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9"/>
  </p:notesMasterIdLst>
  <p:sldIdLst>
    <p:sldId id="508" r:id="rId2"/>
    <p:sldId id="563" r:id="rId3"/>
    <p:sldId id="561" r:id="rId4"/>
    <p:sldId id="578" r:id="rId5"/>
    <p:sldId id="562" r:id="rId6"/>
    <p:sldId id="520" r:id="rId7"/>
    <p:sldId id="560" r:id="rId8"/>
    <p:sldId id="565" r:id="rId9"/>
    <p:sldId id="533" r:id="rId10"/>
    <p:sldId id="535" r:id="rId11"/>
    <p:sldId id="536" r:id="rId12"/>
    <p:sldId id="537" r:id="rId13"/>
    <p:sldId id="539" r:id="rId14"/>
    <p:sldId id="541" r:id="rId15"/>
    <p:sldId id="544" r:id="rId16"/>
    <p:sldId id="566" r:id="rId17"/>
    <p:sldId id="548" r:id="rId18"/>
    <p:sldId id="551" r:id="rId19"/>
    <p:sldId id="552" r:id="rId20"/>
    <p:sldId id="567" r:id="rId21"/>
    <p:sldId id="459" r:id="rId22"/>
    <p:sldId id="430" r:id="rId23"/>
    <p:sldId id="460" r:id="rId24"/>
    <p:sldId id="568" r:id="rId25"/>
    <p:sldId id="461" r:id="rId26"/>
    <p:sldId id="463" r:id="rId27"/>
    <p:sldId id="569" r:id="rId28"/>
    <p:sldId id="572" r:id="rId29"/>
    <p:sldId id="570" r:id="rId30"/>
    <p:sldId id="571" r:id="rId31"/>
    <p:sldId id="573" r:id="rId32"/>
    <p:sldId id="574" r:id="rId33"/>
    <p:sldId id="433" r:id="rId34"/>
    <p:sldId id="556" r:id="rId35"/>
    <p:sldId id="467" r:id="rId36"/>
    <p:sldId id="468" r:id="rId37"/>
    <p:sldId id="575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92E55-7901-42BD-A5AF-9725FBD8D5C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802ADBA-4CC6-4CF1-95D7-86F1E61A19C5}">
      <dgm:prSet phldrT="[Text]"/>
      <dgm:spPr/>
      <dgm:t>
        <a:bodyPr/>
        <a:lstStyle/>
        <a:p>
          <a:r>
            <a:rPr lang="hu-HU" dirty="0" smtClean="0"/>
            <a:t>Újdonság</a:t>
          </a:r>
          <a:endParaRPr lang="hu-HU" dirty="0"/>
        </a:p>
      </dgm:t>
    </dgm:pt>
    <dgm:pt modelId="{A3E28C1C-5875-40E6-80CD-7E84527FAFEF}" type="parTrans" cxnId="{33634408-906D-4BD5-A249-1A7FC59B6B80}">
      <dgm:prSet/>
      <dgm:spPr/>
      <dgm:t>
        <a:bodyPr/>
        <a:lstStyle/>
        <a:p>
          <a:endParaRPr lang="hu-HU"/>
        </a:p>
      </dgm:t>
    </dgm:pt>
    <dgm:pt modelId="{376281A9-2191-4F6C-BD8C-0BC8030ACC1A}" type="sibTrans" cxnId="{33634408-906D-4BD5-A249-1A7FC59B6B80}">
      <dgm:prSet/>
      <dgm:spPr/>
      <dgm:t>
        <a:bodyPr/>
        <a:lstStyle/>
        <a:p>
          <a:endParaRPr lang="hu-HU"/>
        </a:p>
      </dgm:t>
    </dgm:pt>
    <dgm:pt modelId="{4AC49310-BB39-4D93-84BE-BB3AFA29C7A3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dirty="0" smtClean="0"/>
            <a:t> ha azzal azonos formatervezési minta nem jutott nyilvánosságra</a:t>
          </a:r>
          <a:endParaRPr lang="hu-HU" dirty="0"/>
        </a:p>
      </dgm:t>
    </dgm:pt>
    <dgm:pt modelId="{30821AEA-5AB1-457E-AFE5-F289AC9A21BC}" type="parTrans" cxnId="{4B1074EE-A26E-43B6-BC30-D9174E2B4564}">
      <dgm:prSet/>
      <dgm:spPr/>
      <dgm:t>
        <a:bodyPr/>
        <a:lstStyle/>
        <a:p>
          <a:endParaRPr lang="hu-HU"/>
        </a:p>
      </dgm:t>
    </dgm:pt>
    <dgm:pt modelId="{FDEC6AD1-F50C-4FA7-84AB-C2B633C447AF}" type="sibTrans" cxnId="{4B1074EE-A26E-43B6-BC30-D9174E2B4564}">
      <dgm:prSet/>
      <dgm:spPr/>
      <dgm:t>
        <a:bodyPr/>
        <a:lstStyle/>
        <a:p>
          <a:endParaRPr lang="hu-HU"/>
        </a:p>
      </dgm:t>
    </dgm:pt>
    <dgm:pt modelId="{75054859-29C9-44C0-A58E-61A2921AA00D}">
      <dgm:prSet phldrT="[Text]"/>
      <dgm:spPr/>
      <dgm:t>
        <a:bodyPr/>
        <a:lstStyle/>
        <a:p>
          <a:r>
            <a:rPr lang="hu-HU" dirty="0" smtClean="0"/>
            <a:t>Egyéni jelleg</a:t>
          </a:r>
          <a:endParaRPr lang="hu-HU" dirty="0"/>
        </a:p>
      </dgm:t>
    </dgm:pt>
    <dgm:pt modelId="{D1A1DD32-8738-44D8-9C01-1DFC24180C88}" type="parTrans" cxnId="{C5FB7767-FD50-4C99-9C10-FEC63D19D89E}">
      <dgm:prSet/>
      <dgm:spPr/>
      <dgm:t>
        <a:bodyPr/>
        <a:lstStyle/>
        <a:p>
          <a:endParaRPr lang="hu-HU"/>
        </a:p>
      </dgm:t>
    </dgm:pt>
    <dgm:pt modelId="{482001CB-CD52-408A-B058-749A67A0976C}" type="sibTrans" cxnId="{C5FB7767-FD50-4C99-9C10-FEC63D19D89E}">
      <dgm:prSet/>
      <dgm:spPr/>
      <dgm:t>
        <a:bodyPr/>
        <a:lstStyle/>
        <a:p>
          <a:endParaRPr lang="hu-HU"/>
        </a:p>
      </dgm:t>
    </dgm:pt>
    <dgm:pt modelId="{1AB49A68-51ED-47D1-83E3-BD847A83546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dirty="0" smtClean="0"/>
            <a:t>ha bármely nyilvánosságra jutott mintához képest a tájékozott használóra eltérő összbenyomást tesz</a:t>
          </a:r>
          <a:endParaRPr lang="hu-HU" dirty="0"/>
        </a:p>
      </dgm:t>
    </dgm:pt>
    <dgm:pt modelId="{BD2ACBED-5E74-4F5F-9812-7CA04B8FF548}" type="parTrans" cxnId="{D6B441E5-7505-4873-9CD4-4EFF531A7240}">
      <dgm:prSet/>
      <dgm:spPr/>
      <dgm:t>
        <a:bodyPr/>
        <a:lstStyle/>
        <a:p>
          <a:endParaRPr lang="hu-HU"/>
        </a:p>
      </dgm:t>
    </dgm:pt>
    <dgm:pt modelId="{31FD5170-7148-4F08-A25F-E8CB28F91BF6}" type="sibTrans" cxnId="{D6B441E5-7505-4873-9CD4-4EFF531A7240}">
      <dgm:prSet/>
      <dgm:spPr/>
      <dgm:t>
        <a:bodyPr/>
        <a:lstStyle/>
        <a:p>
          <a:endParaRPr lang="hu-HU"/>
        </a:p>
      </dgm:t>
    </dgm:pt>
    <dgm:pt modelId="{2D04DAC7-D324-4BCB-9AFD-439275A86A54}" type="pres">
      <dgm:prSet presAssocID="{5FA92E55-7901-42BD-A5AF-9725FBD8D5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6127CBD-3CB9-4911-9334-6E14AB68058C}" type="pres">
      <dgm:prSet presAssocID="{C802ADBA-4CC6-4CF1-95D7-86F1E61A19C5}" presName="linNode" presStyleCnt="0"/>
      <dgm:spPr/>
    </dgm:pt>
    <dgm:pt modelId="{BC3DE667-B5DE-45D3-8B1E-9DEF1FBB8EC4}" type="pres">
      <dgm:prSet presAssocID="{C802ADBA-4CC6-4CF1-95D7-86F1E61A19C5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FB4B7A-94C8-482E-84A6-CAEF64F615C7}" type="pres">
      <dgm:prSet presAssocID="{C802ADBA-4CC6-4CF1-95D7-86F1E61A19C5}" presName="bracket" presStyleLbl="parChTrans1D1" presStyleIdx="0" presStyleCnt="2"/>
      <dgm:spPr/>
    </dgm:pt>
    <dgm:pt modelId="{E952159D-28FB-4B5D-A489-4618EC99D223}" type="pres">
      <dgm:prSet presAssocID="{C802ADBA-4CC6-4CF1-95D7-86F1E61A19C5}" presName="spH" presStyleCnt="0"/>
      <dgm:spPr/>
    </dgm:pt>
    <dgm:pt modelId="{53F8455D-DD15-45BD-B403-8D1CC2AC5ABC}" type="pres">
      <dgm:prSet presAssocID="{C802ADBA-4CC6-4CF1-95D7-86F1E61A19C5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FABC3E-87B8-4EAB-B6E0-A174A0CC3432}" type="pres">
      <dgm:prSet presAssocID="{376281A9-2191-4F6C-BD8C-0BC8030ACC1A}" presName="spV" presStyleCnt="0"/>
      <dgm:spPr/>
    </dgm:pt>
    <dgm:pt modelId="{453B6E38-B52E-4449-81BE-8C80A8724A19}" type="pres">
      <dgm:prSet presAssocID="{75054859-29C9-44C0-A58E-61A2921AA00D}" presName="linNode" presStyleCnt="0"/>
      <dgm:spPr/>
    </dgm:pt>
    <dgm:pt modelId="{6B2A948D-3FFE-4FCE-952D-C1F98A70426D}" type="pres">
      <dgm:prSet presAssocID="{75054859-29C9-44C0-A58E-61A2921AA00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52BBD6-57AA-4379-BC8D-C2AAFEC9AB2D}" type="pres">
      <dgm:prSet presAssocID="{75054859-29C9-44C0-A58E-61A2921AA00D}" presName="bracket" presStyleLbl="parChTrans1D1" presStyleIdx="1" presStyleCnt="2"/>
      <dgm:spPr/>
    </dgm:pt>
    <dgm:pt modelId="{29974F8F-B37A-4897-B661-348ACC5DAA2A}" type="pres">
      <dgm:prSet presAssocID="{75054859-29C9-44C0-A58E-61A2921AA00D}" presName="spH" presStyleCnt="0"/>
      <dgm:spPr/>
    </dgm:pt>
    <dgm:pt modelId="{3FA0C1CF-903A-4CB6-9483-25490DA14DAA}" type="pres">
      <dgm:prSet presAssocID="{75054859-29C9-44C0-A58E-61A2921AA00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F8CCB4F-99FC-4813-ACAC-F6BC19686CBA}" type="presOf" srcId="{1AB49A68-51ED-47D1-83E3-BD847A835461}" destId="{3FA0C1CF-903A-4CB6-9483-25490DA14DAA}" srcOrd="0" destOrd="0" presId="urn:diagrams.loki3.com/BracketList"/>
    <dgm:cxn modelId="{DF59B39D-1B8C-415A-969A-DF3560E6F436}" type="presOf" srcId="{4AC49310-BB39-4D93-84BE-BB3AFA29C7A3}" destId="{53F8455D-DD15-45BD-B403-8D1CC2AC5ABC}" srcOrd="0" destOrd="0" presId="urn:diagrams.loki3.com/BracketList"/>
    <dgm:cxn modelId="{33634408-906D-4BD5-A249-1A7FC59B6B80}" srcId="{5FA92E55-7901-42BD-A5AF-9725FBD8D5CE}" destId="{C802ADBA-4CC6-4CF1-95D7-86F1E61A19C5}" srcOrd="0" destOrd="0" parTransId="{A3E28C1C-5875-40E6-80CD-7E84527FAFEF}" sibTransId="{376281A9-2191-4F6C-BD8C-0BC8030ACC1A}"/>
    <dgm:cxn modelId="{C65D2041-10B0-498A-94DE-50C013A538E7}" type="presOf" srcId="{75054859-29C9-44C0-A58E-61A2921AA00D}" destId="{6B2A948D-3FFE-4FCE-952D-C1F98A70426D}" srcOrd="0" destOrd="0" presId="urn:diagrams.loki3.com/BracketList"/>
    <dgm:cxn modelId="{4B1074EE-A26E-43B6-BC30-D9174E2B4564}" srcId="{C802ADBA-4CC6-4CF1-95D7-86F1E61A19C5}" destId="{4AC49310-BB39-4D93-84BE-BB3AFA29C7A3}" srcOrd="0" destOrd="0" parTransId="{30821AEA-5AB1-457E-AFE5-F289AC9A21BC}" sibTransId="{FDEC6AD1-F50C-4FA7-84AB-C2B633C447AF}"/>
    <dgm:cxn modelId="{C5FB7767-FD50-4C99-9C10-FEC63D19D89E}" srcId="{5FA92E55-7901-42BD-A5AF-9725FBD8D5CE}" destId="{75054859-29C9-44C0-A58E-61A2921AA00D}" srcOrd="1" destOrd="0" parTransId="{D1A1DD32-8738-44D8-9C01-1DFC24180C88}" sibTransId="{482001CB-CD52-408A-B058-749A67A0976C}"/>
    <dgm:cxn modelId="{F8909DB9-E95E-46A0-9FF4-0FA3C3B493F8}" type="presOf" srcId="{C802ADBA-4CC6-4CF1-95D7-86F1E61A19C5}" destId="{BC3DE667-B5DE-45D3-8B1E-9DEF1FBB8EC4}" srcOrd="0" destOrd="0" presId="urn:diagrams.loki3.com/BracketList"/>
    <dgm:cxn modelId="{D6B441E5-7505-4873-9CD4-4EFF531A7240}" srcId="{75054859-29C9-44C0-A58E-61A2921AA00D}" destId="{1AB49A68-51ED-47D1-83E3-BD847A835461}" srcOrd="0" destOrd="0" parTransId="{BD2ACBED-5E74-4F5F-9812-7CA04B8FF548}" sibTransId="{31FD5170-7148-4F08-A25F-E8CB28F91BF6}"/>
    <dgm:cxn modelId="{CEFE00DF-10C2-4846-A13B-8A29AD7A1962}" type="presOf" srcId="{5FA92E55-7901-42BD-A5AF-9725FBD8D5CE}" destId="{2D04DAC7-D324-4BCB-9AFD-439275A86A54}" srcOrd="0" destOrd="0" presId="urn:diagrams.loki3.com/BracketList"/>
    <dgm:cxn modelId="{1045CC4C-82AA-4B44-8B20-4BA9885D1661}" type="presParOf" srcId="{2D04DAC7-D324-4BCB-9AFD-439275A86A54}" destId="{86127CBD-3CB9-4911-9334-6E14AB68058C}" srcOrd="0" destOrd="0" presId="urn:diagrams.loki3.com/BracketList"/>
    <dgm:cxn modelId="{96248C56-CC3F-4C78-855C-1F242C565FEF}" type="presParOf" srcId="{86127CBD-3CB9-4911-9334-6E14AB68058C}" destId="{BC3DE667-B5DE-45D3-8B1E-9DEF1FBB8EC4}" srcOrd="0" destOrd="0" presId="urn:diagrams.loki3.com/BracketList"/>
    <dgm:cxn modelId="{A0CB43F9-BD61-4B7D-9303-7DF8F2A21C0F}" type="presParOf" srcId="{86127CBD-3CB9-4911-9334-6E14AB68058C}" destId="{D9FB4B7A-94C8-482E-84A6-CAEF64F615C7}" srcOrd="1" destOrd="0" presId="urn:diagrams.loki3.com/BracketList"/>
    <dgm:cxn modelId="{C1BF745F-10D6-4C8B-A627-BF5F2A6DEDA5}" type="presParOf" srcId="{86127CBD-3CB9-4911-9334-6E14AB68058C}" destId="{E952159D-28FB-4B5D-A489-4618EC99D223}" srcOrd="2" destOrd="0" presId="urn:diagrams.loki3.com/BracketList"/>
    <dgm:cxn modelId="{994AA583-2E9F-418C-8824-B84204EC5F58}" type="presParOf" srcId="{86127CBD-3CB9-4911-9334-6E14AB68058C}" destId="{53F8455D-DD15-45BD-B403-8D1CC2AC5ABC}" srcOrd="3" destOrd="0" presId="urn:diagrams.loki3.com/BracketList"/>
    <dgm:cxn modelId="{7C9D263F-BFC0-4271-8FF3-F7B1EE7B0FA3}" type="presParOf" srcId="{2D04DAC7-D324-4BCB-9AFD-439275A86A54}" destId="{B8FABC3E-87B8-4EAB-B6E0-A174A0CC3432}" srcOrd="1" destOrd="0" presId="urn:diagrams.loki3.com/BracketList"/>
    <dgm:cxn modelId="{27C38F7E-30DF-4985-98DC-CE1A079D4341}" type="presParOf" srcId="{2D04DAC7-D324-4BCB-9AFD-439275A86A54}" destId="{453B6E38-B52E-4449-81BE-8C80A8724A19}" srcOrd="2" destOrd="0" presId="urn:diagrams.loki3.com/BracketList"/>
    <dgm:cxn modelId="{E0A7E4E4-9726-4F77-A11E-A6D0958217D6}" type="presParOf" srcId="{453B6E38-B52E-4449-81BE-8C80A8724A19}" destId="{6B2A948D-3FFE-4FCE-952D-C1F98A70426D}" srcOrd="0" destOrd="0" presId="urn:diagrams.loki3.com/BracketList"/>
    <dgm:cxn modelId="{4A3806E0-CF26-4612-AAD6-34220BF8D751}" type="presParOf" srcId="{453B6E38-B52E-4449-81BE-8C80A8724A19}" destId="{0F52BBD6-57AA-4379-BC8D-C2AAFEC9AB2D}" srcOrd="1" destOrd="0" presId="urn:diagrams.loki3.com/BracketList"/>
    <dgm:cxn modelId="{01F2B9F0-74BE-499C-A1C5-B40B9E955D6B}" type="presParOf" srcId="{453B6E38-B52E-4449-81BE-8C80A8724A19}" destId="{29974F8F-B37A-4897-B661-348ACC5DAA2A}" srcOrd="2" destOrd="0" presId="urn:diagrams.loki3.com/BracketList"/>
    <dgm:cxn modelId="{3C4B75E3-4C8C-4618-9B61-8FB2ED94273D}" type="presParOf" srcId="{453B6E38-B52E-4449-81BE-8C80A8724A19}" destId="{3FA0C1CF-903A-4CB6-9483-25490DA14DA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DE667-B5DE-45D3-8B1E-9DEF1FBB8EC4}">
      <dsp:nvSpPr>
        <dsp:cNvPr id="0" name=""/>
        <dsp:cNvSpPr/>
      </dsp:nvSpPr>
      <dsp:spPr>
        <a:xfrm>
          <a:off x="2976" y="986889"/>
          <a:ext cx="1522511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Újdonság</a:t>
          </a:r>
          <a:endParaRPr lang="hu-HU" sz="2400" kern="1200" dirty="0"/>
        </a:p>
      </dsp:txBody>
      <dsp:txXfrm>
        <a:off x="2976" y="986889"/>
        <a:ext cx="1522511" cy="475200"/>
      </dsp:txXfrm>
    </dsp:sp>
    <dsp:sp modelId="{D9FB4B7A-94C8-482E-84A6-CAEF64F615C7}">
      <dsp:nvSpPr>
        <dsp:cNvPr id="0" name=""/>
        <dsp:cNvSpPr/>
      </dsp:nvSpPr>
      <dsp:spPr>
        <a:xfrm>
          <a:off x="1525488" y="630489"/>
          <a:ext cx="304502" cy="1188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455D-DD15-45BD-B403-8D1CC2AC5ABC}">
      <dsp:nvSpPr>
        <dsp:cNvPr id="0" name=""/>
        <dsp:cNvSpPr/>
      </dsp:nvSpPr>
      <dsp:spPr>
        <a:xfrm>
          <a:off x="1951791" y="630489"/>
          <a:ext cx="4141231" cy="1188000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 ha azzal azonos formatervezési minta nem jutott nyilvánosságra</a:t>
          </a:r>
          <a:endParaRPr lang="hu-HU" sz="2400" kern="1200" dirty="0"/>
        </a:p>
      </dsp:txBody>
      <dsp:txXfrm>
        <a:off x="1951791" y="630489"/>
        <a:ext cx="4141231" cy="1188000"/>
      </dsp:txXfrm>
    </dsp:sp>
    <dsp:sp modelId="{6B2A948D-3FFE-4FCE-952D-C1F98A70426D}">
      <dsp:nvSpPr>
        <dsp:cNvPr id="0" name=""/>
        <dsp:cNvSpPr/>
      </dsp:nvSpPr>
      <dsp:spPr>
        <a:xfrm>
          <a:off x="2976" y="2268250"/>
          <a:ext cx="1522511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Egyéni jelleg</a:t>
          </a:r>
          <a:endParaRPr lang="hu-HU" sz="2400" kern="1200" dirty="0"/>
        </a:p>
      </dsp:txBody>
      <dsp:txXfrm>
        <a:off x="2976" y="2268250"/>
        <a:ext cx="1522511" cy="801900"/>
      </dsp:txXfrm>
    </dsp:sp>
    <dsp:sp modelId="{0F52BBD6-57AA-4379-BC8D-C2AAFEC9AB2D}">
      <dsp:nvSpPr>
        <dsp:cNvPr id="0" name=""/>
        <dsp:cNvSpPr/>
      </dsp:nvSpPr>
      <dsp:spPr>
        <a:xfrm>
          <a:off x="1525488" y="1904889"/>
          <a:ext cx="304502" cy="152862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0C1CF-903A-4CB6-9483-25490DA14DAA}">
      <dsp:nvSpPr>
        <dsp:cNvPr id="0" name=""/>
        <dsp:cNvSpPr/>
      </dsp:nvSpPr>
      <dsp:spPr>
        <a:xfrm>
          <a:off x="1951791" y="1904889"/>
          <a:ext cx="4141231" cy="1528621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ha bármely nyilvánosságra jutott mintához képest a tájékozott használóra eltérő összbenyomást tesz</a:t>
          </a:r>
          <a:endParaRPr lang="hu-HU" sz="2400" kern="1200" dirty="0"/>
        </a:p>
      </dsp:txBody>
      <dsp:txXfrm>
        <a:off x="1951791" y="1904889"/>
        <a:ext cx="4141231" cy="152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613E7-6985-4B83-A933-1A22FD05AE69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290D-28C9-4717-9396-19AAB780FA7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4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43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80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70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20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192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2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99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14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3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2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25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FC8A4C-73E8-455E-AE44-D49239C5D411}" type="datetimeFigureOut">
              <a:rPr lang="hu-HU" smtClean="0"/>
              <a:pPr/>
              <a:t>2021. 10. 12.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7B01A5-87BA-4069-85E6-DBABB2F2D6E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4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yorgy.baksay@oppenheimlegal.com" TargetMode="External"/><Relationship Id="rId2" Type="http://schemas.openxmlformats.org/officeDocument/2006/relationships/hyperlink" Target="mailto:a.gyenge@eik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E953FD-42FA-984E-9ADB-D00490409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165992"/>
          </a:xfrm>
        </p:spPr>
        <p:txBody>
          <a:bodyPr>
            <a:normAutofit/>
          </a:bodyPr>
          <a:lstStyle/>
          <a:p>
            <a:r>
              <a:rPr lang="hu-HU" sz="3000" b="1" dirty="0" smtClean="0"/>
              <a:t> </a:t>
            </a:r>
            <a:br>
              <a:rPr lang="hu-HU" sz="3000" b="1" dirty="0" smtClean="0"/>
            </a:br>
            <a:r>
              <a:rPr lang="hu-HU" sz="3000" b="1" dirty="0" smtClean="0"/>
              <a:t>Az </a:t>
            </a:r>
            <a:r>
              <a:rPr lang="hu-HU" sz="3000" b="1" dirty="0" err="1" smtClean="0"/>
              <a:t>iparjogvédelem</a:t>
            </a:r>
            <a:r>
              <a:rPr lang="hu-HU" sz="3000" b="1" dirty="0" smtClean="0"/>
              <a:t> célja </a:t>
            </a:r>
            <a:r>
              <a:rPr lang="hu-HU" sz="3000" b="1" dirty="0" smtClean="0"/>
              <a:t>és funkciója</a:t>
            </a:r>
            <a:br>
              <a:rPr lang="hu-HU" sz="3000" b="1" dirty="0" smtClean="0"/>
            </a:br>
            <a:r>
              <a:rPr lang="hu-HU" sz="3000" b="1" dirty="0"/>
              <a:t/>
            </a:r>
            <a:br>
              <a:rPr lang="hu-HU" sz="3000" b="1" dirty="0"/>
            </a:br>
            <a:r>
              <a:rPr lang="hu-HU" sz="2000" b="1" dirty="0" smtClean="0"/>
              <a:t>2021. október 12.</a:t>
            </a:r>
            <a:endParaRPr lang="hu-HU" sz="3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929B81D-ECF3-4046-B318-5F9F7F0B7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b="1" dirty="0"/>
              <a:t>Dr. habil. Grad-Gyenge Anikó 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u-HU" b="1" dirty="0" smtClean="0"/>
              <a:t>Dr. </a:t>
            </a:r>
            <a:r>
              <a:rPr lang="hu-HU" b="1" dirty="0" err="1" smtClean="0"/>
              <a:t>baksay-nagy</a:t>
            </a:r>
            <a:r>
              <a:rPr lang="hu-HU" b="1" dirty="0" smtClean="0"/>
              <a:t> György</a:t>
            </a:r>
            <a:endParaRPr lang="hu-HU" b="1" dirty="0"/>
          </a:p>
          <a:p>
            <a:r>
              <a:rPr lang="hu-HU" dirty="0"/>
              <a:t>tanszékvezető egyetemi </a:t>
            </a:r>
            <a:r>
              <a:rPr lang="hu-HU" dirty="0" smtClean="0"/>
              <a:t>docens	megbízott oktató	</a:t>
            </a:r>
            <a:endParaRPr lang="hu-HU" dirty="0"/>
          </a:p>
          <a:p>
            <a:r>
              <a:rPr lang="hu-HU" dirty="0" smtClean="0"/>
              <a:t>BME GTK Üzleti </a:t>
            </a:r>
            <a:r>
              <a:rPr lang="hu-HU" dirty="0"/>
              <a:t>Jog Tanszék		BME GTK Üzleti Jog </a:t>
            </a:r>
            <a:r>
              <a:rPr lang="hu-HU" dirty="0" smtClean="0"/>
              <a:t>Tanszék</a:t>
            </a:r>
          </a:p>
          <a:p>
            <a:r>
              <a:rPr lang="hu-HU" dirty="0" err="1" smtClean="0">
                <a:hlinkClick r:id="rId2"/>
              </a:rPr>
              <a:t>a.gyenge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eik.bme.hu</a:t>
            </a:r>
            <a:r>
              <a:rPr lang="hu-HU" dirty="0" smtClean="0"/>
              <a:t> 		</a:t>
            </a:r>
            <a:r>
              <a:rPr lang="hu-HU" dirty="0" err="1" smtClean="0">
                <a:hlinkClick r:id="rId3"/>
              </a:rPr>
              <a:t>gyorgy.baksay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oppenheimlegal.com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75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11982"/>
            <a:ext cx="5040560" cy="4649266"/>
          </a:xfrm>
        </p:spPr>
      </p:pic>
    </p:spTree>
    <p:extLst>
      <p:ext uri="{BB962C8B-B14F-4D97-AF65-F5344CB8AC3E}">
        <p14:creationId xmlns:p14="http://schemas.microsoft.com/office/powerpoint/2010/main" val="40483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3616892" cy="5905239"/>
          </a:xfrm>
        </p:spPr>
      </p:pic>
    </p:spTree>
    <p:extLst>
      <p:ext uri="{BB962C8B-B14F-4D97-AF65-F5344CB8AC3E}">
        <p14:creationId xmlns:p14="http://schemas.microsoft.com/office/powerpoint/2010/main" val="418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Szabadalmazható </a:t>
            </a:r>
            <a:r>
              <a:rPr lang="hu-HU" dirty="0">
                <a:solidFill>
                  <a:schemeClr val="tx1"/>
                </a:solidFill>
              </a:rPr>
              <a:t>minden </a:t>
            </a:r>
            <a:r>
              <a:rPr lang="hu-HU" b="1" dirty="0">
                <a:solidFill>
                  <a:srgbClr val="FF0000"/>
                </a:solidFill>
              </a:rPr>
              <a:t>új,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rgbClr val="00B050"/>
                </a:solidFill>
              </a:rPr>
              <a:t>feltalálói tevékenységen alapuló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b="1" dirty="0">
                <a:solidFill>
                  <a:schemeClr val="accent3">
                    <a:lumMod val="75000"/>
                  </a:schemeClr>
                </a:solidFill>
              </a:rPr>
              <a:t>iparilag alkalmazható</a:t>
            </a:r>
            <a:r>
              <a:rPr lang="hu-HU" dirty="0">
                <a:solidFill>
                  <a:schemeClr val="tx1"/>
                </a:solidFill>
              </a:rPr>
              <a:t> találmány a technika bármely területén.</a:t>
            </a:r>
          </a:p>
          <a:p>
            <a:pPr marL="0" indent="0">
              <a:buNone/>
            </a:pPr>
            <a:r>
              <a:rPr lang="hu-HU" b="1" u="sng" dirty="0" smtClean="0"/>
              <a:t>Nem</a:t>
            </a:r>
            <a:r>
              <a:rPr lang="hu-HU" dirty="0" smtClean="0"/>
              <a:t> </a:t>
            </a:r>
            <a:r>
              <a:rPr lang="hu-HU" dirty="0"/>
              <a:t>minősül </a:t>
            </a:r>
            <a:r>
              <a:rPr lang="hu-HU" dirty="0" smtClean="0"/>
              <a:t>találmánynak </a:t>
            </a:r>
            <a:r>
              <a:rPr lang="hu-HU" dirty="0"/>
              <a:t>különösen</a:t>
            </a:r>
          </a:p>
          <a:p>
            <a:pPr marL="0" indent="0">
              <a:buNone/>
            </a:pPr>
            <a:r>
              <a:rPr lang="hu-HU" i="1" dirty="0" smtClean="0"/>
              <a:t>	a</a:t>
            </a:r>
            <a:r>
              <a:rPr lang="hu-HU" i="1" dirty="0"/>
              <a:t>) </a:t>
            </a:r>
            <a:r>
              <a:rPr lang="hu-HU" dirty="0"/>
              <a:t>a felfedezés, a tudományos elmélet és a matematikai módszer;</a:t>
            </a:r>
          </a:p>
          <a:p>
            <a:pPr marL="0" indent="0">
              <a:buNone/>
            </a:pPr>
            <a:r>
              <a:rPr lang="hu-HU" i="1" dirty="0" smtClean="0"/>
              <a:t>	b</a:t>
            </a:r>
            <a:r>
              <a:rPr lang="hu-HU" i="1" dirty="0"/>
              <a:t>) </a:t>
            </a:r>
            <a:r>
              <a:rPr lang="hu-HU" dirty="0"/>
              <a:t>az esztétikai alkotás;</a:t>
            </a:r>
          </a:p>
          <a:p>
            <a:pPr marL="0" indent="0">
              <a:buNone/>
            </a:pPr>
            <a:r>
              <a:rPr lang="hu-HU" i="1" dirty="0" smtClean="0"/>
              <a:t>	c</a:t>
            </a:r>
            <a:r>
              <a:rPr lang="hu-HU" i="1" dirty="0"/>
              <a:t>) </a:t>
            </a:r>
            <a:r>
              <a:rPr lang="hu-HU" dirty="0"/>
              <a:t>a szellemi tevékenységre, játékra, üzletvitelre vonatkozó terv, </a:t>
            </a:r>
            <a:r>
              <a:rPr lang="hu-HU" dirty="0" smtClean="0"/>
              <a:t>	  	szabály </a:t>
            </a:r>
            <a:r>
              <a:rPr lang="hu-HU" dirty="0"/>
              <a:t>vagy eljárás, valamint a </a:t>
            </a:r>
            <a:r>
              <a:rPr lang="hu-HU" i="1" dirty="0"/>
              <a:t>számítógépi program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i="1" dirty="0" smtClean="0"/>
              <a:t>	d</a:t>
            </a:r>
            <a:r>
              <a:rPr lang="hu-HU" i="1" dirty="0"/>
              <a:t>) </a:t>
            </a:r>
            <a:r>
              <a:rPr lang="hu-HU" dirty="0"/>
              <a:t>az információk megjelenítése.</a:t>
            </a:r>
          </a:p>
          <a:p>
            <a:pPr marL="0" indent="0">
              <a:buNone/>
            </a:pPr>
            <a:r>
              <a:rPr lang="hu-HU" dirty="0" smtClean="0"/>
              <a:t>A felsoroltak </a:t>
            </a:r>
            <a:r>
              <a:rPr lang="hu-HU" dirty="0"/>
              <a:t>szabadalmazhatósága csak annyiban kizárt, amennyiben a szabadalmat rájuk kizárólag e minőségükben igénylik.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94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Újdonság/technika állása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Új </a:t>
            </a:r>
            <a:r>
              <a:rPr lang="hu-HU" dirty="0"/>
              <a:t>a találmány, ha nem tartozik a technika állásához.</a:t>
            </a:r>
          </a:p>
          <a:p>
            <a:r>
              <a:rPr lang="hu-HU" dirty="0" smtClean="0"/>
              <a:t>A </a:t>
            </a:r>
            <a:r>
              <a:rPr lang="hu-HU" dirty="0"/>
              <a:t>technika állásához tartozik mindaz, ami az elsőbbség időpontja előtt </a:t>
            </a:r>
            <a:r>
              <a:rPr lang="hu-HU" u="sng" dirty="0"/>
              <a:t>írásbeli közlés, szóbeli ismertetés, </a:t>
            </a:r>
            <a:r>
              <a:rPr lang="hu-HU" u="sng" dirty="0" err="1"/>
              <a:t>gyakorlatbavétel</a:t>
            </a:r>
            <a:r>
              <a:rPr lang="hu-HU" u="sng" dirty="0"/>
              <a:t> </a:t>
            </a:r>
            <a:r>
              <a:rPr lang="hu-HU" dirty="0"/>
              <a:t>útján vagy bármilyen más módon bárki számára hozzáférhetővé vált.</a:t>
            </a:r>
          </a:p>
          <a:p>
            <a:r>
              <a:rPr lang="hu-HU" dirty="0"/>
              <a:t> A technika állásához tartozónak kell tekinteni az olyan </a:t>
            </a:r>
            <a:r>
              <a:rPr lang="hu-HU" u="sng" dirty="0"/>
              <a:t>korábbi elsőbbségű belföldi szabadalmi vagy használati </a:t>
            </a:r>
            <a:r>
              <a:rPr lang="hu-HU" u="sng" dirty="0" err="1"/>
              <a:t>mintaoltalmi</a:t>
            </a:r>
            <a:r>
              <a:rPr lang="hu-HU" u="sng" dirty="0"/>
              <a:t> bejelentés</a:t>
            </a:r>
            <a:r>
              <a:rPr lang="hu-HU" dirty="0"/>
              <a:t> tartalmát is, amelyet a bejelentési eljárásban az elsőbbségi időpontot követően tettek közzé, illetve hirdettek meg. </a:t>
            </a:r>
          </a:p>
        </p:txBody>
      </p:sp>
    </p:spTree>
    <p:extLst>
      <p:ext uri="{BB962C8B-B14F-4D97-AF65-F5344CB8AC3E}">
        <p14:creationId xmlns:p14="http://schemas.microsoft.com/office/powerpoint/2010/main" val="4650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Feltalálói tevékenység és ipari alkalmazhatóság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/>
              <a:t>Feltalálói tevékenység</a:t>
            </a:r>
            <a:endParaRPr lang="hu-HU" b="1" dirty="0"/>
          </a:p>
          <a:p>
            <a:pPr marL="0" indent="0">
              <a:buNone/>
            </a:pPr>
            <a:r>
              <a:rPr lang="hu-HU" dirty="0" smtClean="0"/>
              <a:t>Feltalálói </a:t>
            </a:r>
            <a:r>
              <a:rPr lang="hu-HU" dirty="0"/>
              <a:t>tevékenységen alapul a találmány, ha a technika állásához képest </a:t>
            </a:r>
            <a:r>
              <a:rPr lang="hu-HU" dirty="0">
                <a:solidFill>
                  <a:srgbClr val="FF0000"/>
                </a:solidFill>
              </a:rPr>
              <a:t>szakember számára nem nyilvánvaló.</a:t>
            </a:r>
          </a:p>
          <a:p>
            <a:pPr marL="0" indent="0">
              <a:buNone/>
            </a:pPr>
            <a:r>
              <a:rPr lang="hu-HU" b="1" i="1" dirty="0" smtClean="0"/>
              <a:t>Ipari </a:t>
            </a:r>
            <a:r>
              <a:rPr lang="hu-HU" b="1" i="1" dirty="0"/>
              <a:t>alkalmazhatóság</a:t>
            </a:r>
            <a:endParaRPr lang="hu-HU" b="1" dirty="0"/>
          </a:p>
          <a:p>
            <a:pPr marL="0" indent="0">
              <a:buNone/>
            </a:pPr>
            <a:r>
              <a:rPr lang="hu-HU" dirty="0" smtClean="0"/>
              <a:t>Iparilag </a:t>
            </a:r>
            <a:r>
              <a:rPr lang="hu-HU" dirty="0"/>
              <a:t>alkalmazható a találmány, ha az ipar vagy a mezőgazdaság valamely ágában előállítható, illetve használható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1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Richter Gedeon 3357-1287-15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GB 190929439</a:t>
            </a:r>
            <a:br>
              <a:rPr lang="hu-HU" dirty="0"/>
            </a:br>
            <a:r>
              <a:rPr lang="hu-HU" dirty="0"/>
              <a:t>GB 19082801</a:t>
            </a:r>
            <a:br>
              <a:rPr lang="hu-HU" dirty="0"/>
            </a:br>
            <a:r>
              <a:rPr lang="hu-HU" dirty="0"/>
              <a:t>GB 191204986</a:t>
            </a:r>
            <a:br>
              <a:rPr lang="hu-HU" dirty="0"/>
            </a:br>
            <a:r>
              <a:rPr lang="hu-HU" dirty="0"/>
              <a:t>GB 191410946</a:t>
            </a:r>
            <a:br>
              <a:rPr lang="hu-HU" dirty="0"/>
            </a:br>
            <a:r>
              <a:rPr lang="hu-HU" dirty="0"/>
              <a:t>GB 526927</a:t>
            </a:r>
            <a:br>
              <a:rPr lang="hu-HU" dirty="0"/>
            </a:br>
            <a:r>
              <a:rPr lang="hu-HU" dirty="0"/>
              <a:t>GB 515412</a:t>
            </a:r>
          </a:p>
          <a:p>
            <a:r>
              <a:rPr lang="hu-HU" dirty="0"/>
              <a:t>HU 35573</a:t>
            </a:r>
            <a:br>
              <a:rPr lang="hu-HU" dirty="0"/>
            </a:br>
            <a:r>
              <a:rPr lang="hu-HU" dirty="0"/>
              <a:t>HU 35574</a:t>
            </a:r>
            <a:br>
              <a:rPr lang="hu-HU" dirty="0"/>
            </a:br>
            <a:r>
              <a:rPr lang="hu-HU" dirty="0"/>
              <a:t>HU 39634</a:t>
            </a:r>
            <a:br>
              <a:rPr lang="hu-HU" dirty="0"/>
            </a:br>
            <a:r>
              <a:rPr lang="hu-HU" dirty="0"/>
              <a:t>HU 39647</a:t>
            </a:r>
            <a:br>
              <a:rPr lang="hu-HU" dirty="0"/>
            </a:br>
            <a:r>
              <a:rPr lang="hu-HU" dirty="0"/>
              <a:t>HU 41732</a:t>
            </a:r>
            <a:br>
              <a:rPr lang="hu-HU" dirty="0"/>
            </a:br>
            <a:r>
              <a:rPr lang="hu-HU" dirty="0"/>
              <a:t>HU 41741</a:t>
            </a:r>
            <a:br>
              <a:rPr lang="hu-HU" dirty="0"/>
            </a:br>
            <a:r>
              <a:rPr lang="hu-HU" dirty="0"/>
              <a:t>HU 45381</a:t>
            </a:r>
            <a:br>
              <a:rPr lang="hu-HU" dirty="0"/>
            </a:br>
            <a:r>
              <a:rPr lang="hu-HU" dirty="0"/>
              <a:t>HU 45892</a:t>
            </a:r>
          </a:p>
          <a:p>
            <a:r>
              <a:rPr lang="hu-HU" dirty="0"/>
              <a:t>HU 93228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15" y="1772816"/>
            <a:ext cx="2523744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98682"/>
            <a:ext cx="7543800" cy="1389755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303" y="1846263"/>
            <a:ext cx="2811844" cy="40227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60032" y="2708920"/>
            <a:ext cx="1584176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23728" y="4449482"/>
            <a:ext cx="172819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35169" y="3931616"/>
            <a:ext cx="1803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>
            <a:off x="2638847" y="3068960"/>
            <a:ext cx="1861145" cy="12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583" y="2037908"/>
            <a:ext cx="2376264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VÉDJEGY</a:t>
            </a:r>
          </a:p>
          <a:p>
            <a:r>
              <a:rPr lang="hu-HU" sz="1600" dirty="0" smtClean="0"/>
              <a:t>Megkülönböztetés mások</a:t>
            </a:r>
            <a:endParaRPr lang="hu-HU" sz="1600" dirty="0"/>
          </a:p>
          <a:p>
            <a:r>
              <a:rPr lang="hu-HU" sz="1600" dirty="0"/>
              <a:t>termékeitől </a:t>
            </a:r>
            <a:r>
              <a:rPr lang="hu-HU" sz="1600" dirty="0" smtClean="0"/>
              <a:t>vagy szolgáltatásaitól</a:t>
            </a:r>
            <a:r>
              <a:rPr lang="hu-HU" sz="1600" dirty="0"/>
              <a:t> </a:t>
            </a:r>
            <a:r>
              <a:rPr lang="hu-HU" sz="1600" dirty="0" smtClean="0"/>
              <a:t>(márkanevek, betűk</a:t>
            </a:r>
            <a:r>
              <a:rPr lang="hu-HU" sz="1600" dirty="0"/>
              <a:t>, </a:t>
            </a:r>
            <a:r>
              <a:rPr lang="hu-HU" sz="1600" dirty="0" smtClean="0"/>
              <a:t>számok, logók</a:t>
            </a:r>
            <a:r>
              <a:rPr lang="hu-HU" sz="1600" dirty="0"/>
              <a:t>, </a:t>
            </a:r>
            <a:r>
              <a:rPr lang="hu-HU" sz="1600" dirty="0" smtClean="0"/>
              <a:t>szimbólumok, szlogenek</a:t>
            </a:r>
            <a:r>
              <a:rPr lang="hu-HU" sz="1600" dirty="0"/>
              <a:t>,</a:t>
            </a:r>
          </a:p>
          <a:p>
            <a:r>
              <a:rPr lang="hu-HU" sz="1600" dirty="0"/>
              <a:t>színek, hangok)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987" y="1991741"/>
            <a:ext cx="246577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SZABADALOM</a:t>
            </a:r>
          </a:p>
          <a:p>
            <a:r>
              <a:rPr lang="hu-HU" sz="1600" dirty="0"/>
              <a:t>Az ismert technológiákhoz képest új megoldásokat tartalmazó találmányok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5376" y="3501008"/>
            <a:ext cx="2465778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HASZNÁLATI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MINTAOLTALOM</a:t>
            </a:r>
          </a:p>
          <a:p>
            <a:r>
              <a:rPr lang="hu-HU" sz="1600" b="1" dirty="0" smtClean="0">
                <a:solidFill>
                  <a:schemeClr val="bg1"/>
                </a:solidFill>
              </a:rPr>
              <a:t>Egyszerűbb tárgyak, szerkezetek.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069" y="5109441"/>
            <a:ext cx="27151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FORMATERVEZÉSIMINTA-</a:t>
            </a:r>
          </a:p>
          <a:p>
            <a:r>
              <a:rPr lang="hu-HU" sz="1600" dirty="0" smtClean="0"/>
              <a:t>OLTALOM (DESIGN</a:t>
            </a:r>
            <a:r>
              <a:rPr lang="hu-HU" sz="1600" dirty="0"/>
              <a:t>)</a:t>
            </a:r>
          </a:p>
          <a:p>
            <a:r>
              <a:rPr lang="hu-HU" sz="1600" dirty="0"/>
              <a:t>A termékek </a:t>
            </a:r>
            <a:r>
              <a:rPr lang="hu-HU" sz="1600" dirty="0" smtClean="0"/>
              <a:t>külső megjelenése</a:t>
            </a:r>
            <a:endParaRPr lang="hu-H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37078" y="4794273"/>
            <a:ext cx="315843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SZERZŐI JOG</a:t>
            </a:r>
          </a:p>
          <a:p>
            <a:r>
              <a:rPr lang="hu-HU" sz="1600" dirty="0"/>
              <a:t>Egyéni, eredeti </a:t>
            </a:r>
            <a:r>
              <a:rPr lang="hu-HU" sz="1600" dirty="0" smtClean="0"/>
              <a:t>jellegű irodalmi</a:t>
            </a:r>
            <a:r>
              <a:rPr lang="hu-HU" sz="1600" dirty="0"/>
              <a:t>, művészeti </a:t>
            </a:r>
            <a:r>
              <a:rPr lang="hu-HU" sz="1600" dirty="0" smtClean="0"/>
              <a:t>vagy tudományos </a:t>
            </a:r>
            <a:r>
              <a:rPr lang="hu-HU" sz="1600" dirty="0"/>
              <a:t>művek,</a:t>
            </a:r>
          </a:p>
          <a:p>
            <a:r>
              <a:rPr lang="hu-HU" sz="1600" dirty="0"/>
              <a:t>iparművészeti </a:t>
            </a:r>
            <a:r>
              <a:rPr lang="hu-HU" sz="1600" dirty="0" smtClean="0"/>
              <a:t>alkotás (pl</a:t>
            </a:r>
            <a:r>
              <a:rPr lang="hu-HU" sz="1600" dirty="0"/>
              <a:t>. óra</a:t>
            </a:r>
            <a:r>
              <a:rPr lang="hu-HU" sz="1600" dirty="0" smtClean="0"/>
              <a:t>),</a:t>
            </a:r>
            <a:r>
              <a:rPr lang="hu-HU" sz="1600" dirty="0"/>
              <a:t> </a:t>
            </a:r>
            <a:r>
              <a:rPr lang="hu-HU" sz="1600" dirty="0" smtClean="0"/>
              <a:t>reklámanyagok, használati útmutató.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1966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Használati mintaoltalom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2807402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Valamely tárgy kialakítására, szerkezetére vagy részeinek elrendezésére vonatkozó megoldás, ha </a:t>
            </a:r>
            <a:r>
              <a:rPr lang="hu-HU" b="1" dirty="0">
                <a:solidFill>
                  <a:srgbClr val="FF0000"/>
                </a:solidFill>
              </a:rPr>
              <a:t>új</a:t>
            </a:r>
            <a:r>
              <a:rPr lang="hu-HU" dirty="0"/>
              <a:t>, </a:t>
            </a:r>
            <a:r>
              <a:rPr lang="hu-HU" b="1" dirty="0">
                <a:solidFill>
                  <a:srgbClr val="00B050"/>
                </a:solidFill>
              </a:rPr>
              <a:t>feltalálói lépésen alapul </a:t>
            </a:r>
            <a:r>
              <a:rPr lang="hu-HU" dirty="0"/>
              <a:t>és 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iparilag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alkalmazható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10 év</a:t>
            </a: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4319016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Használati mintaoltalom tárgya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Használatiminta-oltalomban </a:t>
            </a:r>
            <a:r>
              <a:rPr lang="hu-HU" dirty="0"/>
              <a:t>(a továbbiakban: mintaoltalom) részesülhet valamely tárgy kialakítása, szerkezete vagy részeinek elrendezése (a továbbiakban: minta), ha </a:t>
            </a:r>
            <a:r>
              <a:rPr lang="hu-HU" u="sng" dirty="0"/>
              <a:t>új, feltalálói lépésen alapul és iparilag alkalmazható.</a:t>
            </a:r>
          </a:p>
          <a:p>
            <a:pPr marL="0" indent="0">
              <a:buNone/>
            </a:pPr>
            <a:r>
              <a:rPr lang="hu-HU" dirty="0" smtClean="0"/>
              <a:t>Mintának </a:t>
            </a:r>
            <a:r>
              <a:rPr lang="hu-HU" dirty="0"/>
              <a:t>minősül a berendezés és a több - egymással kapcsolatban lévő - eszközből álló rendszer is, nem tartozik azonban a minta fogalmába különösen a termék esztétikai kialakítása, a növényfajta, a vegyi termék és a keverék.</a:t>
            </a:r>
          </a:p>
          <a:p>
            <a:pPr marL="0" indent="0">
              <a:buNone/>
            </a:pPr>
            <a:r>
              <a:rPr lang="hu-HU" dirty="0" smtClean="0"/>
              <a:t>Új </a:t>
            </a:r>
            <a:r>
              <a:rPr lang="hu-HU" dirty="0"/>
              <a:t>a minta, ha nem tartozik a technika állásához.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technika állásához tartozik mindaz, ami az elsőbbségi időpont előtt írásbeli közlés, szóbeli ismertetés, </a:t>
            </a:r>
            <a:r>
              <a:rPr lang="hu-HU" dirty="0" err="1"/>
              <a:t>gyakorlatbavétel</a:t>
            </a:r>
            <a:r>
              <a:rPr lang="hu-HU" dirty="0"/>
              <a:t> útján vagy bármilyen más módon bárki számára hozzáférhetővé vált.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0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Feltalálói lépés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2420888"/>
            <a:ext cx="7543801" cy="2591378"/>
          </a:xfrm>
        </p:spPr>
        <p:txBody>
          <a:bodyPr>
            <a:normAutofit/>
          </a:bodyPr>
          <a:lstStyle/>
          <a:p>
            <a:r>
              <a:rPr lang="hu-HU" dirty="0" smtClean="0"/>
              <a:t>Feltalálói </a:t>
            </a:r>
            <a:r>
              <a:rPr lang="hu-HU" dirty="0"/>
              <a:t>lépésen alapul a minta, ha a technika állásához képest </a:t>
            </a:r>
            <a:r>
              <a:rPr lang="hu-HU" dirty="0">
                <a:solidFill>
                  <a:srgbClr val="FF0000"/>
                </a:solidFill>
              </a:rPr>
              <a:t>a mesterségben járatos személy </a:t>
            </a:r>
            <a:r>
              <a:rPr lang="hu-HU" dirty="0"/>
              <a:t>számára nem nyilvánvaló. A feltalálói lépés meglétét nem alapozza meg önmagában az a körülmény, hogy a technika állását több forrás együttesen határozza meg, vagy az, hogy a technika állását részben vagy egészben idegen nyelvű források határozzák meg.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3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Milyen szellemi alkotások vannak a termékben?</a:t>
            </a:r>
            <a:endParaRPr lang="hu-H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03" y="1846263"/>
            <a:ext cx="281184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98682"/>
            <a:ext cx="7543800" cy="1389755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303" y="1846263"/>
            <a:ext cx="2811844" cy="40227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60032" y="2708920"/>
            <a:ext cx="1584176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23728" y="4449482"/>
            <a:ext cx="172819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35169" y="3931616"/>
            <a:ext cx="1803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>
            <a:off x="2638847" y="3068960"/>
            <a:ext cx="1861145" cy="12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583" y="2037908"/>
            <a:ext cx="2376264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VÉDJEGY</a:t>
            </a:r>
          </a:p>
          <a:p>
            <a:r>
              <a:rPr lang="hu-HU" sz="1600" dirty="0" smtClean="0"/>
              <a:t>Megkülönböztetés mások</a:t>
            </a:r>
            <a:endParaRPr lang="hu-HU" sz="1600" dirty="0"/>
          </a:p>
          <a:p>
            <a:r>
              <a:rPr lang="hu-HU" sz="1600" dirty="0"/>
              <a:t>termékeitől </a:t>
            </a:r>
            <a:r>
              <a:rPr lang="hu-HU" sz="1600" dirty="0" smtClean="0"/>
              <a:t>vagy szolgáltatásaitól</a:t>
            </a:r>
            <a:r>
              <a:rPr lang="hu-HU" sz="1600" dirty="0"/>
              <a:t> </a:t>
            </a:r>
            <a:r>
              <a:rPr lang="hu-HU" sz="1600" dirty="0" smtClean="0"/>
              <a:t>(márkanevek, betűk</a:t>
            </a:r>
            <a:r>
              <a:rPr lang="hu-HU" sz="1600" dirty="0"/>
              <a:t>, </a:t>
            </a:r>
            <a:r>
              <a:rPr lang="hu-HU" sz="1600" dirty="0" smtClean="0"/>
              <a:t>számok, logók</a:t>
            </a:r>
            <a:r>
              <a:rPr lang="hu-HU" sz="1600" dirty="0"/>
              <a:t>, </a:t>
            </a:r>
            <a:r>
              <a:rPr lang="hu-HU" sz="1600" dirty="0" smtClean="0"/>
              <a:t>szimbólumok, szlogenek</a:t>
            </a:r>
            <a:r>
              <a:rPr lang="hu-HU" sz="1600" dirty="0"/>
              <a:t>,</a:t>
            </a:r>
          </a:p>
          <a:p>
            <a:r>
              <a:rPr lang="hu-HU" sz="1600" dirty="0"/>
              <a:t>színek, hangok)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987" y="1991741"/>
            <a:ext cx="246577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SZABADALOM</a:t>
            </a:r>
          </a:p>
          <a:p>
            <a:r>
              <a:rPr lang="hu-HU" sz="1600" dirty="0"/>
              <a:t>Az ismert technológiákhoz képest új megoldásokat tartalmazó találmányok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5376" y="3501008"/>
            <a:ext cx="246577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HASZNÁLATI</a:t>
            </a:r>
          </a:p>
          <a:p>
            <a:r>
              <a:rPr lang="hu-HU" sz="1600" dirty="0"/>
              <a:t>MINTAOLTALOM</a:t>
            </a:r>
          </a:p>
          <a:p>
            <a:r>
              <a:rPr lang="hu-HU" sz="1600" dirty="0" smtClean="0"/>
              <a:t>Egyszerűbb tárgyak, szerkezetek.</a:t>
            </a:r>
            <a:endParaRPr lang="hu-H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069" y="5109441"/>
            <a:ext cx="2715190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FORMATERVEZÉSIMINTA-</a:t>
            </a:r>
          </a:p>
          <a:p>
            <a:r>
              <a:rPr lang="hu-HU" sz="1600" b="1" dirty="0" smtClean="0">
                <a:solidFill>
                  <a:schemeClr val="bg1"/>
                </a:solidFill>
              </a:rPr>
              <a:t>OLTALOM (DESIGN</a:t>
            </a:r>
            <a:r>
              <a:rPr lang="hu-HU" sz="1600" b="1" dirty="0">
                <a:solidFill>
                  <a:schemeClr val="bg1"/>
                </a:solidFill>
              </a:rPr>
              <a:t>)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A termékek </a:t>
            </a:r>
            <a:r>
              <a:rPr lang="hu-HU" sz="1600" b="1" dirty="0" smtClean="0">
                <a:solidFill>
                  <a:schemeClr val="bg1"/>
                </a:solidFill>
              </a:rPr>
              <a:t>külső megjelenése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7078" y="4794273"/>
            <a:ext cx="315843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SZERZŐI JOG</a:t>
            </a:r>
          </a:p>
          <a:p>
            <a:r>
              <a:rPr lang="hu-HU" sz="1600" dirty="0"/>
              <a:t>Egyéni, eredeti </a:t>
            </a:r>
            <a:r>
              <a:rPr lang="hu-HU" sz="1600" dirty="0" smtClean="0"/>
              <a:t>jellegű irodalmi</a:t>
            </a:r>
            <a:r>
              <a:rPr lang="hu-HU" sz="1600" dirty="0"/>
              <a:t>, művészeti </a:t>
            </a:r>
            <a:r>
              <a:rPr lang="hu-HU" sz="1600" dirty="0" smtClean="0"/>
              <a:t>vagy tudományos </a:t>
            </a:r>
            <a:r>
              <a:rPr lang="hu-HU" sz="1600" dirty="0"/>
              <a:t>művek,</a:t>
            </a:r>
          </a:p>
          <a:p>
            <a:r>
              <a:rPr lang="hu-HU" sz="1600" dirty="0"/>
              <a:t>iparművészeti </a:t>
            </a:r>
            <a:r>
              <a:rPr lang="hu-HU" sz="1600" dirty="0" smtClean="0"/>
              <a:t>alkotás (pl</a:t>
            </a:r>
            <a:r>
              <a:rPr lang="hu-HU" sz="1600" dirty="0"/>
              <a:t>. óra</a:t>
            </a:r>
            <a:r>
              <a:rPr lang="hu-HU" sz="1600" dirty="0" smtClean="0"/>
              <a:t>),</a:t>
            </a:r>
            <a:r>
              <a:rPr lang="hu-HU" sz="1600" dirty="0"/>
              <a:t> </a:t>
            </a:r>
            <a:r>
              <a:rPr lang="hu-HU" sz="1600" dirty="0" smtClean="0"/>
              <a:t>reklámanyagok, használati útmutató.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905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bármely ipari vagy kézműipari árucikk</a:t>
            </a:r>
          </a:p>
          <a:p>
            <a:r>
              <a:rPr lang="hu-HU" dirty="0" smtClean="0"/>
              <a:t>a csomagolás, a kikészítés, a grafikai jelzések és a nyomdai betűformák, valamint azok a részek is, amelyeket valamely összetett termékben való összeállításra szántak</a:t>
            </a:r>
          </a:p>
          <a:p>
            <a:r>
              <a:rPr lang="hu-HU" dirty="0" smtClean="0"/>
              <a:t>A számítógépi program nem tekinthető terméknek!</a:t>
            </a:r>
          </a:p>
          <a:p>
            <a:r>
              <a:rPr lang="hu-HU" dirty="0" smtClean="0"/>
              <a:t>Összetett terméknek minősül az olyan alkotóelemekből álló termék, amelyek eltávolításával a termék szétszedhető és utána újból összeállítható.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2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Formatervezési mintaoltalom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65984"/>
            <a:ext cx="4968552" cy="43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Újdonság és egyéni jelleg</a:t>
            </a:r>
            <a:endParaRPr lang="hu-H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1" dirty="0"/>
              <a:t>formatervezési </a:t>
            </a:r>
            <a:r>
              <a:rPr lang="hu-HU" b="1" dirty="0" smtClean="0"/>
              <a:t>minta </a:t>
            </a:r>
            <a:r>
              <a:rPr lang="hu-HU" dirty="0"/>
              <a:t>a </a:t>
            </a:r>
            <a:r>
              <a:rPr lang="hu-HU" u="sng" dirty="0"/>
              <a:t>termék egészének vagy </a:t>
            </a:r>
            <a:r>
              <a:rPr lang="hu-HU" u="sng" dirty="0" smtClean="0"/>
              <a:t>részének megjelenése</a:t>
            </a:r>
            <a:r>
              <a:rPr lang="hu-HU" dirty="0"/>
              <a:t>, amelyet magának a terméknek, illetve a díszítésének külső jellegzetességei – különösen a rajzolat, a körvonalak, a színek, az alak, a felület, illetve az anyagok jellegzetességei – </a:t>
            </a:r>
            <a:r>
              <a:rPr lang="hu-HU" dirty="0" smtClean="0"/>
              <a:t>eredményeznek.</a:t>
            </a:r>
          </a:p>
          <a:p>
            <a:pPr marL="0" indent="0" algn="just">
              <a:buNone/>
            </a:pPr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8576831"/>
              </p:ext>
            </p:extLst>
          </p:nvPr>
        </p:nvGraphicFramePr>
        <p:xfrm>
          <a:off x="125963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315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Kizáró okok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Nem </a:t>
            </a:r>
            <a:r>
              <a:rPr lang="hu-HU" dirty="0"/>
              <a:t>részesülhet mintaoltalomban a külső jellegzetesség, amely </a:t>
            </a:r>
            <a:r>
              <a:rPr lang="hu-HU" dirty="0">
                <a:solidFill>
                  <a:srgbClr val="FF0000"/>
                </a:solidFill>
              </a:rPr>
              <a:t>kizárólag a termék műszaki rendeltetésének következménye.</a:t>
            </a:r>
          </a:p>
          <a:p>
            <a:pPr marL="0" indent="0" algn="just">
              <a:buNone/>
            </a:pPr>
            <a:r>
              <a:rPr lang="hu-HU" dirty="0" smtClean="0"/>
              <a:t>Nem </a:t>
            </a:r>
            <a:r>
              <a:rPr lang="hu-HU" dirty="0"/>
              <a:t>részesülhet mintaoltalomban a külső jellegzetesség, amelyet </a:t>
            </a:r>
            <a:r>
              <a:rPr lang="hu-HU" dirty="0">
                <a:solidFill>
                  <a:srgbClr val="FF0000"/>
                </a:solidFill>
              </a:rPr>
              <a:t>szükségképpen pontosan ugyanabban a formában és méretben kell megvalósítani ahhoz, hogy a termék, amelyre a mintát alkalmazzák, illetve amelyben a minta megtestesül (a továbbiakban: a minta szerinti termék), szerkezetileg összekapcsolható legyen egy másik termékkel,</a:t>
            </a:r>
            <a:r>
              <a:rPr lang="hu-HU" dirty="0"/>
              <a:t> vagy elhelyezhető legyen benne, körülötte vagy rajta oly módon, hogy mindegyik termék betölthesse rendeltetését.</a:t>
            </a:r>
          </a:p>
          <a:p>
            <a:pPr marL="0" indent="0" algn="just">
              <a:buNone/>
            </a:pPr>
            <a:r>
              <a:rPr lang="hu-HU" dirty="0" smtClean="0"/>
              <a:t>Nem </a:t>
            </a:r>
            <a:r>
              <a:rPr lang="hu-HU" dirty="0"/>
              <a:t>részesülhet oltalomban a minta, ha a </a:t>
            </a:r>
            <a:r>
              <a:rPr lang="hu-HU" dirty="0">
                <a:solidFill>
                  <a:srgbClr val="FF0000"/>
                </a:solidFill>
              </a:rPr>
              <a:t>közrendbe vagy a közerkölcsbe ütközik.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53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A mintaoltalom </a:t>
            </a:r>
            <a:r>
              <a:rPr lang="hu-HU" sz="3600" b="1" dirty="0" smtClean="0"/>
              <a:t>időtartama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23042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/>
              <a:t>A </a:t>
            </a:r>
            <a:r>
              <a:rPr lang="hu-HU" dirty="0"/>
              <a:t>mintaoltalom a bejelentés napjától számított öt évig tart.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mintaoltalom további öt-öt éves időtartamra legfeljebb négyszer újítható meg. Megújítás esetén az újabb </a:t>
            </a:r>
            <a:r>
              <a:rPr lang="hu-HU" dirty="0" err="1"/>
              <a:t>oltalmi</a:t>
            </a:r>
            <a:r>
              <a:rPr lang="hu-HU" dirty="0"/>
              <a:t> idő az előző </a:t>
            </a:r>
            <a:r>
              <a:rPr lang="hu-HU" dirty="0" err="1"/>
              <a:t>oltalmi</a:t>
            </a:r>
            <a:r>
              <a:rPr lang="hu-HU" dirty="0"/>
              <a:t> idő lejárati napját követő nappal kezdődik.</a:t>
            </a:r>
          </a:p>
          <a:p>
            <a:pPr algn="just"/>
            <a:r>
              <a:rPr lang="hu-HU" dirty="0" smtClean="0"/>
              <a:t>A </a:t>
            </a:r>
            <a:r>
              <a:rPr lang="hu-HU" dirty="0"/>
              <a:t>bejelentés napjától számított huszonöt év elteltével az oltalom nem újítható meg</a:t>
            </a:r>
            <a:r>
              <a:rPr lang="hu-HU" dirty="0" smtClean="0"/>
              <a:t>.</a:t>
            </a:r>
          </a:p>
          <a:p>
            <a:pPr algn="just"/>
            <a:endParaRPr lang="hu-HU" dirty="0"/>
          </a:p>
          <a:p>
            <a:pPr algn="ctr"/>
            <a:r>
              <a:rPr lang="hu-HU" b="1" u="sng" dirty="0" smtClean="0"/>
              <a:t>MAXIMUM 25 ÉV</a:t>
            </a:r>
            <a:endParaRPr lang="hu-HU" b="1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96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98682"/>
            <a:ext cx="7543800" cy="1389755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303" y="1846263"/>
            <a:ext cx="2811844" cy="40227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60032" y="2708920"/>
            <a:ext cx="1584176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23728" y="4449482"/>
            <a:ext cx="172819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35169" y="3931616"/>
            <a:ext cx="1803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>
            <a:off x="2638847" y="3068960"/>
            <a:ext cx="1861145" cy="12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583" y="2037908"/>
            <a:ext cx="2376264" cy="20621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VÉDJEGY</a:t>
            </a:r>
          </a:p>
          <a:p>
            <a:r>
              <a:rPr lang="hu-HU" sz="1600" b="1" dirty="0" smtClean="0">
                <a:solidFill>
                  <a:schemeClr val="bg1"/>
                </a:solidFill>
              </a:rPr>
              <a:t>Megkülönböztetés mások</a:t>
            </a:r>
            <a:endParaRPr lang="hu-HU" sz="1600" b="1" dirty="0">
              <a:solidFill>
                <a:schemeClr val="bg1"/>
              </a:solidFill>
            </a:endParaRPr>
          </a:p>
          <a:p>
            <a:r>
              <a:rPr lang="hu-HU" sz="1600" b="1" dirty="0">
                <a:solidFill>
                  <a:schemeClr val="bg1"/>
                </a:solidFill>
              </a:rPr>
              <a:t>termékeitől </a:t>
            </a:r>
            <a:r>
              <a:rPr lang="hu-HU" sz="1600" b="1" dirty="0" smtClean="0">
                <a:solidFill>
                  <a:schemeClr val="bg1"/>
                </a:solidFill>
              </a:rPr>
              <a:t>vagy szolgáltatásaitól</a:t>
            </a:r>
            <a:r>
              <a:rPr lang="hu-HU" sz="1600" b="1" dirty="0">
                <a:solidFill>
                  <a:schemeClr val="bg1"/>
                </a:solidFill>
              </a:rPr>
              <a:t> </a:t>
            </a:r>
            <a:r>
              <a:rPr lang="hu-HU" sz="1600" b="1" dirty="0" smtClean="0">
                <a:solidFill>
                  <a:schemeClr val="bg1"/>
                </a:solidFill>
              </a:rPr>
              <a:t>(márkanevek, betűk</a:t>
            </a:r>
            <a:r>
              <a:rPr lang="hu-HU" sz="1600" b="1" dirty="0">
                <a:solidFill>
                  <a:schemeClr val="bg1"/>
                </a:solidFill>
              </a:rPr>
              <a:t>, </a:t>
            </a:r>
            <a:r>
              <a:rPr lang="hu-HU" sz="1600" b="1" dirty="0" smtClean="0">
                <a:solidFill>
                  <a:schemeClr val="bg1"/>
                </a:solidFill>
              </a:rPr>
              <a:t>számok, logók</a:t>
            </a:r>
            <a:r>
              <a:rPr lang="hu-HU" sz="1600" b="1" dirty="0">
                <a:solidFill>
                  <a:schemeClr val="bg1"/>
                </a:solidFill>
              </a:rPr>
              <a:t>, </a:t>
            </a:r>
            <a:r>
              <a:rPr lang="hu-HU" sz="1600" b="1" dirty="0" smtClean="0">
                <a:solidFill>
                  <a:schemeClr val="bg1"/>
                </a:solidFill>
              </a:rPr>
              <a:t>szimbólumok, szlogenek</a:t>
            </a:r>
            <a:r>
              <a:rPr lang="hu-HU" sz="1600" b="1" dirty="0">
                <a:solidFill>
                  <a:schemeClr val="bg1"/>
                </a:solidFill>
              </a:rPr>
              <a:t>,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színek, hangok)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987" y="1991741"/>
            <a:ext cx="246577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SZABADALOM</a:t>
            </a:r>
          </a:p>
          <a:p>
            <a:r>
              <a:rPr lang="hu-HU" sz="1600" dirty="0"/>
              <a:t>Az ismert </a:t>
            </a:r>
            <a:r>
              <a:rPr lang="hu-HU" sz="1600" dirty="0" smtClean="0"/>
              <a:t>technológiákhoz képest </a:t>
            </a:r>
            <a:r>
              <a:rPr lang="hu-HU" sz="1600" dirty="0"/>
              <a:t>új </a:t>
            </a:r>
            <a:r>
              <a:rPr lang="hu-HU" sz="1600" dirty="0" smtClean="0"/>
              <a:t>megoldásokat tartalmazó </a:t>
            </a:r>
            <a:r>
              <a:rPr lang="hu-HU" sz="1600" dirty="0"/>
              <a:t>találmányok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5376" y="3501008"/>
            <a:ext cx="246577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HASZNÁLATI</a:t>
            </a:r>
          </a:p>
          <a:p>
            <a:r>
              <a:rPr lang="hu-HU" sz="1600" dirty="0"/>
              <a:t>MINTAOLTALOM</a:t>
            </a:r>
          </a:p>
          <a:p>
            <a:r>
              <a:rPr lang="hu-HU" sz="1600" dirty="0" smtClean="0"/>
              <a:t>Egyszerűbb tárgyak, szerkezetek.</a:t>
            </a:r>
            <a:endParaRPr lang="hu-H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069" y="5109441"/>
            <a:ext cx="27151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FORMATERVEZÉSIMINTA-</a:t>
            </a:r>
          </a:p>
          <a:p>
            <a:r>
              <a:rPr lang="hu-HU" sz="1600" dirty="0" smtClean="0"/>
              <a:t>OLTALOM (DESIGN</a:t>
            </a:r>
            <a:r>
              <a:rPr lang="hu-HU" sz="1600" dirty="0"/>
              <a:t>)</a:t>
            </a:r>
          </a:p>
          <a:p>
            <a:r>
              <a:rPr lang="hu-HU" sz="1600" dirty="0"/>
              <a:t>A termékek </a:t>
            </a:r>
            <a:r>
              <a:rPr lang="hu-HU" sz="1600" dirty="0" smtClean="0"/>
              <a:t>külső megjelenése</a:t>
            </a:r>
            <a:endParaRPr lang="hu-H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37078" y="4794273"/>
            <a:ext cx="315843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SZERZŐI JOG</a:t>
            </a:r>
          </a:p>
          <a:p>
            <a:r>
              <a:rPr lang="hu-HU" sz="1600" dirty="0"/>
              <a:t>Egyéni, eredeti </a:t>
            </a:r>
            <a:r>
              <a:rPr lang="hu-HU" sz="1600" dirty="0" smtClean="0"/>
              <a:t>jellegű irodalmi</a:t>
            </a:r>
            <a:r>
              <a:rPr lang="hu-HU" sz="1600" dirty="0"/>
              <a:t>, művészeti </a:t>
            </a:r>
            <a:r>
              <a:rPr lang="hu-HU" sz="1600" dirty="0" smtClean="0"/>
              <a:t>vagy tudományos </a:t>
            </a:r>
            <a:r>
              <a:rPr lang="hu-HU" sz="1600" dirty="0"/>
              <a:t>művek,</a:t>
            </a:r>
          </a:p>
          <a:p>
            <a:r>
              <a:rPr lang="hu-HU" sz="1600" dirty="0"/>
              <a:t>iparművészeti </a:t>
            </a:r>
            <a:r>
              <a:rPr lang="hu-HU" sz="1600" dirty="0" smtClean="0"/>
              <a:t>alkotás (pl</a:t>
            </a:r>
            <a:r>
              <a:rPr lang="hu-HU" sz="1600" dirty="0"/>
              <a:t>. óra</a:t>
            </a:r>
            <a:r>
              <a:rPr lang="hu-HU" sz="1600" dirty="0" smtClean="0"/>
              <a:t>),</a:t>
            </a:r>
            <a:r>
              <a:rPr lang="hu-HU" sz="1600" dirty="0"/>
              <a:t> </a:t>
            </a:r>
            <a:r>
              <a:rPr lang="hu-HU" sz="1600" dirty="0" smtClean="0"/>
              <a:t>reklámanyagok, használati útmutató.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764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2020 legértékesebb márkái</a:t>
            </a:r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916832"/>
            <a:ext cx="7543800" cy="39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3238366" cy="4176464"/>
          </a:xfrm>
        </p:spPr>
      </p:pic>
    </p:spTree>
    <p:extLst>
      <p:ext uri="{BB962C8B-B14F-4D97-AF65-F5344CB8AC3E}">
        <p14:creationId xmlns:p14="http://schemas.microsoft.com/office/powerpoint/2010/main" val="39727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98682"/>
            <a:ext cx="7543800" cy="1389755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303" y="1846263"/>
            <a:ext cx="2811844" cy="40227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60032" y="2708920"/>
            <a:ext cx="1584176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23728" y="4449482"/>
            <a:ext cx="172819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35169" y="3931616"/>
            <a:ext cx="1803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>
            <a:off x="2638847" y="3068960"/>
            <a:ext cx="1861145" cy="12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583" y="2037908"/>
            <a:ext cx="2376264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VÉDJEGY</a:t>
            </a:r>
          </a:p>
          <a:p>
            <a:r>
              <a:rPr lang="hu-HU" sz="1600" dirty="0" smtClean="0"/>
              <a:t>Megkülönböztetés mások</a:t>
            </a:r>
            <a:endParaRPr lang="hu-HU" sz="1600" dirty="0"/>
          </a:p>
          <a:p>
            <a:r>
              <a:rPr lang="hu-HU" sz="1600" dirty="0"/>
              <a:t>termékeitől </a:t>
            </a:r>
            <a:r>
              <a:rPr lang="hu-HU" sz="1600" dirty="0" smtClean="0"/>
              <a:t>vagy szolgáltatásaitól</a:t>
            </a:r>
            <a:r>
              <a:rPr lang="hu-HU" sz="1600" dirty="0"/>
              <a:t> </a:t>
            </a:r>
            <a:r>
              <a:rPr lang="hu-HU" sz="1600" dirty="0" smtClean="0"/>
              <a:t>(márkanevek, betűk</a:t>
            </a:r>
            <a:r>
              <a:rPr lang="hu-HU" sz="1600" dirty="0"/>
              <a:t>, </a:t>
            </a:r>
            <a:r>
              <a:rPr lang="hu-HU" sz="1600" dirty="0" smtClean="0"/>
              <a:t>számok, logók</a:t>
            </a:r>
            <a:r>
              <a:rPr lang="hu-HU" sz="1600" dirty="0"/>
              <a:t>, </a:t>
            </a:r>
            <a:r>
              <a:rPr lang="hu-HU" sz="1600" dirty="0" smtClean="0"/>
              <a:t>szimbólumok, szlogenek</a:t>
            </a:r>
            <a:r>
              <a:rPr lang="hu-HU" sz="1600" dirty="0"/>
              <a:t>,</a:t>
            </a:r>
          </a:p>
          <a:p>
            <a:r>
              <a:rPr lang="hu-HU" sz="1600" dirty="0"/>
              <a:t>színek, hangok)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987" y="1991741"/>
            <a:ext cx="246577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SZABADALOM</a:t>
            </a:r>
          </a:p>
          <a:p>
            <a:r>
              <a:rPr lang="hu-HU" sz="1600" dirty="0"/>
              <a:t>Az ismert </a:t>
            </a:r>
            <a:r>
              <a:rPr lang="hu-HU" sz="1600" dirty="0" smtClean="0"/>
              <a:t>technológiákhoz képest </a:t>
            </a:r>
            <a:r>
              <a:rPr lang="hu-HU" sz="1600" dirty="0"/>
              <a:t>új </a:t>
            </a:r>
            <a:r>
              <a:rPr lang="hu-HU" sz="1600" dirty="0" smtClean="0"/>
              <a:t>megoldásokat tartalmazó </a:t>
            </a:r>
            <a:r>
              <a:rPr lang="hu-HU" sz="1600" dirty="0"/>
              <a:t>találmányok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5376" y="3501008"/>
            <a:ext cx="246577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HASZNÁLATI</a:t>
            </a:r>
          </a:p>
          <a:p>
            <a:r>
              <a:rPr lang="hu-HU" sz="1600" dirty="0"/>
              <a:t>MINTAOLTALOM</a:t>
            </a:r>
          </a:p>
          <a:p>
            <a:r>
              <a:rPr lang="hu-HU" sz="1600" dirty="0" smtClean="0"/>
              <a:t>Egyszerűbb tárgyak, szerkezetek.</a:t>
            </a:r>
            <a:endParaRPr lang="hu-H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069" y="5109441"/>
            <a:ext cx="27151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FORMATERVEZÉSIMINTA-</a:t>
            </a:r>
          </a:p>
          <a:p>
            <a:r>
              <a:rPr lang="hu-HU" sz="1600" dirty="0" smtClean="0"/>
              <a:t>OLTALOM (DESIGN</a:t>
            </a:r>
            <a:r>
              <a:rPr lang="hu-HU" sz="1600" dirty="0"/>
              <a:t>)</a:t>
            </a:r>
          </a:p>
          <a:p>
            <a:r>
              <a:rPr lang="hu-HU" sz="1600" dirty="0"/>
              <a:t>A termékek </a:t>
            </a:r>
            <a:r>
              <a:rPr lang="hu-HU" sz="1600" dirty="0" smtClean="0"/>
              <a:t>külső megjelenése</a:t>
            </a:r>
            <a:endParaRPr lang="hu-H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37078" y="4794273"/>
            <a:ext cx="315843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SZERZŐI JOG</a:t>
            </a:r>
          </a:p>
          <a:p>
            <a:r>
              <a:rPr lang="hu-HU" sz="1600" dirty="0"/>
              <a:t>Egyéni, eredeti </a:t>
            </a:r>
            <a:r>
              <a:rPr lang="hu-HU" sz="1600" dirty="0" smtClean="0"/>
              <a:t>jellegű irodalmi</a:t>
            </a:r>
            <a:r>
              <a:rPr lang="hu-HU" sz="1600" dirty="0"/>
              <a:t>, művészeti </a:t>
            </a:r>
            <a:r>
              <a:rPr lang="hu-HU" sz="1600" dirty="0" smtClean="0"/>
              <a:t>vagy tudományos </a:t>
            </a:r>
            <a:r>
              <a:rPr lang="hu-HU" sz="1600" dirty="0"/>
              <a:t>művek,</a:t>
            </a:r>
          </a:p>
          <a:p>
            <a:r>
              <a:rPr lang="hu-HU" sz="1600" dirty="0"/>
              <a:t>iparművészeti </a:t>
            </a:r>
            <a:r>
              <a:rPr lang="hu-HU" sz="1600" dirty="0" smtClean="0"/>
              <a:t>alkotás (pl</a:t>
            </a:r>
            <a:r>
              <a:rPr lang="hu-HU" sz="1600" dirty="0"/>
              <a:t>. óra</a:t>
            </a:r>
            <a:r>
              <a:rPr lang="hu-HU" sz="1600" dirty="0" smtClean="0"/>
              <a:t>),</a:t>
            </a:r>
            <a:r>
              <a:rPr lang="hu-HU" sz="1600" dirty="0"/>
              <a:t> </a:t>
            </a:r>
            <a:r>
              <a:rPr lang="hu-HU" sz="1600" dirty="0" smtClean="0"/>
              <a:t>reklámanyagok, használati útmutató.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4032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Miért van szükség a védjegyjogra?</a:t>
            </a:r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00" y="1846263"/>
            <a:ext cx="6009049" cy="4022725"/>
          </a:xfrm>
        </p:spPr>
      </p:pic>
    </p:spTree>
    <p:extLst>
      <p:ext uri="{BB962C8B-B14F-4D97-AF65-F5344CB8AC3E}">
        <p14:creationId xmlns:p14="http://schemas.microsoft.com/office/powerpoint/2010/main" val="41912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6388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168352" cy="335845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409061" cy="33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86604"/>
            <a:ext cx="7543800" cy="1450757"/>
          </a:xfrm>
        </p:spPr>
        <p:txBody>
          <a:bodyPr>
            <a:noAutofit/>
          </a:bodyPr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>Védjegyoltalom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988840"/>
            <a:ext cx="7543801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Védjegyoltalomban részesülhet minden megjelölés, </a:t>
            </a:r>
            <a:r>
              <a:rPr lang="hu-HU" dirty="0" smtClean="0"/>
              <a:t>amely</a:t>
            </a:r>
            <a:endParaRPr lang="hu-HU" dirty="0"/>
          </a:p>
          <a:p>
            <a:pPr marL="0" indent="0" algn="just">
              <a:buNone/>
            </a:pPr>
            <a:r>
              <a:rPr lang="hu-HU" dirty="0"/>
              <a:t>a) alkalmas arra, hogy valamely árut vagy szolgáltatást </a:t>
            </a:r>
            <a:r>
              <a:rPr lang="hu-HU" b="1" dirty="0">
                <a:solidFill>
                  <a:srgbClr val="FF0000"/>
                </a:solidFill>
              </a:rPr>
              <a:t>megkülönböztessen mások áruitól vagy szolgáltatásaitól</a:t>
            </a:r>
            <a:r>
              <a:rPr lang="hu-HU" dirty="0"/>
              <a:t>; </a:t>
            </a:r>
            <a:r>
              <a:rPr lang="hu-HU" dirty="0" smtClean="0"/>
              <a:t>és</a:t>
            </a:r>
            <a:endParaRPr lang="hu-HU" dirty="0"/>
          </a:p>
          <a:p>
            <a:pPr marL="0" indent="0" algn="just">
              <a:buNone/>
            </a:pPr>
            <a:r>
              <a:rPr lang="hu-HU" dirty="0"/>
              <a:t>b) a védjegylajstromban olyan módon </a:t>
            </a:r>
            <a:r>
              <a:rPr lang="hu-HU" b="1" dirty="0">
                <a:solidFill>
                  <a:srgbClr val="FF0000"/>
                </a:solidFill>
              </a:rPr>
              <a:t>ábrázolható</a:t>
            </a:r>
            <a:r>
              <a:rPr lang="hu-HU" dirty="0"/>
              <a:t>, hogy a jogalkalmazó szervek és a nyilvánosság egyértelműen és pontosan meg tudják határozni a védjegybejelentő által igényelt, illetve a védjegyjogosult javára fennálló oltalom tárgyát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6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Védjegyoltalom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Védjegyoltalomban részesülhetnek különösen a következő megjelölések</a:t>
            </a:r>
            <a:r>
              <a:rPr lang="hu-HU" dirty="0" smtClean="0"/>
              <a:t>: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a) szó, szóösszetétel, beleértve a személyneveket és a jelmondatokat is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b) betű, szám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c) ábra, kép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d) sík- vagy térbeli alakzat, beleértve az áru vagy a csomagolás formáját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e) szín, színösszetétel, fényjel, hologram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f) hang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g) mozgást megjelenítő megjelölés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h) </a:t>
            </a:r>
            <a:r>
              <a:rPr lang="hu-HU" dirty="0" err="1"/>
              <a:t>pozíciómegjelölés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i) multimédia-megjelölés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j) mintázat; </a:t>
            </a:r>
            <a:r>
              <a:rPr lang="hu-HU" dirty="0" smtClean="0"/>
              <a:t>valamint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k) többféle megjelölés összetétele.</a:t>
            </a:r>
          </a:p>
          <a:p>
            <a:endParaRPr lang="hu-HU" dirty="0"/>
          </a:p>
        </p:txBody>
      </p:sp>
      <p:sp>
        <p:nvSpPr>
          <p:cNvPr id="4" name="AutoShape 2" descr="https://receptneked.hu/wp-content/uploads/2018/03/Brie-saj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645024"/>
            <a:ext cx="4082792" cy="20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Kizárt megjelölések (példálózva)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i="1" dirty="0" smtClean="0"/>
              <a:t>a</a:t>
            </a:r>
            <a:r>
              <a:rPr lang="hu-HU" i="1" dirty="0"/>
              <a:t>) </a:t>
            </a:r>
            <a:r>
              <a:rPr lang="hu-HU" dirty="0"/>
              <a:t>olyan formából vagy egyéb jellemzőből áll, amely az áru jellegéből következik,</a:t>
            </a:r>
          </a:p>
          <a:p>
            <a:r>
              <a:rPr lang="hu-HU" i="1" dirty="0" smtClean="0"/>
              <a:t>b</a:t>
            </a:r>
            <a:r>
              <a:rPr lang="hu-HU" i="1" dirty="0"/>
              <a:t>) </a:t>
            </a:r>
            <a:r>
              <a:rPr lang="hu-HU" dirty="0"/>
              <a:t>az áru olyan formájából vagy egyéb jellemzőjéből áll, amely a célzott műszaki hatás eléréséhez szükséges, vagy</a:t>
            </a:r>
          </a:p>
          <a:p>
            <a:r>
              <a:rPr lang="hu-HU" i="1" dirty="0" smtClean="0"/>
              <a:t>c)</a:t>
            </a:r>
            <a:r>
              <a:rPr lang="hu-HU" b="1" i="1" baseline="30000" dirty="0" smtClean="0"/>
              <a:t> </a:t>
            </a:r>
            <a:r>
              <a:rPr lang="hu-HU" i="1" dirty="0"/>
              <a:t> </a:t>
            </a:r>
            <a:r>
              <a:rPr lang="hu-HU" dirty="0"/>
              <a:t>a közrendbe vagy a közerkölcsbe ütközik;</a:t>
            </a:r>
          </a:p>
          <a:p>
            <a:r>
              <a:rPr lang="hu-HU" i="1" dirty="0"/>
              <a:t>d</a:t>
            </a:r>
            <a:r>
              <a:rPr lang="hu-HU" i="1" dirty="0" smtClean="0"/>
              <a:t>)</a:t>
            </a:r>
            <a:r>
              <a:rPr lang="hu-HU" b="1" i="1" baseline="30000" dirty="0"/>
              <a:t> </a:t>
            </a:r>
            <a:r>
              <a:rPr lang="hu-HU" b="1" i="1" dirty="0" smtClean="0"/>
              <a:t> </a:t>
            </a:r>
            <a:r>
              <a:rPr lang="hu-HU" dirty="0" smtClean="0"/>
              <a:t>alkalmas </a:t>
            </a:r>
            <a:r>
              <a:rPr lang="hu-HU" dirty="0"/>
              <a:t>a fogyasztók megtévesztésére, különösen az áru, illetve a szolgáltatás fajtája, minősége, földrajzi származása vagy egyéb tulajdonsága tekintetében;</a:t>
            </a:r>
          </a:p>
          <a:p>
            <a:r>
              <a:rPr lang="hu-HU" dirty="0"/>
              <a:t>e</a:t>
            </a:r>
            <a:r>
              <a:rPr lang="hu-HU" dirty="0" smtClean="0"/>
              <a:t>)</a:t>
            </a:r>
            <a:r>
              <a:rPr lang="hu-HU" i="1" dirty="0"/>
              <a:t> </a:t>
            </a:r>
            <a:r>
              <a:rPr lang="hu-HU" dirty="0"/>
              <a:t>olyan </a:t>
            </a:r>
            <a:r>
              <a:rPr lang="hu-HU" dirty="0" smtClean="0"/>
              <a:t>jelvényből</a:t>
            </a:r>
            <a:r>
              <a:rPr lang="hu-HU" dirty="0"/>
              <a:t>, jelképből vagy címerből áll, amelynek használatához közérdek fűződik, vagy ilyen jelvényt, jelképet vagy címert tartalmaz;</a:t>
            </a:r>
          </a:p>
          <a:p>
            <a:r>
              <a:rPr lang="hu-HU" i="1" dirty="0"/>
              <a:t>f</a:t>
            </a:r>
            <a:r>
              <a:rPr lang="hu-HU" i="1" dirty="0" smtClean="0"/>
              <a:t>) </a:t>
            </a:r>
            <a:r>
              <a:rPr lang="hu-HU" dirty="0" smtClean="0"/>
              <a:t>valamely </a:t>
            </a:r>
            <a:r>
              <a:rPr lang="hu-HU" dirty="0"/>
              <a:t>vallási vagy egyéb meggyőződést erőteljesen kifejező jelképet a megjelölés összhatását meghatározó módon </a:t>
            </a:r>
            <a:r>
              <a:rPr lang="hu-HU" dirty="0" smtClean="0"/>
              <a:t>tartalmaz,</a:t>
            </a:r>
            <a:endParaRPr lang="hu-HU" dirty="0"/>
          </a:p>
          <a:p>
            <a:r>
              <a:rPr lang="hu-HU" i="1" dirty="0"/>
              <a:t>g</a:t>
            </a:r>
            <a:r>
              <a:rPr lang="hu-HU" i="1" dirty="0" smtClean="0"/>
              <a:t>) </a:t>
            </a:r>
            <a:r>
              <a:rPr lang="hu-HU" dirty="0" smtClean="0"/>
              <a:t>az </a:t>
            </a:r>
            <a:r>
              <a:rPr lang="hu-HU" dirty="0"/>
              <a:t>eredetmegjelölések és földrajzi jelzések oltalmát biztosító európai uniós jogszabály alapján ki van zárva az </a:t>
            </a:r>
            <a:r>
              <a:rPr lang="hu-HU" dirty="0" smtClean="0"/>
              <a:t>oltalomból,</a:t>
            </a:r>
          </a:p>
          <a:p>
            <a:r>
              <a:rPr lang="hu-HU" dirty="0"/>
              <a:t>h</a:t>
            </a:r>
            <a:r>
              <a:rPr lang="hu-HU" dirty="0" smtClean="0"/>
              <a:t>) </a:t>
            </a:r>
            <a:r>
              <a:rPr lang="hu-HU" dirty="0"/>
              <a:t>másnak korábbi személyiségi - különösen névhez, képmáshoz fűződő - jogát sértené;</a:t>
            </a:r>
          </a:p>
          <a:p>
            <a:r>
              <a:rPr lang="hu-HU" i="1" dirty="0"/>
              <a:t>i</a:t>
            </a:r>
            <a:r>
              <a:rPr lang="hu-HU" i="1" dirty="0" smtClean="0"/>
              <a:t>)</a:t>
            </a:r>
            <a:r>
              <a:rPr lang="hu-HU" i="1" dirty="0"/>
              <a:t> </a:t>
            </a:r>
            <a:r>
              <a:rPr lang="hu-HU" dirty="0"/>
              <a:t>más korábbi szerzői, szerzői joghoz kapcsolódó vagy iparjogvédelmi jogába ütközne.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5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Korábbi jog – relatív kizáró okok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116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Nem </a:t>
            </a:r>
            <a:r>
              <a:rPr lang="hu-HU" dirty="0"/>
              <a:t>részesülhet védjegyoltalomban</a:t>
            </a:r>
          </a:p>
          <a:p>
            <a:r>
              <a:rPr lang="hu-HU" i="1" dirty="0"/>
              <a:t>a) </a:t>
            </a:r>
            <a:r>
              <a:rPr lang="hu-HU" dirty="0"/>
              <a:t>azonos áruk, illetve szolgáltatások tekintetében a korábbi védjeggyel azonos későbbi elsőbbségű megjelölés;</a:t>
            </a:r>
          </a:p>
          <a:p>
            <a:r>
              <a:rPr lang="hu-HU" i="1" dirty="0"/>
              <a:t>b</a:t>
            </a:r>
            <a:r>
              <a:rPr lang="hu-HU" i="1" dirty="0" smtClean="0"/>
              <a:t>)</a:t>
            </a:r>
            <a:r>
              <a:rPr lang="hu-HU" b="1" i="1" baseline="30000" dirty="0" smtClean="0"/>
              <a:t> </a:t>
            </a:r>
            <a:r>
              <a:rPr lang="hu-HU" dirty="0"/>
              <a:t>a megjelölés, amelyet a </a:t>
            </a:r>
            <a:r>
              <a:rPr lang="hu-HU" b="1" u="sng" dirty="0"/>
              <a:t>fogyasztók összetéveszthetnek </a:t>
            </a:r>
            <a:r>
              <a:rPr lang="hu-HU" dirty="0"/>
              <a:t>a korábbi védjeggyel a megjelölés és a védjegy azonossága vagy hasonlósága, valamint az érintett áruk, illetve szolgáltatások azonossága vagy hasonlósága miatt; ideértve azt az esetet is, amikor az összetéveszthetőség amiatt áll fenn, mert a fogyasztók a megjelölést a korábbi védjegyhez gondolati képzettársítás útján </a:t>
            </a:r>
            <a:r>
              <a:rPr lang="hu-HU" dirty="0" smtClean="0"/>
              <a:t>kapcsolhatják</a:t>
            </a:r>
            <a:r>
              <a:rPr lang="hu-HU" dirty="0"/>
              <a:t>;</a:t>
            </a:r>
          </a:p>
          <a:p>
            <a:r>
              <a:rPr lang="hu-HU" i="1" dirty="0"/>
              <a:t>c)</a:t>
            </a:r>
            <a:r>
              <a:rPr lang="hu-HU" b="1" i="1" baseline="30000" dirty="0"/>
              <a:t> </a:t>
            </a:r>
            <a:r>
              <a:rPr lang="hu-HU" dirty="0"/>
              <a:t> a belföldön vagy - európai uniós védjegy esetén - az Európai Unióban </a:t>
            </a:r>
            <a:r>
              <a:rPr lang="hu-HU" b="1" u="sng" dirty="0" err="1"/>
              <a:t>jóhírnevet</a:t>
            </a:r>
            <a:r>
              <a:rPr lang="hu-HU" dirty="0"/>
              <a:t> élvező korábbi védjeggyel azonos vagy ahhoz hasonló, későbbi elsőbbségű védjegybejelentés szerinti megjelölés, függetlenül attól, hogy az árujegyzékében szereplő áruk vagy szolgáltatások azonosak vagy hasonlóak-e azokhoz az árukhoz vagy szolgáltatásokhoz, amelyek tekintetében a korábbi védjegyet lajstromozták, ha a megjelölés alapos ok nélkül történő használata a </a:t>
            </a:r>
            <a:r>
              <a:rPr lang="hu-HU" dirty="0" err="1"/>
              <a:t>jóhírű</a:t>
            </a:r>
            <a:r>
              <a:rPr lang="hu-HU" dirty="0"/>
              <a:t> védjegy megkülönböztető képességét vagy hírnevét sértené vagy tisztességtelenül kihasználná.</a:t>
            </a:r>
          </a:p>
        </p:txBody>
      </p:sp>
    </p:spTree>
    <p:extLst>
      <p:ext uri="{BB962C8B-B14F-4D97-AF65-F5344CB8AC3E}">
        <p14:creationId xmlns:p14="http://schemas.microsoft.com/office/powerpoint/2010/main" val="40606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989" y="2420888"/>
            <a:ext cx="6659742" cy="27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Az előzőhöz képest?</a:t>
            </a:r>
            <a:endParaRPr lang="hu-HU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069" y="1846263"/>
            <a:ext cx="28103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Az előzőhöz képest?</a:t>
            </a:r>
            <a:endParaRPr lang="hu-HU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069" y="1846263"/>
            <a:ext cx="2810311" cy="4022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4299328"/>
            <a:ext cx="31584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SZOFTVER, ADATBÁZIS, IPARMŰVÉSZETI ALKOTÁS </a:t>
            </a:r>
            <a:r>
              <a:rPr lang="hu-HU" sz="1600" dirty="0" smtClean="0">
                <a:sym typeface="Wingdings" panose="05000000000000000000" pitchFamily="2" charset="2"/>
              </a:rPr>
              <a:t> SZERZŐI JOG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42347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Szellemi eredmények védelme általában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1916832"/>
            <a:ext cx="7543801" cy="4023360"/>
          </a:xfrm>
        </p:spPr>
        <p:txBody>
          <a:bodyPr>
            <a:normAutofit/>
          </a:bodyPr>
          <a:lstStyle/>
          <a:p>
            <a:r>
              <a:rPr lang="hu-HU" dirty="0" smtClean="0"/>
              <a:t>Mi tartozik ide?</a:t>
            </a:r>
          </a:p>
          <a:p>
            <a:pPr lvl="1"/>
            <a:r>
              <a:rPr lang="hu-HU" dirty="0"/>
              <a:t>(Üzleti titok, know-how)</a:t>
            </a:r>
          </a:p>
          <a:p>
            <a:pPr lvl="1"/>
            <a:r>
              <a:rPr lang="hu-HU" dirty="0" smtClean="0"/>
              <a:t>Iparjogvédelem</a:t>
            </a:r>
          </a:p>
          <a:p>
            <a:pPr lvl="2"/>
            <a:r>
              <a:rPr lang="hu-HU" dirty="0" smtClean="0"/>
              <a:t>Szabadalmi oltalom</a:t>
            </a:r>
          </a:p>
          <a:p>
            <a:pPr lvl="2"/>
            <a:r>
              <a:rPr lang="hu-HU" dirty="0" smtClean="0"/>
              <a:t>Védjegyoltalom</a:t>
            </a:r>
          </a:p>
          <a:p>
            <a:pPr lvl="2"/>
            <a:r>
              <a:rPr lang="hu-HU" dirty="0" smtClean="0"/>
              <a:t>Formatervezési mintaoltalom</a:t>
            </a:r>
          </a:p>
          <a:p>
            <a:pPr lvl="2"/>
            <a:r>
              <a:rPr lang="hu-HU" dirty="0" smtClean="0"/>
              <a:t>Használati mintaoltalom</a:t>
            </a:r>
          </a:p>
          <a:p>
            <a:pPr lvl="2"/>
            <a:r>
              <a:rPr lang="hu-HU" dirty="0" smtClean="0"/>
              <a:t>(Földrajzi árujelzőoltalom)</a:t>
            </a:r>
          </a:p>
          <a:p>
            <a:pPr lvl="1"/>
            <a:r>
              <a:rPr lang="hu-HU" dirty="0"/>
              <a:t>Szerzői jog</a:t>
            </a:r>
          </a:p>
          <a:p>
            <a:pPr lvl="2"/>
            <a:r>
              <a:rPr lang="hu-HU" dirty="0"/>
              <a:t>Szerzői </a:t>
            </a:r>
            <a:r>
              <a:rPr lang="hu-HU" dirty="0" smtClean="0"/>
              <a:t>jog (pl. szoftver)</a:t>
            </a:r>
            <a:endParaRPr lang="hu-HU" dirty="0"/>
          </a:p>
          <a:p>
            <a:pPr lvl="2"/>
            <a:r>
              <a:rPr lang="hu-HU" dirty="0" smtClean="0"/>
              <a:t>Kapcsolódó jogok (pl. adatbázisvédelem) 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420888"/>
            <a:ext cx="5071889" cy="21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Iparjogvédelem általában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Monopoljellegű jogok (?)</a:t>
            </a:r>
          </a:p>
          <a:p>
            <a:r>
              <a:rPr lang="hu-HU" dirty="0" smtClean="0"/>
              <a:t>Részt vesznek a kereskedelmi forgalomban (kivételekkel és szigorú feltételekkel)</a:t>
            </a:r>
          </a:p>
          <a:p>
            <a:r>
              <a:rPr lang="hu-HU" dirty="0" smtClean="0"/>
              <a:t>Hasznosításuk szerződéses úton történik (bejegyzés, írásbeliség)</a:t>
            </a:r>
          </a:p>
          <a:p>
            <a:r>
              <a:rPr lang="hu-HU" dirty="0" smtClean="0"/>
              <a:t>Erős korlátozások között érvényesülnek (közérdek, különösen az innovációs aktivitás szempontjainak érvényesülése érdekében)</a:t>
            </a:r>
          </a:p>
          <a:p>
            <a:r>
              <a:rPr lang="hu-HU" dirty="0" smtClean="0"/>
              <a:t>Többségük regisztrációhoz/nyilvántartásba vételhez kötött</a:t>
            </a:r>
          </a:p>
          <a:p>
            <a:r>
              <a:rPr lang="hu-HU" dirty="0" smtClean="0"/>
              <a:t>Territoriális védelem (nincs világoltalom)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7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98682"/>
            <a:ext cx="7543800" cy="1389755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303" y="1846263"/>
            <a:ext cx="2811844" cy="40227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60032" y="2708920"/>
            <a:ext cx="1584176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23728" y="4449482"/>
            <a:ext cx="1728192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35169" y="3931616"/>
            <a:ext cx="1803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3"/>
          </p:cNvCxnSpPr>
          <p:nvPr/>
        </p:nvCxnSpPr>
        <p:spPr>
          <a:xfrm>
            <a:off x="2638847" y="3068960"/>
            <a:ext cx="1861145" cy="12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583" y="2037908"/>
            <a:ext cx="2376264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VÉDJEGY</a:t>
            </a:r>
          </a:p>
          <a:p>
            <a:r>
              <a:rPr lang="hu-HU" sz="1600" dirty="0" smtClean="0"/>
              <a:t>Megkülönböztetés mások</a:t>
            </a:r>
            <a:endParaRPr lang="hu-HU" sz="1600" dirty="0"/>
          </a:p>
          <a:p>
            <a:r>
              <a:rPr lang="hu-HU" sz="1600" dirty="0"/>
              <a:t>termékeitől </a:t>
            </a:r>
            <a:r>
              <a:rPr lang="hu-HU" sz="1600" dirty="0" smtClean="0"/>
              <a:t>vagy szolgáltatásaitól</a:t>
            </a:r>
            <a:r>
              <a:rPr lang="hu-HU" sz="1600" dirty="0"/>
              <a:t> </a:t>
            </a:r>
            <a:r>
              <a:rPr lang="hu-HU" sz="1600" dirty="0" smtClean="0"/>
              <a:t>(márkanevek, betűk</a:t>
            </a:r>
            <a:r>
              <a:rPr lang="hu-HU" sz="1600" dirty="0"/>
              <a:t>, </a:t>
            </a:r>
            <a:r>
              <a:rPr lang="hu-HU" sz="1600" dirty="0" smtClean="0"/>
              <a:t>számok, logók</a:t>
            </a:r>
            <a:r>
              <a:rPr lang="hu-HU" sz="1600" dirty="0"/>
              <a:t>, </a:t>
            </a:r>
            <a:r>
              <a:rPr lang="hu-HU" sz="1600" dirty="0" smtClean="0"/>
              <a:t>szimbólumok, szlogenek</a:t>
            </a:r>
            <a:r>
              <a:rPr lang="hu-HU" sz="1600" dirty="0"/>
              <a:t>,</a:t>
            </a:r>
          </a:p>
          <a:p>
            <a:r>
              <a:rPr lang="hu-HU" sz="1600" dirty="0"/>
              <a:t>színek, hangok)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8987" y="1991741"/>
            <a:ext cx="2465778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SZABADALOM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Az ismert </a:t>
            </a:r>
            <a:r>
              <a:rPr lang="hu-HU" sz="1600" b="1" dirty="0" smtClean="0">
                <a:solidFill>
                  <a:schemeClr val="bg1"/>
                </a:solidFill>
              </a:rPr>
              <a:t>technológiákhoz képest </a:t>
            </a:r>
            <a:r>
              <a:rPr lang="hu-HU" sz="1600" b="1" dirty="0">
                <a:solidFill>
                  <a:schemeClr val="bg1"/>
                </a:solidFill>
              </a:rPr>
              <a:t>új </a:t>
            </a:r>
            <a:r>
              <a:rPr lang="hu-HU" sz="1600" b="1" dirty="0" smtClean="0">
                <a:solidFill>
                  <a:schemeClr val="bg1"/>
                </a:solidFill>
              </a:rPr>
              <a:t>megoldásokat tartalmazó </a:t>
            </a:r>
            <a:r>
              <a:rPr lang="hu-HU" sz="1600" b="1" dirty="0">
                <a:solidFill>
                  <a:schemeClr val="bg1"/>
                </a:solidFill>
              </a:rPr>
              <a:t>találmányok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5376" y="3501008"/>
            <a:ext cx="246577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HASZNÁLATI</a:t>
            </a:r>
          </a:p>
          <a:p>
            <a:r>
              <a:rPr lang="hu-HU" sz="1600" dirty="0"/>
              <a:t>MINTAOLTALOM</a:t>
            </a:r>
          </a:p>
          <a:p>
            <a:r>
              <a:rPr lang="hu-HU" sz="1600" dirty="0" smtClean="0"/>
              <a:t>Egyszerűbb tárgyak, szerkezetek.</a:t>
            </a:r>
            <a:endParaRPr lang="hu-H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3069" y="5109441"/>
            <a:ext cx="27151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FORMATERVEZÉSIMINTA-</a:t>
            </a:r>
          </a:p>
          <a:p>
            <a:r>
              <a:rPr lang="hu-HU" sz="1600" dirty="0" smtClean="0"/>
              <a:t>OLTALOM (DESIGN</a:t>
            </a:r>
            <a:r>
              <a:rPr lang="hu-HU" sz="1600" dirty="0"/>
              <a:t>)</a:t>
            </a:r>
          </a:p>
          <a:p>
            <a:r>
              <a:rPr lang="hu-HU" sz="1600" dirty="0"/>
              <a:t>A termékek </a:t>
            </a:r>
            <a:r>
              <a:rPr lang="hu-HU" sz="1600" dirty="0" smtClean="0"/>
              <a:t>külső megjelenése</a:t>
            </a:r>
            <a:endParaRPr lang="hu-H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37078" y="4794273"/>
            <a:ext cx="315843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SZERZŐI JOG</a:t>
            </a:r>
          </a:p>
          <a:p>
            <a:r>
              <a:rPr lang="hu-HU" sz="1600" dirty="0"/>
              <a:t>Egyéni, eredeti </a:t>
            </a:r>
            <a:r>
              <a:rPr lang="hu-HU" sz="1600" dirty="0" smtClean="0"/>
              <a:t>jellegű irodalmi</a:t>
            </a:r>
            <a:r>
              <a:rPr lang="hu-HU" sz="1600" dirty="0"/>
              <a:t>, művészeti </a:t>
            </a:r>
            <a:r>
              <a:rPr lang="hu-HU" sz="1600" dirty="0" smtClean="0"/>
              <a:t>vagy tudományos </a:t>
            </a:r>
            <a:r>
              <a:rPr lang="hu-HU" sz="1600" dirty="0"/>
              <a:t>művek,</a:t>
            </a:r>
          </a:p>
          <a:p>
            <a:r>
              <a:rPr lang="hu-HU" sz="1600" dirty="0"/>
              <a:t>iparművészeti </a:t>
            </a:r>
            <a:r>
              <a:rPr lang="hu-HU" sz="1600" dirty="0" smtClean="0"/>
              <a:t>alkotás (pl</a:t>
            </a:r>
            <a:r>
              <a:rPr lang="hu-HU" sz="1600" dirty="0"/>
              <a:t>. óra</a:t>
            </a:r>
            <a:r>
              <a:rPr lang="hu-HU" sz="1600" dirty="0" smtClean="0"/>
              <a:t>),</a:t>
            </a:r>
            <a:r>
              <a:rPr lang="hu-HU" sz="1600" dirty="0"/>
              <a:t> </a:t>
            </a:r>
            <a:r>
              <a:rPr lang="hu-HU" sz="1600" dirty="0" smtClean="0"/>
              <a:t>reklámanyagok, használati útmutató.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5561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Szabadalmi oltalom (1995. évi XXXIII. </a:t>
            </a:r>
            <a:r>
              <a:rPr lang="hu-HU" sz="3600" dirty="0"/>
              <a:t>t</a:t>
            </a:r>
            <a:r>
              <a:rPr lang="hu-HU" sz="3600" dirty="0" smtClean="0"/>
              <a:t>v.)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Oltalmat kap</a:t>
            </a:r>
            <a:r>
              <a:rPr lang="hu-HU" i="1" dirty="0" smtClean="0"/>
              <a:t>hat</a:t>
            </a:r>
            <a:r>
              <a:rPr lang="hu-HU" dirty="0" smtClean="0"/>
              <a:t>: az </a:t>
            </a:r>
            <a:r>
              <a:rPr lang="hu-HU" dirty="0"/>
              <a:t>új, feltalálói tevékenységen alapuló és iparilag hasznosítható </a:t>
            </a:r>
            <a:r>
              <a:rPr lang="hu-HU" dirty="0" smtClean="0"/>
              <a:t>találmány.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34179"/>
            <a:ext cx="3348600" cy="29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1844</TotalTime>
  <Words>1279</Words>
  <Application>Microsoft Office PowerPoint</Application>
  <PresentationFormat>Diavetítés a képernyőre (4:3 oldalarány)</PresentationFormat>
  <Paragraphs>193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1" baseType="lpstr">
      <vt:lpstr>Calibri</vt:lpstr>
      <vt:lpstr>Calibri Light</vt:lpstr>
      <vt:lpstr>Wingdings</vt:lpstr>
      <vt:lpstr>Retrospektív</vt:lpstr>
      <vt:lpstr>  Az iparjogvédelem célja és funkciója  2021. október 12.</vt:lpstr>
      <vt:lpstr>Milyen szellemi alkotások vannak a termékben?</vt:lpstr>
      <vt:lpstr>PowerPoint-bemutató</vt:lpstr>
      <vt:lpstr>Az előzőhöz képest?</vt:lpstr>
      <vt:lpstr>Az előzőhöz képest?</vt:lpstr>
      <vt:lpstr>Szellemi eredmények védelme általában</vt:lpstr>
      <vt:lpstr>Iparjogvédelem általában</vt:lpstr>
      <vt:lpstr>PowerPoint-bemutató</vt:lpstr>
      <vt:lpstr>Szabadalmi oltalom (1995. évi XXXIII. tv.)</vt:lpstr>
      <vt:lpstr>PowerPoint-bemutató</vt:lpstr>
      <vt:lpstr>PowerPoint-bemutató</vt:lpstr>
      <vt:lpstr>PowerPoint-bemutató</vt:lpstr>
      <vt:lpstr>Újdonság/technika állása</vt:lpstr>
      <vt:lpstr>Feltalálói tevékenység és ipari alkalmazhatóság</vt:lpstr>
      <vt:lpstr>Richter Gedeon 3357-1287-15</vt:lpstr>
      <vt:lpstr>PowerPoint-bemutató</vt:lpstr>
      <vt:lpstr>Használati mintaoltalom </vt:lpstr>
      <vt:lpstr>Használati mintaoltalom tárgya</vt:lpstr>
      <vt:lpstr>Feltalálói lépés</vt:lpstr>
      <vt:lpstr>PowerPoint-bemutató</vt:lpstr>
      <vt:lpstr>Termék</vt:lpstr>
      <vt:lpstr>Formatervezési mintaoltalom </vt:lpstr>
      <vt:lpstr>Újdonság és egyéni jelleg</vt:lpstr>
      <vt:lpstr>PowerPoint-bemutató</vt:lpstr>
      <vt:lpstr>Kizáró okok</vt:lpstr>
      <vt:lpstr>A mintaoltalom időtartama</vt:lpstr>
      <vt:lpstr>PowerPoint-bemutató</vt:lpstr>
      <vt:lpstr>2020 legértékesebb márkái</vt:lpstr>
      <vt:lpstr>PowerPoint-bemutató</vt:lpstr>
      <vt:lpstr>Miért van szükség a védjegyjogra?</vt:lpstr>
      <vt:lpstr>PowerPoint-bemutató</vt:lpstr>
      <vt:lpstr>PowerPoint-bemutató</vt:lpstr>
      <vt:lpstr>      Védjegyoltalom </vt:lpstr>
      <vt:lpstr>Védjegyoltalom</vt:lpstr>
      <vt:lpstr>Kizárt megjelölések (példálózva)</vt:lpstr>
      <vt:lpstr>Korábbi jog – relatív kizáró okok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Üzleti jog II. 19-20. előadás  Iparjogvédelem</dc:title>
  <dc:creator>Windows-felhasználó</dc:creator>
  <cp:lastModifiedBy>Windows-felhasználó</cp:lastModifiedBy>
  <cp:revision>35</cp:revision>
  <dcterms:created xsi:type="dcterms:W3CDTF">2019-11-04T10:30:49Z</dcterms:created>
  <dcterms:modified xsi:type="dcterms:W3CDTF">2021-10-12T07:00:45Z</dcterms:modified>
</cp:coreProperties>
</file>