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6"/>
  </p:notesMasterIdLst>
  <p:sldIdLst>
    <p:sldId id="355" r:id="rId2"/>
    <p:sldId id="357" r:id="rId3"/>
    <p:sldId id="358" r:id="rId4"/>
    <p:sldId id="359" r:id="rId5"/>
    <p:sldId id="360" r:id="rId6"/>
    <p:sldId id="361" r:id="rId7"/>
    <p:sldId id="411" r:id="rId8"/>
    <p:sldId id="414" r:id="rId9"/>
    <p:sldId id="415" r:id="rId10"/>
    <p:sldId id="418" r:id="rId11"/>
    <p:sldId id="417" r:id="rId12"/>
    <p:sldId id="375" r:id="rId13"/>
    <p:sldId id="379" r:id="rId14"/>
    <p:sldId id="380" r:id="rId15"/>
    <p:sldId id="382" r:id="rId16"/>
    <p:sldId id="412" r:id="rId17"/>
    <p:sldId id="413" r:id="rId18"/>
    <p:sldId id="404" r:id="rId19"/>
    <p:sldId id="407" r:id="rId20"/>
    <p:sldId id="405" r:id="rId21"/>
    <p:sldId id="406" r:id="rId22"/>
    <p:sldId id="408" r:id="rId23"/>
    <p:sldId id="409" r:id="rId24"/>
    <p:sldId id="410" r:id="rId25"/>
  </p:sldIdLst>
  <p:sldSz cx="9144000" cy="6858000" type="screen4x3"/>
  <p:notesSz cx="6858000" cy="9144000"/>
  <p:defaultTextStyle>
    <a:defPPr>
      <a:defRPr lang="hu-H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29" autoAdjust="0"/>
    <p:restoredTop sz="93606" autoAdjust="0"/>
  </p:normalViewPr>
  <p:slideViewPr>
    <p:cSldViewPr>
      <p:cViewPr>
        <p:scale>
          <a:sx n="65" d="100"/>
          <a:sy n="65" d="100"/>
        </p:scale>
        <p:origin x="-143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4" Type="http://schemas.openxmlformats.org/officeDocument/2006/relationships/image" Target="../media/image11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hu-HU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hu-HU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hu-HU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C141BC6-2B69-4725-B727-D22B35D79F18}" type="slidenum">
              <a:rPr lang="hu-HU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804884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églalap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Téglalap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Téglalap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Cím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9" name="Alcím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  <p:sp>
        <p:nvSpPr>
          <p:cNvPr id="28" name="Dátum helye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endParaRPr lang="hu-HU"/>
          </a:p>
        </p:txBody>
      </p:sp>
      <p:sp>
        <p:nvSpPr>
          <p:cNvPr id="17" name="Élőláb helye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hu-HU"/>
          </a:p>
        </p:txBody>
      </p:sp>
      <p:sp>
        <p:nvSpPr>
          <p:cNvPr id="29" name="Dia számának helye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3106C45-A94E-4721-9D5F-94A4901D6AE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E51CF-1516-4FEF-AEFB-E7415FCE7771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Függőleges cím és szöveg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hu-HU"/>
          </a:p>
        </p:txBody>
      </p:sp>
      <p:sp>
        <p:nvSpPr>
          <p:cNvPr id="7" name="Téglalap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églalap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églalap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40B4763F-7CE9-47E9-AEE0-DFD2A06CFCA9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Cím, szöveg és 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4038600" cy="1866900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Tartalom helye 4"/>
          <p:cNvSpPr>
            <a:spLocks noGrp="1"/>
          </p:cNvSpPr>
          <p:nvPr>
            <p:ph sz="quarter" idx="3"/>
          </p:nvPr>
        </p:nvSpPr>
        <p:spPr>
          <a:xfrm>
            <a:off x="4648200" y="4000500"/>
            <a:ext cx="4038600" cy="1866900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hu-HU" alt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04CBC8FE-774B-47F1-BBA4-5CDBC78316DB}" type="slidenum">
              <a:rPr lang="hu-HU" altLang="hu-HU"/>
              <a:pPr/>
              <a:t>‹#›</a:t>
            </a:fld>
            <a:endParaRPr lang="hu-HU" altLang="hu-HU"/>
          </a:p>
        </p:txBody>
      </p:sp>
      <p:sp>
        <p:nvSpPr>
          <p:cNvPr id="8" name="Dátum helye 7"/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6056825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F2B0235-1A8D-4F28-A911-8D906D795AFE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8" name="Tartalom helye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7" name="Téglalap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églalap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églalap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2" name="Dátum helye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3" name="Dia számának helye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3771CBA4-35AB-4DD8-A92F-7485801BFC15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4" name="Élőláb helye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9" name="Tartalom helye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11" name="Tartalom helye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8" name="Dátum helye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endParaRPr lang="hu-HU"/>
          </a:p>
        </p:txBody>
      </p:sp>
      <p:sp>
        <p:nvSpPr>
          <p:cNvPr id="10" name="Dia számának helye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E6E9ADD8-F09C-4260-835E-1DF0EAAD03CA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2" name="Élőláb helye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1" name="Tartalom helye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13" name="Tartalom helye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10" name="Dátum helye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endParaRPr lang="hu-HU"/>
          </a:p>
        </p:txBody>
      </p:sp>
      <p:sp>
        <p:nvSpPr>
          <p:cNvPr id="12" name="Dia számának helye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0D358A90-6235-49EA-AFBB-81DB16C68605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4" name="Élőláb helye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hu-HU"/>
          </a:p>
        </p:txBody>
      </p:sp>
      <p:sp>
        <p:nvSpPr>
          <p:cNvPr id="16" name="Szöveg helye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15" name="Szöveg helye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B9F8EE5-0CDF-446B-8B7D-9699F92DC50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879E1EC-1224-45B9-A870-5DFD7CE23A52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5E4A210-DCC0-41E2-BA3E-F9C63703D218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9" name="Tartalom helye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8" name="Téglalap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églalap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Téglalap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1" name="Téglalap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átum helye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endParaRPr lang="hu-HU"/>
          </a:p>
        </p:txBody>
      </p:sp>
      <p:sp>
        <p:nvSpPr>
          <p:cNvPr id="13" name="Dia számának helye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93BCDE36-0043-4369-8E3A-D91B7C9F41CE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4" name="Élőláb helye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u-HU" smtClean="0"/>
              <a:t>Kép beszúrásához kattintson az ikonra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Cím helye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3" name="Szöveg helye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  <p:sp>
        <p:nvSpPr>
          <p:cNvPr id="14" name="Dátum helye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hu-HU"/>
          </a:p>
        </p:txBody>
      </p:sp>
      <p:sp>
        <p:nvSpPr>
          <p:cNvPr id="7" name="Téglalap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églalap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églalap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Dia számának helye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F3BDFB7-D558-49F4-916E-E291474247E5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15.w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20.wmf"/><Relationship Id="rId4" Type="http://schemas.openxmlformats.org/officeDocument/2006/relationships/oleObject" Target="../embeddings/oleObject9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22.w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wmf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23.wmf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oleObject" Target="../embeddings/oleObject2.bin"/><Relationship Id="rId7" Type="http://schemas.openxmlformats.org/officeDocument/2006/relationships/image" Target="../media/image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11" Type="http://schemas.openxmlformats.org/officeDocument/2006/relationships/image" Target="../media/image11.wmf"/><Relationship Id="rId5" Type="http://schemas.openxmlformats.org/officeDocument/2006/relationships/image" Target="../media/image12.wmf"/><Relationship Id="rId10" Type="http://schemas.openxmlformats.org/officeDocument/2006/relationships/oleObject" Target="../embeddings/oleObject5.bin"/><Relationship Id="rId4" Type="http://schemas.openxmlformats.org/officeDocument/2006/relationships/image" Target="../media/image8.wmf"/><Relationship Id="rId9" Type="http://schemas.openxmlformats.org/officeDocument/2006/relationships/image" Target="../media/image10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altLang="hu-HU" dirty="0"/>
              <a:t>Piaci portfólió tartása (I.)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648" y="1600200"/>
            <a:ext cx="8351840" cy="4997152"/>
          </a:xfrm>
        </p:spPr>
        <p:txBody>
          <a:bodyPr>
            <a:noAutofit/>
          </a:bodyPr>
          <a:lstStyle/>
          <a:p>
            <a:pPr>
              <a:lnSpc>
                <a:spcPct val="85000"/>
              </a:lnSpc>
              <a:spcBef>
                <a:spcPts val="0"/>
              </a:spcBef>
              <a:spcAft>
                <a:spcPts val="900"/>
              </a:spcAft>
            </a:pPr>
            <a:r>
              <a:rPr lang="hu-HU" altLang="hu-HU" dirty="0" err="1"/>
              <a:t>Sharpe-modell</a:t>
            </a:r>
            <a:endParaRPr lang="hu-HU" altLang="hu-HU" dirty="0"/>
          </a:p>
          <a:p>
            <a:pPr lvl="1">
              <a:lnSpc>
                <a:spcPct val="85000"/>
              </a:lnSpc>
              <a:spcBef>
                <a:spcPts val="0"/>
              </a:spcBef>
              <a:spcAft>
                <a:spcPts val="900"/>
              </a:spcAft>
            </a:pPr>
            <a:r>
              <a:rPr lang="hu-HU" altLang="hu-HU" dirty="0"/>
              <a:t>William </a:t>
            </a:r>
            <a:r>
              <a:rPr lang="hu-HU" altLang="hu-HU" dirty="0" err="1"/>
              <a:t>Sharpe</a:t>
            </a:r>
            <a:r>
              <a:rPr lang="hu-HU" altLang="hu-HU" dirty="0"/>
              <a:t> (1964), később Nobel-díj</a:t>
            </a:r>
          </a:p>
          <a:p>
            <a:pPr lvl="1">
              <a:lnSpc>
                <a:spcPct val="85000"/>
              </a:lnSpc>
              <a:spcBef>
                <a:spcPts val="0"/>
              </a:spcBef>
              <a:spcAft>
                <a:spcPts val="900"/>
              </a:spcAft>
            </a:pPr>
            <a:r>
              <a:rPr lang="hu-HU" altLang="hu-HU" dirty="0" err="1"/>
              <a:t>Lintner</a:t>
            </a:r>
            <a:r>
              <a:rPr lang="hu-HU" altLang="hu-HU" dirty="0"/>
              <a:t>, </a:t>
            </a:r>
            <a:r>
              <a:rPr lang="hu-HU" altLang="hu-HU" dirty="0" err="1"/>
              <a:t>Mossin</a:t>
            </a:r>
            <a:r>
              <a:rPr lang="hu-HU" altLang="hu-HU" dirty="0"/>
              <a:t>, </a:t>
            </a:r>
            <a:r>
              <a:rPr lang="hu-HU" altLang="hu-HU" dirty="0" err="1"/>
              <a:t>Treynor</a:t>
            </a:r>
            <a:endParaRPr lang="hu-HU" altLang="hu-HU" dirty="0"/>
          </a:p>
          <a:p>
            <a:pPr>
              <a:lnSpc>
                <a:spcPct val="85000"/>
              </a:lnSpc>
              <a:spcBef>
                <a:spcPts val="0"/>
              </a:spcBef>
              <a:spcAft>
                <a:spcPts val="900"/>
              </a:spcAft>
            </a:pPr>
            <a:r>
              <a:rPr lang="hu-HU" altLang="hu-HU" dirty="0" smtClean="0"/>
              <a:t>A </a:t>
            </a:r>
            <a:r>
              <a:rPr lang="hu-HU" altLang="hu-HU" dirty="0"/>
              <a:t>modell </a:t>
            </a:r>
            <a:r>
              <a:rPr lang="hu-HU" altLang="hu-HU" dirty="0" smtClean="0"/>
              <a:t>fő peremfeltételei:</a:t>
            </a:r>
            <a:endParaRPr lang="hu-HU" altLang="hu-HU" dirty="0"/>
          </a:p>
          <a:p>
            <a:pPr lvl="1">
              <a:lnSpc>
                <a:spcPct val="85000"/>
              </a:lnSpc>
              <a:spcBef>
                <a:spcPts val="0"/>
              </a:spcBef>
              <a:spcAft>
                <a:spcPts val="900"/>
              </a:spcAft>
            </a:pPr>
            <a:r>
              <a:rPr lang="hu-HU" altLang="hu-HU" b="1" dirty="0"/>
              <a:t>Tökéletes </a:t>
            </a:r>
            <a:r>
              <a:rPr lang="hu-HU" altLang="hu-HU" b="1" dirty="0" smtClean="0"/>
              <a:t>tőkepiac</a:t>
            </a:r>
            <a:r>
              <a:rPr lang="hu-HU" altLang="hu-HU" dirty="0" smtClean="0"/>
              <a:t>: pl. tökéletes informáltság, nincs tranzakciós költség, stb.</a:t>
            </a:r>
          </a:p>
          <a:p>
            <a:pPr lvl="1">
              <a:lnSpc>
                <a:spcPct val="85000"/>
              </a:lnSpc>
              <a:spcBef>
                <a:spcPts val="0"/>
              </a:spcBef>
              <a:spcAft>
                <a:spcPts val="900"/>
              </a:spcAft>
            </a:pPr>
            <a:r>
              <a:rPr lang="hu-HU" altLang="hu-HU" b="1" dirty="0" smtClean="0"/>
              <a:t>Kockázatmentes befektetés és hitelfelvétel lehetősége </a:t>
            </a:r>
            <a:r>
              <a:rPr lang="hu-HU" altLang="hu-HU" dirty="0" smtClean="0"/>
              <a:t>(azonos kamattal)</a:t>
            </a:r>
          </a:p>
          <a:p>
            <a:pPr lvl="1">
              <a:lnSpc>
                <a:spcPct val="85000"/>
              </a:lnSpc>
              <a:spcBef>
                <a:spcPts val="0"/>
              </a:spcBef>
              <a:spcAft>
                <a:spcPts val="900"/>
              </a:spcAft>
            </a:pPr>
            <a:r>
              <a:rPr lang="hu-HU" altLang="hu-HU" b="1" dirty="0" smtClean="0"/>
              <a:t>Racionális</a:t>
            </a:r>
            <a:r>
              <a:rPr lang="hu-HU" altLang="hu-HU" dirty="0" smtClean="0"/>
              <a:t> befektetők (~</a:t>
            </a:r>
            <a:r>
              <a:rPr lang="hu-HU" altLang="hu-HU" dirty="0" err="1" smtClean="0"/>
              <a:t>Markowitz-modellt</a:t>
            </a:r>
            <a:r>
              <a:rPr lang="hu-HU" altLang="hu-HU" dirty="0" smtClean="0"/>
              <a:t> követik)</a:t>
            </a:r>
          </a:p>
          <a:p>
            <a:pPr lvl="1">
              <a:lnSpc>
                <a:spcPct val="85000"/>
              </a:lnSpc>
              <a:spcBef>
                <a:spcPts val="0"/>
              </a:spcBef>
              <a:spcAft>
                <a:spcPts val="900"/>
              </a:spcAft>
            </a:pPr>
            <a:r>
              <a:rPr lang="hu-HU" altLang="hu-HU" b="1" dirty="0" smtClean="0"/>
              <a:t>Homogén </a:t>
            </a:r>
            <a:r>
              <a:rPr lang="hu-HU" altLang="hu-HU" b="1" dirty="0"/>
              <a:t>várakozások </a:t>
            </a:r>
            <a:r>
              <a:rPr lang="hu-HU" altLang="hu-HU" b="1" dirty="0" smtClean="0"/>
              <a:t>hipotézise</a:t>
            </a:r>
            <a:r>
              <a:rPr lang="hu-HU" altLang="hu-HU" dirty="0" smtClean="0"/>
              <a:t>: mindenki ugyanazt gondolja a befektetések paramétereiről </a:t>
            </a:r>
            <a:r>
              <a:rPr lang="hu-HU" altLang="hu-HU" dirty="0"/>
              <a:t>(„tojáshéjuk ugyanott van</a:t>
            </a:r>
            <a:r>
              <a:rPr lang="hu-HU" altLang="hu-HU" dirty="0" smtClean="0"/>
              <a:t>”)</a:t>
            </a:r>
            <a:endParaRPr lang="hu-HU" altLang="hu-HU" dirty="0"/>
          </a:p>
        </p:txBody>
      </p:sp>
    </p:spTree>
    <p:extLst>
      <p:ext uri="{BB962C8B-B14F-4D97-AF65-F5344CB8AC3E}">
        <p14:creationId xmlns:p14="http://schemas.microsoft.com/office/powerpoint/2010/main" val="1807980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25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zövegdoboz 64"/>
          <p:cNvSpPr txBox="1"/>
          <p:nvPr/>
        </p:nvSpPr>
        <p:spPr>
          <a:xfrm>
            <a:off x="2063648" y="4695504"/>
            <a:ext cx="10599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400" b="1" i="1" dirty="0" err="1" smtClean="0">
                <a:latin typeface="+mj-lt"/>
              </a:rPr>
              <a:t>opt</a:t>
            </a:r>
            <a:r>
              <a:rPr lang="hu-HU" sz="2400" b="1" i="1" baseline="30000" dirty="0" err="1" smtClean="0">
                <a:latin typeface="+mj-lt"/>
              </a:rPr>
              <a:t>A</a:t>
            </a:r>
            <a:r>
              <a:rPr lang="hu-HU" sz="2400" b="1" baseline="30000" dirty="0" smtClean="0">
                <a:latin typeface="+mj-lt"/>
              </a:rPr>
              <a:t>=8</a:t>
            </a:r>
            <a:endParaRPr lang="hu-HU" sz="1600" b="1" baseline="30000" dirty="0">
              <a:latin typeface="+mj-lt"/>
            </a:endParaRPr>
          </a:p>
        </p:txBody>
      </p:sp>
      <p:cxnSp>
        <p:nvCxnSpPr>
          <p:cNvPr id="13" name="Egyenes összekötő 12"/>
          <p:cNvCxnSpPr/>
          <p:nvPr/>
        </p:nvCxnSpPr>
        <p:spPr>
          <a:xfrm>
            <a:off x="1979283" y="3874480"/>
            <a:ext cx="3547996" cy="0"/>
          </a:xfrm>
          <a:prstGeom prst="line">
            <a:avLst/>
          </a:prstGeom>
          <a:ln w="12700"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Egyenes összekötő 25"/>
          <p:cNvCxnSpPr/>
          <p:nvPr/>
        </p:nvCxnSpPr>
        <p:spPr>
          <a:xfrm>
            <a:off x="5499393" y="3897051"/>
            <a:ext cx="0" cy="2191071"/>
          </a:xfrm>
          <a:prstGeom prst="line">
            <a:avLst/>
          </a:prstGeom>
          <a:ln w="12700"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Egyenes összekötő 30"/>
          <p:cNvCxnSpPr>
            <a:stCxn id="28" idx="4"/>
          </p:cNvCxnSpPr>
          <p:nvPr/>
        </p:nvCxnSpPr>
        <p:spPr>
          <a:xfrm>
            <a:off x="3953881" y="4671983"/>
            <a:ext cx="0" cy="1416139"/>
          </a:xfrm>
          <a:prstGeom prst="line">
            <a:avLst/>
          </a:prstGeom>
          <a:ln w="12700"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Egyenes összekötő 36"/>
          <p:cNvCxnSpPr/>
          <p:nvPr/>
        </p:nvCxnSpPr>
        <p:spPr>
          <a:xfrm>
            <a:off x="2027648" y="4062280"/>
            <a:ext cx="3007982" cy="0"/>
          </a:xfrm>
          <a:prstGeom prst="line">
            <a:avLst/>
          </a:prstGeom>
          <a:ln w="12700"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Egyenes összekötő 38"/>
          <p:cNvCxnSpPr/>
          <p:nvPr/>
        </p:nvCxnSpPr>
        <p:spPr>
          <a:xfrm>
            <a:off x="4994842" y="4025679"/>
            <a:ext cx="0" cy="2079814"/>
          </a:xfrm>
          <a:prstGeom prst="line">
            <a:avLst/>
          </a:prstGeom>
          <a:ln w="12700"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Egyenes összekötő 48"/>
          <p:cNvCxnSpPr>
            <a:stCxn id="44" idx="4"/>
          </p:cNvCxnSpPr>
          <p:nvPr/>
        </p:nvCxnSpPr>
        <p:spPr>
          <a:xfrm>
            <a:off x="2868044" y="5157169"/>
            <a:ext cx="0" cy="938424"/>
          </a:xfrm>
          <a:prstGeom prst="line">
            <a:avLst/>
          </a:prstGeom>
          <a:ln w="12700"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Egyenes összekötő 50"/>
          <p:cNvCxnSpPr>
            <a:endCxn id="44" idx="2"/>
          </p:cNvCxnSpPr>
          <p:nvPr/>
        </p:nvCxnSpPr>
        <p:spPr>
          <a:xfrm>
            <a:off x="1991828" y="5085169"/>
            <a:ext cx="804216" cy="0"/>
          </a:xfrm>
          <a:prstGeom prst="line">
            <a:avLst/>
          </a:prstGeom>
          <a:ln w="12700"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Egyenes összekötő 74"/>
          <p:cNvCxnSpPr/>
          <p:nvPr/>
        </p:nvCxnSpPr>
        <p:spPr>
          <a:xfrm>
            <a:off x="1991828" y="4626940"/>
            <a:ext cx="1944000" cy="0"/>
          </a:xfrm>
          <a:prstGeom prst="line">
            <a:avLst/>
          </a:prstGeom>
          <a:ln w="12700"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Egyenes összekötő 3"/>
          <p:cNvCxnSpPr/>
          <p:nvPr/>
        </p:nvCxnSpPr>
        <p:spPr>
          <a:xfrm flipV="1">
            <a:off x="1991828" y="3040295"/>
            <a:ext cx="5322535" cy="2471284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Szabadkézi sokszög 56"/>
          <p:cNvSpPr/>
          <p:nvPr/>
        </p:nvSpPr>
        <p:spPr>
          <a:xfrm>
            <a:off x="1991828" y="2192209"/>
            <a:ext cx="2658052" cy="3114808"/>
          </a:xfrm>
          <a:custGeom>
            <a:avLst/>
            <a:gdLst>
              <a:gd name="connsiteX0" fmla="*/ 0 w 2064774"/>
              <a:gd name="connsiteY0" fmla="*/ 2197510 h 2197510"/>
              <a:gd name="connsiteX1" fmla="*/ 1135625 w 2064774"/>
              <a:gd name="connsiteY1" fmla="*/ 1740310 h 2197510"/>
              <a:gd name="connsiteX2" fmla="*/ 2064774 w 2064774"/>
              <a:gd name="connsiteY2" fmla="*/ 0 h 21975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064774" h="2197510">
                <a:moveTo>
                  <a:pt x="0" y="2197510"/>
                </a:moveTo>
                <a:cubicBezTo>
                  <a:pt x="395748" y="2152036"/>
                  <a:pt x="791496" y="2106562"/>
                  <a:pt x="1135625" y="1740310"/>
                </a:cubicBezTo>
                <a:cubicBezTo>
                  <a:pt x="1479754" y="1374058"/>
                  <a:pt x="1772264" y="687029"/>
                  <a:pt x="2064774" y="0"/>
                </a:cubicBezTo>
              </a:path>
            </a:pathLst>
          </a:cu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63" name="Szabadkézi sokszög 62"/>
          <p:cNvSpPr/>
          <p:nvPr/>
        </p:nvSpPr>
        <p:spPr>
          <a:xfrm>
            <a:off x="2027648" y="3024000"/>
            <a:ext cx="4968552" cy="1770733"/>
          </a:xfrm>
          <a:custGeom>
            <a:avLst/>
            <a:gdLst>
              <a:gd name="connsiteX0" fmla="*/ 0 w 2064774"/>
              <a:gd name="connsiteY0" fmla="*/ 2197510 h 2197510"/>
              <a:gd name="connsiteX1" fmla="*/ 1135625 w 2064774"/>
              <a:gd name="connsiteY1" fmla="*/ 1740310 h 2197510"/>
              <a:gd name="connsiteX2" fmla="*/ 2064774 w 2064774"/>
              <a:gd name="connsiteY2" fmla="*/ 0 h 21975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064774" h="2197510">
                <a:moveTo>
                  <a:pt x="0" y="2197510"/>
                </a:moveTo>
                <a:cubicBezTo>
                  <a:pt x="395748" y="2152036"/>
                  <a:pt x="791496" y="2106562"/>
                  <a:pt x="1135625" y="1740310"/>
                </a:cubicBezTo>
                <a:cubicBezTo>
                  <a:pt x="1479754" y="1374058"/>
                  <a:pt x="1772264" y="687029"/>
                  <a:pt x="2064774" y="0"/>
                </a:cubicBezTo>
              </a:path>
            </a:pathLst>
          </a:custGeom>
          <a:noFill/>
          <a:ln w="254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7" name="Egyenes összekötő nyíllal 6"/>
          <p:cNvCxnSpPr/>
          <p:nvPr/>
        </p:nvCxnSpPr>
        <p:spPr>
          <a:xfrm flipH="1" flipV="1">
            <a:off x="1979712" y="2132856"/>
            <a:ext cx="24236" cy="3985173"/>
          </a:xfrm>
          <a:prstGeom prst="straightConnector1">
            <a:avLst/>
          </a:prstGeom>
          <a:ln w="3175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Egyenes összekötő nyíllal 7"/>
          <p:cNvCxnSpPr/>
          <p:nvPr/>
        </p:nvCxnSpPr>
        <p:spPr>
          <a:xfrm>
            <a:off x="1991829" y="6105493"/>
            <a:ext cx="4824536" cy="0"/>
          </a:xfrm>
          <a:prstGeom prst="straightConnector1">
            <a:avLst/>
          </a:prstGeom>
          <a:ln w="3175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600" dirty="0"/>
              <a:t>Választás a </a:t>
            </a:r>
            <a:r>
              <a:rPr lang="hu-HU" sz="3600" dirty="0" err="1"/>
              <a:t>Sharpe-modellben</a:t>
            </a:r>
            <a:r>
              <a:rPr lang="hu-HU" sz="3600" dirty="0"/>
              <a:t> – példa </a:t>
            </a:r>
            <a:r>
              <a:rPr lang="hu-HU" sz="3600" dirty="0" smtClean="0"/>
              <a:t>(IV</a:t>
            </a:r>
            <a:r>
              <a:rPr lang="hu-HU" sz="3600" dirty="0"/>
              <a:t>.)</a:t>
            </a:r>
          </a:p>
        </p:txBody>
      </p:sp>
      <p:sp>
        <p:nvSpPr>
          <p:cNvPr id="10" name="Szövegdoboz 9"/>
          <p:cNvSpPr txBox="1"/>
          <p:nvPr/>
        </p:nvSpPr>
        <p:spPr>
          <a:xfrm>
            <a:off x="1577958" y="1631138"/>
            <a:ext cx="8519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800" b="1" i="1" dirty="0" smtClean="0">
                <a:latin typeface="+mj-lt"/>
              </a:rPr>
              <a:t>E</a:t>
            </a:r>
            <a:r>
              <a:rPr lang="hu-HU" sz="2800" b="1" dirty="0" smtClean="0">
                <a:latin typeface="+mj-lt"/>
              </a:rPr>
              <a:t>(</a:t>
            </a:r>
            <a:r>
              <a:rPr lang="hu-HU" sz="2800" b="1" i="1" dirty="0" smtClean="0">
                <a:latin typeface="+mj-lt"/>
              </a:rPr>
              <a:t>r</a:t>
            </a:r>
            <a:r>
              <a:rPr lang="hu-HU" sz="2800" b="1" dirty="0" smtClean="0">
                <a:latin typeface="+mj-lt"/>
              </a:rPr>
              <a:t>)</a:t>
            </a:r>
            <a:endParaRPr lang="hu-HU" b="1" dirty="0">
              <a:latin typeface="+mj-lt"/>
            </a:endParaRPr>
          </a:p>
        </p:txBody>
      </p:sp>
      <p:sp>
        <p:nvSpPr>
          <p:cNvPr id="11" name="Szövegdoboz 10"/>
          <p:cNvSpPr txBox="1"/>
          <p:nvPr/>
        </p:nvSpPr>
        <p:spPr>
          <a:xfrm>
            <a:off x="6816365" y="5856419"/>
            <a:ext cx="8519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i="1" dirty="0" smtClean="0">
                <a:latin typeface="+mj-lt"/>
              </a:rPr>
              <a:t>σ</a:t>
            </a:r>
            <a:r>
              <a:rPr lang="hu-HU" sz="2800" b="1" dirty="0" smtClean="0">
                <a:latin typeface="+mj-lt"/>
              </a:rPr>
              <a:t>(</a:t>
            </a:r>
            <a:r>
              <a:rPr lang="hu-HU" sz="2800" b="1" i="1" dirty="0" smtClean="0">
                <a:latin typeface="+mj-lt"/>
              </a:rPr>
              <a:t>r</a:t>
            </a:r>
            <a:r>
              <a:rPr lang="hu-HU" sz="2800" b="1" dirty="0" smtClean="0">
                <a:latin typeface="+mj-lt"/>
              </a:rPr>
              <a:t>)</a:t>
            </a:r>
            <a:endParaRPr lang="hu-HU" b="1" dirty="0">
              <a:latin typeface="+mj-lt"/>
            </a:endParaRPr>
          </a:p>
        </p:txBody>
      </p:sp>
      <p:sp>
        <p:nvSpPr>
          <p:cNvPr id="15" name="Szövegdoboz 14"/>
          <p:cNvSpPr txBox="1"/>
          <p:nvPr/>
        </p:nvSpPr>
        <p:spPr>
          <a:xfrm>
            <a:off x="1283868" y="3564014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400" dirty="0" smtClean="0">
                <a:latin typeface="+mj-lt"/>
              </a:rPr>
              <a:t>8%</a:t>
            </a:r>
            <a:endParaRPr lang="hu-HU" sz="1600" dirty="0">
              <a:latin typeface="+mj-lt"/>
            </a:endParaRPr>
          </a:p>
        </p:txBody>
      </p:sp>
      <p:sp>
        <p:nvSpPr>
          <p:cNvPr id="16" name="Szövegdoboz 15"/>
          <p:cNvSpPr txBox="1"/>
          <p:nvPr/>
        </p:nvSpPr>
        <p:spPr>
          <a:xfrm>
            <a:off x="5289580" y="6129405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400" dirty="0" smtClean="0">
                <a:latin typeface="+mj-lt"/>
              </a:rPr>
              <a:t>18%</a:t>
            </a:r>
            <a:endParaRPr lang="hu-HU" sz="1600" dirty="0">
              <a:latin typeface="+mj-lt"/>
            </a:endParaRPr>
          </a:p>
        </p:txBody>
      </p:sp>
      <p:sp>
        <p:nvSpPr>
          <p:cNvPr id="29" name="Szövegdoboz 28"/>
          <p:cNvSpPr txBox="1"/>
          <p:nvPr/>
        </p:nvSpPr>
        <p:spPr>
          <a:xfrm>
            <a:off x="1259632" y="5280746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400" dirty="0">
                <a:latin typeface="+mj-lt"/>
              </a:rPr>
              <a:t>2</a:t>
            </a:r>
            <a:r>
              <a:rPr lang="hu-HU" sz="2400" dirty="0" smtClean="0">
                <a:latin typeface="+mj-lt"/>
              </a:rPr>
              <a:t>%</a:t>
            </a:r>
            <a:endParaRPr lang="hu-HU" sz="1600" dirty="0">
              <a:latin typeface="+mj-lt"/>
            </a:endParaRPr>
          </a:p>
        </p:txBody>
      </p:sp>
      <p:sp>
        <p:nvSpPr>
          <p:cNvPr id="30" name="Szövegdoboz 29"/>
          <p:cNvSpPr txBox="1"/>
          <p:nvPr/>
        </p:nvSpPr>
        <p:spPr>
          <a:xfrm>
            <a:off x="3588142" y="6118029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400" dirty="0" smtClean="0">
                <a:latin typeface="+mj-lt"/>
              </a:rPr>
              <a:t>9%</a:t>
            </a:r>
            <a:endParaRPr lang="hu-HU" sz="1600" dirty="0">
              <a:latin typeface="+mj-lt"/>
            </a:endParaRPr>
          </a:p>
        </p:txBody>
      </p:sp>
      <p:sp>
        <p:nvSpPr>
          <p:cNvPr id="35" name="Szövegdoboz 34"/>
          <p:cNvSpPr txBox="1"/>
          <p:nvPr/>
        </p:nvSpPr>
        <p:spPr>
          <a:xfrm>
            <a:off x="961057" y="4889841"/>
            <a:ext cx="1008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400" i="1" dirty="0" smtClean="0">
                <a:latin typeface="+mj-lt"/>
              </a:rPr>
              <a:t>3,38%</a:t>
            </a:r>
            <a:endParaRPr lang="hu-HU" sz="1600" i="1" dirty="0">
              <a:latin typeface="+mj-lt"/>
            </a:endParaRPr>
          </a:p>
        </p:txBody>
      </p:sp>
      <p:sp>
        <p:nvSpPr>
          <p:cNvPr id="36" name="Szövegdoboz 35"/>
          <p:cNvSpPr txBox="1"/>
          <p:nvPr/>
        </p:nvSpPr>
        <p:spPr>
          <a:xfrm>
            <a:off x="2370046" y="6105493"/>
            <a:ext cx="9959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400" i="1" dirty="0" smtClean="0">
                <a:latin typeface="+mj-lt"/>
              </a:rPr>
              <a:t>4,14%</a:t>
            </a:r>
            <a:endParaRPr lang="hu-HU" sz="1600" i="1" dirty="0">
              <a:latin typeface="+mj-lt"/>
            </a:endParaRPr>
          </a:p>
        </p:txBody>
      </p:sp>
      <p:sp>
        <p:nvSpPr>
          <p:cNvPr id="41" name="Szövegdoboz 40"/>
          <p:cNvSpPr txBox="1"/>
          <p:nvPr/>
        </p:nvSpPr>
        <p:spPr>
          <a:xfrm>
            <a:off x="4162138" y="6118029"/>
            <a:ext cx="12061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u-HU" sz="2400" i="1" dirty="0" smtClean="0">
                <a:latin typeface="+mj-lt"/>
              </a:rPr>
              <a:t>16,74%</a:t>
            </a:r>
            <a:endParaRPr lang="hu-HU" sz="1600" i="1" dirty="0">
              <a:latin typeface="+mj-lt"/>
            </a:endParaRPr>
          </a:p>
        </p:txBody>
      </p:sp>
      <p:sp>
        <p:nvSpPr>
          <p:cNvPr id="42" name="Szövegdoboz 41"/>
          <p:cNvSpPr txBox="1"/>
          <p:nvPr/>
        </p:nvSpPr>
        <p:spPr>
          <a:xfrm>
            <a:off x="961057" y="3924356"/>
            <a:ext cx="10665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400" i="1" dirty="0" smtClean="0">
                <a:latin typeface="+mj-lt"/>
              </a:rPr>
              <a:t>7,58%</a:t>
            </a:r>
            <a:endParaRPr lang="hu-HU" sz="1600" i="1" dirty="0">
              <a:latin typeface="+mj-lt"/>
            </a:endParaRPr>
          </a:p>
        </p:txBody>
      </p:sp>
      <p:sp>
        <p:nvSpPr>
          <p:cNvPr id="58" name="Szabadkézi sokszög 57"/>
          <p:cNvSpPr/>
          <p:nvPr/>
        </p:nvSpPr>
        <p:spPr>
          <a:xfrm>
            <a:off x="1979283" y="2132856"/>
            <a:ext cx="3136979" cy="3528391"/>
          </a:xfrm>
          <a:custGeom>
            <a:avLst/>
            <a:gdLst>
              <a:gd name="connsiteX0" fmla="*/ 0 w 2064774"/>
              <a:gd name="connsiteY0" fmla="*/ 2197510 h 2197510"/>
              <a:gd name="connsiteX1" fmla="*/ 1135625 w 2064774"/>
              <a:gd name="connsiteY1" fmla="*/ 1740310 h 2197510"/>
              <a:gd name="connsiteX2" fmla="*/ 2064774 w 2064774"/>
              <a:gd name="connsiteY2" fmla="*/ 0 h 21975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064774" h="2197510">
                <a:moveTo>
                  <a:pt x="0" y="2197510"/>
                </a:moveTo>
                <a:cubicBezTo>
                  <a:pt x="395748" y="2152036"/>
                  <a:pt x="791496" y="2106562"/>
                  <a:pt x="1135625" y="1740310"/>
                </a:cubicBezTo>
                <a:cubicBezTo>
                  <a:pt x="1479754" y="1374058"/>
                  <a:pt x="1772264" y="687029"/>
                  <a:pt x="2064774" y="0"/>
                </a:cubicBezTo>
              </a:path>
            </a:pathLst>
          </a:cu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62" name="Szabadkézi sokszög 61"/>
          <p:cNvSpPr/>
          <p:nvPr/>
        </p:nvSpPr>
        <p:spPr>
          <a:xfrm>
            <a:off x="2003948" y="3055991"/>
            <a:ext cx="4619391" cy="1532043"/>
          </a:xfrm>
          <a:custGeom>
            <a:avLst/>
            <a:gdLst>
              <a:gd name="connsiteX0" fmla="*/ 0 w 2064774"/>
              <a:gd name="connsiteY0" fmla="*/ 2197510 h 2197510"/>
              <a:gd name="connsiteX1" fmla="*/ 1135625 w 2064774"/>
              <a:gd name="connsiteY1" fmla="*/ 1740310 h 2197510"/>
              <a:gd name="connsiteX2" fmla="*/ 2064774 w 2064774"/>
              <a:gd name="connsiteY2" fmla="*/ 0 h 21975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064774" h="2197510">
                <a:moveTo>
                  <a:pt x="0" y="2197510"/>
                </a:moveTo>
                <a:cubicBezTo>
                  <a:pt x="395748" y="2152036"/>
                  <a:pt x="791496" y="2106562"/>
                  <a:pt x="1135625" y="1740310"/>
                </a:cubicBezTo>
                <a:cubicBezTo>
                  <a:pt x="1479754" y="1374058"/>
                  <a:pt x="1772264" y="687029"/>
                  <a:pt x="2064774" y="0"/>
                </a:cubicBezTo>
              </a:path>
            </a:pathLst>
          </a:custGeom>
          <a:noFill/>
          <a:ln w="254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66" name="Szövegdoboz 65"/>
          <p:cNvSpPr txBox="1"/>
          <p:nvPr/>
        </p:nvSpPr>
        <p:spPr>
          <a:xfrm>
            <a:off x="3844238" y="4603157"/>
            <a:ext cx="7061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400" b="1" i="1" dirty="0" smtClean="0">
                <a:latin typeface="+mj-lt"/>
              </a:rPr>
              <a:t>0,5</a:t>
            </a:r>
            <a:endParaRPr lang="hu-HU" sz="1600" b="1" i="1" dirty="0">
              <a:latin typeface="+mj-lt"/>
            </a:endParaRPr>
          </a:p>
        </p:txBody>
      </p:sp>
      <p:sp>
        <p:nvSpPr>
          <p:cNvPr id="67" name="Szövegdoboz 66"/>
          <p:cNvSpPr txBox="1"/>
          <p:nvPr/>
        </p:nvSpPr>
        <p:spPr>
          <a:xfrm>
            <a:off x="5268396" y="3372857"/>
            <a:ext cx="4619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400" b="1" i="1" dirty="0" smtClean="0">
                <a:latin typeface="+mj-lt"/>
              </a:rPr>
              <a:t>M</a:t>
            </a:r>
            <a:endParaRPr lang="hu-HU" sz="1600" b="1" i="1" dirty="0">
              <a:latin typeface="+mj-lt"/>
            </a:endParaRPr>
          </a:p>
        </p:txBody>
      </p:sp>
      <p:sp>
        <p:nvSpPr>
          <p:cNvPr id="68" name="Szövegdoboz 67"/>
          <p:cNvSpPr txBox="1"/>
          <p:nvPr/>
        </p:nvSpPr>
        <p:spPr>
          <a:xfrm>
            <a:off x="3896542" y="1730546"/>
            <a:ext cx="11260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400" b="1" i="1" dirty="0" err="1" smtClean="0">
                <a:latin typeface="+mj-lt"/>
              </a:rPr>
              <a:t>U</a:t>
            </a:r>
            <a:r>
              <a:rPr lang="hu-HU" sz="2400" b="1" i="1" baseline="-25000" dirty="0" err="1" smtClean="0">
                <a:latin typeface="+mj-lt"/>
              </a:rPr>
              <a:t>opt</a:t>
            </a:r>
            <a:r>
              <a:rPr lang="hu-HU" sz="2400" b="1" i="1" baseline="30000" dirty="0" err="1" smtClean="0">
                <a:latin typeface="+mj-lt"/>
              </a:rPr>
              <a:t>A</a:t>
            </a:r>
            <a:r>
              <a:rPr lang="hu-HU" sz="2400" b="1" baseline="30000" dirty="0" smtClean="0">
                <a:latin typeface="+mj-lt"/>
              </a:rPr>
              <a:t>=8</a:t>
            </a:r>
            <a:endParaRPr lang="hu-HU" sz="1600" b="1" baseline="30000" dirty="0">
              <a:latin typeface="+mj-lt"/>
            </a:endParaRPr>
          </a:p>
        </p:txBody>
      </p:sp>
      <p:sp>
        <p:nvSpPr>
          <p:cNvPr id="69" name="Szövegdoboz 68"/>
          <p:cNvSpPr txBox="1"/>
          <p:nvPr/>
        </p:nvSpPr>
        <p:spPr>
          <a:xfrm>
            <a:off x="5079957" y="1730546"/>
            <a:ext cx="9959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400" b="1" i="1" dirty="0" smtClean="0">
                <a:latin typeface="+mj-lt"/>
              </a:rPr>
              <a:t>U</a:t>
            </a:r>
            <a:r>
              <a:rPr lang="hu-HU" sz="2400" b="1" baseline="-25000" dirty="0" smtClean="0">
                <a:latin typeface="+mj-lt"/>
              </a:rPr>
              <a:t>0,5</a:t>
            </a:r>
            <a:r>
              <a:rPr lang="hu-HU" sz="2400" b="1" i="1" baseline="30000" dirty="0" smtClean="0">
                <a:latin typeface="+mj-lt"/>
              </a:rPr>
              <a:t>A</a:t>
            </a:r>
            <a:r>
              <a:rPr lang="hu-HU" sz="2400" b="1" baseline="30000" dirty="0" smtClean="0">
                <a:latin typeface="+mj-lt"/>
              </a:rPr>
              <a:t>=8</a:t>
            </a:r>
            <a:endParaRPr lang="hu-HU" sz="1600" b="1" baseline="30000" dirty="0">
              <a:latin typeface="+mj-lt"/>
            </a:endParaRPr>
          </a:p>
        </p:txBody>
      </p:sp>
      <p:sp>
        <p:nvSpPr>
          <p:cNvPr id="70" name="Szövegdoboz 69"/>
          <p:cNvSpPr txBox="1"/>
          <p:nvPr/>
        </p:nvSpPr>
        <p:spPr>
          <a:xfrm>
            <a:off x="5790239" y="2503306"/>
            <a:ext cx="12059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400" b="1" i="1" dirty="0" err="1" smtClean="0">
                <a:latin typeface="+mj-lt"/>
              </a:rPr>
              <a:t>U</a:t>
            </a:r>
            <a:r>
              <a:rPr lang="hu-HU" sz="2400" b="1" i="1" baseline="-25000" dirty="0" err="1" smtClean="0">
                <a:latin typeface="+mj-lt"/>
              </a:rPr>
              <a:t>opt</a:t>
            </a:r>
            <a:r>
              <a:rPr lang="hu-HU" sz="2400" b="1" i="1" baseline="30000" dirty="0" err="1" smtClean="0">
                <a:latin typeface="+mj-lt"/>
              </a:rPr>
              <a:t>A</a:t>
            </a:r>
            <a:r>
              <a:rPr lang="hu-HU" sz="2400" b="1" baseline="30000" dirty="0" smtClean="0">
                <a:latin typeface="+mj-lt"/>
              </a:rPr>
              <a:t>=2</a:t>
            </a:r>
            <a:endParaRPr lang="hu-HU" sz="1600" b="1" baseline="30000" dirty="0">
              <a:latin typeface="+mj-lt"/>
            </a:endParaRPr>
          </a:p>
        </p:txBody>
      </p:sp>
      <p:sp>
        <p:nvSpPr>
          <p:cNvPr id="71" name="Szövegdoboz 70"/>
          <p:cNvSpPr txBox="1"/>
          <p:nvPr/>
        </p:nvSpPr>
        <p:spPr>
          <a:xfrm>
            <a:off x="6978515" y="2578629"/>
            <a:ext cx="9959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400" b="1" i="1" dirty="0" smtClean="0">
                <a:latin typeface="+mj-lt"/>
              </a:rPr>
              <a:t>U</a:t>
            </a:r>
            <a:r>
              <a:rPr lang="hu-HU" sz="2400" b="1" baseline="-25000" dirty="0" smtClean="0">
                <a:latin typeface="+mj-lt"/>
              </a:rPr>
              <a:t>0,5</a:t>
            </a:r>
            <a:r>
              <a:rPr lang="hu-HU" sz="2400" b="1" i="1" baseline="30000" dirty="0" smtClean="0">
                <a:latin typeface="+mj-lt"/>
              </a:rPr>
              <a:t>A</a:t>
            </a:r>
            <a:r>
              <a:rPr lang="hu-HU" sz="2400" b="1" baseline="30000" dirty="0" smtClean="0">
                <a:latin typeface="+mj-lt"/>
              </a:rPr>
              <a:t>=2</a:t>
            </a:r>
            <a:endParaRPr lang="hu-HU" sz="1600" b="1" baseline="30000" dirty="0">
              <a:latin typeface="+mj-lt"/>
            </a:endParaRPr>
          </a:p>
        </p:txBody>
      </p:sp>
      <p:sp>
        <p:nvSpPr>
          <p:cNvPr id="72" name="Szövegdoboz 71"/>
          <p:cNvSpPr txBox="1"/>
          <p:nvPr/>
        </p:nvSpPr>
        <p:spPr>
          <a:xfrm>
            <a:off x="4847934" y="1730546"/>
            <a:ext cx="360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400" b="1" dirty="0" smtClean="0">
                <a:latin typeface="+mj-lt"/>
              </a:rPr>
              <a:t>&gt;</a:t>
            </a:r>
            <a:endParaRPr lang="hu-HU" sz="1600" b="1" dirty="0">
              <a:latin typeface="+mj-lt"/>
            </a:endParaRPr>
          </a:p>
        </p:txBody>
      </p:sp>
      <p:sp>
        <p:nvSpPr>
          <p:cNvPr id="73" name="Szövegdoboz 72"/>
          <p:cNvSpPr txBox="1"/>
          <p:nvPr/>
        </p:nvSpPr>
        <p:spPr>
          <a:xfrm rot="982288">
            <a:off x="6677757" y="2582942"/>
            <a:ext cx="5251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400" b="1" dirty="0" smtClean="0">
                <a:latin typeface="+mj-lt"/>
              </a:rPr>
              <a:t>&gt;</a:t>
            </a:r>
            <a:endParaRPr lang="hu-HU" sz="1600" b="1" dirty="0">
              <a:latin typeface="+mj-lt"/>
            </a:endParaRPr>
          </a:p>
        </p:txBody>
      </p:sp>
      <p:sp>
        <p:nvSpPr>
          <p:cNvPr id="74" name="Szövegdoboz 73"/>
          <p:cNvSpPr txBox="1"/>
          <p:nvPr/>
        </p:nvSpPr>
        <p:spPr>
          <a:xfrm>
            <a:off x="6598674" y="4599983"/>
            <a:ext cx="236581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i="1" dirty="0" smtClean="0"/>
              <a:t>Csak hozzávetőleg, jellegében helyes ábrázolás!</a:t>
            </a:r>
            <a:endParaRPr lang="hu-HU" i="1" dirty="0"/>
          </a:p>
        </p:txBody>
      </p:sp>
      <p:sp>
        <p:nvSpPr>
          <p:cNvPr id="48" name="Szövegdoboz 47"/>
          <p:cNvSpPr txBox="1"/>
          <p:nvPr/>
        </p:nvSpPr>
        <p:spPr>
          <a:xfrm>
            <a:off x="1597908" y="5543809"/>
            <a:ext cx="360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400" b="1" i="1" dirty="0" smtClean="0">
                <a:latin typeface="+mj-lt"/>
              </a:rPr>
              <a:t>f</a:t>
            </a:r>
            <a:endParaRPr lang="hu-HU" sz="1600" b="1" i="1" dirty="0">
              <a:latin typeface="+mj-lt"/>
            </a:endParaRPr>
          </a:p>
        </p:txBody>
      </p:sp>
      <p:sp>
        <p:nvSpPr>
          <p:cNvPr id="76" name="Szövegdoboz 75"/>
          <p:cNvSpPr txBox="1"/>
          <p:nvPr/>
        </p:nvSpPr>
        <p:spPr>
          <a:xfrm>
            <a:off x="1249089" y="4442192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400" dirty="0" smtClean="0">
                <a:latin typeface="+mj-lt"/>
              </a:rPr>
              <a:t>5%</a:t>
            </a:r>
            <a:endParaRPr lang="hu-HU" sz="1600" dirty="0">
              <a:latin typeface="+mj-lt"/>
            </a:endParaRPr>
          </a:p>
        </p:txBody>
      </p:sp>
      <p:sp>
        <p:nvSpPr>
          <p:cNvPr id="79" name="Szövegdoboz 78"/>
          <p:cNvSpPr txBox="1"/>
          <p:nvPr/>
        </p:nvSpPr>
        <p:spPr>
          <a:xfrm>
            <a:off x="4303546" y="3600615"/>
            <a:ext cx="10599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400" b="1" i="1" dirty="0" err="1" smtClean="0">
                <a:latin typeface="+mj-lt"/>
              </a:rPr>
              <a:t>opt</a:t>
            </a:r>
            <a:r>
              <a:rPr lang="hu-HU" sz="2400" b="1" i="1" baseline="30000" dirty="0" err="1" smtClean="0">
                <a:latin typeface="+mj-lt"/>
              </a:rPr>
              <a:t>A</a:t>
            </a:r>
            <a:r>
              <a:rPr lang="hu-HU" sz="2400" b="1" baseline="30000" dirty="0" smtClean="0">
                <a:latin typeface="+mj-lt"/>
              </a:rPr>
              <a:t>=2</a:t>
            </a:r>
            <a:endParaRPr lang="hu-HU" sz="1600" b="1" baseline="30000" dirty="0">
              <a:latin typeface="+mj-lt"/>
            </a:endParaRPr>
          </a:p>
        </p:txBody>
      </p:sp>
      <p:sp>
        <p:nvSpPr>
          <p:cNvPr id="28" name="Ellipszis 27"/>
          <p:cNvSpPr/>
          <p:nvPr/>
        </p:nvSpPr>
        <p:spPr>
          <a:xfrm>
            <a:off x="3881881" y="4527983"/>
            <a:ext cx="144000" cy="144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44" name="Ellipszis 43"/>
          <p:cNvSpPr/>
          <p:nvPr/>
        </p:nvSpPr>
        <p:spPr>
          <a:xfrm>
            <a:off x="2796044" y="5013169"/>
            <a:ext cx="144000" cy="144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46" name="Ellipszis 45"/>
          <p:cNvSpPr/>
          <p:nvPr/>
        </p:nvSpPr>
        <p:spPr>
          <a:xfrm>
            <a:off x="1907712" y="5417498"/>
            <a:ext cx="144000" cy="144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47" name="Ellipszis 46"/>
          <p:cNvSpPr/>
          <p:nvPr/>
        </p:nvSpPr>
        <p:spPr>
          <a:xfrm>
            <a:off x="5455279" y="3822012"/>
            <a:ext cx="144000" cy="144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43" name="Ellipszis 42"/>
          <p:cNvSpPr/>
          <p:nvPr/>
        </p:nvSpPr>
        <p:spPr>
          <a:xfrm>
            <a:off x="4935957" y="3990280"/>
            <a:ext cx="144000" cy="144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10580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00"/>
                            </p:stCondLst>
                            <p:childTnLst>
                              <p:par>
                                <p:cTn id="6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500"/>
                            </p:stCondLst>
                            <p:childTnLst>
                              <p:par>
                                <p:cTn id="6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2000"/>
                            </p:stCondLst>
                            <p:childTnLst>
                              <p:par>
                                <p:cTn id="73" presetID="36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74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75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7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7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500"/>
                            </p:stCondLst>
                            <p:childTnLst>
                              <p:par>
                                <p:cTn id="9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6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2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1000"/>
                            </p:stCondLst>
                            <p:childTnLst>
                              <p:par>
                                <p:cTn id="10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1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6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1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1500"/>
                            </p:stCondLst>
                            <p:childTnLst>
                              <p:par>
                                <p:cTn id="122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2500"/>
                            </p:stCondLst>
                            <p:childTnLst>
                              <p:par>
                                <p:cTn id="140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5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3000"/>
                            </p:stCondLst>
                            <p:childTnLst>
                              <p:par>
                                <p:cTn id="14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9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0" fill="hold">
                            <p:stCondLst>
                              <p:cond delay="3500"/>
                            </p:stCondLst>
                            <p:childTnLst>
                              <p:par>
                                <p:cTn id="151" presetID="26" presetClass="emph" presetSubtype="0" repeatCount="2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2" dur="500" tmFilter="0, 0; .2, .5; .8, .5; 1, 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3" dur="250" autoRev="1" fill="hold"/>
                                        <p:tgtEl>
                                          <p:spTgt spid="7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8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9" fill="hold">
                            <p:stCondLst>
                              <p:cond delay="1000"/>
                            </p:stCondLst>
                            <p:childTnLst>
                              <p:par>
                                <p:cTn id="16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7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8" fill="hold">
                            <p:stCondLst>
                              <p:cond delay="1000"/>
                            </p:stCondLst>
                            <p:childTnLst>
                              <p:par>
                                <p:cTn id="16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1500"/>
                            </p:stCondLst>
                            <p:childTnLst>
                              <p:par>
                                <p:cTn id="17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3" fill="hold">
                            <p:stCondLst>
                              <p:cond delay="2000"/>
                            </p:stCondLst>
                            <p:childTnLst>
                              <p:par>
                                <p:cTn id="18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0" fill="hold">
                            <p:stCondLst>
                              <p:cond delay="2500"/>
                            </p:stCondLst>
                            <p:childTnLst>
                              <p:par>
                                <p:cTn id="19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3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6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7" fill="hold">
                            <p:stCondLst>
                              <p:cond delay="3000"/>
                            </p:stCondLst>
                            <p:childTnLst>
                              <p:par>
                                <p:cTn id="19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0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1" fill="hold">
                            <p:stCondLst>
                              <p:cond delay="3500"/>
                            </p:stCondLst>
                            <p:childTnLst>
                              <p:par>
                                <p:cTn id="202" presetID="26" presetClass="emph" presetSubtype="0" repeatCount="2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3" dur="500" tmFilter="0, 0; .2, .5; .8, .5; 1, 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4" dur="250" autoRev="1" fill="hold"/>
                                        <p:tgtEl>
                                          <p:spTgt spid="7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" grpId="0"/>
      <p:bldP spid="57" grpId="0" animBg="1"/>
      <p:bldP spid="63" grpId="0" animBg="1"/>
      <p:bldP spid="2" grpId="0"/>
      <p:bldP spid="10" grpId="0"/>
      <p:bldP spid="11" grpId="0"/>
      <p:bldP spid="15" grpId="0"/>
      <p:bldP spid="16" grpId="0"/>
      <p:bldP spid="29" grpId="0"/>
      <p:bldP spid="30" grpId="0"/>
      <p:bldP spid="35" grpId="0"/>
      <p:bldP spid="36" grpId="0"/>
      <p:bldP spid="41" grpId="0"/>
      <p:bldP spid="42" grpId="0"/>
      <p:bldP spid="58" grpId="0" animBg="1"/>
      <p:bldP spid="62" grpId="0" animBg="1"/>
      <p:bldP spid="66" grpId="0"/>
      <p:bldP spid="67" grpId="0"/>
      <p:bldP spid="68" grpId="0"/>
      <p:bldP spid="69" grpId="0"/>
      <p:bldP spid="70" grpId="0"/>
      <p:bldP spid="71" grpId="0"/>
      <p:bldP spid="72" grpId="0"/>
      <p:bldP spid="72" grpId="1"/>
      <p:bldP spid="73" grpId="0"/>
      <p:bldP spid="73" grpId="1"/>
      <p:bldP spid="74" grpId="0"/>
      <p:bldP spid="74" grpId="1"/>
      <p:bldP spid="48" grpId="0"/>
      <p:bldP spid="76" grpId="0"/>
      <p:bldP spid="79" grpId="0"/>
      <p:bldP spid="28" grpId="0" animBg="1"/>
      <p:bldP spid="44" grpId="0" animBg="1"/>
      <p:bldP spid="46" grpId="0" animBg="1"/>
      <p:bldP spid="47" grpId="0" animBg="1"/>
      <p:bldP spid="4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600" dirty="0"/>
              <a:t>Választás a </a:t>
            </a:r>
            <a:r>
              <a:rPr lang="hu-HU" sz="3600" dirty="0" err="1"/>
              <a:t>Sharpe-modellben</a:t>
            </a:r>
            <a:r>
              <a:rPr lang="hu-HU" sz="3600" dirty="0"/>
              <a:t> – példa </a:t>
            </a:r>
            <a:r>
              <a:rPr lang="hu-HU" sz="3600" dirty="0" smtClean="0"/>
              <a:t>(V.)</a:t>
            </a:r>
            <a:endParaRPr lang="hu-HU" sz="3600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853136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9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hu-HU" dirty="0" smtClean="0"/>
              <a:t>Akit jobban érdekel a téma, ill. gyakorlásra:</a:t>
            </a:r>
          </a:p>
          <a:p>
            <a:pPr>
              <a:lnSpc>
                <a:spcPct val="9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dirty="0" smtClean="0"/>
              <a:t>Az előzőekben említett kombinációkhoz tartozó hasznosságértékek (</a:t>
            </a:r>
            <a:r>
              <a:rPr lang="hu-HU" i="1" dirty="0" smtClean="0"/>
              <a:t>U</a:t>
            </a:r>
            <a:r>
              <a:rPr lang="hu-HU" dirty="0" smtClean="0"/>
              <a:t>) kiszámítása és ellenőrzése, hogy az optimálisé tényleg nagyobb</a:t>
            </a:r>
          </a:p>
          <a:p>
            <a:pPr>
              <a:lnSpc>
                <a:spcPct val="9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dirty="0" smtClean="0"/>
              <a:t>Az optimális súly számítására vonatkozó képlet levezetése (</a:t>
            </a:r>
            <a:r>
              <a:rPr lang="hu-HU" dirty="0"/>
              <a:t>ötlet: </a:t>
            </a:r>
            <a:r>
              <a:rPr lang="hu-HU" i="1" dirty="0" err="1" smtClean="0"/>
              <a:t>a</a:t>
            </a:r>
            <a:r>
              <a:rPr lang="hu-HU" i="1" baseline="-25000" dirty="0" err="1" smtClean="0"/>
              <a:t>f</a:t>
            </a:r>
            <a:r>
              <a:rPr lang="hu-HU" dirty="0" smtClean="0"/>
              <a:t> </a:t>
            </a:r>
            <a:r>
              <a:rPr lang="hu-HU" dirty="0"/>
              <a:t>= 1 – </a:t>
            </a:r>
            <a:r>
              <a:rPr lang="hu-HU" i="1" dirty="0" err="1" smtClean="0"/>
              <a:t>a</a:t>
            </a:r>
            <a:r>
              <a:rPr lang="hu-HU" i="1" baseline="-25000" dirty="0" err="1" smtClean="0"/>
              <a:t>M</a:t>
            </a:r>
            <a:r>
              <a:rPr lang="hu-HU" dirty="0" smtClean="0"/>
              <a:t>, </a:t>
            </a:r>
            <a:r>
              <a:rPr lang="hu-HU" dirty="0"/>
              <a:t>majd egy egyváltozós szélsőérték feladat)</a:t>
            </a:r>
          </a:p>
          <a:p>
            <a:pPr>
              <a:lnSpc>
                <a:spcPct val="9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dirty="0" smtClean="0"/>
              <a:t>Pontosabb </a:t>
            </a:r>
            <a:r>
              <a:rPr lang="hu-HU" dirty="0"/>
              <a:t>grafikus </a:t>
            </a:r>
            <a:r>
              <a:rPr lang="hu-HU" dirty="0" smtClean="0"/>
              <a:t>ábrázolás</a:t>
            </a:r>
          </a:p>
          <a:p>
            <a:pPr>
              <a:lnSpc>
                <a:spcPct val="9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dirty="0" smtClean="0"/>
              <a:t>„</a:t>
            </a:r>
            <a:r>
              <a:rPr lang="hu-HU" dirty="0" err="1" smtClean="0"/>
              <a:t>Hardcore</a:t>
            </a:r>
            <a:r>
              <a:rPr lang="hu-HU" dirty="0" smtClean="0"/>
              <a:t>”: a béta és a CAPM képletét (lásd később) felhasználva annak bizonyítása, hogy </a:t>
            </a:r>
            <a:r>
              <a:rPr lang="hu-HU" i="1" dirty="0" smtClean="0"/>
              <a:t>M</a:t>
            </a:r>
            <a:r>
              <a:rPr lang="hu-HU" dirty="0" smtClean="0"/>
              <a:t>-en keresztül fut a legmeredekebb tőkeallokációs egyenes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870167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altLang="hu-HU" dirty="0"/>
              <a:t>A béta kockázati paraméter (I.)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648" y="1600200"/>
            <a:ext cx="8351840" cy="5069160"/>
          </a:xfrm>
        </p:spPr>
        <p:txBody>
          <a:bodyPr>
            <a:normAutofit/>
          </a:bodyPr>
          <a:lstStyle/>
          <a:p>
            <a:pPr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altLang="hu-HU" dirty="0"/>
              <a:t>Piaci portfólió tartása → van egy egységes, „általános” viszonyítási </a:t>
            </a:r>
            <a:r>
              <a:rPr lang="hu-HU" altLang="hu-HU" dirty="0" smtClean="0"/>
              <a:t>alap</a:t>
            </a:r>
            <a:endParaRPr lang="hu-HU" altLang="hu-HU" dirty="0"/>
          </a:p>
          <a:p>
            <a:pPr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altLang="hu-HU" dirty="0"/>
              <a:t>Egy </a:t>
            </a:r>
            <a:r>
              <a:rPr lang="hu-HU" altLang="hu-HU" dirty="0" smtClean="0"/>
              <a:t>tetszőleges </a:t>
            </a:r>
            <a:r>
              <a:rPr lang="hu-HU" altLang="hu-HU" i="1" dirty="0" smtClean="0"/>
              <a:t>i</a:t>
            </a:r>
            <a:r>
              <a:rPr lang="hu-HU" altLang="hu-HU" dirty="0" smtClean="0"/>
              <a:t> befektetési </a:t>
            </a:r>
            <a:r>
              <a:rPr lang="hu-HU" altLang="hu-HU" dirty="0"/>
              <a:t>lehetőség </a:t>
            </a:r>
            <a:r>
              <a:rPr lang="hu-HU" altLang="hu-HU" dirty="0" smtClean="0"/>
              <a:t>kockázata: nem önmagában, hanem a befektetői portfólióban!</a:t>
            </a:r>
            <a:endParaRPr lang="hu-HU" altLang="hu-HU" dirty="0"/>
          </a:p>
          <a:p>
            <a:pPr lvl="1"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altLang="hu-HU" dirty="0" smtClean="0"/>
              <a:t>A befektetői portfólió a </a:t>
            </a:r>
            <a:r>
              <a:rPr lang="hu-HU" altLang="hu-HU" dirty="0" err="1" smtClean="0"/>
              <a:t>Sharpe-modell</a:t>
            </a:r>
            <a:r>
              <a:rPr lang="hu-HU" altLang="hu-HU" dirty="0" smtClean="0"/>
              <a:t> szerint: </a:t>
            </a:r>
            <a:r>
              <a:rPr lang="hu-HU" altLang="hu-HU" i="1" dirty="0" err="1" smtClean="0"/>
              <a:t>r</a:t>
            </a:r>
            <a:r>
              <a:rPr lang="hu-HU" altLang="hu-HU" i="1" baseline="-25000" dirty="0" err="1" smtClean="0"/>
              <a:t>f</a:t>
            </a:r>
            <a:r>
              <a:rPr lang="hu-HU" altLang="hu-HU" dirty="0" smtClean="0"/>
              <a:t> és </a:t>
            </a:r>
            <a:r>
              <a:rPr lang="hu-HU" altLang="hu-HU" i="1" dirty="0" smtClean="0"/>
              <a:t>M</a:t>
            </a:r>
            <a:r>
              <a:rPr lang="hu-HU" altLang="hu-HU" dirty="0" smtClean="0"/>
              <a:t> a befektető kockázatkerülésének megfelelő kombinációja</a:t>
            </a:r>
          </a:p>
          <a:p>
            <a:pPr lvl="1"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altLang="hu-HU" dirty="0" smtClean="0"/>
              <a:t>De </a:t>
            </a:r>
            <a:r>
              <a:rPr lang="hu-HU" altLang="hu-HU" i="1" dirty="0" smtClean="0"/>
              <a:t>i</a:t>
            </a:r>
            <a:r>
              <a:rPr lang="hu-HU" altLang="hu-HU" dirty="0" smtClean="0"/>
              <a:t> „érzékelt” kockázata szempontjából csak az </a:t>
            </a:r>
            <a:r>
              <a:rPr lang="hu-HU" altLang="hu-HU" i="1" dirty="0" err="1" smtClean="0"/>
              <a:t>M</a:t>
            </a:r>
            <a:r>
              <a:rPr lang="hu-HU" altLang="hu-HU" dirty="0" err="1" smtClean="0"/>
              <a:t>-vel</a:t>
            </a:r>
            <a:r>
              <a:rPr lang="hu-HU" altLang="hu-HU" dirty="0" smtClean="0"/>
              <a:t> való sztochasztikus kapcsolat számít!</a:t>
            </a:r>
          </a:p>
          <a:p>
            <a:pPr lvl="1"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altLang="hu-HU" dirty="0" smtClean="0"/>
              <a:t>Tehát lényegtelen, hogy ki milyen </a:t>
            </a:r>
            <a:r>
              <a:rPr lang="hu-HU" altLang="hu-HU" i="1" dirty="0" err="1" smtClean="0"/>
              <a:t>r</a:t>
            </a:r>
            <a:r>
              <a:rPr lang="hu-HU" altLang="hu-HU" i="1" baseline="-25000" dirty="0" err="1" smtClean="0"/>
              <a:t>f</a:t>
            </a:r>
            <a:r>
              <a:rPr lang="hu-HU" altLang="hu-HU" dirty="0" smtClean="0"/>
              <a:t> – </a:t>
            </a:r>
            <a:r>
              <a:rPr lang="hu-HU" altLang="hu-HU" i="1" dirty="0" smtClean="0"/>
              <a:t>M</a:t>
            </a:r>
            <a:r>
              <a:rPr lang="hu-HU" altLang="hu-HU" dirty="0" smtClean="0"/>
              <a:t> arányt tart</a:t>
            </a:r>
          </a:p>
          <a:p>
            <a:pPr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altLang="hu-HU" dirty="0" smtClean="0"/>
              <a:t>Vizsgáljuk meg </a:t>
            </a:r>
            <a:r>
              <a:rPr lang="hu-HU" altLang="hu-HU" i="1" dirty="0" smtClean="0"/>
              <a:t>i</a:t>
            </a:r>
            <a:r>
              <a:rPr lang="hu-HU" altLang="hu-HU" dirty="0" smtClean="0"/>
              <a:t> és </a:t>
            </a:r>
            <a:r>
              <a:rPr lang="hu-HU" altLang="hu-HU" i="1" dirty="0" smtClean="0"/>
              <a:t>M</a:t>
            </a:r>
            <a:r>
              <a:rPr lang="hu-HU" altLang="hu-HU" dirty="0" smtClean="0"/>
              <a:t> hozamai közötti sztochasztikus kapcsolatot!</a:t>
            </a:r>
          </a:p>
        </p:txBody>
      </p:sp>
    </p:spTree>
    <p:extLst>
      <p:ext uri="{BB962C8B-B14F-4D97-AF65-F5344CB8AC3E}">
        <p14:creationId xmlns:p14="http://schemas.microsoft.com/office/powerpoint/2010/main" val="4108453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98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79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79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79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79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798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altLang="hu-HU" dirty="0"/>
              <a:t>A béta kockázati paraméter </a:t>
            </a:r>
            <a:r>
              <a:rPr lang="hu-HU" altLang="hu-HU" dirty="0" smtClean="0"/>
              <a:t>(II.)</a:t>
            </a:r>
            <a:endParaRPr lang="hu-HU" altLang="hu-HU" dirty="0"/>
          </a:p>
        </p:txBody>
      </p:sp>
      <p:sp>
        <p:nvSpPr>
          <p:cNvPr id="8397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673103" y="1600200"/>
            <a:ext cx="5363393" cy="4495800"/>
          </a:xfrm>
        </p:spPr>
        <p:txBody>
          <a:bodyPr>
            <a:noAutofit/>
          </a:bodyPr>
          <a:lstStyle/>
          <a:p>
            <a:pPr>
              <a:lnSpc>
                <a:spcPct val="85000"/>
              </a:lnSpc>
              <a:spcBef>
                <a:spcPts val="0"/>
              </a:spcBef>
              <a:spcAft>
                <a:spcPts val="600"/>
              </a:spcAft>
            </a:pPr>
            <a:r>
              <a:rPr lang="hu-HU" altLang="hu-HU" sz="2800" b="1" dirty="0"/>
              <a:t>Karakterisztikus egyenes</a:t>
            </a:r>
            <a:r>
              <a:rPr lang="hu-HU" altLang="hu-HU" sz="2800" dirty="0"/>
              <a:t> (regressziós, OLS)</a:t>
            </a:r>
          </a:p>
          <a:p>
            <a:pPr>
              <a:lnSpc>
                <a:spcPct val="85000"/>
              </a:lnSpc>
              <a:spcBef>
                <a:spcPts val="0"/>
              </a:spcBef>
              <a:spcAft>
                <a:spcPts val="600"/>
              </a:spcAft>
            </a:pPr>
            <a:r>
              <a:rPr lang="hu-HU" altLang="hu-HU" sz="2800" dirty="0" smtClean="0"/>
              <a:t>Az </a:t>
            </a:r>
            <a:r>
              <a:rPr lang="hu-HU" altLang="hu-HU" sz="2800" dirty="0"/>
              <a:t>egyenes meredeksége: </a:t>
            </a:r>
            <a:r>
              <a:rPr lang="el-GR" altLang="hu-HU" sz="28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β</a:t>
            </a:r>
            <a:r>
              <a:rPr lang="hu-HU" altLang="hu-HU" sz="2800" b="1" i="1" baseline="-25000" dirty="0" smtClean="0"/>
              <a:t>i</a:t>
            </a:r>
            <a:endParaRPr lang="hu-HU" altLang="hu-HU" sz="2800" b="1" i="1" baseline="-25000" dirty="0"/>
          </a:p>
          <a:p>
            <a:pPr lvl="1">
              <a:lnSpc>
                <a:spcPct val="85000"/>
              </a:lnSpc>
              <a:spcBef>
                <a:spcPts val="0"/>
              </a:spcBef>
              <a:spcAft>
                <a:spcPts val="600"/>
              </a:spcAft>
            </a:pPr>
            <a:r>
              <a:rPr lang="hu-HU" altLang="hu-HU" sz="2400" dirty="0"/>
              <a:t>Ha </a:t>
            </a:r>
            <a:r>
              <a:rPr lang="el-GR" altLang="hu-HU" sz="2400" i="1" dirty="0">
                <a:latin typeface="Arial" panose="020B0604020202020204" pitchFamily="34" charset="0"/>
                <a:cs typeface="Arial" panose="020B0604020202020204" pitchFamily="34" charset="0"/>
              </a:rPr>
              <a:t>β</a:t>
            </a:r>
            <a:r>
              <a:rPr lang="hu-HU" altLang="hu-HU" sz="2400" i="1" baseline="-25000" dirty="0"/>
              <a:t>i</a:t>
            </a:r>
            <a:r>
              <a:rPr lang="hu-HU" altLang="hu-HU" sz="2400" dirty="0"/>
              <a:t> </a:t>
            </a:r>
            <a:r>
              <a:rPr lang="en-US" altLang="hu-HU" sz="2400" dirty="0"/>
              <a:t>&gt;</a:t>
            </a:r>
            <a:r>
              <a:rPr lang="hu-HU" altLang="hu-HU" sz="2400" dirty="0"/>
              <a:t> 1, akkor </a:t>
            </a:r>
            <a:r>
              <a:rPr lang="hu-HU" altLang="hu-HU" sz="2400" dirty="0" smtClean="0"/>
              <a:t>növeli </a:t>
            </a:r>
            <a:r>
              <a:rPr lang="hu-HU" altLang="hu-HU" sz="2400" i="1" dirty="0" smtClean="0"/>
              <a:t>M</a:t>
            </a:r>
            <a:r>
              <a:rPr lang="hu-HU" altLang="hu-HU" sz="2400" dirty="0" smtClean="0"/>
              <a:t> szórását</a:t>
            </a:r>
            <a:endParaRPr lang="hu-HU" altLang="hu-HU" sz="2400" dirty="0"/>
          </a:p>
          <a:p>
            <a:pPr lvl="1">
              <a:lnSpc>
                <a:spcPct val="85000"/>
              </a:lnSpc>
              <a:spcBef>
                <a:spcPts val="0"/>
              </a:spcBef>
              <a:spcAft>
                <a:spcPts val="600"/>
              </a:spcAft>
            </a:pPr>
            <a:r>
              <a:rPr lang="hu-HU" altLang="hu-HU" sz="2400" dirty="0"/>
              <a:t>Ha </a:t>
            </a:r>
            <a:r>
              <a:rPr lang="el-GR" altLang="hu-HU" sz="2400" i="1" dirty="0">
                <a:latin typeface="Arial" panose="020B0604020202020204" pitchFamily="34" charset="0"/>
                <a:cs typeface="Arial" panose="020B0604020202020204" pitchFamily="34" charset="0"/>
              </a:rPr>
              <a:t>β</a:t>
            </a:r>
            <a:r>
              <a:rPr lang="hu-HU" altLang="hu-HU" sz="2400" i="1" baseline="-25000" dirty="0"/>
              <a:t>i</a:t>
            </a:r>
            <a:r>
              <a:rPr lang="hu-HU" altLang="hu-HU" sz="2400" dirty="0"/>
              <a:t> </a:t>
            </a:r>
            <a:r>
              <a:rPr lang="en-US" altLang="hu-HU" sz="2400" dirty="0"/>
              <a:t>&lt;</a:t>
            </a:r>
            <a:r>
              <a:rPr lang="hu-HU" altLang="hu-HU" sz="2400" dirty="0"/>
              <a:t> 1, akkor </a:t>
            </a:r>
            <a:r>
              <a:rPr lang="hu-HU" altLang="hu-HU" sz="2400" dirty="0" smtClean="0"/>
              <a:t>csökkenti </a:t>
            </a:r>
            <a:r>
              <a:rPr lang="hu-HU" altLang="hu-HU" sz="2400" i="1" dirty="0" smtClean="0"/>
              <a:t>M</a:t>
            </a:r>
            <a:r>
              <a:rPr lang="hu-HU" altLang="hu-HU" sz="2400" dirty="0" smtClean="0"/>
              <a:t> szórását</a:t>
            </a:r>
            <a:endParaRPr lang="hu-HU" altLang="hu-HU" sz="2400" dirty="0"/>
          </a:p>
          <a:p>
            <a:pPr lvl="1">
              <a:lnSpc>
                <a:spcPct val="85000"/>
              </a:lnSpc>
              <a:spcBef>
                <a:spcPts val="0"/>
              </a:spcBef>
              <a:spcAft>
                <a:spcPts val="600"/>
              </a:spcAft>
            </a:pPr>
            <a:r>
              <a:rPr lang="el-GR" altLang="hu-HU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β</a:t>
            </a:r>
            <a:r>
              <a:rPr lang="hu-HU" altLang="hu-HU" sz="2400" i="1" baseline="-25000" dirty="0"/>
              <a:t>i</a:t>
            </a:r>
            <a:r>
              <a:rPr lang="hu-HU" altLang="hu-HU" sz="2400" dirty="0"/>
              <a:t> </a:t>
            </a:r>
            <a:r>
              <a:rPr lang="hu-HU" altLang="hu-HU" sz="2400" dirty="0" smtClean="0"/>
              <a:t>negatív is lehet, </a:t>
            </a:r>
            <a:r>
              <a:rPr lang="hu-HU" altLang="hu-HU" sz="2400" dirty="0"/>
              <a:t>akkor erősebben </a:t>
            </a:r>
            <a:r>
              <a:rPr lang="hu-HU" altLang="hu-HU" sz="2400" dirty="0" smtClean="0"/>
              <a:t>csökkenti </a:t>
            </a:r>
            <a:r>
              <a:rPr lang="hu-HU" altLang="hu-HU" sz="2400" i="1" dirty="0" smtClean="0"/>
              <a:t>M</a:t>
            </a:r>
            <a:r>
              <a:rPr lang="hu-HU" altLang="hu-HU" sz="2400" dirty="0" smtClean="0"/>
              <a:t> szórását</a:t>
            </a:r>
            <a:endParaRPr lang="hu-HU" altLang="hu-HU" sz="2400" i="1" dirty="0"/>
          </a:p>
          <a:p>
            <a:pPr>
              <a:lnSpc>
                <a:spcPct val="85000"/>
              </a:lnSpc>
              <a:spcBef>
                <a:spcPts val="0"/>
              </a:spcBef>
              <a:spcAft>
                <a:spcPts val="600"/>
              </a:spcAft>
            </a:pPr>
            <a:r>
              <a:rPr lang="el-GR" altLang="hu-HU" sz="2800" i="1" dirty="0" smtClean="0"/>
              <a:t>ε</a:t>
            </a:r>
            <a:r>
              <a:rPr lang="el-GR" altLang="hu-HU" sz="2800" i="1" baseline="-25000" dirty="0" smtClean="0"/>
              <a:t>i</a:t>
            </a:r>
            <a:r>
              <a:rPr lang="hu-HU" altLang="hu-HU" sz="2800" dirty="0" smtClean="0"/>
              <a:t> </a:t>
            </a:r>
            <a:r>
              <a:rPr lang="hu-HU" altLang="hu-HU" sz="2800" dirty="0"/>
              <a:t>feltételes </a:t>
            </a:r>
            <a:r>
              <a:rPr lang="hu-HU" altLang="hu-HU" sz="2800" dirty="0" smtClean="0"/>
              <a:t>eloszlás, várható értéke 0</a:t>
            </a:r>
            <a:r>
              <a:rPr lang="hu-HU" altLang="hu-HU" sz="2800" dirty="0"/>
              <a:t>, </a:t>
            </a:r>
            <a:r>
              <a:rPr lang="hu-HU" altLang="hu-HU" sz="2800" dirty="0" smtClean="0"/>
              <a:t>szórása </a:t>
            </a:r>
            <a:r>
              <a:rPr lang="el-GR" altLang="hu-HU" sz="2800" i="1" dirty="0" smtClean="0"/>
              <a:t>σ</a:t>
            </a:r>
            <a:r>
              <a:rPr lang="hu-HU" altLang="hu-HU" sz="2800" dirty="0"/>
              <a:t>(</a:t>
            </a:r>
            <a:r>
              <a:rPr lang="el-GR" altLang="hu-HU" sz="2800" i="1" dirty="0"/>
              <a:t>ε</a:t>
            </a:r>
            <a:r>
              <a:rPr lang="el-GR" altLang="hu-HU" sz="2800" i="1" baseline="-25000" dirty="0"/>
              <a:t>i</a:t>
            </a:r>
            <a:r>
              <a:rPr lang="hu-HU" altLang="hu-HU" sz="2800" dirty="0"/>
              <a:t>)</a:t>
            </a:r>
          </a:p>
          <a:p>
            <a:pPr lvl="1">
              <a:lnSpc>
                <a:spcPct val="85000"/>
              </a:lnSpc>
              <a:spcBef>
                <a:spcPts val="0"/>
              </a:spcBef>
              <a:spcAft>
                <a:spcPts val="600"/>
              </a:spcAft>
            </a:pPr>
            <a:r>
              <a:rPr lang="hu-HU" altLang="hu-HU" sz="2400" dirty="0"/>
              <a:t>Adott </a:t>
            </a:r>
            <a:r>
              <a:rPr lang="hu-HU" altLang="hu-HU" sz="2400" i="1" dirty="0" err="1"/>
              <a:t>r</a:t>
            </a:r>
            <a:r>
              <a:rPr lang="hu-HU" altLang="hu-HU" sz="2400" i="1" baseline="-25000" dirty="0" err="1"/>
              <a:t>M</a:t>
            </a:r>
            <a:r>
              <a:rPr lang="hu-HU" altLang="hu-HU" sz="2400" dirty="0" err="1"/>
              <a:t>-hez</a:t>
            </a:r>
            <a:r>
              <a:rPr lang="hu-HU" altLang="hu-HU" sz="2400" dirty="0"/>
              <a:t> megadja </a:t>
            </a:r>
            <a:r>
              <a:rPr lang="hu-HU" altLang="hu-HU" sz="2400" i="1" dirty="0" err="1"/>
              <a:t>r</a:t>
            </a:r>
            <a:r>
              <a:rPr lang="hu-HU" altLang="hu-HU" sz="2400" i="1" baseline="-25000" dirty="0" err="1"/>
              <a:t>i</a:t>
            </a:r>
            <a:r>
              <a:rPr lang="hu-HU" altLang="hu-HU" sz="2400" dirty="0"/>
              <a:t> szórását</a:t>
            </a:r>
            <a:endParaRPr lang="el-GR" altLang="hu-HU" sz="2400" dirty="0"/>
          </a:p>
        </p:txBody>
      </p:sp>
      <p:pic>
        <p:nvPicPr>
          <p:cNvPr id="83972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09717"/>
            <a:ext cx="3673103" cy="48684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3973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5517232"/>
            <a:ext cx="2780478" cy="1184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96853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39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839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83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83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839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839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839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839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800" decel="100000"/>
                                        <p:tgtEl>
                                          <p:spTgt spid="839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8397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839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00" decel="100000" fill="hold"/>
                                        <p:tgtEl>
                                          <p:spTgt spid="839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39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39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altLang="hu-HU" dirty="0"/>
              <a:t>A béta kockázati paraméter </a:t>
            </a:r>
            <a:r>
              <a:rPr lang="hu-HU" altLang="hu-HU" dirty="0" smtClean="0"/>
              <a:t>(III</a:t>
            </a:r>
            <a:r>
              <a:rPr lang="hu-HU" altLang="hu-HU" dirty="0"/>
              <a:t>.)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93546" y="1556792"/>
            <a:ext cx="8153400" cy="820688"/>
          </a:xfrm>
        </p:spPr>
        <p:txBody>
          <a:bodyPr>
            <a:normAutofit/>
          </a:bodyPr>
          <a:lstStyle/>
          <a:p>
            <a:pPr>
              <a:lnSpc>
                <a:spcPct val="85000"/>
              </a:lnSpc>
            </a:pPr>
            <a:r>
              <a:rPr lang="hu-HU" altLang="hu-HU" sz="2600" dirty="0"/>
              <a:t>Az ábrából (regresszióból) következően </a:t>
            </a:r>
            <a:r>
              <a:rPr lang="el-GR" altLang="hu-HU" sz="2600" i="1" dirty="0"/>
              <a:t>σ</a:t>
            </a:r>
            <a:r>
              <a:rPr lang="hu-HU" altLang="hu-HU" sz="2600" dirty="0"/>
              <a:t>(</a:t>
            </a:r>
            <a:r>
              <a:rPr lang="hu-HU" altLang="hu-HU" sz="2600" i="1" dirty="0" err="1"/>
              <a:t>r</a:t>
            </a:r>
            <a:r>
              <a:rPr lang="hu-HU" altLang="hu-HU" sz="2600" i="1" baseline="-25000" dirty="0" err="1"/>
              <a:t>i</a:t>
            </a:r>
            <a:r>
              <a:rPr lang="hu-HU" altLang="hu-HU" sz="2600" dirty="0"/>
              <a:t>) felírható egy </a:t>
            </a:r>
            <a:r>
              <a:rPr lang="hu-HU" altLang="hu-HU" sz="2600" i="1" dirty="0"/>
              <a:t>M</a:t>
            </a:r>
            <a:r>
              <a:rPr lang="hu-HU" altLang="hu-HU" sz="2600" dirty="0"/>
              <a:t>-től függő és nem függő rész összegeként:</a:t>
            </a:r>
            <a:endParaRPr lang="el-GR" altLang="hu-HU" sz="2600" dirty="0"/>
          </a:p>
        </p:txBody>
      </p:sp>
      <p:graphicFrame>
        <p:nvGraphicFramePr>
          <p:cNvPr id="8499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32507762"/>
              </p:ext>
            </p:extLst>
          </p:nvPr>
        </p:nvGraphicFramePr>
        <p:xfrm>
          <a:off x="645245" y="2492896"/>
          <a:ext cx="4339035" cy="5760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751" name="Egyenlet" r:id="rId3" imgW="1765300" imgH="241300" progId="Equation.3">
                  <p:embed/>
                </p:oleObj>
              </mc:Choice>
              <mc:Fallback>
                <p:oleObj name="Egyenlet" r:id="rId3" imgW="1765300" imgH="2413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5245" y="2492896"/>
                        <a:ext cx="4339035" cy="57606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4997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61180450"/>
              </p:ext>
            </p:extLst>
          </p:nvPr>
        </p:nvGraphicFramePr>
        <p:xfrm>
          <a:off x="5508104" y="2492896"/>
          <a:ext cx="3337654" cy="5760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752" name="Egyenlet" r:id="rId5" imgW="1358310" imgH="241195" progId="Equation.3">
                  <p:embed/>
                </p:oleObj>
              </mc:Choice>
              <mc:Fallback>
                <p:oleObj name="Egyenlet" r:id="rId5" imgW="1358310" imgH="241195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8104" y="2492896"/>
                        <a:ext cx="3337654" cy="57601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5000" name="Rectangle 8"/>
          <p:cNvSpPr>
            <a:spLocks noChangeArrowheads="1"/>
          </p:cNvSpPr>
          <p:nvPr/>
        </p:nvSpPr>
        <p:spPr bwMode="auto">
          <a:xfrm>
            <a:off x="0" y="31861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hu-HU"/>
          </a:p>
        </p:txBody>
      </p:sp>
      <p:graphicFrame>
        <p:nvGraphicFramePr>
          <p:cNvPr id="85001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40229407"/>
              </p:ext>
            </p:extLst>
          </p:nvPr>
        </p:nvGraphicFramePr>
        <p:xfrm>
          <a:off x="2555776" y="4581128"/>
          <a:ext cx="3566637" cy="11521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753" name="Egyenlet" r:id="rId7" imgW="1485900" imgH="482600" progId="Equation.3">
                  <p:embed/>
                </p:oleObj>
              </mc:Choice>
              <mc:Fallback>
                <p:oleObj name="Egyenlet" r:id="rId7" imgW="1485900" imgH="482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5776" y="4581128"/>
                        <a:ext cx="3566637" cy="115217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495300" y="3186112"/>
            <a:ext cx="8153400" cy="1250999"/>
          </a:xfrm>
          <a:prstGeom prst="rect">
            <a:avLst/>
          </a:prstGeom>
        </p:spPr>
        <p:txBody>
          <a:bodyPr vert="horz">
            <a:no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5000"/>
              </a:lnSpc>
            </a:pPr>
            <a:r>
              <a:rPr lang="hu-HU" altLang="hu-HU" sz="2600" dirty="0"/>
              <a:t>Mivel az </a:t>
            </a:r>
            <a:r>
              <a:rPr lang="el-GR" altLang="hu-HU" sz="2600" i="1" dirty="0"/>
              <a:t>ε</a:t>
            </a:r>
            <a:r>
              <a:rPr lang="hu-HU" altLang="hu-HU" sz="2600" dirty="0" err="1"/>
              <a:t>-os</a:t>
            </a:r>
            <a:r>
              <a:rPr lang="hu-HU" altLang="hu-HU" sz="2600" dirty="0"/>
              <a:t> tag független </a:t>
            </a:r>
            <a:r>
              <a:rPr lang="hu-HU" altLang="hu-HU" sz="2600" i="1" dirty="0"/>
              <a:t>M</a:t>
            </a:r>
            <a:r>
              <a:rPr lang="hu-HU" altLang="hu-HU" sz="2600" dirty="0"/>
              <a:t>-től, így eliminálódik a </a:t>
            </a:r>
            <a:r>
              <a:rPr lang="hu-HU" altLang="hu-HU" sz="2600" dirty="0" smtClean="0"/>
              <a:t>portfólióban (</a:t>
            </a:r>
            <a:r>
              <a:rPr lang="hu-HU" altLang="hu-HU" sz="2600" i="1" dirty="0" smtClean="0"/>
              <a:t>M</a:t>
            </a:r>
            <a:r>
              <a:rPr lang="hu-HU" altLang="hu-HU" sz="2600" dirty="0" smtClean="0"/>
              <a:t> nagy elemszámú)</a:t>
            </a:r>
            <a:endParaRPr lang="hu-HU" altLang="hu-HU" sz="2600" dirty="0"/>
          </a:p>
          <a:p>
            <a:pPr>
              <a:lnSpc>
                <a:spcPct val="85000"/>
              </a:lnSpc>
            </a:pPr>
            <a:r>
              <a:rPr lang="hu-HU" altLang="hu-HU" sz="2600" dirty="0"/>
              <a:t>A </a:t>
            </a:r>
            <a:r>
              <a:rPr lang="el-GR" altLang="hu-HU" sz="2600" i="1" dirty="0">
                <a:latin typeface="Arial" panose="020B0604020202020204" pitchFamily="34" charset="0"/>
                <a:cs typeface="Arial" panose="020B0604020202020204" pitchFamily="34" charset="0"/>
              </a:rPr>
              <a:t>β</a:t>
            </a:r>
            <a:r>
              <a:rPr lang="hu-HU" altLang="hu-HU" sz="2600" dirty="0" err="1"/>
              <a:t>-s</a:t>
            </a:r>
            <a:r>
              <a:rPr lang="hu-HU" altLang="hu-HU" sz="2600" dirty="0"/>
              <a:t> tag viszont teljesen összefügg </a:t>
            </a:r>
            <a:r>
              <a:rPr lang="hu-HU" altLang="hu-HU" sz="2600" i="1" dirty="0"/>
              <a:t>M</a:t>
            </a:r>
            <a:r>
              <a:rPr lang="hu-HU" altLang="hu-HU" sz="2600" dirty="0"/>
              <a:t>-mel, így:</a:t>
            </a:r>
            <a:endParaRPr lang="el-GR" altLang="hu-HU" sz="2600" dirty="0"/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>
          <a:xfrm>
            <a:off x="495300" y="6021288"/>
            <a:ext cx="8153400" cy="576064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5000"/>
              </a:lnSpc>
            </a:pPr>
            <a:r>
              <a:rPr lang="hu-HU" altLang="hu-HU" sz="2600" dirty="0"/>
              <a:t>Tehát ekkora szórásúnak látjuk </a:t>
            </a:r>
            <a:r>
              <a:rPr lang="hu-HU" altLang="hu-HU" sz="2600" i="1" dirty="0"/>
              <a:t>i</a:t>
            </a:r>
            <a:r>
              <a:rPr lang="hu-HU" altLang="hu-HU" sz="2600" dirty="0"/>
              <a:t>-t „</a:t>
            </a:r>
            <a:r>
              <a:rPr lang="hu-HU" altLang="hu-HU" sz="2600" i="1" dirty="0"/>
              <a:t>M</a:t>
            </a:r>
            <a:r>
              <a:rPr lang="hu-HU" altLang="hu-HU" sz="2600" dirty="0"/>
              <a:t>-en keresztül nézve”</a:t>
            </a:r>
            <a:endParaRPr lang="el-GR" altLang="hu-HU" sz="2600" dirty="0"/>
          </a:p>
        </p:txBody>
      </p:sp>
    </p:spTree>
    <p:extLst>
      <p:ext uri="{BB962C8B-B14F-4D97-AF65-F5344CB8AC3E}">
        <p14:creationId xmlns:p14="http://schemas.microsoft.com/office/powerpoint/2010/main" val="3232344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49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849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849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849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849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850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99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altLang="hu-HU" dirty="0"/>
              <a:t>A béta kockázati paraméter </a:t>
            </a:r>
            <a:r>
              <a:rPr lang="hu-HU" altLang="hu-HU" dirty="0" smtClean="0"/>
              <a:t>(IV.)</a:t>
            </a:r>
            <a:endParaRPr lang="hu-HU" altLang="hu-HU" dirty="0"/>
          </a:p>
        </p:txBody>
      </p:sp>
      <p:sp>
        <p:nvSpPr>
          <p:cNvPr id="8704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79512" y="1600200"/>
            <a:ext cx="8856984" cy="4997152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altLang="hu-HU" sz="3100" dirty="0"/>
              <a:t>Egy </a:t>
            </a:r>
            <a:r>
              <a:rPr lang="hu-HU" altLang="hu-HU" sz="3100" i="1" dirty="0"/>
              <a:t>i</a:t>
            </a:r>
            <a:r>
              <a:rPr lang="hu-HU" altLang="hu-HU" sz="3100" dirty="0"/>
              <a:t> befektetés </a:t>
            </a:r>
            <a:r>
              <a:rPr lang="hu-HU" altLang="hu-HU" sz="3100" b="1" dirty="0"/>
              <a:t>teljes </a:t>
            </a:r>
            <a:r>
              <a:rPr lang="hu-HU" altLang="hu-HU" sz="3100" b="1" dirty="0" smtClean="0"/>
              <a:t>kockázat</a:t>
            </a:r>
            <a:r>
              <a:rPr lang="hu-HU" altLang="hu-HU" sz="3100" dirty="0" smtClean="0"/>
              <a:t>a </a:t>
            </a:r>
            <a:r>
              <a:rPr lang="el-GR" altLang="hu-HU" sz="3100" i="1" dirty="0"/>
              <a:t>σ</a:t>
            </a:r>
            <a:r>
              <a:rPr lang="hu-HU" altLang="hu-HU" sz="3100" dirty="0"/>
              <a:t>(</a:t>
            </a:r>
            <a:r>
              <a:rPr lang="hu-HU" altLang="hu-HU" sz="3100" i="1" dirty="0" err="1"/>
              <a:t>r</a:t>
            </a:r>
            <a:r>
              <a:rPr lang="hu-HU" altLang="hu-HU" sz="3100" i="1" baseline="-25000" dirty="0" err="1"/>
              <a:t>i</a:t>
            </a:r>
            <a:r>
              <a:rPr lang="hu-HU" altLang="hu-HU" sz="3100" dirty="0"/>
              <a:t>), </a:t>
            </a:r>
            <a:r>
              <a:rPr lang="hu-HU" altLang="hu-HU" sz="3100" dirty="0" smtClean="0"/>
              <a:t>két </a:t>
            </a:r>
            <a:r>
              <a:rPr lang="hu-HU" altLang="hu-HU" sz="3100" dirty="0"/>
              <a:t>részből áll: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altLang="hu-HU" sz="2800" b="1" dirty="0"/>
              <a:t>Releváns </a:t>
            </a:r>
            <a:r>
              <a:rPr lang="hu-HU" altLang="hu-HU" sz="2800" b="1" dirty="0" smtClean="0"/>
              <a:t>kockázat</a:t>
            </a:r>
            <a:r>
              <a:rPr lang="hu-HU" altLang="hu-HU" sz="2800" dirty="0" smtClean="0"/>
              <a:t> </a:t>
            </a:r>
            <a:r>
              <a:rPr lang="hu-HU" altLang="hu-HU" sz="2800" dirty="0"/>
              <a:t>(piaci, nem diverzifikálható, szisztematikus): </a:t>
            </a:r>
            <a:r>
              <a:rPr lang="el-GR" altLang="hu-HU" sz="2800" i="1" dirty="0">
                <a:latin typeface="Arial" panose="020B0604020202020204" pitchFamily="34" charset="0"/>
                <a:cs typeface="Arial" panose="020B0604020202020204" pitchFamily="34" charset="0"/>
              </a:rPr>
              <a:t>β</a:t>
            </a:r>
            <a:r>
              <a:rPr lang="hu-HU" altLang="hu-HU" sz="2800" i="1" baseline="-25000" dirty="0"/>
              <a:t>i</a:t>
            </a:r>
            <a:r>
              <a:rPr lang="el-GR" altLang="hu-HU" sz="2800" i="1" dirty="0"/>
              <a:t>σ</a:t>
            </a:r>
            <a:r>
              <a:rPr lang="hu-HU" altLang="hu-HU" sz="2800" dirty="0"/>
              <a:t>(</a:t>
            </a:r>
            <a:r>
              <a:rPr lang="hu-HU" altLang="hu-HU" sz="2800" i="1" dirty="0" err="1"/>
              <a:t>r</a:t>
            </a:r>
            <a:r>
              <a:rPr lang="hu-HU" altLang="hu-HU" sz="2800" i="1" baseline="-25000" dirty="0" err="1"/>
              <a:t>M</a:t>
            </a:r>
            <a:r>
              <a:rPr lang="hu-HU" altLang="hu-HU" sz="2800" dirty="0"/>
              <a:t>)</a:t>
            </a:r>
          </a:p>
          <a:p>
            <a:pPr lvl="2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altLang="hu-HU" sz="2500" dirty="0" smtClean="0"/>
              <a:t>Feltéve persze, hogy </a:t>
            </a:r>
            <a:r>
              <a:rPr lang="hu-HU" altLang="hu-HU" sz="2500" dirty="0"/>
              <a:t>a befektető kockázatos részként a piaci portfóliót tartja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altLang="hu-HU" sz="2800" b="1" dirty="0"/>
              <a:t>Egyedi </a:t>
            </a:r>
            <a:r>
              <a:rPr lang="hu-HU" altLang="hu-HU" sz="2800" b="1" dirty="0" smtClean="0"/>
              <a:t>kockázat</a:t>
            </a:r>
            <a:r>
              <a:rPr lang="hu-HU" altLang="hu-HU" sz="2800" dirty="0" smtClean="0"/>
              <a:t> </a:t>
            </a:r>
            <a:r>
              <a:rPr lang="hu-HU" altLang="hu-HU" sz="2800" dirty="0"/>
              <a:t>(diverzifikálható, nem </a:t>
            </a:r>
            <a:r>
              <a:rPr lang="hu-HU" altLang="hu-HU" sz="2800" dirty="0" smtClean="0"/>
              <a:t>szisztematikus</a:t>
            </a:r>
            <a:r>
              <a:rPr lang="hu-HU" altLang="hu-HU" sz="2800" dirty="0"/>
              <a:t>): </a:t>
            </a:r>
            <a:r>
              <a:rPr lang="el-GR" altLang="hu-HU" sz="2800" i="1" dirty="0"/>
              <a:t>σ</a:t>
            </a:r>
            <a:r>
              <a:rPr lang="hu-HU" altLang="hu-HU" sz="2800" dirty="0"/>
              <a:t>(</a:t>
            </a:r>
            <a:r>
              <a:rPr lang="el-GR" altLang="hu-HU" sz="2800" i="1" dirty="0"/>
              <a:t>ε</a:t>
            </a:r>
            <a:r>
              <a:rPr lang="hu-HU" altLang="hu-HU" sz="2800" i="1" baseline="-25000" dirty="0"/>
              <a:t>i</a:t>
            </a:r>
            <a:r>
              <a:rPr lang="hu-HU" altLang="hu-HU" sz="2800" dirty="0" smtClean="0"/>
              <a:t>)</a:t>
            </a:r>
          </a:p>
          <a:p>
            <a:pPr lvl="2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altLang="hu-HU" sz="2500" dirty="0" smtClean="0"/>
              <a:t>Eltűnik a piaci portfólióban</a:t>
            </a: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altLang="hu-HU" sz="3100" dirty="0" smtClean="0"/>
              <a:t>Tehát nem az érdekel, hogy önmagában mekkora egy befektetési lehetőség szórása, hanem hogy a piaci portfólión keresztül mennyit érzékelek belőle!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altLang="hu-HU" sz="2800" dirty="0" smtClean="0"/>
              <a:t>Pl. lehet, hogy önmagában nagyon kockázatos, de ha pl. bétája nulla, akkor kockázatmentes számomra!</a:t>
            </a:r>
            <a:endParaRPr lang="hu-HU" altLang="hu-HU" sz="2800" dirty="0"/>
          </a:p>
        </p:txBody>
      </p:sp>
      <p:sp>
        <p:nvSpPr>
          <p:cNvPr id="87044" name="Rectangle 4"/>
          <p:cNvSpPr>
            <a:spLocks noChangeArrowheads="1"/>
          </p:cNvSpPr>
          <p:nvPr/>
        </p:nvSpPr>
        <p:spPr bwMode="auto">
          <a:xfrm>
            <a:off x="0" y="30575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2795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7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87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87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87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870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870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870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870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2555776" y="71046"/>
            <a:ext cx="439318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 sz="2800" dirty="0">
                <a:latin typeface="+mj-lt"/>
              </a:rPr>
              <a:t>Néhány jellegzetes példa…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2233" y="692696"/>
            <a:ext cx="5543550" cy="310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3308" y="4050944"/>
            <a:ext cx="5905500" cy="2589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55195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altLang="hu-HU" sz="3600" dirty="0"/>
              <a:t>A tőkepiaci várható hozamok és a béta (I.)</a:t>
            </a:r>
            <a:endParaRPr lang="hu-HU" sz="3600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>
          <a:xfrm>
            <a:off x="479648" y="1556792"/>
            <a:ext cx="8153400" cy="2548880"/>
          </a:xfrm>
        </p:spPr>
        <p:txBody>
          <a:bodyPr>
            <a:noAutofit/>
          </a:bodyPr>
          <a:lstStyle/>
          <a:p>
            <a:pPr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altLang="hu-HU" sz="2600" dirty="0"/>
              <a:t>A </a:t>
            </a:r>
            <a:r>
              <a:rPr lang="el-GR" altLang="hu-HU" sz="2600" i="1" dirty="0">
                <a:latin typeface="Arial" panose="020B0604020202020204" pitchFamily="34" charset="0"/>
                <a:cs typeface="Arial" panose="020B0604020202020204" pitchFamily="34" charset="0"/>
              </a:rPr>
              <a:t>β</a:t>
            </a:r>
            <a:r>
              <a:rPr lang="hu-HU" altLang="hu-HU" sz="2600" dirty="0"/>
              <a:t> (és csak a </a:t>
            </a:r>
            <a:r>
              <a:rPr lang="el-GR" altLang="hu-HU" sz="2600" i="1" dirty="0">
                <a:latin typeface="Arial" panose="020B0604020202020204" pitchFamily="34" charset="0"/>
                <a:cs typeface="Arial" panose="020B0604020202020204" pitchFamily="34" charset="0"/>
              </a:rPr>
              <a:t>β</a:t>
            </a:r>
            <a:r>
              <a:rPr lang="hu-HU" altLang="hu-HU" sz="2600" dirty="0"/>
              <a:t>) megadja egy befektetés releváns kockázatát</a:t>
            </a:r>
          </a:p>
          <a:p>
            <a:pPr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</a:pPr>
            <a:r>
              <a:rPr lang="el-GR" altLang="hu-HU" sz="2600" dirty="0"/>
              <a:t>→</a:t>
            </a:r>
            <a:r>
              <a:rPr lang="hu-HU" altLang="hu-HU" sz="2600" dirty="0"/>
              <a:t> A várható hozamoknak a </a:t>
            </a:r>
            <a:r>
              <a:rPr lang="el-GR" altLang="hu-HU" sz="2600" i="1" dirty="0">
                <a:latin typeface="Arial" panose="020B0604020202020204" pitchFamily="34" charset="0"/>
                <a:cs typeface="Arial" panose="020B0604020202020204" pitchFamily="34" charset="0"/>
              </a:rPr>
              <a:t>β</a:t>
            </a:r>
            <a:r>
              <a:rPr lang="hu-HU" altLang="hu-HU" sz="2600" dirty="0"/>
              <a:t> függvényének kell lenni</a:t>
            </a:r>
          </a:p>
          <a:p>
            <a:pPr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altLang="hu-HU" sz="2600" dirty="0"/>
              <a:t>Az összefüggés </a:t>
            </a:r>
            <a:r>
              <a:rPr lang="hu-HU" altLang="hu-HU" sz="2600" dirty="0" smtClean="0"/>
              <a:t>lineáris</a:t>
            </a:r>
          </a:p>
        </p:txBody>
      </p:sp>
      <p:sp>
        <p:nvSpPr>
          <p:cNvPr id="5" name="Tartalom helye 2"/>
          <p:cNvSpPr txBox="1">
            <a:spLocks/>
          </p:cNvSpPr>
          <p:nvPr/>
        </p:nvSpPr>
        <p:spPr>
          <a:xfrm>
            <a:off x="464933" y="4581128"/>
            <a:ext cx="3458995" cy="1974150"/>
          </a:xfrm>
          <a:prstGeom prst="rect">
            <a:avLst/>
          </a:prstGeom>
        </p:spPr>
        <p:txBody>
          <a:bodyPr vert="horz">
            <a:no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85000"/>
              </a:lnSpc>
              <a:spcBef>
                <a:spcPts val="0"/>
              </a:spcBef>
              <a:spcAft>
                <a:spcPts val="0"/>
              </a:spcAft>
            </a:pPr>
            <a:r>
              <a:rPr lang="hu-HU" altLang="hu-HU" sz="2600" dirty="0" smtClean="0"/>
              <a:t>Ez az összefüggés a </a:t>
            </a:r>
            <a:r>
              <a:rPr lang="hu-HU" altLang="hu-HU" sz="2600" b="1" dirty="0" smtClean="0"/>
              <a:t>CAPM</a:t>
            </a:r>
            <a:r>
              <a:rPr lang="hu-HU" altLang="hu-HU" sz="2600" dirty="0" smtClean="0"/>
              <a:t> (Capital </a:t>
            </a:r>
            <a:r>
              <a:rPr lang="hu-HU" altLang="hu-HU" sz="2600" dirty="0" err="1" smtClean="0"/>
              <a:t>Asset</a:t>
            </a:r>
            <a:r>
              <a:rPr lang="hu-HU" altLang="hu-HU" sz="2600" dirty="0" smtClean="0"/>
              <a:t> </a:t>
            </a:r>
            <a:r>
              <a:rPr lang="hu-HU" altLang="hu-HU" sz="2600" dirty="0" err="1" smtClean="0"/>
              <a:t>Pricing</a:t>
            </a:r>
            <a:r>
              <a:rPr lang="hu-HU" altLang="hu-HU" sz="2600" dirty="0" smtClean="0"/>
              <a:t> </a:t>
            </a:r>
            <a:r>
              <a:rPr lang="hu-HU" altLang="hu-HU" sz="2600" dirty="0" err="1" smtClean="0"/>
              <a:t>Model</a:t>
            </a:r>
            <a:r>
              <a:rPr lang="hu-HU" altLang="hu-HU" sz="2600" dirty="0" smtClean="0"/>
              <a:t>), a tőkepiaci árfolyamok modellje</a:t>
            </a:r>
            <a:endParaRPr lang="hu-HU" altLang="hu-HU" sz="2600" dirty="0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3957" y="2986205"/>
            <a:ext cx="4672135" cy="37130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7" name="Objektum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51263622"/>
              </p:ext>
            </p:extLst>
          </p:nvPr>
        </p:nvGraphicFramePr>
        <p:xfrm>
          <a:off x="200025" y="3644900"/>
          <a:ext cx="4384675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832" name="Equation" r:id="rId4" imgW="1612800" imgH="241200" progId="Equation.3">
                  <p:embed/>
                </p:oleObj>
              </mc:Choice>
              <mc:Fallback>
                <p:oleObj name="Equation" r:id="rId4" imgW="1612800" imgH="241200" progId="Equation.3">
                  <p:embed/>
                  <p:pic>
                    <p:nvPicPr>
                      <p:cNvPr id="0" name="Objektum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0025" y="3644900"/>
                        <a:ext cx="4384675" cy="647700"/>
                      </a:xfrm>
                      <a:prstGeom prst="rect">
                        <a:avLst/>
                      </a:prstGeom>
                      <a:noFill/>
                      <a:ln w="12700">
                        <a:solidFill>
                          <a:schemeClr val="accent2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39414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10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2" dur="50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 sz="3600" dirty="0"/>
              <a:t>A tőkepiaci várható hozamok és a béta </a:t>
            </a:r>
            <a:r>
              <a:rPr lang="hu-HU" altLang="hu-HU" sz="3600" dirty="0" smtClean="0"/>
              <a:t>(II</a:t>
            </a:r>
            <a:r>
              <a:rPr lang="hu-HU" altLang="hu-HU" sz="3600" dirty="0"/>
              <a:t>.)</a:t>
            </a:r>
          </a:p>
        </p:txBody>
      </p:sp>
      <p:sp>
        <p:nvSpPr>
          <p:cNvPr id="14131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648" y="1600200"/>
            <a:ext cx="8423848" cy="5141168"/>
          </a:xfrm>
        </p:spPr>
        <p:txBody>
          <a:bodyPr>
            <a:normAutofit fontScale="92500"/>
          </a:bodyPr>
          <a:lstStyle/>
          <a:p>
            <a:pPr>
              <a:lnSpc>
                <a:spcPct val="85000"/>
              </a:lnSpc>
              <a:spcBef>
                <a:spcPts val="0"/>
              </a:spcBef>
              <a:spcAft>
                <a:spcPts val="1800"/>
              </a:spcAft>
            </a:pPr>
            <a:r>
              <a:rPr lang="hu-HU" altLang="hu-HU" sz="3000" dirty="0"/>
              <a:t>A </a:t>
            </a:r>
            <a:r>
              <a:rPr lang="hu-HU" altLang="hu-HU" sz="3000" dirty="0" err="1"/>
              <a:t>CAPM-ben</a:t>
            </a:r>
            <a:r>
              <a:rPr lang="hu-HU" altLang="hu-HU" sz="3000" dirty="0"/>
              <a:t> visszaköszön a tőkeköltség két forrása:</a:t>
            </a:r>
          </a:p>
          <a:p>
            <a:pPr>
              <a:lnSpc>
                <a:spcPct val="85000"/>
              </a:lnSpc>
              <a:spcBef>
                <a:spcPts val="0"/>
              </a:spcBef>
              <a:spcAft>
                <a:spcPts val="1800"/>
              </a:spcAft>
            </a:pPr>
            <a:endParaRPr lang="hu-HU" altLang="hu-HU" sz="2200" dirty="0" smtClean="0"/>
          </a:p>
          <a:p>
            <a:pPr>
              <a:lnSpc>
                <a:spcPct val="85000"/>
              </a:lnSpc>
              <a:spcBef>
                <a:spcPts val="0"/>
              </a:spcBef>
              <a:spcAft>
                <a:spcPts val="1800"/>
              </a:spcAft>
            </a:pPr>
            <a:endParaRPr lang="hu-HU" altLang="hu-HU" sz="2200" dirty="0" smtClean="0"/>
          </a:p>
          <a:p>
            <a:pPr>
              <a:lnSpc>
                <a:spcPct val="85000"/>
              </a:lnSpc>
              <a:spcBef>
                <a:spcPts val="0"/>
              </a:spcBef>
              <a:spcAft>
                <a:spcPts val="1800"/>
              </a:spcAft>
            </a:pPr>
            <a:r>
              <a:rPr lang="hu-HU" altLang="hu-HU" sz="3000" dirty="0" smtClean="0"/>
              <a:t>A CAPM megadja, hogy adott kockázathoz (amit a bétával mérünk) a tőkepiacon mekkora várható hozam tartozik</a:t>
            </a:r>
          </a:p>
          <a:p>
            <a:pPr>
              <a:lnSpc>
                <a:spcPct val="85000"/>
              </a:lnSpc>
              <a:spcBef>
                <a:spcPts val="0"/>
              </a:spcBef>
              <a:spcAft>
                <a:spcPts val="1800"/>
              </a:spcAft>
            </a:pPr>
            <a:r>
              <a:rPr lang="hu-HU" altLang="hu-HU" sz="3000" dirty="0" smtClean="0"/>
              <a:t>→ Ha ismerjük egy befektetési lehetőség bétáját, meg tudjuk adni a tőke alternatíva költségét</a:t>
            </a:r>
          </a:p>
          <a:p>
            <a:pPr lvl="1">
              <a:lnSpc>
                <a:spcPct val="85000"/>
              </a:lnSpc>
              <a:spcBef>
                <a:spcPts val="0"/>
              </a:spcBef>
              <a:spcAft>
                <a:spcPts val="1800"/>
              </a:spcAft>
            </a:pPr>
            <a:r>
              <a:rPr lang="hu-HU" altLang="hu-HU" sz="2500" dirty="0" smtClean="0"/>
              <a:t>Reálértelemben – mert a CAPM reálhozamok közötti kapcsolatot ír le (minket mindig a reálhozamok érdekelnek)</a:t>
            </a:r>
          </a:p>
          <a:p>
            <a:pPr>
              <a:lnSpc>
                <a:spcPct val="85000"/>
              </a:lnSpc>
              <a:spcBef>
                <a:spcPts val="0"/>
              </a:spcBef>
              <a:spcAft>
                <a:spcPts val="1800"/>
              </a:spcAft>
            </a:pPr>
            <a:r>
              <a:rPr lang="hu-HU" altLang="hu-HU" sz="3000" dirty="0" smtClean="0"/>
              <a:t>Nem a CAPM az egyetlen tőkepiaci egyensúlyi modell…</a:t>
            </a:r>
            <a:endParaRPr lang="hu-HU" altLang="hu-HU" sz="3000" dirty="0"/>
          </a:p>
        </p:txBody>
      </p:sp>
      <p:graphicFrame>
        <p:nvGraphicFramePr>
          <p:cNvPr id="2" name="Objektum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81951525"/>
              </p:ext>
            </p:extLst>
          </p:nvPr>
        </p:nvGraphicFramePr>
        <p:xfrm>
          <a:off x="539552" y="2276872"/>
          <a:ext cx="8284204" cy="5895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794" name="Egyenlet" r:id="rId3" imgW="3340100" imgH="241300" progId="Equation.3">
                  <p:embed/>
                </p:oleObj>
              </mc:Choice>
              <mc:Fallback>
                <p:oleObj name="Egyenlet" r:id="rId3" imgW="3340100" imgH="2413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552" y="2276872"/>
                        <a:ext cx="8284204" cy="58953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48196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1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41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41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41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41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41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131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Tőkeköltség kiszámítása példák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>
          <a:xfrm>
            <a:off x="467544" y="1600200"/>
            <a:ext cx="8496944" cy="4925144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05000"/>
              </a:lnSpc>
              <a:spcBef>
                <a:spcPts val="0"/>
              </a:spcBef>
              <a:spcAft>
                <a:spcPts val="900"/>
              </a:spcAft>
            </a:pPr>
            <a:r>
              <a:rPr lang="hu-HU" dirty="0" smtClean="0"/>
              <a:t>Mekkora a projekt tőkeköltsége, ha a bétája 1,3, a kockázatmentes hozam 2% reálértelemben, a piaci portfólió várható hozama pedig 8% reálértelemben? Milyen értelmű a meghatározott tőkeköltség?</a:t>
            </a:r>
          </a:p>
          <a:p>
            <a:pPr lvl="1">
              <a:lnSpc>
                <a:spcPct val="105000"/>
              </a:lnSpc>
              <a:spcBef>
                <a:spcPts val="0"/>
              </a:spcBef>
              <a:spcAft>
                <a:spcPts val="900"/>
              </a:spcAft>
            </a:pPr>
            <a:r>
              <a:rPr lang="hu-HU" dirty="0" smtClean="0"/>
              <a:t>Behelyettesítve a CAPM képletébe: </a:t>
            </a:r>
            <a:r>
              <a:rPr lang="hu-HU" i="1" dirty="0" err="1" smtClean="0"/>
              <a:t>r</a:t>
            </a:r>
            <a:r>
              <a:rPr lang="hu-HU" i="1" baseline="-25000" dirty="0" err="1" smtClean="0"/>
              <a:t>alt</a:t>
            </a:r>
            <a:r>
              <a:rPr lang="hu-HU" dirty="0" smtClean="0"/>
              <a:t> = 2% + 1,3*(8% - 2%) = 9,8%</a:t>
            </a:r>
          </a:p>
          <a:p>
            <a:pPr lvl="1">
              <a:lnSpc>
                <a:spcPct val="105000"/>
              </a:lnSpc>
              <a:spcBef>
                <a:spcPts val="0"/>
              </a:spcBef>
              <a:spcAft>
                <a:spcPts val="900"/>
              </a:spcAft>
            </a:pPr>
            <a:r>
              <a:rPr lang="hu-HU" dirty="0" smtClean="0"/>
              <a:t>Reálértelmű, mert minden paraméter reálértelmű</a:t>
            </a:r>
          </a:p>
          <a:p>
            <a:pPr>
              <a:lnSpc>
                <a:spcPct val="105000"/>
              </a:lnSpc>
              <a:spcBef>
                <a:spcPts val="0"/>
              </a:spcBef>
              <a:spcAft>
                <a:spcPts val="900"/>
              </a:spcAft>
            </a:pPr>
            <a:r>
              <a:rPr lang="hu-HU" dirty="0" smtClean="0"/>
              <a:t>Mekkora a projekt tőkeköltsége, ha a bétája 0,75, a kockázatmentes hozam 3% reálértelemben, az átlagos piaci kockázati prémium pedig 8% reálértelemben?</a:t>
            </a:r>
          </a:p>
          <a:p>
            <a:pPr lvl="1">
              <a:lnSpc>
                <a:spcPct val="105000"/>
              </a:lnSpc>
              <a:spcBef>
                <a:spcPts val="0"/>
              </a:spcBef>
              <a:spcAft>
                <a:spcPts val="900"/>
              </a:spcAft>
            </a:pPr>
            <a:r>
              <a:rPr lang="hu-HU" dirty="0" smtClean="0"/>
              <a:t>Átlagos piaci kockázati prémium: a </a:t>
            </a:r>
            <a:r>
              <a:rPr lang="el-GR" i="1" dirty="0" smtClean="0">
                <a:latin typeface="Arial" panose="020B0604020202020204" pitchFamily="34" charset="0"/>
                <a:cs typeface="Arial" panose="020B0604020202020204" pitchFamily="34" charset="0"/>
              </a:rPr>
              <a:t>β</a:t>
            </a:r>
            <a:r>
              <a:rPr lang="hu-HU" dirty="0" smtClean="0"/>
              <a:t>=1-hez tartozó kockázati prémium, azaz</a:t>
            </a:r>
            <a:r>
              <a:rPr lang="hu-HU" i="1" dirty="0" smtClean="0"/>
              <a:t> E</a:t>
            </a:r>
            <a:r>
              <a:rPr lang="hu-HU" dirty="0" smtClean="0"/>
              <a:t>(</a:t>
            </a:r>
            <a:r>
              <a:rPr lang="hu-HU" i="1" dirty="0" err="1" smtClean="0"/>
              <a:t>r</a:t>
            </a:r>
            <a:r>
              <a:rPr lang="hu-HU" i="1" baseline="-25000" dirty="0" err="1" smtClean="0"/>
              <a:t>M</a:t>
            </a:r>
            <a:r>
              <a:rPr lang="hu-HU" dirty="0" smtClean="0"/>
              <a:t>) – </a:t>
            </a:r>
            <a:r>
              <a:rPr lang="hu-HU" i="1" dirty="0" err="1" smtClean="0"/>
              <a:t>r</a:t>
            </a:r>
            <a:r>
              <a:rPr lang="hu-HU" i="1" baseline="-25000" dirty="0" err="1" smtClean="0"/>
              <a:t>f</a:t>
            </a:r>
            <a:endParaRPr lang="hu-HU" i="1" baseline="-25000" dirty="0"/>
          </a:p>
          <a:p>
            <a:pPr lvl="1">
              <a:lnSpc>
                <a:spcPct val="105000"/>
              </a:lnSpc>
              <a:spcBef>
                <a:spcPts val="0"/>
              </a:spcBef>
              <a:spcAft>
                <a:spcPts val="900"/>
              </a:spcAft>
            </a:pPr>
            <a:r>
              <a:rPr lang="hu-HU" dirty="0" smtClean="0"/>
              <a:t>Behelyettesítve így a CAPM képletébe: </a:t>
            </a:r>
            <a:r>
              <a:rPr lang="hu-HU" i="1" dirty="0" err="1"/>
              <a:t>r</a:t>
            </a:r>
            <a:r>
              <a:rPr lang="hu-HU" i="1" baseline="-25000" dirty="0" err="1"/>
              <a:t>alt</a:t>
            </a:r>
            <a:r>
              <a:rPr lang="hu-HU" dirty="0" smtClean="0"/>
              <a:t> = 3% + 0,75*8% = 9%</a:t>
            </a:r>
          </a:p>
          <a:p>
            <a:pPr lvl="1">
              <a:lnSpc>
                <a:spcPct val="105000"/>
              </a:lnSpc>
              <a:spcBef>
                <a:spcPts val="0"/>
              </a:spcBef>
              <a:spcAft>
                <a:spcPts val="900"/>
              </a:spcAft>
            </a:pPr>
            <a:r>
              <a:rPr lang="hu-HU" dirty="0" smtClean="0"/>
              <a:t>(Természetesen most is reálértelmű a tőkeköltség)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207934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altLang="hu-HU" dirty="0"/>
              <a:t>Piaci portfólió tartása (</a:t>
            </a:r>
            <a:r>
              <a:rPr lang="hu-HU" altLang="hu-HU" dirty="0" smtClean="0"/>
              <a:t>II</a:t>
            </a:r>
            <a:r>
              <a:rPr lang="hu-HU" altLang="hu-HU" dirty="0"/>
              <a:t>.)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85000"/>
              </a:lnSpc>
              <a:spcBef>
                <a:spcPts val="0"/>
              </a:spcBef>
            </a:pPr>
            <a:r>
              <a:rPr lang="hu-HU" altLang="hu-HU" sz="2600" dirty="0"/>
              <a:t>Egy kockázatmentes (</a:t>
            </a:r>
            <a:r>
              <a:rPr lang="hu-HU" altLang="hu-HU" sz="2600" i="1" dirty="0"/>
              <a:t>i</a:t>
            </a:r>
            <a:r>
              <a:rPr lang="hu-HU" altLang="hu-HU" sz="2600" dirty="0"/>
              <a:t>) és egy kockázatos (</a:t>
            </a:r>
            <a:r>
              <a:rPr lang="hu-HU" altLang="hu-HU" sz="2600" i="1" dirty="0"/>
              <a:t>j</a:t>
            </a:r>
            <a:r>
              <a:rPr lang="hu-HU" altLang="hu-HU" sz="2600" dirty="0"/>
              <a:t>) lehetőség kombinációja:</a:t>
            </a:r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0" y="29670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hu-HU"/>
          </a:p>
        </p:txBody>
      </p:sp>
      <p:graphicFrame>
        <p:nvGraphicFramePr>
          <p:cNvPr id="27653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93100156"/>
              </p:ext>
            </p:extLst>
          </p:nvPr>
        </p:nvGraphicFramePr>
        <p:xfrm>
          <a:off x="1115616" y="2708920"/>
          <a:ext cx="7558461" cy="27363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573" name="Egyenlet" r:id="rId3" imgW="3225800" imgH="1143000" progId="Equation.3">
                  <p:embed/>
                </p:oleObj>
              </mc:Choice>
              <mc:Fallback>
                <p:oleObj name="Egyenlet" r:id="rId3" imgW="3225800" imgH="1143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5616" y="2708920"/>
                        <a:ext cx="7558461" cy="273630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54" name="Text Box 6"/>
          <p:cNvSpPr txBox="1">
            <a:spLocks noChangeArrowheads="1"/>
          </p:cNvSpPr>
          <p:nvPr/>
        </p:nvSpPr>
        <p:spPr bwMode="auto">
          <a:xfrm>
            <a:off x="251520" y="5733256"/>
            <a:ext cx="8640960" cy="7725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85000"/>
              </a:lnSpc>
              <a:spcBef>
                <a:spcPts val="0"/>
              </a:spcBef>
            </a:pPr>
            <a:r>
              <a:rPr lang="hu-HU" altLang="hu-HU" sz="2600" dirty="0">
                <a:latin typeface="+mj-lt"/>
              </a:rPr>
              <a:t>Ha </a:t>
            </a:r>
            <a:r>
              <a:rPr lang="hu-HU" altLang="hu-HU" sz="2600" i="1" dirty="0" err="1">
                <a:latin typeface="+mj-lt"/>
              </a:rPr>
              <a:t>a</a:t>
            </a:r>
            <a:r>
              <a:rPr lang="hu-HU" altLang="hu-HU" sz="2600" i="1" baseline="-25000" dirty="0" err="1">
                <a:latin typeface="+mj-lt"/>
              </a:rPr>
              <a:t>i</a:t>
            </a:r>
            <a:r>
              <a:rPr lang="hu-HU" altLang="hu-HU" sz="2600" dirty="0">
                <a:latin typeface="+mj-lt"/>
              </a:rPr>
              <a:t> negatív szám, akkor kockázatmentes hitelfelvétel (egyúttal a felvett hitel kockázatos befektetése, mert </a:t>
            </a:r>
            <a:r>
              <a:rPr lang="hu-HU" altLang="hu-HU" sz="2600" i="1" dirty="0" err="1">
                <a:latin typeface="+mj-lt"/>
              </a:rPr>
              <a:t>a</a:t>
            </a:r>
            <a:r>
              <a:rPr lang="hu-HU" altLang="hu-HU" sz="2600" i="1" baseline="-25000" dirty="0" err="1">
                <a:latin typeface="+mj-lt"/>
              </a:rPr>
              <a:t>i</a:t>
            </a:r>
            <a:r>
              <a:rPr lang="hu-HU" altLang="hu-HU" sz="2600" dirty="0">
                <a:latin typeface="+mj-lt"/>
              </a:rPr>
              <a:t> + </a:t>
            </a:r>
            <a:r>
              <a:rPr lang="hu-HU" altLang="hu-HU" sz="2600" i="1" dirty="0">
                <a:latin typeface="+mj-lt"/>
              </a:rPr>
              <a:t>a</a:t>
            </a:r>
            <a:r>
              <a:rPr lang="hu-HU" altLang="hu-HU" sz="2600" i="1" baseline="-25000" dirty="0">
                <a:latin typeface="+mj-lt"/>
              </a:rPr>
              <a:t>j</a:t>
            </a:r>
            <a:r>
              <a:rPr lang="hu-HU" altLang="hu-HU" sz="2600" dirty="0">
                <a:latin typeface="+mj-lt"/>
              </a:rPr>
              <a:t> = 1)</a:t>
            </a:r>
          </a:p>
        </p:txBody>
      </p:sp>
    </p:spTree>
    <p:extLst>
      <p:ext uri="{BB962C8B-B14F-4D97-AF65-F5344CB8AC3E}">
        <p14:creationId xmlns:p14="http://schemas.microsoft.com/office/powerpoint/2010/main" val="4208109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7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7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7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0" grpId="0"/>
      <p:bldP spid="2765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3600" dirty="0" smtClean="0"/>
              <a:t>Tőkeköltségek és értékek függetlensége</a:t>
            </a:r>
            <a:endParaRPr lang="hu-HU" sz="3600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351840" cy="5069160"/>
          </a:xfrm>
        </p:spPr>
        <p:txBody>
          <a:bodyPr>
            <a:noAutofit/>
          </a:bodyPr>
          <a:lstStyle/>
          <a:p>
            <a:pPr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sz="2400" dirty="0" smtClean="0"/>
              <a:t>Láttuk: egy befektetési lehetőség tőkeköltsége a bétájától függ (persze csak akkor, ha igaz a CAPM)</a:t>
            </a:r>
          </a:p>
          <a:p>
            <a:pPr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sz="2400" dirty="0" smtClean="0"/>
              <a:t>A bétája pedig csak a piaci portfólióval való sztochasztikus kapcsolattól függ</a:t>
            </a:r>
          </a:p>
          <a:p>
            <a:pPr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sz="2400" dirty="0" smtClean="0"/>
              <a:t>→ </a:t>
            </a:r>
            <a:r>
              <a:rPr lang="hu-HU" sz="2400" b="1" dirty="0" smtClean="0"/>
              <a:t>Tőkeköltségek függetlensége</a:t>
            </a:r>
            <a:r>
              <a:rPr lang="hu-HU" sz="2400" dirty="0" smtClean="0"/>
              <a:t>: egy üzleti projekt tőkeköltsége független a vállalati környezettől (azaz a vállalat többi projektjének tőkeköltségétől)</a:t>
            </a:r>
          </a:p>
          <a:p>
            <a:pPr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sz="2400" dirty="0" smtClean="0"/>
              <a:t>Mivel „érték = tőkeköltséggel diszkontált pénzáramok”, ezért </a:t>
            </a:r>
            <a:r>
              <a:rPr lang="hu-HU" sz="2400" i="1" dirty="0" smtClean="0"/>
              <a:t>Pénzáramok függetlensége</a:t>
            </a:r>
            <a:r>
              <a:rPr lang="hu-HU" sz="2400" dirty="0" smtClean="0"/>
              <a:t> + </a:t>
            </a:r>
            <a:r>
              <a:rPr lang="hu-HU" sz="2400" i="1" dirty="0" smtClean="0"/>
              <a:t>Tőkeköltségek függetlensége</a:t>
            </a:r>
            <a:r>
              <a:rPr lang="hu-HU" sz="2400" dirty="0" smtClean="0"/>
              <a:t> = </a:t>
            </a:r>
            <a:r>
              <a:rPr lang="hu-HU" sz="2400" b="1" dirty="0" smtClean="0"/>
              <a:t>Értékek függetlensége</a:t>
            </a:r>
          </a:p>
          <a:p>
            <a:pPr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sz="2400" dirty="0" smtClean="0"/>
              <a:t>Az egyes üzleti projektek értékelése elválik a vállalati környezettől</a:t>
            </a:r>
          </a:p>
          <a:p>
            <a:pPr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sz="2400" dirty="0" smtClean="0"/>
              <a:t>Más szóval a projektek „</a:t>
            </a:r>
            <a:r>
              <a:rPr lang="hu-HU" sz="2400" b="1" dirty="0" smtClean="0"/>
              <a:t>mini-vállalatok</a:t>
            </a:r>
            <a:r>
              <a:rPr lang="hu-HU" sz="2400" dirty="0" smtClean="0"/>
              <a:t>ként” tekintendők</a:t>
            </a: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1270969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Belső megtérülési ráta (IRR)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>
          <a:xfrm>
            <a:off x="467544" y="1600200"/>
            <a:ext cx="8496944" cy="5141168"/>
          </a:xfrm>
        </p:spPr>
        <p:txBody>
          <a:bodyPr>
            <a:normAutofit/>
          </a:bodyPr>
          <a:lstStyle/>
          <a:p>
            <a:pPr>
              <a:lnSpc>
                <a:spcPct val="85000"/>
              </a:lnSpc>
              <a:spcBef>
                <a:spcPts val="0"/>
              </a:spcBef>
              <a:spcAft>
                <a:spcPts val="1800"/>
              </a:spcAft>
            </a:pPr>
            <a:r>
              <a:rPr lang="hu-HU" sz="2400" dirty="0" smtClean="0"/>
              <a:t>„Egységnyi tőke egységnyi időre vonatkoztatott várható hozama”</a:t>
            </a:r>
          </a:p>
          <a:p>
            <a:pPr>
              <a:lnSpc>
                <a:spcPct val="85000"/>
              </a:lnSpc>
              <a:spcBef>
                <a:spcPts val="0"/>
              </a:spcBef>
              <a:spcAft>
                <a:spcPts val="1800"/>
              </a:spcAft>
            </a:pPr>
            <a:r>
              <a:rPr lang="hu-HU" sz="2400" dirty="0" smtClean="0"/>
              <a:t>Matematikailag: az a tőkeköltség (diszkontráta), amelynél az NPV zérus:</a:t>
            </a:r>
          </a:p>
          <a:p>
            <a:pPr lvl="1">
              <a:lnSpc>
                <a:spcPct val="85000"/>
              </a:lnSpc>
              <a:spcBef>
                <a:spcPts val="0"/>
              </a:spcBef>
              <a:spcAft>
                <a:spcPts val="1800"/>
              </a:spcAft>
            </a:pPr>
            <a:endParaRPr lang="hu-HU" dirty="0" smtClean="0"/>
          </a:p>
          <a:p>
            <a:pPr lvl="1">
              <a:lnSpc>
                <a:spcPct val="85000"/>
              </a:lnSpc>
              <a:spcBef>
                <a:spcPts val="0"/>
              </a:spcBef>
              <a:spcAft>
                <a:spcPts val="1800"/>
              </a:spcAft>
            </a:pPr>
            <a:endParaRPr lang="hu-HU" dirty="0"/>
          </a:p>
          <a:p>
            <a:pPr lvl="1">
              <a:lnSpc>
                <a:spcPct val="85000"/>
              </a:lnSpc>
              <a:spcBef>
                <a:spcPts val="0"/>
              </a:spcBef>
              <a:spcAft>
                <a:spcPts val="1800"/>
              </a:spcAft>
            </a:pPr>
            <a:endParaRPr lang="hu-HU" sz="2400" dirty="0" smtClean="0"/>
          </a:p>
          <a:p>
            <a:pPr>
              <a:lnSpc>
                <a:spcPct val="85000"/>
              </a:lnSpc>
              <a:spcBef>
                <a:spcPts val="0"/>
              </a:spcBef>
              <a:spcAft>
                <a:spcPts val="1800"/>
              </a:spcAft>
            </a:pPr>
            <a:r>
              <a:rPr lang="hu-HU" sz="2400" dirty="0" smtClean="0"/>
              <a:t>A projekt megvalósítandó akkor és csak akkor, ha </a:t>
            </a:r>
            <a:r>
              <a:rPr lang="hu-HU" sz="2400" b="1" dirty="0" smtClean="0"/>
              <a:t>IRR &gt; </a:t>
            </a:r>
            <a:r>
              <a:rPr lang="hu-HU" sz="2400" b="1" i="1" dirty="0" err="1" smtClean="0"/>
              <a:t>r</a:t>
            </a:r>
            <a:r>
              <a:rPr lang="hu-HU" sz="2400" b="1" i="1" baseline="-25000" dirty="0" err="1" smtClean="0"/>
              <a:t>alt</a:t>
            </a:r>
            <a:r>
              <a:rPr lang="hu-HU" sz="2400" dirty="0" smtClean="0"/>
              <a:t>, ami ekvivalens azzal, hogy </a:t>
            </a:r>
            <a:r>
              <a:rPr lang="hu-HU" sz="2400" b="1" dirty="0" smtClean="0"/>
              <a:t>NPV &gt; 0</a:t>
            </a:r>
          </a:p>
          <a:p>
            <a:pPr>
              <a:lnSpc>
                <a:spcPct val="85000"/>
              </a:lnSpc>
              <a:spcBef>
                <a:spcPts val="0"/>
              </a:spcBef>
              <a:spcAft>
                <a:spcPts val="1800"/>
              </a:spcAft>
            </a:pPr>
            <a:r>
              <a:rPr lang="hu-HU" sz="2400" dirty="0" smtClean="0"/>
              <a:t>Az </a:t>
            </a:r>
            <a:r>
              <a:rPr lang="hu-HU" sz="2400" dirty="0" err="1" smtClean="0"/>
              <a:t>IRR-nek</a:t>
            </a:r>
            <a:r>
              <a:rPr lang="hu-HU" sz="2400" dirty="0" smtClean="0"/>
              <a:t> számos gyakorlati problémája van, ezért inkább az </a:t>
            </a:r>
            <a:r>
              <a:rPr lang="hu-HU" sz="2400" dirty="0" err="1" smtClean="0"/>
              <a:t>NPV-t</a:t>
            </a:r>
            <a:r>
              <a:rPr lang="hu-HU" sz="2400" dirty="0" smtClean="0"/>
              <a:t> használjuk…</a:t>
            </a:r>
          </a:p>
          <a:p>
            <a:pPr lvl="1">
              <a:lnSpc>
                <a:spcPct val="85000"/>
              </a:lnSpc>
              <a:spcBef>
                <a:spcPts val="0"/>
              </a:spcBef>
              <a:spcAft>
                <a:spcPts val="1800"/>
              </a:spcAft>
            </a:pPr>
            <a:r>
              <a:rPr lang="hu-HU" sz="2000" dirty="0" smtClean="0"/>
              <a:t>Pl. kiszámítása nem mindig egyértelmű, összehasonlításra is alkalmatlan</a:t>
            </a:r>
            <a:endParaRPr lang="hu-HU" sz="2000" dirty="0"/>
          </a:p>
        </p:txBody>
      </p:sp>
      <p:graphicFrame>
        <p:nvGraphicFramePr>
          <p:cNvPr id="5" name="Objektum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04436965"/>
              </p:ext>
            </p:extLst>
          </p:nvPr>
        </p:nvGraphicFramePr>
        <p:xfrm>
          <a:off x="2395538" y="2941638"/>
          <a:ext cx="4206875" cy="1279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853" name="Equation" r:id="rId3" imgW="1460160" imgH="444240" progId="Equation.3">
                  <p:embed/>
                </p:oleObj>
              </mc:Choice>
              <mc:Fallback>
                <p:oleObj name="Equation" r:id="rId3" imgW="1460160" imgH="44424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95538" y="2941638"/>
                        <a:ext cx="4206875" cy="1279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94502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CAPM paraméterei a gyakorlatban (I.)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351840" cy="5069160"/>
          </a:xfrm>
        </p:spPr>
        <p:txBody>
          <a:bodyPr>
            <a:noAutofit/>
          </a:bodyPr>
          <a:lstStyle/>
          <a:p>
            <a:pPr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altLang="hu-HU" sz="2800" b="1" dirty="0" smtClean="0"/>
              <a:t>Kockázatmentes hozam</a:t>
            </a:r>
            <a:endParaRPr lang="hu-HU" altLang="hu-HU" sz="2800" dirty="0" smtClean="0"/>
          </a:p>
          <a:p>
            <a:pPr lvl="1"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altLang="hu-HU" sz="2800" dirty="0" smtClean="0"/>
              <a:t>Egyértelmű</a:t>
            </a:r>
            <a:r>
              <a:rPr lang="hu-HU" altLang="hu-HU" sz="2800" dirty="0"/>
              <a:t>, általános kockázatmentes eszköz nincs</a:t>
            </a:r>
          </a:p>
          <a:p>
            <a:pPr lvl="1"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altLang="hu-HU" sz="2800" dirty="0"/>
              <a:t>Hogyan becsüljük tehát?</a:t>
            </a:r>
          </a:p>
          <a:p>
            <a:pPr lvl="1"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altLang="hu-HU" sz="2800" b="1" dirty="0"/>
              <a:t>Nemfizetés</a:t>
            </a:r>
            <a:r>
              <a:rPr lang="hu-HU" altLang="hu-HU" sz="2800" dirty="0"/>
              <a:t> kockázata → legnagyobb biztonság: állampapírok</a:t>
            </a:r>
          </a:p>
          <a:p>
            <a:pPr lvl="2"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altLang="hu-HU" sz="2400" dirty="0"/>
              <a:t>De legtöbbször ez is csak nominális ígéret!</a:t>
            </a:r>
          </a:p>
          <a:p>
            <a:pPr lvl="1"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altLang="hu-HU" sz="2800" b="1" dirty="0"/>
              <a:t>Inflációs</a:t>
            </a:r>
            <a:r>
              <a:rPr lang="hu-HU" altLang="hu-HU" sz="2800" dirty="0"/>
              <a:t> kockázat → infláció-indexelt állampapírok</a:t>
            </a:r>
          </a:p>
          <a:p>
            <a:pPr lvl="1"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altLang="hu-HU" sz="2800" dirty="0"/>
              <a:t>A stabilitás miatt leginkább USA állampapírok</a:t>
            </a:r>
          </a:p>
          <a:p>
            <a:pPr lvl="1"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altLang="hu-HU" sz="2800" dirty="0"/>
              <a:t>Lejárat: a vizsgált projekt időtávjához hasonló</a:t>
            </a:r>
          </a:p>
          <a:p>
            <a:pPr lvl="1"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altLang="hu-HU" sz="2800" dirty="0"/>
              <a:t>Általános becslés: évi kb. 2-3% </a:t>
            </a:r>
            <a:r>
              <a:rPr lang="hu-HU" altLang="hu-HU" sz="2800" dirty="0" smtClean="0"/>
              <a:t>reálértelemben</a:t>
            </a:r>
            <a:endParaRPr lang="hu-HU" altLang="hu-HU" sz="2800" dirty="0"/>
          </a:p>
        </p:txBody>
      </p:sp>
    </p:spTree>
    <p:extLst>
      <p:ext uri="{BB962C8B-B14F-4D97-AF65-F5344CB8AC3E}">
        <p14:creationId xmlns:p14="http://schemas.microsoft.com/office/powerpoint/2010/main" val="2298017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/>
              <a:t>CAPM paraméterei a gyakorlatban (</a:t>
            </a:r>
            <a:r>
              <a:rPr lang="hu-HU" dirty="0" smtClean="0"/>
              <a:t>II.)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>
          <a:xfrm>
            <a:off x="251520" y="1600200"/>
            <a:ext cx="8712968" cy="5069160"/>
          </a:xfrm>
        </p:spPr>
        <p:txBody>
          <a:bodyPr>
            <a:normAutofit/>
          </a:bodyPr>
          <a:lstStyle/>
          <a:p>
            <a:pPr>
              <a:lnSpc>
                <a:spcPct val="85000"/>
              </a:lnSpc>
              <a:spcBef>
                <a:spcPts val="0"/>
              </a:spcBef>
              <a:spcAft>
                <a:spcPts val="900"/>
              </a:spcAft>
            </a:pPr>
            <a:r>
              <a:rPr lang="hu-HU" altLang="hu-HU" sz="2600" b="1" dirty="0"/>
              <a:t>Piaci </a:t>
            </a:r>
            <a:r>
              <a:rPr lang="hu-HU" altLang="hu-HU" sz="2600" b="1" dirty="0" smtClean="0"/>
              <a:t>portfólió</a:t>
            </a:r>
            <a:endParaRPr lang="hu-HU" altLang="hu-HU" sz="2600" b="1" dirty="0"/>
          </a:p>
          <a:p>
            <a:pPr lvl="1">
              <a:lnSpc>
                <a:spcPct val="85000"/>
              </a:lnSpc>
              <a:spcBef>
                <a:spcPts val="0"/>
              </a:spcBef>
              <a:spcAft>
                <a:spcPts val="900"/>
              </a:spcAft>
            </a:pPr>
            <a:r>
              <a:rPr lang="hu-HU" altLang="hu-HU" sz="2200" dirty="0"/>
              <a:t>Az összes elérhető befektetési </a:t>
            </a:r>
            <a:r>
              <a:rPr lang="hu-HU" altLang="hu-HU" sz="2200" dirty="0" smtClean="0"/>
              <a:t>lehetőség – mi az </a:t>
            </a:r>
            <a:r>
              <a:rPr lang="hu-HU" altLang="hu-HU" sz="2200" dirty="0"/>
              <a:t>„elérhető”?</a:t>
            </a:r>
          </a:p>
          <a:p>
            <a:pPr lvl="1">
              <a:lnSpc>
                <a:spcPct val="85000"/>
              </a:lnSpc>
              <a:spcBef>
                <a:spcPts val="0"/>
              </a:spcBef>
              <a:spcAft>
                <a:spcPts val="900"/>
              </a:spcAft>
            </a:pPr>
            <a:r>
              <a:rPr lang="hu-HU" altLang="hu-HU" sz="2200" dirty="0" smtClean="0"/>
              <a:t>A </a:t>
            </a:r>
            <a:r>
              <a:rPr lang="hu-HU" altLang="hu-HU" sz="2200" dirty="0"/>
              <a:t>fejlettebb tőkepiacok többnyire átjárhatók → </a:t>
            </a:r>
            <a:r>
              <a:rPr lang="hu-HU" altLang="hu-HU" sz="2200" b="1" dirty="0"/>
              <a:t>globális megközelítés</a:t>
            </a:r>
          </a:p>
          <a:p>
            <a:pPr lvl="1">
              <a:lnSpc>
                <a:spcPct val="85000"/>
              </a:lnSpc>
              <a:spcBef>
                <a:spcPts val="0"/>
              </a:spcBef>
              <a:spcAft>
                <a:spcPts val="900"/>
              </a:spcAft>
            </a:pPr>
            <a:r>
              <a:rPr lang="hu-HU" altLang="hu-HU" sz="2200" dirty="0" smtClean="0"/>
              <a:t>→ </a:t>
            </a:r>
            <a:r>
              <a:rPr lang="hu-HU" altLang="hu-HU" sz="2200" dirty="0"/>
              <a:t>Az árak is globálisan határozódnak meg</a:t>
            </a:r>
          </a:p>
          <a:p>
            <a:pPr lvl="2">
              <a:lnSpc>
                <a:spcPct val="85000"/>
              </a:lnSpc>
              <a:spcBef>
                <a:spcPts val="0"/>
              </a:spcBef>
              <a:spcAft>
                <a:spcPts val="900"/>
              </a:spcAft>
            </a:pPr>
            <a:r>
              <a:rPr lang="hu-HU" altLang="hu-HU" sz="2200" dirty="0"/>
              <a:t>Többletkockázatot vállal a csak otthon </a:t>
            </a:r>
            <a:r>
              <a:rPr lang="hu-HU" altLang="hu-HU" sz="2200" dirty="0" smtClean="0"/>
              <a:t>befektető </a:t>
            </a:r>
            <a:r>
              <a:rPr lang="hu-HU" altLang="hu-HU" sz="2200" dirty="0"/>
              <a:t>→ </a:t>
            </a:r>
            <a:r>
              <a:rPr lang="hu-HU" altLang="hu-HU" sz="2200" dirty="0" smtClean="0"/>
              <a:t>érdemes </a:t>
            </a:r>
            <a:r>
              <a:rPr lang="hu-HU" altLang="hu-HU" sz="2200" dirty="0"/>
              <a:t>nemzetközileg diverzifikálni</a:t>
            </a:r>
          </a:p>
          <a:p>
            <a:pPr lvl="2">
              <a:lnSpc>
                <a:spcPct val="85000"/>
              </a:lnSpc>
              <a:spcBef>
                <a:spcPts val="0"/>
              </a:spcBef>
              <a:spcAft>
                <a:spcPts val="900"/>
              </a:spcAft>
            </a:pPr>
            <a:r>
              <a:rPr lang="hu-HU" altLang="hu-HU" sz="2200" dirty="0" err="1"/>
              <a:t>Mo</a:t>
            </a:r>
            <a:r>
              <a:rPr lang="hu-HU" altLang="hu-HU" sz="2200" dirty="0"/>
              <a:t>. esete: sok nagy, külföldi befektető → globális árazódás vs. csak itthon befektető hazaiak</a:t>
            </a:r>
          </a:p>
          <a:p>
            <a:pPr lvl="1">
              <a:lnSpc>
                <a:spcPct val="85000"/>
              </a:lnSpc>
              <a:spcBef>
                <a:spcPts val="0"/>
              </a:spcBef>
              <a:spcAft>
                <a:spcPts val="900"/>
              </a:spcAft>
            </a:pPr>
            <a:r>
              <a:rPr lang="hu-HU" altLang="hu-HU" sz="2200" dirty="0"/>
              <a:t>→ </a:t>
            </a:r>
            <a:r>
              <a:rPr lang="hu-HU" altLang="hu-HU" sz="2200" dirty="0" smtClean="0"/>
              <a:t>Globális </a:t>
            </a:r>
            <a:r>
              <a:rPr lang="hu-HU" altLang="hu-HU" sz="2200" dirty="0"/>
              <a:t>piaci </a:t>
            </a:r>
            <a:r>
              <a:rPr lang="hu-HU" altLang="hu-HU" sz="2200" dirty="0" smtClean="0"/>
              <a:t>portfólió ~ </a:t>
            </a:r>
            <a:r>
              <a:rPr lang="hu-HU" altLang="hu-HU" sz="2200" b="1" dirty="0" smtClean="0"/>
              <a:t>globális tőzsdeindex</a:t>
            </a:r>
            <a:r>
              <a:rPr lang="hu-HU" altLang="hu-HU" sz="2200" dirty="0" smtClean="0"/>
              <a:t>: pl. MSCI </a:t>
            </a:r>
            <a:r>
              <a:rPr lang="hu-HU" altLang="hu-HU" sz="2200" dirty="0"/>
              <a:t>(</a:t>
            </a:r>
            <a:r>
              <a:rPr lang="hu-HU" altLang="hu-HU" sz="2200" dirty="0" err="1"/>
              <a:t>All</a:t>
            </a:r>
            <a:r>
              <a:rPr lang="hu-HU" altLang="hu-HU" sz="2200" dirty="0"/>
              <a:t> Country) World </a:t>
            </a:r>
            <a:r>
              <a:rPr lang="hu-HU" altLang="hu-HU" sz="2200" dirty="0" smtClean="0"/>
              <a:t>Index, vagy akár S&amp;P, Dow </a:t>
            </a:r>
            <a:r>
              <a:rPr lang="hu-HU" altLang="hu-HU" sz="2200" dirty="0"/>
              <a:t>Jones</a:t>
            </a:r>
            <a:r>
              <a:rPr lang="hu-HU" altLang="hu-HU" sz="2200" dirty="0" smtClean="0"/>
              <a:t>, </a:t>
            </a:r>
            <a:r>
              <a:rPr lang="hu-HU" altLang="hu-HU" sz="2200" dirty="0"/>
              <a:t>stb</a:t>
            </a:r>
            <a:r>
              <a:rPr lang="hu-HU" altLang="hu-HU" sz="2200" dirty="0" smtClean="0"/>
              <a:t>.</a:t>
            </a:r>
          </a:p>
          <a:p>
            <a:pPr lvl="1">
              <a:lnSpc>
                <a:spcPct val="85000"/>
              </a:lnSpc>
              <a:spcBef>
                <a:spcPts val="0"/>
              </a:spcBef>
              <a:spcAft>
                <a:spcPts val="900"/>
              </a:spcAft>
            </a:pPr>
            <a:r>
              <a:rPr lang="hu-HU" altLang="hu-HU" sz="2200" dirty="0" smtClean="0"/>
              <a:t>Várható hozam: múltbeli hozamok átlagával (időbeli stabilitás!)</a:t>
            </a:r>
          </a:p>
          <a:p>
            <a:pPr lvl="1">
              <a:lnSpc>
                <a:spcPct val="85000"/>
              </a:lnSpc>
              <a:spcBef>
                <a:spcPts val="0"/>
              </a:spcBef>
              <a:spcAft>
                <a:spcPts val="900"/>
              </a:spcAft>
            </a:pPr>
            <a:r>
              <a:rPr lang="hu-HU" altLang="hu-HU" sz="2200" dirty="0" smtClean="0"/>
              <a:t>Általában inkább a </a:t>
            </a:r>
            <a:r>
              <a:rPr lang="hu-HU" altLang="hu-HU" sz="2200" b="1" dirty="0" smtClean="0"/>
              <a:t>kockázati prémium </a:t>
            </a:r>
            <a:r>
              <a:rPr lang="hu-HU" altLang="hu-HU" sz="2200" dirty="0" smtClean="0"/>
              <a:t>(</a:t>
            </a:r>
            <a:r>
              <a:rPr lang="hu-HU" altLang="hu-HU" sz="2200" i="1" dirty="0" err="1" smtClean="0"/>
              <a:t>r</a:t>
            </a:r>
            <a:r>
              <a:rPr lang="hu-HU" altLang="hu-HU" sz="2200" i="1" baseline="-25000" dirty="0" err="1" smtClean="0"/>
              <a:t>M</a:t>
            </a:r>
            <a:r>
              <a:rPr lang="hu-HU" altLang="hu-HU" sz="2200" dirty="0"/>
              <a:t> </a:t>
            </a:r>
            <a:r>
              <a:rPr lang="hu-HU" altLang="hu-HU" sz="2200" dirty="0" smtClean="0"/>
              <a:t>– </a:t>
            </a:r>
            <a:r>
              <a:rPr lang="hu-HU" altLang="hu-HU" sz="2200" i="1" dirty="0" err="1" smtClean="0"/>
              <a:t>r</a:t>
            </a:r>
            <a:r>
              <a:rPr lang="hu-HU" altLang="hu-HU" sz="2200" i="1" baseline="-25000" dirty="0" err="1" smtClean="0"/>
              <a:t>f</a:t>
            </a:r>
            <a:r>
              <a:rPr lang="hu-HU" altLang="hu-HU" sz="2200" dirty="0" smtClean="0"/>
              <a:t>) becslése, évi kb. 6% reálértelemben (tehát </a:t>
            </a:r>
            <a:r>
              <a:rPr lang="hu-HU" altLang="hu-HU" sz="2200" i="1" dirty="0" smtClean="0"/>
              <a:t>E</a:t>
            </a:r>
            <a:r>
              <a:rPr lang="hu-HU" altLang="hu-HU" sz="2200" dirty="0" smtClean="0"/>
              <a:t>(</a:t>
            </a:r>
            <a:r>
              <a:rPr lang="hu-HU" altLang="hu-HU" sz="2200" i="1" dirty="0" err="1"/>
              <a:t>r</a:t>
            </a:r>
            <a:r>
              <a:rPr lang="hu-HU" altLang="hu-HU" sz="2200" i="1" baseline="-25000" dirty="0" err="1"/>
              <a:t>M</a:t>
            </a:r>
            <a:r>
              <a:rPr lang="hu-HU" altLang="hu-HU" sz="2200" dirty="0" smtClean="0"/>
              <a:t>) ≈ évi 8% reálértelemben)</a:t>
            </a:r>
            <a:endParaRPr lang="hu-HU" altLang="hu-HU" sz="2200" dirty="0"/>
          </a:p>
        </p:txBody>
      </p:sp>
    </p:spTree>
    <p:extLst>
      <p:ext uri="{BB962C8B-B14F-4D97-AF65-F5344CB8AC3E}">
        <p14:creationId xmlns:p14="http://schemas.microsoft.com/office/powerpoint/2010/main" val="3387419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279832" cy="990600"/>
          </a:xfrm>
        </p:spPr>
        <p:txBody>
          <a:bodyPr>
            <a:noAutofit/>
          </a:bodyPr>
          <a:lstStyle/>
          <a:p>
            <a:r>
              <a:rPr lang="hu-HU" sz="4000" dirty="0"/>
              <a:t>CAPM paraméterei a gyakorlatban (</a:t>
            </a:r>
            <a:r>
              <a:rPr lang="hu-HU" sz="4000" dirty="0" smtClean="0"/>
              <a:t>III.)</a:t>
            </a:r>
            <a:endParaRPr lang="hu-HU" sz="4000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>
          <a:xfrm>
            <a:off x="179512" y="1600200"/>
            <a:ext cx="8856984" cy="5141168"/>
          </a:xfrm>
        </p:spPr>
        <p:txBody>
          <a:bodyPr>
            <a:normAutofit fontScale="92500" lnSpcReduction="20000"/>
          </a:bodyPr>
          <a:lstStyle/>
          <a:p>
            <a:pPr marL="320040" lvl="1" indent="-320040">
              <a:lnSpc>
                <a:spcPct val="105000"/>
              </a:lnSpc>
              <a:spcBef>
                <a:spcPts val="0"/>
              </a:spcBef>
              <a:spcAft>
                <a:spcPts val="900"/>
              </a:spcAft>
              <a:buClr>
                <a:schemeClr val="accent2"/>
              </a:buClr>
              <a:buSzPct val="60000"/>
              <a:buFont typeface="Wingdings"/>
              <a:buChar char=""/>
            </a:pPr>
            <a:r>
              <a:rPr lang="hu-HU" altLang="hu-HU" sz="3000" b="1" dirty="0" smtClean="0"/>
              <a:t>Üzleti projekt bétája</a:t>
            </a:r>
            <a:endParaRPr lang="hu-HU" altLang="hu-HU" sz="3000" b="1" dirty="0"/>
          </a:p>
          <a:p>
            <a:pPr lvl="1">
              <a:lnSpc>
                <a:spcPct val="105000"/>
              </a:lnSpc>
              <a:spcBef>
                <a:spcPts val="0"/>
              </a:spcBef>
              <a:spcAft>
                <a:spcPts val="900"/>
              </a:spcAft>
            </a:pPr>
            <a:r>
              <a:rPr lang="hu-HU" altLang="hu-HU" dirty="0" smtClean="0"/>
              <a:t>~üzleti tevékenység érzékenysége a világgazdaság ingadozására</a:t>
            </a:r>
          </a:p>
          <a:p>
            <a:pPr lvl="1">
              <a:lnSpc>
                <a:spcPct val="105000"/>
              </a:lnSpc>
              <a:spcBef>
                <a:spcPts val="0"/>
              </a:spcBef>
              <a:spcAft>
                <a:spcPts val="900"/>
              </a:spcAft>
            </a:pPr>
            <a:r>
              <a:rPr lang="hu-HU" altLang="hu-HU" dirty="0" smtClean="0"/>
              <a:t>Iparágakra jellemző értékek figyelhetők meg → </a:t>
            </a:r>
            <a:r>
              <a:rPr lang="hu-HU" altLang="hu-HU" b="1" dirty="0" smtClean="0"/>
              <a:t>iparági </a:t>
            </a:r>
            <a:r>
              <a:rPr lang="hu-HU" altLang="hu-HU" b="1" dirty="0"/>
              <a:t>béták</a:t>
            </a:r>
          </a:p>
          <a:p>
            <a:pPr lvl="1">
              <a:lnSpc>
                <a:spcPct val="105000"/>
              </a:lnSpc>
              <a:spcBef>
                <a:spcPts val="0"/>
              </a:spcBef>
              <a:spcAft>
                <a:spcPts val="900"/>
              </a:spcAft>
            </a:pPr>
            <a:r>
              <a:rPr lang="hu-HU" altLang="hu-HU" dirty="0"/>
              <a:t>Részvények csoportosítása 100-300 iparág szerint, </a:t>
            </a:r>
            <a:r>
              <a:rPr lang="hu-HU" altLang="hu-HU" dirty="0" smtClean="0"/>
              <a:t>múltbeli hozamadatokból béták</a:t>
            </a:r>
          </a:p>
          <a:p>
            <a:pPr lvl="1">
              <a:lnSpc>
                <a:spcPct val="105000"/>
              </a:lnSpc>
              <a:spcBef>
                <a:spcPts val="0"/>
              </a:spcBef>
              <a:spcAft>
                <a:spcPts val="900"/>
              </a:spcAft>
            </a:pPr>
            <a:r>
              <a:rPr lang="hu-HU" altLang="hu-HU" dirty="0" smtClean="0"/>
              <a:t>Béták időbeli stabilitása kell, hogy múltbeli adatokból becsülhessünk</a:t>
            </a:r>
            <a:endParaRPr lang="hu-HU" altLang="hu-HU" dirty="0"/>
          </a:p>
          <a:p>
            <a:pPr lvl="1">
              <a:lnSpc>
                <a:spcPct val="105000"/>
              </a:lnSpc>
              <a:spcBef>
                <a:spcPts val="0"/>
              </a:spcBef>
              <a:spcAft>
                <a:spcPts val="900"/>
              </a:spcAft>
            </a:pPr>
            <a:r>
              <a:rPr lang="hu-HU" altLang="hu-HU" dirty="0"/>
              <a:t>Sok vállalatból számolnak egy iparágban – feltehetően megbízható </a:t>
            </a:r>
            <a:r>
              <a:rPr lang="hu-HU" altLang="hu-HU" dirty="0" smtClean="0"/>
              <a:t>becslés</a:t>
            </a:r>
            <a:endParaRPr lang="hu-HU" altLang="hu-HU" dirty="0"/>
          </a:p>
          <a:p>
            <a:pPr lvl="1">
              <a:lnSpc>
                <a:spcPct val="105000"/>
              </a:lnSpc>
              <a:spcBef>
                <a:spcPts val="0"/>
              </a:spcBef>
              <a:spcAft>
                <a:spcPts val="900"/>
              </a:spcAft>
            </a:pPr>
            <a:r>
              <a:rPr lang="hu-HU" altLang="hu-HU" dirty="0"/>
              <a:t>Az egyik</a:t>
            </a:r>
            <a:r>
              <a:rPr lang="hu-HU" altLang="hu-HU" b="1" dirty="0"/>
              <a:t> iparághoz soroljuk projektünket </a:t>
            </a:r>
            <a:r>
              <a:rPr lang="hu-HU" altLang="hu-HU" dirty="0"/>
              <a:t>és annak bétáját </a:t>
            </a:r>
            <a:r>
              <a:rPr lang="hu-HU" altLang="hu-HU" dirty="0" smtClean="0"/>
              <a:t>használjuk, esetleg </a:t>
            </a:r>
            <a:r>
              <a:rPr lang="hu-HU" altLang="hu-HU" dirty="0"/>
              <a:t>több iparág súlyozott átlagát</a:t>
            </a:r>
          </a:p>
          <a:p>
            <a:pPr lvl="1">
              <a:lnSpc>
                <a:spcPct val="105000"/>
              </a:lnSpc>
              <a:spcBef>
                <a:spcPts val="0"/>
              </a:spcBef>
              <a:spcAft>
                <a:spcPts val="900"/>
              </a:spcAft>
            </a:pPr>
            <a:r>
              <a:rPr lang="hu-HU" altLang="hu-HU" b="1" dirty="0" smtClean="0"/>
              <a:t>Iparági bétatáblázat </a:t>
            </a:r>
            <a:r>
              <a:rPr lang="hu-HU" altLang="hu-HU" dirty="0" smtClean="0"/>
              <a:t>– példák</a:t>
            </a:r>
            <a:r>
              <a:rPr lang="hu-HU" altLang="hu-HU" dirty="0"/>
              <a:t>: Energia </a:t>
            </a:r>
            <a:r>
              <a:rPr lang="hu-HU" altLang="hu-HU" dirty="0" smtClean="0"/>
              <a:t>0,53, Bank 0,37, Autóalkatrész 1,47,  </a:t>
            </a:r>
            <a:r>
              <a:rPr lang="hu-HU" altLang="hu-HU" dirty="0" err="1" smtClean="0"/>
              <a:t>Biotech</a:t>
            </a:r>
            <a:r>
              <a:rPr lang="hu-HU" altLang="hu-HU" dirty="0" smtClean="0"/>
              <a:t> 1,07, Szoftver 0,92, Építőanyag 0,99</a:t>
            </a:r>
            <a:endParaRPr lang="hu-HU" altLang="hu-HU" dirty="0"/>
          </a:p>
        </p:txBody>
      </p:sp>
    </p:spTree>
    <p:extLst>
      <p:ext uri="{BB962C8B-B14F-4D97-AF65-F5344CB8AC3E}">
        <p14:creationId xmlns:p14="http://schemas.microsoft.com/office/powerpoint/2010/main" val="2918338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altLang="hu-HU" dirty="0"/>
              <a:t>Piaci portfólió tartása (</a:t>
            </a:r>
            <a:r>
              <a:rPr lang="hu-HU" altLang="hu-HU" dirty="0" smtClean="0"/>
              <a:t>III.)</a:t>
            </a:r>
            <a:endParaRPr lang="hu-HU" altLang="hu-HU" dirty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648" y="1600200"/>
            <a:ext cx="8153400" cy="676672"/>
          </a:xfrm>
        </p:spPr>
        <p:txBody>
          <a:bodyPr/>
          <a:lstStyle/>
          <a:p>
            <a:r>
              <a:rPr lang="hu-HU" altLang="hu-HU" sz="2800" dirty="0"/>
              <a:t>Ábrázolva:</a:t>
            </a:r>
          </a:p>
        </p:txBody>
      </p:sp>
      <p:pic>
        <p:nvPicPr>
          <p:cNvPr id="28676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010" y="2382807"/>
            <a:ext cx="4248150" cy="356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77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7185" y="2095471"/>
            <a:ext cx="4392612" cy="3871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8" name="Text Box 6"/>
          <p:cNvSpPr txBox="1">
            <a:spLocks noChangeArrowheads="1"/>
          </p:cNvSpPr>
          <p:nvPr/>
        </p:nvSpPr>
        <p:spPr bwMode="auto">
          <a:xfrm>
            <a:off x="827584" y="6092825"/>
            <a:ext cx="770572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 sz="2800" dirty="0">
                <a:latin typeface="+mj-lt"/>
              </a:rPr>
              <a:t>A legjobb lehetőségek az </a:t>
            </a:r>
            <a:r>
              <a:rPr lang="hu-HU" altLang="hu-HU" sz="2800" i="1" dirty="0" err="1">
                <a:latin typeface="+mj-lt"/>
              </a:rPr>
              <a:t>r</a:t>
            </a:r>
            <a:r>
              <a:rPr lang="hu-HU" altLang="hu-HU" sz="2800" i="1" baseline="-25000" dirty="0" err="1">
                <a:latin typeface="+mj-lt"/>
              </a:rPr>
              <a:t>f</a:t>
            </a:r>
            <a:r>
              <a:rPr lang="hu-HU" altLang="hu-HU" sz="2800" dirty="0">
                <a:latin typeface="+mj-lt"/>
              </a:rPr>
              <a:t> – </a:t>
            </a:r>
            <a:r>
              <a:rPr lang="hu-HU" altLang="hu-HU" sz="2800" i="1" dirty="0">
                <a:latin typeface="+mj-lt"/>
              </a:rPr>
              <a:t>M</a:t>
            </a:r>
            <a:r>
              <a:rPr lang="hu-HU" altLang="hu-HU" sz="2800" dirty="0">
                <a:latin typeface="+mj-lt"/>
              </a:rPr>
              <a:t> egyenesen vannak</a:t>
            </a:r>
          </a:p>
        </p:txBody>
      </p:sp>
    </p:spTree>
    <p:extLst>
      <p:ext uri="{BB962C8B-B14F-4D97-AF65-F5344CB8AC3E}">
        <p14:creationId xmlns:p14="http://schemas.microsoft.com/office/powerpoint/2010/main" val="1058889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8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8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8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28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" grpId="0"/>
      <p:bldP spid="28675" grpId="0" build="p"/>
      <p:bldP spid="2867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altLang="hu-HU" dirty="0"/>
              <a:t>Piaci portfólió tartása </a:t>
            </a:r>
            <a:r>
              <a:rPr lang="hu-HU" altLang="hu-HU" dirty="0" smtClean="0"/>
              <a:t>(IV</a:t>
            </a:r>
            <a:r>
              <a:rPr lang="hu-HU" altLang="hu-HU" dirty="0"/>
              <a:t>.)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altLang="hu-HU" sz="2400" dirty="0"/>
              <a:t>Ha a „tojáshéj” mindenkinek „ugyanott van”, akkor az </a:t>
            </a:r>
            <a:r>
              <a:rPr lang="hu-HU" altLang="hu-HU" sz="2400" i="1" dirty="0"/>
              <a:t>M</a:t>
            </a:r>
            <a:r>
              <a:rPr lang="hu-HU" altLang="hu-HU" sz="2400" dirty="0"/>
              <a:t> portfólió is mindenkinél ugyanaz </a:t>
            </a:r>
            <a:r>
              <a:rPr lang="hu-HU" altLang="hu-HU" sz="2400" dirty="0" smtClean="0"/>
              <a:t>lesz – ezt kombinálják kockázatkerülésüktől </a:t>
            </a:r>
            <a:r>
              <a:rPr lang="hu-HU" altLang="hu-HU" sz="2400" dirty="0"/>
              <a:t>függően </a:t>
            </a:r>
            <a:r>
              <a:rPr lang="hu-HU" altLang="hu-HU" sz="2400" i="1" dirty="0" err="1"/>
              <a:t>r</a:t>
            </a:r>
            <a:r>
              <a:rPr lang="hu-HU" altLang="hu-HU" sz="2400" i="1" baseline="-25000" dirty="0" err="1"/>
              <a:t>f</a:t>
            </a:r>
            <a:r>
              <a:rPr lang="hu-HU" altLang="hu-HU" sz="2400" dirty="0" err="1"/>
              <a:t>-vel</a:t>
            </a:r>
            <a:endParaRPr lang="hu-HU" altLang="hu-HU" sz="2400" dirty="0"/>
          </a:p>
          <a:p>
            <a:pPr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altLang="hu-HU" sz="2400" dirty="0"/>
              <a:t>A kockázatos rész tehát minden befektetőnél ugyanaz!</a:t>
            </a:r>
          </a:p>
        </p:txBody>
      </p:sp>
      <p:pic>
        <p:nvPicPr>
          <p:cNvPr id="29700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4438" y="2744788"/>
            <a:ext cx="4537075" cy="3989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30598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9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29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3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altLang="hu-HU" dirty="0"/>
              <a:t>Piaci portfólió tartása (</a:t>
            </a:r>
            <a:r>
              <a:rPr lang="hu-HU" altLang="hu-HU" dirty="0" smtClean="0"/>
              <a:t>V.)</a:t>
            </a:r>
            <a:endParaRPr lang="hu-HU" altLang="hu-HU" dirty="0"/>
          </a:p>
        </p:txBody>
      </p:sp>
      <p:sp>
        <p:nvSpPr>
          <p:cNvPr id="30722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612648" y="1600200"/>
            <a:ext cx="8153400" cy="3340968"/>
          </a:xfrm>
        </p:spPr>
        <p:txBody>
          <a:bodyPr>
            <a:normAutofit/>
          </a:bodyPr>
          <a:lstStyle/>
          <a:p>
            <a:pPr>
              <a:lnSpc>
                <a:spcPct val="85000"/>
              </a:lnSpc>
              <a:spcBef>
                <a:spcPts val="0"/>
              </a:spcBef>
              <a:spcAft>
                <a:spcPts val="600"/>
              </a:spcAft>
            </a:pPr>
            <a:r>
              <a:rPr lang="hu-HU" altLang="hu-HU" sz="2400" dirty="0"/>
              <a:t>Mindenki ugyanazt az </a:t>
            </a:r>
            <a:r>
              <a:rPr lang="hu-HU" altLang="hu-HU" sz="2400" i="1" dirty="0"/>
              <a:t>M</a:t>
            </a:r>
            <a:r>
              <a:rPr lang="hu-HU" altLang="hu-HU" sz="2400" dirty="0"/>
              <a:t>-et tartja → </a:t>
            </a:r>
            <a:r>
              <a:rPr lang="hu-HU" altLang="hu-HU" sz="2400" i="1" dirty="0"/>
              <a:t>M</a:t>
            </a:r>
            <a:r>
              <a:rPr lang="hu-HU" altLang="hu-HU" sz="2400" dirty="0"/>
              <a:t> összetétele meg kell, hogy egyezzen a világ összes kockázatos értékpapírját tartalmazó ún. </a:t>
            </a:r>
            <a:r>
              <a:rPr lang="hu-HU" altLang="hu-HU" sz="2400" b="1" dirty="0"/>
              <a:t>piaci portfólió</a:t>
            </a:r>
            <a:r>
              <a:rPr lang="hu-HU" altLang="hu-HU" sz="2400" dirty="0"/>
              <a:t>éval</a:t>
            </a:r>
          </a:p>
          <a:p>
            <a:pPr>
              <a:lnSpc>
                <a:spcPct val="85000"/>
              </a:lnSpc>
              <a:spcBef>
                <a:spcPts val="0"/>
              </a:spcBef>
              <a:spcAft>
                <a:spcPts val="600"/>
              </a:spcAft>
            </a:pPr>
            <a:r>
              <a:rPr lang="hu-HU" altLang="hu-HU" sz="2400" dirty="0"/>
              <a:t>Csak az arányok ugyanazok, a befektetett </a:t>
            </a:r>
            <a:r>
              <a:rPr lang="hu-HU" altLang="hu-HU" sz="2400" dirty="0" smtClean="0"/>
              <a:t>összegek különbözhetnek</a:t>
            </a:r>
            <a:endParaRPr lang="hu-HU" altLang="hu-HU" sz="2400" dirty="0"/>
          </a:p>
        </p:txBody>
      </p:sp>
      <p:pic>
        <p:nvPicPr>
          <p:cNvPr id="30724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425"/>
          <a:stretch>
            <a:fillRect/>
          </a:stretch>
        </p:blipFill>
        <p:spPr bwMode="auto">
          <a:xfrm>
            <a:off x="4283968" y="2889828"/>
            <a:ext cx="4694739" cy="39257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zövegdoboz 1"/>
          <p:cNvSpPr txBox="1"/>
          <p:nvPr/>
        </p:nvSpPr>
        <p:spPr>
          <a:xfrm>
            <a:off x="574191" y="4177269"/>
            <a:ext cx="3456384" cy="13508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5000"/>
              </a:lnSpc>
              <a:spcBef>
                <a:spcPct val="60000"/>
              </a:spcBef>
              <a:buFont typeface="Wingdings" pitchFamily="2" charset="2"/>
              <a:buNone/>
            </a:pPr>
            <a:r>
              <a:rPr lang="hu-HU" altLang="hu-HU" sz="2400" dirty="0">
                <a:latin typeface="+mj-lt"/>
              </a:rPr>
              <a:t>A </a:t>
            </a:r>
            <a:r>
              <a:rPr lang="hu-HU" altLang="hu-HU" sz="2400" dirty="0" smtClean="0">
                <a:latin typeface="+mj-lt"/>
              </a:rPr>
              <a:t>legjobb lehetőségek: </a:t>
            </a:r>
            <a:r>
              <a:rPr lang="hu-HU" altLang="hu-HU" sz="2400" b="1" dirty="0" smtClean="0">
                <a:latin typeface="+mj-lt"/>
              </a:rPr>
              <a:t>tőkepiaci </a:t>
            </a:r>
            <a:r>
              <a:rPr lang="hu-HU" altLang="hu-HU" sz="2400" b="1" dirty="0">
                <a:latin typeface="+mj-lt"/>
              </a:rPr>
              <a:t>egyenes</a:t>
            </a:r>
            <a:r>
              <a:rPr lang="hu-HU" altLang="hu-HU" sz="2400" dirty="0">
                <a:latin typeface="+mj-lt"/>
              </a:rPr>
              <a:t> </a:t>
            </a:r>
            <a:r>
              <a:rPr lang="hu-HU" altLang="hu-HU" sz="2400" dirty="0" smtClean="0">
                <a:latin typeface="+mj-lt"/>
              </a:rPr>
              <a:t>(</a:t>
            </a:r>
            <a:r>
              <a:rPr lang="hu-HU" altLang="hu-HU" sz="2400" dirty="0">
                <a:latin typeface="+mj-lt"/>
              </a:rPr>
              <a:t>Capital Market Line, CML</a:t>
            </a:r>
            <a:r>
              <a:rPr lang="hu-HU" altLang="hu-HU" sz="2400" dirty="0" smtClean="0">
                <a:latin typeface="+mj-lt"/>
              </a:rPr>
              <a:t>) – erről választanak </a:t>
            </a:r>
            <a:r>
              <a:rPr lang="hu-HU" altLang="hu-HU" sz="2400" dirty="0">
                <a:latin typeface="+mj-lt"/>
              </a:rPr>
              <a:t>a befektetők:</a:t>
            </a:r>
          </a:p>
        </p:txBody>
      </p:sp>
    </p:spTree>
    <p:extLst>
      <p:ext uri="{BB962C8B-B14F-4D97-AF65-F5344CB8AC3E}">
        <p14:creationId xmlns:p14="http://schemas.microsoft.com/office/powerpoint/2010/main" val="323236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0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07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07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0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/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altLang="hu-HU" dirty="0"/>
              <a:t>Piaci portfólió tartása (</a:t>
            </a:r>
            <a:r>
              <a:rPr lang="hu-HU" altLang="hu-HU" dirty="0" smtClean="0"/>
              <a:t>VI</a:t>
            </a:r>
            <a:r>
              <a:rPr lang="hu-HU" altLang="hu-HU" dirty="0"/>
              <a:t>.)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hu-HU" altLang="hu-HU" sz="2800" dirty="0"/>
              <a:t>A befektetői döntés ennek megfelelően:</a:t>
            </a:r>
          </a:p>
        </p:txBody>
      </p:sp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hu-HU"/>
          </a:p>
        </p:txBody>
      </p:sp>
      <p:graphicFrame>
        <p:nvGraphicFramePr>
          <p:cNvPr id="31749" name="Object 5"/>
          <p:cNvGraphicFramePr>
            <a:graphicFrameLocks noChangeAspect="1"/>
          </p:cNvGraphicFramePr>
          <p:nvPr/>
        </p:nvGraphicFramePr>
        <p:xfrm>
          <a:off x="900113" y="2276475"/>
          <a:ext cx="3024187" cy="954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706" name="Egyenlet" r:id="rId3" imgW="1562100" imgH="482600" progId="Equation.3">
                  <p:embed/>
                </p:oleObj>
              </mc:Choice>
              <mc:Fallback>
                <p:oleObj name="Egyenlet" r:id="rId3" imgW="1562100" imgH="482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0113" y="2276475"/>
                        <a:ext cx="3024187" cy="9540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1750" name="Picture 6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500"/>
          <a:stretch>
            <a:fillRect/>
          </a:stretch>
        </p:blipFill>
        <p:spPr bwMode="auto">
          <a:xfrm>
            <a:off x="4427984" y="2299963"/>
            <a:ext cx="4536182" cy="39325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751" name="Text Box 7"/>
          <p:cNvSpPr txBox="1">
            <a:spLocks noChangeArrowheads="1"/>
          </p:cNvSpPr>
          <p:nvPr/>
        </p:nvSpPr>
        <p:spPr bwMode="auto">
          <a:xfrm>
            <a:off x="468313" y="6021388"/>
            <a:ext cx="4391719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 sz="2600" dirty="0">
                <a:latin typeface="+mj-lt"/>
              </a:rPr>
              <a:t>Passzív portfólió-menedzsment</a:t>
            </a:r>
          </a:p>
        </p:txBody>
      </p:sp>
      <p:sp>
        <p:nvSpPr>
          <p:cNvPr id="31752" name="Rectangle 8"/>
          <p:cNvSpPr>
            <a:spLocks noChangeArrowheads="1"/>
          </p:cNvSpPr>
          <p:nvPr/>
        </p:nvSpPr>
        <p:spPr bwMode="auto">
          <a:xfrm>
            <a:off x="0" y="32527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hu-HU"/>
          </a:p>
        </p:txBody>
      </p:sp>
      <p:sp>
        <p:nvSpPr>
          <p:cNvPr id="31753" name="Rectangle 9"/>
          <p:cNvSpPr>
            <a:spLocks noChangeArrowheads="1"/>
          </p:cNvSpPr>
          <p:nvPr/>
        </p:nvSpPr>
        <p:spPr bwMode="auto">
          <a:xfrm>
            <a:off x="0" y="32527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hu-HU"/>
          </a:p>
        </p:txBody>
      </p:sp>
      <p:graphicFrame>
        <p:nvGraphicFramePr>
          <p:cNvPr id="31754" name="Object 10"/>
          <p:cNvGraphicFramePr>
            <a:graphicFrameLocks noChangeAspect="1"/>
          </p:cNvGraphicFramePr>
          <p:nvPr/>
        </p:nvGraphicFramePr>
        <p:xfrm>
          <a:off x="395288" y="4005263"/>
          <a:ext cx="4032250" cy="473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707" name="Egyenlet" r:id="rId6" imgW="1930400" imgH="228600" progId="Equation.3">
                  <p:embed/>
                </p:oleObj>
              </mc:Choice>
              <mc:Fallback>
                <p:oleObj name="Egyenlet" r:id="rId6" imgW="19304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288" y="4005263"/>
                        <a:ext cx="4032250" cy="473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755" name="Rectangle 11"/>
          <p:cNvSpPr>
            <a:spLocks noChangeArrowheads="1"/>
          </p:cNvSpPr>
          <p:nvPr/>
        </p:nvSpPr>
        <p:spPr bwMode="auto">
          <a:xfrm>
            <a:off x="0" y="32527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hu-HU"/>
          </a:p>
        </p:txBody>
      </p:sp>
      <p:graphicFrame>
        <p:nvGraphicFramePr>
          <p:cNvPr id="31756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52696132"/>
              </p:ext>
            </p:extLst>
          </p:nvPr>
        </p:nvGraphicFramePr>
        <p:xfrm>
          <a:off x="831850" y="4757738"/>
          <a:ext cx="2368550" cy="930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708" name="Equation" r:id="rId8" imgW="1180800" imgH="457200" progId="Equation.3">
                  <p:embed/>
                </p:oleObj>
              </mc:Choice>
              <mc:Fallback>
                <p:oleObj name="Equation" r:id="rId8" imgW="11808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1850" y="4757738"/>
                        <a:ext cx="2368550" cy="930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757" name="Rectangle 13"/>
          <p:cNvSpPr>
            <a:spLocks noChangeArrowheads="1"/>
          </p:cNvSpPr>
          <p:nvPr/>
        </p:nvSpPr>
        <p:spPr bwMode="auto">
          <a:xfrm>
            <a:off x="0" y="33099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hu-HU"/>
          </a:p>
        </p:txBody>
      </p:sp>
      <p:graphicFrame>
        <p:nvGraphicFramePr>
          <p:cNvPr id="31758" name="Object 14"/>
          <p:cNvGraphicFramePr>
            <a:graphicFrameLocks noChangeAspect="1"/>
          </p:cNvGraphicFramePr>
          <p:nvPr/>
        </p:nvGraphicFramePr>
        <p:xfrm>
          <a:off x="900113" y="3357563"/>
          <a:ext cx="1584325" cy="500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709" name="Egyenlet" r:id="rId10" imgW="748975" imgH="241195" progId="Equation.3">
                  <p:embed/>
                </p:oleObj>
              </mc:Choice>
              <mc:Fallback>
                <p:oleObj name="Egyenlet" r:id="rId10" imgW="748975" imgH="241195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0113" y="3357563"/>
                        <a:ext cx="1584325" cy="5000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42202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1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1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17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1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1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1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17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17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36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34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1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35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3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3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6" grpId="0"/>
      <p:bldP spid="31747" grpId="0" build="p"/>
      <p:bldP spid="31751" grpId="0"/>
      <p:bldP spid="31751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3600" dirty="0" smtClean="0"/>
              <a:t>Választás a </a:t>
            </a:r>
            <a:r>
              <a:rPr lang="hu-HU" sz="3600" dirty="0" err="1" smtClean="0"/>
              <a:t>Sharpe-modellben</a:t>
            </a:r>
            <a:r>
              <a:rPr lang="hu-HU" sz="3600" dirty="0" smtClean="0"/>
              <a:t> – példa (I.)</a:t>
            </a:r>
            <a:endParaRPr lang="hu-HU" sz="3600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>
          <a:xfrm>
            <a:off x="467544" y="1600200"/>
            <a:ext cx="8496944" cy="5069160"/>
          </a:xfrm>
        </p:spPr>
        <p:txBody>
          <a:bodyPr>
            <a:noAutofit/>
          </a:bodyPr>
          <a:lstStyle/>
          <a:p>
            <a:pPr>
              <a:lnSpc>
                <a:spcPct val="85000"/>
              </a:lnSpc>
              <a:spcBef>
                <a:spcPts val="0"/>
              </a:spcBef>
              <a:spcAft>
                <a:spcPts val="600"/>
              </a:spcAft>
            </a:pPr>
            <a:r>
              <a:rPr lang="hu-HU" sz="2600" dirty="0" smtClean="0"/>
              <a:t>Egy </a:t>
            </a:r>
            <a:r>
              <a:rPr lang="hu-HU" sz="2600" i="1" dirty="0" smtClean="0"/>
              <a:t>A</a:t>
            </a:r>
            <a:r>
              <a:rPr lang="hu-HU" sz="2600" dirty="0" smtClean="0"/>
              <a:t>=2 kockázatkerülésű befektető a piaci portfólió (</a:t>
            </a:r>
            <a:r>
              <a:rPr lang="hu-HU" sz="2600" i="1" dirty="0" smtClean="0"/>
              <a:t>M</a:t>
            </a:r>
            <a:r>
              <a:rPr lang="hu-HU" sz="2600" dirty="0" smtClean="0"/>
              <a:t>) és a kockázatmentes lehetőség (</a:t>
            </a:r>
            <a:r>
              <a:rPr lang="hu-HU" sz="2600" i="1" dirty="0" smtClean="0"/>
              <a:t>f</a:t>
            </a:r>
            <a:r>
              <a:rPr lang="hu-HU" sz="2600" dirty="0" smtClean="0"/>
              <a:t>) kombinálásával alakítja ki portfólióját</a:t>
            </a:r>
          </a:p>
          <a:p>
            <a:pPr>
              <a:lnSpc>
                <a:spcPct val="85000"/>
              </a:lnSpc>
              <a:spcBef>
                <a:spcPts val="0"/>
              </a:spcBef>
              <a:spcAft>
                <a:spcPts val="600"/>
              </a:spcAft>
            </a:pPr>
            <a:r>
              <a:rPr lang="hu-HU" sz="2600" dirty="0" smtClean="0"/>
              <a:t>A paraméterek: </a:t>
            </a:r>
            <a:r>
              <a:rPr lang="hu-HU" sz="2600" i="1" dirty="0" err="1" smtClean="0"/>
              <a:t>r</a:t>
            </a:r>
            <a:r>
              <a:rPr lang="hu-HU" sz="2600" i="1" baseline="-25000" dirty="0" err="1" smtClean="0"/>
              <a:t>f</a:t>
            </a:r>
            <a:r>
              <a:rPr lang="hu-HU" sz="2600" i="1" dirty="0" smtClean="0"/>
              <a:t> </a:t>
            </a:r>
            <a:r>
              <a:rPr lang="hu-HU" sz="2600" dirty="0" smtClean="0"/>
              <a:t>= 2%, </a:t>
            </a:r>
            <a:r>
              <a:rPr lang="hu-HU" sz="2600" i="1" dirty="0" smtClean="0"/>
              <a:t>E</a:t>
            </a:r>
            <a:r>
              <a:rPr lang="hu-HU" sz="2600" dirty="0" smtClean="0"/>
              <a:t>(</a:t>
            </a:r>
            <a:r>
              <a:rPr lang="hu-HU" sz="2600" i="1" dirty="0" err="1" smtClean="0"/>
              <a:t>r</a:t>
            </a:r>
            <a:r>
              <a:rPr lang="hu-HU" sz="2600" i="1" baseline="-25000" dirty="0" err="1" smtClean="0"/>
              <a:t>M</a:t>
            </a:r>
            <a:r>
              <a:rPr lang="hu-HU" sz="2600" dirty="0" smtClean="0"/>
              <a:t>) = 8%, </a:t>
            </a:r>
            <a:r>
              <a:rPr lang="el-GR" sz="2600" i="1" dirty="0" smtClean="0"/>
              <a:t>σ</a:t>
            </a:r>
            <a:r>
              <a:rPr lang="hu-HU" sz="2600" dirty="0" smtClean="0"/>
              <a:t>(</a:t>
            </a:r>
            <a:r>
              <a:rPr lang="hu-HU" sz="2600" i="1" dirty="0" err="1" smtClean="0"/>
              <a:t>r</a:t>
            </a:r>
            <a:r>
              <a:rPr lang="hu-HU" sz="2600" i="1" baseline="-25000" dirty="0" err="1" smtClean="0"/>
              <a:t>M</a:t>
            </a:r>
            <a:r>
              <a:rPr lang="hu-HU" sz="2600" dirty="0" smtClean="0"/>
              <a:t>) = 18%</a:t>
            </a:r>
          </a:p>
          <a:p>
            <a:pPr>
              <a:lnSpc>
                <a:spcPct val="85000"/>
              </a:lnSpc>
              <a:spcBef>
                <a:spcPts val="0"/>
              </a:spcBef>
              <a:spcAft>
                <a:spcPts val="600"/>
              </a:spcAft>
            </a:pPr>
            <a:r>
              <a:rPr lang="hu-HU" sz="2600" dirty="0" smtClean="0"/>
              <a:t>Mekkora annak a portfóliónak a várható hozama és szórása, amelyben fele-fele arányban szerepel a két lehetőség?</a:t>
            </a:r>
          </a:p>
          <a:p>
            <a:pPr>
              <a:lnSpc>
                <a:spcPct val="85000"/>
              </a:lnSpc>
              <a:spcBef>
                <a:spcPts val="0"/>
              </a:spcBef>
              <a:spcAft>
                <a:spcPts val="600"/>
              </a:spcAft>
            </a:pPr>
            <a:r>
              <a:rPr lang="hu-HU" sz="2600" dirty="0" smtClean="0"/>
              <a:t>Optimális-e ez a fele-fele arány a befektetőnek?</a:t>
            </a:r>
          </a:p>
          <a:p>
            <a:pPr>
              <a:lnSpc>
                <a:spcPct val="85000"/>
              </a:lnSpc>
              <a:spcBef>
                <a:spcPts val="0"/>
              </a:spcBef>
              <a:spcAft>
                <a:spcPts val="600"/>
              </a:spcAft>
            </a:pPr>
            <a:r>
              <a:rPr lang="hu-HU" sz="2600" dirty="0" smtClean="0"/>
              <a:t>Ha nem, hogyan érheti el az optimumot és mik az optimális portfólió paraméterei?</a:t>
            </a:r>
          </a:p>
          <a:p>
            <a:pPr>
              <a:lnSpc>
                <a:spcPct val="85000"/>
              </a:lnSpc>
              <a:spcBef>
                <a:spcPts val="0"/>
              </a:spcBef>
              <a:spcAft>
                <a:spcPts val="600"/>
              </a:spcAft>
            </a:pPr>
            <a:r>
              <a:rPr lang="hu-HU" sz="2600" dirty="0" smtClean="0"/>
              <a:t>Gondoljuk végig ugyanezt egy </a:t>
            </a:r>
            <a:r>
              <a:rPr lang="hu-HU" sz="2600" i="1" dirty="0" smtClean="0"/>
              <a:t>A</a:t>
            </a:r>
            <a:r>
              <a:rPr lang="hu-HU" sz="2600" dirty="0" smtClean="0"/>
              <a:t>=8 kockázatkerülésű befektetőre!</a:t>
            </a:r>
          </a:p>
          <a:p>
            <a:pPr>
              <a:lnSpc>
                <a:spcPct val="85000"/>
              </a:lnSpc>
              <a:spcBef>
                <a:spcPts val="0"/>
              </a:spcBef>
              <a:spcAft>
                <a:spcPts val="600"/>
              </a:spcAft>
            </a:pPr>
            <a:r>
              <a:rPr lang="hu-HU" sz="2600" dirty="0" smtClean="0"/>
              <a:t>Ábrázoljuk döntéseiket és magyarázatukat! (csak jelleghelyesen)</a:t>
            </a:r>
            <a:endParaRPr lang="hu-HU" sz="2600" dirty="0"/>
          </a:p>
        </p:txBody>
      </p:sp>
    </p:spTree>
    <p:extLst>
      <p:ext uri="{BB962C8B-B14F-4D97-AF65-F5344CB8AC3E}">
        <p14:creationId xmlns:p14="http://schemas.microsoft.com/office/powerpoint/2010/main" val="3077957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600" dirty="0"/>
              <a:t>Választás a </a:t>
            </a:r>
            <a:r>
              <a:rPr lang="hu-HU" sz="3600" dirty="0" err="1"/>
              <a:t>Sharpe-modellben</a:t>
            </a:r>
            <a:r>
              <a:rPr lang="hu-HU" sz="3600" dirty="0"/>
              <a:t> – példa (</a:t>
            </a:r>
            <a:r>
              <a:rPr lang="hu-HU" sz="3600" dirty="0" smtClean="0"/>
              <a:t>II.)</a:t>
            </a:r>
            <a:endParaRPr lang="hu-HU" sz="3600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069160"/>
          </a:xfrm>
        </p:spPr>
        <p:txBody>
          <a:bodyPr>
            <a:normAutofit fontScale="92500" lnSpcReduction="10000"/>
          </a:bodyPr>
          <a:lstStyle/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hu-HU" b="1" u="sng" dirty="0" smtClean="0"/>
              <a:t>Megoldás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hu-HU" dirty="0" smtClean="0"/>
              <a:t>Fele-fele arány, tehát </a:t>
            </a:r>
            <a:r>
              <a:rPr lang="hu-HU" i="1" dirty="0" err="1" smtClean="0"/>
              <a:t>a</a:t>
            </a:r>
            <a:r>
              <a:rPr lang="hu-HU" i="1" baseline="-25000" dirty="0" err="1" smtClean="0"/>
              <a:t>f</a:t>
            </a:r>
            <a:r>
              <a:rPr lang="hu-HU" dirty="0" smtClean="0"/>
              <a:t> = 0,5 és </a:t>
            </a:r>
            <a:r>
              <a:rPr lang="hu-HU" i="1" dirty="0" err="1" smtClean="0"/>
              <a:t>a</a:t>
            </a:r>
            <a:r>
              <a:rPr lang="hu-HU" i="1" baseline="-25000" dirty="0" err="1" smtClean="0"/>
              <a:t>M</a:t>
            </a:r>
            <a:r>
              <a:rPr lang="hu-HU" dirty="0" smtClean="0"/>
              <a:t> = 0,5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hu-HU" b="1" i="1" dirty="0" smtClean="0"/>
              <a:t>E</a:t>
            </a:r>
            <a:r>
              <a:rPr lang="hu-HU" b="1" dirty="0" smtClean="0"/>
              <a:t>(</a:t>
            </a:r>
            <a:r>
              <a:rPr lang="hu-HU" b="1" i="1" dirty="0" err="1" smtClean="0"/>
              <a:t>r</a:t>
            </a:r>
            <a:r>
              <a:rPr lang="hu-HU" b="1" i="1" baseline="-25000" dirty="0" err="1" smtClean="0"/>
              <a:t>P</a:t>
            </a:r>
            <a:r>
              <a:rPr lang="hu-HU" b="1" dirty="0" smtClean="0"/>
              <a:t>)</a:t>
            </a:r>
            <a:r>
              <a:rPr lang="hu-HU" dirty="0" smtClean="0"/>
              <a:t> = 0,5*0,02 + 0,5*0,08 = 0,05 = </a:t>
            </a:r>
            <a:r>
              <a:rPr lang="hu-HU" b="1" dirty="0" smtClean="0"/>
              <a:t>5%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l-GR" b="1" i="1" dirty="0" smtClean="0"/>
              <a:t>σ</a:t>
            </a:r>
            <a:r>
              <a:rPr lang="hu-HU" b="1" dirty="0" smtClean="0"/>
              <a:t>(</a:t>
            </a:r>
            <a:r>
              <a:rPr lang="hu-HU" b="1" i="1" dirty="0" err="1"/>
              <a:t>r</a:t>
            </a:r>
            <a:r>
              <a:rPr lang="hu-HU" b="1" i="1" baseline="-25000" dirty="0" err="1"/>
              <a:t>P</a:t>
            </a:r>
            <a:r>
              <a:rPr lang="hu-HU" b="1" dirty="0" smtClean="0"/>
              <a:t>) </a:t>
            </a:r>
            <a:r>
              <a:rPr lang="hu-HU" dirty="0" smtClean="0"/>
              <a:t>= [(0,5*0)</a:t>
            </a:r>
            <a:r>
              <a:rPr lang="hu-HU" baseline="30000" dirty="0" smtClean="0"/>
              <a:t>2</a:t>
            </a:r>
            <a:r>
              <a:rPr lang="hu-HU" dirty="0" smtClean="0"/>
              <a:t> + (0,5*0,18)</a:t>
            </a:r>
            <a:r>
              <a:rPr lang="hu-HU" baseline="30000" dirty="0" smtClean="0"/>
              <a:t>2</a:t>
            </a:r>
            <a:r>
              <a:rPr lang="hu-HU" dirty="0" smtClean="0"/>
              <a:t> + </a:t>
            </a:r>
            <a:r>
              <a:rPr lang="hu-HU" dirty="0" err="1" smtClean="0"/>
              <a:t>2</a:t>
            </a:r>
            <a:r>
              <a:rPr lang="hu-HU" dirty="0" smtClean="0"/>
              <a:t>*0*</a:t>
            </a:r>
            <a:r>
              <a:rPr lang="hu-HU" dirty="0" err="1" smtClean="0"/>
              <a:t>0</a:t>
            </a:r>
            <a:r>
              <a:rPr lang="hu-HU" dirty="0" smtClean="0"/>
              <a:t>,5*0*</a:t>
            </a:r>
            <a:r>
              <a:rPr lang="hu-HU" dirty="0" err="1" smtClean="0"/>
              <a:t>0</a:t>
            </a:r>
            <a:r>
              <a:rPr lang="hu-HU" dirty="0" smtClean="0"/>
              <a:t>,5*0,18]</a:t>
            </a:r>
            <a:r>
              <a:rPr lang="hu-HU" baseline="30000" dirty="0" smtClean="0"/>
              <a:t>1/2</a:t>
            </a:r>
            <a:r>
              <a:rPr lang="hu-HU" dirty="0" smtClean="0"/>
              <a:t> = 0,5*0,18 = 0,09 = </a:t>
            </a:r>
            <a:r>
              <a:rPr lang="hu-HU" b="1" dirty="0" smtClean="0"/>
              <a:t>9%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hu-HU" b="1" i="1" dirty="0" err="1" smtClean="0"/>
              <a:t>a</a:t>
            </a:r>
            <a:r>
              <a:rPr lang="hu-HU" b="1" i="1" baseline="-25000" dirty="0" err="1" smtClean="0"/>
              <a:t>M</a:t>
            </a:r>
            <a:r>
              <a:rPr lang="hu-HU" b="1" i="1" baseline="-25000" dirty="0" smtClean="0"/>
              <a:t>,</a:t>
            </a:r>
            <a:r>
              <a:rPr lang="hu-HU" b="1" i="1" baseline="-25000" dirty="0" err="1" smtClean="0"/>
              <a:t>opt</a:t>
            </a:r>
            <a:r>
              <a:rPr lang="hu-HU" dirty="0" smtClean="0"/>
              <a:t> = (0,08 – 0,02)/(2*0,18</a:t>
            </a:r>
            <a:r>
              <a:rPr lang="hu-HU" baseline="30000" dirty="0" smtClean="0"/>
              <a:t>2</a:t>
            </a:r>
            <a:r>
              <a:rPr lang="hu-HU" dirty="0" smtClean="0"/>
              <a:t>) = </a:t>
            </a:r>
            <a:r>
              <a:rPr lang="hu-HU" b="1" dirty="0" smtClean="0"/>
              <a:t>0,93</a:t>
            </a:r>
            <a:r>
              <a:rPr lang="hu-HU" dirty="0" smtClean="0"/>
              <a:t>, tehát nem optimális, mivel 0,93 ≠ 0,5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hu-HU" dirty="0" smtClean="0"/>
              <a:t>Az optimumhoz növelni kell </a:t>
            </a:r>
            <a:r>
              <a:rPr lang="hu-HU" i="1" dirty="0" smtClean="0"/>
              <a:t>M</a:t>
            </a:r>
            <a:r>
              <a:rPr lang="hu-HU" dirty="0" smtClean="0"/>
              <a:t> súlyát 0,93-ra, illetve csökkenteni </a:t>
            </a:r>
            <a:r>
              <a:rPr lang="hu-HU" i="1" dirty="0" smtClean="0"/>
              <a:t>f</a:t>
            </a:r>
            <a:r>
              <a:rPr lang="hu-HU" dirty="0" smtClean="0"/>
              <a:t> súlyát 1 – 0,93 = 0,07-re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hu-HU" dirty="0" smtClean="0"/>
              <a:t>Az optimális portfólió paraméterei: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hu-HU" b="1" i="1" dirty="0" smtClean="0"/>
              <a:t>E</a:t>
            </a:r>
            <a:r>
              <a:rPr lang="hu-HU" b="1" dirty="0" smtClean="0"/>
              <a:t>(</a:t>
            </a:r>
            <a:r>
              <a:rPr lang="hu-HU" b="1" i="1" dirty="0" err="1" smtClean="0"/>
              <a:t>r</a:t>
            </a:r>
            <a:r>
              <a:rPr lang="hu-HU" b="1" i="1" baseline="-25000" dirty="0" err="1" smtClean="0"/>
              <a:t>P</a:t>
            </a:r>
            <a:r>
              <a:rPr lang="hu-HU" b="1" i="1" baseline="-25000" dirty="0" smtClean="0"/>
              <a:t>,</a:t>
            </a:r>
            <a:r>
              <a:rPr lang="hu-HU" b="1" i="1" baseline="-25000" dirty="0" err="1" smtClean="0"/>
              <a:t>opt</a:t>
            </a:r>
            <a:r>
              <a:rPr lang="hu-HU" b="1" dirty="0" smtClean="0"/>
              <a:t>)</a:t>
            </a:r>
            <a:r>
              <a:rPr lang="hu-HU" dirty="0" smtClean="0"/>
              <a:t> = 0,07*0,02 + 0,93*0,08 = 0,0758 = </a:t>
            </a:r>
            <a:r>
              <a:rPr lang="hu-HU" b="1" dirty="0" smtClean="0"/>
              <a:t>7,58%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l-GR" b="1" i="1" dirty="0"/>
              <a:t>σ</a:t>
            </a:r>
            <a:r>
              <a:rPr lang="hu-HU" b="1" dirty="0" smtClean="0"/>
              <a:t>(</a:t>
            </a:r>
            <a:r>
              <a:rPr lang="hu-HU" b="1" i="1" dirty="0" err="1"/>
              <a:t>r</a:t>
            </a:r>
            <a:r>
              <a:rPr lang="hu-HU" b="1" i="1" baseline="-25000" dirty="0" err="1"/>
              <a:t>P</a:t>
            </a:r>
            <a:r>
              <a:rPr lang="hu-HU" b="1" i="1" baseline="-25000" dirty="0"/>
              <a:t>,</a:t>
            </a:r>
            <a:r>
              <a:rPr lang="hu-HU" b="1" i="1" baseline="-25000" dirty="0" err="1"/>
              <a:t>opt</a:t>
            </a:r>
            <a:r>
              <a:rPr lang="hu-HU" b="1" dirty="0" smtClean="0"/>
              <a:t>) </a:t>
            </a:r>
            <a:r>
              <a:rPr lang="hu-HU" dirty="0" smtClean="0"/>
              <a:t>= 0,93*0,18 = 0,1674 = </a:t>
            </a:r>
            <a:r>
              <a:rPr lang="hu-HU" b="1" dirty="0" smtClean="0"/>
              <a:t>16,74%</a:t>
            </a:r>
          </a:p>
        </p:txBody>
      </p:sp>
    </p:spTree>
    <p:extLst>
      <p:ext uri="{BB962C8B-B14F-4D97-AF65-F5344CB8AC3E}">
        <p14:creationId xmlns:p14="http://schemas.microsoft.com/office/powerpoint/2010/main" val="4021947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600" dirty="0"/>
              <a:t>Választás a </a:t>
            </a:r>
            <a:r>
              <a:rPr lang="hu-HU" sz="3600" dirty="0" err="1"/>
              <a:t>Sharpe-modellben</a:t>
            </a:r>
            <a:r>
              <a:rPr lang="hu-HU" sz="3600" dirty="0"/>
              <a:t> – példa (</a:t>
            </a:r>
            <a:r>
              <a:rPr lang="hu-HU" sz="3600" dirty="0" smtClean="0"/>
              <a:t>III.)</a:t>
            </a:r>
            <a:endParaRPr lang="hu-HU" sz="3600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351840" cy="506916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dirty="0" smtClean="0"/>
              <a:t>Mi a helyzet az </a:t>
            </a:r>
            <a:r>
              <a:rPr lang="hu-HU" i="1" dirty="0" smtClean="0"/>
              <a:t>A</a:t>
            </a:r>
            <a:r>
              <a:rPr lang="hu-HU" dirty="0" smtClean="0"/>
              <a:t>=8 befektető esetén?</a:t>
            </a:r>
          </a:p>
          <a:p>
            <a:pPr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dirty="0" smtClean="0"/>
              <a:t>A „fele-fele” portfólió várható hozama és szórása ugyanaz marad, viszont az optimum más</a:t>
            </a:r>
          </a:p>
          <a:p>
            <a:pPr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b="1" i="1" dirty="0" err="1"/>
              <a:t>a</a:t>
            </a:r>
            <a:r>
              <a:rPr lang="hu-HU" b="1" i="1" baseline="-25000" dirty="0" err="1"/>
              <a:t>M</a:t>
            </a:r>
            <a:r>
              <a:rPr lang="hu-HU" b="1" i="1" baseline="-25000" dirty="0"/>
              <a:t>,</a:t>
            </a:r>
            <a:r>
              <a:rPr lang="hu-HU" b="1" i="1" baseline="-25000" dirty="0" err="1"/>
              <a:t>opt</a:t>
            </a:r>
            <a:r>
              <a:rPr lang="hu-HU" dirty="0" smtClean="0"/>
              <a:t> </a:t>
            </a:r>
            <a:r>
              <a:rPr lang="hu-HU" dirty="0"/>
              <a:t>= (0,08 – 0,02</a:t>
            </a:r>
            <a:r>
              <a:rPr lang="hu-HU" dirty="0" smtClean="0"/>
              <a:t>)/(</a:t>
            </a:r>
            <a:r>
              <a:rPr lang="hu-HU" b="1" dirty="0" smtClean="0"/>
              <a:t>8</a:t>
            </a:r>
            <a:r>
              <a:rPr lang="hu-HU" dirty="0" smtClean="0"/>
              <a:t>*0,18</a:t>
            </a:r>
            <a:r>
              <a:rPr lang="hu-HU" baseline="30000" dirty="0" smtClean="0"/>
              <a:t>2</a:t>
            </a:r>
            <a:r>
              <a:rPr lang="hu-HU" dirty="0"/>
              <a:t>) = </a:t>
            </a:r>
            <a:r>
              <a:rPr lang="hu-HU" b="1" dirty="0" smtClean="0"/>
              <a:t>0,23</a:t>
            </a:r>
            <a:r>
              <a:rPr lang="hu-HU" dirty="0"/>
              <a:t>, </a:t>
            </a:r>
            <a:r>
              <a:rPr lang="hu-HU" dirty="0" smtClean="0"/>
              <a:t>tehát a fele-fele megosztás most sem </a:t>
            </a:r>
            <a:r>
              <a:rPr lang="hu-HU" dirty="0"/>
              <a:t>optimális, mivel </a:t>
            </a:r>
            <a:r>
              <a:rPr lang="hu-HU" dirty="0" smtClean="0"/>
              <a:t>0,23 </a:t>
            </a:r>
            <a:r>
              <a:rPr lang="hu-HU" dirty="0"/>
              <a:t>≠ </a:t>
            </a:r>
            <a:r>
              <a:rPr lang="hu-HU" dirty="0" smtClean="0"/>
              <a:t>0,5</a:t>
            </a:r>
          </a:p>
          <a:p>
            <a:pPr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dirty="0"/>
              <a:t>Az optimumhoz </a:t>
            </a:r>
            <a:r>
              <a:rPr lang="hu-HU" dirty="0" smtClean="0"/>
              <a:t>most viszont csökkenteni </a:t>
            </a:r>
            <a:r>
              <a:rPr lang="hu-HU" dirty="0"/>
              <a:t>kell </a:t>
            </a:r>
            <a:r>
              <a:rPr lang="hu-HU" i="1" dirty="0"/>
              <a:t>M</a:t>
            </a:r>
            <a:r>
              <a:rPr lang="hu-HU" dirty="0"/>
              <a:t> súlyát </a:t>
            </a:r>
            <a:r>
              <a:rPr lang="hu-HU" dirty="0" smtClean="0"/>
              <a:t>0,23-ra</a:t>
            </a:r>
            <a:r>
              <a:rPr lang="hu-HU" dirty="0"/>
              <a:t>, illetve </a:t>
            </a:r>
            <a:r>
              <a:rPr lang="hu-HU" dirty="0" smtClean="0"/>
              <a:t>növelni </a:t>
            </a:r>
            <a:r>
              <a:rPr lang="hu-HU" i="1" dirty="0"/>
              <a:t>f</a:t>
            </a:r>
            <a:r>
              <a:rPr lang="hu-HU" dirty="0"/>
              <a:t> súlyát 1 – </a:t>
            </a:r>
            <a:r>
              <a:rPr lang="hu-HU" dirty="0" smtClean="0"/>
              <a:t>0,23 </a:t>
            </a:r>
            <a:r>
              <a:rPr lang="hu-HU" dirty="0"/>
              <a:t>= </a:t>
            </a:r>
            <a:r>
              <a:rPr lang="hu-HU" dirty="0" smtClean="0"/>
              <a:t>0,77-re</a:t>
            </a:r>
            <a:endParaRPr lang="hu-HU" dirty="0"/>
          </a:p>
          <a:p>
            <a:pPr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dirty="0"/>
              <a:t>Az optimális portfólió paraméterei:</a:t>
            </a:r>
          </a:p>
          <a:p>
            <a:pPr lvl="1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b="1" i="1" dirty="0"/>
              <a:t>E</a:t>
            </a:r>
            <a:r>
              <a:rPr lang="hu-HU" b="1" dirty="0"/>
              <a:t>(</a:t>
            </a:r>
            <a:r>
              <a:rPr lang="hu-HU" b="1" i="1" dirty="0" err="1"/>
              <a:t>r</a:t>
            </a:r>
            <a:r>
              <a:rPr lang="hu-HU" b="1" i="1" baseline="-25000" dirty="0" err="1"/>
              <a:t>P</a:t>
            </a:r>
            <a:r>
              <a:rPr lang="hu-HU" b="1" i="1" baseline="-25000" dirty="0"/>
              <a:t>,</a:t>
            </a:r>
            <a:r>
              <a:rPr lang="hu-HU" b="1" i="1" baseline="-25000" dirty="0" err="1"/>
              <a:t>opt</a:t>
            </a:r>
            <a:r>
              <a:rPr lang="hu-HU" b="1" dirty="0"/>
              <a:t>)</a:t>
            </a:r>
            <a:r>
              <a:rPr lang="hu-HU" dirty="0" smtClean="0"/>
              <a:t> </a:t>
            </a:r>
            <a:r>
              <a:rPr lang="hu-HU" dirty="0"/>
              <a:t>= </a:t>
            </a:r>
            <a:r>
              <a:rPr lang="hu-HU" dirty="0" smtClean="0"/>
              <a:t>0,77*0,02 </a:t>
            </a:r>
            <a:r>
              <a:rPr lang="hu-HU" dirty="0"/>
              <a:t>+ </a:t>
            </a:r>
            <a:r>
              <a:rPr lang="hu-HU" dirty="0" smtClean="0"/>
              <a:t>0,23*0,08 </a:t>
            </a:r>
            <a:r>
              <a:rPr lang="hu-HU" dirty="0"/>
              <a:t>= </a:t>
            </a:r>
            <a:r>
              <a:rPr lang="hu-HU" dirty="0" smtClean="0"/>
              <a:t>0,0338 </a:t>
            </a:r>
            <a:r>
              <a:rPr lang="hu-HU" dirty="0"/>
              <a:t>= </a:t>
            </a:r>
            <a:r>
              <a:rPr lang="hu-HU" b="1" dirty="0" smtClean="0"/>
              <a:t>3,38</a:t>
            </a:r>
            <a:r>
              <a:rPr lang="hu-HU" b="1" dirty="0"/>
              <a:t>%</a:t>
            </a:r>
          </a:p>
          <a:p>
            <a:pPr lvl="1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</a:pPr>
            <a:r>
              <a:rPr lang="el-GR" b="1" i="1" dirty="0"/>
              <a:t>σ</a:t>
            </a:r>
            <a:r>
              <a:rPr lang="hu-HU" b="1" dirty="0"/>
              <a:t>(</a:t>
            </a:r>
            <a:r>
              <a:rPr lang="hu-HU" b="1" i="1" dirty="0" err="1"/>
              <a:t>r</a:t>
            </a:r>
            <a:r>
              <a:rPr lang="hu-HU" b="1" i="1" baseline="-25000" dirty="0" err="1"/>
              <a:t>P</a:t>
            </a:r>
            <a:r>
              <a:rPr lang="hu-HU" b="1" i="1" baseline="-25000" dirty="0"/>
              <a:t>,</a:t>
            </a:r>
            <a:r>
              <a:rPr lang="hu-HU" b="1" i="1" baseline="-25000" dirty="0" err="1"/>
              <a:t>opt</a:t>
            </a:r>
            <a:r>
              <a:rPr lang="hu-HU" b="1" dirty="0"/>
              <a:t>) </a:t>
            </a:r>
            <a:r>
              <a:rPr lang="hu-HU" dirty="0" smtClean="0"/>
              <a:t>= 0,23*0,18 </a:t>
            </a:r>
            <a:r>
              <a:rPr lang="hu-HU" dirty="0"/>
              <a:t>= </a:t>
            </a:r>
            <a:r>
              <a:rPr lang="hu-HU" dirty="0" smtClean="0"/>
              <a:t>0,0414 </a:t>
            </a:r>
            <a:r>
              <a:rPr lang="hu-HU" dirty="0"/>
              <a:t>= </a:t>
            </a:r>
            <a:r>
              <a:rPr lang="hu-HU" b="1" dirty="0" smtClean="0"/>
              <a:t>4,14%</a:t>
            </a:r>
            <a:endParaRPr lang="hu-HU" b="1" dirty="0"/>
          </a:p>
        </p:txBody>
      </p:sp>
    </p:spTree>
    <p:extLst>
      <p:ext uri="{BB962C8B-B14F-4D97-AF65-F5344CB8AC3E}">
        <p14:creationId xmlns:p14="http://schemas.microsoft.com/office/powerpoint/2010/main" val="112601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án">
  <a:themeElements>
    <a:clrScheme name="Mediá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ediá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1709</TotalTime>
  <Words>1715</Words>
  <Application>Microsoft Office PowerPoint</Application>
  <PresentationFormat>Diavetítés a képernyőre (4:3 oldalarány)</PresentationFormat>
  <Paragraphs>176</Paragraphs>
  <Slides>24</Slides>
  <Notes>0</Notes>
  <HiddenSlides>0</HiddenSlides>
  <MMClips>0</MMClips>
  <ScaleCrop>false</ScaleCrop>
  <HeadingPairs>
    <vt:vector size="6" baseType="variant">
      <vt:variant>
        <vt:lpstr>Téma</vt:lpstr>
      </vt:variant>
      <vt:variant>
        <vt:i4>1</vt:i4>
      </vt:variant>
      <vt:variant>
        <vt:lpstr>Beágyazott OLE kiszolgálók</vt:lpstr>
      </vt:variant>
      <vt:variant>
        <vt:i4>2</vt:i4>
      </vt:variant>
      <vt:variant>
        <vt:lpstr>Diacímek</vt:lpstr>
      </vt:variant>
      <vt:variant>
        <vt:i4>24</vt:i4>
      </vt:variant>
    </vt:vector>
  </HeadingPairs>
  <TitlesOfParts>
    <vt:vector size="27" baseType="lpstr">
      <vt:lpstr>Medián</vt:lpstr>
      <vt:lpstr>Egyenlet</vt:lpstr>
      <vt:lpstr>Equation</vt:lpstr>
      <vt:lpstr>Piaci portfólió tartása (I.)</vt:lpstr>
      <vt:lpstr>Piaci portfólió tartása (II.)</vt:lpstr>
      <vt:lpstr>Piaci portfólió tartása (III.)</vt:lpstr>
      <vt:lpstr>Piaci portfólió tartása (IV.)</vt:lpstr>
      <vt:lpstr>Piaci portfólió tartása (V.)</vt:lpstr>
      <vt:lpstr>Piaci portfólió tartása (VI.)</vt:lpstr>
      <vt:lpstr>Választás a Sharpe-modellben – példa (I.)</vt:lpstr>
      <vt:lpstr>Választás a Sharpe-modellben – példa (II.)</vt:lpstr>
      <vt:lpstr>Választás a Sharpe-modellben – példa (III.)</vt:lpstr>
      <vt:lpstr>Választás a Sharpe-modellben – példa (IV.)</vt:lpstr>
      <vt:lpstr>Választás a Sharpe-modellben – példa (V.)</vt:lpstr>
      <vt:lpstr>A béta kockázati paraméter (I.)</vt:lpstr>
      <vt:lpstr>A béta kockázati paraméter (II.)</vt:lpstr>
      <vt:lpstr>A béta kockázati paraméter (III.)</vt:lpstr>
      <vt:lpstr>A béta kockázati paraméter (IV.)</vt:lpstr>
      <vt:lpstr>PowerPoint bemutató</vt:lpstr>
      <vt:lpstr>A tőkepiaci várható hozamok és a béta (I.)</vt:lpstr>
      <vt:lpstr>A tőkepiaci várható hozamok és a béta (II.)</vt:lpstr>
      <vt:lpstr>Tőkeköltség kiszámítása példák</vt:lpstr>
      <vt:lpstr>Tőkeköltségek és értékek függetlensége</vt:lpstr>
      <vt:lpstr>Belső megtérülési ráta (IRR)</vt:lpstr>
      <vt:lpstr>CAPM paraméterei a gyakorlatban (I.)</vt:lpstr>
      <vt:lpstr>CAPM paraméterei a gyakorlatban (II.)</vt:lpstr>
      <vt:lpstr>CAPM paraméterei a gyakorlatban (III.)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Pénzügyek</dc:title>
  <dc:creator>Dülk Marcell</dc:creator>
  <cp:lastModifiedBy>Dülk Marcell</cp:lastModifiedBy>
  <cp:revision>149</cp:revision>
  <dcterms:created xsi:type="dcterms:W3CDTF">2013-09-05T10:07:26Z</dcterms:created>
  <dcterms:modified xsi:type="dcterms:W3CDTF">2013-09-23T18:19:45Z</dcterms:modified>
</cp:coreProperties>
</file>