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42" r:id="rId2"/>
    <p:sldId id="310" r:id="rId3"/>
    <p:sldId id="343" r:id="rId4"/>
    <p:sldId id="344" r:id="rId5"/>
    <p:sldId id="345" r:id="rId6"/>
    <p:sldId id="346" r:id="rId7"/>
    <p:sldId id="347" r:id="rId8"/>
    <p:sldId id="348" r:id="rId9"/>
    <p:sldId id="316" r:id="rId10"/>
    <p:sldId id="318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9" r:id="rId28"/>
    <p:sldId id="350" r:id="rId29"/>
    <p:sldId id="351" r:id="rId30"/>
    <p:sldId id="352" r:id="rId31"/>
    <p:sldId id="353" r:id="rId32"/>
    <p:sldId id="354" r:id="rId3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BC6-2B69-4725-B727-D22B35D79F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48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1BC6-2B69-4725-B727-D22B35D79F18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37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06C45-A94E-4721-9D5F-94A4901D6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1CF-1516-4FEF-AEFB-E7415FCE77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B4763F-7CE9-47E9-AEE0-DFD2A06CFC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CBC8FE-774B-47F1-BBA4-5CDBC78316DB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56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B0235-1A8D-4F28-A911-8D906D795A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71CBA4-35AB-4DD8-A92F-7485801BFC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9ADD8-F09C-4260-835E-1DF0EAAD03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58A90-6235-49EA-AFBB-81DB16C6860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9F8EE5-0CDF-446B-8B7D-9699F92DC5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9E1EC-1224-45B9-A870-5DFD7CE23A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4A210-DCC0-41E2-BA3E-F9C63703D2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BCDE36-0043-4369-8E3A-D91B7C9F41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DFB7-D558-49F4-916E-E29147424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800" dirty="0"/>
              <a:t>A </a:t>
            </a:r>
            <a:r>
              <a:rPr lang="hu-HU" altLang="hu-HU" dirty="0"/>
              <a:t>TŐKEKÖLTSÉG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032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Hozamok és kockázatkerülés </a:t>
            </a:r>
            <a:r>
              <a:rPr lang="hu-HU" dirty="0" smtClean="0"/>
              <a:t>(V</a:t>
            </a:r>
            <a:r>
              <a:rPr lang="hu-HU" dirty="0"/>
              <a:t>.)</a:t>
            </a:r>
            <a:endParaRPr lang="hu-HU" altLang="hu-HU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Várható hozam – szórás kapcsolat </a:t>
            </a:r>
            <a:r>
              <a:rPr lang="hu-HU" altLang="hu-HU" dirty="0" smtClean="0"/>
              <a:t>analitikusan (közelítő formula):</a:t>
            </a:r>
            <a:endParaRPr lang="hu-HU" altLang="hu-HU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altLang="hu-HU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altLang="hu-HU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altLang="hu-HU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b="1" i="1" dirty="0"/>
              <a:t>A</a:t>
            </a:r>
            <a:r>
              <a:rPr lang="hu-HU" altLang="hu-HU" dirty="0"/>
              <a:t>: </a:t>
            </a:r>
            <a:r>
              <a:rPr lang="hu-HU" altLang="hu-HU" b="1" dirty="0"/>
              <a:t>kockázatkerülési együttható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A kockázatot a matematikai szórással azonosítjuk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A hozamokat normális eloszlásúnak feltételezzük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Kockázatkerülést tételezünk fel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925483"/>
              </p:ext>
            </p:extLst>
          </p:nvPr>
        </p:nvGraphicFramePr>
        <p:xfrm>
          <a:off x="2288029" y="2780928"/>
          <a:ext cx="4567941" cy="71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9" name="Egyenlet" r:id="rId3" imgW="1447800" imgH="228600" progId="Equation.3">
                  <p:embed/>
                </p:oleObj>
              </mc:Choice>
              <mc:Fallback>
                <p:oleObj name="Egyenlet" r:id="rId3" imgW="1447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029" y="2780928"/>
                        <a:ext cx="4567941" cy="7157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595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(I.)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Láttuk: egy befektetésnek van valamilyen várható hozama és kockázata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Csökkenthető-e a kockázat úgy, hogy a várható hozam nem változik?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Ha igen, és költségmentesen, akkor nyilván élni fogok ezzel a lehetősséggel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Modern </a:t>
            </a:r>
            <a:r>
              <a:rPr lang="hu-HU" altLang="hu-HU" sz="2800" dirty="0" smtClean="0"/>
              <a:t>portfólió-elmélet </a:t>
            </a:r>
            <a:r>
              <a:rPr lang="hu-HU" altLang="hu-HU" sz="2800" dirty="0"/>
              <a:t>(Modern </a:t>
            </a:r>
            <a:r>
              <a:rPr lang="hu-HU" altLang="hu-HU" sz="2800" dirty="0" err="1"/>
              <a:t>Portfolio</a:t>
            </a:r>
            <a:r>
              <a:rPr lang="hu-HU" altLang="hu-HU" sz="2800" dirty="0"/>
              <a:t> </a:t>
            </a:r>
            <a:r>
              <a:rPr lang="hu-HU" altLang="hu-HU" sz="2800" dirty="0" err="1"/>
              <a:t>Theory</a:t>
            </a:r>
            <a:r>
              <a:rPr lang="hu-HU" altLang="hu-HU" sz="2800" dirty="0"/>
              <a:t>, MPT)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Harry </a:t>
            </a:r>
            <a:r>
              <a:rPr lang="hu-HU" altLang="hu-HU" sz="2400" dirty="0" err="1"/>
              <a:t>Markowitz</a:t>
            </a:r>
            <a:r>
              <a:rPr lang="hu-HU" altLang="hu-HU" sz="2400" dirty="0"/>
              <a:t>, ’50-es évek, később Nobel-díj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Portfólió</a:t>
            </a:r>
            <a:r>
              <a:rPr lang="hu-HU" altLang="hu-HU" sz="2800" dirty="0"/>
              <a:t>: befektetésekből álló „csomag”</a:t>
            </a:r>
          </a:p>
        </p:txBody>
      </p:sp>
    </p:spTree>
    <p:extLst>
      <p:ext uri="{BB962C8B-B14F-4D97-AF65-F5344CB8AC3E}">
        <p14:creationId xmlns:p14="http://schemas.microsoft.com/office/powerpoint/2010/main" val="75279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(II.)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dirty="0"/>
              <a:t>Kombináljuk a különféle befektetési lehetőségeket!</a:t>
            </a:r>
            <a:endParaRPr lang="hu-HU" altLang="hu-HU" b="1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b="1" dirty="0"/>
              <a:t>Diverzifikáció</a:t>
            </a:r>
            <a:r>
              <a:rPr lang="hu-HU" altLang="hu-HU" dirty="0"/>
              <a:t>: a tőkénk megosztása több befektetési lehetőség között (</a:t>
            </a:r>
            <a:r>
              <a:rPr lang="en-US" altLang="hu-HU" dirty="0"/>
              <a:t>~</a:t>
            </a:r>
            <a:r>
              <a:rPr lang="hu-HU" altLang="hu-HU" dirty="0"/>
              <a:t>portfólió kialakítása)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dirty="0"/>
              <a:t>A portfólió nem szimplán csak az egyedi befektetések összessége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dirty="0"/>
              <a:t>A várható hozama nem, viszont a szórása függ az egyes elemek </a:t>
            </a:r>
            <a:r>
              <a:rPr lang="hu-HU" altLang="hu-HU" dirty="0" smtClean="0"/>
              <a:t>közötti sztochasztikus kapcsolatoktól</a:t>
            </a:r>
            <a:r>
              <a:rPr lang="hu-HU" altLang="hu-HU" dirty="0"/>
              <a:t>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dirty="0"/>
              <a:t>Normális eloszlás, </a:t>
            </a:r>
            <a:r>
              <a:rPr lang="hu-HU" altLang="hu-HU" i="1" dirty="0"/>
              <a:t>E</a:t>
            </a:r>
            <a:r>
              <a:rPr lang="hu-HU" altLang="hu-HU" dirty="0"/>
              <a:t>(</a:t>
            </a:r>
            <a:r>
              <a:rPr lang="hu-HU" altLang="hu-HU" i="1" dirty="0" err="1"/>
              <a:t>r</a:t>
            </a:r>
            <a:r>
              <a:rPr lang="hu-HU" altLang="hu-HU" i="1" baseline="-25000" dirty="0" err="1"/>
              <a:t>i</a:t>
            </a:r>
            <a:r>
              <a:rPr lang="hu-HU" altLang="hu-HU" dirty="0"/>
              <a:t>), </a:t>
            </a:r>
            <a:r>
              <a:rPr lang="el-GR" altLang="hu-HU" i="1" dirty="0"/>
              <a:t>σ</a:t>
            </a:r>
            <a:r>
              <a:rPr lang="hu-HU" altLang="hu-HU" dirty="0"/>
              <a:t>(</a:t>
            </a:r>
            <a:r>
              <a:rPr lang="hu-HU" altLang="hu-HU" i="1" dirty="0" err="1"/>
              <a:t>r</a:t>
            </a:r>
            <a:r>
              <a:rPr lang="hu-HU" altLang="hu-HU" i="1" baseline="-25000" dirty="0" err="1"/>
              <a:t>i</a:t>
            </a:r>
            <a:r>
              <a:rPr lang="hu-HU" altLang="hu-HU" dirty="0"/>
              <a:t>)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53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(III.)</a:t>
            </a:r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7728555"/>
              </p:ext>
            </p:extLst>
          </p:nvPr>
        </p:nvGraphicFramePr>
        <p:xfrm>
          <a:off x="1676290" y="2564904"/>
          <a:ext cx="5346621" cy="1007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2" name="Egyenlet" r:id="rId3" imgW="2425700" imgH="457200" progId="Equation.3">
                  <p:embed/>
                </p:oleObj>
              </mc:Choice>
              <mc:Fallback>
                <p:oleObj name="Egyenlet" r:id="rId3" imgW="2425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290" y="2564904"/>
                        <a:ext cx="5346621" cy="1007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9425" y="1772816"/>
            <a:ext cx="7740352" cy="655637"/>
          </a:xfrm>
        </p:spPr>
        <p:txBody>
          <a:bodyPr>
            <a:normAutofit/>
          </a:bodyPr>
          <a:lstStyle/>
          <a:p>
            <a:r>
              <a:rPr lang="hu-HU" altLang="hu-HU" dirty="0"/>
              <a:t>Egy </a:t>
            </a:r>
            <a:r>
              <a:rPr lang="hu-HU" altLang="hu-HU" i="1" dirty="0"/>
              <a:t>n</a:t>
            </a:r>
            <a:r>
              <a:rPr lang="hu-HU" altLang="hu-HU" dirty="0"/>
              <a:t> elemből álló </a:t>
            </a:r>
            <a:r>
              <a:rPr lang="hu-HU" altLang="hu-HU" i="1" dirty="0"/>
              <a:t>P</a:t>
            </a:r>
            <a:r>
              <a:rPr lang="hu-HU" altLang="hu-HU" dirty="0"/>
              <a:t> </a:t>
            </a:r>
            <a:r>
              <a:rPr lang="hu-HU" altLang="hu-HU" dirty="0" smtClean="0"/>
              <a:t>portfólió várható hozama:</a:t>
            </a:r>
            <a:endParaRPr lang="hu-HU" altLang="hu-HU" dirty="0"/>
          </a:p>
        </p:txBody>
      </p:sp>
      <p:graphicFrame>
        <p:nvGraphicFramePr>
          <p:cNvPr id="39941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46166505"/>
              </p:ext>
            </p:extLst>
          </p:nvPr>
        </p:nvGraphicFramePr>
        <p:xfrm>
          <a:off x="266116" y="4869160"/>
          <a:ext cx="8589902" cy="1481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3" name="Egyenlet" r:id="rId5" imgW="4267200" imgH="736600" progId="Equation.3">
                  <p:embed/>
                </p:oleObj>
              </mc:Choice>
              <mc:Fallback>
                <p:oleObj name="Egyenlet" r:id="rId5" imgW="42672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16" y="4869160"/>
                        <a:ext cx="8589902" cy="1481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79425" y="4005064"/>
            <a:ext cx="7740352" cy="6556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altLang="hu-HU" dirty="0" smtClean="0"/>
              <a:t>A portfólió szórása: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19280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38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(IV.)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altLang="hu-HU" dirty="0"/>
              <a:t>Nézzük meg </a:t>
            </a:r>
            <a:r>
              <a:rPr lang="hu-HU" altLang="hu-HU" i="1" dirty="0"/>
              <a:t>n</a:t>
            </a:r>
            <a:r>
              <a:rPr lang="hu-HU" altLang="hu-HU" dirty="0"/>
              <a:t>=2-re:</a:t>
            </a:r>
          </a:p>
          <a:p>
            <a:endParaRPr lang="hu-HU" altLang="hu-HU" sz="2800" dirty="0"/>
          </a:p>
          <a:p>
            <a:endParaRPr lang="hu-HU" altLang="hu-HU" sz="2800" dirty="0"/>
          </a:p>
          <a:p>
            <a:endParaRPr lang="hu-HU" altLang="hu-HU" sz="2800" dirty="0"/>
          </a:p>
          <a:p>
            <a:endParaRPr lang="hu-HU" altLang="hu-HU" sz="2400" dirty="0" smtClean="0"/>
          </a:p>
          <a:p>
            <a:endParaRPr lang="hu-HU" altLang="hu-HU" sz="1800" dirty="0" smtClean="0"/>
          </a:p>
          <a:p>
            <a:r>
              <a:rPr lang="hu-HU" altLang="hu-HU" dirty="0" smtClean="0"/>
              <a:t>És </a:t>
            </a:r>
            <a:r>
              <a:rPr lang="hu-HU" altLang="hu-HU" i="1" dirty="0"/>
              <a:t>n</a:t>
            </a:r>
            <a:r>
              <a:rPr lang="hu-HU" altLang="hu-HU" dirty="0"/>
              <a:t>=3-ra is: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388766"/>
              </p:ext>
            </p:extLst>
          </p:nvPr>
        </p:nvGraphicFramePr>
        <p:xfrm>
          <a:off x="1207249" y="2420888"/>
          <a:ext cx="6729502" cy="1633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8" name="Egyenlet" r:id="rId3" imgW="3175000" imgH="762000" progId="Equation.3">
                  <p:embed/>
                </p:oleObj>
              </mc:Choice>
              <mc:Fallback>
                <p:oleObj name="Egyenlet" r:id="rId3" imgW="3175000" imgH="76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249" y="2420888"/>
                        <a:ext cx="6729502" cy="16339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314358"/>
              </p:ext>
            </p:extLst>
          </p:nvPr>
        </p:nvGraphicFramePr>
        <p:xfrm>
          <a:off x="161925" y="5301208"/>
          <a:ext cx="88201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9" name="Equation" r:id="rId5" imgW="6223000" imgH="762000" progId="Equation.3">
                  <p:embed/>
                </p:oleObj>
              </mc:Choice>
              <mc:Fallback>
                <p:oleObj name="Equation" r:id="rId5" imgW="6223000" imgH="76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5301208"/>
                        <a:ext cx="882015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6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(V.)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103671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Tetszőleges </a:t>
            </a:r>
            <a:r>
              <a:rPr lang="hu-HU" altLang="hu-HU" i="1" dirty="0"/>
              <a:t>n</a:t>
            </a:r>
            <a:r>
              <a:rPr lang="hu-HU" altLang="hu-HU" dirty="0"/>
              <a:t> </a:t>
            </a:r>
            <a:r>
              <a:rPr lang="hu-HU" altLang="hu-HU" dirty="0" smtClean="0"/>
              <a:t>elemszámú </a:t>
            </a:r>
            <a:r>
              <a:rPr lang="hu-HU" altLang="hu-HU" dirty="0"/>
              <a:t>portfólió – mi van, ha minden korreláció </a:t>
            </a:r>
            <a:r>
              <a:rPr lang="hu-HU" altLang="hu-HU" b="1" dirty="0"/>
              <a:t>1</a:t>
            </a:r>
            <a:r>
              <a:rPr lang="hu-HU" altLang="hu-HU" dirty="0"/>
              <a:t> (teljes függőség van)?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900113" y="2708275"/>
          <a:ext cx="74168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3" name="Egyenlet" r:id="rId3" imgW="4165600" imgH="1574800" progId="Equation.3">
                  <p:embed/>
                </p:oleObj>
              </mc:Choice>
              <mc:Fallback>
                <p:oleObj name="Egyenlet" r:id="rId3" imgW="4165600" imgH="157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708275"/>
                        <a:ext cx="7416800" cy="287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30254" y="5765715"/>
            <a:ext cx="8568952" cy="90364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A portfólió szórása ekkor tehát az elemek szórásainak súlyozott átlaga</a:t>
            </a:r>
          </a:p>
        </p:txBody>
      </p:sp>
    </p:spTree>
    <p:extLst>
      <p:ext uri="{BB962C8B-B14F-4D97-AF65-F5344CB8AC3E}">
        <p14:creationId xmlns:p14="http://schemas.microsoft.com/office/powerpoint/2010/main" val="196100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(VI.)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103671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hu-HU" altLang="hu-HU" dirty="0"/>
              <a:t>Ugyanez, csak </a:t>
            </a:r>
            <a:r>
              <a:rPr lang="hu-HU" altLang="hu-HU" i="1" dirty="0"/>
              <a:t>n </a:t>
            </a:r>
            <a:r>
              <a:rPr lang="hu-HU" altLang="hu-HU" dirty="0"/>
              <a:t>db egyformán „átlagos” szórású elemre: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706246"/>
              </p:ext>
            </p:extLst>
          </p:nvPr>
        </p:nvGraphicFramePr>
        <p:xfrm>
          <a:off x="913821" y="2780928"/>
          <a:ext cx="7851139" cy="2592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7" name="Egyenlet" r:id="rId3" imgW="3962400" imgH="1270000" progId="Equation.3">
                  <p:embed/>
                </p:oleObj>
              </mc:Choice>
              <mc:Fallback>
                <p:oleObj name="Egyenlet" r:id="rId3" imgW="3962400" imgH="1270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821" y="2780928"/>
                        <a:ext cx="7851139" cy="25924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560" y="5877272"/>
            <a:ext cx="8153400" cy="7060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5000"/>
              </a:lnSpc>
              <a:spcAft>
                <a:spcPts val="0"/>
              </a:spcAft>
            </a:pPr>
            <a:r>
              <a:rPr lang="hu-HU" altLang="hu-HU" dirty="0"/>
              <a:t>Természetesen ugyanazt kaptuk, mint előbb</a:t>
            </a:r>
          </a:p>
        </p:txBody>
      </p:sp>
    </p:spTree>
    <p:extLst>
      <p:ext uri="{BB962C8B-B14F-4D97-AF65-F5344CB8AC3E}">
        <p14:creationId xmlns:p14="http://schemas.microsoft.com/office/powerpoint/2010/main" val="83083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(VII.)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484784"/>
            <a:ext cx="8279832" cy="720080"/>
          </a:xfrm>
        </p:spPr>
        <p:txBody>
          <a:bodyPr>
            <a:normAutofit/>
          </a:bodyPr>
          <a:lstStyle/>
          <a:p>
            <a:r>
              <a:rPr lang="hu-HU" altLang="hu-HU" sz="2800" dirty="0"/>
              <a:t>Nézzük, mi van, ha minden </a:t>
            </a:r>
            <a:r>
              <a:rPr lang="hu-HU" altLang="hu-HU" sz="2800" dirty="0" smtClean="0"/>
              <a:t>páronkénti korreláció </a:t>
            </a:r>
            <a:r>
              <a:rPr lang="hu-HU" altLang="hu-HU" sz="2800" b="1" dirty="0"/>
              <a:t>0</a:t>
            </a:r>
            <a:r>
              <a:rPr lang="hu-HU" altLang="hu-HU" sz="2800" dirty="0"/>
              <a:t>!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835150" y="1989138"/>
          <a:ext cx="51133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0" name="Egyenlet" r:id="rId3" imgW="2857500" imgH="533400" progId="Equation.3">
                  <p:embed/>
                </p:oleObj>
              </mc:Choice>
              <mc:Fallback>
                <p:oleObj name="Egyenlet" r:id="rId3" imgW="28575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989138"/>
                        <a:ext cx="511333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155783"/>
              </p:ext>
            </p:extLst>
          </p:nvPr>
        </p:nvGraphicFramePr>
        <p:xfrm>
          <a:off x="1763688" y="3458955"/>
          <a:ext cx="6769100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1" name="Egyenlet" r:id="rId5" imgW="4102100" imgH="1930400" progId="Equation.3">
                  <p:embed/>
                </p:oleObj>
              </mc:Choice>
              <mc:Fallback>
                <p:oleObj name="Egyenlet" r:id="rId5" imgW="4102100" imgH="193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458955"/>
                        <a:ext cx="6769100" cy="327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5531" y="3068960"/>
            <a:ext cx="8279832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hu-HU" altLang="hu-HU" sz="2800" dirty="0"/>
              <a:t>Tekintsünk most is </a:t>
            </a:r>
            <a:r>
              <a:rPr lang="hu-HU" altLang="hu-HU" sz="2800" i="1" dirty="0"/>
              <a:t>n</a:t>
            </a:r>
            <a:r>
              <a:rPr lang="hu-HU" altLang="hu-HU" sz="2800" dirty="0"/>
              <a:t> db egyformán „átlagos” szórású elemet!</a:t>
            </a:r>
          </a:p>
        </p:txBody>
      </p:sp>
    </p:spTree>
    <p:extLst>
      <p:ext uri="{BB962C8B-B14F-4D97-AF65-F5344CB8AC3E}">
        <p14:creationId xmlns:p14="http://schemas.microsoft.com/office/powerpoint/2010/main" val="40668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(VIII.)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altLang="hu-HU" dirty="0"/>
              <a:t>Mi van akkor, ha </a:t>
            </a:r>
            <a:r>
              <a:rPr lang="hu-HU" altLang="hu-HU" i="1" dirty="0"/>
              <a:t>n</a:t>
            </a:r>
            <a:r>
              <a:rPr lang="hu-HU" altLang="hu-HU" dirty="0"/>
              <a:t> → </a:t>
            </a:r>
            <a:r>
              <a:rPr lang="hu-HU" altLang="hu-HU" sz="3600" dirty="0"/>
              <a:t>∞</a:t>
            </a:r>
            <a:r>
              <a:rPr lang="hu-HU" altLang="hu-HU" sz="2800" dirty="0"/>
              <a:t> </a:t>
            </a:r>
            <a:r>
              <a:rPr lang="hu-HU" altLang="hu-HU" sz="2800" dirty="0" smtClean="0"/>
              <a:t>?</a:t>
            </a:r>
            <a:endParaRPr lang="hu-HU" altLang="hu-HU" sz="2800" dirty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495121"/>
              </p:ext>
            </p:extLst>
          </p:nvPr>
        </p:nvGraphicFramePr>
        <p:xfrm>
          <a:off x="2555776" y="2981325"/>
          <a:ext cx="3817035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5" name="Egyenlet" r:id="rId3" imgW="1625600" imgH="1181100" progId="Equation.3">
                  <p:embed/>
                </p:oleObj>
              </mc:Choice>
              <mc:Fallback>
                <p:oleObj name="Egyenlet" r:id="rId3" imgW="1625600" imgH="1181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981325"/>
                        <a:ext cx="3817035" cy="2825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02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(IX.)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Ha van </a:t>
            </a:r>
            <a:r>
              <a:rPr lang="hu-HU" altLang="hu-HU" sz="2400" b="1" dirty="0"/>
              <a:t>negatív</a:t>
            </a:r>
            <a:r>
              <a:rPr lang="hu-HU" altLang="hu-HU" sz="2400" dirty="0"/>
              <a:t> korrelációjú tag, akkor kevesebb elemszám esetén is nulla lehet a portfólió szórása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Akár már két elem is elegendő lehet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Ha minden tag </a:t>
            </a:r>
            <a:r>
              <a:rPr lang="hu-HU" altLang="hu-HU" sz="2400" b="1" dirty="0"/>
              <a:t>0 és 1 közötti</a:t>
            </a:r>
            <a:r>
              <a:rPr lang="hu-HU" altLang="hu-HU" sz="2400" dirty="0"/>
              <a:t> korrelációjú, akkor csökken a szórás, de nem nulláig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Ha mindenféle korreláció előfordul, akkor lehet nulla, de ha többségében pozitív kapcsolat, akkor valamilyen pozitív értékig csökken csak (a szórás negatív nem lehet!)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u="sng" dirty="0"/>
              <a:t>Általános szabály:</a:t>
            </a:r>
            <a:r>
              <a:rPr lang="hu-HU" altLang="hu-HU" sz="2400" dirty="0"/>
              <a:t> ha nincs teljes függőség, akkor nagyobb elemszám → kisebb szórás, és minél kisebb korrelációk, annál „gyorsabban”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u="sng" dirty="0"/>
              <a:t>Cél:</a:t>
            </a:r>
            <a:r>
              <a:rPr lang="hu-HU" altLang="hu-HU" sz="2400" dirty="0"/>
              <a:t> úgy kombinálni a befektetési lehetőségeket, hogy minél nagyobb várható hozamhoz minél kisebb szórás</a:t>
            </a:r>
          </a:p>
        </p:txBody>
      </p:sp>
    </p:spTree>
    <p:extLst>
      <p:ext uri="{BB962C8B-B14F-4D97-AF65-F5344CB8AC3E}">
        <p14:creationId xmlns:p14="http://schemas.microsoft.com/office/powerpoint/2010/main" val="76660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 smtClean="0"/>
              <a:t>Tőkeköltség a tőkepiacról</a:t>
            </a:r>
            <a:endParaRPr lang="hu-HU" altLang="hu-HU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 smtClean="0"/>
              <a:t>Tőkepiac</a:t>
            </a:r>
            <a:r>
              <a:rPr lang="hu-HU" altLang="hu-HU" sz="2800" dirty="0"/>
              <a:t>: pénzt cserélünk pénzre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Pl. pénzt adok egy vállalatnak valamilyen jövőbeli (várható) kifizetésekért cserébe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Az elcserélt pénzek </a:t>
            </a:r>
            <a:r>
              <a:rPr lang="hu-HU" altLang="hu-HU" sz="2800" dirty="0" smtClean="0"/>
              <a:t>különböznek </a:t>
            </a:r>
            <a:r>
              <a:rPr lang="hu-HU" altLang="hu-HU" sz="2800" b="1" dirty="0" smtClean="0"/>
              <a:t>kockázatosság</a:t>
            </a:r>
            <a:r>
              <a:rPr lang="hu-HU" altLang="hu-HU" sz="2800" dirty="0" smtClean="0"/>
              <a:t>ukban és/vagy </a:t>
            </a:r>
            <a:r>
              <a:rPr lang="hu-HU" altLang="hu-HU" sz="2800" b="1" dirty="0" smtClean="0"/>
              <a:t>időtáv</a:t>
            </a:r>
            <a:r>
              <a:rPr lang="hu-HU" altLang="hu-HU" sz="2800" dirty="0" smtClean="0"/>
              <a:t>jukban</a:t>
            </a:r>
            <a:endParaRPr lang="hu-HU" altLang="hu-HU" sz="2800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 smtClean="0"/>
              <a:t>Tőkeköltség</a:t>
            </a:r>
            <a:r>
              <a:rPr lang="hu-HU" altLang="hu-HU" sz="2800" dirty="0" smtClean="0"/>
              <a:t>: a tőke használatának alternatíva költsége ~ azonos kockázatú (és időtávú) tőkepiaci lehetőség várható hozama</a:t>
            </a:r>
            <a:endParaRPr lang="hu-HU" altLang="hu-HU" sz="2500" dirty="0" smtClean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 smtClean="0"/>
              <a:t>Várható hozam és kockázat kapcsolata a tőkepiacon: </a:t>
            </a:r>
            <a:r>
              <a:rPr lang="hu-HU" altLang="hu-HU" sz="2800" b="1" dirty="0" smtClean="0"/>
              <a:t>tőkepiaci </a:t>
            </a:r>
            <a:r>
              <a:rPr lang="hu-HU" altLang="hu-HU" sz="2800" b="1" dirty="0"/>
              <a:t>árfolyamok </a:t>
            </a:r>
            <a:r>
              <a:rPr lang="hu-HU" altLang="hu-HU" sz="2800" b="1" dirty="0" smtClean="0"/>
              <a:t>modellje </a:t>
            </a:r>
            <a:r>
              <a:rPr lang="hu-HU" altLang="hu-HU" sz="2800" dirty="0"/>
              <a:t>(Capital </a:t>
            </a:r>
            <a:r>
              <a:rPr lang="hu-HU" altLang="hu-HU" sz="2800" dirty="0" err="1"/>
              <a:t>Asset</a:t>
            </a:r>
            <a:r>
              <a:rPr lang="hu-HU" altLang="hu-HU" sz="2800" dirty="0"/>
              <a:t> </a:t>
            </a:r>
            <a:r>
              <a:rPr lang="hu-HU" altLang="hu-HU" sz="2800" dirty="0" err="1"/>
              <a:t>Pricing</a:t>
            </a:r>
            <a:r>
              <a:rPr lang="hu-HU" altLang="hu-HU" sz="2800" dirty="0"/>
              <a:t> </a:t>
            </a:r>
            <a:r>
              <a:rPr lang="hu-HU" altLang="hu-HU" sz="2800" dirty="0" err="1"/>
              <a:t>Model</a:t>
            </a:r>
            <a:r>
              <a:rPr lang="hu-HU" altLang="hu-HU" sz="2800" dirty="0"/>
              <a:t>, </a:t>
            </a:r>
            <a:r>
              <a:rPr lang="hu-HU" altLang="hu-HU" sz="2800" b="1" dirty="0"/>
              <a:t>CAPM</a:t>
            </a:r>
            <a:r>
              <a:rPr lang="hu-HU" altLang="hu-HU" sz="2800" dirty="0"/>
              <a:t>) </a:t>
            </a:r>
            <a:r>
              <a:rPr lang="hu-HU" altLang="hu-HU" sz="2800" dirty="0" smtClean="0"/>
              <a:t>– célunk most ennek levezetése…</a:t>
            </a:r>
          </a:p>
        </p:txBody>
      </p:sp>
    </p:spTree>
    <p:extLst>
      <p:ext uri="{BB962C8B-B14F-4D97-AF65-F5344CB8AC3E}">
        <p14:creationId xmlns:p14="http://schemas.microsoft.com/office/powerpoint/2010/main" val="8850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(X.)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altLang="hu-HU" sz="2800" dirty="0"/>
              <a:t>Példa:</a:t>
            </a:r>
          </a:p>
        </p:txBody>
      </p:sp>
      <p:graphicFrame>
        <p:nvGraphicFramePr>
          <p:cNvPr id="47108" name="Group 4"/>
          <p:cNvGraphicFramePr>
            <a:graphicFrameLocks noGrp="1"/>
          </p:cNvGraphicFramePr>
          <p:nvPr/>
        </p:nvGraphicFramePr>
        <p:xfrm>
          <a:off x="2124075" y="1628775"/>
          <a:ext cx="6551613" cy="1348105"/>
        </p:xfrm>
        <a:graphic>
          <a:graphicData uri="http://schemas.openxmlformats.org/drawingml/2006/table">
            <a:tbl>
              <a:tblPr/>
              <a:tblGrid>
                <a:gridCol w="2657475"/>
                <a:gridCol w="1735138"/>
                <a:gridCol w="2159000"/>
              </a:tblGrid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Részvény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Danubius (</a:t>
                      </a:r>
                      <a:r>
                        <a:rPr kumimoji="0" lang="hu-HU" altLang="hu-H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hu-HU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Pannonplast (</a:t>
                      </a:r>
                      <a:r>
                        <a:rPr kumimoji="0" lang="hu-HU" altLang="hu-H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r>
                        <a:rPr kumimoji="0" lang="hu-HU" alt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Várható hozam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hu-HU" alt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Szórás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11,4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17,1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712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357563"/>
            <a:ext cx="338455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7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868863"/>
            <a:ext cx="676751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(XI.)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hu-HU" altLang="hu-HU" sz="2400" dirty="0"/>
              <a:t>Ábrázoljuk a lehetséges portfóliókat különféle korrelációk esetén: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>
            <a:lum bright="-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98" y="2205038"/>
            <a:ext cx="5113337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50825" y="5805488"/>
            <a:ext cx="287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/>
              <a:t>A korrelációk persze    a valóságban adottak…</a:t>
            </a:r>
          </a:p>
        </p:txBody>
      </p:sp>
    </p:spTree>
    <p:extLst>
      <p:ext uri="{BB962C8B-B14F-4D97-AF65-F5344CB8AC3E}">
        <p14:creationId xmlns:p14="http://schemas.microsoft.com/office/powerpoint/2010/main" val="49910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  <p:bldP spid="481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(XII.)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600200"/>
            <a:ext cx="8496944" cy="44958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hu-HU" altLang="hu-HU" sz="2800" dirty="0"/>
              <a:t>Nézzük meg a három különböző elemből összeállítható portfóliókat (feltüntetve a páronként lehetséges </a:t>
            </a:r>
            <a:r>
              <a:rPr lang="hu-HU" altLang="hu-HU" sz="2800" dirty="0" smtClean="0"/>
              <a:t>portfóliókat </a:t>
            </a:r>
            <a:r>
              <a:rPr lang="hu-HU" altLang="hu-HU" sz="2800" dirty="0"/>
              <a:t>is):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08"/>
          <a:stretch>
            <a:fillRect/>
          </a:stretch>
        </p:blipFill>
        <p:spPr bwMode="auto">
          <a:xfrm>
            <a:off x="3636963" y="2675536"/>
            <a:ext cx="4916488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7544" y="4005064"/>
            <a:ext cx="3313113" cy="229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>
                <a:latin typeface="+mj-lt"/>
              </a:rPr>
              <a:t>Látható, hogy a három befektetési </a:t>
            </a:r>
            <a:r>
              <a:rPr lang="hu-HU" altLang="hu-HU" sz="2800" dirty="0" smtClean="0">
                <a:latin typeface="+mj-lt"/>
              </a:rPr>
              <a:t>lehetőséggel </a:t>
            </a:r>
            <a:r>
              <a:rPr lang="hu-HU" altLang="hu-HU" sz="2800" dirty="0">
                <a:latin typeface="+mj-lt"/>
              </a:rPr>
              <a:t>együtt érhető el a legnagyobb szórás-csökkenés…</a:t>
            </a:r>
          </a:p>
        </p:txBody>
      </p:sp>
    </p:spTree>
    <p:extLst>
      <p:ext uri="{BB962C8B-B14F-4D97-AF65-F5344CB8AC3E}">
        <p14:creationId xmlns:p14="http://schemas.microsoft.com/office/powerpoint/2010/main" val="346788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  <p:bldP spid="491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(XIII.)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484784"/>
            <a:ext cx="8153400" cy="46112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dirty="0"/>
              <a:t>Nézzük meg a „világ összes” kockázatos befektetési lehetőségét: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68313" y="5516563"/>
            <a:ext cx="83534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>
                <a:latin typeface="+mj-lt"/>
              </a:rPr>
              <a:t>Feltételezések:</a:t>
            </a:r>
          </a:p>
          <a:p>
            <a:pPr>
              <a:spcBef>
                <a:spcPct val="20000"/>
              </a:spcBef>
            </a:pPr>
            <a:r>
              <a:rPr lang="hu-HU" altLang="hu-HU" sz="2000" dirty="0">
                <a:latin typeface="+mj-lt"/>
              </a:rPr>
              <a:t>1) nincsenek szélsőséges hozam-szórás párok, 2) egy adott kockázati szint alatt nincs lehetőség, 3) a szórás nem csökkenthető nulláig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4"/>
          <a:stretch>
            <a:fillRect/>
          </a:stretch>
        </p:blipFill>
        <p:spPr bwMode="auto">
          <a:xfrm>
            <a:off x="2627313" y="1989138"/>
            <a:ext cx="475138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7451725" y="1989138"/>
            <a:ext cx="1439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b="1"/>
              <a:t>Hatékony portfóliók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6156325" y="2349500"/>
            <a:ext cx="129540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684213" y="2924175"/>
            <a:ext cx="19431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>
                <a:latin typeface="+mj-lt"/>
              </a:rPr>
              <a:t>Az adott befektetőnek       a </a:t>
            </a:r>
            <a:r>
              <a:rPr lang="hu-HU" altLang="hu-HU" sz="2000" i="1" dirty="0">
                <a:latin typeface="+mj-lt"/>
              </a:rPr>
              <a:t>B</a:t>
            </a:r>
            <a:r>
              <a:rPr lang="hu-HU" altLang="hu-HU" sz="2000" dirty="0">
                <a:latin typeface="+mj-lt"/>
              </a:rPr>
              <a:t> pont maximalizálja a hasznosságát</a:t>
            </a:r>
          </a:p>
        </p:txBody>
      </p:sp>
    </p:spTree>
    <p:extLst>
      <p:ext uri="{BB962C8B-B14F-4D97-AF65-F5344CB8AC3E}">
        <p14:creationId xmlns:p14="http://schemas.microsoft.com/office/powerpoint/2010/main" val="372989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  <p:bldP spid="50180" grpId="0"/>
      <p:bldP spid="50182" grpId="0"/>
      <p:bldP spid="50183" grpId="0" animBg="1"/>
      <p:bldP spid="501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(XIV.)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Hatékony portfólió</a:t>
            </a:r>
            <a:r>
              <a:rPr lang="hu-HU" altLang="hu-HU" sz="2400" dirty="0"/>
              <a:t>: adott várható hozamnál a legkisebb kockázatot, ill. adott kockázatnál a legnagyobb várható hozamot adja (nem diverzifikálható tovább)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kockázat alakulása a diverzifikáltság mértékével: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 cstate="print">
            <a:lum bright="-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213100"/>
            <a:ext cx="5616575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07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(XV.)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altLang="hu-HU" sz="2800" dirty="0"/>
              <a:t>A különböző preferenciájú befektetők választása: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417" y="1996922"/>
            <a:ext cx="5184775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50825" y="3789363"/>
            <a:ext cx="29527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A kockázatkerülési együtthatójuktól függ, hogy melyik hatékony portfóliót választják</a:t>
            </a:r>
          </a:p>
        </p:txBody>
      </p:sp>
    </p:spTree>
    <p:extLst>
      <p:ext uri="{BB962C8B-B14F-4D97-AF65-F5344CB8AC3E}">
        <p14:creationId xmlns:p14="http://schemas.microsoft.com/office/powerpoint/2010/main" val="353689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Hatékony portfóliók tartása (XVI.)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altLang="hu-HU" dirty="0"/>
              <a:t>A </a:t>
            </a:r>
            <a:r>
              <a:rPr lang="hu-HU" altLang="hu-HU" dirty="0" err="1"/>
              <a:t>Markowitz-féle</a:t>
            </a:r>
            <a:r>
              <a:rPr lang="hu-HU" altLang="hu-HU" dirty="0"/>
              <a:t> modell problémái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altLang="hu-HU" dirty="0"/>
              <a:t>Egy befektetésnek az összes többi befektetéssel való korrelációs kapcsolatát ismerni kell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altLang="hu-HU" dirty="0"/>
              <a:t>A tartott hatékony portfóliók befektetőnként eltérőek → egy-egy befektetés ténylegesen érzékelt kockázata befektetőnként eltérő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altLang="hu-HU" dirty="0"/>
              <a:t>A modell gyakorlati alkalmazása </a:t>
            </a:r>
            <a:r>
              <a:rPr lang="hu-HU" altLang="hu-HU" dirty="0" smtClean="0"/>
              <a:t>„szinte reménytelen”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9231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Portfólió-választás példa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Adott két befektetési lehetőség: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i="1" dirty="0" smtClean="0"/>
              <a:t>i</a:t>
            </a:r>
            <a:r>
              <a:rPr lang="hu-HU" dirty="0" smtClean="0"/>
              <a:t>: </a:t>
            </a:r>
            <a:r>
              <a:rPr lang="hu-HU" i="1" dirty="0" smtClean="0"/>
              <a:t>E</a:t>
            </a:r>
            <a:r>
              <a:rPr lang="hu-HU" dirty="0" smtClean="0"/>
              <a:t>(</a:t>
            </a:r>
            <a:r>
              <a:rPr lang="hu-HU" i="1" dirty="0" err="1" smtClean="0"/>
              <a:t>r</a:t>
            </a:r>
            <a:r>
              <a:rPr lang="hu-HU" i="1" baseline="-25000" dirty="0" err="1" smtClean="0"/>
              <a:t>i</a:t>
            </a:r>
            <a:r>
              <a:rPr lang="hu-HU" dirty="0" smtClean="0"/>
              <a:t>) = 12%, </a:t>
            </a:r>
            <a:r>
              <a:rPr lang="el-GR" i="1" dirty="0" smtClean="0"/>
              <a:t>σ</a:t>
            </a:r>
            <a:r>
              <a:rPr lang="hu-HU" dirty="0" smtClean="0"/>
              <a:t>(</a:t>
            </a:r>
            <a:r>
              <a:rPr lang="hu-HU" i="1" dirty="0" err="1"/>
              <a:t>r</a:t>
            </a:r>
            <a:r>
              <a:rPr lang="hu-HU" i="1" baseline="-25000" dirty="0" err="1"/>
              <a:t>i</a:t>
            </a:r>
            <a:r>
              <a:rPr lang="hu-HU" dirty="0" smtClean="0"/>
              <a:t>) = 15%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i="1" dirty="0" smtClean="0"/>
              <a:t>j</a:t>
            </a:r>
            <a:r>
              <a:rPr lang="hu-HU" dirty="0" smtClean="0"/>
              <a:t>: </a:t>
            </a:r>
            <a:r>
              <a:rPr lang="hu-HU" i="1" dirty="0" smtClean="0"/>
              <a:t>E</a:t>
            </a:r>
            <a:r>
              <a:rPr lang="hu-HU" dirty="0" smtClean="0"/>
              <a:t>(</a:t>
            </a:r>
            <a:r>
              <a:rPr lang="hu-HU" i="1" dirty="0" err="1" smtClean="0"/>
              <a:t>r</a:t>
            </a:r>
            <a:r>
              <a:rPr lang="hu-HU" i="1" baseline="-25000" dirty="0" err="1" smtClean="0"/>
              <a:t>j</a:t>
            </a:r>
            <a:r>
              <a:rPr lang="hu-HU" dirty="0" smtClean="0"/>
              <a:t>) = 7%, </a:t>
            </a:r>
            <a:r>
              <a:rPr lang="el-GR" i="1" dirty="0"/>
              <a:t>σ</a:t>
            </a:r>
            <a:r>
              <a:rPr lang="hu-HU" dirty="0" smtClean="0"/>
              <a:t>(</a:t>
            </a:r>
            <a:r>
              <a:rPr lang="hu-HU" i="1" dirty="0" err="1"/>
              <a:t>r</a:t>
            </a:r>
            <a:r>
              <a:rPr lang="hu-HU" i="1" baseline="-25000" dirty="0" err="1"/>
              <a:t>j</a:t>
            </a:r>
            <a:r>
              <a:rPr lang="hu-HU" dirty="0" smtClean="0"/>
              <a:t>) = 9%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k</a:t>
            </a:r>
            <a:r>
              <a:rPr lang="hu-HU" i="1" baseline="-25000" dirty="0" smtClean="0"/>
              <a:t>i,j</a:t>
            </a:r>
            <a:r>
              <a:rPr lang="hu-HU" dirty="0" smtClean="0"/>
              <a:t> = 0,3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Mekkora az ezen két elemből összeállított portfólió várható hozama és szórása, ha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I.</a:t>
            </a:r>
            <a:r>
              <a:rPr lang="hu-HU" dirty="0" smtClean="0"/>
              <a:t>: </a:t>
            </a:r>
            <a:r>
              <a:rPr lang="hu-HU" i="1" dirty="0" err="1" smtClean="0"/>
              <a:t>a</a:t>
            </a:r>
            <a:r>
              <a:rPr lang="hu-HU" i="1" baseline="-25000" dirty="0" err="1" smtClean="0"/>
              <a:t>i</a:t>
            </a:r>
            <a:r>
              <a:rPr lang="hu-HU" dirty="0" smtClean="0"/>
              <a:t> = 0,2 és </a:t>
            </a:r>
            <a:r>
              <a:rPr lang="hu-HU" i="1" dirty="0" smtClean="0"/>
              <a:t>a</a:t>
            </a:r>
            <a:r>
              <a:rPr lang="hu-HU" i="1" baseline="-25000" dirty="0" smtClean="0"/>
              <a:t>j</a:t>
            </a:r>
            <a:r>
              <a:rPr lang="hu-HU" dirty="0" smtClean="0"/>
              <a:t> = 0,8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II.</a:t>
            </a:r>
            <a:r>
              <a:rPr lang="hu-HU" dirty="0" smtClean="0"/>
              <a:t>: </a:t>
            </a:r>
            <a:r>
              <a:rPr lang="hu-HU" i="1" dirty="0" err="1"/>
              <a:t>a</a:t>
            </a:r>
            <a:r>
              <a:rPr lang="hu-HU" i="1" baseline="-25000" dirty="0" err="1"/>
              <a:t>i</a:t>
            </a:r>
            <a:r>
              <a:rPr lang="hu-HU" dirty="0" smtClean="0"/>
              <a:t> = 0,8 és </a:t>
            </a:r>
            <a:r>
              <a:rPr lang="hu-HU" i="1" dirty="0"/>
              <a:t>a</a:t>
            </a:r>
            <a:r>
              <a:rPr lang="hu-HU" i="1" baseline="-25000" dirty="0"/>
              <a:t>j</a:t>
            </a:r>
            <a:r>
              <a:rPr lang="hu-HU" dirty="0" smtClean="0"/>
              <a:t> = 0,2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Az I. és a II. portfólió közül melyiket választaná egy </a:t>
            </a:r>
            <a:r>
              <a:rPr lang="hu-HU" i="1" dirty="0" smtClean="0"/>
              <a:t>A</a:t>
            </a:r>
            <a:r>
              <a:rPr lang="hu-HU" dirty="0" smtClean="0"/>
              <a:t>=2, illetve egy </a:t>
            </a:r>
            <a:r>
              <a:rPr lang="hu-HU" i="1" dirty="0" smtClean="0"/>
              <a:t>A</a:t>
            </a:r>
            <a:r>
              <a:rPr lang="hu-HU" dirty="0" smtClean="0"/>
              <a:t>=8 kockázatkerülésű befektető?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Ábrázoljuk grafikusan is! (csak jelleghelyesen)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720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példa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hu-HU" b="1" u="sng" dirty="0" smtClean="0"/>
              <a:t>Megoldás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I. portfólió: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i="1" dirty="0" smtClean="0"/>
              <a:t>E</a:t>
            </a:r>
            <a:r>
              <a:rPr lang="hu-HU" b="1" dirty="0" smtClean="0"/>
              <a:t>(</a:t>
            </a:r>
            <a:r>
              <a:rPr lang="hu-HU" b="1" i="1" dirty="0" err="1" smtClean="0"/>
              <a:t>r</a:t>
            </a:r>
            <a:r>
              <a:rPr lang="hu-HU" b="1" i="1" baseline="-25000" dirty="0" err="1" smtClean="0"/>
              <a:t>P</a:t>
            </a:r>
            <a:r>
              <a:rPr lang="hu-HU" b="1" dirty="0" smtClean="0"/>
              <a:t>)</a:t>
            </a:r>
            <a:r>
              <a:rPr lang="hu-HU" dirty="0" smtClean="0"/>
              <a:t> = 0,2*0,12 + 0,8*0,07 = 0,08 = </a:t>
            </a:r>
            <a:r>
              <a:rPr lang="hu-HU" b="1" dirty="0" smtClean="0"/>
              <a:t>8%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l-GR" b="1" i="1" dirty="0"/>
              <a:t>σ</a:t>
            </a:r>
            <a:r>
              <a:rPr lang="hu-HU" b="1" dirty="0" smtClean="0"/>
              <a:t>(</a:t>
            </a:r>
            <a:r>
              <a:rPr lang="hu-HU" b="1" i="1" dirty="0" err="1"/>
              <a:t>r</a:t>
            </a:r>
            <a:r>
              <a:rPr lang="hu-HU" b="1" i="1" baseline="-25000" dirty="0" err="1"/>
              <a:t>P</a:t>
            </a:r>
            <a:r>
              <a:rPr lang="hu-HU" b="1" dirty="0" smtClean="0"/>
              <a:t>) </a:t>
            </a:r>
            <a:r>
              <a:rPr lang="hu-HU" dirty="0" smtClean="0"/>
              <a:t>= [(0,2*0,15)</a:t>
            </a:r>
            <a:r>
              <a:rPr lang="hu-HU" baseline="30000" dirty="0" smtClean="0"/>
              <a:t>2</a:t>
            </a:r>
            <a:r>
              <a:rPr lang="hu-HU" dirty="0" smtClean="0"/>
              <a:t> + (0,8*0,09)</a:t>
            </a:r>
            <a:r>
              <a:rPr lang="hu-HU" baseline="30000" dirty="0" smtClean="0"/>
              <a:t>2</a:t>
            </a:r>
            <a:r>
              <a:rPr lang="hu-HU" dirty="0" smtClean="0"/>
              <a:t> + </a:t>
            </a:r>
            <a:r>
              <a:rPr lang="hu-HU" dirty="0" err="1" smtClean="0"/>
              <a:t>2</a:t>
            </a:r>
            <a:r>
              <a:rPr lang="hu-HU" dirty="0" smtClean="0"/>
              <a:t>*0,3*0,2*0,15*0,8*0,09]</a:t>
            </a:r>
            <a:r>
              <a:rPr lang="hu-HU" baseline="30000" dirty="0" smtClean="0"/>
              <a:t>1/2</a:t>
            </a:r>
            <a:r>
              <a:rPr lang="hu-HU" dirty="0" smtClean="0"/>
              <a:t> = 0,0859 = </a:t>
            </a:r>
            <a:r>
              <a:rPr lang="hu-HU" b="1" dirty="0" smtClean="0"/>
              <a:t>8,59%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II. portfólió: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i="1" dirty="0"/>
              <a:t>E</a:t>
            </a:r>
            <a:r>
              <a:rPr lang="hu-HU" b="1" dirty="0"/>
              <a:t>(</a:t>
            </a:r>
            <a:r>
              <a:rPr lang="hu-HU" b="1" i="1" dirty="0" err="1"/>
              <a:t>r</a:t>
            </a:r>
            <a:r>
              <a:rPr lang="hu-HU" b="1" i="1" baseline="-25000" dirty="0" err="1"/>
              <a:t>P</a:t>
            </a:r>
            <a:r>
              <a:rPr lang="hu-HU" b="1" dirty="0"/>
              <a:t>)</a:t>
            </a:r>
            <a:r>
              <a:rPr lang="hu-HU" dirty="0"/>
              <a:t> = </a:t>
            </a:r>
            <a:r>
              <a:rPr lang="hu-HU" dirty="0" smtClean="0"/>
              <a:t>0,8*0,12 </a:t>
            </a:r>
            <a:r>
              <a:rPr lang="hu-HU" dirty="0"/>
              <a:t>+ </a:t>
            </a:r>
            <a:r>
              <a:rPr lang="hu-HU" dirty="0" smtClean="0"/>
              <a:t>0,2*0,07 </a:t>
            </a:r>
            <a:r>
              <a:rPr lang="hu-HU" dirty="0"/>
              <a:t>= </a:t>
            </a:r>
            <a:r>
              <a:rPr lang="hu-HU" dirty="0" smtClean="0"/>
              <a:t>0,11 </a:t>
            </a:r>
            <a:r>
              <a:rPr lang="hu-HU" dirty="0"/>
              <a:t>= </a:t>
            </a:r>
            <a:r>
              <a:rPr lang="hu-HU" b="1" dirty="0" smtClean="0"/>
              <a:t>11%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l-GR" b="1" i="1" dirty="0"/>
              <a:t>σ</a:t>
            </a:r>
            <a:r>
              <a:rPr lang="hu-HU" b="1" dirty="0"/>
              <a:t>(</a:t>
            </a:r>
            <a:r>
              <a:rPr lang="hu-HU" b="1" i="1" dirty="0" err="1"/>
              <a:t>r</a:t>
            </a:r>
            <a:r>
              <a:rPr lang="hu-HU" b="1" i="1" baseline="-25000" dirty="0" err="1"/>
              <a:t>P</a:t>
            </a:r>
            <a:r>
              <a:rPr lang="hu-HU" b="1" dirty="0"/>
              <a:t>) </a:t>
            </a:r>
            <a:r>
              <a:rPr lang="hu-HU" dirty="0"/>
              <a:t>= </a:t>
            </a:r>
            <a:r>
              <a:rPr lang="hu-HU" dirty="0" smtClean="0"/>
              <a:t>[(0,8*0,15)</a:t>
            </a:r>
            <a:r>
              <a:rPr lang="hu-HU" baseline="30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+ (</a:t>
            </a:r>
            <a:r>
              <a:rPr lang="hu-HU" dirty="0" smtClean="0"/>
              <a:t>0,2*0,09)</a:t>
            </a:r>
            <a:r>
              <a:rPr lang="hu-HU" baseline="30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+ </a:t>
            </a:r>
            <a:r>
              <a:rPr lang="hu-HU" dirty="0" err="1" smtClean="0"/>
              <a:t>2</a:t>
            </a:r>
            <a:r>
              <a:rPr lang="hu-HU" dirty="0" smtClean="0"/>
              <a:t>*0,3*0,8*0,15*0,2*0,09]</a:t>
            </a:r>
            <a:r>
              <a:rPr lang="hu-HU" baseline="30000" dirty="0" smtClean="0"/>
              <a:t>1/2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smtClean="0"/>
              <a:t>0,1266 </a:t>
            </a:r>
            <a:r>
              <a:rPr lang="hu-HU" dirty="0"/>
              <a:t>= </a:t>
            </a:r>
            <a:r>
              <a:rPr lang="hu-HU" b="1" dirty="0" smtClean="0"/>
              <a:t>12,66%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591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példa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Portfóliók várható hasznossága, ha </a:t>
            </a:r>
            <a:r>
              <a:rPr lang="hu-HU" i="1" dirty="0" smtClean="0"/>
              <a:t>A</a:t>
            </a:r>
            <a:r>
              <a:rPr lang="hu-HU" dirty="0" smtClean="0"/>
              <a:t>=2: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I. portfólió: </a:t>
            </a:r>
            <a:r>
              <a:rPr lang="hu-HU" b="1" i="1" dirty="0" smtClean="0"/>
              <a:t>U</a:t>
            </a:r>
            <a:r>
              <a:rPr lang="hu-HU" dirty="0" smtClean="0"/>
              <a:t> = 0,08 – 0,5*2*0,11</a:t>
            </a:r>
            <a:r>
              <a:rPr lang="hu-HU" baseline="30000" dirty="0" smtClean="0"/>
              <a:t>2</a:t>
            </a:r>
            <a:r>
              <a:rPr lang="hu-HU" dirty="0" smtClean="0"/>
              <a:t> = </a:t>
            </a:r>
            <a:r>
              <a:rPr lang="hu-HU" b="1" dirty="0" smtClean="0"/>
              <a:t>0,0726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II. portfólió: </a:t>
            </a:r>
            <a:r>
              <a:rPr lang="hu-HU" b="1" i="1" dirty="0" smtClean="0"/>
              <a:t>U</a:t>
            </a:r>
            <a:r>
              <a:rPr lang="hu-HU" dirty="0" smtClean="0"/>
              <a:t> = 0,11 – 0,5*2*0,1266</a:t>
            </a:r>
            <a:r>
              <a:rPr lang="hu-HU" baseline="30000" dirty="0" smtClean="0"/>
              <a:t>2</a:t>
            </a:r>
            <a:r>
              <a:rPr lang="hu-HU" dirty="0" smtClean="0"/>
              <a:t> = </a:t>
            </a:r>
            <a:r>
              <a:rPr lang="hu-HU" b="1" dirty="0" smtClean="0"/>
              <a:t>0,0940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Mivel </a:t>
            </a:r>
            <a:r>
              <a:rPr lang="hu-HU" b="1" i="1" dirty="0" smtClean="0"/>
              <a:t>U</a:t>
            </a:r>
            <a:r>
              <a:rPr lang="hu-HU" b="1" baseline="-25000" dirty="0" smtClean="0"/>
              <a:t>II</a:t>
            </a:r>
            <a:r>
              <a:rPr lang="hu-HU" b="1" dirty="0" smtClean="0"/>
              <a:t> &gt; </a:t>
            </a:r>
            <a:r>
              <a:rPr lang="hu-HU" b="1" i="1" dirty="0" smtClean="0"/>
              <a:t>U</a:t>
            </a:r>
            <a:r>
              <a:rPr lang="hu-HU" b="1" baseline="-25000" dirty="0" smtClean="0"/>
              <a:t>I</a:t>
            </a:r>
            <a:r>
              <a:rPr lang="hu-HU" dirty="0" smtClean="0"/>
              <a:t>, ezért a II. portfóliót választaná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/>
              <a:t>Portfóliók várható hasznossága, ha </a:t>
            </a:r>
            <a:r>
              <a:rPr lang="hu-HU" i="1" dirty="0" smtClean="0"/>
              <a:t>A</a:t>
            </a:r>
            <a:r>
              <a:rPr lang="hu-HU" dirty="0" smtClean="0"/>
              <a:t>=8: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/>
              <a:t>I. portfólió: </a:t>
            </a:r>
            <a:r>
              <a:rPr lang="hu-HU" b="1" i="1" dirty="0"/>
              <a:t>U</a:t>
            </a:r>
            <a:r>
              <a:rPr lang="hu-HU" dirty="0"/>
              <a:t> = 0,08 – </a:t>
            </a:r>
            <a:r>
              <a:rPr lang="hu-HU" dirty="0" smtClean="0"/>
              <a:t>0,5*8*0,11</a:t>
            </a:r>
            <a:r>
              <a:rPr lang="hu-HU" baseline="30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b="1" dirty="0" smtClean="0"/>
              <a:t>0,0505</a:t>
            </a:r>
            <a:endParaRPr lang="hu-HU" b="1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/>
              <a:t>II. portfólió: </a:t>
            </a:r>
            <a:r>
              <a:rPr lang="hu-HU" b="1" i="1" dirty="0"/>
              <a:t>U</a:t>
            </a:r>
            <a:r>
              <a:rPr lang="hu-HU" dirty="0"/>
              <a:t> = 0,11 – </a:t>
            </a:r>
            <a:r>
              <a:rPr lang="hu-HU" dirty="0" smtClean="0"/>
              <a:t>0,5*8*0,1266</a:t>
            </a:r>
            <a:r>
              <a:rPr lang="hu-HU" baseline="30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b="1" dirty="0" smtClean="0"/>
              <a:t>0,0459</a:t>
            </a:r>
            <a:endParaRPr lang="hu-HU" b="1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/>
              <a:t>Mivel </a:t>
            </a:r>
            <a:r>
              <a:rPr lang="hu-HU" b="1" i="1" dirty="0" smtClean="0"/>
              <a:t>U</a:t>
            </a:r>
            <a:r>
              <a:rPr lang="hu-HU" b="1" baseline="-25000" dirty="0" smtClean="0"/>
              <a:t>I</a:t>
            </a:r>
            <a:r>
              <a:rPr lang="hu-HU" b="1" dirty="0" smtClean="0"/>
              <a:t> </a:t>
            </a:r>
            <a:r>
              <a:rPr lang="hu-HU" b="1" dirty="0"/>
              <a:t>&gt; </a:t>
            </a:r>
            <a:r>
              <a:rPr lang="hu-HU" b="1" i="1" dirty="0" smtClean="0"/>
              <a:t>U</a:t>
            </a:r>
            <a:r>
              <a:rPr lang="hu-HU" b="1" baseline="-25000" dirty="0" smtClean="0"/>
              <a:t>II</a:t>
            </a:r>
            <a:r>
              <a:rPr lang="hu-HU" dirty="0" smtClean="0"/>
              <a:t>, </a:t>
            </a:r>
            <a:r>
              <a:rPr lang="hu-HU" dirty="0"/>
              <a:t>ezért </a:t>
            </a:r>
            <a:r>
              <a:rPr lang="hu-HU" dirty="0" smtClean="0"/>
              <a:t>az I. </a:t>
            </a:r>
            <a:r>
              <a:rPr lang="hu-HU" dirty="0"/>
              <a:t>portfóliót </a:t>
            </a:r>
            <a:r>
              <a:rPr lang="hu-HU" dirty="0" smtClean="0"/>
              <a:t>választaná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170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Várható hasznosság maximalizálása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32606" y="1772816"/>
            <a:ext cx="8153400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Emlékezzünk: racionalitás: várható hasznosság maximalizálása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Matematikai várható érték vs. várható hasznosság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15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17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Minket nem a vagyon (pénz) érdekel önmagában, hanem a hozzá tartozó hasznosság!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Miért más a két célfüggvény?</a:t>
            </a: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235" y="3140968"/>
            <a:ext cx="3595424" cy="8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4682455" cy="83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74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zabadkézi sokszög 55"/>
          <p:cNvSpPr/>
          <p:nvPr/>
        </p:nvSpPr>
        <p:spPr>
          <a:xfrm>
            <a:off x="3485334" y="2708919"/>
            <a:ext cx="2580833" cy="2249986"/>
          </a:xfrm>
          <a:custGeom>
            <a:avLst/>
            <a:gdLst>
              <a:gd name="connsiteX0" fmla="*/ 1776549 w 1776549"/>
              <a:gd name="connsiteY0" fmla="*/ 0 h 2005781"/>
              <a:gd name="connsiteX1" fmla="*/ 906394 w 1776549"/>
              <a:gd name="connsiteY1" fmla="*/ 486697 h 2005781"/>
              <a:gd name="connsiteX2" fmla="*/ 6742 w 1776549"/>
              <a:gd name="connsiteY2" fmla="*/ 1415845 h 2005781"/>
              <a:gd name="connsiteX3" fmla="*/ 508188 w 1776549"/>
              <a:gd name="connsiteY3" fmla="*/ 2005781 h 2005781"/>
              <a:gd name="connsiteX0" fmla="*/ 1771499 w 1771499"/>
              <a:gd name="connsiteY0" fmla="*/ 0 h 2005781"/>
              <a:gd name="connsiteX1" fmla="*/ 689875 w 1771499"/>
              <a:gd name="connsiteY1" fmla="*/ 749651 h 2005781"/>
              <a:gd name="connsiteX2" fmla="*/ 1692 w 1771499"/>
              <a:gd name="connsiteY2" fmla="*/ 1415845 h 2005781"/>
              <a:gd name="connsiteX3" fmla="*/ 503138 w 1771499"/>
              <a:gd name="connsiteY3" fmla="*/ 2005781 h 2005781"/>
              <a:gd name="connsiteX0" fmla="*/ 1750439 w 1750439"/>
              <a:gd name="connsiteY0" fmla="*/ 0 h 2005781"/>
              <a:gd name="connsiteX1" fmla="*/ 668815 w 1750439"/>
              <a:gd name="connsiteY1" fmla="*/ 749651 h 2005781"/>
              <a:gd name="connsiteX2" fmla="*/ 1779 w 1750439"/>
              <a:gd name="connsiteY2" fmla="*/ 1376401 h 2005781"/>
              <a:gd name="connsiteX3" fmla="*/ 482078 w 1750439"/>
              <a:gd name="connsiteY3" fmla="*/ 2005781 h 2005781"/>
              <a:gd name="connsiteX0" fmla="*/ 1771498 w 1771498"/>
              <a:gd name="connsiteY0" fmla="*/ 0 h 2005781"/>
              <a:gd name="connsiteX1" fmla="*/ 689874 w 1771498"/>
              <a:gd name="connsiteY1" fmla="*/ 749651 h 2005781"/>
              <a:gd name="connsiteX2" fmla="*/ 1691 w 1771498"/>
              <a:gd name="connsiteY2" fmla="*/ 1468435 h 2005781"/>
              <a:gd name="connsiteX3" fmla="*/ 503137 w 1771498"/>
              <a:gd name="connsiteY3" fmla="*/ 2005781 h 2005781"/>
              <a:gd name="connsiteX0" fmla="*/ 1771323 w 1771323"/>
              <a:gd name="connsiteY0" fmla="*/ 0 h 2005781"/>
              <a:gd name="connsiteX1" fmla="*/ 679126 w 1771323"/>
              <a:gd name="connsiteY1" fmla="*/ 775946 h 2005781"/>
              <a:gd name="connsiteX2" fmla="*/ 1516 w 1771323"/>
              <a:gd name="connsiteY2" fmla="*/ 1468435 h 2005781"/>
              <a:gd name="connsiteX3" fmla="*/ 502962 w 1771323"/>
              <a:gd name="connsiteY3" fmla="*/ 2005781 h 2005781"/>
              <a:gd name="connsiteX0" fmla="*/ 1876756 w 1876756"/>
              <a:gd name="connsiteY0" fmla="*/ 0 h 2005781"/>
              <a:gd name="connsiteX1" fmla="*/ 784559 w 1876756"/>
              <a:gd name="connsiteY1" fmla="*/ 775946 h 2005781"/>
              <a:gd name="connsiteX2" fmla="*/ 1215 w 1876756"/>
              <a:gd name="connsiteY2" fmla="*/ 1350106 h 2005781"/>
              <a:gd name="connsiteX3" fmla="*/ 608395 w 1876756"/>
              <a:gd name="connsiteY3" fmla="*/ 2005781 h 2005781"/>
              <a:gd name="connsiteX0" fmla="*/ 1876154 w 1876154"/>
              <a:gd name="connsiteY0" fmla="*/ 0 h 2005781"/>
              <a:gd name="connsiteX1" fmla="*/ 731090 w 1876154"/>
              <a:gd name="connsiteY1" fmla="*/ 578731 h 2005781"/>
              <a:gd name="connsiteX2" fmla="*/ 613 w 1876154"/>
              <a:gd name="connsiteY2" fmla="*/ 1350106 h 2005781"/>
              <a:gd name="connsiteX3" fmla="*/ 607793 w 1876154"/>
              <a:gd name="connsiteY3" fmla="*/ 2005781 h 2005781"/>
              <a:gd name="connsiteX0" fmla="*/ 1880827 w 1880827"/>
              <a:gd name="connsiteY0" fmla="*/ 0 h 2005781"/>
              <a:gd name="connsiteX1" fmla="*/ 1000099 w 1880827"/>
              <a:gd name="connsiteY1" fmla="*/ 420959 h 2005781"/>
              <a:gd name="connsiteX2" fmla="*/ 5286 w 1880827"/>
              <a:gd name="connsiteY2" fmla="*/ 1350106 h 2005781"/>
              <a:gd name="connsiteX3" fmla="*/ 612466 w 1880827"/>
              <a:gd name="connsiteY3" fmla="*/ 2005781 h 2005781"/>
              <a:gd name="connsiteX0" fmla="*/ 1849406 w 1849406"/>
              <a:gd name="connsiteY0" fmla="*/ 0 h 2005781"/>
              <a:gd name="connsiteX1" fmla="*/ 968678 w 1849406"/>
              <a:gd name="connsiteY1" fmla="*/ 420959 h 2005781"/>
              <a:gd name="connsiteX2" fmla="*/ 5585 w 1849406"/>
              <a:gd name="connsiteY2" fmla="*/ 1336958 h 2005781"/>
              <a:gd name="connsiteX3" fmla="*/ 581045 w 1849406"/>
              <a:gd name="connsiteY3" fmla="*/ 2005781 h 2005781"/>
              <a:gd name="connsiteX0" fmla="*/ 1848868 w 1848868"/>
              <a:gd name="connsiteY0" fmla="*/ 0 h 2005781"/>
              <a:gd name="connsiteX1" fmla="*/ 946993 w 1848868"/>
              <a:gd name="connsiteY1" fmla="*/ 447254 h 2005781"/>
              <a:gd name="connsiteX2" fmla="*/ 5047 w 1848868"/>
              <a:gd name="connsiteY2" fmla="*/ 1336958 h 2005781"/>
              <a:gd name="connsiteX3" fmla="*/ 580507 w 1848868"/>
              <a:gd name="connsiteY3" fmla="*/ 2005781 h 2005781"/>
              <a:gd name="connsiteX0" fmla="*/ 1849682 w 1849682"/>
              <a:gd name="connsiteY0" fmla="*/ 0 h 2005781"/>
              <a:gd name="connsiteX1" fmla="*/ 979528 w 1849682"/>
              <a:gd name="connsiteY1" fmla="*/ 381515 h 2005781"/>
              <a:gd name="connsiteX2" fmla="*/ 5861 w 1849682"/>
              <a:gd name="connsiteY2" fmla="*/ 1336958 h 2005781"/>
              <a:gd name="connsiteX3" fmla="*/ 581321 w 1849682"/>
              <a:gd name="connsiteY3" fmla="*/ 2005781 h 2005781"/>
              <a:gd name="connsiteX0" fmla="*/ 1844970 w 1844970"/>
              <a:gd name="connsiteY0" fmla="*/ 0 h 2005781"/>
              <a:gd name="connsiteX1" fmla="*/ 742201 w 1844970"/>
              <a:gd name="connsiteY1" fmla="*/ 526139 h 2005781"/>
              <a:gd name="connsiteX2" fmla="*/ 1149 w 1844970"/>
              <a:gd name="connsiteY2" fmla="*/ 1336958 h 2005781"/>
              <a:gd name="connsiteX3" fmla="*/ 576609 w 1844970"/>
              <a:gd name="connsiteY3" fmla="*/ 2005781 h 2005781"/>
              <a:gd name="connsiteX0" fmla="*/ 1844706 w 1844706"/>
              <a:gd name="connsiteY0" fmla="*/ 0 h 2005781"/>
              <a:gd name="connsiteX1" fmla="*/ 720790 w 1844706"/>
              <a:gd name="connsiteY1" fmla="*/ 539287 h 2005781"/>
              <a:gd name="connsiteX2" fmla="*/ 885 w 1844706"/>
              <a:gd name="connsiteY2" fmla="*/ 1336958 h 2005781"/>
              <a:gd name="connsiteX3" fmla="*/ 576345 w 1844706"/>
              <a:gd name="connsiteY3" fmla="*/ 2005781 h 2005781"/>
              <a:gd name="connsiteX0" fmla="*/ 1846321 w 1846321"/>
              <a:gd name="connsiteY0" fmla="*/ 0 h 2005781"/>
              <a:gd name="connsiteX1" fmla="*/ 828139 w 1846321"/>
              <a:gd name="connsiteY1" fmla="*/ 578731 h 2005781"/>
              <a:gd name="connsiteX2" fmla="*/ 2500 w 1846321"/>
              <a:gd name="connsiteY2" fmla="*/ 1336958 h 2005781"/>
              <a:gd name="connsiteX3" fmla="*/ 577960 w 1846321"/>
              <a:gd name="connsiteY3" fmla="*/ 2005781 h 2005781"/>
              <a:gd name="connsiteX0" fmla="*/ 1858926 w 1858926"/>
              <a:gd name="connsiteY0" fmla="*/ 0 h 2005781"/>
              <a:gd name="connsiteX1" fmla="*/ 1274255 w 1858926"/>
              <a:gd name="connsiteY1" fmla="*/ 289483 h 2005781"/>
              <a:gd name="connsiteX2" fmla="*/ 15105 w 1858926"/>
              <a:gd name="connsiteY2" fmla="*/ 1336958 h 2005781"/>
              <a:gd name="connsiteX3" fmla="*/ 590565 w 1858926"/>
              <a:gd name="connsiteY3" fmla="*/ 2005781 h 2005781"/>
              <a:gd name="connsiteX0" fmla="*/ 1850254 w 1850254"/>
              <a:gd name="connsiteY0" fmla="*/ 0 h 2005781"/>
              <a:gd name="connsiteX1" fmla="*/ 1001248 w 1850254"/>
              <a:gd name="connsiteY1" fmla="*/ 420960 h 2005781"/>
              <a:gd name="connsiteX2" fmla="*/ 6433 w 1850254"/>
              <a:gd name="connsiteY2" fmla="*/ 1336958 h 2005781"/>
              <a:gd name="connsiteX3" fmla="*/ 581893 w 1850254"/>
              <a:gd name="connsiteY3" fmla="*/ 2005781 h 200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254" h="2005781">
                <a:moveTo>
                  <a:pt x="1850254" y="0"/>
                </a:moveTo>
                <a:cubicBezTo>
                  <a:pt x="1562660" y="125361"/>
                  <a:pt x="1308551" y="198134"/>
                  <a:pt x="1001248" y="420960"/>
                </a:cubicBezTo>
                <a:cubicBezTo>
                  <a:pt x="693945" y="643786"/>
                  <a:pt x="76325" y="1072821"/>
                  <a:pt x="6433" y="1336958"/>
                </a:cubicBezTo>
                <a:cubicBezTo>
                  <a:pt x="-63459" y="1601095"/>
                  <a:pt x="456532" y="1900084"/>
                  <a:pt x="581893" y="2005781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1979712" y="2708920"/>
            <a:ext cx="4092339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6084168" y="2708919"/>
            <a:ext cx="0" cy="3396574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2003947" y="4941167"/>
            <a:ext cx="2261592" cy="2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4265539" y="4923149"/>
            <a:ext cx="0" cy="1176861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3588142" y="4407206"/>
            <a:ext cx="0" cy="1680917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2003947" y="4437112"/>
            <a:ext cx="158419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1979712" y="3112295"/>
            <a:ext cx="3085573" cy="1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5065285" y="3112296"/>
            <a:ext cx="0" cy="2993197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zabadkézi sokszög 56"/>
          <p:cNvSpPr/>
          <p:nvPr/>
        </p:nvSpPr>
        <p:spPr>
          <a:xfrm>
            <a:off x="2003948" y="2132856"/>
            <a:ext cx="2658052" cy="3114808"/>
          </a:xfrm>
          <a:custGeom>
            <a:avLst/>
            <a:gdLst>
              <a:gd name="connsiteX0" fmla="*/ 0 w 2064774"/>
              <a:gd name="connsiteY0" fmla="*/ 2197510 h 2197510"/>
              <a:gd name="connsiteX1" fmla="*/ 1135625 w 2064774"/>
              <a:gd name="connsiteY1" fmla="*/ 1740310 h 2197510"/>
              <a:gd name="connsiteX2" fmla="*/ 2064774 w 2064774"/>
              <a:gd name="connsiteY2" fmla="*/ 0 h 2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774" h="2197510">
                <a:moveTo>
                  <a:pt x="0" y="2197510"/>
                </a:moveTo>
                <a:cubicBezTo>
                  <a:pt x="395748" y="2152036"/>
                  <a:pt x="791496" y="2106562"/>
                  <a:pt x="1135625" y="1740310"/>
                </a:cubicBezTo>
                <a:cubicBezTo>
                  <a:pt x="1479754" y="1374058"/>
                  <a:pt x="1772264" y="687029"/>
                  <a:pt x="2064774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Szabadkézi sokszög 62"/>
          <p:cNvSpPr/>
          <p:nvPr/>
        </p:nvSpPr>
        <p:spPr>
          <a:xfrm>
            <a:off x="1979712" y="2478088"/>
            <a:ext cx="4968552" cy="2102108"/>
          </a:xfrm>
          <a:custGeom>
            <a:avLst/>
            <a:gdLst>
              <a:gd name="connsiteX0" fmla="*/ 0 w 2064774"/>
              <a:gd name="connsiteY0" fmla="*/ 2197510 h 2197510"/>
              <a:gd name="connsiteX1" fmla="*/ 1135625 w 2064774"/>
              <a:gd name="connsiteY1" fmla="*/ 1740310 h 2197510"/>
              <a:gd name="connsiteX2" fmla="*/ 2064774 w 2064774"/>
              <a:gd name="connsiteY2" fmla="*/ 0 h 2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774" h="2197510">
                <a:moveTo>
                  <a:pt x="0" y="2197510"/>
                </a:moveTo>
                <a:cubicBezTo>
                  <a:pt x="395748" y="2152036"/>
                  <a:pt x="791496" y="2106562"/>
                  <a:pt x="1135625" y="1740310"/>
                </a:cubicBezTo>
                <a:cubicBezTo>
                  <a:pt x="1479754" y="1374058"/>
                  <a:pt x="1772264" y="687029"/>
                  <a:pt x="2064774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1979712" y="2132856"/>
            <a:ext cx="24236" cy="398517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1991829" y="6105493"/>
            <a:ext cx="482453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példa (</a:t>
            </a:r>
            <a:r>
              <a:rPr lang="hu-HU" dirty="0" smtClean="0"/>
              <a:t>IV.)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577958" y="1631138"/>
            <a:ext cx="8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latin typeface="+mj-lt"/>
              </a:rPr>
              <a:t>E</a:t>
            </a:r>
            <a:r>
              <a:rPr lang="hu-HU" sz="2800" b="1" dirty="0" smtClean="0">
                <a:latin typeface="+mj-lt"/>
              </a:rPr>
              <a:t>(</a:t>
            </a:r>
            <a:r>
              <a:rPr lang="hu-HU" sz="2800" b="1" i="1" dirty="0" smtClean="0">
                <a:latin typeface="+mj-lt"/>
              </a:rPr>
              <a:t>r</a:t>
            </a:r>
            <a:r>
              <a:rPr lang="hu-HU" sz="2800" b="1" dirty="0" smtClean="0">
                <a:latin typeface="+mj-lt"/>
              </a:rPr>
              <a:t>)</a:t>
            </a:r>
            <a:endParaRPr lang="hu-HU" b="1" dirty="0">
              <a:latin typeface="+mj-lt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816365" y="5856419"/>
            <a:ext cx="8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latin typeface="+mj-lt"/>
              </a:rPr>
              <a:t>σ</a:t>
            </a:r>
            <a:r>
              <a:rPr lang="hu-HU" sz="2800" b="1" dirty="0" smtClean="0">
                <a:latin typeface="+mj-lt"/>
              </a:rPr>
              <a:t>(</a:t>
            </a:r>
            <a:r>
              <a:rPr lang="hu-HU" sz="2800" b="1" i="1" dirty="0" smtClean="0">
                <a:latin typeface="+mj-lt"/>
              </a:rPr>
              <a:t>r</a:t>
            </a:r>
            <a:r>
              <a:rPr lang="hu-HU" sz="2800" b="1" dirty="0" smtClean="0">
                <a:latin typeface="+mj-lt"/>
              </a:rPr>
              <a:t>)</a:t>
            </a:r>
            <a:endParaRPr lang="hu-HU" b="1" dirty="0"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259632" y="24780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j-lt"/>
              </a:rPr>
              <a:t>12%</a:t>
            </a:r>
            <a:endParaRPr lang="hu-HU" sz="1600" dirty="0">
              <a:latin typeface="+mj-lt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724128" y="611802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j-lt"/>
              </a:rPr>
              <a:t>15%</a:t>
            </a:r>
            <a:endParaRPr lang="hu-HU" sz="1600" dirty="0">
              <a:latin typeface="+mj-lt"/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5994168" y="2636920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övegdoboz 28"/>
          <p:cNvSpPr txBox="1"/>
          <p:nvPr/>
        </p:nvSpPr>
        <p:spPr>
          <a:xfrm>
            <a:off x="1217917" y="471033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j-lt"/>
              </a:rPr>
              <a:t>7%</a:t>
            </a:r>
            <a:endParaRPr lang="hu-HU" sz="1600" dirty="0">
              <a:latin typeface="+mj-lt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3905928" y="611769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j-lt"/>
              </a:rPr>
              <a:t>9%</a:t>
            </a:r>
            <a:endParaRPr lang="hu-HU" sz="1600" dirty="0">
              <a:latin typeface="+mj-lt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1217917" y="42062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>
                <a:latin typeface="+mj-lt"/>
              </a:rPr>
              <a:t>8</a:t>
            </a:r>
            <a:r>
              <a:rPr lang="hu-HU" sz="2400" i="1" dirty="0" smtClean="0">
                <a:latin typeface="+mj-lt"/>
              </a:rPr>
              <a:t>%</a:t>
            </a:r>
            <a:endParaRPr lang="hu-HU" sz="1600" i="1" dirty="0">
              <a:latin typeface="+mj-lt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029886" y="6118029"/>
            <a:ext cx="99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>
                <a:latin typeface="+mj-lt"/>
              </a:rPr>
              <a:t>8,59%</a:t>
            </a:r>
            <a:endParaRPr lang="hu-HU" sz="1600" i="1" dirty="0">
              <a:latin typeface="+mj-lt"/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4462213" y="6118029"/>
            <a:ext cx="120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i="1" dirty="0" smtClean="0">
                <a:latin typeface="+mj-lt"/>
              </a:rPr>
              <a:t>12,66%</a:t>
            </a:r>
            <a:endParaRPr lang="hu-HU" sz="1600" i="1" dirty="0">
              <a:latin typeface="+mj-lt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1271750" y="288146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>
                <a:latin typeface="+mj-lt"/>
              </a:rPr>
              <a:t>11%</a:t>
            </a:r>
            <a:endParaRPr lang="hu-HU" sz="1600" i="1" dirty="0">
              <a:latin typeface="+mj-lt"/>
            </a:endParaRPr>
          </a:p>
        </p:txBody>
      </p:sp>
      <p:sp>
        <p:nvSpPr>
          <p:cNvPr id="58" name="Szabadkézi sokszög 57"/>
          <p:cNvSpPr/>
          <p:nvPr/>
        </p:nvSpPr>
        <p:spPr>
          <a:xfrm>
            <a:off x="1991830" y="2154358"/>
            <a:ext cx="3444266" cy="3702061"/>
          </a:xfrm>
          <a:custGeom>
            <a:avLst/>
            <a:gdLst>
              <a:gd name="connsiteX0" fmla="*/ 0 w 2064774"/>
              <a:gd name="connsiteY0" fmla="*/ 2197510 h 2197510"/>
              <a:gd name="connsiteX1" fmla="*/ 1135625 w 2064774"/>
              <a:gd name="connsiteY1" fmla="*/ 1740310 h 2197510"/>
              <a:gd name="connsiteX2" fmla="*/ 2064774 w 2064774"/>
              <a:gd name="connsiteY2" fmla="*/ 0 h 2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774" h="2197510">
                <a:moveTo>
                  <a:pt x="0" y="2197510"/>
                </a:moveTo>
                <a:cubicBezTo>
                  <a:pt x="395748" y="2152036"/>
                  <a:pt x="791496" y="2106562"/>
                  <a:pt x="1135625" y="1740310"/>
                </a:cubicBezTo>
                <a:cubicBezTo>
                  <a:pt x="1479754" y="1374058"/>
                  <a:pt x="1772264" y="687029"/>
                  <a:pt x="2064774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Szabadkézi sokszög 61"/>
          <p:cNvSpPr/>
          <p:nvPr/>
        </p:nvSpPr>
        <p:spPr>
          <a:xfrm>
            <a:off x="1991828" y="1961379"/>
            <a:ext cx="4452380" cy="1872533"/>
          </a:xfrm>
          <a:custGeom>
            <a:avLst/>
            <a:gdLst>
              <a:gd name="connsiteX0" fmla="*/ 0 w 2064774"/>
              <a:gd name="connsiteY0" fmla="*/ 2197510 h 2197510"/>
              <a:gd name="connsiteX1" fmla="*/ 1135625 w 2064774"/>
              <a:gd name="connsiteY1" fmla="*/ 1740310 h 2197510"/>
              <a:gd name="connsiteX2" fmla="*/ 2064774 w 2064774"/>
              <a:gd name="connsiteY2" fmla="*/ 0 h 2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774" h="2197510">
                <a:moveTo>
                  <a:pt x="0" y="2197510"/>
                </a:moveTo>
                <a:cubicBezTo>
                  <a:pt x="395748" y="2152036"/>
                  <a:pt x="791496" y="2106562"/>
                  <a:pt x="1135625" y="1740310"/>
                </a:cubicBezTo>
                <a:cubicBezTo>
                  <a:pt x="1479754" y="1374058"/>
                  <a:pt x="1772264" y="687029"/>
                  <a:pt x="2064774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Szövegdoboz 63"/>
          <p:cNvSpPr txBox="1"/>
          <p:nvPr/>
        </p:nvSpPr>
        <p:spPr>
          <a:xfrm>
            <a:off x="6060569" y="240608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i</a:t>
            </a:r>
            <a:endParaRPr lang="hu-HU" sz="1600" b="1" i="1" dirty="0">
              <a:latin typeface="+mj-lt"/>
            </a:endParaRPr>
          </a:p>
        </p:txBody>
      </p:sp>
      <p:sp>
        <p:nvSpPr>
          <p:cNvPr id="65" name="Szövegdoboz 64"/>
          <p:cNvSpPr txBox="1"/>
          <p:nvPr/>
        </p:nvSpPr>
        <p:spPr>
          <a:xfrm>
            <a:off x="4301960" y="479347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j</a:t>
            </a:r>
            <a:endParaRPr lang="hu-HU" sz="1600" b="1" i="1" dirty="0">
              <a:latin typeface="+mj-lt"/>
            </a:endParaRPr>
          </a:p>
        </p:txBody>
      </p:sp>
      <p:sp>
        <p:nvSpPr>
          <p:cNvPr id="66" name="Szövegdoboz 65"/>
          <p:cNvSpPr txBox="1"/>
          <p:nvPr/>
        </p:nvSpPr>
        <p:spPr>
          <a:xfrm>
            <a:off x="3084984" y="404744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I.</a:t>
            </a:r>
            <a:endParaRPr lang="hu-HU" sz="1600" b="1" i="1" dirty="0">
              <a:latin typeface="+mj-lt"/>
            </a:endParaRPr>
          </a:p>
        </p:txBody>
      </p:sp>
      <p:sp>
        <p:nvSpPr>
          <p:cNvPr id="67" name="Szövegdoboz 66"/>
          <p:cNvSpPr txBox="1"/>
          <p:nvPr/>
        </p:nvSpPr>
        <p:spPr>
          <a:xfrm>
            <a:off x="5065285" y="3073864"/>
            <a:ext cx="461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II.</a:t>
            </a:r>
            <a:endParaRPr lang="hu-HU" sz="1600" b="1" i="1" dirty="0">
              <a:latin typeface="+mj-lt"/>
            </a:endParaRPr>
          </a:p>
        </p:txBody>
      </p:sp>
      <p:sp>
        <p:nvSpPr>
          <p:cNvPr id="68" name="Szövegdoboz 67"/>
          <p:cNvSpPr txBox="1"/>
          <p:nvPr/>
        </p:nvSpPr>
        <p:spPr>
          <a:xfrm>
            <a:off x="4083961" y="1730546"/>
            <a:ext cx="995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U</a:t>
            </a:r>
            <a:r>
              <a:rPr lang="hu-HU" sz="2400" b="1" baseline="-25000" dirty="0" smtClean="0">
                <a:latin typeface="+mj-lt"/>
              </a:rPr>
              <a:t>I</a:t>
            </a:r>
            <a:r>
              <a:rPr lang="hu-HU" sz="2400" b="1" i="1" baseline="30000" dirty="0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=8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69" name="Szövegdoboz 68"/>
          <p:cNvSpPr txBox="1"/>
          <p:nvPr/>
        </p:nvSpPr>
        <p:spPr>
          <a:xfrm>
            <a:off x="5079957" y="1730546"/>
            <a:ext cx="995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U</a:t>
            </a:r>
            <a:r>
              <a:rPr lang="hu-HU" sz="2400" b="1" baseline="-25000" dirty="0" smtClean="0">
                <a:latin typeface="+mj-lt"/>
              </a:rPr>
              <a:t>II</a:t>
            </a:r>
            <a:r>
              <a:rPr lang="hu-HU" sz="2400" b="1" i="1" baseline="30000" dirty="0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=8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6318367" y="1671191"/>
            <a:ext cx="995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U</a:t>
            </a:r>
            <a:r>
              <a:rPr lang="hu-HU" sz="2400" b="1" baseline="-25000" dirty="0" smtClean="0">
                <a:latin typeface="+mj-lt"/>
              </a:rPr>
              <a:t>II</a:t>
            </a:r>
            <a:r>
              <a:rPr lang="hu-HU" sz="2400" b="1" i="1" baseline="30000" dirty="0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=2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71" name="Szövegdoboz 70"/>
          <p:cNvSpPr txBox="1"/>
          <p:nvPr/>
        </p:nvSpPr>
        <p:spPr>
          <a:xfrm>
            <a:off x="6816365" y="2238005"/>
            <a:ext cx="995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U</a:t>
            </a:r>
            <a:r>
              <a:rPr lang="hu-HU" sz="2400" b="1" baseline="-25000" dirty="0" smtClean="0">
                <a:latin typeface="+mj-lt"/>
              </a:rPr>
              <a:t>I</a:t>
            </a:r>
            <a:r>
              <a:rPr lang="hu-HU" sz="2400" b="1" i="1" baseline="30000" dirty="0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=2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72" name="Szövegdoboz 71"/>
          <p:cNvSpPr txBox="1"/>
          <p:nvPr/>
        </p:nvSpPr>
        <p:spPr>
          <a:xfrm>
            <a:off x="4936242" y="169269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+mj-lt"/>
              </a:rPr>
              <a:t>&gt;</a:t>
            </a:r>
            <a:endParaRPr lang="hu-HU" sz="1600" b="1" dirty="0">
              <a:latin typeface="+mj-lt"/>
            </a:endParaRPr>
          </a:p>
        </p:txBody>
      </p:sp>
      <p:sp>
        <p:nvSpPr>
          <p:cNvPr id="73" name="Szövegdoboz 72"/>
          <p:cNvSpPr txBox="1"/>
          <p:nvPr/>
        </p:nvSpPr>
        <p:spPr>
          <a:xfrm rot="2505454">
            <a:off x="6685706" y="1961377"/>
            <a:ext cx="52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+mj-lt"/>
              </a:rPr>
              <a:t>&gt;</a:t>
            </a:r>
            <a:endParaRPr lang="hu-HU" sz="1600" b="1" dirty="0">
              <a:latin typeface="+mj-lt"/>
            </a:endParaRPr>
          </a:p>
        </p:txBody>
      </p:sp>
      <p:sp>
        <p:nvSpPr>
          <p:cNvPr id="28" name="Ellipszis 27"/>
          <p:cNvSpPr/>
          <p:nvPr/>
        </p:nvSpPr>
        <p:spPr>
          <a:xfrm>
            <a:off x="4193968" y="4869169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4993285" y="3040295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3516142" y="4365111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Szövegdoboz 73"/>
          <p:cNvSpPr txBox="1"/>
          <p:nvPr/>
        </p:nvSpPr>
        <p:spPr>
          <a:xfrm>
            <a:off x="6598674" y="4599983"/>
            <a:ext cx="2365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Csak hozzávetőleg, jellegében helyes ábrázolás!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3392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50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50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63" grpId="0" animBg="1"/>
      <p:bldP spid="2" grpId="0"/>
      <p:bldP spid="10" grpId="0"/>
      <p:bldP spid="11" grpId="0"/>
      <p:bldP spid="15" grpId="0"/>
      <p:bldP spid="16" grpId="0"/>
      <p:bldP spid="21" grpId="0" animBg="1"/>
      <p:bldP spid="29" grpId="0"/>
      <p:bldP spid="30" grpId="0"/>
      <p:bldP spid="35" grpId="0"/>
      <p:bldP spid="36" grpId="0"/>
      <p:bldP spid="41" grpId="0"/>
      <p:bldP spid="42" grpId="0"/>
      <p:bldP spid="58" grpId="0" animBg="1"/>
      <p:bldP spid="62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2" grpId="1"/>
      <p:bldP spid="73" grpId="0"/>
      <p:bldP spid="73" grpId="1"/>
      <p:bldP spid="28" grpId="0" animBg="1"/>
      <p:bldP spid="43" grpId="0" animBg="1"/>
      <p:bldP spid="44" grpId="0" animBg="1"/>
      <p:bldP spid="74" grpId="0"/>
      <p:bldP spid="7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példa </a:t>
            </a:r>
            <a:r>
              <a:rPr lang="hu-HU" dirty="0" smtClean="0"/>
              <a:t>(V.)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hu-HU" b="1" u="sng" dirty="0" smtClean="0"/>
              <a:t>Gyakorlásra: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Kétféle portfólió 3 db elemből: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Korrelációk: </a:t>
            </a:r>
            <a:r>
              <a:rPr lang="hu-HU" i="1" dirty="0" smtClean="0"/>
              <a:t>k</a:t>
            </a:r>
            <a:r>
              <a:rPr lang="hu-HU" i="1" baseline="-25000" dirty="0" smtClean="0"/>
              <a:t>i,j</a:t>
            </a:r>
            <a:r>
              <a:rPr lang="hu-HU" dirty="0" smtClean="0"/>
              <a:t> = -0,2; </a:t>
            </a:r>
            <a:r>
              <a:rPr lang="hu-HU" i="1" dirty="0" smtClean="0"/>
              <a:t>k</a:t>
            </a:r>
            <a:r>
              <a:rPr lang="hu-HU" i="1" baseline="-25000" dirty="0" smtClean="0"/>
              <a:t>i,z</a:t>
            </a:r>
            <a:r>
              <a:rPr lang="hu-HU" dirty="0" smtClean="0"/>
              <a:t> = 0,7; </a:t>
            </a:r>
            <a:r>
              <a:rPr lang="hu-HU" i="1" dirty="0" err="1" smtClean="0"/>
              <a:t>k</a:t>
            </a:r>
            <a:r>
              <a:rPr lang="hu-HU" i="1" baseline="-25000" dirty="0" err="1" smtClean="0"/>
              <a:t>j</a:t>
            </a:r>
            <a:r>
              <a:rPr lang="hu-HU" i="1" baseline="-25000" dirty="0" smtClean="0"/>
              <a:t>,z</a:t>
            </a:r>
            <a:r>
              <a:rPr lang="hu-HU" dirty="0" smtClean="0"/>
              <a:t> = 0,5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Az I. vagy II. portfóliót választaná egy </a:t>
            </a:r>
            <a:r>
              <a:rPr lang="hu-HU" i="1" dirty="0" smtClean="0"/>
              <a:t>A</a:t>
            </a:r>
            <a:r>
              <a:rPr lang="hu-HU" dirty="0" smtClean="0"/>
              <a:t>=8 befektető?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(Megoldás: a </a:t>
            </a:r>
            <a:r>
              <a:rPr lang="hu-HU" dirty="0" err="1" smtClean="0"/>
              <a:t>II.-t</a:t>
            </a:r>
            <a:r>
              <a:rPr lang="hu-HU" dirty="0" smtClean="0"/>
              <a:t>, mert </a:t>
            </a:r>
            <a:r>
              <a:rPr lang="hu-HU" i="1" dirty="0" smtClean="0"/>
              <a:t>U</a:t>
            </a:r>
            <a:r>
              <a:rPr lang="hu-HU" baseline="-25000" dirty="0" smtClean="0"/>
              <a:t>II</a:t>
            </a:r>
            <a:r>
              <a:rPr lang="hu-HU" dirty="0" smtClean="0"/>
              <a:t> = 0,0456 &gt; </a:t>
            </a:r>
            <a:r>
              <a:rPr lang="hu-HU" i="1" dirty="0" smtClean="0"/>
              <a:t>U</a:t>
            </a:r>
            <a:r>
              <a:rPr lang="hu-HU" baseline="-25000" dirty="0" smtClean="0"/>
              <a:t>I</a:t>
            </a:r>
            <a:r>
              <a:rPr lang="hu-HU" dirty="0" smtClean="0"/>
              <a:t> = 0,0387, mivel I.-re </a:t>
            </a:r>
            <a:r>
              <a:rPr lang="hu-HU" i="1" dirty="0" smtClean="0"/>
              <a:t>E</a:t>
            </a:r>
            <a:r>
              <a:rPr lang="hu-HU" dirty="0" smtClean="0"/>
              <a:t>(</a:t>
            </a:r>
            <a:r>
              <a:rPr lang="hu-HU" i="1" dirty="0" err="1" smtClean="0"/>
              <a:t>r</a:t>
            </a:r>
            <a:r>
              <a:rPr lang="hu-HU" i="1" baseline="-25000" dirty="0" err="1" smtClean="0"/>
              <a:t>P</a:t>
            </a:r>
            <a:r>
              <a:rPr lang="hu-HU" dirty="0" smtClean="0"/>
              <a:t>) = 7,60% és </a:t>
            </a:r>
            <a:r>
              <a:rPr lang="el-GR" i="1" dirty="0" smtClean="0"/>
              <a:t>σ</a:t>
            </a:r>
            <a:r>
              <a:rPr lang="hu-HU" dirty="0" smtClean="0"/>
              <a:t>(</a:t>
            </a:r>
            <a:r>
              <a:rPr lang="hu-HU" i="1" dirty="0" err="1" smtClean="0"/>
              <a:t>r</a:t>
            </a:r>
            <a:r>
              <a:rPr lang="hu-HU" i="1" baseline="-25000" dirty="0" err="1" smtClean="0"/>
              <a:t>P</a:t>
            </a:r>
            <a:r>
              <a:rPr lang="hu-HU" dirty="0" smtClean="0"/>
              <a:t>) = 9,66%, és </a:t>
            </a:r>
            <a:r>
              <a:rPr lang="hu-HU" dirty="0" err="1" smtClean="0"/>
              <a:t>II.-re</a:t>
            </a:r>
            <a:r>
              <a:rPr lang="hu-HU" dirty="0" smtClean="0"/>
              <a:t> </a:t>
            </a:r>
            <a:r>
              <a:rPr lang="hu-HU" i="1" dirty="0"/>
              <a:t>E</a:t>
            </a:r>
            <a:r>
              <a:rPr lang="hu-HU" dirty="0"/>
              <a:t>(</a:t>
            </a:r>
            <a:r>
              <a:rPr lang="hu-HU" i="1" dirty="0" err="1"/>
              <a:t>r</a:t>
            </a:r>
            <a:r>
              <a:rPr lang="hu-HU" i="1" baseline="-25000" dirty="0" err="1"/>
              <a:t>P</a:t>
            </a:r>
            <a:r>
              <a:rPr lang="hu-HU" dirty="0"/>
              <a:t>) </a:t>
            </a:r>
            <a:r>
              <a:rPr lang="hu-HU" dirty="0" smtClean="0"/>
              <a:t>= 6,60% és </a:t>
            </a:r>
            <a:r>
              <a:rPr lang="el-GR" i="1" dirty="0"/>
              <a:t>σ</a:t>
            </a:r>
            <a:r>
              <a:rPr lang="hu-HU" dirty="0"/>
              <a:t>(</a:t>
            </a:r>
            <a:r>
              <a:rPr lang="hu-HU" i="1" dirty="0" err="1"/>
              <a:t>r</a:t>
            </a:r>
            <a:r>
              <a:rPr lang="hu-HU" i="1" baseline="-25000" dirty="0" err="1"/>
              <a:t>P</a:t>
            </a:r>
            <a:r>
              <a:rPr lang="hu-HU" dirty="0"/>
              <a:t>) </a:t>
            </a:r>
            <a:r>
              <a:rPr lang="hu-HU" dirty="0" smtClean="0"/>
              <a:t>= 7,14%)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733667"/>
              </p:ext>
            </p:extLst>
          </p:nvPr>
        </p:nvGraphicFramePr>
        <p:xfrm>
          <a:off x="1331640" y="2564904"/>
          <a:ext cx="6624735" cy="18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/>
                <a:gridCol w="1324947"/>
                <a:gridCol w="1324947"/>
                <a:gridCol w="1324947"/>
                <a:gridCol w="1324947"/>
              </a:tblGrid>
              <a:tr h="46085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i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2400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i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2400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I.</a:t>
                      </a:r>
                      <a:endParaRPr lang="hu-H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II.</a:t>
                      </a:r>
                      <a:endParaRPr lang="hu-H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0850">
                <a:tc>
                  <a:txBody>
                    <a:bodyPr/>
                    <a:lstStyle/>
                    <a:p>
                      <a:pPr algn="ctr"/>
                      <a:r>
                        <a:rPr lang="hu-HU" sz="2400" b="1" i="1" dirty="0" smtClean="0"/>
                        <a:t>i</a:t>
                      </a:r>
                      <a:endParaRPr lang="hu-H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10%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20%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0,4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0,2</a:t>
                      </a:r>
                      <a:endParaRPr lang="hu-HU" sz="2400" dirty="0"/>
                    </a:p>
                  </a:txBody>
                  <a:tcPr anchor="ctr"/>
                </a:tc>
              </a:tr>
              <a:tr h="460850">
                <a:tc>
                  <a:txBody>
                    <a:bodyPr/>
                    <a:lstStyle/>
                    <a:p>
                      <a:pPr algn="ctr"/>
                      <a:r>
                        <a:rPr lang="hu-HU" sz="2400" b="1" i="1" dirty="0" smtClean="0"/>
                        <a:t>j</a:t>
                      </a:r>
                      <a:endParaRPr lang="hu-H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8%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12%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0,2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0,2</a:t>
                      </a:r>
                      <a:endParaRPr lang="hu-HU" sz="2400" dirty="0"/>
                    </a:p>
                  </a:txBody>
                  <a:tcPr anchor="ctr"/>
                </a:tc>
              </a:tr>
              <a:tr h="460850">
                <a:tc>
                  <a:txBody>
                    <a:bodyPr/>
                    <a:lstStyle/>
                    <a:p>
                      <a:pPr algn="ctr"/>
                      <a:r>
                        <a:rPr lang="hu-HU" sz="2400" b="1" i="1" dirty="0" smtClean="0"/>
                        <a:t>z</a:t>
                      </a:r>
                      <a:endParaRPr lang="hu-H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5%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5%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0,4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0,6</a:t>
                      </a:r>
                      <a:endParaRPr lang="hu-H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2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példa (</a:t>
            </a:r>
            <a:r>
              <a:rPr lang="hu-HU" dirty="0" smtClean="0"/>
              <a:t>VI.)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Csak akit jobban érdekel a téma, és szeret számolni:</a:t>
            </a:r>
          </a:p>
          <a:p>
            <a:r>
              <a:rPr lang="hu-HU" dirty="0" smtClean="0"/>
              <a:t>Előző kételemű példához:</a:t>
            </a:r>
          </a:p>
          <a:p>
            <a:pPr lvl="1"/>
            <a:r>
              <a:rPr lang="hu-HU" i="1" dirty="0" smtClean="0"/>
              <a:t>i</a:t>
            </a:r>
            <a:r>
              <a:rPr lang="hu-HU" dirty="0" smtClean="0"/>
              <a:t>-hez és </a:t>
            </a:r>
            <a:r>
              <a:rPr lang="hu-HU" i="1" dirty="0" smtClean="0"/>
              <a:t>j</a:t>
            </a:r>
            <a:r>
              <a:rPr lang="hu-HU" dirty="0" smtClean="0"/>
              <a:t>-hez önmagában tartozó hasznosságok</a:t>
            </a:r>
          </a:p>
          <a:p>
            <a:pPr lvl="1"/>
            <a:r>
              <a:rPr lang="hu-HU" dirty="0" smtClean="0"/>
              <a:t>Legkisebb szórású portfólió meghatározása</a:t>
            </a:r>
          </a:p>
          <a:p>
            <a:pPr lvl="1"/>
            <a:r>
              <a:rPr lang="hu-HU" dirty="0" smtClean="0"/>
              <a:t>Legnagyobb hasznosságú portfólió meghatározása</a:t>
            </a:r>
          </a:p>
          <a:p>
            <a:pPr lvl="1"/>
            <a:r>
              <a:rPr lang="hu-HU" dirty="0" smtClean="0"/>
              <a:t>(Utóbbi kettőhöz az ötlet: </a:t>
            </a:r>
            <a:r>
              <a:rPr lang="hu-HU" i="1" dirty="0" smtClean="0"/>
              <a:t>a</a:t>
            </a:r>
            <a:r>
              <a:rPr lang="hu-HU" i="1" baseline="-25000" dirty="0" smtClean="0"/>
              <a:t>j</a:t>
            </a:r>
            <a:r>
              <a:rPr lang="hu-HU" dirty="0" smtClean="0"/>
              <a:t> = 1 – </a:t>
            </a:r>
            <a:r>
              <a:rPr lang="hu-HU" i="1" dirty="0" err="1" smtClean="0"/>
              <a:t>a</a:t>
            </a:r>
            <a:r>
              <a:rPr lang="hu-HU" i="1" baseline="-25000" dirty="0" err="1" smtClean="0"/>
              <a:t>i</a:t>
            </a:r>
            <a:r>
              <a:rPr lang="hu-HU" dirty="0" smtClean="0"/>
              <a:t>, majd egy egyváltozós szélsőérték feladat)</a:t>
            </a:r>
          </a:p>
          <a:p>
            <a:pPr lvl="1"/>
            <a:r>
              <a:rPr lang="hu-HU" dirty="0" smtClean="0"/>
              <a:t>Aki rajzolni is szeret: pontosabb grafikus ábrázolás a fentiek ismeretében…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13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Csökkenő határhasznosság elve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Egy újabb egységnyi vagyonnövekedésre eső hasznosság egyre kisebb…</a:t>
            </a:r>
            <a:endParaRPr lang="hu-HU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209" y="2461945"/>
            <a:ext cx="5943111" cy="423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5983580" y="4563564"/>
                <a:ext cx="2680183" cy="678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latin typeface="Cambria Math"/>
                        </a:rPr>
                        <m:t>𝑀𝑈</m:t>
                      </m:r>
                      <m:d>
                        <m:dPr>
                          <m:ctrlPr>
                            <a:rPr lang="hu-HU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000" b="0" i="1" smtClean="0">
                              <a:latin typeface="Cambria Math"/>
                            </a:rPr>
                            <m:t>𝑊</m:t>
                          </m:r>
                        </m:e>
                      </m:d>
                      <m:r>
                        <a:rPr lang="hu-HU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latin typeface="Cambria Math"/>
                            </a:rPr>
                            <m:t>𝑑𝑈</m:t>
                          </m:r>
                          <m:r>
                            <a:rPr lang="hu-HU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hu-HU" sz="2000" b="0" i="1" smtClean="0">
                              <a:latin typeface="Cambria Math"/>
                            </a:rPr>
                            <m:t>𝑊</m:t>
                          </m:r>
                          <m:r>
                            <a:rPr lang="hu-HU" sz="20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hu-HU" sz="2000" b="0" i="1" smtClean="0">
                              <a:latin typeface="Cambria Math"/>
                            </a:rPr>
                            <m:t>𝑑𝑊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580" y="4563564"/>
                <a:ext cx="2680183" cy="6785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79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Kockázatkerülés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514116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csökkenő határhasznosságból fakad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matematikailag „fair” eset elutasítása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Példa: 50% valószínűséggel nyerhetünk, illetve veszthetünk 1 millió Ft-ot – miért nem vágunk bele?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Vagyonunk </a:t>
            </a:r>
            <a:r>
              <a:rPr lang="hu-HU" dirty="0" smtClean="0"/>
              <a:t>ugyan várhatóan </a:t>
            </a:r>
            <a:r>
              <a:rPr lang="hu-HU" dirty="0"/>
              <a:t>nem változik: </a:t>
            </a:r>
            <a:r>
              <a:rPr lang="hu-HU" i="1" dirty="0"/>
              <a:t>E</a:t>
            </a:r>
            <a:r>
              <a:rPr lang="hu-HU" dirty="0"/>
              <a:t>(</a:t>
            </a:r>
            <a:r>
              <a:rPr lang="hu-HU" i="1" dirty="0"/>
              <a:t>W</a:t>
            </a:r>
            <a:r>
              <a:rPr lang="hu-HU" dirty="0"/>
              <a:t>) = 0,5*(</a:t>
            </a:r>
            <a:r>
              <a:rPr lang="hu-HU" i="1" dirty="0"/>
              <a:t>W</a:t>
            </a:r>
            <a:r>
              <a:rPr lang="hu-HU" baseline="-25000" dirty="0"/>
              <a:t>0</a:t>
            </a:r>
            <a:r>
              <a:rPr lang="hu-HU" dirty="0"/>
              <a:t>+1) + 0,5</a:t>
            </a:r>
            <a:r>
              <a:rPr lang="hu-HU" dirty="0" smtClean="0"/>
              <a:t>*(</a:t>
            </a:r>
            <a:r>
              <a:rPr lang="hu-HU" i="1" dirty="0"/>
              <a:t>W</a:t>
            </a:r>
            <a:r>
              <a:rPr lang="hu-HU" baseline="-25000" dirty="0"/>
              <a:t>0</a:t>
            </a:r>
            <a:r>
              <a:rPr lang="hu-HU" dirty="0" smtClean="0"/>
              <a:t>-1</a:t>
            </a:r>
            <a:r>
              <a:rPr lang="hu-HU" dirty="0"/>
              <a:t>) = </a:t>
            </a:r>
            <a:r>
              <a:rPr lang="hu-HU" i="1" dirty="0"/>
              <a:t>W</a:t>
            </a:r>
            <a:r>
              <a:rPr lang="hu-HU" baseline="-25000" dirty="0"/>
              <a:t>0</a:t>
            </a:r>
            <a:r>
              <a:rPr lang="hu-HU" dirty="0" smtClean="0"/>
              <a:t>, </a:t>
            </a:r>
            <a:r>
              <a:rPr lang="hu-HU" dirty="0"/>
              <a:t>de: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1 millió Ft megnyerése kisebb öröm, mint amekkora fájdalom 1 millió Ft elvesztése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Matekosan: </a:t>
            </a:r>
            <a:r>
              <a:rPr lang="hu-HU" i="1" dirty="0" smtClean="0"/>
              <a:t>E</a:t>
            </a:r>
            <a:r>
              <a:rPr lang="hu-HU" dirty="0" smtClean="0"/>
              <a:t>(</a:t>
            </a:r>
            <a:r>
              <a:rPr lang="hu-HU" i="1" dirty="0" smtClean="0"/>
              <a:t>U</a:t>
            </a:r>
            <a:r>
              <a:rPr lang="hu-HU" dirty="0" smtClean="0"/>
              <a:t>(</a:t>
            </a:r>
            <a:r>
              <a:rPr lang="hu-HU" i="1" dirty="0" smtClean="0"/>
              <a:t>W</a:t>
            </a:r>
            <a:r>
              <a:rPr lang="hu-HU" dirty="0" smtClean="0"/>
              <a:t>)) = 0,5*</a:t>
            </a:r>
            <a:r>
              <a:rPr lang="hu-HU" i="1" dirty="0" smtClean="0"/>
              <a:t>U</a:t>
            </a:r>
            <a:r>
              <a:rPr lang="hu-HU" dirty="0" smtClean="0"/>
              <a:t>(</a:t>
            </a:r>
            <a:r>
              <a:rPr lang="hu-HU" i="1" dirty="0"/>
              <a:t>W</a:t>
            </a:r>
            <a:r>
              <a:rPr lang="hu-HU" baseline="-25000" dirty="0"/>
              <a:t>0</a:t>
            </a:r>
            <a:r>
              <a:rPr lang="hu-HU" dirty="0" smtClean="0"/>
              <a:t>+1) + 0,5*</a:t>
            </a:r>
            <a:r>
              <a:rPr lang="hu-HU" i="1" dirty="0" smtClean="0"/>
              <a:t>U</a:t>
            </a:r>
            <a:r>
              <a:rPr lang="hu-HU" dirty="0" smtClean="0"/>
              <a:t>(</a:t>
            </a:r>
            <a:r>
              <a:rPr lang="hu-HU" i="1" dirty="0"/>
              <a:t>W</a:t>
            </a:r>
            <a:r>
              <a:rPr lang="hu-HU" baseline="-25000" dirty="0"/>
              <a:t>0</a:t>
            </a:r>
            <a:r>
              <a:rPr lang="hu-HU" dirty="0" smtClean="0"/>
              <a:t>-1) &lt; </a:t>
            </a:r>
            <a:r>
              <a:rPr lang="hu-HU" i="1" dirty="0" smtClean="0"/>
              <a:t>U</a:t>
            </a:r>
            <a:r>
              <a:rPr lang="hu-HU" dirty="0" smtClean="0"/>
              <a:t>(</a:t>
            </a:r>
            <a:r>
              <a:rPr lang="hu-HU" i="1" dirty="0"/>
              <a:t>W</a:t>
            </a:r>
            <a:r>
              <a:rPr lang="hu-HU" baseline="-25000" dirty="0"/>
              <a:t>0</a:t>
            </a:r>
            <a:r>
              <a:rPr lang="hu-HU" dirty="0" smtClean="0"/>
              <a:t>)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</a:t>
            </a:r>
            <a:r>
              <a:rPr lang="hu-HU" dirty="0" smtClean="0"/>
              <a:t>zaz ha belevágunk, </a:t>
            </a:r>
            <a:r>
              <a:rPr lang="hu-HU" u="sng" dirty="0" smtClean="0"/>
              <a:t>hasznosságunk</a:t>
            </a:r>
            <a:r>
              <a:rPr lang="hu-HU" dirty="0" smtClean="0"/>
              <a:t> várhatóan csökken!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Minél „görbültebb” a hasznosságfüggvény, annál inkább kockázatkerülő</a:t>
            </a:r>
          </a:p>
        </p:txBody>
      </p:sp>
    </p:spTree>
    <p:extLst>
      <p:ext uri="{BB962C8B-B14F-4D97-AF65-F5344CB8AC3E}">
        <p14:creationId xmlns:p14="http://schemas.microsoft.com/office/powerpoint/2010/main" val="312624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Hozamok és kockázatkerülés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Vagyon ~ pénzösszeg ~ hozam: jellegükben ugyanazok az összefüggések megmaradnak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Ezentúl a hozammal foglalkozunk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Hozam – valószínűségi változó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Sok, egymástól független véletlen hatás eredőjeként alakul → normális eloszlásúnak feltételezhetjük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Így két paraméterrel definiálható: </a:t>
            </a:r>
            <a:r>
              <a:rPr lang="hu-HU" i="1" dirty="0" smtClean="0"/>
              <a:t>E</a:t>
            </a:r>
            <a:r>
              <a:rPr lang="hu-HU" dirty="0" smtClean="0"/>
              <a:t>(</a:t>
            </a:r>
            <a:r>
              <a:rPr lang="hu-HU" i="1" dirty="0" smtClean="0"/>
              <a:t>r</a:t>
            </a:r>
            <a:r>
              <a:rPr lang="hu-HU" dirty="0" smtClean="0"/>
              <a:t>) várható érték és </a:t>
            </a:r>
            <a:r>
              <a:rPr lang="el-GR" i="1" dirty="0" smtClean="0"/>
              <a:t>σ</a:t>
            </a:r>
            <a:r>
              <a:rPr lang="hu-HU" dirty="0" smtClean="0"/>
              <a:t>(</a:t>
            </a:r>
            <a:r>
              <a:rPr lang="hu-HU" i="1" dirty="0" smtClean="0"/>
              <a:t>r</a:t>
            </a:r>
            <a:r>
              <a:rPr lang="hu-HU" dirty="0" smtClean="0"/>
              <a:t>) szórás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kockázatot matematikailag a szórással ragadjuk meg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Tegyük az eddigieket egy modellbe!</a:t>
            </a:r>
          </a:p>
        </p:txBody>
      </p:sp>
    </p:spTree>
    <p:extLst>
      <p:ext uri="{BB962C8B-B14F-4D97-AF65-F5344CB8AC3E}">
        <p14:creationId xmlns:p14="http://schemas.microsoft.com/office/powerpoint/2010/main" val="36499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Hozamok és kockázatkerülés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Azonos várható </a:t>
            </a:r>
            <a:r>
              <a:rPr lang="hu-HU" altLang="hu-HU" sz="2800" dirty="0" smtClean="0"/>
              <a:t>hasznosságot jelentő hozamok </a:t>
            </a:r>
            <a:r>
              <a:rPr lang="hu-HU" altLang="hu-HU" sz="2800" dirty="0"/>
              <a:t>(egy adott, kockázatkerülő befektetőre</a:t>
            </a:r>
            <a:r>
              <a:rPr lang="hu-HU" altLang="hu-HU" sz="2800" dirty="0" smtClean="0"/>
              <a:t>):</a:t>
            </a:r>
            <a:endParaRPr lang="hu-HU" altLang="hu-H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71" y="2442902"/>
            <a:ext cx="6121400" cy="433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églalap 8"/>
          <p:cNvSpPr/>
          <p:nvPr/>
        </p:nvSpPr>
        <p:spPr>
          <a:xfrm>
            <a:off x="4139952" y="6237312"/>
            <a:ext cx="27363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6552220" y="6124000"/>
            <a:ext cx="324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266934" y="6124000"/>
            <a:ext cx="38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hu-HU" sz="16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459040" y="6326812"/>
            <a:ext cx="73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814482" y="6116302"/>
            <a:ext cx="69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194073" y="6340678"/>
            <a:ext cx="72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59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Hozamok és kockázatkerülés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Egy </a:t>
            </a:r>
            <a:r>
              <a:rPr lang="hu-HU" b="1" dirty="0" smtClean="0"/>
              <a:t>közömbösségi görbe</a:t>
            </a:r>
            <a:r>
              <a:rPr lang="hu-HU" dirty="0" smtClean="0"/>
              <a:t>:</a:t>
            </a: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8286805" cy="425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11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Hozamok és kockázatkerülés (</a:t>
            </a:r>
            <a:r>
              <a:rPr lang="hu-HU" dirty="0" smtClean="0"/>
              <a:t>IV.)</a:t>
            </a:r>
            <a:endParaRPr lang="hu-HU" altLang="hu-HU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Várható hozam – szórás preferencia-térkép</a:t>
            </a:r>
            <a:r>
              <a:rPr lang="hu-HU" altLang="hu-HU" sz="2800" dirty="0"/>
              <a:t> két </a:t>
            </a:r>
            <a:r>
              <a:rPr lang="hu-HU" altLang="hu-HU" sz="2800" dirty="0" smtClean="0"/>
              <a:t>eltérő kockázatkerülésű befektetőre:</a:t>
            </a:r>
            <a:endParaRPr lang="hu-HU" altLang="hu-HU" sz="28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375"/>
            <a:ext cx="5255667" cy="423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48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1208</TotalTime>
  <Words>1472</Words>
  <Application>Microsoft Office PowerPoint</Application>
  <PresentationFormat>Diavetítés a képernyőre (4:3 oldalarány)</PresentationFormat>
  <Paragraphs>220</Paragraphs>
  <Slides>32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32</vt:i4>
      </vt:variant>
    </vt:vector>
  </HeadingPairs>
  <TitlesOfParts>
    <vt:vector size="35" baseType="lpstr">
      <vt:lpstr>Medián</vt:lpstr>
      <vt:lpstr>Egyenlet</vt:lpstr>
      <vt:lpstr>Equation</vt:lpstr>
      <vt:lpstr>A TŐKEKÖLTSÉG</vt:lpstr>
      <vt:lpstr>Tőkeköltség a tőkepiacról</vt:lpstr>
      <vt:lpstr>Várható hasznosság maximalizálása</vt:lpstr>
      <vt:lpstr>Csökkenő határhasznosság elve</vt:lpstr>
      <vt:lpstr>Kockázatkerülés</vt:lpstr>
      <vt:lpstr>Hozamok és kockázatkerülés (I.)</vt:lpstr>
      <vt:lpstr>Hozamok és kockázatkerülés (II.)</vt:lpstr>
      <vt:lpstr>Hozamok és kockázatkerülés (III.)</vt:lpstr>
      <vt:lpstr>Hozamok és kockázatkerülés (IV.)</vt:lpstr>
      <vt:lpstr>Hozamok és kockázatkerülés (V.)</vt:lpstr>
      <vt:lpstr>Hatékony portfóliók tartása (I.)</vt:lpstr>
      <vt:lpstr>Hatékony portfóliók tartása (II.)</vt:lpstr>
      <vt:lpstr>Hatékony portfóliók tartása (III.)</vt:lpstr>
      <vt:lpstr>Hatékony portfóliók tartása (IV.)</vt:lpstr>
      <vt:lpstr>Hatékony portfóliók tartása (V.)</vt:lpstr>
      <vt:lpstr>Hatékony portfóliók tartása (VI.)</vt:lpstr>
      <vt:lpstr>Hatékony portfóliók tartása (VII.)</vt:lpstr>
      <vt:lpstr>Hatékony portfóliók tartása (VIII.)</vt:lpstr>
      <vt:lpstr>Hatékony portfóliók tartása (IX.)</vt:lpstr>
      <vt:lpstr>Hatékony portfóliók tartása (X.)</vt:lpstr>
      <vt:lpstr>Hatékony portfóliók tartása (XI.)</vt:lpstr>
      <vt:lpstr>Hatékony portfóliók tartása (XII.)</vt:lpstr>
      <vt:lpstr>Hatékony portfóliók tartása (XIII.)</vt:lpstr>
      <vt:lpstr>Hatékony portfóliók tartása (XIV.)</vt:lpstr>
      <vt:lpstr>Hatékony portfóliók tartása (XV.)</vt:lpstr>
      <vt:lpstr>Hatékony portfóliók tartása (XVI.)</vt:lpstr>
      <vt:lpstr>Portfólió-választás példa (I.)</vt:lpstr>
      <vt:lpstr>Portfólió-választás példa (II.)</vt:lpstr>
      <vt:lpstr>Portfólió-választás példa (III.)</vt:lpstr>
      <vt:lpstr>Portfólió-választás példa (IV.)</vt:lpstr>
      <vt:lpstr>Portfólió-választás példa (V.)</vt:lpstr>
      <vt:lpstr>Portfólió-választás példa (VI.)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Pénzügyek</dc:title>
  <dc:creator>Dülk Marcell</dc:creator>
  <cp:lastModifiedBy>Dülk Marcell</cp:lastModifiedBy>
  <cp:revision>96</cp:revision>
  <dcterms:created xsi:type="dcterms:W3CDTF">2013-09-05T10:07:26Z</dcterms:created>
  <dcterms:modified xsi:type="dcterms:W3CDTF">2013-09-16T14:52:24Z</dcterms:modified>
</cp:coreProperties>
</file>