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59" r:id="rId4"/>
    <p:sldId id="265" r:id="rId5"/>
    <p:sldId id="266" r:id="rId6"/>
    <p:sldId id="268" r:id="rId7"/>
    <p:sldId id="267" r:id="rId8"/>
    <p:sldId id="269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61" r:id="rId18"/>
    <p:sldId id="276" r:id="rId19"/>
    <p:sldId id="279" r:id="rId20"/>
    <p:sldId id="277" r:id="rId21"/>
    <p:sldId id="280" r:id="rId22"/>
    <p:sldId id="262" r:id="rId23"/>
    <p:sldId id="281" r:id="rId24"/>
    <p:sldId id="282" r:id="rId25"/>
    <p:sldId id="284" r:id="rId26"/>
    <p:sldId id="283" r:id="rId27"/>
    <p:sldId id="263" r:id="rId28"/>
    <p:sldId id="285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64" r:id="rId38"/>
    <p:sldId id="297" r:id="rId39"/>
    <p:sldId id="298" r:id="rId40"/>
    <p:sldId id="299" r:id="rId41"/>
    <p:sldId id="296" r:id="rId42"/>
    <p:sldId id="300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9" autoAdjust="0"/>
    <p:restoredTop sz="94660"/>
  </p:normalViewPr>
  <p:slideViewPr>
    <p:cSldViewPr>
      <p:cViewPr varScale="1">
        <p:scale>
          <a:sx n="72" d="100"/>
          <a:sy n="72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AA2B-DACD-4AC1-89CC-686CADF1720B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AF612-C6D1-4045-92F2-D9B66DE7EBE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A3986F-E0B4-4A93-B4AF-2961E835A1D0}" type="datetimeFigureOut">
              <a:rPr lang="hu-HU" smtClean="0"/>
              <a:pPr/>
              <a:t>2014.02.23.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0762AA-9E2B-4E3D-AFA8-F42B780A0E3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rankrose11@hot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5.jpeg"/><Relationship Id="rId7" Type="http://schemas.openxmlformats.org/officeDocument/2006/relationships/image" Target="../media/image81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4.jpeg"/><Relationship Id="rId10" Type="http://schemas.openxmlformats.org/officeDocument/2006/relationships/image" Target="../media/image84.png"/><Relationship Id="rId4" Type="http://schemas.openxmlformats.org/officeDocument/2006/relationships/image" Target="../media/image79.jpeg"/><Relationship Id="rId9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85852" y="3857628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Laboratórium 2 című tárgy 5. mérésének házi feladat megoldása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Készítette: Rózsa Ferenc Balázs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Tranzisztoros erősítő kapcsolások vizsgálata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28670"/>
          </a:xfrm>
        </p:spPr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92867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Lineáris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négypólusok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h-paraméteres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helyettesítőképe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2952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295275"/>
          </a:xfrm>
          <a:prstGeom prst="rect">
            <a:avLst/>
          </a:prstGeom>
          <a:noFill/>
        </p:spPr>
      </p:pic>
      <p:grpSp>
        <p:nvGrpSpPr>
          <p:cNvPr id="64" name="Csoportba foglalás 63"/>
          <p:cNvGrpSpPr/>
          <p:nvPr/>
        </p:nvGrpSpPr>
        <p:grpSpPr>
          <a:xfrm>
            <a:off x="0" y="2357430"/>
            <a:ext cx="5143536" cy="2714644"/>
            <a:chOff x="1428728" y="3000372"/>
            <a:chExt cx="6286544" cy="3071834"/>
          </a:xfrm>
        </p:grpSpPr>
        <p:grpSp>
          <p:nvGrpSpPr>
            <p:cNvPr id="63" name="Csoportba foglalás 62"/>
            <p:cNvGrpSpPr/>
            <p:nvPr/>
          </p:nvGrpSpPr>
          <p:grpSpPr>
            <a:xfrm>
              <a:off x="1428728" y="3000372"/>
              <a:ext cx="5715040" cy="3071834"/>
              <a:chOff x="1428728" y="3000372"/>
              <a:chExt cx="5715040" cy="3071834"/>
            </a:xfrm>
          </p:grpSpPr>
          <p:sp>
            <p:nvSpPr>
              <p:cNvPr id="10" name="Téglalap 9"/>
              <p:cNvSpPr/>
              <p:nvPr/>
            </p:nvSpPr>
            <p:spPr>
              <a:xfrm>
                <a:off x="2571736" y="3214686"/>
                <a:ext cx="3571900" cy="28575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23" name="Egyenes összekötő 22"/>
              <p:cNvCxnSpPr/>
              <p:nvPr/>
            </p:nvCxnSpPr>
            <p:spPr>
              <a:xfrm rot="5400000">
                <a:off x="3715538" y="4642652"/>
                <a:ext cx="199947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 rot="5400000">
                <a:off x="4501356" y="4642652"/>
                <a:ext cx="199947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lipszis 15"/>
              <p:cNvSpPr/>
              <p:nvPr/>
            </p:nvSpPr>
            <p:spPr>
              <a:xfrm>
                <a:off x="2786050" y="4785528"/>
                <a:ext cx="571504" cy="5715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2" name="Egyenes összekötő 11"/>
              <p:cNvCxnSpPr/>
              <p:nvPr/>
            </p:nvCxnSpPr>
            <p:spPr>
              <a:xfrm>
                <a:off x="2000232" y="3642520"/>
                <a:ext cx="107157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3"/>
              <p:cNvCxnSpPr/>
              <p:nvPr/>
            </p:nvCxnSpPr>
            <p:spPr>
              <a:xfrm rot="5400000">
                <a:off x="2072464" y="4642652"/>
                <a:ext cx="199947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églalap 14"/>
              <p:cNvSpPr/>
              <p:nvPr/>
            </p:nvSpPr>
            <p:spPr>
              <a:xfrm>
                <a:off x="2928926" y="3928272"/>
                <a:ext cx="285752" cy="5000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8" name="Egyenes összekötő 17"/>
              <p:cNvCxnSpPr/>
              <p:nvPr/>
            </p:nvCxnSpPr>
            <p:spPr>
              <a:xfrm>
                <a:off x="2000232" y="5642784"/>
                <a:ext cx="107157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zis 20"/>
              <p:cNvSpPr/>
              <p:nvPr/>
            </p:nvSpPr>
            <p:spPr>
              <a:xfrm>
                <a:off x="4429124" y="4357694"/>
                <a:ext cx="571504" cy="5715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Téglalap 21"/>
              <p:cNvSpPr/>
              <p:nvPr/>
            </p:nvSpPr>
            <p:spPr>
              <a:xfrm>
                <a:off x="5357818" y="4429132"/>
                <a:ext cx="285752" cy="5000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25" name="Egyenes összekötő 24"/>
              <p:cNvCxnSpPr>
                <a:endCxn id="32" idx="2"/>
              </p:cNvCxnSpPr>
              <p:nvPr/>
            </p:nvCxnSpPr>
            <p:spPr>
              <a:xfrm>
                <a:off x="4714876" y="3643314"/>
                <a:ext cx="200026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>
                <a:endCxn id="33" idx="2"/>
              </p:cNvCxnSpPr>
              <p:nvPr/>
            </p:nvCxnSpPr>
            <p:spPr>
              <a:xfrm>
                <a:off x="4714876" y="5643578"/>
                <a:ext cx="200026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>
                <a:endCxn id="21" idx="6"/>
              </p:cNvCxnSpPr>
              <p:nvPr/>
            </p:nvCxnSpPr>
            <p:spPr>
              <a:xfrm>
                <a:off x="4429124" y="4643446"/>
                <a:ext cx="57150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zis 29"/>
              <p:cNvSpPr/>
              <p:nvPr/>
            </p:nvSpPr>
            <p:spPr>
              <a:xfrm>
                <a:off x="5429256" y="3571876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Ellipszis 30"/>
              <p:cNvSpPr/>
              <p:nvPr/>
            </p:nvSpPr>
            <p:spPr>
              <a:xfrm>
                <a:off x="5429256" y="5572140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6715140" y="357187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Ellipszis 32"/>
              <p:cNvSpPr/>
              <p:nvPr/>
            </p:nvSpPr>
            <p:spPr>
              <a:xfrm>
                <a:off x="6715140" y="557214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/>
              <p:cNvSpPr/>
              <p:nvPr/>
            </p:nvSpPr>
            <p:spPr>
              <a:xfrm>
                <a:off x="1857356" y="357187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Ellipszis 34"/>
              <p:cNvSpPr/>
              <p:nvPr/>
            </p:nvSpPr>
            <p:spPr>
              <a:xfrm>
                <a:off x="1857356" y="557214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>
                <a:off x="3286116" y="4000504"/>
                <a:ext cx="85725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hu-HU" dirty="0"/>
              </a:p>
            </p:txBody>
          </p:sp>
          <p:sp>
            <p:nvSpPr>
              <p:cNvPr id="38" name="Szövegdoboz 37"/>
              <p:cNvSpPr txBox="1"/>
              <p:nvPr/>
            </p:nvSpPr>
            <p:spPr>
              <a:xfrm>
                <a:off x="5445131" y="3970425"/>
                <a:ext cx="1150701" cy="46709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1/h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22</a:t>
                </a:r>
                <a:endParaRPr lang="hu-HU" dirty="0"/>
              </a:p>
            </p:txBody>
          </p:sp>
          <p:sp>
            <p:nvSpPr>
              <p:cNvPr id="39" name="Szövegdoboz 38"/>
              <p:cNvSpPr txBox="1"/>
              <p:nvPr/>
            </p:nvSpPr>
            <p:spPr>
              <a:xfrm>
                <a:off x="3500430" y="4929198"/>
                <a:ext cx="1313361" cy="41792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×h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hu-HU" dirty="0"/>
              </a:p>
            </p:txBody>
          </p:sp>
          <p:cxnSp>
            <p:nvCxnSpPr>
              <p:cNvPr id="45" name="Egyenes összekötő nyíllal 44"/>
              <p:cNvCxnSpPr/>
              <p:nvPr/>
            </p:nvCxnSpPr>
            <p:spPr>
              <a:xfrm rot="5400000">
                <a:off x="3143240" y="5072074"/>
                <a:ext cx="71438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nyíllal 46"/>
              <p:cNvCxnSpPr/>
              <p:nvPr/>
            </p:nvCxnSpPr>
            <p:spPr>
              <a:xfrm rot="5400000">
                <a:off x="4250529" y="3964785"/>
                <a:ext cx="642942" cy="1588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Szövegdoboz 47"/>
              <p:cNvSpPr txBox="1"/>
              <p:nvPr/>
            </p:nvSpPr>
            <p:spPr>
              <a:xfrm>
                <a:off x="3698869" y="3647074"/>
                <a:ext cx="1221042" cy="46709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×h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21</a:t>
                </a:r>
                <a:endParaRPr lang="hu-HU" dirty="0"/>
              </a:p>
            </p:txBody>
          </p:sp>
          <p:cxnSp>
            <p:nvCxnSpPr>
              <p:cNvPr id="50" name="Egyenes összekötő nyíllal 49"/>
              <p:cNvCxnSpPr/>
              <p:nvPr/>
            </p:nvCxnSpPr>
            <p:spPr>
              <a:xfrm rot="5400000">
                <a:off x="1107257" y="4607727"/>
                <a:ext cx="1643074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nyíllal 51"/>
              <p:cNvCxnSpPr/>
              <p:nvPr/>
            </p:nvCxnSpPr>
            <p:spPr>
              <a:xfrm rot="5400000">
                <a:off x="5965835" y="4606933"/>
                <a:ext cx="1643074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nyíllal 52"/>
              <p:cNvCxnSpPr/>
              <p:nvPr/>
            </p:nvCxnSpPr>
            <p:spPr>
              <a:xfrm>
                <a:off x="2071670" y="3429000"/>
                <a:ext cx="427040" cy="1588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nyíllal 54"/>
              <p:cNvCxnSpPr/>
              <p:nvPr/>
            </p:nvCxnSpPr>
            <p:spPr>
              <a:xfrm rot="10800000">
                <a:off x="6215074" y="3429000"/>
                <a:ext cx="428628" cy="1588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zövegdoboz 58"/>
              <p:cNvSpPr txBox="1"/>
              <p:nvPr/>
            </p:nvSpPr>
            <p:spPr>
              <a:xfrm>
                <a:off x="1428728" y="4429132"/>
                <a:ext cx="857256" cy="41792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hu-HU" dirty="0"/>
              </a:p>
            </p:txBody>
          </p:sp>
          <p:sp>
            <p:nvSpPr>
              <p:cNvPr id="60" name="Szövegdoboz 59"/>
              <p:cNvSpPr txBox="1"/>
              <p:nvPr/>
            </p:nvSpPr>
            <p:spPr>
              <a:xfrm>
                <a:off x="2000232" y="3000372"/>
                <a:ext cx="85725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hu-HU" dirty="0"/>
              </a:p>
            </p:txBody>
          </p:sp>
          <p:sp>
            <p:nvSpPr>
              <p:cNvPr id="61" name="Szövegdoboz 60"/>
              <p:cNvSpPr txBox="1"/>
              <p:nvPr/>
            </p:nvSpPr>
            <p:spPr>
              <a:xfrm>
                <a:off x="6286512" y="3000372"/>
                <a:ext cx="85725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hu-HU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hu-HU" dirty="0"/>
              </a:p>
            </p:txBody>
          </p:sp>
        </p:grpSp>
        <p:sp>
          <p:nvSpPr>
            <p:cNvPr id="62" name="Szövegdoboz 61"/>
            <p:cNvSpPr txBox="1"/>
            <p:nvPr/>
          </p:nvSpPr>
          <p:spPr>
            <a:xfrm>
              <a:off x="6858016" y="4429132"/>
              <a:ext cx="857256" cy="4179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hu-HU" dirty="0"/>
            </a:p>
          </p:txBody>
        </p:sp>
      </p:grpSp>
      <p:sp>
        <p:nvSpPr>
          <p:cNvPr id="66" name="Szövegdoboz 65"/>
          <p:cNvSpPr txBox="1"/>
          <p:nvPr/>
        </p:nvSpPr>
        <p:spPr>
          <a:xfrm>
            <a:off x="4429124" y="28572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tranzisztor is egy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négypólussá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alakítható, földelt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kapcsolásnál ez a következőképpen néz ki: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572132" y="1214422"/>
          <a:ext cx="2865464" cy="1481655"/>
        </p:xfrm>
        <a:graphic>
          <a:graphicData uri="http://schemas.openxmlformats.org/presentationml/2006/ole">
            <p:oleObj spid="_x0000_s1034" name="Photo Editor Photo" r:id="rId4" imgW="5971429" imgH="3086531" progId="">
              <p:embed/>
            </p:oleObj>
          </a:graphicData>
        </a:graphic>
      </p:graphicFrame>
      <p:sp>
        <p:nvSpPr>
          <p:cNvPr id="68" name="Szövegdoboz 67"/>
          <p:cNvSpPr txBox="1"/>
          <p:nvPr/>
        </p:nvSpPr>
        <p:spPr>
          <a:xfrm>
            <a:off x="214282" y="514351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kisbetűk jelölik, hogy a paraméterek váltakozó fesz. és áram közötti viszonyt adják meg. Ha ismerjük a h-paramétereket, akkor adott bemeneti váltakozó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fesz-gel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árammal a kimenti váltakozó fesz. és áram megadható.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Szövegdoboz 68"/>
          <p:cNvSpPr txBox="1"/>
          <p:nvPr/>
        </p:nvSpPr>
        <p:spPr>
          <a:xfrm>
            <a:off x="4714876" y="271462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tranzisztorra is felírható egy h-paraméteres (és földelt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h.kép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Csoportba foglalás 80"/>
          <p:cNvGrpSpPr/>
          <p:nvPr/>
        </p:nvGrpSpPr>
        <p:grpSpPr>
          <a:xfrm>
            <a:off x="1428728" y="1643050"/>
            <a:ext cx="2281238" cy="652465"/>
            <a:chOff x="642910" y="1357298"/>
            <a:chExt cx="2281238" cy="652465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357298"/>
              <a:ext cx="2276475" cy="295275"/>
            </a:xfrm>
            <a:prstGeom prst="rect">
              <a:avLst/>
            </a:prstGeom>
            <a:noFill/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1714488"/>
              <a:ext cx="2209800" cy="295275"/>
            </a:xfrm>
            <a:prstGeom prst="rect">
              <a:avLst/>
            </a:prstGeom>
            <a:noFill/>
          </p:spPr>
        </p:pic>
      </p:grp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Csoportba foglalás 86"/>
          <p:cNvGrpSpPr/>
          <p:nvPr/>
        </p:nvGrpSpPr>
        <p:grpSpPr>
          <a:xfrm>
            <a:off x="5715008" y="3429000"/>
            <a:ext cx="2647950" cy="652465"/>
            <a:chOff x="5715008" y="4286256"/>
            <a:chExt cx="2647950" cy="652465"/>
          </a:xfrm>
        </p:grpSpPr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4286256"/>
              <a:ext cx="2647950" cy="295275"/>
            </a:xfrm>
            <a:prstGeom prst="rect">
              <a:avLst/>
            </a:prstGeom>
            <a:noFill/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4643446"/>
              <a:ext cx="2486025" cy="295275"/>
            </a:xfrm>
            <a:prstGeom prst="rect">
              <a:avLst/>
            </a:prstGeom>
            <a:noFill/>
          </p:spPr>
        </p:pic>
      </p:grp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Szövegdoboz 87"/>
          <p:cNvSpPr txBox="1"/>
          <p:nvPr/>
        </p:nvSpPr>
        <p:spPr>
          <a:xfrm>
            <a:off x="5000596" y="414338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Viszont a ‘h’ paraméterek lineáris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négypólusokra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vonatkoznak, és a tranzisztor nem lineáris elem, ezért az egyenletekbe a váltakozó fesz. és áram helyett azok differenciáljait kell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behelyetesíteni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Csoportba foglalás 93"/>
          <p:cNvGrpSpPr/>
          <p:nvPr/>
        </p:nvGrpSpPr>
        <p:grpSpPr>
          <a:xfrm>
            <a:off x="5429256" y="6000768"/>
            <a:ext cx="3162300" cy="581027"/>
            <a:chOff x="5500694" y="5857892"/>
            <a:chExt cx="3162300" cy="581027"/>
          </a:xfrm>
        </p:grpSpPr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0694" y="5857892"/>
              <a:ext cx="3162300" cy="295275"/>
            </a:xfrm>
            <a:prstGeom prst="rect">
              <a:avLst/>
            </a:prstGeom>
            <a:noFill/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6143644"/>
              <a:ext cx="2981325" cy="295275"/>
            </a:xfrm>
            <a:prstGeom prst="rect">
              <a:avLst/>
            </a:prstGeom>
            <a:noFill/>
          </p:spPr>
        </p:pic>
      </p:grp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églalap 94"/>
          <p:cNvSpPr/>
          <p:nvPr/>
        </p:nvSpPr>
        <p:spPr>
          <a:xfrm>
            <a:off x="5357818" y="5929330"/>
            <a:ext cx="3357586" cy="7143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88" grpId="0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28670"/>
          </a:xfrm>
        </p:spPr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2952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29527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428736"/>
            <a:ext cx="3162300" cy="295275"/>
          </a:xfrm>
          <a:prstGeom prst="rect">
            <a:avLst/>
          </a:prstGeom>
          <a:noFill/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214282" y="92867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kapott egyenletekből pl. a h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paraméter számítása a következőképpen lehetséges: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3929058" y="1428736"/>
            <a:ext cx="521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hu-HU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legyen 0V (az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fix potenciálon van, a földön, ezért ha a kollektort fix potenciálra helyezzük ez teljesül)</a:t>
            </a:r>
            <a:endParaRPr lang="hu-H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000240"/>
            <a:ext cx="2362200" cy="847725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zögletes összekötő 99"/>
          <p:cNvCxnSpPr/>
          <p:nvPr/>
        </p:nvCxnSpPr>
        <p:spPr>
          <a:xfrm>
            <a:off x="714348" y="1785926"/>
            <a:ext cx="571504" cy="500066"/>
          </a:xfrm>
          <a:prstGeom prst="bentConnector3">
            <a:avLst>
              <a:gd name="adj1" fmla="val -1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86058"/>
            <a:ext cx="2409825" cy="847725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Szögletes összekötő 114"/>
          <p:cNvCxnSpPr/>
          <p:nvPr/>
        </p:nvCxnSpPr>
        <p:spPr>
          <a:xfrm>
            <a:off x="1500166" y="2571744"/>
            <a:ext cx="571504" cy="500066"/>
          </a:xfrm>
          <a:prstGeom prst="bentConnector3">
            <a:avLst>
              <a:gd name="adj1" fmla="val -1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zövegdoboz 115"/>
          <p:cNvSpPr txBox="1"/>
          <p:nvPr/>
        </p:nvSpPr>
        <p:spPr>
          <a:xfrm>
            <a:off x="285720" y="350043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bemeneti karakterisztika egy rögzített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fesz. mellett lett felvéve, ezért ha a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karakterisztikán felvesszük a bemeneti fesz. és áram differenciálokat a munkapont körül, akkor erre a pontra a h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paraméter (bemeneti ellenállás) meghatározható.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Továbbá, ha a karakterisztika közel lineáris szakaszán van a munkapont, és nem szükséges a nagy pontosság a differenciálok differenciákká redukálhatók: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1" name="Csoportba foglalás 120"/>
          <p:cNvGrpSpPr/>
          <p:nvPr/>
        </p:nvGrpSpPr>
        <p:grpSpPr>
          <a:xfrm>
            <a:off x="2071670" y="5715016"/>
            <a:ext cx="2571768" cy="909638"/>
            <a:chOff x="2071670" y="5286388"/>
            <a:chExt cx="2571768" cy="909638"/>
          </a:xfrm>
        </p:grpSpPr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5357826"/>
              <a:ext cx="2419350" cy="838200"/>
            </a:xfrm>
            <a:prstGeom prst="rect">
              <a:avLst/>
            </a:prstGeom>
            <a:noFill/>
          </p:spPr>
        </p:pic>
        <p:sp>
          <p:nvSpPr>
            <p:cNvPr id="120" name="Téglalap 119"/>
            <p:cNvSpPr/>
            <p:nvPr/>
          </p:nvSpPr>
          <p:spPr>
            <a:xfrm>
              <a:off x="2071670" y="5286388"/>
              <a:ext cx="2571768" cy="71438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4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785794"/>
            <a:ext cx="7759485" cy="5072098"/>
          </a:xfrm>
        </p:spPr>
      </p:pic>
      <p:cxnSp>
        <p:nvCxnSpPr>
          <p:cNvPr id="10" name="Egyenes összekötő 9"/>
          <p:cNvCxnSpPr/>
          <p:nvPr/>
        </p:nvCxnSpPr>
        <p:spPr>
          <a:xfrm>
            <a:off x="2357422" y="2928934"/>
            <a:ext cx="4535369" cy="415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5400000">
            <a:off x="5761770" y="4084400"/>
            <a:ext cx="2286016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071538" y="27676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 </a:t>
            </a:r>
            <a:r>
              <a:rPr lang="hu-HU" b="1" dirty="0" smtClean="0">
                <a:solidFill>
                  <a:srgbClr val="0033CC"/>
                </a:solidFill>
              </a:rPr>
              <a:t>=17.7uA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357950" y="59293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BE0 </a:t>
            </a:r>
            <a:r>
              <a:rPr lang="hu-HU" b="1" dirty="0" smtClean="0">
                <a:solidFill>
                  <a:srgbClr val="FF0000"/>
                </a:solidFill>
              </a:rPr>
              <a:t>=0.69V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858016" y="2897978"/>
            <a:ext cx="71438" cy="714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29454" y="27739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hu-HU" b="1" dirty="0">
              <a:solidFill>
                <a:srgbClr val="00B05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rot="5400000">
            <a:off x="5489581" y="3678239"/>
            <a:ext cx="3071834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>
            <a:off x="5965438" y="4393016"/>
            <a:ext cx="1643074" cy="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357422" y="3571876"/>
            <a:ext cx="4429156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357422" y="2143116"/>
            <a:ext cx="4678245" cy="415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1071538" y="20002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B2 </a:t>
            </a:r>
            <a:r>
              <a:rPr lang="hu-HU" b="1" dirty="0" smtClean="0">
                <a:solidFill>
                  <a:srgbClr val="0033CC"/>
                </a:solidFill>
              </a:rPr>
              <a:t>=24uA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071538" y="34290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B1 </a:t>
            </a:r>
            <a:r>
              <a:rPr lang="hu-HU" b="1" dirty="0" smtClean="0">
                <a:solidFill>
                  <a:srgbClr val="0033CC"/>
                </a:solidFill>
              </a:rPr>
              <a:t>=13uA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072330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BE2 </a:t>
            </a:r>
            <a:r>
              <a:rPr lang="hu-HU" b="1" dirty="0" smtClean="0">
                <a:solidFill>
                  <a:srgbClr val="FF0000"/>
                </a:solidFill>
              </a:rPr>
              <a:t>=0.7V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786446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BE1 </a:t>
            </a:r>
            <a:r>
              <a:rPr lang="hu-HU" b="1" dirty="0" smtClean="0">
                <a:solidFill>
                  <a:srgbClr val="FF0000"/>
                </a:solidFill>
              </a:rPr>
              <a:t>=0.685V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010275"/>
            <a:ext cx="5819775" cy="847725"/>
          </a:xfrm>
          <a:prstGeom prst="rect">
            <a:avLst/>
          </a:prstGeom>
          <a:noFill/>
        </p:spPr>
      </p:pic>
      <p:sp>
        <p:nvSpPr>
          <p:cNvPr id="29" name="Cím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772400" cy="1143000"/>
          </a:xfrm>
        </p:spPr>
        <p:txBody>
          <a:bodyPr/>
          <a:lstStyle/>
          <a:p>
            <a:r>
              <a:rPr lang="hu-HU" dirty="0" smtClean="0"/>
              <a:t>h</a:t>
            </a:r>
            <a:r>
              <a:rPr lang="hu-HU" baseline="-25000" dirty="0" smtClean="0"/>
              <a:t>11e</a:t>
            </a:r>
            <a:r>
              <a:rPr lang="hu-HU" dirty="0" smtClean="0"/>
              <a:t> meghatározása: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28670"/>
          </a:xfrm>
        </p:spPr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2952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29527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214282" y="92867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h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paraméterhez hasonlóan a többi szükséges paraméter is levezethető: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3929058" y="2143116"/>
            <a:ext cx="521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 – váltakozó áramú áramerősítés ≈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zögletes összekötő 99"/>
          <p:cNvCxnSpPr/>
          <p:nvPr/>
        </p:nvCxnSpPr>
        <p:spPr>
          <a:xfrm>
            <a:off x="714348" y="1785926"/>
            <a:ext cx="571504" cy="500066"/>
          </a:xfrm>
          <a:prstGeom prst="bentConnector3">
            <a:avLst>
              <a:gd name="adj1" fmla="val -1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Szögletes összekötő 114"/>
          <p:cNvCxnSpPr/>
          <p:nvPr/>
        </p:nvCxnSpPr>
        <p:spPr>
          <a:xfrm>
            <a:off x="714348" y="2571744"/>
            <a:ext cx="571504" cy="500066"/>
          </a:xfrm>
          <a:prstGeom prst="bentConnector3">
            <a:avLst>
              <a:gd name="adj1" fmla="val -1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zövegdoboz 115"/>
          <p:cNvSpPr txBox="1"/>
          <p:nvPr/>
        </p:nvSpPr>
        <p:spPr>
          <a:xfrm>
            <a:off x="285720" y="350043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Ezek a paraméterek a kimeneti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karakterisztikából határozhatók meg.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428736"/>
            <a:ext cx="2981325" cy="29527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000240"/>
            <a:ext cx="2247900" cy="8382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3929058" y="2928934"/>
            <a:ext cx="521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 – kimeneti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admittancia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kimeneti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ell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reciproka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786058"/>
            <a:ext cx="2247900" cy="8382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5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978062" cy="5214974"/>
          </a:xfrm>
        </p:spPr>
      </p:pic>
      <p:cxnSp>
        <p:nvCxnSpPr>
          <p:cNvPr id="8" name="Egyenes összekötő 7"/>
          <p:cNvCxnSpPr>
            <a:endCxn id="11" idx="2"/>
          </p:cNvCxnSpPr>
          <p:nvPr/>
        </p:nvCxnSpPr>
        <p:spPr>
          <a:xfrm rot="10800000" flipV="1">
            <a:off x="2212487" y="3181139"/>
            <a:ext cx="5587254" cy="319314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v 10"/>
          <p:cNvSpPr/>
          <p:nvPr/>
        </p:nvSpPr>
        <p:spPr>
          <a:xfrm>
            <a:off x="1928794" y="3500438"/>
            <a:ext cx="571504" cy="1143008"/>
          </a:xfrm>
          <a:prstGeom prst="arc">
            <a:avLst>
              <a:gd name="adj1" fmla="val 11516908"/>
              <a:gd name="adj2" fmla="val 16187613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786710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 </a:t>
            </a:r>
            <a:r>
              <a:rPr lang="hu-HU" b="1" dirty="0" smtClean="0">
                <a:solidFill>
                  <a:srgbClr val="0033CC"/>
                </a:solidFill>
              </a:rPr>
              <a:t>=17.7uA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rot="10800000">
            <a:off x="1844104" y="3402495"/>
            <a:ext cx="164307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428596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C0 </a:t>
            </a:r>
            <a:r>
              <a:rPr lang="hu-HU" b="1" dirty="0" smtClean="0">
                <a:solidFill>
                  <a:srgbClr val="0033CC"/>
                </a:solidFill>
              </a:rPr>
              <a:t>=5.5mA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24" name="Egyenes összekötő nyíllal 23"/>
          <p:cNvCxnSpPr>
            <a:endCxn id="22" idx="0"/>
          </p:cNvCxnSpPr>
          <p:nvPr/>
        </p:nvCxnSpPr>
        <p:spPr>
          <a:xfrm rot="10800000" flipV="1">
            <a:off x="1214414" y="3429000"/>
            <a:ext cx="642942" cy="28575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500430" y="3138071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3467092" y="3381375"/>
            <a:ext cx="71438" cy="714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/>
          <p:cNvCxnSpPr>
            <a:stCxn id="30" idx="4"/>
          </p:cNvCxnSpPr>
          <p:nvPr/>
        </p:nvCxnSpPr>
        <p:spPr>
          <a:xfrm rot="5400000">
            <a:off x="2620553" y="4332691"/>
            <a:ext cx="1762137" cy="23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2928926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CE0 </a:t>
            </a:r>
            <a:r>
              <a:rPr lang="hu-HU" b="1" dirty="0" smtClean="0">
                <a:solidFill>
                  <a:srgbClr val="FF0000"/>
                </a:solidFill>
              </a:rPr>
              <a:t>=5.6V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28596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C2 </a:t>
            </a:r>
            <a:r>
              <a:rPr lang="hu-HU" b="1" dirty="0" smtClean="0">
                <a:solidFill>
                  <a:srgbClr val="0033CC"/>
                </a:solidFill>
              </a:rPr>
              <a:t>=6.25mA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rot="10800000">
            <a:off x="1857356" y="3167061"/>
            <a:ext cx="164307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10800000">
            <a:off x="1857356" y="3695702"/>
            <a:ext cx="164307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endCxn id="18" idx="2"/>
          </p:cNvCxnSpPr>
          <p:nvPr/>
        </p:nvCxnSpPr>
        <p:spPr>
          <a:xfrm rot="10800000">
            <a:off x="1214414" y="2941076"/>
            <a:ext cx="642942" cy="20217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428596" y="450057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C1 </a:t>
            </a:r>
            <a:r>
              <a:rPr lang="hu-HU" b="1" dirty="0" smtClean="0">
                <a:solidFill>
                  <a:srgbClr val="0033CC"/>
                </a:solidFill>
              </a:rPr>
              <a:t>=4.6mA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31" name="Egyenes összekötő nyíllal 30"/>
          <p:cNvCxnSpPr>
            <a:endCxn id="28" idx="0"/>
          </p:cNvCxnSpPr>
          <p:nvPr/>
        </p:nvCxnSpPr>
        <p:spPr>
          <a:xfrm rot="5400000">
            <a:off x="1142976" y="3786190"/>
            <a:ext cx="785818" cy="64294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ím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772400" cy="1143000"/>
          </a:xfrm>
        </p:spPr>
        <p:txBody>
          <a:bodyPr/>
          <a:lstStyle/>
          <a:p>
            <a:r>
              <a:rPr lang="hu-HU" dirty="0" smtClean="0"/>
              <a:t>h</a:t>
            </a:r>
            <a:r>
              <a:rPr lang="hu-HU" baseline="-25000" dirty="0" smtClean="0"/>
              <a:t>21e</a:t>
            </a:r>
            <a:r>
              <a:rPr lang="hu-HU" dirty="0" smtClean="0"/>
              <a:t> meghatározása:</a:t>
            </a:r>
            <a:endParaRPr lang="hu-H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6010275"/>
            <a:ext cx="5229225" cy="847725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5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978062" cy="5214974"/>
          </a:xfrm>
        </p:spPr>
      </p:pic>
      <p:cxnSp>
        <p:nvCxnSpPr>
          <p:cNvPr id="8" name="Egyenes összekötő 7"/>
          <p:cNvCxnSpPr>
            <a:endCxn id="11" idx="2"/>
          </p:cNvCxnSpPr>
          <p:nvPr/>
        </p:nvCxnSpPr>
        <p:spPr>
          <a:xfrm rot="10800000" flipV="1">
            <a:off x="2212487" y="3181139"/>
            <a:ext cx="5587254" cy="319314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v 10"/>
          <p:cNvSpPr/>
          <p:nvPr/>
        </p:nvSpPr>
        <p:spPr>
          <a:xfrm>
            <a:off x="1928794" y="3500438"/>
            <a:ext cx="571504" cy="1143008"/>
          </a:xfrm>
          <a:prstGeom prst="arc">
            <a:avLst>
              <a:gd name="adj1" fmla="val 11516908"/>
              <a:gd name="adj2" fmla="val 16187613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786710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 </a:t>
            </a:r>
            <a:r>
              <a:rPr lang="hu-HU" b="1" dirty="0" smtClean="0">
                <a:solidFill>
                  <a:srgbClr val="0033CC"/>
                </a:solidFill>
              </a:rPr>
              <a:t>=17.7uA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rot="10800000">
            <a:off x="1844104" y="3402495"/>
            <a:ext cx="164307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428596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C0 </a:t>
            </a:r>
            <a:r>
              <a:rPr lang="hu-HU" b="1" dirty="0" smtClean="0">
                <a:solidFill>
                  <a:srgbClr val="0033CC"/>
                </a:solidFill>
              </a:rPr>
              <a:t>=5.5mA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24" name="Egyenes összekötő nyíllal 23"/>
          <p:cNvCxnSpPr>
            <a:endCxn id="22" idx="0"/>
          </p:cNvCxnSpPr>
          <p:nvPr/>
        </p:nvCxnSpPr>
        <p:spPr>
          <a:xfrm rot="10800000" flipV="1">
            <a:off x="1214414" y="3429000"/>
            <a:ext cx="642942" cy="28575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500430" y="3138071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3467092" y="3381375"/>
            <a:ext cx="71438" cy="714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/>
          <p:cNvCxnSpPr>
            <a:stCxn id="30" idx="4"/>
          </p:cNvCxnSpPr>
          <p:nvPr/>
        </p:nvCxnSpPr>
        <p:spPr>
          <a:xfrm rot="5400000">
            <a:off x="2620553" y="4332691"/>
            <a:ext cx="1762137" cy="23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2928926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CE0 </a:t>
            </a:r>
            <a:r>
              <a:rPr lang="hu-HU" b="1" dirty="0" smtClean="0">
                <a:solidFill>
                  <a:srgbClr val="FF0000"/>
                </a:solidFill>
              </a:rPr>
              <a:t>=5.6V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28596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C2 </a:t>
            </a:r>
            <a:r>
              <a:rPr lang="hu-HU" b="1" dirty="0" smtClean="0">
                <a:solidFill>
                  <a:srgbClr val="0033CC"/>
                </a:solidFill>
              </a:rPr>
              <a:t>=5.75mA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rot="10800000">
            <a:off x="1852595" y="3338513"/>
            <a:ext cx="2967057" cy="1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10800000" flipV="1">
            <a:off x="1857356" y="3481388"/>
            <a:ext cx="595332" cy="4762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endCxn id="18" idx="2"/>
          </p:cNvCxnSpPr>
          <p:nvPr/>
        </p:nvCxnSpPr>
        <p:spPr>
          <a:xfrm rot="10800000">
            <a:off x="1214415" y="2941076"/>
            <a:ext cx="642961" cy="38791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428596" y="450057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C1 </a:t>
            </a:r>
            <a:r>
              <a:rPr lang="hu-HU" b="1" dirty="0" smtClean="0">
                <a:solidFill>
                  <a:srgbClr val="0033CC"/>
                </a:solidFill>
              </a:rPr>
              <a:t>=5.25mA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rot="5400000">
            <a:off x="1107257" y="3821909"/>
            <a:ext cx="1071570" cy="42862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ím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772400" cy="1143000"/>
          </a:xfrm>
        </p:spPr>
        <p:txBody>
          <a:bodyPr/>
          <a:lstStyle/>
          <a:p>
            <a:r>
              <a:rPr lang="hu-HU" dirty="0" smtClean="0"/>
              <a:t>h</a:t>
            </a:r>
            <a:r>
              <a:rPr lang="hu-HU" baseline="-25000" dirty="0" smtClean="0"/>
              <a:t>22e</a:t>
            </a:r>
            <a:r>
              <a:rPr lang="hu-HU" dirty="0" smtClean="0"/>
              <a:t> meghatározása:</a:t>
            </a:r>
            <a:endParaRPr lang="hu-H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 rot="5400000">
            <a:off x="1575487" y="4367063"/>
            <a:ext cx="1762137" cy="23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5400000">
            <a:off x="3901677" y="4296860"/>
            <a:ext cx="1846611" cy="23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1785918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CE1 </a:t>
            </a:r>
            <a:r>
              <a:rPr lang="hu-HU" b="1" dirty="0" smtClean="0">
                <a:solidFill>
                  <a:srgbClr val="FF0000"/>
                </a:solidFill>
              </a:rPr>
              <a:t>=2V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5072066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CE2 </a:t>
            </a:r>
            <a:r>
              <a:rPr lang="hu-HU" b="1" dirty="0" smtClean="0">
                <a:solidFill>
                  <a:srgbClr val="FF0000"/>
                </a:solidFill>
              </a:rPr>
              <a:t>=10V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48" name="Csoportba foglalás 47"/>
          <p:cNvGrpSpPr/>
          <p:nvPr/>
        </p:nvGrpSpPr>
        <p:grpSpPr>
          <a:xfrm>
            <a:off x="2428860" y="6010275"/>
            <a:ext cx="6196670" cy="847725"/>
            <a:chOff x="2428860" y="6010275"/>
            <a:chExt cx="6196670" cy="847725"/>
          </a:xfrm>
        </p:grpSpPr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6010275"/>
              <a:ext cx="5114925" cy="847725"/>
            </a:xfrm>
            <a:prstGeom prst="rect">
              <a:avLst/>
            </a:prstGeom>
            <a:noFill/>
          </p:spPr>
        </p:pic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5405" y="6183400"/>
              <a:ext cx="1000125" cy="295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h-paraméterek tehát: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11e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= 1.36k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Ω</a:t>
            </a:r>
            <a:endParaRPr lang="hu-H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21e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= 330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22e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= 62.5uS</a:t>
            </a:r>
          </a:p>
          <a:p>
            <a:pPr>
              <a:buNone/>
            </a:pPr>
            <a:endParaRPr lang="hu-HU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700" dirty="0" err="1" smtClean="0">
                <a:latin typeface="Arial" pitchFamily="34" charset="0"/>
                <a:cs typeface="Arial" pitchFamily="34" charset="0"/>
              </a:rPr>
              <a:t>h-paraméterkkel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 meghatározhatjuk a megadott kapcsolás legfontosabb jellemzőit, mint a feszültségerősítés, a kapcsolás bemeneti és kimeneti ellenállása. 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12e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(bemeneti feszültség visszahatás) paramétert általában azért nem határozzuk meg, mert a kimeneti feszültség visszahatása a bemenetre elenyésző.</a:t>
            </a:r>
          </a:p>
          <a:p>
            <a:endParaRPr lang="hu-HU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Határozza meg a Mérési utasítás 2. ábráján látható kapcsolásnál a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munkapont adatait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áramerõsítési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tényezõt</a:t>
            </a:r>
            <a:endParaRPr lang="hu-H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14 V tápfeszültség esetén!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A mellékelt karakterisztikákból szerkesztéssel határozza meg a munkapontban a tranzisztor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és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22e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kisjelû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paramétereit!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Határozza meg a terheletlen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4. Határozza meg a Mérési utasítás 4. ábráján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lévõ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kapcsolásban a munkapont adatait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tápfeszültség esetén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Számítsa ki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5. Határozza meg a Mérési utasítás 2.5.1, 2.5.2, valamint 2.5.3 pontjaiban leírt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kombinációknál a törésponti frekvenciákat és rajzolja meg törtvonalas közelítéssel a három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Bode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amplitúdó diagramot.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6. A mellékelt karakterisztikák alapján határozza meg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JFET-es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munkapontjának adatait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tápfeszültségnél.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Határozza meg a munkapontban szerkesztéssel a FET g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meredekségét és számítsa ki a visszacsatolt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JP16 OFF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85720" y="357166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erősítő feszültségerősítésének meghatározására legegyszerűbb, és legpontosabb módszer a mérés.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Egy ismert amplitúdójú (kellően alacsony belső ellenállású!) jelgenerátort kötünk az erősítő bemenetére, és mérjük a terheletlen kimeneten megjelenő feszültség amplitúdóját. A kimeneti és bemeneti jel amplitúdójának hányadosa az erősítés.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Fontos, hogy a generátorjel ne tartalmazzon sok harmonikust, mivel az erősítés a csatoló- és a tranzisztor parazitakapacitásai, esetleg a vezetékezés induktivitása miatt frekvenciafüggő, és minden frekvencián máshogy erősít az áramkör, ami a kimenőjel torzulását eredményezi.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erősítést ezért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sávközépen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adjuk meg. A sávközép jelentése, hogy az átviteli sáv (amin belül az erősítő a legnagyobbat erősít, az alsó és felső határfrekvencia közötti sáv) közepét választjuk ki (mérésnél elégséges e körül, ott ahol a legnagyobb az erősítés), de már az erősítőt is úgy tervezzük, hogy lehetőleg ezen a frekvencián erősítsen a legnagyobbat.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1285852" y="4500570"/>
            <a:ext cx="7000924" cy="2155282"/>
            <a:chOff x="1285852" y="4500570"/>
            <a:chExt cx="7000924" cy="2155282"/>
          </a:xfrm>
        </p:grpSpPr>
        <p:cxnSp>
          <p:nvCxnSpPr>
            <p:cNvPr id="8" name="Egyenes összekötő 7"/>
            <p:cNvCxnSpPr/>
            <p:nvPr/>
          </p:nvCxnSpPr>
          <p:spPr>
            <a:xfrm rot="5400000">
              <a:off x="1107257" y="5464983"/>
              <a:ext cx="1643074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1928794" y="6286520"/>
              <a:ext cx="52864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5400000" flipH="1" flipV="1">
              <a:off x="2107389" y="5607859"/>
              <a:ext cx="714380" cy="6429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v 12"/>
            <p:cNvSpPr/>
            <p:nvPr/>
          </p:nvSpPr>
          <p:spPr>
            <a:xfrm>
              <a:off x="2714612" y="5357826"/>
              <a:ext cx="1214446" cy="785818"/>
            </a:xfrm>
            <a:prstGeom prst="arc">
              <a:avLst>
                <a:gd name="adj1" fmla="val 11780823"/>
                <a:gd name="adj2" fmla="val 1436245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5" name="Egyenes összekötő 14"/>
            <p:cNvCxnSpPr>
              <a:stCxn id="13" idx="2"/>
            </p:cNvCxnSpPr>
            <p:nvPr/>
          </p:nvCxnSpPr>
          <p:spPr>
            <a:xfrm flipV="1">
              <a:off x="3104623" y="5357826"/>
              <a:ext cx="1038749" cy="259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4143372" y="5357826"/>
              <a:ext cx="135732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v 19"/>
            <p:cNvSpPr/>
            <p:nvPr/>
          </p:nvSpPr>
          <p:spPr>
            <a:xfrm>
              <a:off x="4857752" y="5357826"/>
              <a:ext cx="1000132" cy="642942"/>
            </a:xfrm>
            <a:prstGeom prst="arc">
              <a:avLst>
                <a:gd name="adj1" fmla="val 17651589"/>
                <a:gd name="adj2" fmla="val 2013060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2" name="Egyenes összekötő 21"/>
            <p:cNvCxnSpPr>
              <a:stCxn id="20" idx="2"/>
            </p:cNvCxnSpPr>
            <p:nvPr/>
          </p:nvCxnSpPr>
          <p:spPr>
            <a:xfrm rot="16200000" flipH="1">
              <a:off x="5701071" y="5558203"/>
              <a:ext cx="793082" cy="6635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7286644" y="621508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lg(f)</a:t>
              </a:r>
              <a:endParaRPr lang="hu-H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1285852" y="450057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30000" dirty="0" err="1" smtClean="0">
                  <a:latin typeface="Arial" pitchFamily="34" charset="0"/>
                  <a:cs typeface="Arial" pitchFamily="34" charset="0"/>
                </a:rPr>
                <a:t>dB</a:t>
              </a:r>
              <a:endParaRPr lang="hu-HU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Egyenes összekötő 28"/>
            <p:cNvCxnSpPr/>
            <p:nvPr/>
          </p:nvCxnSpPr>
          <p:spPr>
            <a:xfrm rot="5400000">
              <a:off x="2500298" y="5857892"/>
              <a:ext cx="857256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 rot="5400000">
              <a:off x="5215736" y="5857098"/>
              <a:ext cx="857256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 rot="5400000">
              <a:off x="3821107" y="5822173"/>
              <a:ext cx="928694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/>
            <p:cNvSpPr txBox="1"/>
            <p:nvPr/>
          </p:nvSpPr>
          <p:spPr>
            <a:xfrm>
              <a:off x="2714612" y="628652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ah</a:t>
              </a:r>
              <a:endParaRPr lang="hu-H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5500694" y="628652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fh</a:t>
              </a:r>
              <a:endParaRPr lang="hu-H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929058" y="628652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sávközép</a:t>
              </a:r>
              <a:endParaRPr lang="hu-H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5429264"/>
              <a:ext cx="428628" cy="384505"/>
            </a:xfrm>
            <a:prstGeom prst="rect">
              <a:avLst/>
            </a:prstGeom>
            <a:noFill/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9" y="5500702"/>
              <a:ext cx="571504" cy="396156"/>
            </a:xfrm>
            <a:prstGeom prst="rect">
              <a:avLst/>
            </a:prstGeom>
            <a:noFill/>
          </p:spPr>
        </p:pic>
      </p:grp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85720" y="357166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Ha mérésre nincs lehetőség, a sávközépi frekvencia definíciója miatt a kapcsolás kisfrekvenciás és kisjelű helyettesítő képéből a sávközépi erősítés számítható.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Sávközépi frekvencián ugyanis a csatoló kondenzátoroknak és parazitáknak nincs hatása az erősítésre, ezért a csatoló kondenzátorok váltakozó áramú szempontból rövidzárral, a parazitakapacitások szakadással helyettesíthetők.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kisfrekvenciás helyettesítő kép felrajzolásakor kizárólag váltakozó áramú szempontból vizsgáljuk a kapcsolást. Ez azt jelenti, hogy a tápfeszültség és minden olyan csomópontot, melynek a vezérlés hatására nem változik a feszültsége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virtuális földponttal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helyettesítjük. Ezért van az is, hogy a műveleti erősítő invertáló bemenete, vagy egyes differenciálerősítőkben a közös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is virtuális földnek tekinthető, mert akármilyen bemenőjelet adunk a bemenetre ezek feszültsége a földhöz képest nem változik.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46020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Csoportba foglalás 35"/>
          <p:cNvGrpSpPr/>
          <p:nvPr/>
        </p:nvGrpSpPr>
        <p:grpSpPr>
          <a:xfrm>
            <a:off x="3352791" y="5138749"/>
            <a:ext cx="571504" cy="714380"/>
            <a:chOff x="3357554" y="5286388"/>
            <a:chExt cx="571504" cy="714380"/>
          </a:xfrm>
        </p:grpSpPr>
        <p:sp>
          <p:nvSpPr>
            <p:cNvPr id="27" name="Téglalap 26"/>
            <p:cNvSpPr/>
            <p:nvPr/>
          </p:nvSpPr>
          <p:spPr>
            <a:xfrm>
              <a:off x="3500430" y="5286388"/>
              <a:ext cx="285752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2" name="Egyenes összekötő 31"/>
            <p:cNvCxnSpPr/>
            <p:nvPr/>
          </p:nvCxnSpPr>
          <p:spPr>
            <a:xfrm>
              <a:off x="3357554" y="571501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Csoportba foglalás 36"/>
          <p:cNvGrpSpPr/>
          <p:nvPr/>
        </p:nvGrpSpPr>
        <p:grpSpPr>
          <a:xfrm>
            <a:off x="5429256" y="4714884"/>
            <a:ext cx="571504" cy="759314"/>
            <a:chOff x="3357554" y="5286388"/>
            <a:chExt cx="571504" cy="714380"/>
          </a:xfrm>
        </p:grpSpPr>
        <p:sp>
          <p:nvSpPr>
            <p:cNvPr id="38" name="Téglalap 37"/>
            <p:cNvSpPr/>
            <p:nvPr/>
          </p:nvSpPr>
          <p:spPr>
            <a:xfrm>
              <a:off x="3428992" y="5286388"/>
              <a:ext cx="35719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9" name="Egyenes összekötő 38"/>
            <p:cNvCxnSpPr/>
            <p:nvPr/>
          </p:nvCxnSpPr>
          <p:spPr>
            <a:xfrm>
              <a:off x="3357554" y="571501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Csoportba foglalás 43"/>
          <p:cNvGrpSpPr/>
          <p:nvPr/>
        </p:nvGrpSpPr>
        <p:grpSpPr>
          <a:xfrm>
            <a:off x="4857752" y="3714752"/>
            <a:ext cx="1071570" cy="436697"/>
            <a:chOff x="4857752" y="3857628"/>
            <a:chExt cx="1071570" cy="436697"/>
          </a:xfrm>
        </p:grpSpPr>
        <p:sp>
          <p:nvSpPr>
            <p:cNvPr id="40" name="Téglalap 39"/>
            <p:cNvSpPr/>
            <p:nvPr/>
          </p:nvSpPr>
          <p:spPr>
            <a:xfrm>
              <a:off x="4857752" y="4000504"/>
              <a:ext cx="107157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/>
            <p:nvPr/>
          </p:nvSpPr>
          <p:spPr>
            <a:xfrm>
              <a:off x="5089452" y="4151449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857752" y="3857628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GND</a:t>
              </a:r>
              <a:endParaRPr lang="hu-HU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3643306" y="42148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64343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Megjegyzés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bemutató segítség a házi feladat teljesítéséhez és a tanult alapkapcsolások átismétléséhez.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bemutató diavetítésre lett optimalizálva (</a:t>
            </a:r>
            <a:r>
              <a:rPr lang="hu-HU" sz="2400" dirty="0" smtClean="0">
                <a:latin typeface="Times New Roman"/>
                <a:cs typeface="Times New Roman"/>
              </a:rPr>
              <a:t>→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F5).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esetleges hibák miatt mindenki a saját felelősségére használja fel a leírtakat, a hibákat pedig kérlek jelezzétek a </a:t>
            </a:r>
            <a:r>
              <a:rPr lang="hu-HU" sz="2400" dirty="0" smtClean="0">
                <a:latin typeface="Arial" pitchFamily="34" charset="0"/>
                <a:cs typeface="Arial" pitchFamily="34" charset="0"/>
                <a:hlinkClick r:id="rId2"/>
              </a:rPr>
              <a:t>frankrose11@</a:t>
            </a:r>
            <a:r>
              <a:rPr lang="hu-HU" sz="2400" dirty="0" err="1" smtClean="0">
                <a:latin typeface="Arial" pitchFamily="34" charset="0"/>
                <a:cs typeface="Arial" pitchFamily="34" charset="0"/>
                <a:hlinkClick r:id="rId2"/>
              </a:rPr>
              <a:t>hotmail.com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címen.</a:t>
            </a: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Remélem hasznosak a leírtak…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6715140" y="3929066"/>
            <a:ext cx="1799202" cy="2656477"/>
            <a:chOff x="6429388" y="3571876"/>
            <a:chExt cx="1799202" cy="2656477"/>
          </a:xfrm>
          <a:effectLst/>
        </p:grpSpPr>
        <p:grpSp>
          <p:nvGrpSpPr>
            <p:cNvPr id="31" name="Csoportba foglalás 30"/>
            <p:cNvGrpSpPr/>
            <p:nvPr/>
          </p:nvGrpSpPr>
          <p:grpSpPr>
            <a:xfrm>
              <a:off x="6871268" y="4071942"/>
              <a:ext cx="1214446" cy="1574542"/>
              <a:chOff x="5857884" y="4426226"/>
              <a:chExt cx="1214446" cy="1574542"/>
            </a:xfrm>
            <a:effectLst/>
          </p:grpSpPr>
          <p:sp>
            <p:nvSpPr>
              <p:cNvPr id="4" name="Ellipszis 3"/>
              <p:cNvSpPr/>
              <p:nvPr/>
            </p:nvSpPr>
            <p:spPr>
              <a:xfrm>
                <a:off x="6121894" y="4751822"/>
                <a:ext cx="950436" cy="90450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" name="Egyenes összekötő 5"/>
              <p:cNvCxnSpPr/>
              <p:nvPr/>
            </p:nvCxnSpPr>
            <p:spPr>
              <a:xfrm>
                <a:off x="5857884" y="5204077"/>
                <a:ext cx="633624" cy="11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gyenes összekötő 7"/>
              <p:cNvCxnSpPr/>
              <p:nvPr/>
            </p:nvCxnSpPr>
            <p:spPr>
              <a:xfrm rot="5400000" flipH="1" flipV="1">
                <a:off x="6190592" y="5203490"/>
                <a:ext cx="603006" cy="117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>
                <a:endCxn id="4" idx="7"/>
              </p:cNvCxnSpPr>
              <p:nvPr/>
            </p:nvCxnSpPr>
            <p:spPr>
              <a:xfrm flipV="1">
                <a:off x="6491508" y="4884285"/>
                <a:ext cx="441634" cy="1690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3"/>
              <p:cNvCxnSpPr>
                <a:stCxn id="4" idx="5"/>
              </p:cNvCxnSpPr>
              <p:nvPr/>
            </p:nvCxnSpPr>
            <p:spPr>
              <a:xfrm rot="5400000" flipH="1">
                <a:off x="6627805" y="5218533"/>
                <a:ext cx="169041" cy="441634"/>
              </a:xfrm>
              <a:prstGeom prst="line">
                <a:avLst/>
              </a:prstGeom>
              <a:ln w="381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20"/>
              <p:cNvCxnSpPr/>
              <p:nvPr/>
            </p:nvCxnSpPr>
            <p:spPr>
              <a:xfrm rot="16200000" flipV="1">
                <a:off x="6674670" y="5745981"/>
                <a:ext cx="494629" cy="1494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 rot="5400000" flipH="1" flipV="1">
                <a:off x="6702732" y="4637418"/>
                <a:ext cx="426098" cy="37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Szövegdoboz 31"/>
            <p:cNvSpPr txBox="1"/>
            <p:nvPr/>
          </p:nvSpPr>
          <p:spPr>
            <a:xfrm>
              <a:off x="6429388" y="4590437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 smtClean="0">
                  <a:solidFill>
                    <a:srgbClr val="C00000"/>
                  </a:solidFill>
                </a:rPr>
                <a:t>B</a:t>
              </a:r>
              <a:endParaRPr lang="hu-H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7728524" y="357187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 smtClean="0">
                  <a:solidFill>
                    <a:srgbClr val="C00000"/>
                  </a:solidFill>
                </a:rPr>
                <a:t>C</a:t>
              </a:r>
              <a:endParaRPr lang="hu-H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7728524" y="564357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dirty="0" smtClean="0">
                  <a:solidFill>
                    <a:srgbClr val="C00000"/>
                  </a:solidFill>
                </a:rPr>
                <a:t>E</a:t>
              </a:r>
              <a:endParaRPr lang="hu-HU" sz="32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ekerekített téglalap 120"/>
          <p:cNvSpPr/>
          <p:nvPr/>
        </p:nvSpPr>
        <p:spPr>
          <a:xfrm>
            <a:off x="2928926" y="1428736"/>
            <a:ext cx="1214446" cy="214314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Lekerekített téglalap 115"/>
          <p:cNvSpPr/>
          <p:nvPr/>
        </p:nvSpPr>
        <p:spPr>
          <a:xfrm>
            <a:off x="4786314" y="1428736"/>
            <a:ext cx="2428892" cy="214314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0" name="Csoportba foglalás 109"/>
          <p:cNvGrpSpPr/>
          <p:nvPr/>
        </p:nvGrpSpPr>
        <p:grpSpPr>
          <a:xfrm>
            <a:off x="1285852" y="1000108"/>
            <a:ext cx="6715172" cy="2308041"/>
            <a:chOff x="1142976" y="2928934"/>
            <a:chExt cx="6715172" cy="2308041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3409509" y="2928934"/>
              <a:ext cx="2877003" cy="1540070"/>
              <a:chOff x="1857356" y="2561538"/>
              <a:chExt cx="6329407" cy="3153478"/>
            </a:xfrm>
          </p:grpSpPr>
          <p:grpSp>
            <p:nvGrpSpPr>
              <p:cNvPr id="5" name="Csoportba foglalás 62"/>
              <p:cNvGrpSpPr/>
              <p:nvPr/>
            </p:nvGrpSpPr>
            <p:grpSpPr>
              <a:xfrm>
                <a:off x="1857356" y="2561538"/>
                <a:ext cx="5243551" cy="3153478"/>
                <a:chOff x="1857356" y="2561538"/>
                <a:chExt cx="5243551" cy="3153478"/>
              </a:xfrm>
            </p:grpSpPr>
            <p:cxnSp>
              <p:nvCxnSpPr>
                <p:cNvPr id="8" name="Egyenes összekötő 7"/>
                <p:cNvCxnSpPr/>
                <p:nvPr/>
              </p:nvCxnSpPr>
              <p:spPr>
                <a:xfrm rot="5400000">
                  <a:off x="3715538" y="4642652"/>
                  <a:ext cx="1999470" cy="7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Egyenes összekötő 8"/>
                <p:cNvCxnSpPr/>
                <p:nvPr/>
              </p:nvCxnSpPr>
              <p:spPr>
                <a:xfrm rot="5400000">
                  <a:off x="4501356" y="4642652"/>
                  <a:ext cx="1999470" cy="7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Egyenes összekötő 10"/>
                <p:cNvCxnSpPr/>
                <p:nvPr/>
              </p:nvCxnSpPr>
              <p:spPr>
                <a:xfrm>
                  <a:off x="2000232" y="3642520"/>
                  <a:ext cx="107157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 flipV="1">
                  <a:off x="2000233" y="5633373"/>
                  <a:ext cx="2728931" cy="94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Ellipszis 14"/>
                <p:cNvSpPr/>
                <p:nvPr/>
              </p:nvSpPr>
              <p:spPr>
                <a:xfrm>
                  <a:off x="4429124" y="4357694"/>
                  <a:ext cx="571504" cy="5715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5357818" y="4429132"/>
                  <a:ext cx="285752" cy="50006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17" name="Egyenes összekötő 16"/>
                <p:cNvCxnSpPr>
                  <a:endCxn id="22" idx="2"/>
                </p:cNvCxnSpPr>
                <p:nvPr/>
              </p:nvCxnSpPr>
              <p:spPr>
                <a:xfrm>
                  <a:off x="4714876" y="3643314"/>
                  <a:ext cx="2000264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17"/>
                <p:cNvCxnSpPr>
                  <a:endCxn id="23" idx="2"/>
                </p:cNvCxnSpPr>
                <p:nvPr/>
              </p:nvCxnSpPr>
              <p:spPr>
                <a:xfrm>
                  <a:off x="4714876" y="5643578"/>
                  <a:ext cx="2000264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18"/>
                <p:cNvCxnSpPr>
                  <a:endCxn id="15" idx="6"/>
                </p:cNvCxnSpPr>
                <p:nvPr/>
              </p:nvCxnSpPr>
              <p:spPr>
                <a:xfrm>
                  <a:off x="4429124" y="4643446"/>
                  <a:ext cx="571504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Ellipszis 19"/>
                <p:cNvSpPr/>
                <p:nvPr/>
              </p:nvSpPr>
              <p:spPr>
                <a:xfrm>
                  <a:off x="5429256" y="3571876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" name="Ellipszis 20"/>
                <p:cNvSpPr/>
                <p:nvPr/>
              </p:nvSpPr>
              <p:spPr>
                <a:xfrm>
                  <a:off x="5429256" y="557214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" name="Ellipszis 21"/>
                <p:cNvSpPr/>
                <p:nvPr/>
              </p:nvSpPr>
              <p:spPr>
                <a:xfrm>
                  <a:off x="6715140" y="3571876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" name="Ellipszis 22"/>
                <p:cNvSpPr/>
                <p:nvPr/>
              </p:nvSpPr>
              <p:spPr>
                <a:xfrm>
                  <a:off x="6715140" y="5572140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" name="Ellipszis 23"/>
                <p:cNvSpPr/>
                <p:nvPr/>
              </p:nvSpPr>
              <p:spPr>
                <a:xfrm>
                  <a:off x="1857356" y="3571876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" name="Ellipszis 24"/>
                <p:cNvSpPr/>
                <p:nvPr/>
              </p:nvSpPr>
              <p:spPr>
                <a:xfrm>
                  <a:off x="1857356" y="5572140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" name="Szövegdoboz 26"/>
                <p:cNvSpPr txBox="1"/>
                <p:nvPr/>
              </p:nvSpPr>
              <p:spPr>
                <a:xfrm>
                  <a:off x="5357818" y="4901984"/>
                  <a:ext cx="1728800" cy="6302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400" dirty="0" smtClean="0">
                      <a:latin typeface="Arial" pitchFamily="34" charset="0"/>
                      <a:cs typeface="Arial" pitchFamily="34" charset="0"/>
                    </a:rPr>
                    <a:t>1/h</a:t>
                  </a:r>
                  <a:r>
                    <a:rPr lang="hu-HU" sz="1400" baseline="-25000" dirty="0" smtClean="0">
                      <a:latin typeface="Arial" pitchFamily="34" charset="0"/>
                      <a:cs typeface="Arial" pitchFamily="34" charset="0"/>
                    </a:rPr>
                    <a:t>22e</a:t>
                  </a:r>
                  <a:endParaRPr lang="hu-HU" sz="1400" dirty="0"/>
                </a:p>
              </p:txBody>
            </p:sp>
            <p:cxnSp>
              <p:nvCxnSpPr>
                <p:cNvPr id="30" name="Egyenes összekötő nyíllal 29"/>
                <p:cNvCxnSpPr/>
                <p:nvPr/>
              </p:nvCxnSpPr>
              <p:spPr>
                <a:xfrm rot="5400000">
                  <a:off x="4094159" y="3906161"/>
                  <a:ext cx="642942" cy="1588"/>
                </a:xfrm>
                <a:prstGeom prst="straightConnector1">
                  <a:avLst/>
                </a:prstGeom>
                <a:ln w="28575">
                  <a:solidFill>
                    <a:srgbClr val="0033C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gyenes összekötő nyíllal 31"/>
                <p:cNvCxnSpPr/>
                <p:nvPr/>
              </p:nvCxnSpPr>
              <p:spPr>
                <a:xfrm rot="5400000">
                  <a:off x="1107257" y="4607727"/>
                  <a:ext cx="1643074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nyíllal 32"/>
                <p:cNvCxnSpPr/>
                <p:nvPr/>
              </p:nvCxnSpPr>
              <p:spPr>
                <a:xfrm rot="5400000">
                  <a:off x="5965835" y="4606933"/>
                  <a:ext cx="1643074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gyenes összekötő nyíllal 33"/>
                <p:cNvCxnSpPr/>
                <p:nvPr/>
              </p:nvCxnSpPr>
              <p:spPr>
                <a:xfrm>
                  <a:off x="2371710" y="3439206"/>
                  <a:ext cx="741367" cy="1589"/>
                </a:xfrm>
                <a:prstGeom prst="straightConnector1">
                  <a:avLst/>
                </a:prstGeom>
                <a:ln w="28575">
                  <a:solidFill>
                    <a:srgbClr val="0033C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gyenes összekötő nyíllal 34"/>
                <p:cNvCxnSpPr/>
                <p:nvPr/>
              </p:nvCxnSpPr>
              <p:spPr>
                <a:xfrm rot="10800000" flipV="1">
                  <a:off x="5829311" y="3430589"/>
                  <a:ext cx="814394" cy="8616"/>
                </a:xfrm>
                <a:prstGeom prst="straightConnector1">
                  <a:avLst/>
                </a:prstGeom>
                <a:ln w="28575">
                  <a:solidFill>
                    <a:srgbClr val="0033CC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Szövegdoboz 35"/>
                <p:cNvSpPr txBox="1"/>
                <p:nvPr/>
              </p:nvSpPr>
              <p:spPr>
                <a:xfrm>
                  <a:off x="1900219" y="3585483"/>
                  <a:ext cx="1571636" cy="75625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dirty="0" err="1" smtClean="0">
                      <a:latin typeface="Arial" pitchFamily="34" charset="0"/>
                      <a:cs typeface="Arial" pitchFamily="34" charset="0"/>
                    </a:rPr>
                    <a:t>u</a:t>
                  </a:r>
                  <a:r>
                    <a:rPr lang="hu-HU" baseline="-25000" dirty="0" err="1" smtClean="0">
                      <a:latin typeface="Arial" pitchFamily="34" charset="0"/>
                      <a:cs typeface="Arial" pitchFamily="34" charset="0"/>
                    </a:rPr>
                    <a:t>BE</a:t>
                  </a:r>
                  <a:endParaRPr lang="hu-HU" dirty="0"/>
                </a:p>
              </p:txBody>
            </p:sp>
            <p:sp>
              <p:nvSpPr>
                <p:cNvPr id="38" name="Szövegdoboz 37"/>
                <p:cNvSpPr txBox="1"/>
                <p:nvPr/>
              </p:nvSpPr>
              <p:spPr>
                <a:xfrm>
                  <a:off x="5829309" y="2561538"/>
                  <a:ext cx="1271598" cy="75625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hu-HU" baseline="-25000" dirty="0" err="1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hu-HU" dirty="0"/>
                </a:p>
              </p:txBody>
            </p:sp>
          </p:grpSp>
          <p:sp>
            <p:nvSpPr>
              <p:cNvPr id="6" name="Szövegdoboz 5"/>
              <p:cNvSpPr txBox="1"/>
              <p:nvPr/>
            </p:nvSpPr>
            <p:spPr>
              <a:xfrm>
                <a:off x="6858016" y="4429131"/>
                <a:ext cx="1328747" cy="75625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dirty="0" err="1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hu-HU" baseline="-25000" dirty="0" err="1" smtClean="0">
                    <a:latin typeface="Arial" pitchFamily="34" charset="0"/>
                    <a:cs typeface="Arial" pitchFamily="34" charset="0"/>
                  </a:rPr>
                  <a:t>CE</a:t>
                </a:r>
                <a:endParaRPr lang="hu-HU" dirty="0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3000364" y="3490914"/>
              <a:ext cx="129887" cy="976485"/>
              <a:chOff x="3000364" y="3500438"/>
              <a:chExt cx="129887" cy="976485"/>
            </a:xfrm>
          </p:grpSpPr>
          <p:cxnSp>
            <p:nvCxnSpPr>
              <p:cNvPr id="44" name="Egyenes összekötő 43"/>
              <p:cNvCxnSpPr/>
              <p:nvPr/>
            </p:nvCxnSpPr>
            <p:spPr>
              <a:xfrm rot="5400000">
                <a:off x="2583740" y="3988500"/>
                <a:ext cx="976485" cy="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églalap 39"/>
              <p:cNvSpPr/>
              <p:nvPr/>
            </p:nvSpPr>
            <p:spPr>
              <a:xfrm>
                <a:off x="3000364" y="3857628"/>
                <a:ext cx="129887" cy="24421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5" name="Csoportba foglalás 54"/>
            <p:cNvGrpSpPr/>
            <p:nvPr/>
          </p:nvGrpSpPr>
          <p:grpSpPr>
            <a:xfrm>
              <a:off x="1928794" y="3419476"/>
              <a:ext cx="1143008" cy="129887"/>
              <a:chOff x="1928794" y="3429000"/>
              <a:chExt cx="1143008" cy="129887"/>
            </a:xfrm>
          </p:grpSpPr>
          <p:cxnSp>
            <p:nvCxnSpPr>
              <p:cNvPr id="42" name="Egyenes összekötő 41"/>
              <p:cNvCxnSpPr/>
              <p:nvPr/>
            </p:nvCxnSpPr>
            <p:spPr>
              <a:xfrm>
                <a:off x="1928794" y="3490913"/>
                <a:ext cx="114300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églalap 40"/>
              <p:cNvSpPr/>
              <p:nvPr/>
            </p:nvSpPr>
            <p:spPr>
              <a:xfrm rot="5400000">
                <a:off x="2414587" y="3371835"/>
                <a:ext cx="129887" cy="24421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1" name="Ellipszis 50"/>
            <p:cNvSpPr/>
            <p:nvPr/>
          </p:nvSpPr>
          <p:spPr>
            <a:xfrm>
              <a:off x="3033702" y="3448052"/>
              <a:ext cx="64944" cy="6977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/>
            <p:nvPr/>
          </p:nvSpPr>
          <p:spPr>
            <a:xfrm>
              <a:off x="3033702" y="4395795"/>
              <a:ext cx="64944" cy="6977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56" name="Egyenes összekötő 55"/>
            <p:cNvCxnSpPr/>
            <p:nvPr/>
          </p:nvCxnSpPr>
          <p:spPr>
            <a:xfrm flipV="1">
              <a:off x="1928794" y="4448175"/>
              <a:ext cx="1481156" cy="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Csoportba foglalás 57"/>
            <p:cNvGrpSpPr/>
            <p:nvPr/>
          </p:nvGrpSpPr>
          <p:grpSpPr>
            <a:xfrm>
              <a:off x="6215074" y="3462338"/>
              <a:ext cx="129887" cy="976485"/>
              <a:chOff x="3000364" y="3500438"/>
              <a:chExt cx="129887" cy="976485"/>
            </a:xfrm>
          </p:grpSpPr>
          <p:cxnSp>
            <p:nvCxnSpPr>
              <p:cNvPr id="59" name="Egyenes összekötő 58"/>
              <p:cNvCxnSpPr/>
              <p:nvPr/>
            </p:nvCxnSpPr>
            <p:spPr>
              <a:xfrm rot="5400000">
                <a:off x="2583740" y="3988500"/>
                <a:ext cx="976485" cy="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églalap 59"/>
              <p:cNvSpPr/>
              <p:nvPr/>
            </p:nvSpPr>
            <p:spPr>
              <a:xfrm>
                <a:off x="3000364" y="3857628"/>
                <a:ext cx="129887" cy="24421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Ellipszis 60"/>
            <p:cNvSpPr/>
            <p:nvPr/>
          </p:nvSpPr>
          <p:spPr>
            <a:xfrm>
              <a:off x="6248412" y="3409951"/>
              <a:ext cx="64944" cy="6977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/>
            <p:cNvSpPr/>
            <p:nvPr/>
          </p:nvSpPr>
          <p:spPr>
            <a:xfrm>
              <a:off x="6257937" y="4405319"/>
              <a:ext cx="64944" cy="6977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64" name="Egyenes összekötő 63"/>
            <p:cNvCxnSpPr/>
            <p:nvPr/>
          </p:nvCxnSpPr>
          <p:spPr>
            <a:xfrm rot="5400000">
              <a:off x="1450257" y="3974213"/>
              <a:ext cx="976485" cy="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zis 62"/>
            <p:cNvSpPr/>
            <p:nvPr/>
          </p:nvSpPr>
          <p:spPr>
            <a:xfrm>
              <a:off x="1804968" y="3852866"/>
              <a:ext cx="259775" cy="27910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1776393" y="3824291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/>
                <a:t>~</a:t>
              </a:r>
              <a:endParaRPr lang="hu-HU" b="1" dirty="0"/>
            </a:p>
          </p:txBody>
        </p:sp>
        <p:grpSp>
          <p:nvGrpSpPr>
            <p:cNvPr id="66" name="Csoportba foglalás 65"/>
            <p:cNvGrpSpPr/>
            <p:nvPr/>
          </p:nvGrpSpPr>
          <p:grpSpPr>
            <a:xfrm>
              <a:off x="3876670" y="3448050"/>
              <a:ext cx="129887" cy="976485"/>
              <a:chOff x="3000364" y="3500438"/>
              <a:chExt cx="129887" cy="976485"/>
            </a:xfrm>
          </p:grpSpPr>
          <p:cxnSp>
            <p:nvCxnSpPr>
              <p:cNvPr id="67" name="Egyenes összekötő 66"/>
              <p:cNvCxnSpPr/>
              <p:nvPr/>
            </p:nvCxnSpPr>
            <p:spPr>
              <a:xfrm rot="5400000">
                <a:off x="2583740" y="3988500"/>
                <a:ext cx="976485" cy="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églalap 67"/>
              <p:cNvSpPr/>
              <p:nvPr/>
            </p:nvSpPr>
            <p:spPr>
              <a:xfrm>
                <a:off x="3000364" y="3857628"/>
                <a:ext cx="129887" cy="24421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0" name="Ellipszis 69"/>
            <p:cNvSpPr/>
            <p:nvPr/>
          </p:nvSpPr>
          <p:spPr>
            <a:xfrm>
              <a:off x="3919534" y="4395796"/>
              <a:ext cx="64944" cy="6977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/>
            <p:cNvSpPr/>
            <p:nvPr/>
          </p:nvSpPr>
          <p:spPr>
            <a:xfrm>
              <a:off x="4680675" y="4394465"/>
              <a:ext cx="64944" cy="6977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4" name="Egyenes összekötő 73"/>
            <p:cNvCxnSpPr/>
            <p:nvPr/>
          </p:nvCxnSpPr>
          <p:spPr>
            <a:xfrm flipV="1">
              <a:off x="3071802" y="3481388"/>
              <a:ext cx="357198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>
              <a:off x="5695950" y="4429125"/>
              <a:ext cx="1500214" cy="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>
            <a:xfrm flipV="1">
              <a:off x="5705483" y="3438525"/>
              <a:ext cx="1481156" cy="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lipszis 82"/>
            <p:cNvSpPr/>
            <p:nvPr/>
          </p:nvSpPr>
          <p:spPr>
            <a:xfrm>
              <a:off x="7153293" y="3409956"/>
              <a:ext cx="64944" cy="697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/>
            <p:nvPr/>
          </p:nvSpPr>
          <p:spPr>
            <a:xfrm>
              <a:off x="7162818" y="4400557"/>
              <a:ext cx="64944" cy="697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Szövegdoboz 84"/>
            <p:cNvSpPr txBox="1"/>
            <p:nvPr/>
          </p:nvSpPr>
          <p:spPr>
            <a:xfrm>
              <a:off x="3643306" y="2928934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hu-HU" dirty="0"/>
            </a:p>
          </p:txBody>
        </p:sp>
        <p:sp>
          <p:nvSpPr>
            <p:cNvPr id="86" name="Szövegdoboz 85"/>
            <p:cNvSpPr txBox="1"/>
            <p:nvPr/>
          </p:nvSpPr>
          <p:spPr>
            <a:xfrm>
              <a:off x="2500298" y="3786190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B1</a:t>
              </a:r>
              <a:endParaRPr lang="hu-HU" dirty="0"/>
            </a:p>
          </p:txBody>
        </p:sp>
        <p:sp>
          <p:nvSpPr>
            <p:cNvPr id="87" name="Szövegdoboz 86"/>
            <p:cNvSpPr txBox="1"/>
            <p:nvPr/>
          </p:nvSpPr>
          <p:spPr>
            <a:xfrm>
              <a:off x="4000496" y="4000504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11e</a:t>
              </a:r>
              <a:endParaRPr lang="hu-HU" dirty="0"/>
            </a:p>
          </p:txBody>
        </p:sp>
        <p:sp>
          <p:nvSpPr>
            <p:cNvPr id="88" name="Szövegdoboz 87"/>
            <p:cNvSpPr txBox="1"/>
            <p:nvPr/>
          </p:nvSpPr>
          <p:spPr>
            <a:xfrm>
              <a:off x="2285984" y="3000372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hu-HU" dirty="0"/>
            </a:p>
          </p:txBody>
        </p:sp>
        <p:sp>
          <p:nvSpPr>
            <p:cNvPr id="89" name="Szövegdoboz 88"/>
            <p:cNvSpPr txBox="1"/>
            <p:nvPr/>
          </p:nvSpPr>
          <p:spPr>
            <a:xfrm>
              <a:off x="4214810" y="3000372"/>
              <a:ext cx="142876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21e</a:t>
              </a:r>
              <a:r>
                <a:rPr lang="hu-HU" sz="2000" dirty="0" smtClean="0">
                  <a:latin typeface="Arial" pitchFamily="34" charset="0"/>
                  <a:cs typeface="Arial" pitchFamily="34" charset="0"/>
                </a:rPr>
                <a:t>×</a:t>
              </a:r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hu-HU" dirty="0"/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6357950" y="3786190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dirty="0"/>
            </a:p>
          </p:txBody>
        </p:sp>
        <p:cxnSp>
          <p:nvCxnSpPr>
            <p:cNvPr id="93" name="Egyenes összekötő 92"/>
            <p:cNvCxnSpPr/>
            <p:nvPr/>
          </p:nvCxnSpPr>
          <p:spPr>
            <a:xfrm rot="5400000">
              <a:off x="4500743" y="4643265"/>
              <a:ext cx="428628" cy="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gyenes összekötő 94"/>
            <p:cNvCxnSpPr/>
            <p:nvPr/>
          </p:nvCxnSpPr>
          <p:spPr>
            <a:xfrm>
              <a:off x="4572000" y="4857760"/>
              <a:ext cx="28575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Szövegdoboz 99"/>
            <p:cNvSpPr txBox="1"/>
            <p:nvPr/>
          </p:nvSpPr>
          <p:spPr>
            <a:xfrm>
              <a:off x="4429124" y="4929198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GND</a:t>
              </a:r>
              <a:endParaRPr lang="hu-HU" sz="1400" dirty="0"/>
            </a:p>
          </p:txBody>
        </p:sp>
        <p:sp>
          <p:nvSpPr>
            <p:cNvPr id="101" name="Szövegdoboz 100"/>
            <p:cNvSpPr txBox="1"/>
            <p:nvPr/>
          </p:nvSpPr>
          <p:spPr>
            <a:xfrm>
              <a:off x="3286116" y="4500570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hu-HU" sz="1400" dirty="0"/>
            </a:p>
          </p:txBody>
        </p:sp>
        <p:sp>
          <p:nvSpPr>
            <p:cNvPr id="102" name="Szövegdoboz 101"/>
            <p:cNvSpPr txBox="1"/>
            <p:nvPr/>
          </p:nvSpPr>
          <p:spPr>
            <a:xfrm>
              <a:off x="5500694" y="4500570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hu-HU" sz="1400" dirty="0"/>
            </a:p>
          </p:txBody>
        </p:sp>
        <p:sp>
          <p:nvSpPr>
            <p:cNvPr id="103" name="Szövegdoboz 102"/>
            <p:cNvSpPr txBox="1"/>
            <p:nvPr/>
          </p:nvSpPr>
          <p:spPr>
            <a:xfrm>
              <a:off x="5500694" y="3071810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sz="1400" dirty="0"/>
            </a:p>
          </p:txBody>
        </p:sp>
        <p:sp>
          <p:nvSpPr>
            <p:cNvPr id="104" name="Szövegdoboz 103"/>
            <p:cNvSpPr txBox="1"/>
            <p:nvPr/>
          </p:nvSpPr>
          <p:spPr>
            <a:xfrm>
              <a:off x="3286116" y="3071810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hu-HU" sz="1400" dirty="0"/>
            </a:p>
          </p:txBody>
        </p:sp>
        <p:cxnSp>
          <p:nvCxnSpPr>
            <p:cNvPr id="105" name="Egyenes összekötő nyíllal 104"/>
            <p:cNvCxnSpPr/>
            <p:nvPr/>
          </p:nvCxnSpPr>
          <p:spPr>
            <a:xfrm rot="5400000">
              <a:off x="1313625" y="3972731"/>
              <a:ext cx="802431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gyenes összekötő nyíllal 105"/>
            <p:cNvCxnSpPr/>
            <p:nvPr/>
          </p:nvCxnSpPr>
          <p:spPr>
            <a:xfrm rot="5400000">
              <a:off x="6814351" y="3901293"/>
              <a:ext cx="802431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Szövegdoboz 106"/>
            <p:cNvSpPr txBox="1"/>
            <p:nvPr/>
          </p:nvSpPr>
          <p:spPr>
            <a:xfrm>
              <a:off x="7286644" y="3714752"/>
              <a:ext cx="57150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ki1</a:t>
              </a:r>
              <a:endParaRPr lang="hu-HU" dirty="0"/>
            </a:p>
          </p:txBody>
        </p:sp>
        <p:sp>
          <p:nvSpPr>
            <p:cNvPr id="108" name="Szövegdoboz 107"/>
            <p:cNvSpPr txBox="1"/>
            <p:nvPr/>
          </p:nvSpPr>
          <p:spPr>
            <a:xfrm>
              <a:off x="1142976" y="3786190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be1</a:t>
              </a:r>
              <a:endParaRPr lang="hu-HU" dirty="0"/>
            </a:p>
          </p:txBody>
        </p:sp>
      </p:grpSp>
      <p:sp>
        <p:nvSpPr>
          <p:cNvPr id="111" name="Szövegdoboz 110"/>
          <p:cNvSpPr txBox="1"/>
          <p:nvPr/>
        </p:nvSpPr>
        <p:spPr>
          <a:xfrm>
            <a:off x="285720" y="35716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Ha a megfelelő pontokat lekötöttük a földre, és alkalmazzuk a tranzisztor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h-paramétres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helyettesítő képét a kapcsolás helyettesítő képe a következőképpen fog kinézni: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Szövegdoboz 111"/>
          <p:cNvSpPr txBox="1"/>
          <p:nvPr/>
        </p:nvSpPr>
        <p:spPr>
          <a:xfrm>
            <a:off x="285720" y="328612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Mivel minden paraméter és alkatrész értéke adott az erősítés kiszámítható a csomóponti egyenletek felírásával: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00504"/>
            <a:ext cx="2990850" cy="8477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643446"/>
            <a:ext cx="3295650" cy="84772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286256"/>
            <a:ext cx="4467225" cy="847725"/>
          </a:xfrm>
          <a:prstGeom prst="rect">
            <a:avLst/>
          </a:prstGeom>
          <a:noFill/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Jobb oldali kapcsos zárójel 133"/>
          <p:cNvSpPr/>
          <p:nvPr/>
        </p:nvSpPr>
        <p:spPr>
          <a:xfrm>
            <a:off x="3857620" y="4286256"/>
            <a:ext cx="214314" cy="6429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39" name="Csoportba foglalás 138"/>
          <p:cNvGrpSpPr/>
          <p:nvPr/>
        </p:nvGrpSpPr>
        <p:grpSpPr>
          <a:xfrm>
            <a:off x="5072066" y="5357826"/>
            <a:ext cx="3571900" cy="919163"/>
            <a:chOff x="4786314" y="5357826"/>
            <a:chExt cx="3571900" cy="919163"/>
          </a:xfrm>
        </p:grpSpPr>
        <p:sp>
          <p:nvSpPr>
            <p:cNvPr id="135" name="Téglalap 134"/>
            <p:cNvSpPr/>
            <p:nvPr/>
          </p:nvSpPr>
          <p:spPr>
            <a:xfrm>
              <a:off x="4786314" y="5357826"/>
              <a:ext cx="3571900" cy="78581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5619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5429264"/>
              <a:ext cx="3171825" cy="847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16" grpId="0" animBg="1"/>
      <p:bldP spid="112" grpId="0"/>
      <p:bldP spid="1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786058"/>
            <a:ext cx="3171825" cy="847725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85720" y="35716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képletben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ki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az erősítő kimeneti ellenállása, ez határozza meg, hogy a terhelt erősítő kimeneti jelének amplitúdója mekkorára csökken a terhelés hatására. Értéke minél kisebb, annál kevésbé lesz érzékeny az erősítés a terhelésre, viszont az erősítő terheletlen erősítését növeli, ami a képletből is látszik.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S paraméter a tranzisztorra vonatkozó munkaponti adat, az úgynevezett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meredekség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transzkonduktancia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negatív előjel utal a kapcsolás fázisforgatására, ami annyit tesz, hogy a bemeneti jel fázisát -180 fokkal eltolja.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85720" y="357187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előző pontban meghatározott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h-parméterekkel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az erősítő sávközépi feszültségerősítése tehát: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286256"/>
            <a:ext cx="2686050" cy="8477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072074"/>
            <a:ext cx="2562225" cy="847725"/>
          </a:xfrm>
          <a:prstGeom prst="rect">
            <a:avLst/>
          </a:prstGeom>
          <a:noFill/>
        </p:spPr>
      </p:pic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857892"/>
            <a:ext cx="2152650" cy="847725"/>
          </a:xfrm>
          <a:prstGeom prst="rect">
            <a:avLst/>
          </a:prstGeom>
          <a:noFill/>
        </p:spPr>
      </p:pic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5929322" y="4500570"/>
            <a:ext cx="1785982" cy="500066"/>
            <a:chOff x="5572100" y="5072074"/>
            <a:chExt cx="1785982" cy="500066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5143512"/>
              <a:ext cx="1247775" cy="295275"/>
            </a:xfrm>
            <a:prstGeom prst="rect">
              <a:avLst/>
            </a:prstGeom>
            <a:noFill/>
          </p:spPr>
        </p:pic>
        <p:sp>
          <p:nvSpPr>
            <p:cNvPr id="25" name="Téglalap 24"/>
            <p:cNvSpPr/>
            <p:nvPr/>
          </p:nvSpPr>
          <p:spPr>
            <a:xfrm>
              <a:off x="5572100" y="5072074"/>
              <a:ext cx="1785982" cy="50006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7" name="Szövegdoboz 26"/>
          <p:cNvSpPr txBox="1"/>
          <p:nvPr/>
        </p:nvSpPr>
        <p:spPr>
          <a:xfrm>
            <a:off x="5143504" y="53578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Decibelben megadva: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857892"/>
            <a:ext cx="3105150" cy="295275"/>
          </a:xfrm>
          <a:prstGeom prst="rect">
            <a:avLst/>
          </a:prstGeom>
          <a:noFill/>
        </p:spPr>
      </p:pic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Határozza meg a Mérési utasítás 2. ábráján látható kapcsolásnál a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munkapont adatait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áramerõsítési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tényezõt</a:t>
            </a:r>
            <a:endParaRPr lang="hu-H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14 V tápfeszültség esetén!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A mellékelt karakterisztikákból szerkesztéssel határozza meg a munkapontban a tranzisztor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és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22e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kisjelû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paramétereit!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Határozza meg a terheletlen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Határozza meg a Mérési utasítás 4. ábráján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lévõ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kapcsolásban a munkapont adatait a fenti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tápfeszültség esetén (I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b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Számítsa ki az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erõsítést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5. Határozza meg a Mérési utasítás 2.5.1, 2.5.2, valamint 2.5.3 pontjaiban leírt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kombinációknál a törésponti frekvenciákat és rajzolja meg törtvonalas közelítéssel a három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Bode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amplitúdó diagramot.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6. A mellékelt karakterisztikák alapján határozza meg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JFET-es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munkapontjának adatait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tápfeszültségnél.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Határozza meg a munkapontban szerkesztéssel a FET g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meredekségét és számítsa ki a visszacsatolt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JP16 OFF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10033" cy="33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Csoportba foglalás 4"/>
          <p:cNvGrpSpPr/>
          <p:nvPr/>
        </p:nvGrpSpPr>
        <p:grpSpPr>
          <a:xfrm>
            <a:off x="2214546" y="714356"/>
            <a:ext cx="571504" cy="2714644"/>
            <a:chOff x="2643174" y="928670"/>
            <a:chExt cx="571504" cy="2714644"/>
          </a:xfrm>
        </p:grpSpPr>
        <p:cxnSp>
          <p:nvCxnSpPr>
            <p:cNvPr id="6" name="Egyenes összekötő 5"/>
            <p:cNvCxnSpPr/>
            <p:nvPr/>
          </p:nvCxnSpPr>
          <p:spPr>
            <a:xfrm rot="10800000">
              <a:off x="2643174" y="928670"/>
              <a:ext cx="571504" cy="1588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 rot="5400000">
              <a:off x="2001026" y="1570818"/>
              <a:ext cx="1285884" cy="1588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2643174" y="2214554"/>
              <a:ext cx="142876" cy="158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2786050" y="2214554"/>
              <a:ext cx="357190" cy="285752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rot="5400000">
              <a:off x="2572530" y="3071810"/>
              <a:ext cx="1142214" cy="794"/>
            </a:xfrm>
            <a:prstGeom prst="line">
              <a:avLst/>
            </a:prstGeom>
            <a:ln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Egyenes összekötő nyíllal 13"/>
          <p:cNvCxnSpPr/>
          <p:nvPr/>
        </p:nvCxnSpPr>
        <p:spPr>
          <a:xfrm rot="5400000">
            <a:off x="1500166" y="2714620"/>
            <a:ext cx="142876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357422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286248" y="285728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munkaponti áramok és feszültségek meghatározására eddig az alkalmazott tranzisztor karakterisztikáját használtuk fel. Ennél a kapcsolásnál a karakterisztikákra nincs szükség, mivel a munkapontot kevésbé az alkalmazott tranzisztor fogja meghatározni, hanem a felhasznált ellenállások.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alkotta feszültségosztót úgy tervezték meg, hogy a rajtuk átfolyó áram értéke jóval nagyobb a tranzisztor bázisáramánál, így ez az osztó gyakorlatilag terheletlen (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kvázi-feszültség-generátoros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munkapont beállítás).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214546" y="285749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571604" y="6429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571604" y="21431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357422" y="8572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428992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428992" y="29289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E2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14282" y="4214818"/>
            <a:ext cx="87154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Ökölszabályként ehhez az osztó áramát a bázisáram legalább 10-szeresére kell választani, azaz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értéke legalább 10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×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értékét ugyan nem ismerjük, de az osztó ellenállásértékei arra adnak következtetést, hogy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n-szer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10uA nagyságú bázisáramnál jóval nagyobb áram folyik át rajta. Mivel ez teljesül, a bázis feszültségét az osztó osztásaránya határozza meg, illetve hogy mekkora az osztóra kapcsolt tápfeszültség. A bázis munkaponti feszültsége tehát: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071670" y="2857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 </a:t>
            </a:r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+I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000768"/>
            <a:ext cx="2895600" cy="8382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Egyenes összekötő nyíllal 34"/>
          <p:cNvCxnSpPr/>
          <p:nvPr/>
        </p:nvCxnSpPr>
        <p:spPr>
          <a:xfrm rot="5400000">
            <a:off x="1178695" y="267890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1428728" y="27860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B0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1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10033" cy="33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Csoportba foglalás 4"/>
          <p:cNvGrpSpPr/>
          <p:nvPr/>
        </p:nvGrpSpPr>
        <p:grpSpPr>
          <a:xfrm>
            <a:off x="2214546" y="2000240"/>
            <a:ext cx="500860" cy="1428760"/>
            <a:chOff x="2643174" y="2214554"/>
            <a:chExt cx="500860" cy="1428760"/>
          </a:xfrm>
        </p:grpSpPr>
        <p:cxnSp>
          <p:nvCxnSpPr>
            <p:cNvPr id="8" name="Egyenes összekötő 7"/>
            <p:cNvCxnSpPr/>
            <p:nvPr/>
          </p:nvCxnSpPr>
          <p:spPr>
            <a:xfrm>
              <a:off x="2643174" y="2214554"/>
              <a:ext cx="142876" cy="158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2786050" y="2214554"/>
              <a:ext cx="357190" cy="285752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rot="5400000">
              <a:off x="2572530" y="3071810"/>
              <a:ext cx="1142214" cy="794"/>
            </a:xfrm>
            <a:prstGeom prst="line">
              <a:avLst/>
            </a:prstGeom>
            <a:ln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nyíllal 11"/>
          <p:cNvCxnSpPr/>
          <p:nvPr/>
        </p:nvCxnSpPr>
        <p:spPr>
          <a:xfrm>
            <a:off x="2500298" y="2000240"/>
            <a:ext cx="285752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357422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071802" y="200024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BE0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286248" y="285728"/>
            <a:ext cx="4643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Ha ismerjük a bázis feszültségét, akkor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feszültsége már könnyen meghatározható. Ehhez tudni kell, hogy a BC182 tranzisztor egy szilícium lapkán kialakított bipoláris tranzisztor. A szilícium alapú tranzisztorok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bázis-emitter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nyitófeszültsége 0.6…0.7V körüli érték (germánium vagy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schottky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félvezetőknél ez 0.3…0.4V körüli).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=0.65V-os feszültséggel számolva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feszültsége: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571604" y="6429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571604" y="21431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428992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428992" y="29289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E2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14282" y="371475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értéke: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Egyenes összekötő nyíllal 34"/>
          <p:cNvCxnSpPr/>
          <p:nvPr/>
        </p:nvCxnSpPr>
        <p:spPr>
          <a:xfrm rot="5400000">
            <a:off x="1178695" y="267890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1428728" y="27860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B0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500438"/>
            <a:ext cx="2638425" cy="295275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Egyenes összekötő nyíllal 32"/>
          <p:cNvCxnSpPr/>
          <p:nvPr/>
        </p:nvCxnSpPr>
        <p:spPr>
          <a:xfrm rot="5400000">
            <a:off x="2389104" y="287074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3071802" y="26431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E0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39" name="Egyenes összekötő nyíllal 38"/>
          <p:cNvCxnSpPr/>
          <p:nvPr/>
        </p:nvCxnSpPr>
        <p:spPr>
          <a:xfrm rot="5400000">
            <a:off x="1715274" y="2070884"/>
            <a:ext cx="2713850" cy="794"/>
          </a:xfrm>
          <a:prstGeom prst="straightConnector1">
            <a:avLst/>
          </a:prstGeom>
          <a:ln w="5715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143380"/>
            <a:ext cx="2790825" cy="838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14282" y="478632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meghatározására a felírható hurokegyenlet: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3071802" y="5000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3071802" y="17144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CE0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42" name="Egyenes összekötő nyíllal 41"/>
          <p:cNvCxnSpPr/>
          <p:nvPr/>
        </p:nvCxnSpPr>
        <p:spPr>
          <a:xfrm rot="5400000">
            <a:off x="2639931" y="190554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357826"/>
            <a:ext cx="2933700" cy="2952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Jobb oldali kapcsos zárójel 49"/>
          <p:cNvSpPr/>
          <p:nvPr/>
        </p:nvSpPr>
        <p:spPr>
          <a:xfrm>
            <a:off x="5143504" y="5429264"/>
            <a:ext cx="214314" cy="7143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643578"/>
            <a:ext cx="1552575" cy="295275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357422" y="8572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90" y="5786458"/>
            <a:ext cx="4457700" cy="5715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40" grpId="0"/>
      <p:bldP spid="41" grpId="0"/>
      <p:bldP spid="50" grpId="0" animBg="1"/>
      <p:bldP spid="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Kép 105" descr="erosito hk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428736"/>
            <a:ext cx="4687616" cy="3429024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010033" cy="33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zövegdoboz 22"/>
          <p:cNvSpPr txBox="1"/>
          <p:nvPr/>
        </p:nvSpPr>
        <p:spPr>
          <a:xfrm>
            <a:off x="285720" y="214290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feszültségerősítés gyors meghatározására legjobb módszer ismét a kisfrekvenciás, kisjelű helyettesítő kép felrajzolása, az egyszerű számításokhoz pedig legkedvezőbb a tranzisztor 2-elemes helyettesítő képét használni (t-helyettesítő kép):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571604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571604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428992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428992" y="39290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E2</a:t>
            </a:r>
            <a:endParaRPr lang="hu-HU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357422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  <p:cxnSp>
        <p:nvCxnSpPr>
          <p:cNvPr id="108" name="Egyenes összekötő nyíllal 107"/>
          <p:cNvCxnSpPr/>
          <p:nvPr/>
        </p:nvCxnSpPr>
        <p:spPr>
          <a:xfrm rot="5400000">
            <a:off x="4822394" y="2249912"/>
            <a:ext cx="642942" cy="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nyíllal 110"/>
          <p:cNvCxnSpPr/>
          <p:nvPr/>
        </p:nvCxnSpPr>
        <p:spPr>
          <a:xfrm>
            <a:off x="6786576" y="1714486"/>
            <a:ext cx="336985" cy="776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zövegdoboz 111"/>
          <p:cNvSpPr txBox="1"/>
          <p:nvPr/>
        </p:nvSpPr>
        <p:spPr>
          <a:xfrm>
            <a:off x="6786578" y="1285860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B</a:t>
            </a:r>
            <a:endParaRPr lang="hu-HU" dirty="0"/>
          </a:p>
        </p:txBody>
      </p:sp>
      <p:sp>
        <p:nvSpPr>
          <p:cNvPr id="113" name="Szövegdoboz 112"/>
          <p:cNvSpPr txBox="1"/>
          <p:nvPr/>
        </p:nvSpPr>
        <p:spPr>
          <a:xfrm>
            <a:off x="6429388" y="1500174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B</a:t>
            </a:r>
            <a:endParaRPr lang="hu-HU" sz="1400" dirty="0"/>
          </a:p>
        </p:txBody>
      </p:sp>
      <p:cxnSp>
        <p:nvCxnSpPr>
          <p:cNvPr id="114" name="Egyenes összekötő nyíllal 113"/>
          <p:cNvCxnSpPr/>
          <p:nvPr/>
        </p:nvCxnSpPr>
        <p:spPr>
          <a:xfrm rot="10800000" flipV="1">
            <a:off x="7429521" y="1567404"/>
            <a:ext cx="370179" cy="4208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zövegdoboz 114"/>
          <p:cNvSpPr txBox="1"/>
          <p:nvPr/>
        </p:nvSpPr>
        <p:spPr>
          <a:xfrm>
            <a:off x="7429520" y="1142984"/>
            <a:ext cx="57799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  <p:cxnSp>
        <p:nvCxnSpPr>
          <p:cNvPr id="116" name="Egyenes összekötő nyíllal 115"/>
          <p:cNvCxnSpPr/>
          <p:nvPr/>
        </p:nvCxnSpPr>
        <p:spPr>
          <a:xfrm rot="5400000">
            <a:off x="7130007" y="2728381"/>
            <a:ext cx="313995" cy="722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Szövegdoboz 116"/>
          <p:cNvSpPr txBox="1"/>
          <p:nvPr/>
        </p:nvSpPr>
        <p:spPr>
          <a:xfrm>
            <a:off x="7286644" y="2500306"/>
            <a:ext cx="14287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E</a:t>
            </a:r>
            <a:endParaRPr lang="hu-HU" dirty="0"/>
          </a:p>
        </p:txBody>
      </p:sp>
      <p:cxnSp>
        <p:nvCxnSpPr>
          <p:cNvPr id="118" name="Egyenes összekötő nyíllal 117"/>
          <p:cNvCxnSpPr/>
          <p:nvPr/>
        </p:nvCxnSpPr>
        <p:spPr>
          <a:xfrm rot="5400000">
            <a:off x="8251418" y="2249912"/>
            <a:ext cx="642942" cy="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Szövegdoboz 118"/>
          <p:cNvSpPr txBox="1"/>
          <p:nvPr/>
        </p:nvSpPr>
        <p:spPr>
          <a:xfrm>
            <a:off x="7786710" y="1500174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C</a:t>
            </a:r>
            <a:endParaRPr lang="hu-HU" sz="1400" dirty="0"/>
          </a:p>
        </p:txBody>
      </p:sp>
      <p:sp>
        <p:nvSpPr>
          <p:cNvPr id="120" name="Szövegdoboz 119"/>
          <p:cNvSpPr txBox="1"/>
          <p:nvPr/>
        </p:nvSpPr>
        <p:spPr>
          <a:xfrm>
            <a:off x="6858016" y="2571744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E</a:t>
            </a:r>
            <a:endParaRPr lang="hu-HU" sz="1400" dirty="0"/>
          </a:p>
        </p:txBody>
      </p:sp>
      <p:sp>
        <p:nvSpPr>
          <p:cNvPr id="121" name="Szövegdoboz 120"/>
          <p:cNvSpPr txBox="1"/>
          <p:nvPr/>
        </p:nvSpPr>
        <p:spPr>
          <a:xfrm>
            <a:off x="7286644" y="4500570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GND</a:t>
            </a:r>
            <a:endParaRPr lang="hu-HU" sz="1400" dirty="0"/>
          </a:p>
        </p:txBody>
      </p:sp>
      <p:sp>
        <p:nvSpPr>
          <p:cNvPr id="122" name="Szövegdoboz 121"/>
          <p:cNvSpPr txBox="1"/>
          <p:nvPr/>
        </p:nvSpPr>
        <p:spPr>
          <a:xfrm>
            <a:off x="4643438" y="2357430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be1</a:t>
            </a:r>
            <a:endParaRPr lang="hu-HU" dirty="0"/>
          </a:p>
        </p:txBody>
      </p:sp>
      <p:sp>
        <p:nvSpPr>
          <p:cNvPr id="123" name="Szövegdoboz 122"/>
          <p:cNvSpPr txBox="1"/>
          <p:nvPr/>
        </p:nvSpPr>
        <p:spPr>
          <a:xfrm>
            <a:off x="8572496" y="2071678"/>
            <a:ext cx="57150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ki1</a:t>
            </a:r>
            <a:endParaRPr lang="hu-H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286388"/>
            <a:ext cx="2952750" cy="29527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86454"/>
            <a:ext cx="2019300" cy="781050"/>
          </a:xfrm>
          <a:prstGeom prst="rect">
            <a:avLst/>
          </a:prstGeom>
          <a:noFill/>
        </p:spPr>
      </p:pic>
      <p:sp>
        <p:nvSpPr>
          <p:cNvPr id="124" name="Szövegdoboz 123"/>
          <p:cNvSpPr txBox="1"/>
          <p:nvPr/>
        </p:nvSpPr>
        <p:spPr>
          <a:xfrm>
            <a:off x="285720" y="4786322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felírható egyenletek: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Jobb oldali kapcsos zárójel 124"/>
          <p:cNvSpPr/>
          <p:nvPr/>
        </p:nvSpPr>
        <p:spPr>
          <a:xfrm>
            <a:off x="3929058" y="5429264"/>
            <a:ext cx="214314" cy="7143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500702"/>
            <a:ext cx="2781300" cy="838200"/>
          </a:xfrm>
          <a:prstGeom prst="rect">
            <a:avLst/>
          </a:prstGeom>
          <a:noFill/>
        </p:spPr>
      </p:pic>
      <p:sp>
        <p:nvSpPr>
          <p:cNvPr id="37" name="Jobbra nyíl 36"/>
          <p:cNvSpPr/>
          <p:nvPr/>
        </p:nvSpPr>
        <p:spPr>
          <a:xfrm>
            <a:off x="4071934" y="3000372"/>
            <a:ext cx="35719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Csoportba foglalás 128"/>
          <p:cNvGrpSpPr/>
          <p:nvPr/>
        </p:nvGrpSpPr>
        <p:grpSpPr>
          <a:xfrm>
            <a:off x="4214810" y="1142984"/>
            <a:ext cx="4929190" cy="3714776"/>
            <a:chOff x="4214810" y="1142984"/>
            <a:chExt cx="4929190" cy="3714776"/>
          </a:xfrm>
        </p:grpSpPr>
        <p:pic>
          <p:nvPicPr>
            <p:cNvPr id="106" name="Kép 105" descr="erosito hke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4810" y="1428736"/>
              <a:ext cx="4687616" cy="3429024"/>
            </a:xfrm>
            <a:prstGeom prst="rect">
              <a:avLst/>
            </a:prstGeom>
          </p:spPr>
        </p:pic>
        <p:cxnSp>
          <p:nvCxnSpPr>
            <p:cNvPr id="108" name="Egyenes összekötő nyíllal 107"/>
            <p:cNvCxnSpPr/>
            <p:nvPr/>
          </p:nvCxnSpPr>
          <p:spPr>
            <a:xfrm rot="5400000">
              <a:off x="4822394" y="2249912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gyenes összekötő nyíllal 110"/>
            <p:cNvCxnSpPr/>
            <p:nvPr/>
          </p:nvCxnSpPr>
          <p:spPr>
            <a:xfrm>
              <a:off x="6786576" y="1714486"/>
              <a:ext cx="336985" cy="77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Szövegdoboz 111"/>
            <p:cNvSpPr txBox="1"/>
            <p:nvPr/>
          </p:nvSpPr>
          <p:spPr>
            <a:xfrm>
              <a:off x="6786578" y="1285860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hu-HU" dirty="0"/>
            </a:p>
          </p:txBody>
        </p:sp>
        <p:sp>
          <p:nvSpPr>
            <p:cNvPr id="113" name="Szövegdoboz 112"/>
            <p:cNvSpPr txBox="1"/>
            <p:nvPr/>
          </p:nvSpPr>
          <p:spPr>
            <a:xfrm>
              <a:off x="6429388" y="1500174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hu-HU" sz="1400" dirty="0"/>
            </a:p>
          </p:txBody>
        </p:sp>
        <p:cxnSp>
          <p:nvCxnSpPr>
            <p:cNvPr id="114" name="Egyenes összekötő nyíllal 113"/>
            <p:cNvCxnSpPr/>
            <p:nvPr/>
          </p:nvCxnSpPr>
          <p:spPr>
            <a:xfrm rot="10800000" flipV="1">
              <a:off x="7429521" y="1567404"/>
              <a:ext cx="370179" cy="4208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Szövegdoboz 114"/>
            <p:cNvSpPr txBox="1"/>
            <p:nvPr/>
          </p:nvSpPr>
          <p:spPr>
            <a:xfrm>
              <a:off x="7429520" y="1142984"/>
              <a:ext cx="57799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C</a:t>
              </a:r>
              <a:endParaRPr lang="hu-HU" dirty="0"/>
            </a:p>
          </p:txBody>
        </p:sp>
        <p:cxnSp>
          <p:nvCxnSpPr>
            <p:cNvPr id="116" name="Egyenes összekötő nyíllal 115"/>
            <p:cNvCxnSpPr/>
            <p:nvPr/>
          </p:nvCxnSpPr>
          <p:spPr>
            <a:xfrm rot="5400000">
              <a:off x="7130007" y="2728381"/>
              <a:ext cx="313995" cy="722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Szövegdoboz 116"/>
            <p:cNvSpPr txBox="1"/>
            <p:nvPr/>
          </p:nvSpPr>
          <p:spPr>
            <a:xfrm>
              <a:off x="7286644" y="2500306"/>
              <a:ext cx="14287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hu-HU" dirty="0"/>
            </a:p>
          </p:txBody>
        </p:sp>
        <p:cxnSp>
          <p:nvCxnSpPr>
            <p:cNvPr id="118" name="Egyenes összekötő nyíllal 117"/>
            <p:cNvCxnSpPr/>
            <p:nvPr/>
          </p:nvCxnSpPr>
          <p:spPr>
            <a:xfrm rot="5400000">
              <a:off x="8251418" y="2249912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zövegdoboz 118"/>
            <p:cNvSpPr txBox="1"/>
            <p:nvPr/>
          </p:nvSpPr>
          <p:spPr>
            <a:xfrm>
              <a:off x="7786710" y="1500174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sz="1400" dirty="0"/>
            </a:p>
          </p:txBody>
        </p:sp>
        <p:sp>
          <p:nvSpPr>
            <p:cNvPr id="120" name="Szövegdoboz 119"/>
            <p:cNvSpPr txBox="1"/>
            <p:nvPr/>
          </p:nvSpPr>
          <p:spPr>
            <a:xfrm>
              <a:off x="6858016" y="2571744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hu-HU" sz="1400" dirty="0"/>
            </a:p>
          </p:txBody>
        </p:sp>
        <p:sp>
          <p:nvSpPr>
            <p:cNvPr id="121" name="Szövegdoboz 120"/>
            <p:cNvSpPr txBox="1"/>
            <p:nvPr/>
          </p:nvSpPr>
          <p:spPr>
            <a:xfrm>
              <a:off x="7286644" y="4500570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GND</a:t>
              </a:r>
              <a:endParaRPr lang="hu-HU" sz="1400" dirty="0"/>
            </a:p>
          </p:txBody>
        </p:sp>
        <p:sp>
          <p:nvSpPr>
            <p:cNvPr id="122" name="Szövegdoboz 121"/>
            <p:cNvSpPr txBox="1"/>
            <p:nvPr/>
          </p:nvSpPr>
          <p:spPr>
            <a:xfrm>
              <a:off x="4643438" y="2357430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be1</a:t>
              </a:r>
              <a:endParaRPr lang="hu-HU" dirty="0"/>
            </a:p>
          </p:txBody>
        </p:sp>
        <p:sp>
          <p:nvSpPr>
            <p:cNvPr id="123" name="Szövegdoboz 122"/>
            <p:cNvSpPr txBox="1"/>
            <p:nvPr/>
          </p:nvSpPr>
          <p:spPr>
            <a:xfrm>
              <a:off x="8572496" y="2071678"/>
              <a:ext cx="57150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smtClean="0">
                  <a:latin typeface="Arial" pitchFamily="34" charset="0"/>
                  <a:cs typeface="Arial" pitchFamily="34" charset="0"/>
                </a:rPr>
                <a:t>ki1</a:t>
              </a:r>
              <a:endParaRPr lang="hu-HU" dirty="0"/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285720" y="214290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levezetett egyenletben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értéke ismeretlen.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értéke kevésbé függ a munkaponti értékektől, és mivel a tranzisztorok egyformák, ezért felhasználhatjuk a 2. feladat eredményét: 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62040"/>
            <a:ext cx="3781425" cy="838200"/>
          </a:xfrm>
          <a:prstGeom prst="rect">
            <a:avLst/>
          </a:prstGeom>
          <a:noFill/>
        </p:spPr>
      </p:pic>
      <p:sp>
        <p:nvSpPr>
          <p:cNvPr id="133" name="Szövegdoboz 132"/>
          <p:cNvSpPr txBox="1"/>
          <p:nvPr/>
        </p:nvSpPr>
        <p:spPr>
          <a:xfrm>
            <a:off x="285720" y="1781124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tranzisztor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bázis-emitter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diódájának differenciális ellenállása. Értéke attól függ, hogy mennyire van kinyitva ez a dióda, azaz a munkapont a bemeneti karakterisztikán hol helyezkedik el.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értéke függ az üzemi hőmérséklettől is, mivel az a bemeneti karakterisztika eltolódását eredményezi (-2mV/°C).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Meghatározása szobahőmérsékleten: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876816"/>
            <a:ext cx="1800225" cy="838200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Szövegdoboz 136"/>
          <p:cNvSpPr txBox="1"/>
          <p:nvPr/>
        </p:nvSpPr>
        <p:spPr>
          <a:xfrm>
            <a:off x="2571736" y="485776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(U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termikus feszültség, T=25°C-on kb. 26mV)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734072"/>
            <a:ext cx="485775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Határozza meg a Mérési utasítás 2. ábráján látható kapcsolásnál a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munkapont adatait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áramerõsítési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tényezõt</a:t>
            </a:r>
            <a:endParaRPr lang="hu-H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14 V tápfeszültség esetén!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A mellékelt karakterisztikákból szerkesztéssel határozza meg a munkapontban a tranzisztor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és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22e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kisjelû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paramétereit!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Határozza meg a terheletlen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Határozza meg a Mérési utasítás 4. ábráján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lévõ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kapcsolásban a munkapont adatait a fenti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tápfeszültség esetén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).</a:t>
            </a:r>
            <a:b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Számítsa ki az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erõsítést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Határozza meg a Mérési utasítás 2.5.1, 2.5.2, valamint 2.5.3 pontjaiban leírt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kombinációknál a törésponti frekvenciákat és rajzolja meg törtvonalas közelítéssel a három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amplitúdó diagramot.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6. A mellékelt karakterisztikák alapján határozza meg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JFET-es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munkapontjának adatait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tápfeszültségnél.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Határozza meg a munkapontban szerkesztéssel a FET g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meredekségét és számítsa ki a visszacsatolt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JP16 OFF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 descr="erosito helyettesito kep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643182"/>
            <a:ext cx="4133850" cy="3238500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5072066" y="2357430"/>
            <a:ext cx="3867142" cy="3790944"/>
            <a:chOff x="214282" y="214290"/>
            <a:chExt cx="5010150" cy="4648200"/>
          </a:xfrm>
        </p:grpSpPr>
        <p:pic>
          <p:nvPicPr>
            <p:cNvPr id="7" name="Kép 6" descr="erosi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82" y="214290"/>
              <a:ext cx="5010150" cy="4648200"/>
            </a:xfrm>
            <a:prstGeom prst="rect">
              <a:avLst/>
            </a:prstGeom>
          </p:spPr>
        </p:pic>
        <p:sp>
          <p:nvSpPr>
            <p:cNvPr id="10" name="Téglalap 9"/>
            <p:cNvSpPr/>
            <p:nvPr/>
          </p:nvSpPr>
          <p:spPr>
            <a:xfrm>
              <a:off x="3714744" y="1643050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3714744" y="1571611"/>
              <a:ext cx="642942" cy="26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 smtClean="0">
                  <a:latin typeface="Arial Black" pitchFamily="34" charset="0"/>
                </a:rPr>
                <a:t>2.2u</a:t>
              </a:r>
              <a:endParaRPr lang="hu-HU" sz="800" dirty="0">
                <a:latin typeface="Arial Black" pitchFamily="34" charset="0"/>
              </a:endParaRPr>
            </a:p>
          </p:txBody>
        </p:sp>
      </p:grp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5720" y="285728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2.5.1 - JP7,JP14,JP15 OFF: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jumperek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kiiktatásával a kapcsolásban csak a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csatolókondenzátor marad meg, a tranzisztor parazitáival most nem foglalkozunk.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nagy frekvenciákon  rövidzárral helyettesíthető, alacsony frekvenciákon és egyenfeszültségű bemenő jelnél pedig szakadással. Azt, hogy a kondenzátor milyen frekvencián tekinthető még váltakozó jel csatolására alkalmasnak a vele sorba kapcsolódó ellenállás határozza meg. Ennek a kiderítésére ismét a kisfrekvenciás helyettesítő képet vizsgáljuk, viszont figyelembe vesszük a kondenzátort is: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14282" y="600076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tranzisztornak ismét egy 2-elemes helyettesítő képét használtuk fel, ez az ún.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-helyettesítő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kép (semmi változás nem lesz, csak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emlékeztetőleg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hogy van ilyen is).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500298" y="264318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sz="1400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(1+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2143108" y="3000372"/>
            <a:ext cx="336985" cy="776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2285984" y="3143248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B</a:t>
            </a:r>
            <a:endParaRPr lang="hu-HU" sz="1400" dirty="0"/>
          </a:p>
        </p:txBody>
      </p:sp>
      <p:cxnSp>
        <p:nvCxnSpPr>
          <p:cNvPr id="22" name="Egyenes összekötő nyíllal 21"/>
          <p:cNvCxnSpPr/>
          <p:nvPr/>
        </p:nvCxnSpPr>
        <p:spPr>
          <a:xfrm rot="10800000" flipV="1">
            <a:off x="3357554" y="2857496"/>
            <a:ext cx="370179" cy="4208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357554" y="2500306"/>
            <a:ext cx="57799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571736" y="4000504"/>
            <a:ext cx="14287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E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714744" y="3143248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C</a:t>
            </a:r>
            <a:endParaRPr lang="hu-HU" sz="1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000364" y="4000504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E</a:t>
            </a:r>
            <a:endParaRPr lang="hu-HU" sz="1400" dirty="0"/>
          </a:p>
        </p:txBody>
      </p:sp>
      <p:cxnSp>
        <p:nvCxnSpPr>
          <p:cNvPr id="27" name="Egyenes összekötő nyíllal 26"/>
          <p:cNvCxnSpPr/>
          <p:nvPr/>
        </p:nvCxnSpPr>
        <p:spPr>
          <a:xfrm rot="5400000">
            <a:off x="2737004" y="4192426"/>
            <a:ext cx="242555" cy="1588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2143108" y="2571744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B</a:t>
            </a:r>
            <a:endParaRPr lang="hu-HU" dirty="0"/>
          </a:p>
        </p:txBody>
      </p:sp>
      <p:cxnSp>
        <p:nvCxnSpPr>
          <p:cNvPr id="29" name="Egyenes összekötő nyíllal 28"/>
          <p:cNvCxnSpPr/>
          <p:nvPr/>
        </p:nvCxnSpPr>
        <p:spPr>
          <a:xfrm rot="5400000">
            <a:off x="1964874" y="3607234"/>
            <a:ext cx="642942" cy="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2214546" y="3357562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be</a:t>
            </a:r>
            <a:endParaRPr lang="hu-HU" dirty="0"/>
          </a:p>
        </p:txBody>
      </p:sp>
      <p:sp>
        <p:nvSpPr>
          <p:cNvPr id="33" name="Balra nyíl 32"/>
          <p:cNvSpPr/>
          <p:nvPr/>
        </p:nvSpPr>
        <p:spPr>
          <a:xfrm>
            <a:off x="4214810" y="3929066"/>
            <a:ext cx="714380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Kép 61" descr="erosito helyettesito kep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57562"/>
            <a:ext cx="4133850" cy="3238500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5720" y="14285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bemeneten a kondenzátor és a fokozat bemenő ellenállása egy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1-tárolós RC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felüláteresztő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 szűrőt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valósít meg, melynek keressük a törésponti frekvenciáját. A bemenő ellenállását a fokozatnak a következő módon határozhatjuk meg: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357686" y="207167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törésponti frekvenciát (vagy határfrekvenciát) ott definiáljuk, ahol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reaktáns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elem impedanciája megegyezik a valós elem impedanciájával: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643174" y="335756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sz="1400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(1+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2285984" y="3714752"/>
            <a:ext cx="336985" cy="776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428860" y="3857628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B</a:t>
            </a:r>
            <a:endParaRPr lang="hu-HU" sz="1400" dirty="0"/>
          </a:p>
        </p:txBody>
      </p:sp>
      <p:cxnSp>
        <p:nvCxnSpPr>
          <p:cNvPr id="14" name="Egyenes összekötő nyíllal 13"/>
          <p:cNvCxnSpPr/>
          <p:nvPr/>
        </p:nvCxnSpPr>
        <p:spPr>
          <a:xfrm rot="10800000" flipV="1">
            <a:off x="3500430" y="3571876"/>
            <a:ext cx="370179" cy="4208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500430" y="3214686"/>
            <a:ext cx="57799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714612" y="4714884"/>
            <a:ext cx="14287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E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857620" y="3857628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C</a:t>
            </a:r>
            <a:endParaRPr lang="hu-HU" sz="1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143240" y="4714884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E</a:t>
            </a:r>
            <a:endParaRPr lang="hu-HU" sz="1400" dirty="0"/>
          </a:p>
        </p:txBody>
      </p:sp>
      <p:cxnSp>
        <p:nvCxnSpPr>
          <p:cNvPr id="21" name="Egyenes összekötő nyíllal 20"/>
          <p:cNvCxnSpPr/>
          <p:nvPr/>
        </p:nvCxnSpPr>
        <p:spPr>
          <a:xfrm rot="5400000">
            <a:off x="2879880" y="4906806"/>
            <a:ext cx="242555" cy="1588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2285984" y="3286124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B</a:t>
            </a:r>
            <a:endParaRPr lang="hu-HU" dirty="0"/>
          </a:p>
        </p:txBody>
      </p:sp>
      <p:cxnSp>
        <p:nvCxnSpPr>
          <p:cNvPr id="24" name="Egyenes összekötő nyíllal 23"/>
          <p:cNvCxnSpPr/>
          <p:nvPr/>
        </p:nvCxnSpPr>
        <p:spPr>
          <a:xfrm rot="5400000">
            <a:off x="2107750" y="4321614"/>
            <a:ext cx="642942" cy="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2357422" y="4071942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be</a:t>
            </a:r>
            <a:endParaRPr lang="hu-HU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2" name="Jobbra nyíl 31"/>
          <p:cNvSpPr/>
          <p:nvPr/>
        </p:nvSpPr>
        <p:spPr>
          <a:xfrm>
            <a:off x="2500298" y="2714620"/>
            <a:ext cx="28575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Jobbra nyíl 33"/>
          <p:cNvSpPr/>
          <p:nvPr/>
        </p:nvSpPr>
        <p:spPr>
          <a:xfrm>
            <a:off x="1357290" y="2714620"/>
            <a:ext cx="28575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37" name="Csoportba foglalás 36"/>
          <p:cNvGrpSpPr/>
          <p:nvPr/>
        </p:nvGrpSpPr>
        <p:grpSpPr>
          <a:xfrm>
            <a:off x="285720" y="1428736"/>
            <a:ext cx="7515258" cy="857250"/>
            <a:chOff x="285720" y="1571612"/>
            <a:chExt cx="7515258" cy="857250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1714488"/>
              <a:ext cx="2800350" cy="295275"/>
            </a:xfrm>
            <a:prstGeom prst="rect">
              <a:avLst/>
            </a:prstGeom>
            <a:noFill/>
          </p:spPr>
        </p:pic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1571612"/>
              <a:ext cx="4600575" cy="857250"/>
            </a:xfrm>
            <a:prstGeom prst="rect">
              <a:avLst/>
            </a:prstGeom>
            <a:noFill/>
          </p:spPr>
        </p:pic>
      </p:grpSp>
      <p:sp>
        <p:nvSpPr>
          <p:cNvPr id="39" name="Szövegdoboz 38"/>
          <p:cNvSpPr txBox="1"/>
          <p:nvPr/>
        </p:nvSpPr>
        <p:spPr>
          <a:xfrm>
            <a:off x="2000232" y="2857496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hu-HU" baseline="30000" dirty="0" smtClean="0">
                <a:latin typeface="Arial" pitchFamily="34" charset="0"/>
                <a:cs typeface="Arial" pitchFamily="34" charset="0"/>
              </a:rPr>
              <a:t>’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857224" y="2857496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</a:t>
            </a:r>
            <a:endParaRPr lang="hu-HU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571612"/>
            <a:ext cx="990600" cy="295275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3116"/>
            <a:ext cx="3105150" cy="295275"/>
          </a:xfrm>
          <a:prstGeom prst="rect">
            <a:avLst/>
          </a:prstGeom>
          <a:noFill/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357562"/>
            <a:ext cx="1009650" cy="295275"/>
          </a:xfrm>
          <a:prstGeom prst="rect">
            <a:avLst/>
          </a:prstGeom>
          <a:noFill/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86190"/>
            <a:ext cx="1524000" cy="628650"/>
          </a:xfrm>
          <a:prstGeom prst="rect">
            <a:avLst/>
          </a:prstGeom>
          <a:noFill/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500570"/>
            <a:ext cx="1524000" cy="838200"/>
          </a:xfrm>
          <a:prstGeom prst="rect">
            <a:avLst/>
          </a:prstGeom>
          <a:noFill/>
        </p:spPr>
      </p:pic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643578"/>
            <a:ext cx="1419225" cy="295275"/>
          </a:xfrm>
          <a:prstGeom prst="rect">
            <a:avLst/>
          </a:prstGeom>
          <a:noFill/>
        </p:spPr>
      </p:pic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Kép 58" descr="rc felulatereszto szur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414" y="5357826"/>
            <a:ext cx="1143008" cy="1161345"/>
          </a:xfrm>
          <a:prstGeom prst="rect">
            <a:avLst/>
          </a:prstGeom>
        </p:spPr>
      </p:pic>
      <p:sp>
        <p:nvSpPr>
          <p:cNvPr id="61" name="Lefelé nyíl 60"/>
          <p:cNvSpPr/>
          <p:nvPr/>
        </p:nvSpPr>
        <p:spPr>
          <a:xfrm>
            <a:off x="1714480" y="521495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9" name="Egyenes összekötő 48"/>
          <p:cNvCxnSpPr/>
          <p:nvPr/>
        </p:nvCxnSpPr>
        <p:spPr>
          <a:xfrm rot="5400000">
            <a:off x="1177901" y="4321975"/>
            <a:ext cx="207170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rot="5400000">
            <a:off x="393671" y="4321181"/>
            <a:ext cx="207170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  <p:bldP spid="34" grpId="0" animBg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Határozza meg a Mérési utasítás 2. ábráján látható kapcsolásnál a</a:t>
            </a:r>
          </a:p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munkapont adatait (I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I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áramerõsítési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tényezõt</a:t>
            </a:r>
            <a:endParaRPr lang="hu-H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 V tápfeszültség esetén! 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2. A mellékelt karakterisztikákból szerkesztéssel határozza meg a munkapontban a tranzisztor h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21e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h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22e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kisjelû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paramétereit!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3. Határozza meg a terheletlen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4. Határozza meg a Mérési utasítás 4. ábráján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lévõ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kapcsolásban a munkapont adatait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tápfeszültség esetén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Számítsa ki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5. Határozza meg a Mérési utasítás 2.5.1, 2.5.2, valamint 2.5.3 pontjaiban leírt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kombinációknál a törésponti frekvenciákat és rajzolja meg törtvonalas közelítéssel a három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Bode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amplitúdó diagramot.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6. A mellékelt karakterisztikák alapján határozza meg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JFET-es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munkapontjának adatait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tápfeszültségnél.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Határozza meg a munkapontban szerkesztéssel a FET g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meredekségét és számítsa ki a visszacsatolt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JP16 OFF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551" y="1928802"/>
            <a:ext cx="8840183" cy="4572032"/>
          </a:xfrm>
        </p:spPr>
      </p:pic>
      <p:sp>
        <p:nvSpPr>
          <p:cNvPr id="5" name="Szövegdoboz 4"/>
          <p:cNvSpPr txBox="1"/>
          <p:nvPr/>
        </p:nvSpPr>
        <p:spPr>
          <a:xfrm>
            <a:off x="285720" y="21429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Elvégezve az áramkör szimulációját (Tina) alul látható az AC transzfer karakterisztika, azaz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Bode-diagram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kapott törésponttal az amplitúdó- és fázismenet pedig akár meg is szerkeszthető. Két dologra kell odafigyelni a rajzoláskor, az egyik, hogy az amplitúdó-menet az előző feladatban kiszámolt erősítéshez tart (11.07dB), a fázismenet pedig az invertáló kapcsolás miatt -180°-hoz, amit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RC-tag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változtat meg.</a:t>
            </a:r>
          </a:p>
        </p:txBody>
      </p:sp>
      <p:cxnSp>
        <p:nvCxnSpPr>
          <p:cNvPr id="7" name="Egyenes összekötő 6"/>
          <p:cNvCxnSpPr/>
          <p:nvPr/>
        </p:nvCxnSpPr>
        <p:spPr>
          <a:xfrm rot="10800000">
            <a:off x="3857620" y="2357430"/>
            <a:ext cx="500066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42910" y="2357430"/>
            <a:ext cx="3214710" cy="16430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7215206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11.07dB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500430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20.6Hz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214414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+20dB/D</a:t>
            </a:r>
            <a:endParaRPr lang="hu-H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0"/>
          <p:cNvGrpSpPr/>
          <p:nvPr/>
        </p:nvGrpSpPr>
        <p:grpSpPr>
          <a:xfrm>
            <a:off x="5072066" y="2357430"/>
            <a:ext cx="3867142" cy="3790944"/>
            <a:chOff x="214282" y="214290"/>
            <a:chExt cx="5010150" cy="4648200"/>
          </a:xfrm>
        </p:grpSpPr>
        <p:pic>
          <p:nvPicPr>
            <p:cNvPr id="7" name="Kép 6" descr="erosi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214290"/>
              <a:ext cx="5010150" cy="4648200"/>
            </a:xfrm>
            <a:prstGeom prst="rect">
              <a:avLst/>
            </a:prstGeom>
          </p:spPr>
        </p:pic>
        <p:sp>
          <p:nvSpPr>
            <p:cNvPr id="10" name="Téglalap 9"/>
            <p:cNvSpPr/>
            <p:nvPr/>
          </p:nvSpPr>
          <p:spPr>
            <a:xfrm>
              <a:off x="3714744" y="1643050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3714744" y="1571611"/>
              <a:ext cx="642942" cy="26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 smtClean="0">
                  <a:latin typeface="Arial Black" pitchFamily="34" charset="0"/>
                </a:rPr>
                <a:t>2.2u</a:t>
              </a:r>
              <a:endParaRPr lang="hu-HU" sz="800" dirty="0">
                <a:latin typeface="Arial Black" pitchFamily="34" charset="0"/>
              </a:endParaRPr>
            </a:p>
          </p:txBody>
        </p:sp>
      </p:grp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5720" y="285728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2.5.2 - JP7 és JP15 OFF, JP14 ON: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JP14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behelyezésével a kapcsolásban a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hidegítő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kondenzátor miatt újabb töréspontok jelennek meg.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nagy frekvenciákon  rövidzárral helyettesíthető, alacsony frekvenciákon pedig szakadással, tehát alacsony frekvenciákon az előző feladatban kiszámolt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amplitúdómenetet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nem befolyásolja, nagy frekvencián pedig 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E2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ellenállást úgymond „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kisöntöli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”, és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módusul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az erősítés.</a:t>
            </a:r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214282" y="2786058"/>
            <a:ext cx="4500594" cy="3324226"/>
            <a:chOff x="214282" y="2500306"/>
            <a:chExt cx="4500594" cy="3324226"/>
          </a:xfrm>
        </p:grpSpPr>
        <p:pic>
          <p:nvPicPr>
            <p:cNvPr id="42" name="Kép 41" descr="erosito helyettesito kep25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82" y="2643182"/>
              <a:ext cx="4048125" cy="3181350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2500298" y="2643182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1400" baseline="-25000" dirty="0" err="1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(1+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β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>
              <a:off x="2143108" y="3000372"/>
              <a:ext cx="336985" cy="77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/>
            <p:cNvSpPr txBox="1"/>
            <p:nvPr/>
          </p:nvSpPr>
          <p:spPr>
            <a:xfrm>
              <a:off x="2285984" y="3143248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hu-HU" sz="1400" dirty="0"/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 rot="10800000" flipV="1">
              <a:off x="3357554" y="2857496"/>
              <a:ext cx="370179" cy="4208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/>
            <p:cNvSpPr txBox="1"/>
            <p:nvPr/>
          </p:nvSpPr>
          <p:spPr>
            <a:xfrm>
              <a:off x="3357554" y="2500306"/>
              <a:ext cx="57799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C</a:t>
              </a:r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571736" y="4000504"/>
              <a:ext cx="14287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hu-HU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714744" y="3143248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sz="14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3000364" y="4000504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hu-HU" sz="1400" dirty="0"/>
            </a:p>
          </p:txBody>
        </p:sp>
        <p:cxnSp>
          <p:nvCxnSpPr>
            <p:cNvPr id="27" name="Egyenes összekötő nyíllal 26"/>
            <p:cNvCxnSpPr/>
            <p:nvPr/>
          </p:nvCxnSpPr>
          <p:spPr>
            <a:xfrm rot="5400000">
              <a:off x="2737004" y="4192426"/>
              <a:ext cx="242555" cy="1588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>
              <a:off x="2143108" y="2571744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hu-HU" dirty="0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rot="5400000">
              <a:off x="1964874" y="3607234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214546" y="3357562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be</a:t>
              </a:r>
              <a:endParaRPr lang="hu-HU" dirty="0"/>
            </a:p>
          </p:txBody>
        </p:sp>
      </p:grpSp>
      <p:cxnSp>
        <p:nvCxnSpPr>
          <p:cNvPr id="36" name="Egyenes összekötő 35"/>
          <p:cNvCxnSpPr/>
          <p:nvPr/>
        </p:nvCxnSpPr>
        <p:spPr>
          <a:xfrm>
            <a:off x="7077092" y="5029212"/>
            <a:ext cx="21431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alra nyíl 30"/>
          <p:cNvSpPr/>
          <p:nvPr/>
        </p:nvSpPr>
        <p:spPr>
          <a:xfrm>
            <a:off x="4143372" y="4143380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5720" y="28572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frekvenciafüggő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amplitúdómenet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meghatározása a következő:</a:t>
            </a: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214282" y="2786058"/>
            <a:ext cx="4500594" cy="3324226"/>
            <a:chOff x="214282" y="2500306"/>
            <a:chExt cx="4500594" cy="3324226"/>
          </a:xfrm>
        </p:grpSpPr>
        <p:pic>
          <p:nvPicPr>
            <p:cNvPr id="42" name="Kép 41" descr="erosito helyettesito kep25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2643182"/>
              <a:ext cx="4048125" cy="3181350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2500298" y="2643182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1400" baseline="-25000" dirty="0" err="1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(1+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β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>
              <a:off x="2143108" y="3000372"/>
              <a:ext cx="336985" cy="77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/>
            <p:cNvSpPr txBox="1"/>
            <p:nvPr/>
          </p:nvSpPr>
          <p:spPr>
            <a:xfrm>
              <a:off x="2285984" y="3143248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hu-HU" sz="1400" dirty="0"/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 rot="10800000" flipV="1">
              <a:off x="3357554" y="2857496"/>
              <a:ext cx="370179" cy="4208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/>
            <p:cNvSpPr txBox="1"/>
            <p:nvPr/>
          </p:nvSpPr>
          <p:spPr>
            <a:xfrm>
              <a:off x="3357554" y="2500306"/>
              <a:ext cx="57799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C</a:t>
              </a:r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571736" y="4000504"/>
              <a:ext cx="14287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hu-HU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714744" y="3143248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sz="14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3000364" y="4000504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hu-HU" sz="1400" dirty="0"/>
            </a:p>
          </p:txBody>
        </p:sp>
        <p:cxnSp>
          <p:nvCxnSpPr>
            <p:cNvPr id="27" name="Egyenes összekötő nyíllal 26"/>
            <p:cNvCxnSpPr/>
            <p:nvPr/>
          </p:nvCxnSpPr>
          <p:spPr>
            <a:xfrm rot="5400000">
              <a:off x="2737004" y="4192426"/>
              <a:ext cx="242555" cy="1588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>
              <a:off x="2143108" y="2571744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hu-HU" dirty="0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 rot="5400000">
              <a:off x="1964874" y="3607234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214546" y="3357562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be</a:t>
              </a:r>
              <a:endParaRPr lang="hu-HU" dirty="0"/>
            </a:p>
          </p:txBody>
        </p:sp>
      </p:grp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85794"/>
            <a:ext cx="3609975" cy="981075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785794"/>
            <a:ext cx="4572000" cy="1123950"/>
          </a:xfrm>
          <a:prstGeom prst="rect">
            <a:avLst/>
          </a:prstGeom>
          <a:noFill/>
        </p:spPr>
      </p:pic>
      <p:sp>
        <p:nvSpPr>
          <p:cNvPr id="33" name="Szövegdoboz 32"/>
          <p:cNvSpPr txBox="1"/>
          <p:nvPr/>
        </p:nvSpPr>
        <p:spPr>
          <a:xfrm>
            <a:off x="4214810" y="1857364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egyenletben A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az előző feladatban számolt erősítés, a törésponti frekvenciákat pedig az időállandók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reciproka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adja meg.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zérus és pólusfrekvenciák tehát:</a:t>
            </a:r>
            <a:endParaRPr lang="hu-HU" dirty="0" smtClean="0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43248"/>
            <a:ext cx="2905125" cy="838200"/>
          </a:xfrm>
          <a:prstGeom prst="rect">
            <a:avLst/>
          </a:prstGeom>
          <a:noFill/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786190"/>
            <a:ext cx="4019550" cy="1200150"/>
          </a:xfrm>
          <a:prstGeom prst="rect">
            <a:avLst/>
          </a:prstGeom>
          <a:noFill/>
        </p:spPr>
      </p:pic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785926"/>
            <a:ext cx="1581150" cy="581025"/>
          </a:xfrm>
          <a:prstGeom prst="rect">
            <a:avLst/>
          </a:prstGeom>
          <a:noFill/>
        </p:spPr>
      </p:pic>
      <p:sp>
        <p:nvSpPr>
          <p:cNvPr id="40" name="Téglalap 39"/>
          <p:cNvSpPr/>
          <p:nvPr/>
        </p:nvSpPr>
        <p:spPr>
          <a:xfrm>
            <a:off x="4214810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Nagy frekvenciákon az erősítés értéke mivel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E2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kisöntölődik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  <a:endParaRPr lang="hu-HU" dirty="0" smtClean="0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643578"/>
            <a:ext cx="4295775" cy="838200"/>
          </a:xfrm>
          <a:prstGeom prst="rect">
            <a:avLst/>
          </a:prstGeom>
          <a:noFill/>
        </p:spPr>
      </p:pic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14282" y="142852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amplitúdó- és fázismenetet szimulációval kirajzoltatva jól látható, hogy az erősítésbe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is beleszól, alacsony frekvenciákon a csatoló-, nagyobbakon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hidegítő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kondenzátor fejti ki hatását.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nagy frekvenciákon csökkentette a soros negatív áram visszacsatolást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emitterben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emiatt nőtt az erősítés, a beiktatott pólus és zérus pedig a fázismenetben egy kiugrást eredményez.</a:t>
            </a:r>
          </a:p>
        </p:txBody>
      </p:sp>
      <p:pic>
        <p:nvPicPr>
          <p:cNvPr id="7" name="Tartalom helye 6" descr="2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990880"/>
            <a:ext cx="8858280" cy="4581392"/>
          </a:xfrm>
        </p:spPr>
      </p:pic>
      <p:cxnSp>
        <p:nvCxnSpPr>
          <p:cNvPr id="4" name="Egyenes összekötő 3"/>
          <p:cNvCxnSpPr/>
          <p:nvPr/>
        </p:nvCxnSpPr>
        <p:spPr>
          <a:xfrm rot="10800000">
            <a:off x="3870872" y="2661613"/>
            <a:ext cx="2251632" cy="20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V="1">
            <a:off x="642910" y="2650435"/>
            <a:ext cx="3226725" cy="14215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714876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11.07dB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00430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20.6Hz</a:t>
            </a:r>
            <a:endParaRPr lang="hu-HU" b="1" dirty="0">
              <a:solidFill>
                <a:srgbClr val="00B050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flipV="1">
            <a:off x="6143636" y="2285992"/>
            <a:ext cx="928694" cy="3571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10800000" flipV="1">
            <a:off x="7072330" y="2285991"/>
            <a:ext cx="1785950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7786678" y="18573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24.6dB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643570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1.026kHz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572264" y="18573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4.87kHz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214414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+20dB/D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643702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+20dB/D</a:t>
            </a:r>
            <a:endParaRPr lang="hu-H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5720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2.5.3 – JP14 OFF, JP7 és JP15 ON: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kimeneten létrejött hálózat a következő:</a:t>
            </a:r>
          </a:p>
        </p:txBody>
      </p:sp>
      <p:grpSp>
        <p:nvGrpSpPr>
          <p:cNvPr id="37" name="Csoportba foglalás 36"/>
          <p:cNvGrpSpPr/>
          <p:nvPr/>
        </p:nvGrpSpPr>
        <p:grpSpPr>
          <a:xfrm>
            <a:off x="5072066" y="2786058"/>
            <a:ext cx="3867142" cy="3790944"/>
            <a:chOff x="5072066" y="2357430"/>
            <a:chExt cx="3867142" cy="3790944"/>
          </a:xfrm>
        </p:grpSpPr>
        <p:grpSp>
          <p:nvGrpSpPr>
            <p:cNvPr id="2" name="Csoportba foglalás 10"/>
            <p:cNvGrpSpPr/>
            <p:nvPr/>
          </p:nvGrpSpPr>
          <p:grpSpPr>
            <a:xfrm>
              <a:off x="5072066" y="2357430"/>
              <a:ext cx="3867142" cy="3790944"/>
              <a:chOff x="214282" y="214290"/>
              <a:chExt cx="5010150" cy="4648200"/>
            </a:xfrm>
          </p:grpSpPr>
          <p:pic>
            <p:nvPicPr>
              <p:cNvPr id="7" name="Kép 6" descr="erosito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282" y="214290"/>
                <a:ext cx="5010150" cy="4648200"/>
              </a:xfrm>
              <a:prstGeom prst="rect">
                <a:avLst/>
              </a:prstGeom>
            </p:spPr>
          </p:pic>
          <p:sp>
            <p:nvSpPr>
              <p:cNvPr id="10" name="Téglalap 9"/>
              <p:cNvSpPr/>
              <p:nvPr/>
            </p:nvSpPr>
            <p:spPr>
              <a:xfrm>
                <a:off x="3714744" y="1643050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3714744" y="1571611"/>
                <a:ext cx="642942" cy="264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800" dirty="0" smtClean="0">
                    <a:latin typeface="Arial Black" pitchFamily="34" charset="0"/>
                  </a:rPr>
                  <a:t>2.2u</a:t>
                </a:r>
                <a:endParaRPr lang="hu-HU" sz="800" dirty="0">
                  <a:latin typeface="Arial Black" pitchFamily="34" charset="0"/>
                </a:endParaRPr>
              </a:p>
            </p:txBody>
          </p:sp>
        </p:grpSp>
        <p:cxnSp>
          <p:nvCxnSpPr>
            <p:cNvPr id="36" name="Egyenes összekötő 35"/>
            <p:cNvCxnSpPr/>
            <p:nvPr/>
          </p:nvCxnSpPr>
          <p:spPr>
            <a:xfrm>
              <a:off x="7029467" y="3409949"/>
              <a:ext cx="21431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 rot="5400000">
              <a:off x="8304239" y="3973516"/>
              <a:ext cx="21431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Csoportba foglalás 37"/>
          <p:cNvGrpSpPr/>
          <p:nvPr/>
        </p:nvGrpSpPr>
        <p:grpSpPr>
          <a:xfrm>
            <a:off x="214282" y="857232"/>
            <a:ext cx="3429000" cy="1771650"/>
            <a:chOff x="714348" y="857232"/>
            <a:chExt cx="3429000" cy="1771650"/>
          </a:xfrm>
        </p:grpSpPr>
        <p:pic>
          <p:nvPicPr>
            <p:cNvPr id="34" name="Kép 33" descr="25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857232"/>
              <a:ext cx="3429000" cy="1771650"/>
            </a:xfrm>
            <a:prstGeom prst="rect">
              <a:avLst/>
            </a:prstGeom>
          </p:spPr>
        </p:pic>
        <p:sp>
          <p:nvSpPr>
            <p:cNvPr id="33" name="Szövegdoboz 32"/>
            <p:cNvSpPr txBox="1"/>
            <p:nvPr/>
          </p:nvSpPr>
          <p:spPr>
            <a:xfrm>
              <a:off x="1643042" y="1000108"/>
              <a:ext cx="100013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sz="1400" dirty="0"/>
            </a:p>
          </p:txBody>
        </p:sp>
      </p:grpSp>
      <p:sp>
        <p:nvSpPr>
          <p:cNvPr id="35" name="Szövegdoboz 34"/>
          <p:cNvSpPr txBox="1"/>
          <p:nvPr/>
        </p:nvSpPr>
        <p:spPr>
          <a:xfrm>
            <a:off x="3571868" y="1000108"/>
            <a:ext cx="5572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hálózat bemenete (itt a tranzisztor kollektora) és a kimenetre felírható egy átviteli függvény, a szabadkézi rajzoláshoz ezt nehezebb alkalmazni. Viszont a két kondi értéke között közel 1000-es nagyságrendű eltérés van, az ellenállások között nem, így a kondik hatásukat jól elkülöníthető frekvenciákon fejtik ki.</a:t>
            </a:r>
            <a:endParaRPr lang="hu-HU" dirty="0" smtClean="0"/>
          </a:p>
        </p:txBody>
      </p:sp>
      <p:pic>
        <p:nvPicPr>
          <p:cNvPr id="40" name="Kép 39" descr="25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06" y="5000636"/>
            <a:ext cx="3429000" cy="1685925"/>
          </a:xfrm>
          <a:prstGeom prst="rect">
            <a:avLst/>
          </a:prstGeom>
        </p:spPr>
      </p:pic>
      <p:pic>
        <p:nvPicPr>
          <p:cNvPr id="41" name="Kép 40" descr="25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06" y="3371862"/>
            <a:ext cx="3429000" cy="1771650"/>
          </a:xfrm>
          <a:prstGeom prst="rect">
            <a:avLst/>
          </a:prstGeom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786454"/>
            <a:ext cx="790575" cy="295275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143380"/>
            <a:ext cx="228600" cy="295275"/>
          </a:xfrm>
          <a:prstGeom prst="rect">
            <a:avLst/>
          </a:prstGeom>
          <a:noFill/>
        </p:spPr>
      </p:pic>
      <p:sp>
        <p:nvSpPr>
          <p:cNvPr id="39" name="Téglalap 38"/>
          <p:cNvSpPr/>
          <p:nvPr/>
        </p:nvSpPr>
        <p:spPr>
          <a:xfrm>
            <a:off x="214282" y="2928934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Alacsony frekvencián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még szakadás, de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már vezet, nagyobb frekvencián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vezet, és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már rövidzár. 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 descr="253b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87" y="2000240"/>
            <a:ext cx="2867025" cy="1743075"/>
          </a:xfrm>
          <a:prstGeom prst="rect">
            <a:avLst/>
          </a:prstGeom>
        </p:spPr>
      </p:pic>
      <p:pic>
        <p:nvPicPr>
          <p:cNvPr id="41" name="Kép 40" descr="25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8" y="357166"/>
            <a:ext cx="3429000" cy="1771650"/>
          </a:xfrm>
          <a:prstGeom prst="rect">
            <a:avLst/>
          </a:prstGeom>
        </p:spPr>
      </p:pic>
      <p:pic>
        <p:nvPicPr>
          <p:cNvPr id="24" name="Kép 23" descr="253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57166"/>
            <a:ext cx="2752725" cy="1771650"/>
          </a:xfrm>
          <a:prstGeom prst="rect">
            <a:avLst/>
          </a:prstGeom>
        </p:spPr>
      </p:pic>
      <p:sp>
        <p:nvSpPr>
          <p:cNvPr id="25" name="Egyenlő 24"/>
          <p:cNvSpPr/>
          <p:nvPr/>
        </p:nvSpPr>
        <p:spPr>
          <a:xfrm>
            <a:off x="3500430" y="1142984"/>
            <a:ext cx="357190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5720" y="14285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Elemezve a kapott hálózatokat: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285720" y="421481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törésponti frekvenciákat a pólusok adják:</a:t>
            </a:r>
            <a:endParaRPr lang="hu-HU" dirty="0" smtClean="0"/>
          </a:p>
        </p:txBody>
      </p:sp>
      <p:sp>
        <p:nvSpPr>
          <p:cNvPr id="39" name="Téglalap 38"/>
          <p:cNvSpPr/>
          <p:nvPr/>
        </p:nvSpPr>
        <p:spPr>
          <a:xfrm>
            <a:off x="214282" y="5357826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Mivel sávközépen C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rövidzár, a terhelést is bele kell venni a kis frekvenciás helyettesítő képbe. A terhelt erősítés értéke:</a:t>
            </a:r>
            <a:endParaRPr lang="hu-HU" dirty="0" smtClean="0"/>
          </a:p>
        </p:txBody>
      </p:sp>
      <p:pic>
        <p:nvPicPr>
          <p:cNvPr id="40" name="Kép 39" descr="253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100265"/>
            <a:ext cx="3429000" cy="1685925"/>
          </a:xfrm>
          <a:prstGeom prst="rect">
            <a:avLst/>
          </a:prstGeom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366829"/>
            <a:ext cx="2790825" cy="84772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6091262"/>
            <a:ext cx="4667250" cy="8382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590292"/>
            <a:ext cx="3305175" cy="847725"/>
          </a:xfrm>
          <a:prstGeom prst="rect">
            <a:avLst/>
          </a:prstGeom>
          <a:noFill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572008"/>
            <a:ext cx="3181350" cy="847725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Egyenlő 43"/>
          <p:cNvSpPr/>
          <p:nvPr/>
        </p:nvSpPr>
        <p:spPr>
          <a:xfrm>
            <a:off x="3500430" y="2786058"/>
            <a:ext cx="357190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571876"/>
            <a:ext cx="3733800" cy="62865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/>
      <p:bldP spid="39" grpId="0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2844" y="237160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szimulációt elvégezve jól látható, hogy a terhelés miatt lecsökkent az erősítés az átviteli sávban. Az is megfigyelhető, hogy az amplitúdó-menet alacsony frekvenciákon meredekebb, ugyanis nem elfelejtendő, hogy a bemeneten és a kimeneten is van csatolókondenzátor, melyek nagyjából azonos törésponti frekvenciákat eredményeztek, azaz a pólusaik nagyjából egybeesnek (alsó határfrekvenciának a nagyobb frekvenciájú pólust választjuk, mindig, ami most 28.9Hz). </a:t>
            </a:r>
          </a:p>
        </p:txBody>
      </p:sp>
      <p:pic>
        <p:nvPicPr>
          <p:cNvPr id="6" name="Tartalom helye 5" descr="253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3" y="2071678"/>
            <a:ext cx="8840183" cy="4572032"/>
          </a:xfrm>
        </p:spPr>
      </p:pic>
      <p:cxnSp>
        <p:nvCxnSpPr>
          <p:cNvPr id="4" name="Egyenes összekötő 3"/>
          <p:cNvCxnSpPr/>
          <p:nvPr/>
        </p:nvCxnSpPr>
        <p:spPr>
          <a:xfrm flipV="1">
            <a:off x="642910" y="2385391"/>
            <a:ext cx="1994273" cy="16335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357686" y="20716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3.1dB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57224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+40dB/D</a:t>
            </a:r>
            <a:endParaRPr lang="hu-HU" b="1" dirty="0">
              <a:solidFill>
                <a:srgbClr val="7030A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rot="10800000" flipV="1">
            <a:off x="2610678" y="2397185"/>
            <a:ext cx="4604528" cy="14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195930" y="2411896"/>
            <a:ext cx="1733788" cy="7313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429520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-20dB/D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643702" y="20716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56.4kHz</a:t>
            </a:r>
            <a:endParaRPr lang="hu-H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Határozza meg a Mérési utasítás 2. ábráján látható kapcsolásnál a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munkapont adatait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áramerõsítési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tényezõt</a:t>
            </a:r>
            <a:endParaRPr lang="hu-H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14 V tápfeszültség esetén!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A mellékelt karakterisztikákból szerkesztéssel határozza meg a munkapontban a tranzisztor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21e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és h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22e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kisjelû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paramétereit!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Határozza meg a terheletlen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Határozza meg a Mérési utasítás 4. ábráján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lévõ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kapcsolásban a munkapont adatait a fenti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tápfeszültség esetén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).</a:t>
            </a:r>
            <a:b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Számítsa ki az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erõsítést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 Határozza meg a Mérési utasítás 2.5.1, 2.5.2, valamint 2.5.3 pontjaiban leírt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kombinációknál a törésponti frekvenciákat és rajzolja meg törtvonalas közelítéssel a három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Bode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amplitúdó diagramot.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A mellékelt karakterisztikák alapján határozza meg a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JFET-es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munkapontjának adatait (I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a fenti 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tápfeszültségnél.</a:t>
            </a:r>
            <a:b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Határozza meg a munkapontban szerkesztéssel a FET g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meredekségét és számítsa ki a visszacsatolt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JP16 OFF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6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03392" y="1447800"/>
            <a:ext cx="6994416" cy="4572000"/>
          </a:xfrm>
        </p:spPr>
      </p:pic>
      <p:sp>
        <p:nvSpPr>
          <p:cNvPr id="5" name="Szövegdoboz 4"/>
          <p:cNvSpPr txBox="1"/>
          <p:nvPr/>
        </p:nvSpPr>
        <p:spPr>
          <a:xfrm>
            <a:off x="357158" y="21429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munkapont meghatározásához tudnunk kell, hogy a JFET transzfer karakterisztikájának alakja egy parabolaív. Ennek az ívnek a nevezetes pontjainak ismeretével megadható a parabola egyenlete, és megadható az eszköz matematikai leírása. 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6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5325972" cy="3481398"/>
          </a:xfrm>
        </p:spPr>
      </p:pic>
      <p:sp>
        <p:nvSpPr>
          <p:cNvPr id="5" name="Szövegdoboz 4"/>
          <p:cNvSpPr txBox="1"/>
          <p:nvPr/>
        </p:nvSpPr>
        <p:spPr>
          <a:xfrm>
            <a:off x="357158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karakterisztikáról leolvasható, hogy ha a JFET vezérlőfeszültsége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=0V, akkor az eszköz D(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drain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és S(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kivezetésein keresztül (megfelelő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feszültség mellett) egy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D00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áram fog folyni, továbbá ez az a pont, ahol a parabolaív elmetszi a függőleges tengelyt:</a:t>
            </a:r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968418" y="2584174"/>
            <a:ext cx="3881878" cy="6000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357290" y="25717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D00 </a:t>
            </a:r>
            <a:r>
              <a:rPr lang="hu-HU" b="1" dirty="0" smtClean="0">
                <a:solidFill>
                  <a:srgbClr val="0033CC"/>
                </a:solidFill>
              </a:rPr>
              <a:t>=3.375mA</a:t>
            </a:r>
            <a:endParaRPr lang="hu-HU" b="1" dirty="0">
              <a:solidFill>
                <a:srgbClr val="0033CC"/>
              </a:solidFill>
            </a:endParaRP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6000758" y="2500306"/>
            <a:ext cx="2572561" cy="3071831"/>
            <a:chOff x="2642378" y="785794"/>
            <a:chExt cx="2572561" cy="3071831"/>
          </a:xfrm>
        </p:grpSpPr>
        <p:grpSp>
          <p:nvGrpSpPr>
            <p:cNvPr id="34" name="Csoportba foglalás 53"/>
            <p:cNvGrpSpPr/>
            <p:nvPr/>
          </p:nvGrpSpPr>
          <p:grpSpPr>
            <a:xfrm>
              <a:off x="2642378" y="785794"/>
              <a:ext cx="2572561" cy="3071831"/>
              <a:chOff x="2642380" y="785794"/>
              <a:chExt cx="4287074" cy="4714908"/>
            </a:xfrm>
          </p:grpSpPr>
          <p:sp>
            <p:nvSpPr>
              <p:cNvPr id="41" name="Téglalap 3"/>
              <p:cNvSpPr/>
              <p:nvPr/>
            </p:nvSpPr>
            <p:spPr>
              <a:xfrm>
                <a:off x="3929058" y="1571612"/>
                <a:ext cx="1714512" cy="30718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Lekerekített téglalap 4"/>
              <p:cNvSpPr/>
              <p:nvPr/>
            </p:nvSpPr>
            <p:spPr>
              <a:xfrm>
                <a:off x="3929058" y="2143116"/>
                <a:ext cx="428628" cy="200026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Lekerekített téglalap 5"/>
              <p:cNvSpPr/>
              <p:nvPr/>
            </p:nvSpPr>
            <p:spPr>
              <a:xfrm>
                <a:off x="5214942" y="2143116"/>
                <a:ext cx="428628" cy="200026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4" name="Egyenes összekötő 43"/>
              <p:cNvCxnSpPr/>
              <p:nvPr/>
            </p:nvCxnSpPr>
            <p:spPr>
              <a:xfrm>
                <a:off x="4357686" y="1571612"/>
                <a:ext cx="92869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>
              <a:xfrm>
                <a:off x="4357686" y="4643446"/>
                <a:ext cx="92869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>
              <a:xfrm rot="5400000">
                <a:off x="3322629" y="3035297"/>
                <a:ext cx="1214446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>
              <a:xfrm rot="5400000">
                <a:off x="5037141" y="3106735"/>
                <a:ext cx="1214446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>
              <a:xfrm>
                <a:off x="5643570" y="3071810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 rot="5400000">
                <a:off x="5250661" y="4036223"/>
                <a:ext cx="19288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>
              <a:xfrm rot="10800000">
                <a:off x="3357554" y="5000636"/>
                <a:ext cx="285752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>
              <a:xfrm rot="10800000">
                <a:off x="2643174" y="3071810"/>
                <a:ext cx="128588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>
              <a:xfrm rot="5400000" flipH="1" flipV="1">
                <a:off x="2393935" y="4036223"/>
                <a:ext cx="1928032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>
              <a:xfrm rot="5400000">
                <a:off x="4393405" y="5036355"/>
                <a:ext cx="78581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>
              <a:xfrm rot="10800000">
                <a:off x="2643174" y="5429264"/>
                <a:ext cx="407196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/>
              <p:cNvCxnSpPr/>
              <p:nvPr/>
            </p:nvCxnSpPr>
            <p:spPr>
              <a:xfrm rot="5400000">
                <a:off x="4394199" y="1177909"/>
                <a:ext cx="78581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/>
              <p:cNvCxnSpPr/>
              <p:nvPr/>
            </p:nvCxnSpPr>
            <p:spPr>
              <a:xfrm>
                <a:off x="4786314" y="785794"/>
                <a:ext cx="19288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Szövegdoboz 56"/>
              <p:cNvSpPr txBox="1"/>
              <p:nvPr/>
            </p:nvSpPr>
            <p:spPr>
              <a:xfrm>
                <a:off x="4857752" y="1005092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D</a:t>
                </a:r>
                <a:endParaRPr lang="hu-HU" dirty="0"/>
              </a:p>
            </p:txBody>
          </p:sp>
          <p:sp>
            <p:nvSpPr>
              <p:cNvPr id="58" name="Szövegdoboz 57"/>
              <p:cNvSpPr txBox="1"/>
              <p:nvPr/>
            </p:nvSpPr>
            <p:spPr>
              <a:xfrm>
                <a:off x="4857752" y="4952461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S</a:t>
                </a:r>
                <a:endParaRPr lang="hu-HU" dirty="0"/>
              </a:p>
            </p:txBody>
          </p:sp>
          <p:sp>
            <p:nvSpPr>
              <p:cNvPr id="59" name="Szövegdoboz 58"/>
              <p:cNvSpPr txBox="1"/>
              <p:nvPr/>
            </p:nvSpPr>
            <p:spPr>
              <a:xfrm>
                <a:off x="5786446" y="2540180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G</a:t>
                </a:r>
                <a:endParaRPr lang="hu-HU" dirty="0"/>
              </a:p>
            </p:txBody>
          </p:sp>
          <p:sp>
            <p:nvSpPr>
              <p:cNvPr id="60" name="Szövegdoboz 59"/>
              <p:cNvSpPr txBox="1"/>
              <p:nvPr/>
            </p:nvSpPr>
            <p:spPr>
              <a:xfrm>
                <a:off x="3237627" y="2540180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G</a:t>
                </a:r>
                <a:endParaRPr lang="hu-HU" dirty="0"/>
              </a:p>
            </p:txBody>
          </p:sp>
          <p:cxnSp>
            <p:nvCxnSpPr>
              <p:cNvPr id="61" name="Egyenes összekötő nyíllal 60"/>
              <p:cNvCxnSpPr/>
              <p:nvPr/>
            </p:nvCxnSpPr>
            <p:spPr>
              <a:xfrm rot="5400000">
                <a:off x="4607719" y="3107529"/>
                <a:ext cx="4214842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nyíllal 61"/>
              <p:cNvCxnSpPr/>
              <p:nvPr/>
            </p:nvCxnSpPr>
            <p:spPr>
              <a:xfrm rot="5400000">
                <a:off x="1643042" y="4214818"/>
                <a:ext cx="2000264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Ellipszis 62"/>
              <p:cNvSpPr/>
              <p:nvPr/>
            </p:nvSpPr>
            <p:spPr>
              <a:xfrm>
                <a:off x="3286116" y="3000372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Ellipszis 63"/>
              <p:cNvSpPr/>
              <p:nvPr/>
            </p:nvSpPr>
            <p:spPr>
              <a:xfrm>
                <a:off x="4714876" y="535782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0" name="Háromszög 39"/>
            <p:cNvSpPr/>
            <p:nvPr/>
          </p:nvSpPr>
          <p:spPr>
            <a:xfrm rot="10983136">
              <a:off x="3631780" y="1671273"/>
              <a:ext cx="142261" cy="135961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Háromszög 37"/>
            <p:cNvSpPr/>
            <p:nvPr/>
          </p:nvSpPr>
          <p:spPr>
            <a:xfrm rot="10648254" flipH="1">
              <a:off x="4100524" y="1685538"/>
              <a:ext cx="128276" cy="123512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7" name="Szövegdoboz 66"/>
          <p:cNvSpPr txBox="1"/>
          <p:nvPr/>
        </p:nvSpPr>
        <p:spPr>
          <a:xfrm>
            <a:off x="5000628" y="45598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=0V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8" name="Szövegdoboz 67"/>
          <p:cNvSpPr txBox="1"/>
          <p:nvPr/>
        </p:nvSpPr>
        <p:spPr>
          <a:xfrm>
            <a:off x="8429652" y="385762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69" name="Egyenes összekötő nyíllal 68"/>
          <p:cNvCxnSpPr/>
          <p:nvPr/>
        </p:nvCxnSpPr>
        <p:spPr>
          <a:xfrm rot="10800000">
            <a:off x="7785916" y="2356636"/>
            <a:ext cx="643736" cy="794"/>
          </a:xfrm>
          <a:prstGeom prst="straightConnector1">
            <a:avLst/>
          </a:prstGeom>
          <a:ln w="5715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zövegdoboz 69"/>
          <p:cNvSpPr txBox="1"/>
          <p:nvPr/>
        </p:nvSpPr>
        <p:spPr>
          <a:xfrm>
            <a:off x="7929586" y="192880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D00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65" name="Kör 64"/>
          <p:cNvSpPr/>
          <p:nvPr/>
        </p:nvSpPr>
        <p:spPr>
          <a:xfrm>
            <a:off x="6377000" y="3271837"/>
            <a:ext cx="785818" cy="285752"/>
          </a:xfrm>
          <a:prstGeom prst="pie">
            <a:avLst>
              <a:gd name="adj1" fmla="val 16069496"/>
              <a:gd name="adj2" fmla="val 381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6" name="Kör 65"/>
          <p:cNvSpPr/>
          <p:nvPr/>
        </p:nvSpPr>
        <p:spPr>
          <a:xfrm>
            <a:off x="7434283" y="3271835"/>
            <a:ext cx="752456" cy="276228"/>
          </a:xfrm>
          <a:prstGeom prst="pie">
            <a:avLst>
              <a:gd name="adj1" fmla="val 10723951"/>
              <a:gd name="adj2" fmla="val 163448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1" name="Szövegdoboz 70"/>
          <p:cNvSpPr txBox="1"/>
          <p:nvPr/>
        </p:nvSpPr>
        <p:spPr>
          <a:xfrm>
            <a:off x="7143768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72" name="Szövegdoboz 71"/>
          <p:cNvSpPr txBox="1"/>
          <p:nvPr/>
        </p:nvSpPr>
        <p:spPr>
          <a:xfrm>
            <a:off x="6786578" y="38454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7500958" y="385762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6020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000628" y="428604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tranzisztor munkaponti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bázisárama 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B1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ellenálláson és a tranzisztor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bázis-emitter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kivezetésén folyik keresztül. Ezt az áramot az erősítő tápfeszültségével biztosítjuk.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felírható hurokegyenlet tehát: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5720" y="3286124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Ismert 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B1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ellenállás és az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tápfeszültség, viszont nem tudjuk mekkora az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feszültség és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áram értéke, így közvetlenül egyiket sem tudjuk meghatározni.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mellékelt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bemeneti karakterisztikából viszont a munkaponthoz közel álló értékeket leolvashatjuk!</a:t>
            </a: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Ehhez először meg kell állapítanunk, hogy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milyen tartományon belül vehet fel reális értékeket. Azt feltételezzük, hogy az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feszültség (a ‘0’ jelenti, hogy ez egy munkaponti érték) nagyobb, mint 0.6V, és kisebb mint 0.75V, melynél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pn-átmenet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kellően ki van nyitva (a két érték a bemeneti karakterisztikából leolvasható):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rot="10800000">
            <a:off x="2643174" y="928670"/>
            <a:ext cx="571504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>
            <a:off x="2001026" y="1570818"/>
            <a:ext cx="1285884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2643174" y="2214554"/>
            <a:ext cx="142876" cy="158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786050" y="2214554"/>
            <a:ext cx="357190" cy="285752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3000364" y="2643182"/>
            <a:ext cx="285752" cy="1588"/>
          </a:xfrm>
          <a:prstGeom prst="line">
            <a:avLst/>
          </a:pr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2643174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785918" y="8572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B1</a:t>
            </a:r>
            <a:endParaRPr lang="hu-H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3" y="2714620"/>
            <a:ext cx="2350541" cy="35719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6019800"/>
            <a:ext cx="3619500" cy="8382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57158" y="21429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Ha a JFET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vezérlőfeszültsége kisebb, mint 0V, akkor az eszköz D és S kivezetései közötti vezető csatorna keresztmetszete kisebb, mivel a negatív vezérlőfeszültség hatására a G(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gate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és a csatorna vezető része közötti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záróréteg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(kiürített réteg) kiszélesedik, melyben áram nem folyik. Ha elég nagy a záró irányú feszültség, a csatorna teljesen elzáródik, ennek küszöbértéke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8596" y="54885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hu-HU" b="1" dirty="0" smtClean="0">
                <a:solidFill>
                  <a:srgbClr val="FF0000"/>
                </a:solidFill>
              </a:rPr>
              <a:t>=-1.5V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7158" y="613150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is látható, hogy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parabolaívnek szélsőértékhelye!</a:t>
            </a:r>
          </a:p>
        </p:txBody>
      </p:sp>
      <p:pic>
        <p:nvPicPr>
          <p:cNvPr id="7" name="Tartalom helye 3" descr="Image1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5325972" cy="3481398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6000756" y="2500310"/>
            <a:ext cx="2572561" cy="3071830"/>
            <a:chOff x="2642376" y="785794"/>
            <a:chExt cx="2572561" cy="3071830"/>
          </a:xfrm>
        </p:grpSpPr>
        <p:grpSp>
          <p:nvGrpSpPr>
            <p:cNvPr id="11" name="Csoportba foglalás 53"/>
            <p:cNvGrpSpPr/>
            <p:nvPr/>
          </p:nvGrpSpPr>
          <p:grpSpPr>
            <a:xfrm>
              <a:off x="2642376" y="785794"/>
              <a:ext cx="2572561" cy="3071830"/>
              <a:chOff x="2642380" y="785794"/>
              <a:chExt cx="4287074" cy="4714908"/>
            </a:xfrm>
          </p:grpSpPr>
          <p:sp>
            <p:nvSpPr>
              <p:cNvPr id="18" name="Téglalap 3"/>
              <p:cNvSpPr/>
              <p:nvPr/>
            </p:nvSpPr>
            <p:spPr>
              <a:xfrm>
                <a:off x="3929058" y="1571612"/>
                <a:ext cx="1714512" cy="30718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Lekerekített téglalap 4"/>
              <p:cNvSpPr/>
              <p:nvPr/>
            </p:nvSpPr>
            <p:spPr>
              <a:xfrm>
                <a:off x="3929058" y="2143116"/>
                <a:ext cx="428628" cy="200026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Lekerekített téglalap 5"/>
              <p:cNvSpPr/>
              <p:nvPr/>
            </p:nvSpPr>
            <p:spPr>
              <a:xfrm>
                <a:off x="5214942" y="2143116"/>
                <a:ext cx="428628" cy="200026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21" name="Egyenes összekötő 20"/>
              <p:cNvCxnSpPr/>
              <p:nvPr/>
            </p:nvCxnSpPr>
            <p:spPr>
              <a:xfrm>
                <a:off x="4357686" y="1571612"/>
                <a:ext cx="92869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21"/>
              <p:cNvCxnSpPr/>
              <p:nvPr/>
            </p:nvCxnSpPr>
            <p:spPr>
              <a:xfrm>
                <a:off x="4357686" y="4643446"/>
                <a:ext cx="92869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22"/>
              <p:cNvCxnSpPr/>
              <p:nvPr/>
            </p:nvCxnSpPr>
            <p:spPr>
              <a:xfrm rot="5400000">
                <a:off x="3322629" y="3035297"/>
                <a:ext cx="1214446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 rot="5400000">
                <a:off x="5037141" y="3106735"/>
                <a:ext cx="1214446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>
                <a:off x="5643570" y="3071810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 rot="5400000">
                <a:off x="5250661" y="4036223"/>
                <a:ext cx="19288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>
              <a:xfrm rot="10800000">
                <a:off x="3357554" y="5000636"/>
                <a:ext cx="285752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>
              <a:xfrm rot="10800000">
                <a:off x="2643174" y="3071810"/>
                <a:ext cx="128588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>
              <a:xfrm rot="5400000" flipH="1" flipV="1">
                <a:off x="2393935" y="4036223"/>
                <a:ext cx="1928032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>
              <a:xfrm rot="5400000">
                <a:off x="4393405" y="5036355"/>
                <a:ext cx="78581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>
              <a:xfrm rot="10800000">
                <a:off x="2643174" y="5429264"/>
                <a:ext cx="407196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>
              <a:xfrm rot="5400000">
                <a:off x="4394199" y="1177909"/>
                <a:ext cx="78581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>
              <a:xfrm>
                <a:off x="4786314" y="785794"/>
                <a:ext cx="192882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zövegdoboz 33"/>
              <p:cNvSpPr txBox="1"/>
              <p:nvPr/>
            </p:nvSpPr>
            <p:spPr>
              <a:xfrm>
                <a:off x="4857752" y="1005092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D</a:t>
                </a:r>
                <a:endParaRPr lang="hu-HU" dirty="0"/>
              </a:p>
            </p:txBody>
          </p:sp>
          <p:sp>
            <p:nvSpPr>
              <p:cNvPr id="35" name="Szövegdoboz 34"/>
              <p:cNvSpPr txBox="1"/>
              <p:nvPr/>
            </p:nvSpPr>
            <p:spPr>
              <a:xfrm>
                <a:off x="4857752" y="4952462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S</a:t>
                </a:r>
                <a:endParaRPr lang="hu-HU" dirty="0"/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>
                <a:off x="5786446" y="2540175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G</a:t>
                </a:r>
                <a:endParaRPr lang="hu-HU" dirty="0"/>
              </a:p>
            </p:txBody>
          </p:sp>
          <p:sp>
            <p:nvSpPr>
              <p:cNvPr id="37" name="Szövegdoboz 36"/>
              <p:cNvSpPr txBox="1"/>
              <p:nvPr/>
            </p:nvSpPr>
            <p:spPr>
              <a:xfrm>
                <a:off x="3237630" y="2540181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G</a:t>
                </a:r>
                <a:endParaRPr lang="hu-HU" dirty="0"/>
              </a:p>
            </p:txBody>
          </p:sp>
          <p:cxnSp>
            <p:nvCxnSpPr>
              <p:cNvPr id="38" name="Egyenes összekötő nyíllal 37"/>
              <p:cNvCxnSpPr/>
              <p:nvPr/>
            </p:nvCxnSpPr>
            <p:spPr>
              <a:xfrm rot="5400000">
                <a:off x="4607719" y="3107529"/>
                <a:ext cx="4214842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gyenes összekötő nyíllal 38"/>
              <p:cNvCxnSpPr/>
              <p:nvPr/>
            </p:nvCxnSpPr>
            <p:spPr>
              <a:xfrm rot="5400000">
                <a:off x="1643042" y="4214818"/>
                <a:ext cx="2000264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zis 39"/>
              <p:cNvSpPr/>
              <p:nvPr/>
            </p:nvSpPr>
            <p:spPr>
              <a:xfrm>
                <a:off x="3286116" y="3000372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Ellipszis 40"/>
              <p:cNvSpPr/>
              <p:nvPr/>
            </p:nvSpPr>
            <p:spPr>
              <a:xfrm>
                <a:off x="4714876" y="5357826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7" name="Háromszög 16"/>
            <p:cNvSpPr/>
            <p:nvPr/>
          </p:nvSpPr>
          <p:spPr>
            <a:xfrm rot="11119927">
              <a:off x="3603152" y="1632365"/>
              <a:ext cx="261332" cy="1384813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áromszög 14"/>
            <p:cNvSpPr/>
            <p:nvPr/>
          </p:nvSpPr>
          <p:spPr>
            <a:xfrm rot="10506422" flipH="1">
              <a:off x="4001056" y="1673280"/>
              <a:ext cx="275955" cy="1308177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2" name="Szövegdoboz 41"/>
          <p:cNvSpPr txBox="1"/>
          <p:nvPr/>
        </p:nvSpPr>
        <p:spPr>
          <a:xfrm>
            <a:off x="5000628" y="45598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8429652" y="38576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44" name="Egyenes összekötő nyíllal 43"/>
          <p:cNvCxnSpPr/>
          <p:nvPr/>
        </p:nvCxnSpPr>
        <p:spPr>
          <a:xfrm rot="10800000">
            <a:off x="7785916" y="2356640"/>
            <a:ext cx="643736" cy="794"/>
          </a:xfrm>
          <a:prstGeom prst="straightConnector1">
            <a:avLst/>
          </a:prstGeom>
          <a:ln w="5715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7643834" y="19288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=0mA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46" name="Kör 45"/>
          <p:cNvSpPr/>
          <p:nvPr/>
        </p:nvSpPr>
        <p:spPr>
          <a:xfrm>
            <a:off x="6253148" y="3167063"/>
            <a:ext cx="1033477" cy="457200"/>
          </a:xfrm>
          <a:prstGeom prst="pie">
            <a:avLst>
              <a:gd name="adj1" fmla="val 16069496"/>
              <a:gd name="adj2" fmla="val 3817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7" name="Kör 46"/>
          <p:cNvSpPr/>
          <p:nvPr/>
        </p:nvSpPr>
        <p:spPr>
          <a:xfrm>
            <a:off x="7291388" y="3186109"/>
            <a:ext cx="1028699" cy="414341"/>
          </a:xfrm>
          <a:prstGeom prst="pie">
            <a:avLst>
              <a:gd name="adj1" fmla="val 10723951"/>
              <a:gd name="adj2" fmla="val 163448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7143768" y="45598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6786578" y="38454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7500958" y="385762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14282" y="21429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kapott eredményekkel a transzfer karakterisztika </a:t>
            </a:r>
            <a:r>
              <a:rPr lang="hu-HU" smtClean="0">
                <a:latin typeface="Arial" pitchFamily="34" charset="0"/>
                <a:cs typeface="Arial" pitchFamily="34" charset="0"/>
              </a:rPr>
              <a:t>(a parabola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egyenlete: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14282" y="578645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másodfokú egyenlet megadása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-ra, ha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D00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=3.375mA és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=-1.5V:</a:t>
            </a:r>
          </a:p>
        </p:txBody>
      </p:sp>
      <p:pic>
        <p:nvPicPr>
          <p:cNvPr id="32" name="Kép 31" descr="jf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7" y="1714488"/>
            <a:ext cx="3629025" cy="29527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4282" y="853843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Ha az eszközt megadó egyenlet ismert, akkor már csak elemezni kell a megadott áramkört, hogy milyen egyenletek írják le a kapcsolást magát.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038" y="142852"/>
            <a:ext cx="2400300" cy="6381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714776" y="1428736"/>
            <a:ext cx="550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gate-en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keresztül áram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JFET-be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nem folyik, annak potenciálját 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ellenállás biztosítja, ami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=0V. 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ellenálláson az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áram folyik keresztül. A bemenetre felírható hurokegyenlet: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9234" y="2643182"/>
            <a:ext cx="2514600" cy="295275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285984" y="1571612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sz="1400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14744" y="2943051"/>
            <a:ext cx="550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egyenletből a munkaponti értékek meghatározhatók, ha ismerjük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vagy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értékét. Mivel mindkettő ismeretlen, ezért felhasználjuk az eszközt leíró egyenletet: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148147"/>
            <a:ext cx="3752850" cy="638175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062553"/>
            <a:ext cx="5057775" cy="581025"/>
          </a:xfrm>
          <a:prstGeom prst="rect">
            <a:avLst/>
          </a:prstGeom>
          <a:noFill/>
        </p:spPr>
      </p:pic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001" y="6286520"/>
            <a:ext cx="3933825" cy="304800"/>
          </a:xfrm>
          <a:prstGeom prst="rect">
            <a:avLst/>
          </a:prstGeom>
          <a:noFill/>
        </p:spPr>
      </p:pic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857356" y="51435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 Átrendezve: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14282" y="21429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megoldás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-ra: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33371"/>
            <a:ext cx="5924550" cy="638175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Tartalom helye 3" descr="Image186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03392" y="1447800"/>
            <a:ext cx="6994416" cy="4572000"/>
          </a:xfrm>
        </p:spPr>
      </p:pic>
      <p:cxnSp>
        <p:nvCxnSpPr>
          <p:cNvPr id="38" name="Egyenes összekötő 37"/>
          <p:cNvCxnSpPr/>
          <p:nvPr/>
        </p:nvCxnSpPr>
        <p:spPr>
          <a:xfrm>
            <a:off x="2285984" y="4214818"/>
            <a:ext cx="3106609" cy="415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rot="5400000">
            <a:off x="4714876" y="4857760"/>
            <a:ext cx="1285884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928662" y="40719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D0 </a:t>
            </a:r>
            <a:r>
              <a:rPr lang="hu-HU" b="1" dirty="0" smtClean="0">
                <a:solidFill>
                  <a:srgbClr val="0033CC"/>
                </a:solidFill>
              </a:rPr>
              <a:t>=1.25mA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4572000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GS0 </a:t>
            </a:r>
            <a:r>
              <a:rPr lang="hu-HU" b="1" dirty="0" smtClean="0">
                <a:solidFill>
                  <a:srgbClr val="FF0000"/>
                </a:solidFill>
              </a:rPr>
              <a:t>=-0.587V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57158" y="21429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meghatározására a kimenetre felírható hurokegyenletből:</a:t>
            </a: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1357290" y="1142984"/>
            <a:ext cx="6315113" cy="295275"/>
            <a:chOff x="428596" y="714356"/>
            <a:chExt cx="6315113" cy="295275"/>
          </a:xfrm>
        </p:grpSpPr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714356"/>
              <a:ext cx="5343525" cy="295275"/>
            </a:xfrm>
            <a:prstGeom prst="rect">
              <a:avLst/>
            </a:prstGeom>
            <a:noFill/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714356"/>
              <a:ext cx="885825" cy="295275"/>
            </a:xfrm>
            <a:prstGeom prst="rect">
              <a:avLst/>
            </a:prstGeom>
            <a:noFill/>
          </p:spPr>
        </p:pic>
      </p:grpSp>
      <p:pic>
        <p:nvPicPr>
          <p:cNvPr id="33" name="Tartalom helye 32" descr="jfet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571604" y="1785926"/>
            <a:ext cx="5531375" cy="4500594"/>
          </a:xfrm>
        </p:spPr>
      </p:pic>
      <p:sp>
        <p:nvSpPr>
          <p:cNvPr id="34" name="Szövegdoboz 33"/>
          <p:cNvSpPr txBox="1"/>
          <p:nvPr/>
        </p:nvSpPr>
        <p:spPr>
          <a:xfrm>
            <a:off x="4857752" y="1785926"/>
            <a:ext cx="100013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hu-HU" dirty="0"/>
          </a:p>
        </p:txBody>
      </p:sp>
      <p:cxnSp>
        <p:nvCxnSpPr>
          <p:cNvPr id="35" name="Egyenes összekötő nyíllal 34"/>
          <p:cNvCxnSpPr/>
          <p:nvPr/>
        </p:nvCxnSpPr>
        <p:spPr>
          <a:xfrm rot="5400000">
            <a:off x="4715670" y="514271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rot="5400000">
            <a:off x="4000496" y="4214818"/>
            <a:ext cx="3286148" cy="1588"/>
          </a:xfrm>
          <a:prstGeom prst="straightConnector1">
            <a:avLst/>
          </a:prstGeom>
          <a:ln w="5715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5643570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286380" y="40719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DS0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45" name="Egyenes összekötő nyíllal 44"/>
          <p:cNvCxnSpPr/>
          <p:nvPr/>
        </p:nvCxnSpPr>
        <p:spPr>
          <a:xfrm rot="5400000">
            <a:off x="4965703" y="417830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5286380" y="44291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S0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artalom helye 25" descr="Image187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447800"/>
            <a:ext cx="6994416" cy="4572000"/>
          </a:xfrm>
        </p:spPr>
      </p:pic>
      <p:cxnSp>
        <p:nvCxnSpPr>
          <p:cNvPr id="8" name="Egyenes összekötő 7"/>
          <p:cNvCxnSpPr>
            <a:endCxn id="11" idx="2"/>
          </p:cNvCxnSpPr>
          <p:nvPr/>
        </p:nvCxnSpPr>
        <p:spPr>
          <a:xfrm rot="10800000" flipV="1">
            <a:off x="3176256" y="4143379"/>
            <a:ext cx="4181826" cy="71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v 10"/>
          <p:cNvSpPr/>
          <p:nvPr/>
        </p:nvSpPr>
        <p:spPr>
          <a:xfrm>
            <a:off x="2285984" y="4214818"/>
            <a:ext cx="1785950" cy="1500198"/>
          </a:xfrm>
          <a:prstGeom prst="arc">
            <a:avLst>
              <a:gd name="adj1" fmla="val 11516908"/>
              <a:gd name="adj2" fmla="val 1618761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429520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GS0 </a:t>
            </a:r>
            <a:r>
              <a:rPr lang="hu-HU" b="1" dirty="0" smtClean="0">
                <a:solidFill>
                  <a:srgbClr val="FF0000"/>
                </a:solidFill>
              </a:rPr>
              <a:t>=-0.587V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rot="10800000" flipV="1">
            <a:off x="2214547" y="4202118"/>
            <a:ext cx="2352695" cy="12700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928662" y="40598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D0 </a:t>
            </a:r>
            <a:r>
              <a:rPr lang="hu-HU" b="1" dirty="0" smtClean="0">
                <a:solidFill>
                  <a:srgbClr val="0033CC"/>
                </a:solidFill>
              </a:rPr>
              <a:t>=1.25mA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572000" y="38576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hu-HU" b="1" dirty="0">
              <a:solidFill>
                <a:srgbClr val="00B050"/>
              </a:solidFill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16200000" flipH="1">
            <a:off x="3940965" y="4845852"/>
            <a:ext cx="1262070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4357686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DS0 </a:t>
            </a:r>
            <a:r>
              <a:rPr lang="hu-HU" b="1" dirty="0" smtClean="0">
                <a:solidFill>
                  <a:srgbClr val="FF0000"/>
                </a:solidFill>
              </a:rPr>
              <a:t>=9.29V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28662" y="31311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D2 </a:t>
            </a:r>
            <a:r>
              <a:rPr lang="hu-HU" b="1" dirty="0" smtClean="0">
                <a:solidFill>
                  <a:srgbClr val="0033CC"/>
                </a:solidFill>
              </a:rPr>
              <a:t>=1.55mA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rot="10800000">
            <a:off x="2214546" y="3929066"/>
            <a:ext cx="235745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10800000">
            <a:off x="2227798" y="4616941"/>
            <a:ext cx="235745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endCxn id="18" idx="2"/>
          </p:cNvCxnSpPr>
          <p:nvPr/>
        </p:nvCxnSpPr>
        <p:spPr>
          <a:xfrm rot="10800000">
            <a:off x="1714480" y="3500438"/>
            <a:ext cx="500066" cy="35719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928662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D1 </a:t>
            </a:r>
            <a:r>
              <a:rPr lang="hu-HU" b="1" dirty="0" smtClean="0">
                <a:solidFill>
                  <a:srgbClr val="0033CC"/>
                </a:solidFill>
              </a:rPr>
              <a:t>=0.7mA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37" name="Cím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001056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meredekség (S vagy g</a:t>
            </a:r>
            <a:r>
              <a:rPr lang="hu-HU" baseline="-25000" dirty="0" smtClean="0"/>
              <a:t>21</a:t>
            </a:r>
            <a:r>
              <a:rPr lang="hu-HU" dirty="0" smtClean="0"/>
              <a:t>):</a:t>
            </a:r>
            <a:endParaRPr lang="hu-H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4533899" y="4171955"/>
            <a:ext cx="71438" cy="714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2500298" y="6010275"/>
            <a:ext cx="6291300" cy="847725"/>
            <a:chOff x="2500298" y="6010275"/>
            <a:chExt cx="6291300" cy="847725"/>
          </a:xfrm>
        </p:grpSpPr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6010275"/>
              <a:ext cx="5267325" cy="847725"/>
            </a:xfrm>
            <a:prstGeom prst="rect">
              <a:avLst/>
            </a:prstGeom>
            <a:noFill/>
          </p:spPr>
        </p:pic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6205559"/>
              <a:ext cx="933450" cy="295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9" grpId="0"/>
      <p:bldP spid="33" grpId="0"/>
      <p:bldP spid="18" grpId="0"/>
      <p:bldP spid="28" grpId="0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 descr="jf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33440"/>
            <a:ext cx="3629025" cy="2952750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14282" y="21429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erősítés meghatározásához rajzoljuk fel az erősítő kisfrekvenciás és kisjelű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helyettesítőképét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(egyszerűség kedvéért a JFET 2-elemes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h.képével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):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29058" y="300037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Sávközépen a felírható csomóponti egyenletek: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85720" y="403212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sávközépi erősítést a be- és kimeneti csatolókondenzátorok alacsony frekvenciákon csökkentik, a törésponti frekvenciák a bipoláris tranzisztornál látott módon határozhatók meg: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285984" y="785794"/>
            <a:ext cx="100013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sz="1400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hu-HU" sz="1400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00438"/>
            <a:ext cx="4133850" cy="295275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4868" y="3929066"/>
            <a:ext cx="4514850" cy="29527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52" y="4805379"/>
            <a:ext cx="4000500" cy="981075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efelé nyíl 42"/>
          <p:cNvSpPr/>
          <p:nvPr/>
        </p:nvSpPr>
        <p:spPr>
          <a:xfrm>
            <a:off x="6215074" y="442913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5876948"/>
            <a:ext cx="2457450" cy="838200"/>
          </a:xfrm>
          <a:prstGeom prst="rect">
            <a:avLst/>
          </a:prstGeom>
          <a:noFill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867423"/>
            <a:ext cx="3343275" cy="847725"/>
          </a:xfrm>
          <a:prstGeom prst="rect">
            <a:avLst/>
          </a:prstGeom>
          <a:noFill/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3929058" y="785794"/>
            <a:ext cx="5072098" cy="2181225"/>
            <a:chOff x="3929058" y="785794"/>
            <a:chExt cx="5072098" cy="2181225"/>
          </a:xfrm>
        </p:grpSpPr>
        <p:pic>
          <p:nvPicPr>
            <p:cNvPr id="30" name="Kép 29" descr="25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9650" y="785794"/>
              <a:ext cx="3524250" cy="2181225"/>
            </a:xfrm>
            <a:prstGeom prst="rect">
              <a:avLst/>
            </a:prstGeom>
          </p:spPr>
        </p:pic>
        <p:sp>
          <p:nvSpPr>
            <p:cNvPr id="42" name="Jobbra nyíl 41"/>
            <p:cNvSpPr/>
            <p:nvPr/>
          </p:nvSpPr>
          <p:spPr>
            <a:xfrm>
              <a:off x="3929058" y="1643050"/>
              <a:ext cx="500066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6643702" y="1500174"/>
              <a:ext cx="14287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D</a:t>
              </a:r>
              <a:endParaRPr lang="hu-HU" dirty="0"/>
            </a:p>
          </p:txBody>
        </p:sp>
        <p:cxnSp>
          <p:nvCxnSpPr>
            <p:cNvPr id="50" name="Egyenes összekötő nyíllal 49"/>
            <p:cNvCxnSpPr/>
            <p:nvPr/>
          </p:nvCxnSpPr>
          <p:spPr>
            <a:xfrm rot="5400000">
              <a:off x="6394462" y="1677976"/>
              <a:ext cx="500068" cy="1588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nyíllal 50"/>
            <p:cNvCxnSpPr/>
            <p:nvPr/>
          </p:nvCxnSpPr>
          <p:spPr>
            <a:xfrm rot="5400000">
              <a:off x="6000177" y="1511526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Szövegdoboz 51"/>
            <p:cNvSpPr txBox="1"/>
            <p:nvPr/>
          </p:nvSpPr>
          <p:spPr>
            <a:xfrm>
              <a:off x="6072198" y="785794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GS</a:t>
              </a:r>
              <a:endParaRPr lang="hu-HU" dirty="0"/>
            </a:p>
          </p:txBody>
        </p:sp>
        <p:cxnSp>
          <p:nvCxnSpPr>
            <p:cNvPr id="54" name="Egyenes összekötő nyíllal 53"/>
            <p:cNvCxnSpPr/>
            <p:nvPr/>
          </p:nvCxnSpPr>
          <p:spPr>
            <a:xfrm rot="5400000">
              <a:off x="7679914" y="1606970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54"/>
            <p:cNvSpPr txBox="1"/>
            <p:nvPr/>
          </p:nvSpPr>
          <p:spPr>
            <a:xfrm>
              <a:off x="8001024" y="1428736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ki</a:t>
              </a:r>
              <a:endParaRPr lang="hu-HU" dirty="0"/>
            </a:p>
          </p:txBody>
        </p:sp>
        <p:cxnSp>
          <p:nvCxnSpPr>
            <p:cNvPr id="56" name="Egyenes összekötő nyíllal 55"/>
            <p:cNvCxnSpPr/>
            <p:nvPr/>
          </p:nvCxnSpPr>
          <p:spPr>
            <a:xfrm rot="5400000">
              <a:off x="4822394" y="1606970"/>
              <a:ext cx="642942" cy="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zövegdoboz 56"/>
            <p:cNvSpPr txBox="1"/>
            <p:nvPr/>
          </p:nvSpPr>
          <p:spPr>
            <a:xfrm>
              <a:off x="5143504" y="1428736"/>
              <a:ext cx="1000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hu-HU" baseline="-25000" dirty="0" err="1" smtClean="0">
                  <a:latin typeface="Arial" pitchFamily="34" charset="0"/>
                  <a:cs typeface="Arial" pitchFamily="34" charset="0"/>
                </a:rPr>
                <a:t>be</a:t>
              </a:r>
              <a:endParaRPr lang="hu-HU" dirty="0"/>
            </a:p>
          </p:txBody>
        </p:sp>
      </p:grpSp>
      <p:sp>
        <p:nvSpPr>
          <p:cNvPr id="59" name="Jobbra nyíl 58"/>
          <p:cNvSpPr/>
          <p:nvPr/>
        </p:nvSpPr>
        <p:spPr>
          <a:xfrm>
            <a:off x="785786" y="6000768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7286644" y="928670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>
                <a:latin typeface="Arial Black" pitchFamily="34" charset="0"/>
              </a:rPr>
              <a:t>2</a:t>
            </a:r>
            <a:endParaRPr lang="hu-HU" sz="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43" grpId="0" animBg="1"/>
      <p:bldP spid="59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54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8715436" cy="4643470"/>
          </a:xfrm>
        </p:spPr>
      </p:pic>
      <p:sp>
        <p:nvSpPr>
          <p:cNvPr id="5" name="Szövegdoboz 4"/>
          <p:cNvSpPr txBox="1"/>
          <p:nvPr/>
        </p:nvSpPr>
        <p:spPr>
          <a:xfrm>
            <a:off x="285720" y="23716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szimulációt elvégezve jól látható, hogy alacsony frekvenciákon a csatoló-kondenzátorok szakadásként viselkednek, emiatt az erősítés itt kisebb mint sávközépen. A pólusok jól elkülöníthetők, az alsó határfrekvencia pedig a nagyobb frekvenciájú töréspontnál van, ez 119.7Hz. A fázismenet az invertáló kapcsolás miatt -180 fokhoz tart, az erősítés pedig a sávközépre számolt értékhez, ez 10.23dB.</a:t>
            </a:r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649357" y="3143248"/>
            <a:ext cx="1993817" cy="10179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786678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10.23dB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28662" y="321468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+40dB/D</a:t>
            </a:r>
            <a:endParaRPr lang="hu-HU" b="1" dirty="0">
              <a:solidFill>
                <a:srgbClr val="7030A0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rot="10800000">
            <a:off x="5701755" y="2330926"/>
            <a:ext cx="3175768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286380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119.7Hz</a:t>
            </a:r>
            <a:endParaRPr lang="hu-HU" b="1" dirty="0">
              <a:solidFill>
                <a:srgbClr val="00B050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flipV="1">
            <a:off x="2643174" y="2332383"/>
            <a:ext cx="3068513" cy="81086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214678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+20dB/D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143108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1.59Hz</a:t>
            </a:r>
            <a:endParaRPr lang="hu-H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350044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>Vége.</a:t>
            </a:r>
            <a:br>
              <a:rPr lang="hu-HU" sz="5400" dirty="0" smtClean="0"/>
            </a:br>
            <a:r>
              <a:rPr lang="hu-HU" sz="5400" dirty="0" smtClean="0"/>
              <a:t>Sok sikert a méréshez!</a:t>
            </a:r>
            <a:br>
              <a:rPr lang="hu-HU" sz="5400" dirty="0" smtClean="0"/>
            </a:br>
            <a:r>
              <a:rPr lang="hu-HU" sz="5400" dirty="0" smtClean="0">
                <a:sym typeface="Wingdings" pitchFamily="2" charset="2"/>
              </a:rPr>
              <a:t>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4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759485" cy="5072098"/>
          </a:xfrm>
        </p:spPr>
      </p:pic>
      <p:sp>
        <p:nvSpPr>
          <p:cNvPr id="6" name="Szövegdoboz 5"/>
          <p:cNvSpPr txBox="1"/>
          <p:nvPr/>
        </p:nvSpPr>
        <p:spPr>
          <a:xfrm>
            <a:off x="357158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Látható, hogy az áram alig függ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-től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ezért ezt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munkapontbeállítást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szokás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kvázi-áramgenerátorosnak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nevezni, és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értéke 17.7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körül van.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közelítő értéke így pedig már könnyen leolvasható a megadott karakterisztikáról: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785918" y="3500438"/>
            <a:ext cx="4535369" cy="415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5400000">
            <a:off x="5190266" y="4655904"/>
            <a:ext cx="2286016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500034" y="333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 </a:t>
            </a:r>
            <a:r>
              <a:rPr lang="hu-HU" b="1" dirty="0" smtClean="0">
                <a:solidFill>
                  <a:srgbClr val="0033CC"/>
                </a:solidFill>
              </a:rPr>
              <a:t>=17.7uA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71500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BE0 </a:t>
            </a:r>
            <a:r>
              <a:rPr lang="hu-HU" b="1" dirty="0" smtClean="0">
                <a:solidFill>
                  <a:srgbClr val="FF0000"/>
                </a:solidFill>
              </a:rPr>
              <a:t>=0.69V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286512" y="3469482"/>
            <a:ext cx="71438" cy="714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357950" y="33454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hu-H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072066" y="28572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értékét a mellékelt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kimeneti karakterisztikából határozhatjuk meg.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értékét már ismerjük,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értékét nem, viszont megszerkeszthetjük a kimeneti karakterisztikán a </a:t>
            </a:r>
            <a:r>
              <a:rPr lang="hu-HU" i="1" dirty="0" err="1" smtClean="0">
                <a:latin typeface="Arial" pitchFamily="34" charset="0"/>
                <a:cs typeface="Arial" pitchFamily="34" charset="0"/>
              </a:rPr>
              <a:t>munkaegyenest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melyből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CE0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is meghatározható!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85720" y="3000373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munkaegyenes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lényege, hogy a bemeneten történő áram és feszültség változás (a bemenetre kapcsolt jelgenerátor) hatására a munkapont a kimeneten ezen az egyenesen fel- vagy lefelé tolódik. Megrajzolásához az egyenes két jellegzetes pontját kell kiszámolni, hogy hol metszi az egyenes az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és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tengelyeket, melyek a kimeneten a kivezérlés határai.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Ha vezérléstől nő az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feszültség és vele együtt az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áram, nő a kollektor-áram (mivel 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 B*I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), és nő a feszültség az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ellenálláson, ezzel együtt pedig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csökken. Ha nem folyik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kollektoráram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–n nem esik feszültség, tehát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tápfeszültséggel egyenlő, ha pedig növelnénk a bázisáramot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sat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-ig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kollektoráramnak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szabna határt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err="1" smtClean="0">
                <a:latin typeface="Arial" pitchFamily="34" charset="0"/>
                <a:cs typeface="Arial" pitchFamily="34" charset="0"/>
              </a:rPr>
              <a:t>sat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szaturációs-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vagy maradékfesz. 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~ 0.25V).</a:t>
            </a:r>
          </a:p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1857356" y="6019824"/>
            <a:ext cx="5615006" cy="838200"/>
            <a:chOff x="-1357354" y="5857892"/>
            <a:chExt cx="5615006" cy="838200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5857892"/>
              <a:ext cx="2971800" cy="838200"/>
            </a:xfrm>
            <a:prstGeom prst="rect">
              <a:avLst/>
            </a:prstGeom>
            <a:noFill/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357354" y="6000768"/>
              <a:ext cx="2028825" cy="295275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46020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Csoportba foglalás 23"/>
          <p:cNvGrpSpPr/>
          <p:nvPr/>
        </p:nvGrpSpPr>
        <p:grpSpPr>
          <a:xfrm>
            <a:off x="2643174" y="928670"/>
            <a:ext cx="571504" cy="1858182"/>
            <a:chOff x="2643174" y="928670"/>
            <a:chExt cx="571504" cy="1858182"/>
          </a:xfrm>
        </p:grpSpPr>
        <p:cxnSp>
          <p:nvCxnSpPr>
            <p:cNvPr id="14" name="Egyenes összekötő 13"/>
            <p:cNvCxnSpPr/>
            <p:nvPr/>
          </p:nvCxnSpPr>
          <p:spPr>
            <a:xfrm rot="10800000">
              <a:off x="2643174" y="928670"/>
              <a:ext cx="571504" cy="158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 rot="5400000">
              <a:off x="2001026" y="1570818"/>
              <a:ext cx="1285884" cy="158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2643174" y="2214554"/>
              <a:ext cx="142876" cy="158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786050" y="2214554"/>
              <a:ext cx="357190" cy="285752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 rot="5400000">
              <a:off x="3000364" y="2643182"/>
              <a:ext cx="285752" cy="1588"/>
            </a:xfrm>
            <a:prstGeom prst="line">
              <a:avLst/>
            </a:prstGeom>
            <a:ln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zövegdoboz 18"/>
          <p:cNvSpPr txBox="1"/>
          <p:nvPr/>
        </p:nvSpPr>
        <p:spPr>
          <a:xfrm>
            <a:off x="2643174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</a:t>
            </a:r>
            <a:endParaRPr lang="hu-HU" dirty="0">
              <a:solidFill>
                <a:srgbClr val="0033CC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85918" y="8572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B1</a:t>
            </a:r>
            <a:endParaRPr lang="hu-HU" dirty="0"/>
          </a:p>
        </p:txBody>
      </p:sp>
      <p:cxnSp>
        <p:nvCxnSpPr>
          <p:cNvPr id="22" name="Egyenes összekötő nyíllal 21"/>
          <p:cNvCxnSpPr/>
          <p:nvPr/>
        </p:nvCxnSpPr>
        <p:spPr>
          <a:xfrm rot="5400000">
            <a:off x="2500298" y="1857364"/>
            <a:ext cx="1857388" cy="1588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3428992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C0</a:t>
            </a:r>
            <a:endParaRPr lang="hu-HU" dirty="0">
              <a:solidFill>
                <a:srgbClr val="0033CC"/>
              </a:solidFill>
            </a:endParaRPr>
          </a:p>
        </p:txBody>
      </p:sp>
      <p:cxnSp>
        <p:nvCxnSpPr>
          <p:cNvPr id="25" name="Egyenes összekötő nyíllal 24"/>
          <p:cNvCxnSpPr/>
          <p:nvPr/>
        </p:nvCxnSpPr>
        <p:spPr>
          <a:xfrm rot="5400000">
            <a:off x="3072596" y="2285992"/>
            <a:ext cx="99933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3571868" y="21431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CE0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786050" y="10715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Image185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7978062" cy="5214974"/>
          </a:xfrm>
        </p:spPr>
      </p:pic>
      <p:sp>
        <p:nvSpPr>
          <p:cNvPr id="5" name="Szövegdoboz 4"/>
          <p:cNvSpPr txBox="1"/>
          <p:nvPr/>
        </p:nvSpPr>
        <p:spPr>
          <a:xfrm>
            <a:off x="428596" y="42860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kapott értékekkel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munkaegyenes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már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megszerkezthető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gyenes összekötő 7"/>
          <p:cNvCxnSpPr>
            <a:endCxn id="11" idx="2"/>
          </p:cNvCxnSpPr>
          <p:nvPr/>
        </p:nvCxnSpPr>
        <p:spPr>
          <a:xfrm rot="10800000" flipV="1">
            <a:off x="1926735" y="3538329"/>
            <a:ext cx="5587254" cy="319314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v 10"/>
          <p:cNvSpPr/>
          <p:nvPr/>
        </p:nvSpPr>
        <p:spPr>
          <a:xfrm>
            <a:off x="1643042" y="3857628"/>
            <a:ext cx="571504" cy="1143008"/>
          </a:xfrm>
          <a:prstGeom prst="arc">
            <a:avLst>
              <a:gd name="adj1" fmla="val 11516908"/>
              <a:gd name="adj2" fmla="val 16187613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572364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B0 </a:t>
            </a:r>
            <a:r>
              <a:rPr lang="hu-HU" b="1" dirty="0" smtClean="0">
                <a:solidFill>
                  <a:srgbClr val="0033CC"/>
                </a:solidFill>
              </a:rPr>
              <a:t>=17.7uA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1571604" y="2571744"/>
            <a:ext cx="4143404" cy="30003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10800000">
            <a:off x="1558352" y="3759685"/>
            <a:ext cx="1643074" cy="1588"/>
          </a:xfrm>
          <a:prstGeom prst="line">
            <a:avLst/>
          </a:prstGeom>
          <a:ln w="1905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142844" y="40719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C0 </a:t>
            </a:r>
            <a:r>
              <a:rPr lang="hu-HU" b="1" dirty="0" smtClean="0">
                <a:solidFill>
                  <a:srgbClr val="0033CC"/>
                </a:solidFill>
              </a:rPr>
              <a:t>=5.5mA</a:t>
            </a:r>
            <a:endParaRPr lang="hu-HU" b="1" dirty="0">
              <a:solidFill>
                <a:srgbClr val="0033CC"/>
              </a:solidFill>
            </a:endParaRPr>
          </a:p>
        </p:txBody>
      </p:sp>
      <p:cxnSp>
        <p:nvCxnSpPr>
          <p:cNvPr id="24" name="Egyenes összekötő nyíllal 23"/>
          <p:cNvCxnSpPr>
            <a:endCxn id="22" idx="0"/>
          </p:cNvCxnSpPr>
          <p:nvPr/>
        </p:nvCxnSpPr>
        <p:spPr>
          <a:xfrm rot="10800000" flipV="1">
            <a:off x="928662" y="3786190"/>
            <a:ext cx="642942" cy="28575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785786" y="23574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Cmax</a:t>
            </a:r>
            <a:r>
              <a:rPr lang="hu-HU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b="1" dirty="0">
              <a:solidFill>
                <a:srgbClr val="0033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357818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CEmax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214678" y="3495261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3181340" y="3738565"/>
            <a:ext cx="71438" cy="714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/>
          <p:cNvCxnSpPr>
            <a:stCxn id="30" idx="4"/>
          </p:cNvCxnSpPr>
          <p:nvPr/>
        </p:nvCxnSpPr>
        <p:spPr>
          <a:xfrm rot="5400000">
            <a:off x="2334801" y="4689881"/>
            <a:ext cx="1762137" cy="23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2643174" y="59293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CE0 </a:t>
            </a:r>
            <a:r>
              <a:rPr lang="hu-HU" b="1" dirty="0" smtClean="0">
                <a:solidFill>
                  <a:srgbClr val="FF0000"/>
                </a:solidFill>
              </a:rPr>
              <a:t>=5.6V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2" grpId="0"/>
      <p:bldP spid="25" grpId="0"/>
      <p:bldP spid="26" grpId="0"/>
      <p:bldP spid="29" grpId="0"/>
      <p:bldP spid="30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Ezzel a munkaponti adatokat meg is határoztuk: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B0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= 17.66uA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C0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= 5.5mA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BE0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= 0.69V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CE0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= 5.6V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Gyakran a munkaponti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emitter-áram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ismerete is szükséges (pl.: differenciális ellenállás meghatározásához). Az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emitterben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a bázis- és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kollektoráram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összegződik, így: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	I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E0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= I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B0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hu-HU" sz="1800" baseline="-25000" dirty="0" smtClean="0">
                <a:latin typeface="Arial" pitchFamily="34" charset="0"/>
                <a:cs typeface="Arial" pitchFamily="34" charset="0"/>
              </a:rPr>
              <a:t>C0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= 5.518mA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Hátra van még 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(egyenáramú erősítési tényező) meghatározása. A tranzisztor fizikai paraméterei (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emitter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bázisadalékolás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mértéke, rétegvastagság, beépített tér nagysága, stb.) határozza meg ennek nagyságát, mely méréssel könnyen meghatározható, a definíció szerint: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Meg lehet adni a kollektor- és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emitteráram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kapcsolatát is: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857760"/>
            <a:ext cx="1704975" cy="8382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6019800"/>
            <a:ext cx="271462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Határozza meg a Mérési utasítás 2. ábráján látható kapcsolásnál a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munkapont adatait (I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I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áramerõsítési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tényezõt</a:t>
            </a:r>
            <a:endParaRPr lang="hu-H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u-HU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14 V tápfeszültség esetén! 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A mellékelt karakterisztikákból szerkesztéssel határozza meg a munkapontban a tranzisztor h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h</a:t>
            </a:r>
            <a:r>
              <a:rPr lang="hu-H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22e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kisjelû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paramétereit!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3. Határozza meg a terheletlen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4. Határozza meg a Mérési utasítás 4. ábráján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lévõ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kapcsolásban a munkapont adatait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tápfeszültség esetén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Számítsa ki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sávközépen.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5. Határozza meg a Mérési utasítás 2.5.1, 2.5.2, valamint 2.5.3 pontjaiban leírt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jumper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kombinációknál a törésponti frekvenciákat és rajzolja meg törtvonalas közelítéssel a három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Bode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amplitúdó diagramot.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6. A mellékelt karakterisztikák alapján határozza meg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JFET-es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munkapontjának adatait (I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GS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DS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a fenti U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tápfeszültségnél.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Határozza meg a munkapontban szerkesztéssel a FET g</a:t>
            </a:r>
            <a:r>
              <a:rPr lang="hu-HU" baseline="-25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meredekségét és számítsa ki a visszacsatolt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erõsítõ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JP16 OFF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erõsítését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5346</TotalTime>
  <Words>3387</Words>
  <Application>Microsoft Office PowerPoint</Application>
  <PresentationFormat>Diavetítés a képernyőre (4:3 oldalarány)</PresentationFormat>
  <Paragraphs>410</Paragraphs>
  <Slides>47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9" baseType="lpstr">
      <vt:lpstr>Részvény</vt:lpstr>
      <vt:lpstr>Photo Editor Photo</vt:lpstr>
      <vt:lpstr>Tranzisztoros erősítő kapcsolások vizsgálata</vt:lpstr>
      <vt:lpstr>Megjegyzés</vt:lpstr>
      <vt:lpstr>A feladat:</vt:lpstr>
      <vt:lpstr>4. dia</vt:lpstr>
      <vt:lpstr>5. dia</vt:lpstr>
      <vt:lpstr>6. dia</vt:lpstr>
      <vt:lpstr>7. dia</vt:lpstr>
      <vt:lpstr>8. dia</vt:lpstr>
      <vt:lpstr>A feladat:</vt:lpstr>
      <vt:lpstr>Ismétlés</vt:lpstr>
      <vt:lpstr>Ismétlés</vt:lpstr>
      <vt:lpstr>h11e meghatározása:</vt:lpstr>
      <vt:lpstr>Ismétlés</vt:lpstr>
      <vt:lpstr>h21e meghatározása:</vt:lpstr>
      <vt:lpstr>h22e meghatározása:</vt:lpstr>
      <vt:lpstr>Összegzés</vt:lpstr>
      <vt:lpstr>A feladat:</vt:lpstr>
      <vt:lpstr>18. dia</vt:lpstr>
      <vt:lpstr>19. dia</vt:lpstr>
      <vt:lpstr>20. dia</vt:lpstr>
      <vt:lpstr>21. dia</vt:lpstr>
      <vt:lpstr>A feladat:</vt:lpstr>
      <vt:lpstr>23. dia</vt:lpstr>
      <vt:lpstr>24. dia</vt:lpstr>
      <vt:lpstr>25. dia</vt:lpstr>
      <vt:lpstr>26. dia</vt:lpstr>
      <vt:lpstr>A feladat: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A feladat:</vt:lpstr>
      <vt:lpstr>38. dia</vt:lpstr>
      <vt:lpstr>39. dia</vt:lpstr>
      <vt:lpstr>40. dia</vt:lpstr>
      <vt:lpstr>41. dia</vt:lpstr>
      <vt:lpstr>42. dia</vt:lpstr>
      <vt:lpstr>43. dia</vt:lpstr>
      <vt:lpstr>A meredekség (S vagy g21):</vt:lpstr>
      <vt:lpstr>45. dia</vt:lpstr>
      <vt:lpstr>46. dia</vt:lpstr>
      <vt:lpstr>     Vége. Sok sikert a méréshez!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Tranzisztoros erősítőkapcsolások vizsgálata</dc:title>
  <dc:creator>frankrose</dc:creator>
  <cp:lastModifiedBy>frankrose</cp:lastModifiedBy>
  <cp:revision>413</cp:revision>
  <dcterms:created xsi:type="dcterms:W3CDTF">2013-06-04T02:22:25Z</dcterms:created>
  <dcterms:modified xsi:type="dcterms:W3CDTF">2014-02-23T14:51:34Z</dcterms:modified>
</cp:coreProperties>
</file>