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409" r:id="rId3"/>
    <p:sldId id="410" r:id="rId4"/>
    <p:sldId id="311" r:id="rId5"/>
    <p:sldId id="310" r:id="rId6"/>
    <p:sldId id="414" r:id="rId7"/>
    <p:sldId id="259" r:id="rId8"/>
    <p:sldId id="312" r:id="rId9"/>
    <p:sldId id="316" r:id="rId10"/>
    <p:sldId id="415" r:id="rId11"/>
    <p:sldId id="419" r:id="rId12"/>
    <p:sldId id="416" r:id="rId13"/>
    <p:sldId id="260" r:id="rId14"/>
    <p:sldId id="262" r:id="rId15"/>
    <p:sldId id="263" r:id="rId16"/>
    <p:sldId id="264" r:id="rId17"/>
    <p:sldId id="318" r:id="rId18"/>
    <p:sldId id="438" r:id="rId19"/>
    <p:sldId id="439" r:id="rId20"/>
    <p:sldId id="440" r:id="rId21"/>
    <p:sldId id="441" r:id="rId22"/>
    <p:sldId id="442" r:id="rId23"/>
    <p:sldId id="443" r:id="rId24"/>
    <p:sldId id="444" r:id="rId25"/>
    <p:sldId id="445" r:id="rId26"/>
    <p:sldId id="446" r:id="rId27"/>
    <p:sldId id="273" r:id="rId28"/>
    <p:sldId id="317" r:id="rId29"/>
    <p:sldId id="280" r:id="rId30"/>
    <p:sldId id="283" r:id="rId31"/>
    <p:sldId id="417" r:id="rId32"/>
    <p:sldId id="285" r:id="rId33"/>
    <p:sldId id="287" r:id="rId34"/>
    <p:sldId id="378" r:id="rId35"/>
    <p:sldId id="420" r:id="rId36"/>
    <p:sldId id="395" r:id="rId37"/>
    <p:sldId id="431" r:id="rId3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660"/>
  </p:normalViewPr>
  <p:slideViewPr>
    <p:cSldViewPr>
      <p:cViewPr varScale="1">
        <p:scale>
          <a:sx n="65" d="100"/>
          <a:sy n="65" d="100"/>
        </p:scale>
        <p:origin x="130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2BE7F-ADEA-4C9B-BA2A-F6F419C5A1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hu-HU"/>
        </a:p>
      </dgm:t>
    </dgm:pt>
    <dgm:pt modelId="{4C4D2ABF-5807-4DCD-B11F-2596E63EE4EC}">
      <dgm:prSet phldrT="[Szöveg]"/>
      <dgm:spPr/>
      <dgm:t>
        <a:bodyPr/>
        <a:lstStyle/>
        <a:p>
          <a:r>
            <a:rPr lang="hu-HU" dirty="0"/>
            <a:t>Tiszteletben tartás</a:t>
          </a:r>
        </a:p>
      </dgm:t>
    </dgm:pt>
    <dgm:pt modelId="{D500D3C0-38B4-4BA8-827B-0CB03A08F83B}" type="parTrans" cxnId="{E33D80D0-8DEA-4FB2-8212-0D9FB36A82F0}">
      <dgm:prSet/>
      <dgm:spPr/>
      <dgm:t>
        <a:bodyPr/>
        <a:lstStyle/>
        <a:p>
          <a:endParaRPr lang="hu-HU"/>
        </a:p>
      </dgm:t>
    </dgm:pt>
    <dgm:pt modelId="{AC8BED9F-2AD0-4B90-9AB5-C65ED1D13F2B}" type="sibTrans" cxnId="{E33D80D0-8DEA-4FB2-8212-0D9FB36A82F0}">
      <dgm:prSet/>
      <dgm:spPr/>
      <dgm:t>
        <a:bodyPr/>
        <a:lstStyle/>
        <a:p>
          <a:endParaRPr lang="hu-HU"/>
        </a:p>
      </dgm:t>
    </dgm:pt>
    <dgm:pt modelId="{A1A98A11-9917-433F-ABCE-43285D15475A}">
      <dgm:prSet phldrT="[Szöveg]"/>
      <dgm:spPr/>
      <dgm:t>
        <a:bodyPr/>
        <a:lstStyle/>
        <a:p>
          <a:r>
            <a:rPr lang="hu-HU" dirty="0"/>
            <a:t>beavatkozástól való tartózkodás</a:t>
          </a:r>
        </a:p>
      </dgm:t>
    </dgm:pt>
    <dgm:pt modelId="{159D83D9-7D4A-433F-8D0F-15ED2D8E9510}" type="parTrans" cxnId="{156F7600-970E-493B-AB96-95ADF0EC9F97}">
      <dgm:prSet/>
      <dgm:spPr/>
      <dgm:t>
        <a:bodyPr/>
        <a:lstStyle/>
        <a:p>
          <a:endParaRPr lang="hu-HU"/>
        </a:p>
      </dgm:t>
    </dgm:pt>
    <dgm:pt modelId="{10396C22-62EC-494B-A2F5-739A1D52F4B4}" type="sibTrans" cxnId="{156F7600-970E-493B-AB96-95ADF0EC9F97}">
      <dgm:prSet/>
      <dgm:spPr/>
      <dgm:t>
        <a:bodyPr/>
        <a:lstStyle/>
        <a:p>
          <a:endParaRPr lang="hu-HU"/>
        </a:p>
      </dgm:t>
    </dgm:pt>
    <dgm:pt modelId="{B92E99F7-EC39-42FA-8BE7-C5E3497B9924}">
      <dgm:prSet phldrT="[Szöveg]"/>
      <dgm:spPr/>
      <dgm:t>
        <a:bodyPr/>
        <a:lstStyle/>
        <a:p>
          <a:r>
            <a:rPr lang="hu-HU" dirty="0"/>
            <a:t>Védelem</a:t>
          </a:r>
        </a:p>
      </dgm:t>
    </dgm:pt>
    <dgm:pt modelId="{A27BB709-C593-4B4E-8D91-25CD16465A34}" type="parTrans" cxnId="{DA57A36C-BFB0-4887-A028-63995B1F5A80}">
      <dgm:prSet/>
      <dgm:spPr/>
      <dgm:t>
        <a:bodyPr/>
        <a:lstStyle/>
        <a:p>
          <a:endParaRPr lang="hu-HU"/>
        </a:p>
      </dgm:t>
    </dgm:pt>
    <dgm:pt modelId="{8064A67D-8D29-4A1A-8253-70E2628E47EE}" type="sibTrans" cxnId="{DA57A36C-BFB0-4887-A028-63995B1F5A80}">
      <dgm:prSet/>
      <dgm:spPr/>
      <dgm:t>
        <a:bodyPr/>
        <a:lstStyle/>
        <a:p>
          <a:endParaRPr lang="hu-HU"/>
        </a:p>
      </dgm:t>
    </dgm:pt>
    <dgm:pt modelId="{50145A86-7EEF-4476-84B4-724B3A319B58}">
      <dgm:prSet phldrT="[Szöveg]"/>
      <dgm:spPr/>
      <dgm:t>
        <a:bodyPr/>
        <a:lstStyle/>
        <a:p>
          <a:r>
            <a:rPr lang="hu-HU" dirty="0"/>
            <a:t>annak érdekében hogy mások ne korlátozzák a jog gyakorlását </a:t>
          </a:r>
        </a:p>
      </dgm:t>
    </dgm:pt>
    <dgm:pt modelId="{3F048A54-958B-43A3-B84F-D1BEEA997F6F}" type="parTrans" cxnId="{3B0FCF5B-67A5-49B9-8E67-DE1560E46A0B}">
      <dgm:prSet/>
      <dgm:spPr/>
      <dgm:t>
        <a:bodyPr/>
        <a:lstStyle/>
        <a:p>
          <a:endParaRPr lang="hu-HU"/>
        </a:p>
      </dgm:t>
    </dgm:pt>
    <dgm:pt modelId="{6161B22E-AC64-4F84-A893-66AA81375CD1}" type="sibTrans" cxnId="{3B0FCF5B-67A5-49B9-8E67-DE1560E46A0B}">
      <dgm:prSet/>
      <dgm:spPr/>
      <dgm:t>
        <a:bodyPr/>
        <a:lstStyle/>
        <a:p>
          <a:endParaRPr lang="hu-HU"/>
        </a:p>
      </dgm:t>
    </dgm:pt>
    <dgm:pt modelId="{3B7AC38D-9D46-497F-9DF8-918670075B83}">
      <dgm:prSet phldrT="[Szöveg]"/>
      <dgm:spPr/>
      <dgm:t>
        <a:bodyPr/>
        <a:lstStyle/>
        <a:p>
          <a:r>
            <a:rPr lang="hu-HU" dirty="0"/>
            <a:t>A jog gyakorlásának biztosítása </a:t>
          </a:r>
        </a:p>
      </dgm:t>
    </dgm:pt>
    <dgm:pt modelId="{04B19E6B-4B3D-4833-BA13-CDF61E30AB55}" type="parTrans" cxnId="{C7042A26-1927-4236-A0DA-32CF20C159A4}">
      <dgm:prSet/>
      <dgm:spPr/>
      <dgm:t>
        <a:bodyPr/>
        <a:lstStyle/>
        <a:p>
          <a:endParaRPr lang="hu-HU"/>
        </a:p>
      </dgm:t>
    </dgm:pt>
    <dgm:pt modelId="{7591FD47-F112-4864-8B0E-4744349AEA24}" type="sibTrans" cxnId="{C7042A26-1927-4236-A0DA-32CF20C159A4}">
      <dgm:prSet/>
      <dgm:spPr/>
      <dgm:t>
        <a:bodyPr/>
        <a:lstStyle/>
        <a:p>
          <a:endParaRPr lang="hu-HU"/>
        </a:p>
      </dgm:t>
    </dgm:pt>
    <dgm:pt modelId="{9DD0E0A8-DCD6-49C0-B179-C404FCE72410}">
      <dgm:prSet phldrT="[Szöveg]"/>
      <dgm:spPr/>
      <dgm:t>
        <a:bodyPr/>
        <a:lstStyle/>
        <a:p>
          <a:r>
            <a:rPr lang="hu-HU" dirty="0"/>
            <a:t>megfelelő intézményi, eljárási rend kialakítása </a:t>
          </a:r>
        </a:p>
      </dgm:t>
    </dgm:pt>
    <dgm:pt modelId="{CC701063-D295-410E-BD08-EFE9549C8885}" type="parTrans" cxnId="{C8453794-642F-4FE5-9E14-57FEDFA078FD}">
      <dgm:prSet/>
      <dgm:spPr/>
      <dgm:t>
        <a:bodyPr/>
        <a:lstStyle/>
        <a:p>
          <a:endParaRPr lang="hu-HU"/>
        </a:p>
      </dgm:t>
    </dgm:pt>
    <dgm:pt modelId="{4DA876CA-FFFB-49E0-A5C9-77455D9D1657}" type="sibTrans" cxnId="{C8453794-642F-4FE5-9E14-57FEDFA078FD}">
      <dgm:prSet/>
      <dgm:spPr/>
      <dgm:t>
        <a:bodyPr/>
        <a:lstStyle/>
        <a:p>
          <a:endParaRPr lang="hu-HU"/>
        </a:p>
      </dgm:t>
    </dgm:pt>
    <dgm:pt modelId="{7FA51549-6F69-4CCC-93D5-4569B4771112}" type="pres">
      <dgm:prSet presAssocID="{BBF2BE7F-ADEA-4C9B-BA2A-F6F419C5A1A5}" presName="Name0" presStyleCnt="0">
        <dgm:presLayoutVars>
          <dgm:dir/>
          <dgm:animLvl val="lvl"/>
          <dgm:resizeHandles val="exact"/>
        </dgm:presLayoutVars>
      </dgm:prSet>
      <dgm:spPr/>
    </dgm:pt>
    <dgm:pt modelId="{0AF74884-8503-44F5-97AB-F0D04911DF24}" type="pres">
      <dgm:prSet presAssocID="{4C4D2ABF-5807-4DCD-B11F-2596E63EE4EC}" presName="composite" presStyleCnt="0"/>
      <dgm:spPr/>
    </dgm:pt>
    <dgm:pt modelId="{C9A75EDC-D87E-4469-89CF-93614E8B5DC8}" type="pres">
      <dgm:prSet presAssocID="{4C4D2ABF-5807-4DCD-B11F-2596E63EE4EC}" presName="parTx" presStyleLbl="alignNode1" presStyleIdx="0" presStyleCnt="3">
        <dgm:presLayoutVars>
          <dgm:chMax val="0"/>
          <dgm:chPref val="0"/>
          <dgm:bulletEnabled val="1"/>
        </dgm:presLayoutVars>
      </dgm:prSet>
      <dgm:spPr/>
    </dgm:pt>
    <dgm:pt modelId="{F1E9E604-57E6-4F52-9D4D-21AA925768C2}" type="pres">
      <dgm:prSet presAssocID="{4C4D2ABF-5807-4DCD-B11F-2596E63EE4EC}" presName="desTx" presStyleLbl="alignAccFollowNode1" presStyleIdx="0" presStyleCnt="3">
        <dgm:presLayoutVars>
          <dgm:bulletEnabled val="1"/>
        </dgm:presLayoutVars>
      </dgm:prSet>
      <dgm:spPr/>
    </dgm:pt>
    <dgm:pt modelId="{EA0A1119-0DDA-4052-B7D5-07670B4D7657}" type="pres">
      <dgm:prSet presAssocID="{AC8BED9F-2AD0-4B90-9AB5-C65ED1D13F2B}" presName="space" presStyleCnt="0"/>
      <dgm:spPr/>
    </dgm:pt>
    <dgm:pt modelId="{FB50E510-ACBA-41F3-AF17-5E8459738CBE}" type="pres">
      <dgm:prSet presAssocID="{B92E99F7-EC39-42FA-8BE7-C5E3497B9924}" presName="composite" presStyleCnt="0"/>
      <dgm:spPr/>
    </dgm:pt>
    <dgm:pt modelId="{BF0D703D-5AED-4641-9EAD-BA96B34FDCF3}" type="pres">
      <dgm:prSet presAssocID="{B92E99F7-EC39-42FA-8BE7-C5E3497B9924}" presName="parTx" presStyleLbl="alignNode1" presStyleIdx="1" presStyleCnt="3">
        <dgm:presLayoutVars>
          <dgm:chMax val="0"/>
          <dgm:chPref val="0"/>
          <dgm:bulletEnabled val="1"/>
        </dgm:presLayoutVars>
      </dgm:prSet>
      <dgm:spPr/>
    </dgm:pt>
    <dgm:pt modelId="{A0B45E30-4407-4B7E-A044-75B9702280C5}" type="pres">
      <dgm:prSet presAssocID="{B92E99F7-EC39-42FA-8BE7-C5E3497B9924}" presName="desTx" presStyleLbl="alignAccFollowNode1" presStyleIdx="1" presStyleCnt="3">
        <dgm:presLayoutVars>
          <dgm:bulletEnabled val="1"/>
        </dgm:presLayoutVars>
      </dgm:prSet>
      <dgm:spPr/>
    </dgm:pt>
    <dgm:pt modelId="{D0FB6FEA-3654-406E-A619-CC709B0639E9}" type="pres">
      <dgm:prSet presAssocID="{8064A67D-8D29-4A1A-8253-70E2628E47EE}" presName="space" presStyleCnt="0"/>
      <dgm:spPr/>
    </dgm:pt>
    <dgm:pt modelId="{22C4B468-6E01-4036-8E6F-90813EC4AADA}" type="pres">
      <dgm:prSet presAssocID="{3B7AC38D-9D46-497F-9DF8-918670075B83}" presName="composite" presStyleCnt="0"/>
      <dgm:spPr/>
    </dgm:pt>
    <dgm:pt modelId="{A5576E60-5874-4EC0-AE51-659FD45B6297}" type="pres">
      <dgm:prSet presAssocID="{3B7AC38D-9D46-497F-9DF8-918670075B83}" presName="parTx" presStyleLbl="alignNode1" presStyleIdx="2" presStyleCnt="3">
        <dgm:presLayoutVars>
          <dgm:chMax val="0"/>
          <dgm:chPref val="0"/>
          <dgm:bulletEnabled val="1"/>
        </dgm:presLayoutVars>
      </dgm:prSet>
      <dgm:spPr/>
    </dgm:pt>
    <dgm:pt modelId="{82638CBE-E043-4000-918F-019649AB3425}" type="pres">
      <dgm:prSet presAssocID="{3B7AC38D-9D46-497F-9DF8-918670075B83}" presName="desTx" presStyleLbl="alignAccFollowNode1" presStyleIdx="2" presStyleCnt="3">
        <dgm:presLayoutVars>
          <dgm:bulletEnabled val="1"/>
        </dgm:presLayoutVars>
      </dgm:prSet>
      <dgm:spPr/>
    </dgm:pt>
  </dgm:ptLst>
  <dgm:cxnLst>
    <dgm:cxn modelId="{156F7600-970E-493B-AB96-95ADF0EC9F97}" srcId="{4C4D2ABF-5807-4DCD-B11F-2596E63EE4EC}" destId="{A1A98A11-9917-433F-ABCE-43285D15475A}" srcOrd="0" destOrd="0" parTransId="{159D83D9-7D4A-433F-8D0F-15ED2D8E9510}" sibTransId="{10396C22-62EC-494B-A2F5-739A1D52F4B4}"/>
    <dgm:cxn modelId="{BB7FBC07-F28B-4294-B17F-AC1E597EA9B4}" type="presOf" srcId="{A1A98A11-9917-433F-ABCE-43285D15475A}" destId="{F1E9E604-57E6-4F52-9D4D-21AA925768C2}" srcOrd="0" destOrd="0" presId="urn:microsoft.com/office/officeart/2005/8/layout/hList1"/>
    <dgm:cxn modelId="{9D2B3510-DF01-44F4-8EF5-58D2F4E99FD3}" type="presOf" srcId="{3B7AC38D-9D46-497F-9DF8-918670075B83}" destId="{A5576E60-5874-4EC0-AE51-659FD45B6297}" srcOrd="0" destOrd="0" presId="urn:microsoft.com/office/officeart/2005/8/layout/hList1"/>
    <dgm:cxn modelId="{C7042A26-1927-4236-A0DA-32CF20C159A4}" srcId="{BBF2BE7F-ADEA-4C9B-BA2A-F6F419C5A1A5}" destId="{3B7AC38D-9D46-497F-9DF8-918670075B83}" srcOrd="2" destOrd="0" parTransId="{04B19E6B-4B3D-4833-BA13-CDF61E30AB55}" sibTransId="{7591FD47-F112-4864-8B0E-4744349AEA24}"/>
    <dgm:cxn modelId="{3B0FCF5B-67A5-49B9-8E67-DE1560E46A0B}" srcId="{B92E99F7-EC39-42FA-8BE7-C5E3497B9924}" destId="{50145A86-7EEF-4476-84B4-724B3A319B58}" srcOrd="0" destOrd="0" parTransId="{3F048A54-958B-43A3-B84F-D1BEEA997F6F}" sibTransId="{6161B22E-AC64-4F84-A893-66AA81375CD1}"/>
    <dgm:cxn modelId="{D8FBCE69-FC13-44F9-A3CD-0EEC22293A30}" type="presOf" srcId="{4C4D2ABF-5807-4DCD-B11F-2596E63EE4EC}" destId="{C9A75EDC-D87E-4469-89CF-93614E8B5DC8}" srcOrd="0" destOrd="0" presId="urn:microsoft.com/office/officeart/2005/8/layout/hList1"/>
    <dgm:cxn modelId="{DA57A36C-BFB0-4887-A028-63995B1F5A80}" srcId="{BBF2BE7F-ADEA-4C9B-BA2A-F6F419C5A1A5}" destId="{B92E99F7-EC39-42FA-8BE7-C5E3497B9924}" srcOrd="1" destOrd="0" parTransId="{A27BB709-C593-4B4E-8D91-25CD16465A34}" sibTransId="{8064A67D-8D29-4A1A-8253-70E2628E47EE}"/>
    <dgm:cxn modelId="{91533E6E-C936-4F59-B069-17C2CDA55B2A}" type="presOf" srcId="{50145A86-7EEF-4476-84B4-724B3A319B58}" destId="{A0B45E30-4407-4B7E-A044-75B9702280C5}" srcOrd="0" destOrd="0" presId="urn:microsoft.com/office/officeart/2005/8/layout/hList1"/>
    <dgm:cxn modelId="{BAD4C175-4107-4A5C-9246-72EF95060E53}" type="presOf" srcId="{BBF2BE7F-ADEA-4C9B-BA2A-F6F419C5A1A5}" destId="{7FA51549-6F69-4CCC-93D5-4569B4771112}" srcOrd="0" destOrd="0" presId="urn:microsoft.com/office/officeart/2005/8/layout/hList1"/>
    <dgm:cxn modelId="{7863E755-47AA-4F04-84E0-507FD15C41EE}" type="presOf" srcId="{B92E99F7-EC39-42FA-8BE7-C5E3497B9924}" destId="{BF0D703D-5AED-4641-9EAD-BA96B34FDCF3}" srcOrd="0" destOrd="0" presId="urn:microsoft.com/office/officeart/2005/8/layout/hList1"/>
    <dgm:cxn modelId="{311D778A-4916-4846-BE62-B73BB4014838}" type="presOf" srcId="{9DD0E0A8-DCD6-49C0-B179-C404FCE72410}" destId="{82638CBE-E043-4000-918F-019649AB3425}" srcOrd="0" destOrd="0" presId="urn:microsoft.com/office/officeart/2005/8/layout/hList1"/>
    <dgm:cxn modelId="{C8453794-642F-4FE5-9E14-57FEDFA078FD}" srcId="{3B7AC38D-9D46-497F-9DF8-918670075B83}" destId="{9DD0E0A8-DCD6-49C0-B179-C404FCE72410}" srcOrd="0" destOrd="0" parTransId="{CC701063-D295-410E-BD08-EFE9549C8885}" sibTransId="{4DA876CA-FFFB-49E0-A5C9-77455D9D1657}"/>
    <dgm:cxn modelId="{E33D80D0-8DEA-4FB2-8212-0D9FB36A82F0}" srcId="{BBF2BE7F-ADEA-4C9B-BA2A-F6F419C5A1A5}" destId="{4C4D2ABF-5807-4DCD-B11F-2596E63EE4EC}" srcOrd="0" destOrd="0" parTransId="{D500D3C0-38B4-4BA8-827B-0CB03A08F83B}" sibTransId="{AC8BED9F-2AD0-4B90-9AB5-C65ED1D13F2B}"/>
    <dgm:cxn modelId="{A032488A-E237-48EE-A85A-54784F24FB07}" type="presParOf" srcId="{7FA51549-6F69-4CCC-93D5-4569B4771112}" destId="{0AF74884-8503-44F5-97AB-F0D04911DF24}" srcOrd="0" destOrd="0" presId="urn:microsoft.com/office/officeart/2005/8/layout/hList1"/>
    <dgm:cxn modelId="{4AB95FE8-C5E1-4953-BF3D-9260DAEA9213}" type="presParOf" srcId="{0AF74884-8503-44F5-97AB-F0D04911DF24}" destId="{C9A75EDC-D87E-4469-89CF-93614E8B5DC8}" srcOrd="0" destOrd="0" presId="urn:microsoft.com/office/officeart/2005/8/layout/hList1"/>
    <dgm:cxn modelId="{448937BE-1291-4509-9286-D50DF76EA09A}" type="presParOf" srcId="{0AF74884-8503-44F5-97AB-F0D04911DF24}" destId="{F1E9E604-57E6-4F52-9D4D-21AA925768C2}" srcOrd="1" destOrd="0" presId="urn:microsoft.com/office/officeart/2005/8/layout/hList1"/>
    <dgm:cxn modelId="{AA961CC7-78D7-481D-BAFC-E4A3CDC47995}" type="presParOf" srcId="{7FA51549-6F69-4CCC-93D5-4569B4771112}" destId="{EA0A1119-0DDA-4052-B7D5-07670B4D7657}" srcOrd="1" destOrd="0" presId="urn:microsoft.com/office/officeart/2005/8/layout/hList1"/>
    <dgm:cxn modelId="{A4560B7C-7786-4777-B71A-4660DBC7B56F}" type="presParOf" srcId="{7FA51549-6F69-4CCC-93D5-4569B4771112}" destId="{FB50E510-ACBA-41F3-AF17-5E8459738CBE}" srcOrd="2" destOrd="0" presId="urn:microsoft.com/office/officeart/2005/8/layout/hList1"/>
    <dgm:cxn modelId="{F71241A2-E4D6-46E7-ACF9-4173630803A1}" type="presParOf" srcId="{FB50E510-ACBA-41F3-AF17-5E8459738CBE}" destId="{BF0D703D-5AED-4641-9EAD-BA96B34FDCF3}" srcOrd="0" destOrd="0" presId="urn:microsoft.com/office/officeart/2005/8/layout/hList1"/>
    <dgm:cxn modelId="{D7376E9A-78AB-4DCC-B6B4-75316EE7ED15}" type="presParOf" srcId="{FB50E510-ACBA-41F3-AF17-5E8459738CBE}" destId="{A0B45E30-4407-4B7E-A044-75B9702280C5}" srcOrd="1" destOrd="0" presId="urn:microsoft.com/office/officeart/2005/8/layout/hList1"/>
    <dgm:cxn modelId="{A7C2644C-F55B-40F3-8CFD-69CB7661819C}" type="presParOf" srcId="{7FA51549-6F69-4CCC-93D5-4569B4771112}" destId="{D0FB6FEA-3654-406E-A619-CC709B0639E9}" srcOrd="3" destOrd="0" presId="urn:microsoft.com/office/officeart/2005/8/layout/hList1"/>
    <dgm:cxn modelId="{C76EECCE-0068-4874-9CED-037FFD9A8831}" type="presParOf" srcId="{7FA51549-6F69-4CCC-93D5-4569B4771112}" destId="{22C4B468-6E01-4036-8E6F-90813EC4AADA}" srcOrd="4" destOrd="0" presId="urn:microsoft.com/office/officeart/2005/8/layout/hList1"/>
    <dgm:cxn modelId="{03EDEACE-DA3E-4C6A-BDF7-FB07109A0FF9}" type="presParOf" srcId="{22C4B468-6E01-4036-8E6F-90813EC4AADA}" destId="{A5576E60-5874-4EC0-AE51-659FD45B6297}" srcOrd="0" destOrd="0" presId="urn:microsoft.com/office/officeart/2005/8/layout/hList1"/>
    <dgm:cxn modelId="{BEA6A5DB-76D7-4329-B3A5-F68813AB10AF}" type="presParOf" srcId="{22C4B468-6E01-4036-8E6F-90813EC4AADA}" destId="{82638CBE-E043-4000-918F-019649AB342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2F470-8D41-4DD2-987C-60D02968AB72}"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hu-HU"/>
        </a:p>
      </dgm:t>
    </dgm:pt>
    <dgm:pt modelId="{834B0CE5-B231-4ADF-99FD-6E9045F726B3}">
      <dgm:prSet phldrT="[Szöveg]"/>
      <dgm:spPr/>
      <dgm:t>
        <a:bodyPr/>
        <a:lstStyle/>
        <a:p>
          <a:r>
            <a:rPr lang="hu-HU" dirty="0"/>
            <a:t>alapjog</a:t>
          </a:r>
        </a:p>
      </dgm:t>
    </dgm:pt>
    <dgm:pt modelId="{12FB9F36-122E-4623-A714-747CF39F2826}" type="parTrans" cxnId="{5C021908-3360-48BE-A12F-0F9A6B4CA134}">
      <dgm:prSet/>
      <dgm:spPr/>
      <dgm:t>
        <a:bodyPr/>
        <a:lstStyle/>
        <a:p>
          <a:endParaRPr lang="hu-HU"/>
        </a:p>
      </dgm:t>
    </dgm:pt>
    <dgm:pt modelId="{99399EF7-80FD-4694-8353-14850B65E1E6}" type="sibTrans" cxnId="{5C021908-3360-48BE-A12F-0F9A6B4CA134}">
      <dgm:prSet/>
      <dgm:spPr/>
      <dgm:t>
        <a:bodyPr/>
        <a:lstStyle/>
        <a:p>
          <a:endParaRPr lang="hu-HU"/>
        </a:p>
      </dgm:t>
    </dgm:pt>
    <dgm:pt modelId="{786E8749-0F06-4F2A-B11A-0764DF3D9356}">
      <dgm:prSet phldrT="[Szöveg]"/>
      <dgm:spPr/>
      <dgm:t>
        <a:bodyPr/>
        <a:lstStyle/>
        <a:p>
          <a:r>
            <a:rPr lang="hu-HU" dirty="0"/>
            <a:t>alapjog, alkotmányos érték</a:t>
          </a:r>
        </a:p>
      </dgm:t>
    </dgm:pt>
    <dgm:pt modelId="{9FBC1E1E-AAD8-4C27-970B-EFCF264C9F7B}" type="parTrans" cxnId="{D657DBB2-989E-4DF6-A8E8-175550DE9B5A}">
      <dgm:prSet/>
      <dgm:spPr/>
      <dgm:t>
        <a:bodyPr/>
        <a:lstStyle/>
        <a:p>
          <a:endParaRPr lang="hu-HU"/>
        </a:p>
      </dgm:t>
    </dgm:pt>
    <dgm:pt modelId="{74CC74D6-3259-4080-89DA-C02207F40F48}" type="sibTrans" cxnId="{D657DBB2-989E-4DF6-A8E8-175550DE9B5A}">
      <dgm:prSet/>
      <dgm:spPr/>
      <dgm:t>
        <a:bodyPr/>
        <a:lstStyle/>
        <a:p>
          <a:endParaRPr lang="hu-HU"/>
        </a:p>
      </dgm:t>
    </dgm:pt>
    <dgm:pt modelId="{36410443-AB0E-4EA2-A111-A154407DF702}" type="pres">
      <dgm:prSet presAssocID="{EC42F470-8D41-4DD2-987C-60D02968AB72}" presName="diagram" presStyleCnt="0">
        <dgm:presLayoutVars>
          <dgm:dir/>
          <dgm:resizeHandles val="exact"/>
        </dgm:presLayoutVars>
      </dgm:prSet>
      <dgm:spPr/>
    </dgm:pt>
    <dgm:pt modelId="{A4D0CEFC-8560-4DCE-A1C4-60CE280114EB}" type="pres">
      <dgm:prSet presAssocID="{834B0CE5-B231-4ADF-99FD-6E9045F726B3}" presName="arrow" presStyleLbl="node1" presStyleIdx="0" presStyleCnt="2">
        <dgm:presLayoutVars>
          <dgm:bulletEnabled val="1"/>
        </dgm:presLayoutVars>
      </dgm:prSet>
      <dgm:spPr/>
    </dgm:pt>
    <dgm:pt modelId="{2319C56A-7B88-4F69-9D6B-C5FD2258368A}" type="pres">
      <dgm:prSet presAssocID="{786E8749-0F06-4F2A-B11A-0764DF3D9356}" presName="arrow" presStyleLbl="node1" presStyleIdx="1" presStyleCnt="2" custAng="0" custRadScaleRad="100244" custRadScaleInc="-2053">
        <dgm:presLayoutVars>
          <dgm:bulletEnabled val="1"/>
        </dgm:presLayoutVars>
      </dgm:prSet>
      <dgm:spPr/>
    </dgm:pt>
  </dgm:ptLst>
  <dgm:cxnLst>
    <dgm:cxn modelId="{5C021908-3360-48BE-A12F-0F9A6B4CA134}" srcId="{EC42F470-8D41-4DD2-987C-60D02968AB72}" destId="{834B0CE5-B231-4ADF-99FD-6E9045F726B3}" srcOrd="0" destOrd="0" parTransId="{12FB9F36-122E-4623-A714-747CF39F2826}" sibTransId="{99399EF7-80FD-4694-8353-14850B65E1E6}"/>
    <dgm:cxn modelId="{A4E2233B-9914-4CFD-9E6D-58BEBC25550F}" type="presOf" srcId="{786E8749-0F06-4F2A-B11A-0764DF3D9356}" destId="{2319C56A-7B88-4F69-9D6B-C5FD2258368A}" srcOrd="0" destOrd="0" presId="urn:microsoft.com/office/officeart/2005/8/layout/arrow5"/>
    <dgm:cxn modelId="{3FC1B865-966E-4669-A6C3-4365D9C975BB}" type="presOf" srcId="{EC42F470-8D41-4DD2-987C-60D02968AB72}" destId="{36410443-AB0E-4EA2-A111-A154407DF702}" srcOrd="0" destOrd="0" presId="urn:microsoft.com/office/officeart/2005/8/layout/arrow5"/>
    <dgm:cxn modelId="{9C0FB34C-DE1A-4D84-9A41-F2FC14A2EA86}" type="presOf" srcId="{834B0CE5-B231-4ADF-99FD-6E9045F726B3}" destId="{A4D0CEFC-8560-4DCE-A1C4-60CE280114EB}" srcOrd="0" destOrd="0" presId="urn:microsoft.com/office/officeart/2005/8/layout/arrow5"/>
    <dgm:cxn modelId="{D657DBB2-989E-4DF6-A8E8-175550DE9B5A}" srcId="{EC42F470-8D41-4DD2-987C-60D02968AB72}" destId="{786E8749-0F06-4F2A-B11A-0764DF3D9356}" srcOrd="1" destOrd="0" parTransId="{9FBC1E1E-AAD8-4C27-970B-EFCF264C9F7B}" sibTransId="{74CC74D6-3259-4080-89DA-C02207F40F48}"/>
    <dgm:cxn modelId="{DD92F124-9C2C-4A68-9701-65B2FAAB8E06}" type="presParOf" srcId="{36410443-AB0E-4EA2-A111-A154407DF702}" destId="{A4D0CEFC-8560-4DCE-A1C4-60CE280114EB}" srcOrd="0" destOrd="0" presId="urn:microsoft.com/office/officeart/2005/8/layout/arrow5"/>
    <dgm:cxn modelId="{EC6CB638-56FE-4A10-A0C8-4EAC5AA4F6CC}" type="presParOf" srcId="{36410443-AB0E-4EA2-A111-A154407DF702}" destId="{2319C56A-7B88-4F69-9D6B-C5FD2258368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EDF674-EDB5-47B2-AED0-A4FEDE497F14}"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hu-HU"/>
        </a:p>
      </dgm:t>
    </dgm:pt>
    <dgm:pt modelId="{D2B83E0B-0F94-4A4C-A5A5-BEC3003E2664}">
      <dgm:prSet phldrT="[Szöveg]"/>
      <dgm:spPr/>
      <dgm:t>
        <a:bodyPr/>
        <a:lstStyle/>
        <a:p>
          <a:r>
            <a:rPr lang="hu-HU" dirty="0"/>
            <a:t>Alaptörvény </a:t>
          </a:r>
        </a:p>
      </dgm:t>
    </dgm:pt>
    <dgm:pt modelId="{42B09BE8-362F-4DBC-97FC-2039C1867B79}" type="parTrans" cxnId="{8E498DAD-A24E-407E-93C7-F1F40EA94DBD}">
      <dgm:prSet/>
      <dgm:spPr/>
      <dgm:t>
        <a:bodyPr/>
        <a:lstStyle/>
        <a:p>
          <a:endParaRPr lang="hu-HU"/>
        </a:p>
      </dgm:t>
    </dgm:pt>
    <dgm:pt modelId="{3E063B97-BB1A-40AA-85CD-F78BC923F7BC}" type="sibTrans" cxnId="{8E498DAD-A24E-407E-93C7-F1F40EA94DBD}">
      <dgm:prSet/>
      <dgm:spPr/>
      <dgm:t>
        <a:bodyPr/>
        <a:lstStyle/>
        <a:p>
          <a:endParaRPr lang="hu-HU"/>
        </a:p>
      </dgm:t>
    </dgm:pt>
    <dgm:pt modelId="{3F76248A-D359-4A1C-9454-2F0AEEA29D54}">
      <dgm:prSet phldrT="[Szöveg]"/>
      <dgm:spPr/>
      <dgm:t>
        <a:bodyPr/>
        <a:lstStyle/>
        <a:p>
          <a:r>
            <a:rPr lang="hu-HU" dirty="0"/>
            <a:t>alapjogok katalógusa </a:t>
          </a:r>
        </a:p>
      </dgm:t>
    </dgm:pt>
    <dgm:pt modelId="{24542100-D432-4E60-9E99-CC07A8A2811C}" type="parTrans" cxnId="{EBABF393-335F-44BA-8F6B-573484243C19}">
      <dgm:prSet/>
      <dgm:spPr/>
      <dgm:t>
        <a:bodyPr/>
        <a:lstStyle/>
        <a:p>
          <a:endParaRPr lang="hu-HU"/>
        </a:p>
      </dgm:t>
    </dgm:pt>
    <dgm:pt modelId="{E40337C1-50C2-4252-81CD-EA9F4B39AE35}" type="sibTrans" cxnId="{EBABF393-335F-44BA-8F6B-573484243C19}">
      <dgm:prSet/>
      <dgm:spPr/>
      <dgm:t>
        <a:bodyPr/>
        <a:lstStyle/>
        <a:p>
          <a:endParaRPr lang="hu-HU"/>
        </a:p>
      </dgm:t>
    </dgm:pt>
    <dgm:pt modelId="{554E2160-8D99-4BE1-A8A9-9EFE8278415E}">
      <dgm:prSet phldrT="[Szöveg]"/>
      <dgm:spPr/>
      <dgm:t>
        <a:bodyPr/>
        <a:lstStyle/>
        <a:p>
          <a:r>
            <a:rPr lang="hu-HU" dirty="0"/>
            <a:t>alkotmányos értékek</a:t>
          </a:r>
        </a:p>
      </dgm:t>
    </dgm:pt>
    <dgm:pt modelId="{1C4D2A24-ACE9-4078-A416-5237732C7522}" type="parTrans" cxnId="{42AE0433-E1F3-4975-850F-ED0431D388CB}">
      <dgm:prSet/>
      <dgm:spPr/>
      <dgm:t>
        <a:bodyPr/>
        <a:lstStyle/>
        <a:p>
          <a:endParaRPr lang="hu-HU"/>
        </a:p>
      </dgm:t>
    </dgm:pt>
    <dgm:pt modelId="{D264BFE1-BC32-48D4-B50D-C07E45D80CB2}" type="sibTrans" cxnId="{42AE0433-E1F3-4975-850F-ED0431D388CB}">
      <dgm:prSet/>
      <dgm:spPr/>
      <dgm:t>
        <a:bodyPr/>
        <a:lstStyle/>
        <a:p>
          <a:endParaRPr lang="hu-HU"/>
        </a:p>
      </dgm:t>
    </dgm:pt>
    <dgm:pt modelId="{CE36D8CC-7243-4E99-928F-C669323E0A33}">
      <dgm:prSet phldrT="[Szöveg]"/>
      <dgm:spPr/>
      <dgm:t>
        <a:bodyPr/>
        <a:lstStyle/>
        <a:p>
          <a:r>
            <a:rPr lang="hu-HU" dirty="0"/>
            <a:t>törvények</a:t>
          </a:r>
        </a:p>
      </dgm:t>
    </dgm:pt>
    <dgm:pt modelId="{15DEA933-28BE-4155-8AD4-9F57775D0A8C}" type="parTrans" cxnId="{821826F4-7DFB-4E6B-B955-D5B1250A220F}">
      <dgm:prSet/>
      <dgm:spPr/>
      <dgm:t>
        <a:bodyPr/>
        <a:lstStyle/>
        <a:p>
          <a:endParaRPr lang="hu-HU"/>
        </a:p>
      </dgm:t>
    </dgm:pt>
    <dgm:pt modelId="{E52068D7-50B4-4B64-AE0C-47233F8A5801}" type="sibTrans" cxnId="{821826F4-7DFB-4E6B-B955-D5B1250A220F}">
      <dgm:prSet/>
      <dgm:spPr/>
      <dgm:t>
        <a:bodyPr/>
        <a:lstStyle/>
        <a:p>
          <a:endParaRPr lang="hu-HU"/>
        </a:p>
      </dgm:t>
    </dgm:pt>
    <dgm:pt modelId="{D7CE3B1B-1C5E-4017-BCD4-804C119ED41B}">
      <dgm:prSet phldrT="[Szöveg]"/>
      <dgm:spPr/>
      <dgm:t>
        <a:bodyPr/>
        <a:lstStyle/>
        <a:p>
          <a:r>
            <a:rPr lang="hu-HU" dirty="0"/>
            <a:t>jogok</a:t>
          </a:r>
        </a:p>
      </dgm:t>
    </dgm:pt>
    <dgm:pt modelId="{86D87ED8-4093-4D3F-8E81-AA9FAF357505}" type="parTrans" cxnId="{6DA5CE38-6389-407C-A4E7-73FECD0EB3BC}">
      <dgm:prSet/>
      <dgm:spPr/>
      <dgm:t>
        <a:bodyPr/>
        <a:lstStyle/>
        <a:p>
          <a:endParaRPr lang="hu-HU"/>
        </a:p>
      </dgm:t>
    </dgm:pt>
    <dgm:pt modelId="{1B5DE446-BD84-45CC-A91F-AE885AD9E6AA}" type="sibTrans" cxnId="{6DA5CE38-6389-407C-A4E7-73FECD0EB3BC}">
      <dgm:prSet/>
      <dgm:spPr/>
      <dgm:t>
        <a:bodyPr/>
        <a:lstStyle/>
        <a:p>
          <a:endParaRPr lang="hu-HU"/>
        </a:p>
      </dgm:t>
    </dgm:pt>
    <dgm:pt modelId="{51472960-C4F9-4DD9-83C8-736B58EA19C3}">
      <dgm:prSet phldrT="[Szöveg]"/>
      <dgm:spPr/>
      <dgm:t>
        <a:bodyPr/>
        <a:lstStyle/>
        <a:p>
          <a:r>
            <a:rPr lang="hu-HU" dirty="0"/>
            <a:t>kötelezettségek</a:t>
          </a:r>
        </a:p>
      </dgm:t>
    </dgm:pt>
    <dgm:pt modelId="{D503DFA6-4DC9-4FC4-8CDF-1188DCB26455}" type="parTrans" cxnId="{5C047F2B-2523-42EE-94B7-0DEF145F6DEB}">
      <dgm:prSet/>
      <dgm:spPr/>
      <dgm:t>
        <a:bodyPr/>
        <a:lstStyle/>
        <a:p>
          <a:endParaRPr lang="hu-HU"/>
        </a:p>
      </dgm:t>
    </dgm:pt>
    <dgm:pt modelId="{8201F97D-AD00-4531-A028-4E78BA1212B0}" type="sibTrans" cxnId="{5C047F2B-2523-42EE-94B7-0DEF145F6DEB}">
      <dgm:prSet/>
      <dgm:spPr/>
      <dgm:t>
        <a:bodyPr/>
        <a:lstStyle/>
        <a:p>
          <a:endParaRPr lang="hu-HU"/>
        </a:p>
      </dgm:t>
    </dgm:pt>
    <dgm:pt modelId="{4B21FFE9-7B9C-40A0-AE7D-29BACE5DBAF6}">
      <dgm:prSet phldrT="[Szöveg]"/>
      <dgm:spPr/>
      <dgm:t>
        <a:bodyPr/>
        <a:lstStyle/>
        <a:p>
          <a:r>
            <a:rPr lang="hu-HU" dirty="0"/>
            <a:t>egyéb jogszabályok</a:t>
          </a:r>
        </a:p>
      </dgm:t>
    </dgm:pt>
    <dgm:pt modelId="{937ADF56-0CDE-40A1-A9CF-E0448B44DA53}" type="parTrans" cxnId="{328C95A1-E457-4D35-9DD4-E16973794528}">
      <dgm:prSet/>
      <dgm:spPr/>
      <dgm:t>
        <a:bodyPr/>
        <a:lstStyle/>
        <a:p>
          <a:endParaRPr lang="hu-HU"/>
        </a:p>
      </dgm:t>
    </dgm:pt>
    <dgm:pt modelId="{4886AB04-BD83-4E6E-BDF5-E679771C8A17}" type="sibTrans" cxnId="{328C95A1-E457-4D35-9DD4-E16973794528}">
      <dgm:prSet/>
      <dgm:spPr/>
      <dgm:t>
        <a:bodyPr/>
        <a:lstStyle/>
        <a:p>
          <a:endParaRPr lang="hu-HU"/>
        </a:p>
      </dgm:t>
    </dgm:pt>
    <dgm:pt modelId="{BFA3758D-A244-4A1C-9AD9-BDD954EE991C}">
      <dgm:prSet phldrT="[Szöveg]"/>
      <dgm:spPr/>
      <dgm:t>
        <a:bodyPr/>
        <a:lstStyle/>
        <a:p>
          <a:r>
            <a:rPr lang="hu-HU" dirty="0"/>
            <a:t>részletszabályok</a:t>
          </a:r>
        </a:p>
      </dgm:t>
    </dgm:pt>
    <dgm:pt modelId="{81A8836F-C9A3-4C4E-A1D6-BC664C4B6D6B}" type="parTrans" cxnId="{6230EA2B-DD22-4423-8F4F-5CEE6F4E43BF}">
      <dgm:prSet/>
      <dgm:spPr/>
      <dgm:t>
        <a:bodyPr/>
        <a:lstStyle/>
        <a:p>
          <a:endParaRPr lang="hu-HU"/>
        </a:p>
      </dgm:t>
    </dgm:pt>
    <dgm:pt modelId="{A688F365-1111-4E7C-B6F0-D9F0D1A38036}" type="sibTrans" cxnId="{6230EA2B-DD22-4423-8F4F-5CEE6F4E43BF}">
      <dgm:prSet/>
      <dgm:spPr/>
      <dgm:t>
        <a:bodyPr/>
        <a:lstStyle/>
        <a:p>
          <a:endParaRPr lang="hu-HU"/>
        </a:p>
      </dgm:t>
    </dgm:pt>
    <dgm:pt modelId="{37B231EC-6954-45C6-A732-5A3D9F569B6D}" type="pres">
      <dgm:prSet presAssocID="{FAEDF674-EDB5-47B2-AED0-A4FEDE497F14}" presName="Name0" presStyleCnt="0">
        <dgm:presLayoutVars>
          <dgm:dir/>
          <dgm:animLvl val="lvl"/>
          <dgm:resizeHandles val="exact"/>
        </dgm:presLayoutVars>
      </dgm:prSet>
      <dgm:spPr/>
    </dgm:pt>
    <dgm:pt modelId="{0A002180-A6BD-4051-ADC4-1AB25B177BA0}" type="pres">
      <dgm:prSet presAssocID="{4B21FFE9-7B9C-40A0-AE7D-29BACE5DBAF6}" presName="boxAndChildren" presStyleCnt="0"/>
      <dgm:spPr/>
    </dgm:pt>
    <dgm:pt modelId="{2B03F0CA-4197-41EB-A937-6FB11380FD40}" type="pres">
      <dgm:prSet presAssocID="{4B21FFE9-7B9C-40A0-AE7D-29BACE5DBAF6}" presName="parentTextBox" presStyleLbl="node1" presStyleIdx="0" presStyleCnt="3"/>
      <dgm:spPr/>
    </dgm:pt>
    <dgm:pt modelId="{4F749BED-51F3-4F16-818A-296A5A528C51}" type="pres">
      <dgm:prSet presAssocID="{4B21FFE9-7B9C-40A0-AE7D-29BACE5DBAF6}" presName="entireBox" presStyleLbl="node1" presStyleIdx="0" presStyleCnt="3"/>
      <dgm:spPr/>
    </dgm:pt>
    <dgm:pt modelId="{36CA8099-2990-4AED-B3D5-58DD233E228E}" type="pres">
      <dgm:prSet presAssocID="{4B21FFE9-7B9C-40A0-AE7D-29BACE5DBAF6}" presName="descendantBox" presStyleCnt="0"/>
      <dgm:spPr/>
    </dgm:pt>
    <dgm:pt modelId="{09FA882C-5EF5-4E3D-A417-C4F328AE3A33}" type="pres">
      <dgm:prSet presAssocID="{BFA3758D-A244-4A1C-9AD9-BDD954EE991C}" presName="childTextBox" presStyleLbl="fgAccFollowNode1" presStyleIdx="0" presStyleCnt="5">
        <dgm:presLayoutVars>
          <dgm:bulletEnabled val="1"/>
        </dgm:presLayoutVars>
      </dgm:prSet>
      <dgm:spPr/>
    </dgm:pt>
    <dgm:pt modelId="{EF6758BC-D669-4641-A6FD-A7C14C221FD7}" type="pres">
      <dgm:prSet presAssocID="{E52068D7-50B4-4B64-AE0C-47233F8A5801}" presName="sp" presStyleCnt="0"/>
      <dgm:spPr/>
    </dgm:pt>
    <dgm:pt modelId="{97B03053-35E7-4670-ADCB-64BA83AC224E}" type="pres">
      <dgm:prSet presAssocID="{CE36D8CC-7243-4E99-928F-C669323E0A33}" presName="arrowAndChildren" presStyleCnt="0"/>
      <dgm:spPr/>
    </dgm:pt>
    <dgm:pt modelId="{C2BF7B5D-BD44-4147-8954-44DFE3147179}" type="pres">
      <dgm:prSet presAssocID="{CE36D8CC-7243-4E99-928F-C669323E0A33}" presName="parentTextArrow" presStyleLbl="node1" presStyleIdx="0" presStyleCnt="3"/>
      <dgm:spPr/>
    </dgm:pt>
    <dgm:pt modelId="{69969EA9-6EFD-4E0B-B975-A1A2620F06D8}" type="pres">
      <dgm:prSet presAssocID="{CE36D8CC-7243-4E99-928F-C669323E0A33}" presName="arrow" presStyleLbl="node1" presStyleIdx="1" presStyleCnt="3"/>
      <dgm:spPr/>
    </dgm:pt>
    <dgm:pt modelId="{55AE83F1-FC87-4162-9CA0-8EDC4D3A9573}" type="pres">
      <dgm:prSet presAssocID="{CE36D8CC-7243-4E99-928F-C669323E0A33}" presName="descendantArrow" presStyleCnt="0"/>
      <dgm:spPr/>
    </dgm:pt>
    <dgm:pt modelId="{D25DA04A-59C5-4994-BED5-8C38F224CDA5}" type="pres">
      <dgm:prSet presAssocID="{D7CE3B1B-1C5E-4017-BCD4-804C119ED41B}" presName="childTextArrow" presStyleLbl="fgAccFollowNode1" presStyleIdx="1" presStyleCnt="5">
        <dgm:presLayoutVars>
          <dgm:bulletEnabled val="1"/>
        </dgm:presLayoutVars>
      </dgm:prSet>
      <dgm:spPr/>
    </dgm:pt>
    <dgm:pt modelId="{491D2EC8-839F-4F3D-9F33-ADFFC7DD8650}" type="pres">
      <dgm:prSet presAssocID="{51472960-C4F9-4DD9-83C8-736B58EA19C3}" presName="childTextArrow" presStyleLbl="fgAccFollowNode1" presStyleIdx="2" presStyleCnt="5">
        <dgm:presLayoutVars>
          <dgm:bulletEnabled val="1"/>
        </dgm:presLayoutVars>
      </dgm:prSet>
      <dgm:spPr/>
    </dgm:pt>
    <dgm:pt modelId="{3642EE95-E60D-4E49-8577-FCA0DDC457F8}" type="pres">
      <dgm:prSet presAssocID="{3E063B97-BB1A-40AA-85CD-F78BC923F7BC}" presName="sp" presStyleCnt="0"/>
      <dgm:spPr/>
    </dgm:pt>
    <dgm:pt modelId="{FEB1A5CD-BE8D-4ADB-A077-A4F2008BA905}" type="pres">
      <dgm:prSet presAssocID="{D2B83E0B-0F94-4A4C-A5A5-BEC3003E2664}" presName="arrowAndChildren" presStyleCnt="0"/>
      <dgm:spPr/>
    </dgm:pt>
    <dgm:pt modelId="{2D94C137-22CE-44E6-A835-AB3BB9D215A2}" type="pres">
      <dgm:prSet presAssocID="{D2B83E0B-0F94-4A4C-A5A5-BEC3003E2664}" presName="parentTextArrow" presStyleLbl="node1" presStyleIdx="1" presStyleCnt="3"/>
      <dgm:spPr/>
    </dgm:pt>
    <dgm:pt modelId="{CE3382FC-D6BF-4194-A808-40FD026987BA}" type="pres">
      <dgm:prSet presAssocID="{D2B83E0B-0F94-4A4C-A5A5-BEC3003E2664}" presName="arrow" presStyleLbl="node1" presStyleIdx="2" presStyleCnt="3"/>
      <dgm:spPr/>
    </dgm:pt>
    <dgm:pt modelId="{C9D55838-0440-4E59-9585-413A1DB4E950}" type="pres">
      <dgm:prSet presAssocID="{D2B83E0B-0F94-4A4C-A5A5-BEC3003E2664}" presName="descendantArrow" presStyleCnt="0"/>
      <dgm:spPr/>
    </dgm:pt>
    <dgm:pt modelId="{BEFD6930-AD0F-4007-8755-4672CC24EFFC}" type="pres">
      <dgm:prSet presAssocID="{3F76248A-D359-4A1C-9454-2F0AEEA29D54}" presName="childTextArrow" presStyleLbl="fgAccFollowNode1" presStyleIdx="3" presStyleCnt="5">
        <dgm:presLayoutVars>
          <dgm:bulletEnabled val="1"/>
        </dgm:presLayoutVars>
      </dgm:prSet>
      <dgm:spPr/>
    </dgm:pt>
    <dgm:pt modelId="{7E3CA489-C9B0-416E-8CA4-5A67E027922C}" type="pres">
      <dgm:prSet presAssocID="{554E2160-8D99-4BE1-A8A9-9EFE8278415E}" presName="childTextArrow" presStyleLbl="fgAccFollowNode1" presStyleIdx="4" presStyleCnt="5">
        <dgm:presLayoutVars>
          <dgm:bulletEnabled val="1"/>
        </dgm:presLayoutVars>
      </dgm:prSet>
      <dgm:spPr/>
    </dgm:pt>
  </dgm:ptLst>
  <dgm:cxnLst>
    <dgm:cxn modelId="{20D1A803-41C5-47D4-993E-6A940F4C6290}" type="presOf" srcId="{4B21FFE9-7B9C-40A0-AE7D-29BACE5DBAF6}" destId="{4F749BED-51F3-4F16-818A-296A5A528C51}" srcOrd="1" destOrd="0" presId="urn:microsoft.com/office/officeart/2005/8/layout/process4"/>
    <dgm:cxn modelId="{497A3F0A-5D5D-4B78-8A08-53AA8ECCD4AC}" type="presOf" srcId="{CE36D8CC-7243-4E99-928F-C669323E0A33}" destId="{69969EA9-6EFD-4E0B-B975-A1A2620F06D8}" srcOrd="1" destOrd="0" presId="urn:microsoft.com/office/officeart/2005/8/layout/process4"/>
    <dgm:cxn modelId="{5C047F2B-2523-42EE-94B7-0DEF145F6DEB}" srcId="{CE36D8CC-7243-4E99-928F-C669323E0A33}" destId="{51472960-C4F9-4DD9-83C8-736B58EA19C3}" srcOrd="1" destOrd="0" parTransId="{D503DFA6-4DC9-4FC4-8CDF-1188DCB26455}" sibTransId="{8201F97D-AD00-4531-A028-4E78BA1212B0}"/>
    <dgm:cxn modelId="{6230EA2B-DD22-4423-8F4F-5CEE6F4E43BF}" srcId="{4B21FFE9-7B9C-40A0-AE7D-29BACE5DBAF6}" destId="{BFA3758D-A244-4A1C-9AD9-BDD954EE991C}" srcOrd="0" destOrd="0" parTransId="{81A8836F-C9A3-4C4E-A1D6-BC664C4B6D6B}" sibTransId="{A688F365-1111-4E7C-B6F0-D9F0D1A38036}"/>
    <dgm:cxn modelId="{F4E17432-8827-4B73-8F9F-CE0981E2B2FC}" type="presOf" srcId="{CE36D8CC-7243-4E99-928F-C669323E0A33}" destId="{C2BF7B5D-BD44-4147-8954-44DFE3147179}" srcOrd="0" destOrd="0" presId="urn:microsoft.com/office/officeart/2005/8/layout/process4"/>
    <dgm:cxn modelId="{42AE0433-E1F3-4975-850F-ED0431D388CB}" srcId="{D2B83E0B-0F94-4A4C-A5A5-BEC3003E2664}" destId="{554E2160-8D99-4BE1-A8A9-9EFE8278415E}" srcOrd="1" destOrd="0" parTransId="{1C4D2A24-ACE9-4078-A416-5237732C7522}" sibTransId="{D264BFE1-BC32-48D4-B50D-C07E45D80CB2}"/>
    <dgm:cxn modelId="{6DA5CE38-6389-407C-A4E7-73FECD0EB3BC}" srcId="{CE36D8CC-7243-4E99-928F-C669323E0A33}" destId="{D7CE3B1B-1C5E-4017-BCD4-804C119ED41B}" srcOrd="0" destOrd="0" parTransId="{86D87ED8-4093-4D3F-8E81-AA9FAF357505}" sibTransId="{1B5DE446-BD84-45CC-A91F-AE885AD9E6AA}"/>
    <dgm:cxn modelId="{34CC7F69-9620-430F-8039-3903FE7522EF}" type="presOf" srcId="{3F76248A-D359-4A1C-9454-2F0AEEA29D54}" destId="{BEFD6930-AD0F-4007-8755-4672CC24EFFC}" srcOrd="0" destOrd="0" presId="urn:microsoft.com/office/officeart/2005/8/layout/process4"/>
    <dgm:cxn modelId="{A1E85059-DBFE-4428-8D16-D7CF1DB1A744}" type="presOf" srcId="{FAEDF674-EDB5-47B2-AED0-A4FEDE497F14}" destId="{37B231EC-6954-45C6-A732-5A3D9F569B6D}" srcOrd="0" destOrd="0" presId="urn:microsoft.com/office/officeart/2005/8/layout/process4"/>
    <dgm:cxn modelId="{C00D477D-7800-4FCB-8052-2CEEF41F11D6}" type="presOf" srcId="{BFA3758D-A244-4A1C-9AD9-BDD954EE991C}" destId="{09FA882C-5EF5-4E3D-A417-C4F328AE3A33}" srcOrd="0" destOrd="0" presId="urn:microsoft.com/office/officeart/2005/8/layout/process4"/>
    <dgm:cxn modelId="{49719682-FC1C-4F95-8AF7-B8A399A8EDFF}" type="presOf" srcId="{4B21FFE9-7B9C-40A0-AE7D-29BACE5DBAF6}" destId="{2B03F0CA-4197-41EB-A937-6FB11380FD40}" srcOrd="0" destOrd="0" presId="urn:microsoft.com/office/officeart/2005/8/layout/process4"/>
    <dgm:cxn modelId="{EBABF393-335F-44BA-8F6B-573484243C19}" srcId="{D2B83E0B-0F94-4A4C-A5A5-BEC3003E2664}" destId="{3F76248A-D359-4A1C-9454-2F0AEEA29D54}" srcOrd="0" destOrd="0" parTransId="{24542100-D432-4E60-9E99-CC07A8A2811C}" sibTransId="{E40337C1-50C2-4252-81CD-EA9F4B39AE35}"/>
    <dgm:cxn modelId="{328C95A1-E457-4D35-9DD4-E16973794528}" srcId="{FAEDF674-EDB5-47B2-AED0-A4FEDE497F14}" destId="{4B21FFE9-7B9C-40A0-AE7D-29BACE5DBAF6}" srcOrd="2" destOrd="0" parTransId="{937ADF56-0CDE-40A1-A9CF-E0448B44DA53}" sibTransId="{4886AB04-BD83-4E6E-BDF5-E679771C8A17}"/>
    <dgm:cxn modelId="{8E498DAD-A24E-407E-93C7-F1F40EA94DBD}" srcId="{FAEDF674-EDB5-47B2-AED0-A4FEDE497F14}" destId="{D2B83E0B-0F94-4A4C-A5A5-BEC3003E2664}" srcOrd="0" destOrd="0" parTransId="{42B09BE8-362F-4DBC-97FC-2039C1867B79}" sibTransId="{3E063B97-BB1A-40AA-85CD-F78BC923F7BC}"/>
    <dgm:cxn modelId="{B2DEDBAD-9C06-486A-B818-B80F29DE0080}" type="presOf" srcId="{D2B83E0B-0F94-4A4C-A5A5-BEC3003E2664}" destId="{2D94C137-22CE-44E6-A835-AB3BB9D215A2}" srcOrd="0" destOrd="0" presId="urn:microsoft.com/office/officeart/2005/8/layout/process4"/>
    <dgm:cxn modelId="{56DAFAC9-DAD6-44A4-84B0-BDA3E90B817A}" type="presOf" srcId="{D2B83E0B-0F94-4A4C-A5A5-BEC3003E2664}" destId="{CE3382FC-D6BF-4194-A808-40FD026987BA}" srcOrd="1" destOrd="0" presId="urn:microsoft.com/office/officeart/2005/8/layout/process4"/>
    <dgm:cxn modelId="{17B7FFE3-2FA0-4F63-BF7A-EF90BB74ACE4}" type="presOf" srcId="{51472960-C4F9-4DD9-83C8-736B58EA19C3}" destId="{491D2EC8-839F-4F3D-9F33-ADFFC7DD8650}" srcOrd="0" destOrd="0" presId="urn:microsoft.com/office/officeart/2005/8/layout/process4"/>
    <dgm:cxn modelId="{9FE37EEC-D738-458B-B3E0-317146CA0069}" type="presOf" srcId="{D7CE3B1B-1C5E-4017-BCD4-804C119ED41B}" destId="{D25DA04A-59C5-4994-BED5-8C38F224CDA5}" srcOrd="0" destOrd="0" presId="urn:microsoft.com/office/officeart/2005/8/layout/process4"/>
    <dgm:cxn modelId="{821826F4-7DFB-4E6B-B955-D5B1250A220F}" srcId="{FAEDF674-EDB5-47B2-AED0-A4FEDE497F14}" destId="{CE36D8CC-7243-4E99-928F-C669323E0A33}" srcOrd="1" destOrd="0" parTransId="{15DEA933-28BE-4155-8AD4-9F57775D0A8C}" sibTransId="{E52068D7-50B4-4B64-AE0C-47233F8A5801}"/>
    <dgm:cxn modelId="{E45ED0F9-100F-4A6A-9D2A-47E63947033F}" type="presOf" srcId="{554E2160-8D99-4BE1-A8A9-9EFE8278415E}" destId="{7E3CA489-C9B0-416E-8CA4-5A67E027922C}" srcOrd="0" destOrd="0" presId="urn:microsoft.com/office/officeart/2005/8/layout/process4"/>
    <dgm:cxn modelId="{39DFA268-9A7A-435E-8819-5A9375F51B06}" type="presParOf" srcId="{37B231EC-6954-45C6-A732-5A3D9F569B6D}" destId="{0A002180-A6BD-4051-ADC4-1AB25B177BA0}" srcOrd="0" destOrd="0" presId="urn:microsoft.com/office/officeart/2005/8/layout/process4"/>
    <dgm:cxn modelId="{9459816E-5E9C-48E8-BF85-9A8115446DD5}" type="presParOf" srcId="{0A002180-A6BD-4051-ADC4-1AB25B177BA0}" destId="{2B03F0CA-4197-41EB-A937-6FB11380FD40}" srcOrd="0" destOrd="0" presId="urn:microsoft.com/office/officeart/2005/8/layout/process4"/>
    <dgm:cxn modelId="{B6349596-2525-4CDC-94CE-70D98BB75C61}" type="presParOf" srcId="{0A002180-A6BD-4051-ADC4-1AB25B177BA0}" destId="{4F749BED-51F3-4F16-818A-296A5A528C51}" srcOrd="1" destOrd="0" presId="urn:microsoft.com/office/officeart/2005/8/layout/process4"/>
    <dgm:cxn modelId="{4FAE7933-5DBC-4914-8629-87C679DBF5B0}" type="presParOf" srcId="{0A002180-A6BD-4051-ADC4-1AB25B177BA0}" destId="{36CA8099-2990-4AED-B3D5-58DD233E228E}" srcOrd="2" destOrd="0" presId="urn:microsoft.com/office/officeart/2005/8/layout/process4"/>
    <dgm:cxn modelId="{F6FAE12C-41B6-443E-9A62-4FC510447292}" type="presParOf" srcId="{36CA8099-2990-4AED-B3D5-58DD233E228E}" destId="{09FA882C-5EF5-4E3D-A417-C4F328AE3A33}" srcOrd="0" destOrd="0" presId="urn:microsoft.com/office/officeart/2005/8/layout/process4"/>
    <dgm:cxn modelId="{5F37D3B3-7205-4904-B267-16CE7B0F8E44}" type="presParOf" srcId="{37B231EC-6954-45C6-A732-5A3D9F569B6D}" destId="{EF6758BC-D669-4641-A6FD-A7C14C221FD7}" srcOrd="1" destOrd="0" presId="urn:microsoft.com/office/officeart/2005/8/layout/process4"/>
    <dgm:cxn modelId="{3DC497F9-1D6F-48FE-9A43-5F82E5A926E0}" type="presParOf" srcId="{37B231EC-6954-45C6-A732-5A3D9F569B6D}" destId="{97B03053-35E7-4670-ADCB-64BA83AC224E}" srcOrd="2" destOrd="0" presId="urn:microsoft.com/office/officeart/2005/8/layout/process4"/>
    <dgm:cxn modelId="{F57C9706-045E-4F5B-B089-F573A57A2555}" type="presParOf" srcId="{97B03053-35E7-4670-ADCB-64BA83AC224E}" destId="{C2BF7B5D-BD44-4147-8954-44DFE3147179}" srcOrd="0" destOrd="0" presId="urn:microsoft.com/office/officeart/2005/8/layout/process4"/>
    <dgm:cxn modelId="{9DC3E171-113D-4AFC-BF2E-0A945E49B740}" type="presParOf" srcId="{97B03053-35E7-4670-ADCB-64BA83AC224E}" destId="{69969EA9-6EFD-4E0B-B975-A1A2620F06D8}" srcOrd="1" destOrd="0" presId="urn:microsoft.com/office/officeart/2005/8/layout/process4"/>
    <dgm:cxn modelId="{4EC1888A-10C3-4A12-BE7E-571BA722DA21}" type="presParOf" srcId="{97B03053-35E7-4670-ADCB-64BA83AC224E}" destId="{55AE83F1-FC87-4162-9CA0-8EDC4D3A9573}" srcOrd="2" destOrd="0" presId="urn:microsoft.com/office/officeart/2005/8/layout/process4"/>
    <dgm:cxn modelId="{D9060315-0459-4640-B3CB-A1094E4FCE1E}" type="presParOf" srcId="{55AE83F1-FC87-4162-9CA0-8EDC4D3A9573}" destId="{D25DA04A-59C5-4994-BED5-8C38F224CDA5}" srcOrd="0" destOrd="0" presId="urn:microsoft.com/office/officeart/2005/8/layout/process4"/>
    <dgm:cxn modelId="{70AB7E08-8AF1-4F03-A14A-77A3D45826D2}" type="presParOf" srcId="{55AE83F1-FC87-4162-9CA0-8EDC4D3A9573}" destId="{491D2EC8-839F-4F3D-9F33-ADFFC7DD8650}" srcOrd="1" destOrd="0" presId="urn:microsoft.com/office/officeart/2005/8/layout/process4"/>
    <dgm:cxn modelId="{10BBC1F4-6C0F-4797-9E09-64923140AD05}" type="presParOf" srcId="{37B231EC-6954-45C6-A732-5A3D9F569B6D}" destId="{3642EE95-E60D-4E49-8577-FCA0DDC457F8}" srcOrd="3" destOrd="0" presId="urn:microsoft.com/office/officeart/2005/8/layout/process4"/>
    <dgm:cxn modelId="{68901604-3EE9-4B72-AC29-6BE944DAC1FF}" type="presParOf" srcId="{37B231EC-6954-45C6-A732-5A3D9F569B6D}" destId="{FEB1A5CD-BE8D-4ADB-A077-A4F2008BA905}" srcOrd="4" destOrd="0" presId="urn:microsoft.com/office/officeart/2005/8/layout/process4"/>
    <dgm:cxn modelId="{D19B7290-F69F-48F5-9972-1B75A7D37AC0}" type="presParOf" srcId="{FEB1A5CD-BE8D-4ADB-A077-A4F2008BA905}" destId="{2D94C137-22CE-44E6-A835-AB3BB9D215A2}" srcOrd="0" destOrd="0" presId="urn:microsoft.com/office/officeart/2005/8/layout/process4"/>
    <dgm:cxn modelId="{2C1FB49F-09C5-46DE-958B-DA04E960B353}" type="presParOf" srcId="{FEB1A5CD-BE8D-4ADB-A077-A4F2008BA905}" destId="{CE3382FC-D6BF-4194-A808-40FD026987BA}" srcOrd="1" destOrd="0" presId="urn:microsoft.com/office/officeart/2005/8/layout/process4"/>
    <dgm:cxn modelId="{CD0278FF-2058-4AA6-8D34-428636C790AE}" type="presParOf" srcId="{FEB1A5CD-BE8D-4ADB-A077-A4F2008BA905}" destId="{C9D55838-0440-4E59-9585-413A1DB4E950}" srcOrd="2" destOrd="0" presId="urn:microsoft.com/office/officeart/2005/8/layout/process4"/>
    <dgm:cxn modelId="{48325F0A-AEE6-4F96-A629-53894418F131}" type="presParOf" srcId="{C9D55838-0440-4E59-9585-413A1DB4E950}" destId="{BEFD6930-AD0F-4007-8755-4672CC24EFFC}" srcOrd="0" destOrd="0" presId="urn:microsoft.com/office/officeart/2005/8/layout/process4"/>
    <dgm:cxn modelId="{F14A9E65-5D21-4A70-9C6D-C2ABFA16F7FB}" type="presParOf" srcId="{C9D55838-0440-4E59-9585-413A1DB4E950}" destId="{7E3CA489-C9B0-416E-8CA4-5A67E027922C}"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4BF14-DF14-40A9-A75C-E52C5089B10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hu-HU"/>
        </a:p>
      </dgm:t>
    </dgm:pt>
    <dgm:pt modelId="{5D631C3D-8725-4EE3-BB23-CFD97C0B82F1}">
      <dgm:prSet phldrT="[Szöveg]"/>
      <dgm:spPr/>
      <dgm:t>
        <a:bodyPr/>
        <a:lstStyle/>
        <a:p>
          <a:r>
            <a:rPr lang="hu-HU" dirty="0"/>
            <a:t>Államok</a:t>
          </a:r>
        </a:p>
      </dgm:t>
    </dgm:pt>
    <dgm:pt modelId="{2A78C797-1E55-4A66-81E4-424518EF2267}" type="parTrans" cxnId="{37656B1D-8130-4573-82C2-AA9A89C4E09A}">
      <dgm:prSet/>
      <dgm:spPr/>
      <dgm:t>
        <a:bodyPr/>
        <a:lstStyle/>
        <a:p>
          <a:endParaRPr lang="hu-HU"/>
        </a:p>
      </dgm:t>
    </dgm:pt>
    <dgm:pt modelId="{96D0F543-F11B-4D7E-BC40-2BE1936DE629}" type="sibTrans" cxnId="{37656B1D-8130-4573-82C2-AA9A89C4E09A}">
      <dgm:prSet/>
      <dgm:spPr/>
      <dgm:t>
        <a:bodyPr/>
        <a:lstStyle/>
        <a:p>
          <a:endParaRPr lang="hu-HU"/>
        </a:p>
      </dgm:t>
    </dgm:pt>
    <dgm:pt modelId="{82008CE6-9AB1-4CD0-8524-42A22503113F}">
      <dgm:prSet phldrT="[Szöveg]"/>
      <dgm:spPr/>
      <dgm:t>
        <a:bodyPr/>
        <a:lstStyle/>
        <a:p>
          <a:r>
            <a:rPr lang="hu-HU" b="1" dirty="0">
              <a:latin typeface="+mn-lt"/>
              <a:ea typeface="Times New Roman" panose="02020603050405020304" pitchFamily="18" charset="0"/>
            </a:rPr>
            <a:t>iránymutatást </a:t>
          </a:r>
          <a:r>
            <a:rPr lang="hu-HU" dirty="0">
              <a:latin typeface="+mn-lt"/>
              <a:ea typeface="Times New Roman" panose="02020603050405020304" pitchFamily="18" charset="0"/>
            </a:rPr>
            <a:t>ad arra vonatkozóan, hogy a digitális korban hogyan teljesíthetik az emberi jogok védelméhez kapcsolódó feladataikat („</a:t>
          </a:r>
          <a:r>
            <a:rPr lang="hu-HU" dirty="0" err="1">
              <a:latin typeface="+mn-lt"/>
              <a:ea typeface="Times New Roman" panose="02020603050405020304" pitchFamily="18" charset="0"/>
            </a:rPr>
            <a:t>protect</a:t>
          </a:r>
          <a:r>
            <a:rPr lang="hu-HU" dirty="0">
              <a:latin typeface="+mn-lt"/>
              <a:ea typeface="Times New Roman" panose="02020603050405020304" pitchFamily="18" charset="0"/>
            </a:rPr>
            <a:t>”)</a:t>
          </a:r>
          <a:endParaRPr lang="hu-HU" dirty="0">
            <a:latin typeface="+mn-lt"/>
          </a:endParaRPr>
        </a:p>
      </dgm:t>
    </dgm:pt>
    <dgm:pt modelId="{FC4BBE50-0E22-4EC5-9AB8-B29096516094}" type="parTrans" cxnId="{0CA014D2-D940-4606-ACA3-6E74A2F12F7F}">
      <dgm:prSet/>
      <dgm:spPr/>
      <dgm:t>
        <a:bodyPr/>
        <a:lstStyle/>
        <a:p>
          <a:endParaRPr lang="hu-HU"/>
        </a:p>
      </dgm:t>
    </dgm:pt>
    <dgm:pt modelId="{A1F2F074-CE90-4BE5-8E9C-2F215C085C64}" type="sibTrans" cxnId="{0CA014D2-D940-4606-ACA3-6E74A2F12F7F}">
      <dgm:prSet/>
      <dgm:spPr/>
      <dgm:t>
        <a:bodyPr/>
        <a:lstStyle/>
        <a:p>
          <a:endParaRPr lang="hu-HU"/>
        </a:p>
      </dgm:t>
    </dgm:pt>
    <dgm:pt modelId="{1205D4EA-57C8-4EBD-B50F-39AC6C6D8F0C}">
      <dgm:prSet phldrT="[Szöveg]"/>
      <dgm:spPr/>
      <dgm:t>
        <a:bodyPr/>
        <a:lstStyle/>
        <a:p>
          <a:r>
            <a:rPr lang="hu-HU" b="1" dirty="0">
              <a:latin typeface="+mn-lt"/>
              <a:ea typeface="Times New Roman" panose="02020603050405020304" pitchFamily="18" charset="0"/>
            </a:rPr>
            <a:t>jogi eszközök </a:t>
          </a:r>
          <a:r>
            <a:rPr lang="hu-HU" dirty="0">
              <a:latin typeface="+mn-lt"/>
              <a:ea typeface="Times New Roman" panose="02020603050405020304" pitchFamily="18" charset="0"/>
            </a:rPr>
            <a:t>biztosítása a joghatóságuk alatt működő vállalatok által elkövetett jogsértésekkel szemben</a:t>
          </a:r>
          <a:endParaRPr lang="hu-HU" dirty="0">
            <a:latin typeface="+mn-lt"/>
          </a:endParaRPr>
        </a:p>
      </dgm:t>
    </dgm:pt>
    <dgm:pt modelId="{9DDEB988-857D-4A77-A1D2-0665092BE36E}" type="parTrans" cxnId="{4ECC244F-4380-402E-B69F-FD36197197C6}">
      <dgm:prSet/>
      <dgm:spPr/>
      <dgm:t>
        <a:bodyPr/>
        <a:lstStyle/>
        <a:p>
          <a:endParaRPr lang="hu-HU"/>
        </a:p>
      </dgm:t>
    </dgm:pt>
    <dgm:pt modelId="{142A32A1-94A4-4FFD-813F-E3CB7DEA6025}" type="sibTrans" cxnId="{4ECC244F-4380-402E-B69F-FD36197197C6}">
      <dgm:prSet/>
      <dgm:spPr/>
      <dgm:t>
        <a:bodyPr/>
        <a:lstStyle/>
        <a:p>
          <a:endParaRPr lang="hu-HU"/>
        </a:p>
      </dgm:t>
    </dgm:pt>
    <dgm:pt modelId="{928FF37A-A0EB-43C5-A698-0E1A6908ACDE}">
      <dgm:prSet phldrT="[Szöveg]"/>
      <dgm:spPr/>
      <dgm:t>
        <a:bodyPr/>
        <a:lstStyle/>
        <a:p>
          <a:r>
            <a:rPr lang="hu-HU" dirty="0"/>
            <a:t>Vállalatok</a:t>
          </a:r>
        </a:p>
      </dgm:t>
    </dgm:pt>
    <dgm:pt modelId="{1CC4E3BA-2FC1-4BF5-8F19-9F4B48BE5BA4}" type="parTrans" cxnId="{A60CDC19-DC19-46F7-9742-3AF5736CF1B6}">
      <dgm:prSet/>
      <dgm:spPr/>
      <dgm:t>
        <a:bodyPr/>
        <a:lstStyle/>
        <a:p>
          <a:endParaRPr lang="hu-HU"/>
        </a:p>
      </dgm:t>
    </dgm:pt>
    <dgm:pt modelId="{9FB53E36-A8FA-42BD-8B36-9B2DD5FB9B0E}" type="sibTrans" cxnId="{A60CDC19-DC19-46F7-9742-3AF5736CF1B6}">
      <dgm:prSet/>
      <dgm:spPr/>
      <dgm:t>
        <a:bodyPr/>
        <a:lstStyle/>
        <a:p>
          <a:endParaRPr lang="hu-HU"/>
        </a:p>
      </dgm:t>
    </dgm:pt>
    <dgm:pt modelId="{C8ABF28E-3AFE-4556-B7EC-8358899E1651}">
      <dgm:prSet phldrT="[Szöveg]"/>
      <dgm:spPr/>
      <dgm:t>
        <a:bodyPr/>
        <a:lstStyle/>
        <a:p>
          <a:r>
            <a:rPr lang="hu-HU" b="1" dirty="0"/>
            <a:t>vállalati felelősségvállalás </a:t>
          </a:r>
          <a:r>
            <a:rPr lang="hu-HU" dirty="0"/>
            <a:t>(</a:t>
          </a:r>
          <a:r>
            <a:rPr lang="hu-HU" dirty="0" err="1"/>
            <a:t>corporate</a:t>
          </a:r>
          <a:r>
            <a:rPr lang="hu-HU" dirty="0"/>
            <a:t> </a:t>
          </a:r>
          <a:r>
            <a:rPr lang="hu-HU" dirty="0" err="1"/>
            <a:t>social</a:t>
          </a:r>
          <a:r>
            <a:rPr lang="hu-HU" dirty="0"/>
            <a:t> </a:t>
          </a:r>
          <a:r>
            <a:rPr lang="hu-HU" dirty="0" err="1"/>
            <a:t>responsibility</a:t>
          </a:r>
          <a:r>
            <a:rPr lang="hu-HU" dirty="0"/>
            <a:t>) keretébe helyezi az alapvető emberi jogok tiszteletét. A vállalkozások tevékenységükkel nem sérthetik mások jogait, és kezelniük kell a tevékenységükkel összefüggésben felmerülő, az emberi jogok érvényesülésére káros hatásokat</a:t>
          </a:r>
        </a:p>
      </dgm:t>
    </dgm:pt>
    <dgm:pt modelId="{84F5B94D-B2C8-4D0B-B7B0-6D1D125AA346}" type="parTrans" cxnId="{FD25FB9C-AE49-458C-BBBA-5F5FAA9D9021}">
      <dgm:prSet/>
      <dgm:spPr/>
      <dgm:t>
        <a:bodyPr/>
        <a:lstStyle/>
        <a:p>
          <a:endParaRPr lang="hu-HU"/>
        </a:p>
      </dgm:t>
    </dgm:pt>
    <dgm:pt modelId="{23BD8945-8DD3-4788-AF43-763882CF4159}" type="sibTrans" cxnId="{FD25FB9C-AE49-458C-BBBA-5F5FAA9D9021}">
      <dgm:prSet/>
      <dgm:spPr/>
      <dgm:t>
        <a:bodyPr/>
        <a:lstStyle/>
        <a:p>
          <a:endParaRPr lang="hu-HU"/>
        </a:p>
      </dgm:t>
    </dgm:pt>
    <dgm:pt modelId="{C2BBBB21-EF36-4F58-81C6-621EFC0FE257}">
      <dgm:prSet phldrT="[Szöveg]"/>
      <dgm:spPr/>
      <dgm:t>
        <a:bodyPr/>
        <a:lstStyle/>
        <a:p>
          <a:r>
            <a:rPr lang="hu-HU" dirty="0"/>
            <a:t>az emberi jogok tiszteletben tartásával összefüggésben saját felelősségüket </a:t>
          </a:r>
          <a:r>
            <a:rPr lang="hu-HU" b="1" dirty="0"/>
            <a:t>policy kötelezettségvállalásban </a:t>
          </a:r>
          <a:r>
            <a:rPr lang="hu-HU" dirty="0"/>
            <a:t>rögzítsék</a:t>
          </a:r>
        </a:p>
      </dgm:t>
    </dgm:pt>
    <dgm:pt modelId="{350D634E-6A8A-426F-9D58-FC67C88DFEDA}" type="parTrans" cxnId="{0C3E776C-B413-49E4-925B-D1F6D0A43B2F}">
      <dgm:prSet/>
      <dgm:spPr/>
      <dgm:t>
        <a:bodyPr/>
        <a:lstStyle/>
        <a:p>
          <a:endParaRPr lang="hu-HU"/>
        </a:p>
      </dgm:t>
    </dgm:pt>
    <dgm:pt modelId="{8D3274F7-1EFB-44C4-8DA6-C492BA7D0E36}" type="sibTrans" cxnId="{0C3E776C-B413-49E4-925B-D1F6D0A43B2F}">
      <dgm:prSet/>
      <dgm:spPr/>
      <dgm:t>
        <a:bodyPr/>
        <a:lstStyle/>
        <a:p>
          <a:endParaRPr lang="hu-HU"/>
        </a:p>
      </dgm:t>
    </dgm:pt>
    <dgm:pt modelId="{AC5F54D5-C760-4218-9D83-D93F2F2DCA44}">
      <dgm:prSet phldrT="[Szöveg]"/>
      <dgm:spPr/>
      <dgm:t>
        <a:bodyPr/>
        <a:lstStyle/>
        <a:p>
          <a:r>
            <a:rPr lang="hu-HU" b="1" dirty="0">
              <a:latin typeface="+mn-lt"/>
              <a:ea typeface="Times New Roman" panose="02020603050405020304" pitchFamily="18" charset="0"/>
            </a:rPr>
            <a:t>világos elvárások </a:t>
          </a:r>
          <a:r>
            <a:rPr lang="hu-HU" dirty="0">
              <a:latin typeface="+mn-lt"/>
              <a:ea typeface="Times New Roman" panose="02020603050405020304" pitchFamily="18" charset="0"/>
            </a:rPr>
            <a:t>megfogalmazása a területükön működő vállalatok számára az alapjogok tiszteletben tartásának érdekében</a:t>
          </a:r>
          <a:endParaRPr lang="hu-HU" dirty="0">
            <a:latin typeface="+mn-lt"/>
          </a:endParaRPr>
        </a:p>
      </dgm:t>
    </dgm:pt>
    <dgm:pt modelId="{D391809F-C051-49F6-B4F7-3B6D2D2E8739}" type="parTrans" cxnId="{E3EEB010-813B-443B-8D2A-A24D6C1668D8}">
      <dgm:prSet/>
      <dgm:spPr/>
      <dgm:t>
        <a:bodyPr/>
        <a:lstStyle/>
        <a:p>
          <a:endParaRPr lang="hu-HU"/>
        </a:p>
      </dgm:t>
    </dgm:pt>
    <dgm:pt modelId="{F226ED23-C5D6-49AB-A37A-48E0D0DEABCE}" type="sibTrans" cxnId="{E3EEB010-813B-443B-8D2A-A24D6C1668D8}">
      <dgm:prSet/>
      <dgm:spPr/>
      <dgm:t>
        <a:bodyPr/>
        <a:lstStyle/>
        <a:p>
          <a:endParaRPr lang="hu-HU"/>
        </a:p>
      </dgm:t>
    </dgm:pt>
    <dgm:pt modelId="{5B8B178B-ABDE-426B-85DF-B7C32E30D8F0}">
      <dgm:prSet phldrT="[Szöveg]"/>
      <dgm:spPr/>
      <dgm:t>
        <a:bodyPr/>
        <a:lstStyle/>
        <a:p>
          <a:r>
            <a:rPr lang="hu-HU" dirty="0"/>
            <a:t>a kialakított működési elvek, intézkedések, eljárások, valamint az azokkal elért eredmények </a:t>
          </a:r>
          <a:r>
            <a:rPr lang="hu-HU" b="1" dirty="0"/>
            <a:t>átláthatóságát</a:t>
          </a:r>
        </a:p>
      </dgm:t>
    </dgm:pt>
    <dgm:pt modelId="{6F6C6313-4477-4D90-9E91-BE478B31EE58}" type="parTrans" cxnId="{56843503-C9C9-4840-94CC-6FC62D400901}">
      <dgm:prSet/>
      <dgm:spPr/>
      <dgm:t>
        <a:bodyPr/>
        <a:lstStyle/>
        <a:p>
          <a:endParaRPr lang="hu-HU"/>
        </a:p>
      </dgm:t>
    </dgm:pt>
    <dgm:pt modelId="{9AC97947-403A-4E67-B1AF-A8252E212D2B}" type="sibTrans" cxnId="{56843503-C9C9-4840-94CC-6FC62D400901}">
      <dgm:prSet/>
      <dgm:spPr/>
      <dgm:t>
        <a:bodyPr/>
        <a:lstStyle/>
        <a:p>
          <a:endParaRPr lang="hu-HU"/>
        </a:p>
      </dgm:t>
    </dgm:pt>
    <dgm:pt modelId="{46AE07A1-B893-4D65-90EA-AC8AFB8C8213}" type="pres">
      <dgm:prSet presAssocID="{7EF4BF14-DF14-40A9-A75C-E52C5089B104}" presName="Name0" presStyleCnt="0">
        <dgm:presLayoutVars>
          <dgm:dir/>
          <dgm:animLvl val="lvl"/>
          <dgm:resizeHandles val="exact"/>
        </dgm:presLayoutVars>
      </dgm:prSet>
      <dgm:spPr/>
    </dgm:pt>
    <dgm:pt modelId="{85CC4208-5A06-4196-846D-91ADA479EA48}" type="pres">
      <dgm:prSet presAssocID="{5D631C3D-8725-4EE3-BB23-CFD97C0B82F1}" presName="composite" presStyleCnt="0"/>
      <dgm:spPr/>
    </dgm:pt>
    <dgm:pt modelId="{35BCBDF0-AE76-401F-9B6F-E548FBD2AAAF}" type="pres">
      <dgm:prSet presAssocID="{5D631C3D-8725-4EE3-BB23-CFD97C0B82F1}" presName="parTx" presStyleLbl="alignNode1" presStyleIdx="0" presStyleCnt="2">
        <dgm:presLayoutVars>
          <dgm:chMax val="0"/>
          <dgm:chPref val="0"/>
          <dgm:bulletEnabled val="1"/>
        </dgm:presLayoutVars>
      </dgm:prSet>
      <dgm:spPr/>
    </dgm:pt>
    <dgm:pt modelId="{BB1D817E-D038-469D-93C2-941841B94F13}" type="pres">
      <dgm:prSet presAssocID="{5D631C3D-8725-4EE3-BB23-CFD97C0B82F1}" presName="desTx" presStyleLbl="alignAccFollowNode1" presStyleIdx="0" presStyleCnt="2">
        <dgm:presLayoutVars>
          <dgm:bulletEnabled val="1"/>
        </dgm:presLayoutVars>
      </dgm:prSet>
      <dgm:spPr/>
    </dgm:pt>
    <dgm:pt modelId="{E8393F63-94AF-4908-A3C3-E6A98407276F}" type="pres">
      <dgm:prSet presAssocID="{96D0F543-F11B-4D7E-BC40-2BE1936DE629}" presName="space" presStyleCnt="0"/>
      <dgm:spPr/>
    </dgm:pt>
    <dgm:pt modelId="{F971343A-E29D-4ABC-9415-20C7BC2597EE}" type="pres">
      <dgm:prSet presAssocID="{928FF37A-A0EB-43C5-A698-0E1A6908ACDE}" presName="composite" presStyleCnt="0"/>
      <dgm:spPr/>
    </dgm:pt>
    <dgm:pt modelId="{C0ABDE7A-4DB5-4485-B39F-A5B7FB8F658E}" type="pres">
      <dgm:prSet presAssocID="{928FF37A-A0EB-43C5-A698-0E1A6908ACDE}" presName="parTx" presStyleLbl="alignNode1" presStyleIdx="1" presStyleCnt="2">
        <dgm:presLayoutVars>
          <dgm:chMax val="0"/>
          <dgm:chPref val="0"/>
          <dgm:bulletEnabled val="1"/>
        </dgm:presLayoutVars>
      </dgm:prSet>
      <dgm:spPr/>
    </dgm:pt>
    <dgm:pt modelId="{86B15A2B-87A4-4243-9B7C-E65A235FBF43}" type="pres">
      <dgm:prSet presAssocID="{928FF37A-A0EB-43C5-A698-0E1A6908ACDE}" presName="desTx" presStyleLbl="alignAccFollowNode1" presStyleIdx="1" presStyleCnt="2">
        <dgm:presLayoutVars>
          <dgm:bulletEnabled val="1"/>
        </dgm:presLayoutVars>
      </dgm:prSet>
      <dgm:spPr/>
    </dgm:pt>
  </dgm:ptLst>
  <dgm:cxnLst>
    <dgm:cxn modelId="{349E1500-EEB5-4793-8F44-77FB48AB160B}" type="presOf" srcId="{82008CE6-9AB1-4CD0-8524-42A22503113F}" destId="{BB1D817E-D038-469D-93C2-941841B94F13}" srcOrd="0" destOrd="0" presId="urn:microsoft.com/office/officeart/2005/8/layout/hList1"/>
    <dgm:cxn modelId="{56843503-C9C9-4840-94CC-6FC62D400901}" srcId="{928FF37A-A0EB-43C5-A698-0E1A6908ACDE}" destId="{5B8B178B-ABDE-426B-85DF-B7C32E30D8F0}" srcOrd="2" destOrd="0" parTransId="{6F6C6313-4477-4D90-9E91-BE478B31EE58}" sibTransId="{9AC97947-403A-4E67-B1AF-A8252E212D2B}"/>
    <dgm:cxn modelId="{E3EEB010-813B-443B-8D2A-A24D6C1668D8}" srcId="{5D631C3D-8725-4EE3-BB23-CFD97C0B82F1}" destId="{AC5F54D5-C760-4218-9D83-D93F2F2DCA44}" srcOrd="2" destOrd="0" parTransId="{D391809F-C051-49F6-B4F7-3B6D2D2E8739}" sibTransId="{F226ED23-C5D6-49AB-A37A-48E0D0DEABCE}"/>
    <dgm:cxn modelId="{4F58CB13-D174-48EA-B515-7CCD73360179}" type="presOf" srcId="{928FF37A-A0EB-43C5-A698-0E1A6908ACDE}" destId="{C0ABDE7A-4DB5-4485-B39F-A5B7FB8F658E}" srcOrd="0" destOrd="0" presId="urn:microsoft.com/office/officeart/2005/8/layout/hList1"/>
    <dgm:cxn modelId="{A60CDC19-DC19-46F7-9742-3AF5736CF1B6}" srcId="{7EF4BF14-DF14-40A9-A75C-E52C5089B104}" destId="{928FF37A-A0EB-43C5-A698-0E1A6908ACDE}" srcOrd="1" destOrd="0" parTransId="{1CC4E3BA-2FC1-4BF5-8F19-9F4B48BE5BA4}" sibTransId="{9FB53E36-A8FA-42BD-8B36-9B2DD5FB9B0E}"/>
    <dgm:cxn modelId="{37656B1D-8130-4573-82C2-AA9A89C4E09A}" srcId="{7EF4BF14-DF14-40A9-A75C-E52C5089B104}" destId="{5D631C3D-8725-4EE3-BB23-CFD97C0B82F1}" srcOrd="0" destOrd="0" parTransId="{2A78C797-1E55-4A66-81E4-424518EF2267}" sibTransId="{96D0F543-F11B-4D7E-BC40-2BE1936DE629}"/>
    <dgm:cxn modelId="{65291C2A-D222-4E49-B8DC-312F44B75E73}" type="presOf" srcId="{5D631C3D-8725-4EE3-BB23-CFD97C0B82F1}" destId="{35BCBDF0-AE76-401F-9B6F-E548FBD2AAAF}" srcOrd="0" destOrd="0" presId="urn:microsoft.com/office/officeart/2005/8/layout/hList1"/>
    <dgm:cxn modelId="{0C3E776C-B413-49E4-925B-D1F6D0A43B2F}" srcId="{928FF37A-A0EB-43C5-A698-0E1A6908ACDE}" destId="{C2BBBB21-EF36-4F58-81C6-621EFC0FE257}" srcOrd="1" destOrd="0" parTransId="{350D634E-6A8A-426F-9D58-FC67C88DFEDA}" sibTransId="{8D3274F7-1EFB-44C4-8DA6-C492BA7D0E36}"/>
    <dgm:cxn modelId="{4ECC244F-4380-402E-B69F-FD36197197C6}" srcId="{5D631C3D-8725-4EE3-BB23-CFD97C0B82F1}" destId="{1205D4EA-57C8-4EBD-B50F-39AC6C6D8F0C}" srcOrd="1" destOrd="0" parTransId="{9DDEB988-857D-4A77-A1D2-0665092BE36E}" sibTransId="{142A32A1-94A4-4FFD-813F-E3CB7DEA6025}"/>
    <dgm:cxn modelId="{F28BDE75-C32B-4234-948C-28E5BC4409FC}" type="presOf" srcId="{C2BBBB21-EF36-4F58-81C6-621EFC0FE257}" destId="{86B15A2B-87A4-4243-9B7C-E65A235FBF43}" srcOrd="0" destOrd="1" presId="urn:microsoft.com/office/officeart/2005/8/layout/hList1"/>
    <dgm:cxn modelId="{FD25FB9C-AE49-458C-BBBA-5F5FAA9D9021}" srcId="{928FF37A-A0EB-43C5-A698-0E1A6908ACDE}" destId="{C8ABF28E-3AFE-4556-B7EC-8358899E1651}" srcOrd="0" destOrd="0" parTransId="{84F5B94D-B2C8-4D0B-B7B0-6D1D125AA346}" sibTransId="{23BD8945-8DD3-4788-AF43-763882CF4159}"/>
    <dgm:cxn modelId="{D6ACCA9D-22F9-45BC-A475-9F3D01D4E96A}" type="presOf" srcId="{1205D4EA-57C8-4EBD-B50F-39AC6C6D8F0C}" destId="{BB1D817E-D038-469D-93C2-941841B94F13}" srcOrd="0" destOrd="1" presId="urn:microsoft.com/office/officeart/2005/8/layout/hList1"/>
    <dgm:cxn modelId="{50605BA2-997D-483E-943A-41618B1A1968}" type="presOf" srcId="{C8ABF28E-3AFE-4556-B7EC-8358899E1651}" destId="{86B15A2B-87A4-4243-9B7C-E65A235FBF43}" srcOrd="0" destOrd="0" presId="urn:microsoft.com/office/officeart/2005/8/layout/hList1"/>
    <dgm:cxn modelId="{0CA014D2-D940-4606-ACA3-6E74A2F12F7F}" srcId="{5D631C3D-8725-4EE3-BB23-CFD97C0B82F1}" destId="{82008CE6-9AB1-4CD0-8524-42A22503113F}" srcOrd="0" destOrd="0" parTransId="{FC4BBE50-0E22-4EC5-9AB8-B29096516094}" sibTransId="{A1F2F074-CE90-4BE5-8E9C-2F215C085C64}"/>
    <dgm:cxn modelId="{E3B74ADB-E9B9-4094-A6E3-A0B60B445C9C}" type="presOf" srcId="{5B8B178B-ABDE-426B-85DF-B7C32E30D8F0}" destId="{86B15A2B-87A4-4243-9B7C-E65A235FBF43}" srcOrd="0" destOrd="2" presId="urn:microsoft.com/office/officeart/2005/8/layout/hList1"/>
    <dgm:cxn modelId="{42DAAFDC-9F30-4D57-8796-CC3228BF49CD}" type="presOf" srcId="{AC5F54D5-C760-4218-9D83-D93F2F2DCA44}" destId="{BB1D817E-D038-469D-93C2-941841B94F13}" srcOrd="0" destOrd="2" presId="urn:microsoft.com/office/officeart/2005/8/layout/hList1"/>
    <dgm:cxn modelId="{137BDDF1-D32F-450A-808C-517DAE116D3D}" type="presOf" srcId="{7EF4BF14-DF14-40A9-A75C-E52C5089B104}" destId="{46AE07A1-B893-4D65-90EA-AC8AFB8C8213}" srcOrd="0" destOrd="0" presId="urn:microsoft.com/office/officeart/2005/8/layout/hList1"/>
    <dgm:cxn modelId="{0E971E40-68AF-4C92-A4AA-DCECDBC5DE04}" type="presParOf" srcId="{46AE07A1-B893-4D65-90EA-AC8AFB8C8213}" destId="{85CC4208-5A06-4196-846D-91ADA479EA48}" srcOrd="0" destOrd="0" presId="urn:microsoft.com/office/officeart/2005/8/layout/hList1"/>
    <dgm:cxn modelId="{D90787CC-B6DF-4065-A89B-690D1FAB9757}" type="presParOf" srcId="{85CC4208-5A06-4196-846D-91ADA479EA48}" destId="{35BCBDF0-AE76-401F-9B6F-E548FBD2AAAF}" srcOrd="0" destOrd="0" presId="urn:microsoft.com/office/officeart/2005/8/layout/hList1"/>
    <dgm:cxn modelId="{D58BD840-8738-49CC-BB34-2F6CFB30E9F1}" type="presParOf" srcId="{85CC4208-5A06-4196-846D-91ADA479EA48}" destId="{BB1D817E-D038-469D-93C2-941841B94F13}" srcOrd="1" destOrd="0" presId="urn:microsoft.com/office/officeart/2005/8/layout/hList1"/>
    <dgm:cxn modelId="{3716C29A-4876-45E7-A6E4-892F7D02841F}" type="presParOf" srcId="{46AE07A1-B893-4D65-90EA-AC8AFB8C8213}" destId="{E8393F63-94AF-4908-A3C3-E6A98407276F}" srcOrd="1" destOrd="0" presId="urn:microsoft.com/office/officeart/2005/8/layout/hList1"/>
    <dgm:cxn modelId="{6E08411B-2403-4714-A2DD-E3C54A499562}" type="presParOf" srcId="{46AE07A1-B893-4D65-90EA-AC8AFB8C8213}" destId="{F971343A-E29D-4ABC-9415-20C7BC2597EE}" srcOrd="2" destOrd="0" presId="urn:microsoft.com/office/officeart/2005/8/layout/hList1"/>
    <dgm:cxn modelId="{D961617A-8E4A-41CE-83D5-528B2CB6731F}" type="presParOf" srcId="{F971343A-E29D-4ABC-9415-20C7BC2597EE}" destId="{C0ABDE7A-4DB5-4485-B39F-A5B7FB8F658E}" srcOrd="0" destOrd="0" presId="urn:microsoft.com/office/officeart/2005/8/layout/hList1"/>
    <dgm:cxn modelId="{6AC1C7C9-845D-42B6-A033-830DB87D898B}" type="presParOf" srcId="{F971343A-E29D-4ABC-9415-20C7BC2597EE}" destId="{86B15A2B-87A4-4243-9B7C-E65A235FBF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CF87B4-2818-4FE1-A783-F63DDDA1B248}"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hu-HU"/>
        </a:p>
      </dgm:t>
    </dgm:pt>
    <dgm:pt modelId="{98309C43-9D4D-432A-80CE-164538D374B6}">
      <dgm:prSet phldrT="[Szöveg]" custT="1"/>
      <dgm:spPr/>
      <dgm:t>
        <a:bodyPr/>
        <a:lstStyle/>
        <a:p>
          <a:r>
            <a:rPr lang="hu-HU" sz="3600" dirty="0"/>
            <a:t>RDR </a:t>
          </a:r>
        </a:p>
      </dgm:t>
    </dgm:pt>
    <dgm:pt modelId="{9A45CED3-2306-4DC5-ACAA-7567739D8F54}" type="parTrans" cxnId="{ACB681B1-4098-4631-94A2-5D87C8121EAD}">
      <dgm:prSet/>
      <dgm:spPr/>
      <dgm:t>
        <a:bodyPr/>
        <a:lstStyle/>
        <a:p>
          <a:endParaRPr lang="hu-HU"/>
        </a:p>
      </dgm:t>
    </dgm:pt>
    <dgm:pt modelId="{2AE15B5C-390C-4A5C-AA07-FE5F01B0AB80}" type="sibTrans" cxnId="{ACB681B1-4098-4631-94A2-5D87C8121EAD}">
      <dgm:prSet/>
      <dgm:spPr/>
      <dgm:t>
        <a:bodyPr/>
        <a:lstStyle/>
        <a:p>
          <a:endParaRPr lang="hu-HU"/>
        </a:p>
      </dgm:t>
    </dgm:pt>
    <dgm:pt modelId="{2D9482E0-38A3-492D-9B90-77E0096BDEE7}">
      <dgm:prSet phldrT="[Szöveg]" custT="1"/>
      <dgm:spPr/>
      <dgm:t>
        <a:bodyPr/>
        <a:lstStyle/>
        <a:p>
          <a:pPr rtl="0"/>
          <a:r>
            <a:rPr lang="hu-HU" sz="2000" dirty="0"/>
            <a:t>„Az RDR átfogó multidiszciplináris módszertant kínál a tényfeltáráshoz,  amely szükséges a hatalmas digitális hálózatokat és tereket létrehozó, irányító és elősegítő vállalatok emberi jogi hatásainak felméréséhez. "</a:t>
          </a:r>
          <a:endParaRPr lang="hu-HU" sz="1800" dirty="0">
            <a:latin typeface="+mn-lt"/>
          </a:endParaRPr>
        </a:p>
      </dgm:t>
    </dgm:pt>
    <dgm:pt modelId="{7DA84FFC-5022-4DFD-BE26-21D3A36F8359}" type="parTrans" cxnId="{0435224E-87B0-41D2-9FBD-01FAD5EA0276}">
      <dgm:prSet/>
      <dgm:spPr/>
      <dgm:t>
        <a:bodyPr/>
        <a:lstStyle/>
        <a:p>
          <a:endParaRPr lang="hu-HU"/>
        </a:p>
      </dgm:t>
    </dgm:pt>
    <dgm:pt modelId="{99873009-856E-430A-AD95-3D219662E547}" type="sibTrans" cxnId="{0435224E-87B0-41D2-9FBD-01FAD5EA0276}">
      <dgm:prSet/>
      <dgm:spPr/>
      <dgm:t>
        <a:bodyPr/>
        <a:lstStyle/>
        <a:p>
          <a:endParaRPr lang="hu-HU"/>
        </a:p>
      </dgm:t>
    </dgm:pt>
    <dgm:pt modelId="{AC27C0B2-56F7-46F5-B633-104D00E2A744}">
      <dgm:prSet phldrT="[Szöveg]"/>
      <dgm:spPr/>
      <dgm:t>
        <a:bodyPr/>
        <a:lstStyle/>
        <a:p>
          <a:r>
            <a:rPr lang="hu-HU" dirty="0"/>
            <a:t>RDR </a:t>
          </a:r>
          <a:r>
            <a:rPr lang="hu-HU" dirty="0" err="1"/>
            <a:t>Corporate</a:t>
          </a:r>
          <a:r>
            <a:rPr lang="hu-HU" dirty="0"/>
            <a:t> </a:t>
          </a:r>
          <a:r>
            <a:rPr lang="hu-HU" dirty="0" err="1"/>
            <a:t>Accountability</a:t>
          </a:r>
          <a:r>
            <a:rPr lang="hu-HU" dirty="0"/>
            <a:t> Index </a:t>
          </a:r>
        </a:p>
        <a:p>
          <a:r>
            <a:rPr lang="hu-HU" dirty="0"/>
            <a:t>(vállalati elszámoltathatósági mutató) </a:t>
          </a:r>
        </a:p>
      </dgm:t>
    </dgm:pt>
    <dgm:pt modelId="{A9CCF333-3C53-45F0-9EA5-1C7557364355}" type="parTrans" cxnId="{C8A67A9D-426A-4317-A673-1EDC89479F9F}">
      <dgm:prSet/>
      <dgm:spPr/>
      <dgm:t>
        <a:bodyPr/>
        <a:lstStyle/>
        <a:p>
          <a:endParaRPr lang="hu-HU"/>
        </a:p>
      </dgm:t>
    </dgm:pt>
    <dgm:pt modelId="{603DC5FE-88B1-4AD4-A474-1AA11849A519}" type="sibTrans" cxnId="{C8A67A9D-426A-4317-A673-1EDC89479F9F}">
      <dgm:prSet/>
      <dgm:spPr/>
      <dgm:t>
        <a:bodyPr/>
        <a:lstStyle/>
        <a:p>
          <a:endParaRPr lang="hu-HU"/>
        </a:p>
      </dgm:t>
    </dgm:pt>
    <dgm:pt modelId="{15B58285-1B56-4391-93E0-1C8FD192D34B}">
      <dgm:prSet phldrT="[Szöveg]"/>
      <dgm:spPr/>
      <dgm:t>
        <a:bodyPr/>
        <a:lstStyle/>
        <a:p>
          <a:r>
            <a:rPr lang="hu-HU" dirty="0"/>
            <a:t>az internetes, mobil és telekommunikációs cégek éves értékelése azon általuk nyilvánosságra hozott szabályzatok, kötelezettségvállalásaik,  gyakorlatuk alapján, amelyek hatással vannak a felhasználók magánszférájára és véleménynyilvánítási szabadságára </a:t>
          </a:r>
        </a:p>
      </dgm:t>
    </dgm:pt>
    <dgm:pt modelId="{DFF58F9D-7FE7-4602-A685-FEE76B7C12C9}" type="parTrans" cxnId="{FA6EEDEE-09BF-4E90-9E7A-EADB12EC0AE4}">
      <dgm:prSet/>
      <dgm:spPr/>
      <dgm:t>
        <a:bodyPr/>
        <a:lstStyle/>
        <a:p>
          <a:endParaRPr lang="hu-HU"/>
        </a:p>
      </dgm:t>
    </dgm:pt>
    <dgm:pt modelId="{462E7337-5D11-4E06-98AD-997A36691FF3}" type="sibTrans" cxnId="{FA6EEDEE-09BF-4E90-9E7A-EADB12EC0AE4}">
      <dgm:prSet/>
      <dgm:spPr/>
      <dgm:t>
        <a:bodyPr/>
        <a:lstStyle/>
        <a:p>
          <a:endParaRPr lang="hu-HU"/>
        </a:p>
      </dgm:t>
    </dgm:pt>
    <dgm:pt modelId="{3E4BAEA9-D40F-4AE8-8F2F-7CD2FFB6D649}">
      <dgm:prSet phldrT="[Szöveg]"/>
      <dgm:spPr/>
      <dgm:t>
        <a:bodyPr/>
        <a:lstStyle/>
        <a:p>
          <a:r>
            <a:rPr lang="hu-HU" dirty="0"/>
            <a:t>RDR 2020  – 26 vállalat értékelése </a:t>
          </a:r>
        </a:p>
      </dgm:t>
    </dgm:pt>
    <dgm:pt modelId="{DB130A8B-F8DD-4054-8A2F-127746EC0BE6}" type="parTrans" cxnId="{A54F9B40-2AA4-42ED-832C-D18EFFD5CFB8}">
      <dgm:prSet/>
      <dgm:spPr/>
      <dgm:t>
        <a:bodyPr/>
        <a:lstStyle/>
        <a:p>
          <a:endParaRPr lang="hu-HU"/>
        </a:p>
      </dgm:t>
    </dgm:pt>
    <dgm:pt modelId="{4D4D1A2C-43E8-4C36-AEFC-A6B1C8969276}" type="sibTrans" cxnId="{A54F9B40-2AA4-42ED-832C-D18EFFD5CFB8}">
      <dgm:prSet/>
      <dgm:spPr/>
      <dgm:t>
        <a:bodyPr/>
        <a:lstStyle/>
        <a:p>
          <a:endParaRPr lang="hu-HU"/>
        </a:p>
      </dgm:t>
    </dgm:pt>
    <dgm:pt modelId="{A1C2A6FA-E15F-4AB4-9C91-55A3DD4DD70E}">
      <dgm:prSet/>
      <dgm:spPr/>
      <dgm:t>
        <a:bodyPr/>
        <a:lstStyle/>
        <a:p>
          <a:pPr rtl="0"/>
          <a:endParaRPr kumimoji="0" lang="hu-HU" altLang="hu-HU" sz="2100" b="0" i="0" u="none" strike="noStrike" cap="none" normalizeH="0" baseline="0" dirty="0">
            <a:ln>
              <a:noFill/>
            </a:ln>
            <a:solidFill>
              <a:schemeClr val="tx1"/>
            </a:solidFill>
            <a:effectLst/>
            <a:latin typeface="Arial" panose="020B0604020202020204" pitchFamily="34" charset="0"/>
          </a:endParaRPr>
        </a:p>
      </dgm:t>
    </dgm:pt>
    <dgm:pt modelId="{B3BF94AE-6A58-4224-A074-B6E7596EE468}" type="parTrans" cxnId="{31A82CA5-D628-4B93-9F51-B5E0713BBDCC}">
      <dgm:prSet/>
      <dgm:spPr/>
      <dgm:t>
        <a:bodyPr/>
        <a:lstStyle/>
        <a:p>
          <a:endParaRPr lang="hu-HU"/>
        </a:p>
      </dgm:t>
    </dgm:pt>
    <dgm:pt modelId="{275DCCB9-1F12-47A2-AEF8-C8C44F0BD4C3}" type="sibTrans" cxnId="{31A82CA5-D628-4B93-9F51-B5E0713BBDCC}">
      <dgm:prSet/>
      <dgm:spPr/>
      <dgm:t>
        <a:bodyPr/>
        <a:lstStyle/>
        <a:p>
          <a:endParaRPr lang="hu-HU"/>
        </a:p>
      </dgm:t>
    </dgm:pt>
    <dgm:pt modelId="{1B646841-DC2E-4F23-ABF9-FD547398D5DE}">
      <dgm:prSet phldrT="[Szöveg]" custT="1"/>
      <dgm:spPr/>
      <dgm:t>
        <a:bodyPr/>
        <a:lstStyle/>
        <a:p>
          <a:pPr rtl="0"/>
          <a:r>
            <a:rPr kumimoji="0" lang="hu-HU" altLang="hu-HU" sz="2000" b="0" i="0" u="none" strike="noStrike" cap="none" normalizeH="0" baseline="0" dirty="0">
              <a:ln/>
              <a:effectLst/>
              <a:latin typeface="+mn-lt"/>
            </a:rPr>
            <a:t> </a:t>
          </a:r>
          <a:r>
            <a:rPr kumimoji="0" lang="hu-HU" altLang="hu-HU" sz="2100" b="0" i="0" u="none" strike="noStrike" cap="none" normalizeH="0" baseline="0" dirty="0">
              <a:ln/>
              <a:effectLst/>
              <a:latin typeface="+mn-lt"/>
            </a:rPr>
            <a:t>(</a:t>
          </a:r>
          <a:r>
            <a:rPr kumimoji="0" lang="hu-HU" altLang="hu-HU" sz="1800" b="0" i="0" u="none" strike="noStrike" cap="none" normalizeH="0" baseline="0" dirty="0">
              <a:ln/>
              <a:effectLst/>
              <a:latin typeface="+mn-lt"/>
            </a:rPr>
            <a:t>David Kaye, UN </a:t>
          </a:r>
          <a:r>
            <a:rPr kumimoji="0" lang="hu-HU" altLang="hu-HU" sz="1800" b="0" i="0" u="none" strike="noStrike" cap="none" normalizeH="0" baseline="0" dirty="0" err="1">
              <a:ln/>
              <a:effectLst/>
              <a:latin typeface="+mn-lt"/>
            </a:rPr>
            <a:t>Special</a:t>
          </a:r>
          <a:r>
            <a:rPr kumimoji="0" lang="hu-HU" altLang="hu-HU" sz="1800" b="0" i="0" u="none" strike="noStrike" cap="none" normalizeH="0" baseline="0" dirty="0">
              <a:ln/>
              <a:effectLst/>
              <a:latin typeface="+mn-lt"/>
            </a:rPr>
            <a:t> </a:t>
          </a:r>
          <a:r>
            <a:rPr kumimoji="0" lang="hu-HU" altLang="hu-HU" sz="1800" b="0" i="0" u="none" strike="noStrike" cap="none" normalizeH="0" baseline="0" dirty="0" err="1">
              <a:ln/>
              <a:effectLst/>
              <a:latin typeface="+mn-lt"/>
            </a:rPr>
            <a:t>Rapporteur</a:t>
          </a:r>
          <a:r>
            <a:rPr kumimoji="0" lang="hu-HU" altLang="hu-HU" sz="1800" b="0" i="0" u="none" strike="noStrike" cap="none" normalizeH="0" baseline="0" dirty="0">
              <a:ln/>
              <a:effectLst/>
              <a:latin typeface="+mn-lt"/>
            </a:rPr>
            <a:t> </a:t>
          </a:r>
          <a:r>
            <a:rPr kumimoji="0" lang="hu-HU" altLang="hu-HU" sz="1800" b="0" i="0" u="none" strike="noStrike" cap="none" normalizeH="0" baseline="0" dirty="0" err="1">
              <a:ln/>
              <a:effectLst/>
              <a:latin typeface="+mn-lt"/>
            </a:rPr>
            <a:t>on</a:t>
          </a:r>
          <a:r>
            <a:rPr kumimoji="0" lang="hu-HU" altLang="hu-HU" sz="1800" b="0" i="0" u="none" strike="noStrike" cap="none" normalizeH="0" baseline="0" dirty="0">
              <a:ln/>
              <a:effectLst/>
              <a:latin typeface="+mn-lt"/>
            </a:rPr>
            <a:t> </a:t>
          </a:r>
          <a:r>
            <a:rPr kumimoji="0" lang="hu-HU" altLang="hu-HU" sz="1800" b="0" i="0" u="none" strike="noStrike" cap="none" normalizeH="0" baseline="0" dirty="0" err="1">
              <a:ln/>
              <a:effectLst/>
              <a:latin typeface="+mn-lt"/>
            </a:rPr>
            <a:t>the</a:t>
          </a:r>
          <a:r>
            <a:rPr kumimoji="0" lang="hu-HU" altLang="hu-HU" sz="1800" b="0" i="0" u="none" strike="noStrike" cap="none" normalizeH="0" baseline="0" dirty="0">
              <a:ln/>
              <a:effectLst/>
              <a:latin typeface="+mn-lt"/>
            </a:rPr>
            <a:t> </a:t>
          </a:r>
          <a:r>
            <a:rPr kumimoji="0" lang="hu-HU" altLang="hu-HU" sz="1800" b="0" i="0" u="none" strike="noStrike" cap="none" normalizeH="0" baseline="0" dirty="0" err="1">
              <a:ln/>
              <a:effectLst/>
              <a:latin typeface="+mn-lt"/>
            </a:rPr>
            <a:t>promotion</a:t>
          </a:r>
          <a:r>
            <a:rPr kumimoji="0" lang="hu-HU" altLang="hu-HU" sz="1800" b="0" i="0" u="none" strike="noStrike" cap="none" normalizeH="0" baseline="0" dirty="0">
              <a:ln/>
              <a:effectLst/>
              <a:latin typeface="+mn-lt"/>
            </a:rPr>
            <a:t> and </a:t>
          </a:r>
          <a:r>
            <a:rPr kumimoji="0" lang="hu-HU" altLang="hu-HU" sz="1800" b="0" i="0" u="none" strike="noStrike" cap="none" normalizeH="0" baseline="0" dirty="0" err="1">
              <a:ln/>
              <a:effectLst/>
              <a:latin typeface="+mn-lt"/>
            </a:rPr>
            <a:t>protection</a:t>
          </a:r>
          <a:r>
            <a:rPr kumimoji="0" lang="hu-HU" altLang="hu-HU" sz="1800" b="0" i="0" u="none" strike="noStrike" cap="none" normalizeH="0" baseline="0" dirty="0">
              <a:ln/>
              <a:effectLst/>
              <a:latin typeface="+mn-lt"/>
            </a:rPr>
            <a:t> of </a:t>
          </a:r>
          <a:r>
            <a:rPr kumimoji="0" lang="hu-HU" altLang="hu-HU" sz="1800" b="0" i="0" u="none" strike="noStrike" cap="none" normalizeH="0" baseline="0" dirty="0" err="1">
              <a:ln/>
              <a:effectLst/>
              <a:latin typeface="+mn-lt"/>
            </a:rPr>
            <a:t>the</a:t>
          </a:r>
          <a:r>
            <a:rPr kumimoji="0" lang="hu-HU" altLang="hu-HU" sz="1800" b="0" i="0" u="none" strike="noStrike" cap="none" normalizeH="0" baseline="0" dirty="0">
              <a:ln/>
              <a:effectLst/>
              <a:latin typeface="+mn-lt"/>
            </a:rPr>
            <a:t> </a:t>
          </a:r>
          <a:r>
            <a:rPr kumimoji="0" lang="hu-HU" altLang="hu-HU" sz="1800" b="0" i="0" u="none" strike="noStrike" cap="none" normalizeH="0" baseline="0" dirty="0" err="1">
              <a:ln/>
              <a:effectLst/>
              <a:latin typeface="+mn-lt"/>
            </a:rPr>
            <a:t>right</a:t>
          </a:r>
          <a:r>
            <a:rPr kumimoji="0" lang="hu-HU" altLang="hu-HU" sz="1800" b="0" i="0" u="none" strike="noStrike" cap="none" normalizeH="0" baseline="0" dirty="0">
              <a:ln/>
              <a:effectLst/>
              <a:latin typeface="+mn-lt"/>
            </a:rPr>
            <a:t> </a:t>
          </a:r>
          <a:r>
            <a:rPr kumimoji="0" lang="hu-HU" altLang="hu-HU" sz="1800" b="0" i="0" u="none" strike="noStrike" cap="none" normalizeH="0" baseline="0" dirty="0" err="1">
              <a:ln/>
              <a:effectLst/>
              <a:latin typeface="+mn-lt"/>
            </a:rPr>
            <a:t>to</a:t>
          </a:r>
          <a:r>
            <a:rPr kumimoji="0" lang="hu-HU" altLang="hu-HU" sz="1800" b="0" i="0" u="none" strike="noStrike" cap="none" normalizeH="0" baseline="0" dirty="0">
              <a:ln/>
              <a:effectLst/>
              <a:latin typeface="+mn-lt"/>
            </a:rPr>
            <a:t> </a:t>
          </a:r>
          <a:r>
            <a:rPr kumimoji="0" lang="hu-HU" altLang="hu-HU" sz="1800" b="0" i="0" u="none" strike="noStrike" cap="none" normalizeH="0" baseline="0" dirty="0" err="1">
              <a:ln/>
              <a:effectLst/>
              <a:latin typeface="+mn-lt"/>
            </a:rPr>
            <a:t>freedom</a:t>
          </a:r>
          <a:r>
            <a:rPr kumimoji="0" lang="hu-HU" altLang="hu-HU" sz="1800" b="0" i="0" u="none" strike="noStrike" cap="none" normalizeH="0" baseline="0" dirty="0">
              <a:ln/>
              <a:effectLst/>
              <a:latin typeface="+mn-lt"/>
            </a:rPr>
            <a:t> of </a:t>
          </a:r>
          <a:r>
            <a:rPr kumimoji="0" lang="hu-HU" altLang="hu-HU" sz="1800" b="0" i="0" u="none" strike="noStrike" cap="none" normalizeH="0" baseline="0" dirty="0" err="1">
              <a:ln/>
              <a:effectLst/>
              <a:latin typeface="+mn-lt"/>
            </a:rPr>
            <a:t>opinion</a:t>
          </a:r>
          <a:r>
            <a:rPr kumimoji="0" lang="hu-HU" altLang="hu-HU" sz="1800" b="0" i="0" u="none" strike="noStrike" cap="none" normalizeH="0" baseline="0" dirty="0">
              <a:ln/>
              <a:effectLst/>
              <a:latin typeface="+mn-lt"/>
            </a:rPr>
            <a:t> and </a:t>
          </a:r>
          <a:r>
            <a:rPr kumimoji="0" lang="hu-HU" altLang="hu-HU" sz="1800" b="0" i="0" u="none" strike="noStrike" cap="none" normalizeH="0" baseline="0" dirty="0" err="1">
              <a:ln/>
              <a:effectLst/>
              <a:latin typeface="+mn-lt"/>
            </a:rPr>
            <a:t>expression</a:t>
          </a:r>
          <a:r>
            <a:rPr kumimoji="0" lang="hu-HU" altLang="hu-HU" sz="1800" b="0" i="0" u="none" strike="noStrike" cap="none" normalizeH="0" baseline="0" dirty="0">
              <a:ln/>
              <a:effectLst/>
              <a:latin typeface="+mn-lt"/>
            </a:rPr>
            <a:t>)</a:t>
          </a:r>
          <a:endParaRPr lang="hu-HU" sz="1800" dirty="0">
            <a:latin typeface="+mn-lt"/>
          </a:endParaRPr>
        </a:p>
      </dgm:t>
    </dgm:pt>
    <dgm:pt modelId="{F9F9E1EA-867F-4D50-B78A-2BD65BCF4E79}" type="parTrans" cxnId="{02F6F033-1869-42C9-A7FA-C99B2C2DDB0D}">
      <dgm:prSet/>
      <dgm:spPr/>
    </dgm:pt>
    <dgm:pt modelId="{65AE14AF-EE7D-4891-AC83-677108714C9D}" type="sibTrans" cxnId="{02F6F033-1869-42C9-A7FA-C99B2C2DDB0D}">
      <dgm:prSet/>
      <dgm:spPr/>
    </dgm:pt>
    <dgm:pt modelId="{2DADA9BC-4BF2-4A04-890D-D39B49CBCAAF}" type="pres">
      <dgm:prSet presAssocID="{85CF87B4-2818-4FE1-A783-F63DDDA1B248}" presName="Name0" presStyleCnt="0">
        <dgm:presLayoutVars>
          <dgm:dir/>
          <dgm:animLvl val="lvl"/>
          <dgm:resizeHandles val="exact"/>
        </dgm:presLayoutVars>
      </dgm:prSet>
      <dgm:spPr/>
    </dgm:pt>
    <dgm:pt modelId="{4072DA76-5548-47A4-A59C-9B847F709EF2}" type="pres">
      <dgm:prSet presAssocID="{98309C43-9D4D-432A-80CE-164538D374B6}" presName="composite" presStyleCnt="0"/>
      <dgm:spPr/>
    </dgm:pt>
    <dgm:pt modelId="{71A9239C-8F06-41FB-A96C-4E2230D87A49}" type="pres">
      <dgm:prSet presAssocID="{98309C43-9D4D-432A-80CE-164538D374B6}" presName="parTx" presStyleLbl="alignNode1" presStyleIdx="0" presStyleCnt="2" custLinFactNeighborY="-1055">
        <dgm:presLayoutVars>
          <dgm:chMax val="0"/>
          <dgm:chPref val="0"/>
          <dgm:bulletEnabled val="1"/>
        </dgm:presLayoutVars>
      </dgm:prSet>
      <dgm:spPr/>
    </dgm:pt>
    <dgm:pt modelId="{75E9E8F2-5D1E-41B7-B922-AD688482AF5D}" type="pres">
      <dgm:prSet presAssocID="{98309C43-9D4D-432A-80CE-164538D374B6}" presName="desTx" presStyleLbl="alignAccFollowNode1" presStyleIdx="0" presStyleCnt="2">
        <dgm:presLayoutVars>
          <dgm:bulletEnabled val="1"/>
        </dgm:presLayoutVars>
      </dgm:prSet>
      <dgm:spPr/>
    </dgm:pt>
    <dgm:pt modelId="{B3777371-ADB6-4891-AB41-4A3E9788B3F5}" type="pres">
      <dgm:prSet presAssocID="{2AE15B5C-390C-4A5C-AA07-FE5F01B0AB80}" presName="space" presStyleCnt="0"/>
      <dgm:spPr/>
    </dgm:pt>
    <dgm:pt modelId="{AF718513-04A9-4B1D-ABBA-1F10F24CECBD}" type="pres">
      <dgm:prSet presAssocID="{AC27C0B2-56F7-46F5-B633-104D00E2A744}" presName="composite" presStyleCnt="0"/>
      <dgm:spPr/>
    </dgm:pt>
    <dgm:pt modelId="{583EFD67-0B76-46AC-9895-55574767585C}" type="pres">
      <dgm:prSet presAssocID="{AC27C0B2-56F7-46F5-B633-104D00E2A744}" presName="parTx" presStyleLbl="alignNode1" presStyleIdx="1" presStyleCnt="2">
        <dgm:presLayoutVars>
          <dgm:chMax val="0"/>
          <dgm:chPref val="0"/>
          <dgm:bulletEnabled val="1"/>
        </dgm:presLayoutVars>
      </dgm:prSet>
      <dgm:spPr/>
    </dgm:pt>
    <dgm:pt modelId="{71CFA830-3525-4D2E-BFBF-62DE614EA105}" type="pres">
      <dgm:prSet presAssocID="{AC27C0B2-56F7-46F5-B633-104D00E2A744}" presName="desTx" presStyleLbl="alignAccFollowNode1" presStyleIdx="1" presStyleCnt="2">
        <dgm:presLayoutVars>
          <dgm:bulletEnabled val="1"/>
        </dgm:presLayoutVars>
      </dgm:prSet>
      <dgm:spPr/>
    </dgm:pt>
  </dgm:ptLst>
  <dgm:cxnLst>
    <dgm:cxn modelId="{24E3B401-177C-494B-8D7F-BA1B29BB42B4}" type="presOf" srcId="{1B646841-DC2E-4F23-ABF9-FD547398D5DE}" destId="{75E9E8F2-5D1E-41B7-B922-AD688482AF5D}" srcOrd="0" destOrd="1" presId="urn:microsoft.com/office/officeart/2005/8/layout/hList1"/>
    <dgm:cxn modelId="{BC4C6D10-241E-40CE-930F-AA85F2E54C34}" type="presOf" srcId="{98309C43-9D4D-432A-80CE-164538D374B6}" destId="{71A9239C-8F06-41FB-A96C-4E2230D87A49}" srcOrd="0" destOrd="0" presId="urn:microsoft.com/office/officeart/2005/8/layout/hList1"/>
    <dgm:cxn modelId="{BB699F1B-13C2-4AF1-BB8A-548DE5A5178E}" type="presOf" srcId="{85CF87B4-2818-4FE1-A783-F63DDDA1B248}" destId="{2DADA9BC-4BF2-4A04-890D-D39B49CBCAAF}" srcOrd="0" destOrd="0" presId="urn:microsoft.com/office/officeart/2005/8/layout/hList1"/>
    <dgm:cxn modelId="{02F6F033-1869-42C9-A7FA-C99B2C2DDB0D}" srcId="{98309C43-9D4D-432A-80CE-164538D374B6}" destId="{1B646841-DC2E-4F23-ABF9-FD547398D5DE}" srcOrd="1" destOrd="0" parTransId="{F9F9E1EA-867F-4D50-B78A-2BD65BCF4E79}" sibTransId="{65AE14AF-EE7D-4891-AC83-677108714C9D}"/>
    <dgm:cxn modelId="{A54F9B40-2AA4-42ED-832C-D18EFFD5CFB8}" srcId="{AC27C0B2-56F7-46F5-B633-104D00E2A744}" destId="{3E4BAEA9-D40F-4AE8-8F2F-7CD2FFB6D649}" srcOrd="1" destOrd="0" parTransId="{DB130A8B-F8DD-4054-8A2F-127746EC0BE6}" sibTransId="{4D4D1A2C-43E8-4C36-AEFC-A6B1C8969276}"/>
    <dgm:cxn modelId="{8076CA68-26DD-40CB-BC1F-E95516F801A8}" type="presOf" srcId="{2D9482E0-38A3-492D-9B90-77E0096BDEE7}" destId="{75E9E8F2-5D1E-41B7-B922-AD688482AF5D}" srcOrd="0" destOrd="0" presId="urn:microsoft.com/office/officeart/2005/8/layout/hList1"/>
    <dgm:cxn modelId="{6B1F0769-F431-4146-A532-31DA1FCC2FC9}" type="presOf" srcId="{3E4BAEA9-D40F-4AE8-8F2F-7CD2FFB6D649}" destId="{71CFA830-3525-4D2E-BFBF-62DE614EA105}" srcOrd="0" destOrd="1" presId="urn:microsoft.com/office/officeart/2005/8/layout/hList1"/>
    <dgm:cxn modelId="{0435224E-87B0-41D2-9FBD-01FAD5EA0276}" srcId="{98309C43-9D4D-432A-80CE-164538D374B6}" destId="{2D9482E0-38A3-492D-9B90-77E0096BDEE7}" srcOrd="0" destOrd="0" parTransId="{7DA84FFC-5022-4DFD-BE26-21D3A36F8359}" sibTransId="{99873009-856E-430A-AD95-3D219662E547}"/>
    <dgm:cxn modelId="{BD188688-A5B3-4DE9-8E00-D68668318B7E}" type="presOf" srcId="{A1C2A6FA-E15F-4AB4-9C91-55A3DD4DD70E}" destId="{75E9E8F2-5D1E-41B7-B922-AD688482AF5D}" srcOrd="0" destOrd="2" presId="urn:microsoft.com/office/officeart/2005/8/layout/hList1"/>
    <dgm:cxn modelId="{C8A67A9D-426A-4317-A673-1EDC89479F9F}" srcId="{85CF87B4-2818-4FE1-A783-F63DDDA1B248}" destId="{AC27C0B2-56F7-46F5-B633-104D00E2A744}" srcOrd="1" destOrd="0" parTransId="{A9CCF333-3C53-45F0-9EA5-1C7557364355}" sibTransId="{603DC5FE-88B1-4AD4-A474-1AA11849A519}"/>
    <dgm:cxn modelId="{31A82CA5-D628-4B93-9F51-B5E0713BBDCC}" srcId="{98309C43-9D4D-432A-80CE-164538D374B6}" destId="{A1C2A6FA-E15F-4AB4-9C91-55A3DD4DD70E}" srcOrd="2" destOrd="0" parTransId="{B3BF94AE-6A58-4224-A074-B6E7596EE468}" sibTransId="{275DCCB9-1F12-47A2-AEF8-C8C44F0BD4C3}"/>
    <dgm:cxn modelId="{ACB681B1-4098-4631-94A2-5D87C8121EAD}" srcId="{85CF87B4-2818-4FE1-A783-F63DDDA1B248}" destId="{98309C43-9D4D-432A-80CE-164538D374B6}" srcOrd="0" destOrd="0" parTransId="{9A45CED3-2306-4DC5-ACAA-7567739D8F54}" sibTransId="{2AE15B5C-390C-4A5C-AA07-FE5F01B0AB80}"/>
    <dgm:cxn modelId="{9A829DC2-04FF-4FAB-9C52-BEC49A10E4DC}" type="presOf" srcId="{15B58285-1B56-4391-93E0-1C8FD192D34B}" destId="{71CFA830-3525-4D2E-BFBF-62DE614EA105}" srcOrd="0" destOrd="0" presId="urn:microsoft.com/office/officeart/2005/8/layout/hList1"/>
    <dgm:cxn modelId="{9BDC75E6-E8F7-4B96-987B-A9CADCB9E533}" type="presOf" srcId="{AC27C0B2-56F7-46F5-B633-104D00E2A744}" destId="{583EFD67-0B76-46AC-9895-55574767585C}" srcOrd="0" destOrd="0" presId="urn:microsoft.com/office/officeart/2005/8/layout/hList1"/>
    <dgm:cxn modelId="{FA6EEDEE-09BF-4E90-9E7A-EADB12EC0AE4}" srcId="{AC27C0B2-56F7-46F5-B633-104D00E2A744}" destId="{15B58285-1B56-4391-93E0-1C8FD192D34B}" srcOrd="0" destOrd="0" parTransId="{DFF58F9D-7FE7-4602-A685-FEE76B7C12C9}" sibTransId="{462E7337-5D11-4E06-98AD-997A36691FF3}"/>
    <dgm:cxn modelId="{26CEDA21-00C3-4311-ABAF-C7B37DEA2A15}" type="presParOf" srcId="{2DADA9BC-4BF2-4A04-890D-D39B49CBCAAF}" destId="{4072DA76-5548-47A4-A59C-9B847F709EF2}" srcOrd="0" destOrd="0" presId="urn:microsoft.com/office/officeart/2005/8/layout/hList1"/>
    <dgm:cxn modelId="{C36B0454-DF9F-4250-97BD-BF57FCC9E0D8}" type="presParOf" srcId="{4072DA76-5548-47A4-A59C-9B847F709EF2}" destId="{71A9239C-8F06-41FB-A96C-4E2230D87A49}" srcOrd="0" destOrd="0" presId="urn:microsoft.com/office/officeart/2005/8/layout/hList1"/>
    <dgm:cxn modelId="{8ECA4D20-6E21-4C78-A702-BE27CEA9375D}" type="presParOf" srcId="{4072DA76-5548-47A4-A59C-9B847F709EF2}" destId="{75E9E8F2-5D1E-41B7-B922-AD688482AF5D}" srcOrd="1" destOrd="0" presId="urn:microsoft.com/office/officeart/2005/8/layout/hList1"/>
    <dgm:cxn modelId="{53557112-CDAA-449F-867A-E1867792B267}" type="presParOf" srcId="{2DADA9BC-4BF2-4A04-890D-D39B49CBCAAF}" destId="{B3777371-ADB6-4891-AB41-4A3E9788B3F5}" srcOrd="1" destOrd="0" presId="urn:microsoft.com/office/officeart/2005/8/layout/hList1"/>
    <dgm:cxn modelId="{E0EB28FF-1F6E-4CFE-9E05-7AE39B0A58AB}" type="presParOf" srcId="{2DADA9BC-4BF2-4A04-890D-D39B49CBCAAF}" destId="{AF718513-04A9-4B1D-ABBA-1F10F24CECBD}" srcOrd="2" destOrd="0" presId="urn:microsoft.com/office/officeart/2005/8/layout/hList1"/>
    <dgm:cxn modelId="{42F1FA5E-EA55-4167-A0FB-ED9F795DEA54}" type="presParOf" srcId="{AF718513-04A9-4B1D-ABBA-1F10F24CECBD}" destId="{583EFD67-0B76-46AC-9895-55574767585C}" srcOrd="0" destOrd="0" presId="urn:microsoft.com/office/officeart/2005/8/layout/hList1"/>
    <dgm:cxn modelId="{3C9A743D-60D6-46D0-853B-CDAD308D4A46}" type="presParOf" srcId="{AF718513-04A9-4B1D-ABBA-1F10F24CECBD}" destId="{71CFA830-3525-4D2E-BFBF-62DE614EA10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4B6993-89A9-4073-9194-9622AD930B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hu-HU"/>
        </a:p>
      </dgm:t>
    </dgm:pt>
    <dgm:pt modelId="{4AC65E45-22F0-44DD-A2E6-F38CD80DF0FD}">
      <dgm:prSet phldrT="[Szöveg]"/>
      <dgm:spPr/>
      <dgm:t>
        <a:bodyPr/>
        <a:lstStyle/>
        <a:p>
          <a:r>
            <a:rPr lang="hu-HU" dirty="0" err="1"/>
            <a:t>Governance</a:t>
          </a:r>
          <a:endParaRPr lang="hu-HU" dirty="0"/>
        </a:p>
      </dgm:t>
    </dgm:pt>
    <dgm:pt modelId="{8FF247AB-8F21-4233-8687-ADD42340D345}" type="parTrans" cxnId="{80F876A3-D335-46D6-A7AB-966EF8AA43E4}">
      <dgm:prSet/>
      <dgm:spPr/>
      <dgm:t>
        <a:bodyPr/>
        <a:lstStyle/>
        <a:p>
          <a:endParaRPr lang="hu-HU"/>
        </a:p>
      </dgm:t>
    </dgm:pt>
    <dgm:pt modelId="{9B3A7BB9-8FD9-497B-BFD3-45C658129671}" type="sibTrans" cxnId="{80F876A3-D335-46D6-A7AB-966EF8AA43E4}">
      <dgm:prSet/>
      <dgm:spPr/>
      <dgm:t>
        <a:bodyPr/>
        <a:lstStyle/>
        <a:p>
          <a:endParaRPr lang="hu-HU"/>
        </a:p>
      </dgm:t>
    </dgm:pt>
    <dgm:pt modelId="{44C58571-3FDD-43C8-A49E-2EBCB56BD08A}">
      <dgm:prSet phldrT="[Szöveg]"/>
      <dgm:spPr/>
      <dgm:t>
        <a:bodyPr/>
        <a:lstStyle/>
        <a:p>
          <a:r>
            <a:rPr lang="hu-HU" dirty="0"/>
            <a:t>6 indikátor alapján értékelik a  kötelezettségvállalások nyilvánosságát és azok megjelenését a különböző szolgáltatásokban</a:t>
          </a:r>
        </a:p>
      </dgm:t>
    </dgm:pt>
    <dgm:pt modelId="{0F2CC3A6-6FB7-464E-9466-18DB397B8D09}" type="parTrans" cxnId="{FB249FC4-EFDD-43E3-9FEE-88F29346ECC2}">
      <dgm:prSet/>
      <dgm:spPr/>
      <dgm:t>
        <a:bodyPr/>
        <a:lstStyle/>
        <a:p>
          <a:endParaRPr lang="hu-HU"/>
        </a:p>
      </dgm:t>
    </dgm:pt>
    <dgm:pt modelId="{50DE1110-D683-42F1-A629-58336A4BADFB}" type="sibTrans" cxnId="{FB249FC4-EFDD-43E3-9FEE-88F29346ECC2}">
      <dgm:prSet/>
      <dgm:spPr/>
      <dgm:t>
        <a:bodyPr/>
        <a:lstStyle/>
        <a:p>
          <a:endParaRPr lang="hu-HU"/>
        </a:p>
      </dgm:t>
    </dgm:pt>
    <dgm:pt modelId="{76B7B5B4-FC9A-4A65-B9EC-FDDEA94F8CCC}">
      <dgm:prSet phldrT="[Szöveg]"/>
      <dgm:spPr/>
      <dgm:t>
        <a:bodyPr/>
        <a:lstStyle/>
        <a:p>
          <a:r>
            <a:rPr lang="hu-HU" dirty="0"/>
            <a:t>Véleménynyilvánítás szabadsága</a:t>
          </a:r>
        </a:p>
      </dgm:t>
    </dgm:pt>
    <dgm:pt modelId="{610D6CE0-BCC5-42CA-BA69-7B7CC8E29851}" type="parTrans" cxnId="{4BBC97A3-3590-4EE7-9B78-0D57B6601AA3}">
      <dgm:prSet/>
      <dgm:spPr/>
      <dgm:t>
        <a:bodyPr/>
        <a:lstStyle/>
        <a:p>
          <a:endParaRPr lang="hu-HU"/>
        </a:p>
      </dgm:t>
    </dgm:pt>
    <dgm:pt modelId="{E90E82D7-9F7F-4CF9-B698-BCAAF8564973}" type="sibTrans" cxnId="{4BBC97A3-3590-4EE7-9B78-0D57B6601AA3}">
      <dgm:prSet/>
      <dgm:spPr/>
      <dgm:t>
        <a:bodyPr/>
        <a:lstStyle/>
        <a:p>
          <a:endParaRPr lang="hu-HU"/>
        </a:p>
      </dgm:t>
    </dgm:pt>
    <dgm:pt modelId="{411F7144-444F-4C16-AC0C-90580D05448F}">
      <dgm:prSet phldrT="[Szöveg]"/>
      <dgm:spPr/>
      <dgm:t>
        <a:bodyPr/>
        <a:lstStyle/>
        <a:p>
          <a:r>
            <a:rPr lang="hu-HU" dirty="0"/>
            <a:t>13 indikátor alapján értékelik azon szabályzatok nyilvánosságát,  amelyek alapján értékelhető, hogy a vállalat tiszteletben tartja-e a nemzetközi jogi dokumentumokban rögzített véleménynyilvánítás szabadságát </a:t>
          </a:r>
        </a:p>
      </dgm:t>
    </dgm:pt>
    <dgm:pt modelId="{DD1BD2C1-1924-4653-8FA8-5997C22AE988}" type="parTrans" cxnId="{3FA69711-D8AA-4056-B85B-68FE974D4E46}">
      <dgm:prSet/>
      <dgm:spPr/>
      <dgm:t>
        <a:bodyPr/>
        <a:lstStyle/>
        <a:p>
          <a:endParaRPr lang="hu-HU"/>
        </a:p>
      </dgm:t>
    </dgm:pt>
    <dgm:pt modelId="{0D2CEB3B-076E-4889-B0F1-A64A973CFA2C}" type="sibTrans" cxnId="{3FA69711-D8AA-4056-B85B-68FE974D4E46}">
      <dgm:prSet/>
      <dgm:spPr/>
      <dgm:t>
        <a:bodyPr/>
        <a:lstStyle/>
        <a:p>
          <a:endParaRPr lang="hu-HU"/>
        </a:p>
      </dgm:t>
    </dgm:pt>
    <dgm:pt modelId="{1321844C-8A9B-4644-AE19-C4F0DAC43736}">
      <dgm:prSet phldrT="[Szöveg]"/>
      <dgm:spPr/>
      <dgm:t>
        <a:bodyPr/>
        <a:lstStyle/>
        <a:p>
          <a:r>
            <a:rPr lang="hu-HU" dirty="0"/>
            <a:t>Magánszféra</a:t>
          </a:r>
        </a:p>
      </dgm:t>
    </dgm:pt>
    <dgm:pt modelId="{1104F29C-21A2-47F2-8421-865D6A29A2EB}" type="parTrans" cxnId="{F0C114E3-6FEB-49ED-862A-C80B0164C6E3}">
      <dgm:prSet/>
      <dgm:spPr/>
      <dgm:t>
        <a:bodyPr/>
        <a:lstStyle/>
        <a:p>
          <a:endParaRPr lang="hu-HU"/>
        </a:p>
      </dgm:t>
    </dgm:pt>
    <dgm:pt modelId="{05EBC396-7FFD-4FB6-B1FF-B45AD7110D41}" type="sibTrans" cxnId="{F0C114E3-6FEB-49ED-862A-C80B0164C6E3}">
      <dgm:prSet/>
      <dgm:spPr/>
      <dgm:t>
        <a:bodyPr/>
        <a:lstStyle/>
        <a:p>
          <a:endParaRPr lang="hu-HU"/>
        </a:p>
      </dgm:t>
    </dgm:pt>
    <dgm:pt modelId="{D8C37AC5-3927-4DDE-BF16-0977D4C96AD0}">
      <dgm:prSet phldrT="[Szöveg]"/>
      <dgm:spPr/>
      <dgm:t>
        <a:bodyPr/>
        <a:lstStyle/>
        <a:p>
          <a:r>
            <a:rPr lang="hu-HU" dirty="0"/>
            <a:t>18 indikátor alapján értékelik azon szabályzatok nyilvánosságát, amelyek alapján értékelhető, hogy a vállalat tiszteletben tartja-e a nemzetközi jogi dokumentumokban rögzített véleménynyilvánítás szabadságát</a:t>
          </a:r>
        </a:p>
      </dgm:t>
    </dgm:pt>
    <dgm:pt modelId="{6F80F783-8775-4E08-A551-B6894778850B}" type="parTrans" cxnId="{55C3EEFE-1778-4B08-8F15-CE890E0C9169}">
      <dgm:prSet/>
      <dgm:spPr/>
      <dgm:t>
        <a:bodyPr/>
        <a:lstStyle/>
        <a:p>
          <a:endParaRPr lang="hu-HU"/>
        </a:p>
      </dgm:t>
    </dgm:pt>
    <dgm:pt modelId="{2E76D6B3-A295-46B6-BE23-2A1782BE29BA}" type="sibTrans" cxnId="{55C3EEFE-1778-4B08-8F15-CE890E0C9169}">
      <dgm:prSet/>
      <dgm:spPr/>
      <dgm:t>
        <a:bodyPr/>
        <a:lstStyle/>
        <a:p>
          <a:endParaRPr lang="hu-HU"/>
        </a:p>
      </dgm:t>
    </dgm:pt>
    <dgm:pt modelId="{48660EA9-02C8-442E-9A44-B350480E7421}" type="pres">
      <dgm:prSet presAssocID="{DE4B6993-89A9-4073-9194-9622AD930BAE}" presName="Name0" presStyleCnt="0">
        <dgm:presLayoutVars>
          <dgm:dir/>
          <dgm:animLvl val="lvl"/>
          <dgm:resizeHandles val="exact"/>
        </dgm:presLayoutVars>
      </dgm:prSet>
      <dgm:spPr/>
    </dgm:pt>
    <dgm:pt modelId="{07DE774C-CC5F-4AED-85E7-E83501C778CC}" type="pres">
      <dgm:prSet presAssocID="{4AC65E45-22F0-44DD-A2E6-F38CD80DF0FD}" presName="composite" presStyleCnt="0"/>
      <dgm:spPr/>
    </dgm:pt>
    <dgm:pt modelId="{AB105F25-3875-4F8D-A8FE-D252FBCAE2F6}" type="pres">
      <dgm:prSet presAssocID="{4AC65E45-22F0-44DD-A2E6-F38CD80DF0FD}" presName="parTx" presStyleLbl="alignNode1" presStyleIdx="0" presStyleCnt="3">
        <dgm:presLayoutVars>
          <dgm:chMax val="0"/>
          <dgm:chPref val="0"/>
          <dgm:bulletEnabled val="1"/>
        </dgm:presLayoutVars>
      </dgm:prSet>
      <dgm:spPr/>
    </dgm:pt>
    <dgm:pt modelId="{A378BC1F-7DCA-46B3-B1B5-B3A1CCDDDB25}" type="pres">
      <dgm:prSet presAssocID="{4AC65E45-22F0-44DD-A2E6-F38CD80DF0FD}" presName="desTx" presStyleLbl="alignAccFollowNode1" presStyleIdx="0" presStyleCnt="3">
        <dgm:presLayoutVars>
          <dgm:bulletEnabled val="1"/>
        </dgm:presLayoutVars>
      </dgm:prSet>
      <dgm:spPr/>
    </dgm:pt>
    <dgm:pt modelId="{3B97DB07-1E76-4393-BAEE-D03AED9AC0FC}" type="pres">
      <dgm:prSet presAssocID="{9B3A7BB9-8FD9-497B-BFD3-45C658129671}" presName="space" presStyleCnt="0"/>
      <dgm:spPr/>
    </dgm:pt>
    <dgm:pt modelId="{CC5C8F6A-0F05-484A-A9A7-EB2F7B50CC26}" type="pres">
      <dgm:prSet presAssocID="{76B7B5B4-FC9A-4A65-B9EC-FDDEA94F8CCC}" presName="composite" presStyleCnt="0"/>
      <dgm:spPr/>
    </dgm:pt>
    <dgm:pt modelId="{6E11ED7B-4FBA-43B0-9C0F-FA27404435BB}" type="pres">
      <dgm:prSet presAssocID="{76B7B5B4-FC9A-4A65-B9EC-FDDEA94F8CCC}" presName="parTx" presStyleLbl="alignNode1" presStyleIdx="1" presStyleCnt="3">
        <dgm:presLayoutVars>
          <dgm:chMax val="0"/>
          <dgm:chPref val="0"/>
          <dgm:bulletEnabled val="1"/>
        </dgm:presLayoutVars>
      </dgm:prSet>
      <dgm:spPr/>
    </dgm:pt>
    <dgm:pt modelId="{00109CFC-E829-4831-BD9B-3CC17A1592AD}" type="pres">
      <dgm:prSet presAssocID="{76B7B5B4-FC9A-4A65-B9EC-FDDEA94F8CCC}" presName="desTx" presStyleLbl="alignAccFollowNode1" presStyleIdx="1" presStyleCnt="3">
        <dgm:presLayoutVars>
          <dgm:bulletEnabled val="1"/>
        </dgm:presLayoutVars>
      </dgm:prSet>
      <dgm:spPr/>
    </dgm:pt>
    <dgm:pt modelId="{B9EE0A9E-DDA8-4A73-AEE2-751D5090CAFA}" type="pres">
      <dgm:prSet presAssocID="{E90E82D7-9F7F-4CF9-B698-BCAAF8564973}" presName="space" presStyleCnt="0"/>
      <dgm:spPr/>
    </dgm:pt>
    <dgm:pt modelId="{BD492B27-D9F9-433B-916D-461F3009D86F}" type="pres">
      <dgm:prSet presAssocID="{1321844C-8A9B-4644-AE19-C4F0DAC43736}" presName="composite" presStyleCnt="0"/>
      <dgm:spPr/>
    </dgm:pt>
    <dgm:pt modelId="{24A5F96E-530B-4F40-9C97-D7C53D14C6ED}" type="pres">
      <dgm:prSet presAssocID="{1321844C-8A9B-4644-AE19-C4F0DAC43736}" presName="parTx" presStyleLbl="alignNode1" presStyleIdx="2" presStyleCnt="3">
        <dgm:presLayoutVars>
          <dgm:chMax val="0"/>
          <dgm:chPref val="0"/>
          <dgm:bulletEnabled val="1"/>
        </dgm:presLayoutVars>
      </dgm:prSet>
      <dgm:spPr/>
    </dgm:pt>
    <dgm:pt modelId="{209F6213-6958-45ED-ACBE-A67F5E93B532}" type="pres">
      <dgm:prSet presAssocID="{1321844C-8A9B-4644-AE19-C4F0DAC43736}" presName="desTx" presStyleLbl="alignAccFollowNode1" presStyleIdx="2" presStyleCnt="3">
        <dgm:presLayoutVars>
          <dgm:bulletEnabled val="1"/>
        </dgm:presLayoutVars>
      </dgm:prSet>
      <dgm:spPr/>
    </dgm:pt>
  </dgm:ptLst>
  <dgm:cxnLst>
    <dgm:cxn modelId="{3FA69711-D8AA-4056-B85B-68FE974D4E46}" srcId="{76B7B5B4-FC9A-4A65-B9EC-FDDEA94F8CCC}" destId="{411F7144-444F-4C16-AC0C-90580D05448F}" srcOrd="0" destOrd="0" parTransId="{DD1BD2C1-1924-4653-8FA8-5997C22AE988}" sibTransId="{0D2CEB3B-076E-4889-B0F1-A64A973CFA2C}"/>
    <dgm:cxn modelId="{F6E5FE12-0CA5-4379-A888-E05DAE70D924}" type="presOf" srcId="{76B7B5B4-FC9A-4A65-B9EC-FDDEA94F8CCC}" destId="{6E11ED7B-4FBA-43B0-9C0F-FA27404435BB}" srcOrd="0" destOrd="0" presId="urn:microsoft.com/office/officeart/2005/8/layout/hList1"/>
    <dgm:cxn modelId="{B789122C-97E7-4737-B7F7-3362FBD9878A}" type="presOf" srcId="{44C58571-3FDD-43C8-A49E-2EBCB56BD08A}" destId="{A378BC1F-7DCA-46B3-B1B5-B3A1CCDDDB25}" srcOrd="0" destOrd="0" presId="urn:microsoft.com/office/officeart/2005/8/layout/hList1"/>
    <dgm:cxn modelId="{3361E131-DC63-46C5-B78C-A91E2A8C9A52}" type="presOf" srcId="{4AC65E45-22F0-44DD-A2E6-F38CD80DF0FD}" destId="{AB105F25-3875-4F8D-A8FE-D252FBCAE2F6}" srcOrd="0" destOrd="0" presId="urn:microsoft.com/office/officeart/2005/8/layout/hList1"/>
    <dgm:cxn modelId="{6E54A937-8A82-42B8-A4EC-EACC10B0B4E0}" type="presOf" srcId="{DE4B6993-89A9-4073-9194-9622AD930BAE}" destId="{48660EA9-02C8-442E-9A44-B350480E7421}" srcOrd="0" destOrd="0" presId="urn:microsoft.com/office/officeart/2005/8/layout/hList1"/>
    <dgm:cxn modelId="{4A91E69C-047F-481D-BC55-EF4D52751DD4}" type="presOf" srcId="{D8C37AC5-3927-4DDE-BF16-0977D4C96AD0}" destId="{209F6213-6958-45ED-ACBE-A67F5E93B532}" srcOrd="0" destOrd="0" presId="urn:microsoft.com/office/officeart/2005/8/layout/hList1"/>
    <dgm:cxn modelId="{80F876A3-D335-46D6-A7AB-966EF8AA43E4}" srcId="{DE4B6993-89A9-4073-9194-9622AD930BAE}" destId="{4AC65E45-22F0-44DD-A2E6-F38CD80DF0FD}" srcOrd="0" destOrd="0" parTransId="{8FF247AB-8F21-4233-8687-ADD42340D345}" sibTransId="{9B3A7BB9-8FD9-497B-BFD3-45C658129671}"/>
    <dgm:cxn modelId="{4BBC97A3-3590-4EE7-9B78-0D57B6601AA3}" srcId="{DE4B6993-89A9-4073-9194-9622AD930BAE}" destId="{76B7B5B4-FC9A-4A65-B9EC-FDDEA94F8CCC}" srcOrd="1" destOrd="0" parTransId="{610D6CE0-BCC5-42CA-BA69-7B7CC8E29851}" sibTransId="{E90E82D7-9F7F-4CF9-B698-BCAAF8564973}"/>
    <dgm:cxn modelId="{9F3B53B6-A17F-4539-83F6-390303D638DF}" type="presOf" srcId="{1321844C-8A9B-4644-AE19-C4F0DAC43736}" destId="{24A5F96E-530B-4F40-9C97-D7C53D14C6ED}" srcOrd="0" destOrd="0" presId="urn:microsoft.com/office/officeart/2005/8/layout/hList1"/>
    <dgm:cxn modelId="{FB249FC4-EFDD-43E3-9FEE-88F29346ECC2}" srcId="{4AC65E45-22F0-44DD-A2E6-F38CD80DF0FD}" destId="{44C58571-3FDD-43C8-A49E-2EBCB56BD08A}" srcOrd="0" destOrd="0" parTransId="{0F2CC3A6-6FB7-464E-9466-18DB397B8D09}" sibTransId="{50DE1110-D683-42F1-A629-58336A4BADFB}"/>
    <dgm:cxn modelId="{F0C114E3-6FEB-49ED-862A-C80B0164C6E3}" srcId="{DE4B6993-89A9-4073-9194-9622AD930BAE}" destId="{1321844C-8A9B-4644-AE19-C4F0DAC43736}" srcOrd="2" destOrd="0" parTransId="{1104F29C-21A2-47F2-8421-865D6A29A2EB}" sibTransId="{05EBC396-7FFD-4FB6-B1FF-B45AD7110D41}"/>
    <dgm:cxn modelId="{A57B9FE6-B216-4544-ADEC-112B874B4541}" type="presOf" srcId="{411F7144-444F-4C16-AC0C-90580D05448F}" destId="{00109CFC-E829-4831-BD9B-3CC17A1592AD}" srcOrd="0" destOrd="0" presId="urn:microsoft.com/office/officeart/2005/8/layout/hList1"/>
    <dgm:cxn modelId="{55C3EEFE-1778-4B08-8F15-CE890E0C9169}" srcId="{1321844C-8A9B-4644-AE19-C4F0DAC43736}" destId="{D8C37AC5-3927-4DDE-BF16-0977D4C96AD0}" srcOrd="0" destOrd="0" parTransId="{6F80F783-8775-4E08-A551-B6894778850B}" sibTransId="{2E76D6B3-A295-46B6-BE23-2A1782BE29BA}"/>
    <dgm:cxn modelId="{5C2836D7-7BE1-4C8E-8408-7A7A16ABD36C}" type="presParOf" srcId="{48660EA9-02C8-442E-9A44-B350480E7421}" destId="{07DE774C-CC5F-4AED-85E7-E83501C778CC}" srcOrd="0" destOrd="0" presId="urn:microsoft.com/office/officeart/2005/8/layout/hList1"/>
    <dgm:cxn modelId="{68C2E2DC-B603-473A-8528-CD525577C91B}" type="presParOf" srcId="{07DE774C-CC5F-4AED-85E7-E83501C778CC}" destId="{AB105F25-3875-4F8D-A8FE-D252FBCAE2F6}" srcOrd="0" destOrd="0" presId="urn:microsoft.com/office/officeart/2005/8/layout/hList1"/>
    <dgm:cxn modelId="{E2940A61-A591-4D44-9BAB-37567EC66243}" type="presParOf" srcId="{07DE774C-CC5F-4AED-85E7-E83501C778CC}" destId="{A378BC1F-7DCA-46B3-B1B5-B3A1CCDDDB25}" srcOrd="1" destOrd="0" presId="urn:microsoft.com/office/officeart/2005/8/layout/hList1"/>
    <dgm:cxn modelId="{D0A92B8D-0334-40BD-B449-A55923D0249A}" type="presParOf" srcId="{48660EA9-02C8-442E-9A44-B350480E7421}" destId="{3B97DB07-1E76-4393-BAEE-D03AED9AC0FC}" srcOrd="1" destOrd="0" presId="urn:microsoft.com/office/officeart/2005/8/layout/hList1"/>
    <dgm:cxn modelId="{65DDA671-CBE7-4689-85F1-9289239FA652}" type="presParOf" srcId="{48660EA9-02C8-442E-9A44-B350480E7421}" destId="{CC5C8F6A-0F05-484A-A9A7-EB2F7B50CC26}" srcOrd="2" destOrd="0" presId="urn:microsoft.com/office/officeart/2005/8/layout/hList1"/>
    <dgm:cxn modelId="{71A8ECAA-2914-4E61-8F34-81DD8D45BD8A}" type="presParOf" srcId="{CC5C8F6A-0F05-484A-A9A7-EB2F7B50CC26}" destId="{6E11ED7B-4FBA-43B0-9C0F-FA27404435BB}" srcOrd="0" destOrd="0" presId="urn:microsoft.com/office/officeart/2005/8/layout/hList1"/>
    <dgm:cxn modelId="{1831E4AC-CED4-4C45-A22F-0746410EAB07}" type="presParOf" srcId="{CC5C8F6A-0F05-484A-A9A7-EB2F7B50CC26}" destId="{00109CFC-E829-4831-BD9B-3CC17A1592AD}" srcOrd="1" destOrd="0" presId="urn:microsoft.com/office/officeart/2005/8/layout/hList1"/>
    <dgm:cxn modelId="{0CA66E8A-7A0C-4FAC-91DE-E2B98FC5F565}" type="presParOf" srcId="{48660EA9-02C8-442E-9A44-B350480E7421}" destId="{B9EE0A9E-DDA8-4A73-AEE2-751D5090CAFA}" srcOrd="3" destOrd="0" presId="urn:microsoft.com/office/officeart/2005/8/layout/hList1"/>
    <dgm:cxn modelId="{7F131538-F8A7-433B-9898-B5060954D3C7}" type="presParOf" srcId="{48660EA9-02C8-442E-9A44-B350480E7421}" destId="{BD492B27-D9F9-433B-916D-461F3009D86F}" srcOrd="4" destOrd="0" presId="urn:microsoft.com/office/officeart/2005/8/layout/hList1"/>
    <dgm:cxn modelId="{AFB9807B-CB3E-41DA-9CBC-303DA5EAF42C}" type="presParOf" srcId="{BD492B27-D9F9-433B-916D-461F3009D86F}" destId="{24A5F96E-530B-4F40-9C97-D7C53D14C6ED}" srcOrd="0" destOrd="0" presId="urn:microsoft.com/office/officeart/2005/8/layout/hList1"/>
    <dgm:cxn modelId="{F287F66F-F2EB-4876-A64F-ADA6A013FCAC}" type="presParOf" srcId="{BD492B27-D9F9-433B-916D-461F3009D86F}" destId="{209F6213-6958-45ED-ACBE-A67F5E93B53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557C27-9EBA-49CC-8684-E284F173D6F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DE"/>
        </a:p>
      </dgm:t>
    </dgm:pt>
    <dgm:pt modelId="{CC383955-C7B7-44C1-BBAF-D793AF5A09D7}">
      <dgm:prSet phldrT="[Szöveg]"/>
      <dgm:spPr/>
      <dgm:t>
        <a:bodyPr/>
        <a:lstStyle/>
        <a:p>
          <a:r>
            <a:rPr lang="hu-HU" dirty="0">
              <a:solidFill>
                <a:schemeClr val="tx1"/>
              </a:solidFill>
            </a:rPr>
            <a:t>véleménynyilvánítás szabadsága</a:t>
          </a:r>
          <a:endParaRPr lang="de-DE" dirty="0">
            <a:solidFill>
              <a:schemeClr val="tx1"/>
            </a:solidFill>
          </a:endParaRPr>
        </a:p>
      </dgm:t>
    </dgm:pt>
    <dgm:pt modelId="{375A658C-4AAC-49B4-8B9F-A6273F6890CE}" type="parTrans" cxnId="{7FEFD61B-FEB1-49FA-A066-82E78023EE64}">
      <dgm:prSet/>
      <dgm:spPr/>
      <dgm:t>
        <a:bodyPr/>
        <a:lstStyle/>
        <a:p>
          <a:endParaRPr lang="de-DE"/>
        </a:p>
      </dgm:t>
    </dgm:pt>
    <dgm:pt modelId="{B6FCB657-2653-421B-B710-F9C00E78A63E}" type="sibTrans" cxnId="{7FEFD61B-FEB1-49FA-A066-82E78023EE64}">
      <dgm:prSet/>
      <dgm:spPr/>
      <dgm:t>
        <a:bodyPr/>
        <a:lstStyle/>
        <a:p>
          <a:endParaRPr lang="de-DE"/>
        </a:p>
      </dgm:t>
    </dgm:pt>
    <dgm:pt modelId="{9D5789B0-3615-402F-813B-21519D9F00A9}">
      <dgm:prSet phldrT="[Szöveg]"/>
      <dgm:spPr/>
      <dgm:t>
        <a:bodyPr/>
        <a:lstStyle/>
        <a:p>
          <a:r>
            <a:rPr lang="hu-HU" dirty="0">
              <a:solidFill>
                <a:schemeClr val="tx1"/>
              </a:solidFill>
            </a:rPr>
            <a:t>más alapjogok</a:t>
          </a:r>
          <a:endParaRPr lang="de-DE" dirty="0">
            <a:solidFill>
              <a:schemeClr val="tx1"/>
            </a:solidFill>
          </a:endParaRPr>
        </a:p>
      </dgm:t>
    </dgm:pt>
    <dgm:pt modelId="{BC4D96C9-A8A9-4204-83B9-D8D8D49ADBEF}" type="parTrans" cxnId="{A1348C74-5D25-4D75-B49A-0DECF2AEE4FB}">
      <dgm:prSet/>
      <dgm:spPr/>
      <dgm:t>
        <a:bodyPr/>
        <a:lstStyle/>
        <a:p>
          <a:endParaRPr lang="de-DE"/>
        </a:p>
      </dgm:t>
    </dgm:pt>
    <dgm:pt modelId="{DA3DD85A-AA30-42C3-9573-720F39A75612}" type="sibTrans" cxnId="{A1348C74-5D25-4D75-B49A-0DECF2AEE4FB}">
      <dgm:prSet/>
      <dgm:spPr/>
      <dgm:t>
        <a:bodyPr/>
        <a:lstStyle/>
        <a:p>
          <a:endParaRPr lang="de-DE"/>
        </a:p>
      </dgm:t>
    </dgm:pt>
    <dgm:pt modelId="{4C765170-5D3B-4DD6-A0B1-6F17743742B5}" type="pres">
      <dgm:prSet presAssocID="{AB557C27-9EBA-49CC-8684-E284F173D6F0}" presName="diagram" presStyleCnt="0">
        <dgm:presLayoutVars>
          <dgm:dir/>
          <dgm:resizeHandles val="exact"/>
        </dgm:presLayoutVars>
      </dgm:prSet>
      <dgm:spPr/>
    </dgm:pt>
    <dgm:pt modelId="{E4B6EB08-A810-47B5-B676-105D37420BE7}" type="pres">
      <dgm:prSet presAssocID="{CC383955-C7B7-44C1-BBAF-D793AF5A09D7}" presName="arrow" presStyleLbl="node1" presStyleIdx="0" presStyleCnt="2" custScaleX="63959" custScaleY="86684" custRadScaleRad="102904" custRadScaleInc="-9469">
        <dgm:presLayoutVars>
          <dgm:bulletEnabled val="1"/>
        </dgm:presLayoutVars>
      </dgm:prSet>
      <dgm:spPr/>
    </dgm:pt>
    <dgm:pt modelId="{98DA1343-69BC-4C8B-AA5A-A5BB0B8EBA40}" type="pres">
      <dgm:prSet presAssocID="{9D5789B0-3615-402F-813B-21519D9F00A9}" presName="arrow" presStyleLbl="node1" presStyleIdx="1" presStyleCnt="2" custScaleX="64513" custScaleY="100023" custRadScaleRad="95846" custRadScaleInc="8256">
        <dgm:presLayoutVars>
          <dgm:bulletEnabled val="1"/>
        </dgm:presLayoutVars>
      </dgm:prSet>
      <dgm:spPr/>
    </dgm:pt>
  </dgm:ptLst>
  <dgm:cxnLst>
    <dgm:cxn modelId="{4F2D001B-0AAE-4700-A10E-524D22B7DCD9}" type="presOf" srcId="{AB557C27-9EBA-49CC-8684-E284F173D6F0}" destId="{4C765170-5D3B-4DD6-A0B1-6F17743742B5}" srcOrd="0" destOrd="0" presId="urn:microsoft.com/office/officeart/2005/8/layout/arrow5"/>
    <dgm:cxn modelId="{7FEFD61B-FEB1-49FA-A066-82E78023EE64}" srcId="{AB557C27-9EBA-49CC-8684-E284F173D6F0}" destId="{CC383955-C7B7-44C1-BBAF-D793AF5A09D7}" srcOrd="0" destOrd="0" parTransId="{375A658C-4AAC-49B4-8B9F-A6273F6890CE}" sibTransId="{B6FCB657-2653-421B-B710-F9C00E78A63E}"/>
    <dgm:cxn modelId="{A1348C74-5D25-4D75-B49A-0DECF2AEE4FB}" srcId="{AB557C27-9EBA-49CC-8684-E284F173D6F0}" destId="{9D5789B0-3615-402F-813B-21519D9F00A9}" srcOrd="1" destOrd="0" parTransId="{BC4D96C9-A8A9-4204-83B9-D8D8D49ADBEF}" sibTransId="{DA3DD85A-AA30-42C3-9573-720F39A75612}"/>
    <dgm:cxn modelId="{652C0F7B-14BE-4B97-B1E9-CD64118FDDC8}" type="presOf" srcId="{CC383955-C7B7-44C1-BBAF-D793AF5A09D7}" destId="{E4B6EB08-A810-47B5-B676-105D37420BE7}" srcOrd="0" destOrd="0" presId="urn:microsoft.com/office/officeart/2005/8/layout/arrow5"/>
    <dgm:cxn modelId="{B3A206F6-1B6E-410C-A376-70647816A636}" type="presOf" srcId="{9D5789B0-3615-402F-813B-21519D9F00A9}" destId="{98DA1343-69BC-4C8B-AA5A-A5BB0B8EBA40}" srcOrd="0" destOrd="0" presId="urn:microsoft.com/office/officeart/2005/8/layout/arrow5"/>
    <dgm:cxn modelId="{5D7DDDE9-D7B8-4B0A-AE9A-E57CCE566F55}" type="presParOf" srcId="{4C765170-5D3B-4DD6-A0B1-6F17743742B5}" destId="{E4B6EB08-A810-47B5-B676-105D37420BE7}" srcOrd="0" destOrd="0" presId="urn:microsoft.com/office/officeart/2005/8/layout/arrow5"/>
    <dgm:cxn modelId="{EA1667E9-878E-4B60-B0B6-8B5DF3F09525}" type="presParOf" srcId="{4C765170-5D3B-4DD6-A0B1-6F17743742B5}" destId="{98DA1343-69BC-4C8B-AA5A-A5BB0B8EBA40}"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75EDC-D87E-4469-89CF-93614E8B5DC8}">
      <dsp:nvSpPr>
        <dsp:cNvPr id="0" name=""/>
        <dsp:cNvSpPr/>
      </dsp:nvSpPr>
      <dsp:spPr>
        <a:xfrm>
          <a:off x="2438" y="1312115"/>
          <a:ext cx="2377523" cy="7283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kern="1200" dirty="0"/>
            <a:t>Tiszteletben tartás</a:t>
          </a:r>
        </a:p>
      </dsp:txBody>
      <dsp:txXfrm>
        <a:off x="2438" y="1312115"/>
        <a:ext cx="2377523" cy="728347"/>
      </dsp:txXfrm>
    </dsp:sp>
    <dsp:sp modelId="{F1E9E604-57E6-4F52-9D4D-21AA925768C2}">
      <dsp:nvSpPr>
        <dsp:cNvPr id="0" name=""/>
        <dsp:cNvSpPr/>
      </dsp:nvSpPr>
      <dsp:spPr>
        <a:xfrm>
          <a:off x="2438" y="2040462"/>
          <a:ext cx="2377523" cy="13999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hu-HU" sz="2000" kern="1200" dirty="0"/>
            <a:t>beavatkozástól való tartózkodás</a:t>
          </a:r>
        </a:p>
      </dsp:txBody>
      <dsp:txXfrm>
        <a:off x="2438" y="2040462"/>
        <a:ext cx="2377523" cy="1399950"/>
      </dsp:txXfrm>
    </dsp:sp>
    <dsp:sp modelId="{BF0D703D-5AED-4641-9EAD-BA96B34FDCF3}">
      <dsp:nvSpPr>
        <dsp:cNvPr id="0" name=""/>
        <dsp:cNvSpPr/>
      </dsp:nvSpPr>
      <dsp:spPr>
        <a:xfrm>
          <a:off x="2712814" y="1312115"/>
          <a:ext cx="2377523" cy="7283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kern="1200" dirty="0"/>
            <a:t>Védelem</a:t>
          </a:r>
        </a:p>
      </dsp:txBody>
      <dsp:txXfrm>
        <a:off x="2712814" y="1312115"/>
        <a:ext cx="2377523" cy="728347"/>
      </dsp:txXfrm>
    </dsp:sp>
    <dsp:sp modelId="{A0B45E30-4407-4B7E-A044-75B9702280C5}">
      <dsp:nvSpPr>
        <dsp:cNvPr id="0" name=""/>
        <dsp:cNvSpPr/>
      </dsp:nvSpPr>
      <dsp:spPr>
        <a:xfrm>
          <a:off x="2712814" y="2040462"/>
          <a:ext cx="2377523" cy="13999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hu-HU" sz="2000" kern="1200" dirty="0"/>
            <a:t>annak érdekében hogy mások ne korlátozzák a jog gyakorlását </a:t>
          </a:r>
        </a:p>
      </dsp:txBody>
      <dsp:txXfrm>
        <a:off x="2712814" y="2040462"/>
        <a:ext cx="2377523" cy="1399950"/>
      </dsp:txXfrm>
    </dsp:sp>
    <dsp:sp modelId="{A5576E60-5874-4EC0-AE51-659FD45B6297}">
      <dsp:nvSpPr>
        <dsp:cNvPr id="0" name=""/>
        <dsp:cNvSpPr/>
      </dsp:nvSpPr>
      <dsp:spPr>
        <a:xfrm>
          <a:off x="5423191" y="1312115"/>
          <a:ext cx="2377523" cy="7283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kern="1200" dirty="0"/>
            <a:t>A jog gyakorlásának biztosítása </a:t>
          </a:r>
        </a:p>
      </dsp:txBody>
      <dsp:txXfrm>
        <a:off x="5423191" y="1312115"/>
        <a:ext cx="2377523" cy="728347"/>
      </dsp:txXfrm>
    </dsp:sp>
    <dsp:sp modelId="{82638CBE-E043-4000-918F-019649AB3425}">
      <dsp:nvSpPr>
        <dsp:cNvPr id="0" name=""/>
        <dsp:cNvSpPr/>
      </dsp:nvSpPr>
      <dsp:spPr>
        <a:xfrm>
          <a:off x="5423191" y="2040462"/>
          <a:ext cx="2377523" cy="13999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hu-HU" sz="2000" kern="1200" dirty="0"/>
            <a:t>megfelelő intézményi, eljárási rend kialakítása </a:t>
          </a:r>
        </a:p>
      </dsp:txBody>
      <dsp:txXfrm>
        <a:off x="5423191" y="2040462"/>
        <a:ext cx="2377523" cy="1399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0CEFC-8560-4DCE-A1C4-60CE280114EB}">
      <dsp:nvSpPr>
        <dsp:cNvPr id="0" name=""/>
        <dsp:cNvSpPr/>
      </dsp:nvSpPr>
      <dsp:spPr>
        <a:xfrm rot="16200000">
          <a:off x="352" y="76343"/>
          <a:ext cx="1863537" cy="1863537"/>
        </a:xfrm>
        <a:prstGeom prst="down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u-HU" sz="1600" kern="1200" dirty="0"/>
            <a:t>alapjog</a:t>
          </a:r>
        </a:p>
      </dsp:txBody>
      <dsp:txXfrm rot="5400000">
        <a:off x="353" y="542226"/>
        <a:ext cx="1537418" cy="931769"/>
      </dsp:txXfrm>
    </dsp:sp>
    <dsp:sp modelId="{2319C56A-7B88-4F69-9D6B-C5FD2258368A}">
      <dsp:nvSpPr>
        <dsp:cNvPr id="0" name=""/>
        <dsp:cNvSpPr/>
      </dsp:nvSpPr>
      <dsp:spPr>
        <a:xfrm rot="5400000">
          <a:off x="1964468" y="12904"/>
          <a:ext cx="1863537" cy="1863537"/>
        </a:xfrm>
        <a:prstGeom prst="downArrow">
          <a:avLst>
            <a:gd name="adj1" fmla="val 50000"/>
            <a:gd name="adj2" fmla="val 3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u-HU" sz="1600" kern="1200" dirty="0"/>
            <a:t>alapjog, alkotmányos érték</a:t>
          </a:r>
        </a:p>
      </dsp:txBody>
      <dsp:txXfrm rot="-5400000">
        <a:off x="2290588" y="478788"/>
        <a:ext cx="1537418" cy="931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49BED-51F3-4F16-818A-296A5A528C51}">
      <dsp:nvSpPr>
        <dsp:cNvPr id="0" name=""/>
        <dsp:cNvSpPr/>
      </dsp:nvSpPr>
      <dsp:spPr>
        <a:xfrm>
          <a:off x="0" y="2254065"/>
          <a:ext cx="3660576" cy="73983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kern="1200" dirty="0"/>
            <a:t>egyéb jogszabályok</a:t>
          </a:r>
        </a:p>
      </dsp:txBody>
      <dsp:txXfrm>
        <a:off x="0" y="2254065"/>
        <a:ext cx="3660576" cy="399510"/>
      </dsp:txXfrm>
    </dsp:sp>
    <dsp:sp modelId="{09FA882C-5EF5-4E3D-A417-C4F328AE3A33}">
      <dsp:nvSpPr>
        <dsp:cNvPr id="0" name=""/>
        <dsp:cNvSpPr/>
      </dsp:nvSpPr>
      <dsp:spPr>
        <a:xfrm>
          <a:off x="0" y="2638780"/>
          <a:ext cx="3660576" cy="34032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hu-HU" sz="1500" kern="1200" dirty="0"/>
            <a:t>részletszabályok</a:t>
          </a:r>
        </a:p>
      </dsp:txBody>
      <dsp:txXfrm>
        <a:off x="0" y="2638780"/>
        <a:ext cx="3660576" cy="340323"/>
      </dsp:txXfrm>
    </dsp:sp>
    <dsp:sp modelId="{69969EA9-6EFD-4E0B-B975-A1A2620F06D8}">
      <dsp:nvSpPr>
        <dsp:cNvPr id="0" name=""/>
        <dsp:cNvSpPr/>
      </dsp:nvSpPr>
      <dsp:spPr>
        <a:xfrm rot="10800000">
          <a:off x="0" y="1127297"/>
          <a:ext cx="3660576" cy="1137865"/>
        </a:xfrm>
        <a:prstGeom prst="upArrowCallou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kern="1200" dirty="0"/>
            <a:t>törvények</a:t>
          </a:r>
        </a:p>
      </dsp:txBody>
      <dsp:txXfrm rot="-10800000">
        <a:off x="0" y="1127297"/>
        <a:ext cx="3660576" cy="399390"/>
      </dsp:txXfrm>
    </dsp:sp>
    <dsp:sp modelId="{D25DA04A-59C5-4994-BED5-8C38F224CDA5}">
      <dsp:nvSpPr>
        <dsp:cNvPr id="0" name=""/>
        <dsp:cNvSpPr/>
      </dsp:nvSpPr>
      <dsp:spPr>
        <a:xfrm>
          <a:off x="0" y="1526688"/>
          <a:ext cx="1830288" cy="340221"/>
        </a:xfrm>
        <a:prstGeom prst="rect">
          <a:avLst/>
        </a:prstGeom>
        <a:solidFill>
          <a:schemeClr val="accent4">
            <a:tint val="40000"/>
            <a:alpha val="90000"/>
            <a:hueOff val="-986427"/>
            <a:satOff val="5539"/>
            <a:lumOff val="352"/>
            <a:alphaOff val="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hu-HU" sz="1500" kern="1200" dirty="0"/>
            <a:t>jogok</a:t>
          </a:r>
        </a:p>
      </dsp:txBody>
      <dsp:txXfrm>
        <a:off x="0" y="1526688"/>
        <a:ext cx="1830288" cy="340221"/>
      </dsp:txXfrm>
    </dsp:sp>
    <dsp:sp modelId="{491D2EC8-839F-4F3D-9F33-ADFFC7DD8650}">
      <dsp:nvSpPr>
        <dsp:cNvPr id="0" name=""/>
        <dsp:cNvSpPr/>
      </dsp:nvSpPr>
      <dsp:spPr>
        <a:xfrm>
          <a:off x="1830288" y="1526688"/>
          <a:ext cx="1830288" cy="340221"/>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hu-HU" sz="1500" kern="1200" dirty="0"/>
            <a:t>kötelezettségek</a:t>
          </a:r>
        </a:p>
      </dsp:txBody>
      <dsp:txXfrm>
        <a:off x="1830288" y="1526688"/>
        <a:ext cx="1830288" cy="340221"/>
      </dsp:txXfrm>
    </dsp:sp>
    <dsp:sp modelId="{CE3382FC-D6BF-4194-A808-40FD026987BA}">
      <dsp:nvSpPr>
        <dsp:cNvPr id="0" name=""/>
        <dsp:cNvSpPr/>
      </dsp:nvSpPr>
      <dsp:spPr>
        <a:xfrm rot="10800000">
          <a:off x="0" y="529"/>
          <a:ext cx="3660576" cy="1137865"/>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hu-HU" sz="1400" kern="1200" dirty="0"/>
            <a:t>Alaptörvény </a:t>
          </a:r>
        </a:p>
      </dsp:txBody>
      <dsp:txXfrm rot="-10800000">
        <a:off x="0" y="529"/>
        <a:ext cx="3660576" cy="399390"/>
      </dsp:txXfrm>
    </dsp:sp>
    <dsp:sp modelId="{BEFD6930-AD0F-4007-8755-4672CC24EFFC}">
      <dsp:nvSpPr>
        <dsp:cNvPr id="0" name=""/>
        <dsp:cNvSpPr/>
      </dsp:nvSpPr>
      <dsp:spPr>
        <a:xfrm>
          <a:off x="0" y="399920"/>
          <a:ext cx="1830288" cy="340221"/>
        </a:xfrm>
        <a:prstGeom prst="rect">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hu-HU" sz="1500" kern="1200" dirty="0"/>
            <a:t>alapjogok katalógusa </a:t>
          </a:r>
        </a:p>
      </dsp:txBody>
      <dsp:txXfrm>
        <a:off x="0" y="399920"/>
        <a:ext cx="1830288" cy="340221"/>
      </dsp:txXfrm>
    </dsp:sp>
    <dsp:sp modelId="{7E3CA489-C9B0-416E-8CA4-5A67E027922C}">
      <dsp:nvSpPr>
        <dsp:cNvPr id="0" name=""/>
        <dsp:cNvSpPr/>
      </dsp:nvSpPr>
      <dsp:spPr>
        <a:xfrm>
          <a:off x="1830288" y="399920"/>
          <a:ext cx="1830288" cy="340221"/>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hu-HU" sz="1500" kern="1200" dirty="0"/>
            <a:t>alkotmányos értékek</a:t>
          </a:r>
        </a:p>
      </dsp:txBody>
      <dsp:txXfrm>
        <a:off x="1830288" y="399920"/>
        <a:ext cx="1830288" cy="340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CBDF0-AE76-401F-9B6F-E548FBD2AAAF}">
      <dsp:nvSpPr>
        <dsp:cNvPr id="0" name=""/>
        <dsp:cNvSpPr/>
      </dsp:nvSpPr>
      <dsp:spPr>
        <a:xfrm>
          <a:off x="41" y="105005"/>
          <a:ext cx="400652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kern="1200" dirty="0"/>
            <a:t>Államok</a:t>
          </a:r>
        </a:p>
      </dsp:txBody>
      <dsp:txXfrm>
        <a:off x="41" y="105005"/>
        <a:ext cx="4006522" cy="518400"/>
      </dsp:txXfrm>
    </dsp:sp>
    <dsp:sp modelId="{BB1D817E-D038-469D-93C2-941841B94F13}">
      <dsp:nvSpPr>
        <dsp:cNvPr id="0" name=""/>
        <dsp:cNvSpPr/>
      </dsp:nvSpPr>
      <dsp:spPr>
        <a:xfrm>
          <a:off x="41" y="623405"/>
          <a:ext cx="4006522" cy="44561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u-HU" sz="1800" b="1" kern="1200" dirty="0">
              <a:latin typeface="+mn-lt"/>
              <a:ea typeface="Times New Roman" panose="02020603050405020304" pitchFamily="18" charset="0"/>
            </a:rPr>
            <a:t>iránymutatást </a:t>
          </a:r>
          <a:r>
            <a:rPr lang="hu-HU" sz="1800" kern="1200" dirty="0">
              <a:latin typeface="+mn-lt"/>
              <a:ea typeface="Times New Roman" panose="02020603050405020304" pitchFamily="18" charset="0"/>
            </a:rPr>
            <a:t>ad arra vonatkozóan, hogy a digitális korban hogyan teljesíthetik az emberi jogok védelméhez kapcsolódó feladataikat („</a:t>
          </a:r>
          <a:r>
            <a:rPr lang="hu-HU" sz="1800" kern="1200" dirty="0" err="1">
              <a:latin typeface="+mn-lt"/>
              <a:ea typeface="Times New Roman" panose="02020603050405020304" pitchFamily="18" charset="0"/>
            </a:rPr>
            <a:t>protect</a:t>
          </a:r>
          <a:r>
            <a:rPr lang="hu-HU" sz="1800" kern="1200" dirty="0">
              <a:latin typeface="+mn-lt"/>
              <a:ea typeface="Times New Roman" panose="02020603050405020304" pitchFamily="18" charset="0"/>
            </a:rPr>
            <a:t>”)</a:t>
          </a:r>
          <a:endParaRPr lang="hu-HU" sz="1800" kern="1200" dirty="0">
            <a:latin typeface="+mn-lt"/>
          </a:endParaRPr>
        </a:p>
        <a:p>
          <a:pPr marL="171450" lvl="1" indent="-171450" algn="l" defTabSz="800100">
            <a:lnSpc>
              <a:spcPct val="90000"/>
            </a:lnSpc>
            <a:spcBef>
              <a:spcPct val="0"/>
            </a:spcBef>
            <a:spcAft>
              <a:spcPct val="15000"/>
            </a:spcAft>
            <a:buChar char="•"/>
          </a:pPr>
          <a:r>
            <a:rPr lang="hu-HU" sz="1800" b="1" kern="1200" dirty="0">
              <a:latin typeface="+mn-lt"/>
              <a:ea typeface="Times New Roman" panose="02020603050405020304" pitchFamily="18" charset="0"/>
            </a:rPr>
            <a:t>jogi eszközök </a:t>
          </a:r>
          <a:r>
            <a:rPr lang="hu-HU" sz="1800" kern="1200" dirty="0">
              <a:latin typeface="+mn-lt"/>
              <a:ea typeface="Times New Roman" panose="02020603050405020304" pitchFamily="18" charset="0"/>
            </a:rPr>
            <a:t>biztosítása a joghatóságuk alatt működő vállalatok által elkövetett jogsértésekkel szemben</a:t>
          </a:r>
          <a:endParaRPr lang="hu-HU" sz="1800" kern="1200" dirty="0">
            <a:latin typeface="+mn-lt"/>
          </a:endParaRPr>
        </a:p>
        <a:p>
          <a:pPr marL="171450" lvl="1" indent="-171450" algn="l" defTabSz="800100">
            <a:lnSpc>
              <a:spcPct val="90000"/>
            </a:lnSpc>
            <a:spcBef>
              <a:spcPct val="0"/>
            </a:spcBef>
            <a:spcAft>
              <a:spcPct val="15000"/>
            </a:spcAft>
            <a:buChar char="•"/>
          </a:pPr>
          <a:r>
            <a:rPr lang="hu-HU" sz="1800" b="1" kern="1200" dirty="0">
              <a:latin typeface="+mn-lt"/>
              <a:ea typeface="Times New Roman" panose="02020603050405020304" pitchFamily="18" charset="0"/>
            </a:rPr>
            <a:t>világos elvárások </a:t>
          </a:r>
          <a:r>
            <a:rPr lang="hu-HU" sz="1800" kern="1200" dirty="0">
              <a:latin typeface="+mn-lt"/>
              <a:ea typeface="Times New Roman" panose="02020603050405020304" pitchFamily="18" charset="0"/>
            </a:rPr>
            <a:t>megfogalmazása a területükön működő vállalatok számára az alapjogok tiszteletben tartásának érdekében</a:t>
          </a:r>
          <a:endParaRPr lang="hu-HU" sz="1800" kern="1200" dirty="0">
            <a:latin typeface="+mn-lt"/>
          </a:endParaRPr>
        </a:p>
      </dsp:txBody>
      <dsp:txXfrm>
        <a:off x="41" y="623405"/>
        <a:ext cx="4006522" cy="4456164"/>
      </dsp:txXfrm>
    </dsp:sp>
    <dsp:sp modelId="{C0ABDE7A-4DB5-4485-B39F-A5B7FB8F658E}">
      <dsp:nvSpPr>
        <dsp:cNvPr id="0" name=""/>
        <dsp:cNvSpPr/>
      </dsp:nvSpPr>
      <dsp:spPr>
        <a:xfrm>
          <a:off x="4567477" y="105005"/>
          <a:ext cx="4006522"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kern="1200" dirty="0"/>
            <a:t>Vállalatok</a:t>
          </a:r>
        </a:p>
      </dsp:txBody>
      <dsp:txXfrm>
        <a:off x="4567477" y="105005"/>
        <a:ext cx="4006522" cy="518400"/>
      </dsp:txXfrm>
    </dsp:sp>
    <dsp:sp modelId="{86B15A2B-87A4-4243-9B7C-E65A235FBF43}">
      <dsp:nvSpPr>
        <dsp:cNvPr id="0" name=""/>
        <dsp:cNvSpPr/>
      </dsp:nvSpPr>
      <dsp:spPr>
        <a:xfrm>
          <a:off x="4567477" y="623405"/>
          <a:ext cx="4006522" cy="44561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u-HU" sz="1800" b="1" kern="1200" dirty="0"/>
            <a:t>vállalati felelősségvállalás </a:t>
          </a:r>
          <a:r>
            <a:rPr lang="hu-HU" sz="1800" kern="1200" dirty="0"/>
            <a:t>(</a:t>
          </a:r>
          <a:r>
            <a:rPr lang="hu-HU" sz="1800" kern="1200" dirty="0" err="1"/>
            <a:t>corporate</a:t>
          </a:r>
          <a:r>
            <a:rPr lang="hu-HU" sz="1800" kern="1200" dirty="0"/>
            <a:t> </a:t>
          </a:r>
          <a:r>
            <a:rPr lang="hu-HU" sz="1800" kern="1200" dirty="0" err="1"/>
            <a:t>social</a:t>
          </a:r>
          <a:r>
            <a:rPr lang="hu-HU" sz="1800" kern="1200" dirty="0"/>
            <a:t> </a:t>
          </a:r>
          <a:r>
            <a:rPr lang="hu-HU" sz="1800" kern="1200" dirty="0" err="1"/>
            <a:t>responsibility</a:t>
          </a:r>
          <a:r>
            <a:rPr lang="hu-HU" sz="1800" kern="1200" dirty="0"/>
            <a:t>) keretébe helyezi az alapvető emberi jogok tiszteletét. A vállalkozások tevékenységükkel nem sérthetik mások jogait, és kezelniük kell a tevékenységükkel összefüggésben felmerülő, az emberi jogok érvényesülésére káros hatásokat</a:t>
          </a:r>
        </a:p>
        <a:p>
          <a:pPr marL="171450" lvl="1" indent="-171450" algn="l" defTabSz="800100">
            <a:lnSpc>
              <a:spcPct val="90000"/>
            </a:lnSpc>
            <a:spcBef>
              <a:spcPct val="0"/>
            </a:spcBef>
            <a:spcAft>
              <a:spcPct val="15000"/>
            </a:spcAft>
            <a:buChar char="•"/>
          </a:pPr>
          <a:r>
            <a:rPr lang="hu-HU" sz="1800" kern="1200" dirty="0"/>
            <a:t>az emberi jogok tiszteletben tartásával összefüggésben saját felelősségüket </a:t>
          </a:r>
          <a:r>
            <a:rPr lang="hu-HU" sz="1800" b="1" kern="1200" dirty="0"/>
            <a:t>policy kötelezettségvállalásban </a:t>
          </a:r>
          <a:r>
            <a:rPr lang="hu-HU" sz="1800" kern="1200" dirty="0"/>
            <a:t>rögzítsék</a:t>
          </a:r>
        </a:p>
        <a:p>
          <a:pPr marL="171450" lvl="1" indent="-171450" algn="l" defTabSz="800100">
            <a:lnSpc>
              <a:spcPct val="90000"/>
            </a:lnSpc>
            <a:spcBef>
              <a:spcPct val="0"/>
            </a:spcBef>
            <a:spcAft>
              <a:spcPct val="15000"/>
            </a:spcAft>
            <a:buChar char="•"/>
          </a:pPr>
          <a:r>
            <a:rPr lang="hu-HU" sz="1800" kern="1200" dirty="0"/>
            <a:t>a kialakított működési elvek, intézkedések, eljárások, valamint az azokkal elért eredmények </a:t>
          </a:r>
          <a:r>
            <a:rPr lang="hu-HU" sz="1800" b="1" kern="1200" dirty="0"/>
            <a:t>átláthatóságát</a:t>
          </a:r>
        </a:p>
      </dsp:txBody>
      <dsp:txXfrm>
        <a:off x="4567477" y="623405"/>
        <a:ext cx="4006522" cy="4456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9239C-8F06-41FB-A96C-4E2230D87A49}">
      <dsp:nvSpPr>
        <dsp:cNvPr id="0" name=""/>
        <dsp:cNvSpPr/>
      </dsp:nvSpPr>
      <dsp:spPr>
        <a:xfrm>
          <a:off x="43" y="188353"/>
          <a:ext cx="4163482" cy="8409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hu-HU" sz="3600" kern="1200" dirty="0"/>
            <a:t>RDR </a:t>
          </a:r>
        </a:p>
      </dsp:txBody>
      <dsp:txXfrm>
        <a:off x="43" y="188353"/>
        <a:ext cx="4163482" cy="840901"/>
      </dsp:txXfrm>
    </dsp:sp>
    <dsp:sp modelId="{75E9E8F2-5D1E-41B7-B922-AD688482AF5D}">
      <dsp:nvSpPr>
        <dsp:cNvPr id="0" name=""/>
        <dsp:cNvSpPr/>
      </dsp:nvSpPr>
      <dsp:spPr>
        <a:xfrm>
          <a:off x="43" y="1038126"/>
          <a:ext cx="4163482" cy="3733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hu-HU" sz="2000" kern="1200" dirty="0"/>
            <a:t>„Az RDR átfogó multidiszciplináris módszertant kínál a tényfeltáráshoz,  amely szükséges a hatalmas digitális hálózatokat és tereket létrehozó, irányító és elősegítő vállalatok emberi jogi hatásainak felméréséhez. "</a:t>
          </a:r>
          <a:endParaRPr lang="hu-HU" sz="1800" kern="1200" dirty="0">
            <a:latin typeface="+mn-lt"/>
          </a:endParaRPr>
        </a:p>
        <a:p>
          <a:pPr marL="228600" lvl="1" indent="-228600" algn="l" defTabSz="889000" rtl="0">
            <a:lnSpc>
              <a:spcPct val="90000"/>
            </a:lnSpc>
            <a:spcBef>
              <a:spcPct val="0"/>
            </a:spcBef>
            <a:spcAft>
              <a:spcPct val="15000"/>
            </a:spcAft>
            <a:buChar char="•"/>
          </a:pPr>
          <a:r>
            <a:rPr kumimoji="0" lang="hu-HU" altLang="hu-HU" sz="2000" b="0" i="0" u="none" strike="noStrike" kern="1200" cap="none" normalizeH="0" baseline="0" dirty="0">
              <a:ln/>
              <a:effectLst/>
              <a:latin typeface="+mn-lt"/>
            </a:rPr>
            <a:t> </a:t>
          </a:r>
          <a:r>
            <a:rPr kumimoji="0" lang="hu-HU" altLang="hu-HU" sz="2100" b="0" i="0" u="none" strike="noStrike" kern="1200" cap="none" normalizeH="0" baseline="0" dirty="0">
              <a:ln/>
              <a:effectLst/>
              <a:latin typeface="+mn-lt"/>
            </a:rPr>
            <a:t>(</a:t>
          </a:r>
          <a:r>
            <a:rPr kumimoji="0" lang="hu-HU" altLang="hu-HU" sz="1800" b="0" i="0" u="none" strike="noStrike" kern="1200" cap="none" normalizeH="0" baseline="0" dirty="0">
              <a:ln/>
              <a:effectLst/>
              <a:latin typeface="+mn-lt"/>
            </a:rPr>
            <a:t>David Kaye, UN </a:t>
          </a:r>
          <a:r>
            <a:rPr kumimoji="0" lang="hu-HU" altLang="hu-HU" sz="1800" b="0" i="0" u="none" strike="noStrike" kern="1200" cap="none" normalizeH="0" baseline="0" dirty="0" err="1">
              <a:ln/>
              <a:effectLst/>
              <a:latin typeface="+mn-lt"/>
            </a:rPr>
            <a:t>Special</a:t>
          </a:r>
          <a:r>
            <a:rPr kumimoji="0" lang="hu-HU" altLang="hu-HU" sz="1800" b="0" i="0" u="none" strike="noStrike" kern="1200" cap="none" normalizeH="0" baseline="0" dirty="0">
              <a:ln/>
              <a:effectLst/>
              <a:latin typeface="+mn-lt"/>
            </a:rPr>
            <a:t> </a:t>
          </a:r>
          <a:r>
            <a:rPr kumimoji="0" lang="hu-HU" altLang="hu-HU" sz="1800" b="0" i="0" u="none" strike="noStrike" kern="1200" cap="none" normalizeH="0" baseline="0" dirty="0" err="1">
              <a:ln/>
              <a:effectLst/>
              <a:latin typeface="+mn-lt"/>
            </a:rPr>
            <a:t>Rapporteur</a:t>
          </a:r>
          <a:r>
            <a:rPr kumimoji="0" lang="hu-HU" altLang="hu-HU" sz="1800" b="0" i="0" u="none" strike="noStrike" kern="1200" cap="none" normalizeH="0" baseline="0" dirty="0">
              <a:ln/>
              <a:effectLst/>
              <a:latin typeface="+mn-lt"/>
            </a:rPr>
            <a:t> </a:t>
          </a:r>
          <a:r>
            <a:rPr kumimoji="0" lang="hu-HU" altLang="hu-HU" sz="1800" b="0" i="0" u="none" strike="noStrike" kern="1200" cap="none" normalizeH="0" baseline="0" dirty="0" err="1">
              <a:ln/>
              <a:effectLst/>
              <a:latin typeface="+mn-lt"/>
            </a:rPr>
            <a:t>on</a:t>
          </a:r>
          <a:r>
            <a:rPr kumimoji="0" lang="hu-HU" altLang="hu-HU" sz="1800" b="0" i="0" u="none" strike="noStrike" kern="1200" cap="none" normalizeH="0" baseline="0" dirty="0">
              <a:ln/>
              <a:effectLst/>
              <a:latin typeface="+mn-lt"/>
            </a:rPr>
            <a:t> </a:t>
          </a:r>
          <a:r>
            <a:rPr kumimoji="0" lang="hu-HU" altLang="hu-HU" sz="1800" b="0" i="0" u="none" strike="noStrike" kern="1200" cap="none" normalizeH="0" baseline="0" dirty="0" err="1">
              <a:ln/>
              <a:effectLst/>
              <a:latin typeface="+mn-lt"/>
            </a:rPr>
            <a:t>the</a:t>
          </a:r>
          <a:r>
            <a:rPr kumimoji="0" lang="hu-HU" altLang="hu-HU" sz="1800" b="0" i="0" u="none" strike="noStrike" kern="1200" cap="none" normalizeH="0" baseline="0" dirty="0">
              <a:ln/>
              <a:effectLst/>
              <a:latin typeface="+mn-lt"/>
            </a:rPr>
            <a:t> </a:t>
          </a:r>
          <a:r>
            <a:rPr kumimoji="0" lang="hu-HU" altLang="hu-HU" sz="1800" b="0" i="0" u="none" strike="noStrike" kern="1200" cap="none" normalizeH="0" baseline="0" dirty="0" err="1">
              <a:ln/>
              <a:effectLst/>
              <a:latin typeface="+mn-lt"/>
            </a:rPr>
            <a:t>promotion</a:t>
          </a:r>
          <a:r>
            <a:rPr kumimoji="0" lang="hu-HU" altLang="hu-HU" sz="1800" b="0" i="0" u="none" strike="noStrike" kern="1200" cap="none" normalizeH="0" baseline="0" dirty="0">
              <a:ln/>
              <a:effectLst/>
              <a:latin typeface="+mn-lt"/>
            </a:rPr>
            <a:t> and </a:t>
          </a:r>
          <a:r>
            <a:rPr kumimoji="0" lang="hu-HU" altLang="hu-HU" sz="1800" b="0" i="0" u="none" strike="noStrike" kern="1200" cap="none" normalizeH="0" baseline="0" dirty="0" err="1">
              <a:ln/>
              <a:effectLst/>
              <a:latin typeface="+mn-lt"/>
            </a:rPr>
            <a:t>protection</a:t>
          </a:r>
          <a:r>
            <a:rPr kumimoji="0" lang="hu-HU" altLang="hu-HU" sz="1800" b="0" i="0" u="none" strike="noStrike" kern="1200" cap="none" normalizeH="0" baseline="0" dirty="0">
              <a:ln/>
              <a:effectLst/>
              <a:latin typeface="+mn-lt"/>
            </a:rPr>
            <a:t> of </a:t>
          </a:r>
          <a:r>
            <a:rPr kumimoji="0" lang="hu-HU" altLang="hu-HU" sz="1800" b="0" i="0" u="none" strike="noStrike" kern="1200" cap="none" normalizeH="0" baseline="0" dirty="0" err="1">
              <a:ln/>
              <a:effectLst/>
              <a:latin typeface="+mn-lt"/>
            </a:rPr>
            <a:t>the</a:t>
          </a:r>
          <a:r>
            <a:rPr kumimoji="0" lang="hu-HU" altLang="hu-HU" sz="1800" b="0" i="0" u="none" strike="noStrike" kern="1200" cap="none" normalizeH="0" baseline="0" dirty="0">
              <a:ln/>
              <a:effectLst/>
              <a:latin typeface="+mn-lt"/>
            </a:rPr>
            <a:t> </a:t>
          </a:r>
          <a:r>
            <a:rPr kumimoji="0" lang="hu-HU" altLang="hu-HU" sz="1800" b="0" i="0" u="none" strike="noStrike" kern="1200" cap="none" normalizeH="0" baseline="0" dirty="0" err="1">
              <a:ln/>
              <a:effectLst/>
              <a:latin typeface="+mn-lt"/>
            </a:rPr>
            <a:t>right</a:t>
          </a:r>
          <a:r>
            <a:rPr kumimoji="0" lang="hu-HU" altLang="hu-HU" sz="1800" b="0" i="0" u="none" strike="noStrike" kern="1200" cap="none" normalizeH="0" baseline="0" dirty="0">
              <a:ln/>
              <a:effectLst/>
              <a:latin typeface="+mn-lt"/>
            </a:rPr>
            <a:t> </a:t>
          </a:r>
          <a:r>
            <a:rPr kumimoji="0" lang="hu-HU" altLang="hu-HU" sz="1800" b="0" i="0" u="none" strike="noStrike" kern="1200" cap="none" normalizeH="0" baseline="0" dirty="0" err="1">
              <a:ln/>
              <a:effectLst/>
              <a:latin typeface="+mn-lt"/>
            </a:rPr>
            <a:t>to</a:t>
          </a:r>
          <a:r>
            <a:rPr kumimoji="0" lang="hu-HU" altLang="hu-HU" sz="1800" b="0" i="0" u="none" strike="noStrike" kern="1200" cap="none" normalizeH="0" baseline="0" dirty="0">
              <a:ln/>
              <a:effectLst/>
              <a:latin typeface="+mn-lt"/>
            </a:rPr>
            <a:t> </a:t>
          </a:r>
          <a:r>
            <a:rPr kumimoji="0" lang="hu-HU" altLang="hu-HU" sz="1800" b="0" i="0" u="none" strike="noStrike" kern="1200" cap="none" normalizeH="0" baseline="0" dirty="0" err="1">
              <a:ln/>
              <a:effectLst/>
              <a:latin typeface="+mn-lt"/>
            </a:rPr>
            <a:t>freedom</a:t>
          </a:r>
          <a:r>
            <a:rPr kumimoji="0" lang="hu-HU" altLang="hu-HU" sz="1800" b="0" i="0" u="none" strike="noStrike" kern="1200" cap="none" normalizeH="0" baseline="0" dirty="0">
              <a:ln/>
              <a:effectLst/>
              <a:latin typeface="+mn-lt"/>
            </a:rPr>
            <a:t> of </a:t>
          </a:r>
          <a:r>
            <a:rPr kumimoji="0" lang="hu-HU" altLang="hu-HU" sz="1800" b="0" i="0" u="none" strike="noStrike" kern="1200" cap="none" normalizeH="0" baseline="0" dirty="0" err="1">
              <a:ln/>
              <a:effectLst/>
              <a:latin typeface="+mn-lt"/>
            </a:rPr>
            <a:t>opinion</a:t>
          </a:r>
          <a:r>
            <a:rPr kumimoji="0" lang="hu-HU" altLang="hu-HU" sz="1800" b="0" i="0" u="none" strike="noStrike" kern="1200" cap="none" normalizeH="0" baseline="0" dirty="0">
              <a:ln/>
              <a:effectLst/>
              <a:latin typeface="+mn-lt"/>
            </a:rPr>
            <a:t> and </a:t>
          </a:r>
          <a:r>
            <a:rPr kumimoji="0" lang="hu-HU" altLang="hu-HU" sz="1800" b="0" i="0" u="none" strike="noStrike" kern="1200" cap="none" normalizeH="0" baseline="0" dirty="0" err="1">
              <a:ln/>
              <a:effectLst/>
              <a:latin typeface="+mn-lt"/>
            </a:rPr>
            <a:t>expression</a:t>
          </a:r>
          <a:r>
            <a:rPr kumimoji="0" lang="hu-HU" altLang="hu-HU" sz="1800" b="0" i="0" u="none" strike="noStrike" kern="1200" cap="none" normalizeH="0" baseline="0" dirty="0">
              <a:ln/>
              <a:effectLst/>
              <a:latin typeface="+mn-lt"/>
            </a:rPr>
            <a:t>)</a:t>
          </a:r>
          <a:endParaRPr lang="hu-HU" sz="1800" kern="1200" dirty="0">
            <a:latin typeface="+mn-lt"/>
          </a:endParaRPr>
        </a:p>
        <a:p>
          <a:pPr marL="228600" lvl="1" indent="-228600" algn="l" defTabSz="933450" rtl="0">
            <a:lnSpc>
              <a:spcPct val="90000"/>
            </a:lnSpc>
            <a:spcBef>
              <a:spcPct val="0"/>
            </a:spcBef>
            <a:spcAft>
              <a:spcPct val="15000"/>
            </a:spcAft>
            <a:buChar char="•"/>
          </a:pPr>
          <a:endParaRPr kumimoji="0" lang="hu-HU" altLang="hu-HU" sz="2100" b="0" i="0" u="none" strike="noStrike" kern="1200" cap="none" normalizeH="0" baseline="0" dirty="0">
            <a:ln>
              <a:noFill/>
            </a:ln>
            <a:solidFill>
              <a:schemeClr val="tx1"/>
            </a:solidFill>
            <a:effectLst/>
            <a:latin typeface="Arial" panose="020B0604020202020204" pitchFamily="34" charset="0"/>
          </a:endParaRPr>
        </a:p>
      </dsp:txBody>
      <dsp:txXfrm>
        <a:off x="43" y="1038126"/>
        <a:ext cx="4163482" cy="3733199"/>
      </dsp:txXfrm>
    </dsp:sp>
    <dsp:sp modelId="{583EFD67-0B76-46AC-9895-55574767585C}">
      <dsp:nvSpPr>
        <dsp:cNvPr id="0" name=""/>
        <dsp:cNvSpPr/>
      </dsp:nvSpPr>
      <dsp:spPr>
        <a:xfrm>
          <a:off x="4746413" y="197225"/>
          <a:ext cx="4163482" cy="84090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hu-HU" sz="2000" kern="1200" dirty="0"/>
            <a:t>RDR </a:t>
          </a:r>
          <a:r>
            <a:rPr lang="hu-HU" sz="2000" kern="1200" dirty="0" err="1"/>
            <a:t>Corporate</a:t>
          </a:r>
          <a:r>
            <a:rPr lang="hu-HU" sz="2000" kern="1200" dirty="0"/>
            <a:t> </a:t>
          </a:r>
          <a:r>
            <a:rPr lang="hu-HU" sz="2000" kern="1200" dirty="0" err="1"/>
            <a:t>Accountability</a:t>
          </a:r>
          <a:r>
            <a:rPr lang="hu-HU" sz="2000" kern="1200" dirty="0"/>
            <a:t> Index </a:t>
          </a:r>
        </a:p>
        <a:p>
          <a:pPr marL="0" lvl="0" indent="0" algn="ctr" defTabSz="889000">
            <a:lnSpc>
              <a:spcPct val="90000"/>
            </a:lnSpc>
            <a:spcBef>
              <a:spcPct val="0"/>
            </a:spcBef>
            <a:spcAft>
              <a:spcPct val="35000"/>
            </a:spcAft>
            <a:buNone/>
          </a:pPr>
          <a:r>
            <a:rPr lang="hu-HU" sz="2000" kern="1200" dirty="0"/>
            <a:t>(vállalati elszámoltathatósági mutató) </a:t>
          </a:r>
        </a:p>
      </dsp:txBody>
      <dsp:txXfrm>
        <a:off x="4746413" y="197225"/>
        <a:ext cx="4163482" cy="840901"/>
      </dsp:txXfrm>
    </dsp:sp>
    <dsp:sp modelId="{71CFA830-3525-4D2E-BFBF-62DE614EA105}">
      <dsp:nvSpPr>
        <dsp:cNvPr id="0" name=""/>
        <dsp:cNvSpPr/>
      </dsp:nvSpPr>
      <dsp:spPr>
        <a:xfrm>
          <a:off x="4746413" y="1038126"/>
          <a:ext cx="4163482" cy="37331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hu-HU" sz="2000" kern="1200" dirty="0"/>
            <a:t>az internetes, mobil és telekommunikációs cégek éves értékelése azon általuk nyilvánosságra hozott szabályzatok, kötelezettségvállalásaik,  gyakorlatuk alapján, amelyek hatással vannak a felhasználók magánszférájára és véleménynyilvánítási szabadságára </a:t>
          </a:r>
        </a:p>
        <a:p>
          <a:pPr marL="228600" lvl="1" indent="-228600" algn="l" defTabSz="889000">
            <a:lnSpc>
              <a:spcPct val="90000"/>
            </a:lnSpc>
            <a:spcBef>
              <a:spcPct val="0"/>
            </a:spcBef>
            <a:spcAft>
              <a:spcPct val="15000"/>
            </a:spcAft>
            <a:buChar char="•"/>
          </a:pPr>
          <a:r>
            <a:rPr lang="hu-HU" sz="2000" kern="1200" dirty="0"/>
            <a:t>RDR 2020  – 26 vállalat értékelése </a:t>
          </a:r>
        </a:p>
      </dsp:txBody>
      <dsp:txXfrm>
        <a:off x="4746413" y="1038126"/>
        <a:ext cx="4163482" cy="37331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05F25-3875-4F8D-A8FE-D252FBCAE2F6}">
      <dsp:nvSpPr>
        <dsp:cNvPr id="0" name=""/>
        <dsp:cNvSpPr/>
      </dsp:nvSpPr>
      <dsp:spPr>
        <a:xfrm>
          <a:off x="2666" y="819353"/>
          <a:ext cx="2599727" cy="648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kern="1200" dirty="0" err="1"/>
            <a:t>Governance</a:t>
          </a:r>
          <a:endParaRPr lang="hu-HU" sz="1800" kern="1200" dirty="0"/>
        </a:p>
      </dsp:txBody>
      <dsp:txXfrm>
        <a:off x="2666" y="819353"/>
        <a:ext cx="2599727" cy="648772"/>
      </dsp:txXfrm>
    </dsp:sp>
    <dsp:sp modelId="{A378BC1F-7DCA-46B3-B1B5-B3A1CCDDDB25}">
      <dsp:nvSpPr>
        <dsp:cNvPr id="0" name=""/>
        <dsp:cNvSpPr/>
      </dsp:nvSpPr>
      <dsp:spPr>
        <a:xfrm>
          <a:off x="2666" y="1468126"/>
          <a:ext cx="2599727" cy="3545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u-HU" sz="1800" kern="1200" dirty="0"/>
            <a:t>6 indikátor alapján értékelik a  kötelezettségvállalások nyilvánosságát és azok megjelenését a különböző szolgáltatásokban</a:t>
          </a:r>
        </a:p>
      </dsp:txBody>
      <dsp:txXfrm>
        <a:off x="2666" y="1468126"/>
        <a:ext cx="2599727" cy="3545167"/>
      </dsp:txXfrm>
    </dsp:sp>
    <dsp:sp modelId="{6E11ED7B-4FBA-43B0-9C0F-FA27404435BB}">
      <dsp:nvSpPr>
        <dsp:cNvPr id="0" name=""/>
        <dsp:cNvSpPr/>
      </dsp:nvSpPr>
      <dsp:spPr>
        <a:xfrm>
          <a:off x="2966356" y="819353"/>
          <a:ext cx="2599727" cy="648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kern="1200" dirty="0"/>
            <a:t>Véleménynyilvánítás szabadsága</a:t>
          </a:r>
        </a:p>
      </dsp:txBody>
      <dsp:txXfrm>
        <a:off x="2966356" y="819353"/>
        <a:ext cx="2599727" cy="648772"/>
      </dsp:txXfrm>
    </dsp:sp>
    <dsp:sp modelId="{00109CFC-E829-4831-BD9B-3CC17A1592AD}">
      <dsp:nvSpPr>
        <dsp:cNvPr id="0" name=""/>
        <dsp:cNvSpPr/>
      </dsp:nvSpPr>
      <dsp:spPr>
        <a:xfrm>
          <a:off x="2966356" y="1468126"/>
          <a:ext cx="2599727" cy="3545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u-HU" sz="1800" kern="1200" dirty="0"/>
            <a:t>13 indikátor alapján értékelik azon szabályzatok nyilvánosságát,  amelyek alapján értékelhető, hogy a vállalat tiszteletben tartja-e a nemzetközi jogi dokumentumokban rögzített véleménynyilvánítás szabadságát </a:t>
          </a:r>
        </a:p>
      </dsp:txBody>
      <dsp:txXfrm>
        <a:off x="2966356" y="1468126"/>
        <a:ext cx="2599727" cy="3545167"/>
      </dsp:txXfrm>
    </dsp:sp>
    <dsp:sp modelId="{24A5F96E-530B-4F40-9C97-D7C53D14C6ED}">
      <dsp:nvSpPr>
        <dsp:cNvPr id="0" name=""/>
        <dsp:cNvSpPr/>
      </dsp:nvSpPr>
      <dsp:spPr>
        <a:xfrm>
          <a:off x="5930045" y="819353"/>
          <a:ext cx="2599727" cy="6487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hu-HU" sz="1800" kern="1200" dirty="0"/>
            <a:t>Magánszféra</a:t>
          </a:r>
        </a:p>
      </dsp:txBody>
      <dsp:txXfrm>
        <a:off x="5930045" y="819353"/>
        <a:ext cx="2599727" cy="648772"/>
      </dsp:txXfrm>
    </dsp:sp>
    <dsp:sp modelId="{209F6213-6958-45ED-ACBE-A67F5E93B532}">
      <dsp:nvSpPr>
        <dsp:cNvPr id="0" name=""/>
        <dsp:cNvSpPr/>
      </dsp:nvSpPr>
      <dsp:spPr>
        <a:xfrm>
          <a:off x="5930045" y="1468126"/>
          <a:ext cx="2599727" cy="35451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hu-HU" sz="1800" kern="1200" dirty="0"/>
            <a:t>18 indikátor alapján értékelik azon szabályzatok nyilvánosságát, amelyek alapján értékelhető, hogy a vállalat tiszteletben tartja-e a nemzetközi jogi dokumentumokban rögzített véleménynyilvánítás szabadságát</a:t>
          </a:r>
        </a:p>
      </dsp:txBody>
      <dsp:txXfrm>
        <a:off x="5930045" y="1468126"/>
        <a:ext cx="2599727" cy="35451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6EB08-A810-47B5-B676-105D37420BE7}">
      <dsp:nvSpPr>
        <dsp:cNvPr id="0" name=""/>
        <dsp:cNvSpPr/>
      </dsp:nvSpPr>
      <dsp:spPr>
        <a:xfrm rot="16200000">
          <a:off x="557466" y="726674"/>
          <a:ext cx="1872763" cy="253816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u-HU" sz="1800" kern="1200" dirty="0">
              <a:solidFill>
                <a:schemeClr val="tx1"/>
              </a:solidFill>
            </a:rPr>
            <a:t>véleménynyilvánítás szabadsága</a:t>
          </a:r>
          <a:endParaRPr lang="de-DE" sz="1800" kern="1200" dirty="0">
            <a:solidFill>
              <a:schemeClr val="tx1"/>
            </a:solidFill>
          </a:endParaRPr>
        </a:p>
      </dsp:txBody>
      <dsp:txXfrm rot="5400000">
        <a:off x="224764" y="1527567"/>
        <a:ext cx="2210433" cy="936381"/>
      </dsp:txXfrm>
    </dsp:sp>
    <dsp:sp modelId="{98DA1343-69BC-4C8B-AA5A-A5BB0B8EBA40}">
      <dsp:nvSpPr>
        <dsp:cNvPr id="0" name=""/>
        <dsp:cNvSpPr/>
      </dsp:nvSpPr>
      <dsp:spPr>
        <a:xfrm rot="5400000">
          <a:off x="4418216" y="499558"/>
          <a:ext cx="1888985" cy="2928742"/>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u-HU" sz="1800" kern="1200" dirty="0">
              <a:solidFill>
                <a:schemeClr val="tx1"/>
              </a:solidFill>
            </a:rPr>
            <a:t>más alapjogok</a:t>
          </a:r>
          <a:endParaRPr lang="de-DE" sz="1800" kern="1200" dirty="0">
            <a:solidFill>
              <a:schemeClr val="tx1"/>
            </a:solidFill>
          </a:endParaRPr>
        </a:p>
      </dsp:txBody>
      <dsp:txXfrm rot="-5400000">
        <a:off x="4228910" y="1491682"/>
        <a:ext cx="2598170" cy="94449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5D80D-BA10-4B45-AB5A-F1851B072DAE}" type="datetimeFigureOut">
              <a:rPr lang="hu-HU" smtClean="0"/>
              <a:t>2021. 09. 20.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6CED82-128D-46BB-A26B-D8C1325EFB8C}" type="slidenum">
              <a:rPr lang="hu-HU" smtClean="0"/>
              <a:t>‹#›</a:t>
            </a:fld>
            <a:endParaRPr lang="hu-HU"/>
          </a:p>
        </p:txBody>
      </p:sp>
    </p:spTree>
    <p:extLst>
      <p:ext uri="{BB962C8B-B14F-4D97-AF65-F5344CB8AC3E}">
        <p14:creationId xmlns:p14="http://schemas.microsoft.com/office/powerpoint/2010/main" val="405237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1B785-8C84-294C-A068-030A51FBBE18}" type="slidenum">
              <a:rPr lang="en-US" smtClean="0"/>
              <a:t>2</a:t>
            </a:fld>
            <a:endParaRPr lang="en-US"/>
          </a:p>
        </p:txBody>
      </p:sp>
    </p:spTree>
    <p:extLst>
      <p:ext uri="{BB962C8B-B14F-4D97-AF65-F5344CB8AC3E}">
        <p14:creationId xmlns:p14="http://schemas.microsoft.com/office/powerpoint/2010/main" val="160733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61F83C40-1238-40C4-BDA1-F71531D05A7C}" type="datetimeFigureOut">
              <a:rPr lang="hu-HU" smtClean="0"/>
              <a:t>2021. 09. 20.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277136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61F83C40-1238-40C4-BDA1-F71531D05A7C}" type="datetimeFigureOut">
              <a:rPr lang="hu-HU" smtClean="0"/>
              <a:t>2021. 09. 20.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1750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61F83C40-1238-40C4-BDA1-F71531D05A7C}" type="datetimeFigureOut">
              <a:rPr lang="hu-HU" smtClean="0"/>
              <a:t>2021. 09. 20.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346565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61F83C40-1238-40C4-BDA1-F71531D05A7C}" type="datetimeFigureOut">
              <a:rPr lang="hu-HU" smtClean="0"/>
              <a:t>2021. 09. 20.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381797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61F83C40-1238-40C4-BDA1-F71531D05A7C}" type="datetimeFigureOut">
              <a:rPr lang="hu-HU" smtClean="0"/>
              <a:t>2021. 09. 20.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391075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61F83C40-1238-40C4-BDA1-F71531D05A7C}" type="datetimeFigureOut">
              <a:rPr lang="hu-HU" smtClean="0"/>
              <a:t>2021. 09. 20.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287519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61F83C40-1238-40C4-BDA1-F71531D05A7C}" type="datetimeFigureOut">
              <a:rPr lang="hu-HU" smtClean="0"/>
              <a:t>2021. 09. 20.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317141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61F83C40-1238-40C4-BDA1-F71531D05A7C}" type="datetimeFigureOut">
              <a:rPr lang="hu-HU" smtClean="0"/>
              <a:t>2021. 09. 20.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328062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1F83C40-1238-40C4-BDA1-F71531D05A7C}" type="datetimeFigureOut">
              <a:rPr lang="hu-HU" smtClean="0"/>
              <a:t>2021. 09. 20.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81788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61F83C40-1238-40C4-BDA1-F71531D05A7C}" type="datetimeFigureOut">
              <a:rPr lang="hu-HU" smtClean="0"/>
              <a:t>2021. 09. 20.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665002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61F83C40-1238-40C4-BDA1-F71531D05A7C}" type="datetimeFigureOut">
              <a:rPr lang="hu-HU" smtClean="0"/>
              <a:t>2021. 09. 20.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BB102E5-ACB5-416A-BB4C-E7C4F94EA64B}" type="slidenum">
              <a:rPr lang="hu-HU" smtClean="0"/>
              <a:t>‹#›</a:t>
            </a:fld>
            <a:endParaRPr lang="hu-HU"/>
          </a:p>
        </p:txBody>
      </p:sp>
    </p:spTree>
    <p:extLst>
      <p:ext uri="{BB962C8B-B14F-4D97-AF65-F5344CB8AC3E}">
        <p14:creationId xmlns:p14="http://schemas.microsoft.com/office/powerpoint/2010/main" val="198983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83C40-1238-40C4-BDA1-F71531D05A7C}" type="datetimeFigureOut">
              <a:rPr lang="hu-HU" smtClean="0"/>
              <a:t>2021. 09. 20.</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102E5-ACB5-416A-BB4C-E7C4F94EA64B}" type="slidenum">
              <a:rPr lang="hu-HU" smtClean="0"/>
              <a:t>‹#›</a:t>
            </a:fld>
            <a:endParaRPr lang="hu-HU"/>
          </a:p>
        </p:txBody>
      </p:sp>
    </p:spTree>
    <p:extLst>
      <p:ext uri="{BB962C8B-B14F-4D97-AF65-F5344CB8AC3E}">
        <p14:creationId xmlns:p14="http://schemas.microsoft.com/office/powerpoint/2010/main" val="445430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udoc.echr.coe.int/eng#{%22appno%22:[%2215428/16%2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CVfGB-llkWY"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7.png"/><Relationship Id="rId7" Type="http://schemas.openxmlformats.org/officeDocument/2006/relationships/diagramQuickStyle" Target="../diagrams/quickStyle7.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8.png"/><Relationship Id="rId9" Type="http://schemas.microsoft.com/office/2007/relationships/diagramDrawing" Target="../diagrams/drawing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net.jogtar.hu/jogszabaly?docid=a1200100.tv#lbj255id5a7c"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rankingdigitalrights.org/" TargetMode="External"/><Relationship Id="rId2" Type="http://schemas.openxmlformats.org/officeDocument/2006/relationships/hyperlink" Target="https://jura.ajk.pte.hu/JURA_2018_1.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3600" dirty="0"/>
              <a:t>Üzleti </a:t>
            </a:r>
            <a:r>
              <a:rPr lang="hu-HU" sz="3600"/>
              <a:t>jog  B</a:t>
            </a:r>
            <a:br>
              <a:rPr lang="hu-HU" sz="3600" dirty="0"/>
            </a:br>
            <a:r>
              <a:rPr lang="hu-HU" sz="3200" dirty="0"/>
              <a:t>Az alapjogok védelme az információs társadalomban</a:t>
            </a:r>
          </a:p>
        </p:txBody>
      </p:sp>
      <p:sp>
        <p:nvSpPr>
          <p:cNvPr id="4" name="Téglalap 3"/>
          <p:cNvSpPr/>
          <p:nvPr/>
        </p:nvSpPr>
        <p:spPr>
          <a:xfrm>
            <a:off x="2286000" y="3717032"/>
            <a:ext cx="4572000" cy="1477328"/>
          </a:xfrm>
          <a:prstGeom prst="rect">
            <a:avLst/>
          </a:prstGeom>
        </p:spPr>
        <p:txBody>
          <a:bodyPr>
            <a:spAutoFit/>
          </a:bodyPr>
          <a:lstStyle/>
          <a:p>
            <a:pPr algn="ctr"/>
            <a:r>
              <a:rPr lang="hu-HU" dirty="0"/>
              <a:t>Nagy Krisztina</a:t>
            </a:r>
          </a:p>
          <a:p>
            <a:pPr algn="ctr"/>
            <a:r>
              <a:rPr lang="en-US" dirty="0" err="1"/>
              <a:t>Budapesti</a:t>
            </a:r>
            <a:r>
              <a:rPr lang="en-US" dirty="0"/>
              <a:t> </a:t>
            </a:r>
            <a:r>
              <a:rPr lang="en-US" dirty="0" err="1"/>
              <a:t>Műszaki</a:t>
            </a:r>
            <a:r>
              <a:rPr lang="en-US" dirty="0"/>
              <a:t> </a:t>
            </a:r>
            <a:r>
              <a:rPr lang="en-US" dirty="0" err="1"/>
              <a:t>Egyetem</a:t>
            </a:r>
            <a:r>
              <a:rPr lang="en-US" dirty="0"/>
              <a:t> </a:t>
            </a:r>
          </a:p>
          <a:p>
            <a:pPr algn="ctr"/>
            <a:r>
              <a:rPr lang="en-US" dirty="0" err="1"/>
              <a:t>Gazdaság</a:t>
            </a:r>
            <a:r>
              <a:rPr lang="en-US" dirty="0"/>
              <a:t>- </a:t>
            </a:r>
            <a:r>
              <a:rPr lang="en-US" dirty="0" err="1"/>
              <a:t>és</a:t>
            </a:r>
            <a:r>
              <a:rPr lang="en-US" dirty="0"/>
              <a:t> </a:t>
            </a:r>
            <a:r>
              <a:rPr lang="en-US" dirty="0" err="1"/>
              <a:t>Társadalomtudományi</a:t>
            </a:r>
            <a:r>
              <a:rPr lang="en-US" dirty="0"/>
              <a:t> </a:t>
            </a:r>
            <a:r>
              <a:rPr lang="en-US" dirty="0" err="1"/>
              <a:t>Kar</a:t>
            </a:r>
            <a:endParaRPr lang="en-US" dirty="0"/>
          </a:p>
          <a:p>
            <a:pPr algn="ctr"/>
            <a:r>
              <a:rPr lang="en-US" dirty="0" err="1"/>
              <a:t>Üzleti</a:t>
            </a:r>
            <a:r>
              <a:rPr lang="en-US" dirty="0"/>
              <a:t> Jog </a:t>
            </a:r>
            <a:r>
              <a:rPr lang="en-US" dirty="0" err="1"/>
              <a:t>Tanszék</a:t>
            </a:r>
            <a:endParaRPr lang="hu-HU" dirty="0"/>
          </a:p>
          <a:p>
            <a:pPr algn="ctr"/>
            <a:r>
              <a:rPr lang="hu-HU" dirty="0"/>
              <a:t>2021. szeptember 14.</a:t>
            </a:r>
            <a:endParaRPr lang="en-US" dirty="0"/>
          </a:p>
        </p:txBody>
      </p:sp>
    </p:spTree>
    <p:extLst>
      <p:ext uri="{BB962C8B-B14F-4D97-AF65-F5344CB8AC3E}">
        <p14:creationId xmlns:p14="http://schemas.microsoft.com/office/powerpoint/2010/main" val="2294252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39552" y="260648"/>
            <a:ext cx="4572000" cy="1754326"/>
          </a:xfrm>
          <a:prstGeom prst="rect">
            <a:avLst/>
          </a:prstGeom>
        </p:spPr>
        <p:txBody>
          <a:bodyPr>
            <a:spAutoFit/>
          </a:bodyPr>
          <a:lstStyle/>
          <a:p>
            <a:r>
              <a:rPr lang="hu-HU" sz="2400" b="1" dirty="0"/>
              <a:t>Jogeset </a:t>
            </a:r>
          </a:p>
          <a:p>
            <a:endParaRPr lang="hu-HU" sz="2400" b="1" dirty="0"/>
          </a:p>
          <a:p>
            <a:r>
              <a:rPr lang="hu-HU" sz="2000" i="1" dirty="0" err="1"/>
              <a:t>Szurovecz</a:t>
            </a:r>
            <a:r>
              <a:rPr lang="hu-HU" sz="2000" i="1" dirty="0"/>
              <a:t> v. Hungary</a:t>
            </a:r>
            <a:br>
              <a:rPr lang="hu-HU" sz="2000" dirty="0"/>
            </a:br>
            <a:r>
              <a:rPr lang="hu-HU" sz="2000" dirty="0">
                <a:hlinkClick r:id="rId2"/>
              </a:rPr>
              <a:t>15428/16</a:t>
            </a:r>
            <a:br>
              <a:rPr lang="hu-HU" sz="2000" dirty="0"/>
            </a:br>
            <a:r>
              <a:rPr lang="hu-HU" sz="2000" dirty="0"/>
              <a:t>2019. október </a:t>
            </a:r>
          </a:p>
        </p:txBody>
      </p:sp>
      <p:sp>
        <p:nvSpPr>
          <p:cNvPr id="3" name="Téglalap 2"/>
          <p:cNvSpPr/>
          <p:nvPr/>
        </p:nvSpPr>
        <p:spPr>
          <a:xfrm>
            <a:off x="395536" y="1929690"/>
            <a:ext cx="8748464" cy="4985980"/>
          </a:xfrm>
          <a:prstGeom prst="rect">
            <a:avLst/>
          </a:prstGeom>
        </p:spPr>
        <p:txBody>
          <a:bodyPr wrap="square">
            <a:spAutoFit/>
          </a:bodyPr>
          <a:lstStyle/>
          <a:p>
            <a:endParaRPr lang="hu-HU" sz="2000" dirty="0"/>
          </a:p>
          <a:p>
            <a:r>
              <a:rPr lang="hu-HU" sz="2000" dirty="0"/>
              <a:t>A strasbourgi bírósági eljárás magyar eljárási előzménye, hogy 2015-ben az abcug.hu egyik újságírójától a magyar hatóságok megtagadták a belépést a debreceni menekülttáborba.  A hatóság az elutasításban a menekülők magánélethez való jogának védelmére hivatkozott, valamint arra, hogy sokan üldözés elől menekültek, és az ő hollétük nyilvánosságra kerülése az ő és a családjuk biztonságát is veszélyeztetheti.</a:t>
            </a:r>
          </a:p>
          <a:p>
            <a:endParaRPr lang="hu-HU" dirty="0"/>
          </a:p>
          <a:p>
            <a:r>
              <a:rPr lang="hu-HU" sz="2000" dirty="0"/>
              <a:t>Az újságíró a strasbourgi bírósághoz fordult a véleménynyilvánítás szabadságának korlátozása miatt. </a:t>
            </a:r>
          </a:p>
          <a:p>
            <a:endParaRPr lang="hu-HU" sz="2000" dirty="0"/>
          </a:p>
          <a:p>
            <a:r>
              <a:rPr lang="hu-HU" sz="2000" dirty="0"/>
              <a:t>Egyezmény 10. cikk </a:t>
            </a:r>
          </a:p>
          <a:p>
            <a:r>
              <a:rPr lang="hu-HU" altLang="hu-HU" sz="2000" dirty="0">
                <a:cs typeface="Times New Roman" pitchFamily="18" charset="0"/>
              </a:rPr>
              <a:t>Mindenkinek joga van a véleménynyilvánítás szabadságához. Ez a jog magában foglalja a </a:t>
            </a:r>
            <a:r>
              <a:rPr lang="hu-HU" altLang="hu-HU" sz="2000" b="1" dirty="0">
                <a:cs typeface="Times New Roman" pitchFamily="18" charset="0"/>
              </a:rPr>
              <a:t>véleményalkotás szabadságát </a:t>
            </a:r>
            <a:r>
              <a:rPr lang="hu-HU" altLang="hu-HU" sz="2000" dirty="0">
                <a:cs typeface="Times New Roman" pitchFamily="18" charset="0"/>
              </a:rPr>
              <a:t>és az </a:t>
            </a:r>
            <a:r>
              <a:rPr lang="hu-HU" altLang="hu-HU" sz="2000" b="1" dirty="0">
                <a:cs typeface="Times New Roman" pitchFamily="18" charset="0"/>
              </a:rPr>
              <a:t>információk, eszmék megismerésének és közlésének szabadságá</a:t>
            </a:r>
            <a:r>
              <a:rPr lang="hu-HU" altLang="hu-HU" sz="2000" dirty="0">
                <a:cs typeface="Times New Roman" pitchFamily="18" charset="0"/>
              </a:rPr>
              <a:t>t országhatárokra tekintet nélkül és anélkül, hogy ebbe hatósági szerv beavatkozhasson.</a:t>
            </a:r>
            <a:endParaRPr lang="hu-HU" b="1" dirty="0"/>
          </a:p>
        </p:txBody>
      </p:sp>
    </p:spTree>
    <p:extLst>
      <p:ext uri="{BB962C8B-B14F-4D97-AF65-F5344CB8AC3E}">
        <p14:creationId xmlns:p14="http://schemas.microsoft.com/office/powerpoint/2010/main" val="351624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35846"/>
            <a:ext cx="8496944" cy="5324535"/>
          </a:xfrm>
          <a:prstGeom prst="rect">
            <a:avLst/>
          </a:prstGeom>
        </p:spPr>
        <p:txBody>
          <a:bodyPr wrap="square">
            <a:spAutoFit/>
          </a:bodyPr>
          <a:lstStyle/>
          <a:p>
            <a:r>
              <a:rPr lang="hu-HU" sz="2000" dirty="0"/>
              <a:t>A strasbourgi bíróság kimondta, hogy  Magyarország a hatósági eljárással megsértette a véleménynyilvánítás szabadságát. </a:t>
            </a:r>
          </a:p>
          <a:p>
            <a:endParaRPr lang="hu-HU" sz="2000" dirty="0"/>
          </a:p>
          <a:p>
            <a:r>
              <a:rPr lang="hu-HU" sz="2000" dirty="0"/>
              <a:t>A bíróság döntése alapján ugyan a tagállamok hatóságai jogszabályi felhatalmazás alapján eldönthetik hogyan biztosítják a sajtó menekülttáborokba való belépését, de </a:t>
            </a:r>
            <a:r>
              <a:rPr lang="hu-HU" sz="2000" b="1" dirty="0"/>
              <a:t>a közérdek mérlegelése </a:t>
            </a:r>
            <a:r>
              <a:rPr lang="hu-HU" sz="2000" dirty="0"/>
              <a:t>nélkül nem lehet általában megtiltani a sajtó belépését. </a:t>
            </a:r>
          </a:p>
          <a:p>
            <a:endParaRPr lang="hu-HU" sz="2000" dirty="0"/>
          </a:p>
          <a:p>
            <a:endParaRPr lang="hu-HU" sz="2000" b="1" dirty="0"/>
          </a:p>
          <a:p>
            <a:r>
              <a:rPr lang="hu-HU" sz="2000" b="1" dirty="0"/>
              <a:t>Indokolás </a:t>
            </a:r>
          </a:p>
          <a:p>
            <a:endParaRPr lang="hu-HU" sz="2000" b="1" dirty="0"/>
          </a:p>
          <a:p>
            <a:r>
              <a:rPr lang="hu-HU" sz="2000" dirty="0"/>
              <a:t>Az újságíró nem szenzációhajhász cikket szeretett volna készíteni, és elsősorban nem is az egyes menedékkérők személyét szerette volna bemutatni, hanem a </a:t>
            </a:r>
            <a:r>
              <a:rPr lang="hu-HU" sz="2000" b="1" dirty="0"/>
              <a:t>magyar hatóságok által biztosított körülményeket. </a:t>
            </a:r>
          </a:p>
          <a:p>
            <a:r>
              <a:rPr lang="hu-HU" sz="2000" dirty="0"/>
              <a:t>A belépést megtiltó állami hatóság nem vette figyelembe, hogy az újságíró vállalta, hogy csak előzetes (akár írásbeli) hozzájárulás esetén készít fényképet menedékkérőkről.</a:t>
            </a:r>
          </a:p>
        </p:txBody>
      </p:sp>
    </p:spTree>
    <p:extLst>
      <p:ext uri="{BB962C8B-B14F-4D97-AF65-F5344CB8AC3E}">
        <p14:creationId xmlns:p14="http://schemas.microsoft.com/office/powerpoint/2010/main" val="171585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764704"/>
            <a:ext cx="8964488" cy="5610575"/>
          </a:xfrm>
          <a:prstGeom prst="rect">
            <a:avLst/>
          </a:prstGeom>
        </p:spPr>
        <p:txBody>
          <a:bodyPr wrap="square">
            <a:spAutoFit/>
          </a:bodyPr>
          <a:lstStyle/>
          <a:p>
            <a:pPr>
              <a:lnSpc>
                <a:spcPct val="107000"/>
              </a:lnSpc>
              <a:spcAft>
                <a:spcPts val="800"/>
              </a:spcAft>
            </a:pPr>
            <a:r>
              <a:rPr lang="hu-HU" dirty="0">
                <a:ea typeface="Times New Roman" panose="02020603050405020304" pitchFamily="18" charset="0"/>
                <a:cs typeface="Times New Roman" panose="02020603050405020304" pitchFamily="18" charset="0"/>
              </a:rPr>
              <a:t>A bíróság nem fogadta el a magyar kormány azon érvét, hogy az újságíró más forrásokból is tudott információt szerezni, például civil szervezetek jelentéseiből, mivel  a Bíróság szerint a közvetett adatoknak nincs olyan </a:t>
            </a:r>
            <a:r>
              <a:rPr lang="hu-HU" b="1" dirty="0">
                <a:ea typeface="Times New Roman" panose="02020603050405020304" pitchFamily="18" charset="0"/>
                <a:cs typeface="Times New Roman" panose="02020603050405020304" pitchFamily="18" charset="0"/>
              </a:rPr>
              <a:t>meggyőző ereje a nyilvánosság szemében</a:t>
            </a:r>
            <a:r>
              <a:rPr lang="hu-HU" dirty="0">
                <a:ea typeface="Times New Roman" panose="02020603050405020304" pitchFamily="18" charset="0"/>
                <a:cs typeface="Times New Roman" panose="02020603050405020304" pitchFamily="18" charset="0"/>
              </a:rPr>
              <a:t>, mint az elsőkézből származó információnak, illetve a civil szervezetek és más szereplők értelemszerűen részben mást tartanak relevánsnak, mint egy újságíró. A Bíróság értékelése szerint a szólásszabadság nemcsak a </a:t>
            </a:r>
            <a:r>
              <a:rPr lang="hu-HU" b="1" dirty="0">
                <a:ea typeface="Times New Roman" panose="02020603050405020304" pitchFamily="18" charset="0"/>
                <a:cs typeface="Times New Roman" panose="02020603050405020304" pitchFamily="18" charset="0"/>
              </a:rPr>
              <a:t>gondolatok tartalmát, hanem azok közlési módját is védi</a:t>
            </a:r>
            <a:r>
              <a:rPr lang="hu-HU" dirty="0">
                <a:ea typeface="Times New Roman" panose="02020603050405020304" pitchFamily="18" charset="0"/>
                <a:cs typeface="Times New Roman" panose="02020603050405020304" pitchFamily="18" charset="0"/>
              </a:rPr>
              <a:t>. Sem a tagállami hatóságok és bíróságok, sem a Bíróság nem vizsgálhatja felül, hogy egy újságíró milyen eszközzel és milyen formában kíván bemutatni egy ügyet.</a:t>
            </a:r>
          </a:p>
          <a:p>
            <a:pPr>
              <a:lnSpc>
                <a:spcPct val="107000"/>
              </a:lnSpc>
              <a:spcAft>
                <a:spcPts val="800"/>
              </a:spcAft>
            </a:pPr>
            <a:endParaRPr lang="hu-HU" dirty="0">
              <a:ea typeface="Times New Roman" panose="02020603050405020304" pitchFamily="18" charset="0"/>
              <a:cs typeface="Times New Roman" panose="02020603050405020304" pitchFamily="18" charset="0"/>
            </a:endParaRPr>
          </a:p>
          <a:p>
            <a:pPr>
              <a:lnSpc>
                <a:spcPct val="107000"/>
              </a:lnSpc>
              <a:spcAft>
                <a:spcPts val="800"/>
              </a:spcAft>
            </a:pPr>
            <a:r>
              <a:rPr lang="hu-HU" dirty="0">
                <a:ea typeface="Times New Roman" panose="02020603050405020304" pitchFamily="18" charset="0"/>
                <a:cs typeface="Times New Roman" panose="02020603050405020304" pitchFamily="18" charset="0"/>
              </a:rPr>
              <a:t>A bíróság emellett azt is figyelembe vette, hogy az újságíró számára </a:t>
            </a:r>
            <a:r>
              <a:rPr lang="hu-HU" b="1" dirty="0">
                <a:ea typeface="Times New Roman" panose="02020603050405020304" pitchFamily="18" charset="0"/>
                <a:cs typeface="Times New Roman" panose="02020603050405020304" pitchFamily="18" charset="0"/>
              </a:rPr>
              <a:t>nem állt rendelkezésre megfelelő jogorvoslati lehetőség</a:t>
            </a:r>
            <a:r>
              <a:rPr lang="hu-HU" dirty="0">
                <a:ea typeface="Times New Roman" panose="02020603050405020304" pitchFamily="18" charset="0"/>
                <a:cs typeface="Times New Roman" panose="02020603050405020304" pitchFamily="18" charset="0"/>
              </a:rPr>
              <a:t> a hatóság döntésével szemben. </a:t>
            </a:r>
          </a:p>
          <a:p>
            <a:pPr>
              <a:lnSpc>
                <a:spcPct val="107000"/>
              </a:lnSpc>
              <a:spcAft>
                <a:spcPts val="800"/>
              </a:spcAft>
            </a:pPr>
            <a:endParaRPr lang="hu-HU" dirty="0">
              <a:ea typeface="Times New Roman" panose="02020603050405020304" pitchFamily="18" charset="0"/>
              <a:cs typeface="Times New Roman" panose="02020603050405020304" pitchFamily="18" charset="0"/>
            </a:endParaRPr>
          </a:p>
          <a:p>
            <a:pPr>
              <a:lnSpc>
                <a:spcPct val="107000"/>
              </a:lnSpc>
              <a:spcAft>
                <a:spcPts val="800"/>
              </a:spcAft>
            </a:pPr>
            <a:r>
              <a:rPr lang="hu-HU" dirty="0">
                <a:ea typeface="Times New Roman" panose="02020603050405020304" pitchFamily="18" charset="0"/>
                <a:cs typeface="Times New Roman" panose="02020603050405020304" pitchFamily="18" charset="0"/>
              </a:rPr>
              <a:t>A bíróság kifogásolta, hogy a  magyar hatóság nagyon röviden és sommásan indokolt és nem mérlegelte a különböző érdekeket és abszolút tilalmat rendelt el, vagyis </a:t>
            </a:r>
            <a:r>
              <a:rPr lang="hu-HU" b="1" dirty="0">
                <a:ea typeface="Times New Roman" panose="02020603050405020304" pitchFamily="18" charset="0"/>
                <a:cs typeface="Times New Roman" panose="02020603050405020304" pitchFamily="18" charset="0"/>
              </a:rPr>
              <a:t>általában tiltotta meg a belépést</a:t>
            </a:r>
            <a:r>
              <a:rPr lang="hu-HU" dirty="0">
                <a:ea typeface="Times New Roman" panose="02020603050405020304" pitchFamily="18" charset="0"/>
                <a:cs typeface="Times New Roman" panose="02020603050405020304" pitchFamily="18" charset="0"/>
              </a:rPr>
              <a:t>.  A konkrét ügyben a bíróság nem látta igazoltnak a kényszerű társadalmi szükséglet fennállását, ami szükséges feltétele az alapjog korlátozásának. </a:t>
            </a:r>
          </a:p>
          <a:p>
            <a:pPr>
              <a:lnSpc>
                <a:spcPct val="107000"/>
              </a:lnSpc>
              <a:spcAft>
                <a:spcPts val="800"/>
              </a:spcAft>
            </a:pPr>
            <a:endParaRPr lang="hu-H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441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églalap 1"/>
          <p:cNvSpPr>
            <a:spLocks noChangeArrowheads="1"/>
          </p:cNvSpPr>
          <p:nvPr/>
        </p:nvSpPr>
        <p:spPr bwMode="auto">
          <a:xfrm>
            <a:off x="323528" y="548680"/>
            <a:ext cx="8353425" cy="3724096"/>
          </a:xfrm>
          <a:prstGeom prst="rect">
            <a:avLst/>
          </a:prstGeom>
          <a:noFill/>
          <a:ln>
            <a:noFill/>
          </a:ln>
          <a:extLst/>
        </p:spPr>
        <p:txBody>
          <a:bodyPr>
            <a:spAutoFit/>
          </a:bodyPr>
          <a:lstStyle/>
          <a:p>
            <a:pPr algn="ctr" fontAlgn="auto">
              <a:spcBef>
                <a:spcPts val="0"/>
              </a:spcBef>
              <a:spcAft>
                <a:spcPts val="0"/>
              </a:spcAft>
              <a:defRPr/>
            </a:pPr>
            <a:r>
              <a:rPr lang="hu-HU" sz="3600" dirty="0">
                <a:latin typeface="+mj-lt"/>
                <a:cs typeface="Times New Roman" pitchFamily="18" charset="0"/>
              </a:rPr>
              <a:t>Az alapjogok védelmének rendszere  </a:t>
            </a:r>
          </a:p>
          <a:p>
            <a:pPr algn="just" fontAlgn="auto">
              <a:spcBef>
                <a:spcPts val="0"/>
              </a:spcBef>
              <a:spcAft>
                <a:spcPts val="0"/>
              </a:spcAft>
              <a:defRPr/>
            </a:pPr>
            <a:endParaRPr lang="hu-HU" sz="2000" b="1" dirty="0">
              <a:latin typeface="+mj-lt"/>
              <a:cs typeface="Times New Roman" pitchFamily="18" charset="0"/>
            </a:endParaRPr>
          </a:p>
          <a:p>
            <a:pPr algn="just" fontAlgn="auto">
              <a:spcBef>
                <a:spcPts val="0"/>
              </a:spcBef>
              <a:spcAft>
                <a:spcPts val="0"/>
              </a:spcAft>
              <a:defRPr/>
            </a:pPr>
            <a:r>
              <a:rPr lang="hu-HU" sz="2000" b="1" dirty="0">
                <a:latin typeface="+mj-lt"/>
                <a:cs typeface="Times New Roman" pitchFamily="18" charset="0"/>
              </a:rPr>
              <a:t>Korlátozhatóak-e az alapvető jogok? </a:t>
            </a:r>
          </a:p>
          <a:p>
            <a:pPr algn="just" fontAlgn="auto">
              <a:spcBef>
                <a:spcPts val="0"/>
              </a:spcBef>
              <a:spcAft>
                <a:spcPts val="0"/>
              </a:spcAft>
              <a:defRPr/>
            </a:pPr>
            <a:r>
              <a:rPr lang="hu-HU" sz="2000" dirty="0">
                <a:latin typeface="+mj-lt"/>
                <a:cs typeface="Times New Roman" pitchFamily="18" charset="0"/>
              </a:rPr>
              <a:t>Az alapvető jogokra és kötelezettségekre vonatkozó szabályokat törvény állapítja meg. </a:t>
            </a:r>
          </a:p>
          <a:p>
            <a:pPr algn="just" fontAlgn="auto">
              <a:spcBef>
                <a:spcPts val="0"/>
              </a:spcBef>
              <a:spcAft>
                <a:spcPts val="0"/>
              </a:spcAft>
              <a:defRPr/>
            </a:pPr>
            <a:endParaRPr lang="hu-HU" sz="2000" dirty="0">
              <a:latin typeface="+mj-lt"/>
              <a:cs typeface="Times New Roman" pitchFamily="18" charset="0"/>
            </a:endParaRPr>
          </a:p>
          <a:p>
            <a:pPr algn="just" fontAlgn="auto">
              <a:spcBef>
                <a:spcPts val="0"/>
              </a:spcBef>
              <a:spcAft>
                <a:spcPts val="0"/>
              </a:spcAft>
              <a:defRPr/>
            </a:pPr>
            <a:r>
              <a:rPr lang="hu-HU" sz="2000" dirty="0">
                <a:latin typeface="+mj-lt"/>
                <a:cs typeface="Times New Roman" pitchFamily="18" charset="0"/>
              </a:rPr>
              <a:t>Alapvető jog más alapvető jog érvényesülése vagy valamely alkotmányos érték védelme érdekében, a feltétlenül szükséges mértékben, az elérni kívánt céllal arányosan, az alapvető jog lényeges tartalmának tiszteletben tartásával korlátozható.</a:t>
            </a:r>
          </a:p>
          <a:p>
            <a:pPr algn="just" fontAlgn="auto">
              <a:spcBef>
                <a:spcPts val="0"/>
              </a:spcBef>
              <a:spcAft>
                <a:spcPts val="0"/>
              </a:spcAft>
              <a:defRPr/>
            </a:pPr>
            <a:r>
              <a:rPr lang="hu-HU" sz="2000" dirty="0">
                <a:latin typeface="+mj-lt"/>
                <a:cs typeface="Times New Roman" pitchFamily="18" charset="0"/>
              </a:rPr>
              <a:t>(Alaptörvény)</a:t>
            </a:r>
            <a:endParaRPr lang="hu-HU" dirty="0">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1965218819"/>
              </p:ext>
            </p:extLst>
          </p:nvPr>
        </p:nvGraphicFramePr>
        <p:xfrm>
          <a:off x="251520" y="4413789"/>
          <a:ext cx="3828008"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2574730377"/>
              </p:ext>
            </p:extLst>
          </p:nvPr>
        </p:nvGraphicFramePr>
        <p:xfrm>
          <a:off x="4788024" y="3789040"/>
          <a:ext cx="3660576" cy="2994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03608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églalap 1"/>
          <p:cNvSpPr>
            <a:spLocks noChangeArrowheads="1"/>
          </p:cNvSpPr>
          <p:nvPr/>
        </p:nvSpPr>
        <p:spPr bwMode="auto">
          <a:xfrm>
            <a:off x="12995" y="0"/>
            <a:ext cx="9023501" cy="6986528"/>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hu-HU" altLang="hu-HU" sz="2800" b="1" dirty="0">
                <a:latin typeface="+mn-lt"/>
                <a:cs typeface="Times New Roman" pitchFamily="18" charset="0"/>
              </a:rPr>
              <a:t>ALAPTÖRVÉNY</a:t>
            </a:r>
            <a:r>
              <a:rPr lang="hu-HU" altLang="hu-HU" sz="2000" dirty="0">
                <a:latin typeface="+mn-lt"/>
                <a:cs typeface="Times New Roman" pitchFamily="18" charset="0"/>
              </a:rPr>
              <a:t> </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Az </a:t>
            </a:r>
            <a:r>
              <a:rPr lang="hu-HU" altLang="hu-HU" sz="2000" b="1" dirty="0">
                <a:latin typeface="+mn-lt"/>
                <a:cs typeface="Times New Roman" pitchFamily="18" charset="0"/>
              </a:rPr>
              <a:t>emberi méltóság </a:t>
            </a:r>
            <a:r>
              <a:rPr lang="hu-HU" altLang="hu-HU" sz="2000" dirty="0">
                <a:latin typeface="+mn-lt"/>
                <a:cs typeface="Times New Roman" pitchFamily="18" charset="0"/>
              </a:rPr>
              <a:t>sérthetetlen. Minden embernek joga van az élethez és az emberi méltósághoz, a magzat életét a fogantatástól kezdve védelem illeti meg.</a:t>
            </a:r>
          </a:p>
          <a:p>
            <a:pPr eaLnBrk="1" fontAlgn="auto" hangingPunct="1">
              <a:spcBef>
                <a:spcPts val="0"/>
              </a:spcBef>
              <a:spcAft>
                <a:spcPts val="0"/>
              </a:spcAft>
              <a:defRPr/>
            </a:pPr>
            <a:endParaRPr lang="hu-HU" altLang="hu-HU" sz="2000" i="1"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 Senkit nem lehet kínzásnak, embertelen, megalázó bánásmódnak vagy büntetésnek alávetni, valamint szolgaságban tartani.</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Mindenkinek joga van a szabadsághoz és a személyi biztonsághoz.</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A törvény előtt </a:t>
            </a:r>
            <a:r>
              <a:rPr lang="hu-HU" altLang="hu-HU" sz="2000" b="1" dirty="0">
                <a:latin typeface="+mn-lt"/>
                <a:cs typeface="Times New Roman" pitchFamily="18" charset="0"/>
              </a:rPr>
              <a:t>mindenki egyenlő</a:t>
            </a:r>
            <a:r>
              <a:rPr lang="hu-HU" altLang="hu-HU" sz="2000" dirty="0">
                <a:latin typeface="+mn-lt"/>
                <a:cs typeface="Times New Roman" pitchFamily="18" charset="0"/>
              </a:rPr>
              <a:t>. Minden ember jogképes.</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Magyarország az alapvető jogokat mindenkinek bármely  megkülönböztetés, nevezetesen faj, szín, nem, fogyatékosság, nyelv, vallás, politikai vagy más vélemény, nemzeti vagy társadalmi származás, vagyoni, születési vagy egyéb helyzet </a:t>
            </a:r>
            <a:r>
              <a:rPr lang="hu-HU" altLang="hu-HU" sz="2000" b="1" dirty="0">
                <a:latin typeface="+mn-lt"/>
                <a:cs typeface="Times New Roman" pitchFamily="18" charset="0"/>
              </a:rPr>
              <a:t>szerinti különbségtétel nélkül biztosítja.</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Magyarország külön intézkedésekkel védi a gyermekeket, a nőket, az időseket és a fogyatékkal élőket.</a:t>
            </a:r>
          </a:p>
          <a:p>
            <a:pPr eaLnBrk="1" fontAlgn="auto" hangingPunct="1">
              <a:spcBef>
                <a:spcPts val="0"/>
              </a:spcBef>
              <a:spcAft>
                <a:spcPts val="0"/>
              </a:spcAft>
              <a:defRPr/>
            </a:pPr>
            <a:endParaRPr lang="hu-HU" altLang="hu-HU" sz="2000" i="1"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Minden gyermeknek joga van a megfelelő testi, szellemi és erkölcsi fejlődéséhez szükséges védelemhez és gondoskodáshoz.</a:t>
            </a:r>
          </a:p>
        </p:txBody>
      </p:sp>
    </p:spTree>
    <p:extLst>
      <p:ext uri="{BB962C8B-B14F-4D97-AF65-F5344CB8AC3E}">
        <p14:creationId xmlns:p14="http://schemas.microsoft.com/office/powerpoint/2010/main" val="265396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églalap 1"/>
          <p:cNvSpPr>
            <a:spLocks noChangeArrowheads="1"/>
          </p:cNvSpPr>
          <p:nvPr/>
        </p:nvSpPr>
        <p:spPr bwMode="auto">
          <a:xfrm>
            <a:off x="228600" y="533400"/>
            <a:ext cx="8520113" cy="31400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hu-HU" altLang="hu-HU" sz="2000" dirty="0">
                <a:latin typeface="+mn-lt"/>
                <a:cs typeface="Times New Roman" pitchFamily="18" charset="0"/>
              </a:rPr>
              <a:t>Mindenkinek joga van ahhoz, hogy magán- és családi életét, otthonát, kapcsolattartását és</a:t>
            </a:r>
            <a:r>
              <a:rPr lang="hu-HU" altLang="hu-HU" sz="2000" b="1" dirty="0">
                <a:latin typeface="+mn-lt"/>
                <a:cs typeface="Times New Roman" pitchFamily="18" charset="0"/>
              </a:rPr>
              <a:t> jó hírnevét </a:t>
            </a:r>
            <a:r>
              <a:rPr lang="hu-HU" altLang="hu-HU" sz="2000" dirty="0">
                <a:latin typeface="+mn-lt"/>
                <a:cs typeface="Times New Roman" pitchFamily="18" charset="0"/>
              </a:rPr>
              <a:t>tiszteletben tartsák.</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Mindenkinek joga </a:t>
            </a:r>
            <a:r>
              <a:rPr lang="hu-HU" altLang="hu-HU" sz="2000" b="1" dirty="0">
                <a:latin typeface="+mn-lt"/>
                <a:cs typeface="Times New Roman" pitchFamily="18" charset="0"/>
              </a:rPr>
              <a:t>van személyes adatai védelméhez</a:t>
            </a:r>
            <a:r>
              <a:rPr lang="hu-HU" altLang="hu-HU" sz="2000" dirty="0">
                <a:latin typeface="+mn-lt"/>
                <a:cs typeface="Times New Roman" pitchFamily="18" charset="0"/>
              </a:rPr>
              <a:t>, valamint a </a:t>
            </a:r>
            <a:r>
              <a:rPr lang="hu-HU" altLang="hu-HU" sz="2000" b="1" dirty="0">
                <a:latin typeface="+mn-lt"/>
                <a:cs typeface="Times New Roman" pitchFamily="18" charset="0"/>
              </a:rPr>
              <a:t>közérdekű adatok megismeréséhez és terjesztéséhez</a:t>
            </a:r>
            <a:r>
              <a:rPr lang="hu-HU" altLang="hu-HU" sz="2000" dirty="0">
                <a:latin typeface="+mn-lt"/>
                <a:cs typeface="Times New Roman" pitchFamily="18" charset="0"/>
              </a:rPr>
              <a:t>.</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Mindenkinek joga van ahhoz, hogy az ellene emelt bármely vádat vagy valamely perben a jogait és kötelezettségeit törvény által felállított, független és pártatlan bíróság tisztességes és nyilvános tárgyaláson, ésszerű határidőn belül bírálja el.</a:t>
            </a:r>
          </a:p>
          <a:p>
            <a:pPr eaLnBrk="1" fontAlgn="auto" hangingPunct="1">
              <a:spcBef>
                <a:spcPts val="0"/>
              </a:spcBef>
              <a:spcAft>
                <a:spcPts val="0"/>
              </a:spcAft>
              <a:defRPr/>
            </a:pPr>
            <a:endParaRPr lang="hu-HU" altLang="hu-HU" dirty="0">
              <a:latin typeface="Times New Roman" pitchFamily="18" charset="0"/>
              <a:cs typeface="Times New Roman" pitchFamily="18" charset="0"/>
            </a:endParaRPr>
          </a:p>
        </p:txBody>
      </p:sp>
    </p:spTree>
    <p:extLst>
      <p:ext uri="{BB962C8B-B14F-4D97-AF65-F5344CB8AC3E}">
        <p14:creationId xmlns:p14="http://schemas.microsoft.com/office/powerpoint/2010/main" val="168474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églalap 1"/>
          <p:cNvSpPr>
            <a:spLocks noChangeArrowheads="1"/>
          </p:cNvSpPr>
          <p:nvPr/>
        </p:nvSpPr>
        <p:spPr bwMode="auto">
          <a:xfrm>
            <a:off x="250825" y="188913"/>
            <a:ext cx="8610600" cy="6554787"/>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hu-HU" altLang="hu-HU" sz="2000" dirty="0">
                <a:latin typeface="+mn-lt"/>
                <a:cs typeface="Times New Roman" pitchFamily="18" charset="0"/>
              </a:rPr>
              <a:t>Mindenkinek joga van </a:t>
            </a:r>
            <a:r>
              <a:rPr lang="hu-HU" altLang="hu-HU" sz="2000" b="1" dirty="0">
                <a:latin typeface="+mn-lt"/>
                <a:cs typeface="Times New Roman" pitchFamily="18" charset="0"/>
              </a:rPr>
              <a:t>a gondolat, a lelkiismeret és a vallás szabadságához</a:t>
            </a:r>
            <a:r>
              <a:rPr lang="hu-HU" altLang="hu-HU" sz="2000" dirty="0">
                <a:latin typeface="+mn-lt"/>
                <a:cs typeface="Times New Roman" pitchFamily="18" charset="0"/>
              </a:rPr>
              <a:t>. </a:t>
            </a:r>
          </a:p>
          <a:p>
            <a:pPr eaLnBrk="1" fontAlgn="auto" hangingPunct="1">
              <a:spcBef>
                <a:spcPts val="0"/>
              </a:spcBef>
              <a:spcAft>
                <a:spcPts val="0"/>
              </a:spcAft>
              <a:defRPr/>
            </a:pPr>
            <a:r>
              <a:rPr lang="hu-HU" altLang="hu-HU" sz="2000" dirty="0">
                <a:latin typeface="+mn-lt"/>
                <a:cs typeface="Times New Roman" pitchFamily="18" charset="0"/>
              </a:rPr>
              <a:t>Ez a jog magában foglalja a vallás vagy más meggyőződés szabad megválasztását vagy megváltoztatását és azt a szabadságot, hogy vallását vagy más meggyőződését mindenki vallásos cselekmények, szertartások végzése útján vagy egyéb módon, akár egyénileg, akár másokkal együttesen, nyilvánosan vagy a magánéletben kinyilvánítsa vagy kinyilvánítását mellőzze, gyakorolja vagy tanítsa.</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Mindenkinek joga van a békés </a:t>
            </a:r>
            <a:r>
              <a:rPr lang="hu-HU" altLang="hu-HU" sz="2000" b="1" dirty="0">
                <a:latin typeface="+mn-lt"/>
                <a:cs typeface="Times New Roman" pitchFamily="18" charset="0"/>
              </a:rPr>
              <a:t>gyülekezéshez</a:t>
            </a:r>
            <a:r>
              <a:rPr lang="hu-HU" altLang="hu-HU" sz="2000" dirty="0">
                <a:latin typeface="+mn-lt"/>
                <a:cs typeface="Times New Roman" pitchFamily="18" charset="0"/>
              </a:rPr>
              <a:t>.</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Mindenkinek joga van </a:t>
            </a:r>
            <a:r>
              <a:rPr lang="hu-HU" altLang="hu-HU" sz="2000" b="1" dirty="0">
                <a:latin typeface="+mn-lt"/>
                <a:cs typeface="Times New Roman" pitchFamily="18" charset="0"/>
              </a:rPr>
              <a:t>szervezeteket létrehozni</a:t>
            </a:r>
            <a:r>
              <a:rPr lang="hu-HU" altLang="hu-HU" sz="2000" dirty="0">
                <a:latin typeface="+mn-lt"/>
                <a:cs typeface="Times New Roman" pitchFamily="18" charset="0"/>
              </a:rPr>
              <a:t>, és joga van szervezetekhez csatlakozni.</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Mindenkinek joga van </a:t>
            </a:r>
            <a:r>
              <a:rPr lang="hu-HU" altLang="hu-HU" sz="2000" b="1" dirty="0">
                <a:latin typeface="+mn-lt"/>
                <a:cs typeface="Times New Roman" pitchFamily="18" charset="0"/>
              </a:rPr>
              <a:t>a véleménynyilvánítás szabadságához</a:t>
            </a:r>
            <a:r>
              <a:rPr lang="hu-HU" altLang="hu-HU" sz="2000" dirty="0">
                <a:latin typeface="+mn-lt"/>
                <a:cs typeface="Times New Roman" pitchFamily="18" charset="0"/>
              </a:rPr>
              <a:t>.</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Magyarország elismeri és védi a </a:t>
            </a:r>
            <a:r>
              <a:rPr lang="hu-HU" altLang="hu-HU" sz="2000" b="1" dirty="0">
                <a:latin typeface="+mn-lt"/>
                <a:cs typeface="Times New Roman" pitchFamily="18" charset="0"/>
              </a:rPr>
              <a:t>sajtó szabadságát </a:t>
            </a:r>
            <a:r>
              <a:rPr lang="hu-HU" altLang="hu-HU" sz="2000" dirty="0">
                <a:latin typeface="+mn-lt"/>
                <a:cs typeface="Times New Roman" pitchFamily="18" charset="0"/>
              </a:rPr>
              <a:t>és sokszínűégét, biztosítja a demokratikus közvélemény kialakulásához szükséges szabad tájékoztatás feltételeit.</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Magyarország biztosítja a </a:t>
            </a:r>
            <a:r>
              <a:rPr lang="hu-HU" altLang="hu-HU" sz="2000" b="1" dirty="0">
                <a:latin typeface="+mn-lt"/>
                <a:cs typeface="Times New Roman" pitchFamily="18" charset="0"/>
              </a:rPr>
              <a:t>tudományos kutatás és művészeti alkotás szabadságát</a:t>
            </a:r>
            <a:r>
              <a:rPr lang="hu-HU" altLang="hu-HU" sz="2000" dirty="0">
                <a:latin typeface="+mn-lt"/>
                <a:cs typeface="Times New Roman" pitchFamily="18" charset="0"/>
              </a:rPr>
              <a:t>, továbbá – a lehető legmagasabb szintű tudás megszerzése érdekében – a tanulás, valamint törvényben meghatározott keretek között a tanítás szabadságát.</a:t>
            </a:r>
          </a:p>
        </p:txBody>
      </p:sp>
    </p:spTree>
    <p:extLst>
      <p:ext uri="{BB962C8B-B14F-4D97-AF65-F5344CB8AC3E}">
        <p14:creationId xmlns:p14="http://schemas.microsoft.com/office/powerpoint/2010/main" val="3333982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6458"/>
            <a:ext cx="8280920" cy="7355860"/>
          </a:xfrm>
          <a:prstGeom prst="rect">
            <a:avLst/>
          </a:prstGeom>
        </p:spPr>
        <p:txBody>
          <a:bodyPr wrap="square">
            <a:spAutoFit/>
          </a:bodyPr>
          <a:lstStyle/>
          <a:p>
            <a:r>
              <a:rPr lang="hu-HU" sz="3600" dirty="0"/>
              <a:t>Az emberi jogok védelme az online térben </a:t>
            </a:r>
          </a:p>
          <a:p>
            <a:endParaRPr lang="hu-HU" dirty="0"/>
          </a:p>
          <a:p>
            <a:endParaRPr lang="hu-HU" dirty="0"/>
          </a:p>
          <a:p>
            <a:r>
              <a:rPr lang="hu-HU" dirty="0"/>
              <a:t>Az alapvető emberi jogok online térben való védelmével összefüggésben az ENSZ Emberi Jogi Bizottsága rögzítette, hogy „</a:t>
            </a:r>
            <a:r>
              <a:rPr lang="hu-HU" sz="2000" b="1" dirty="0"/>
              <a:t>az embereket az offline világban megillető jogok ugyanúgy védelem alatt állnak az online környezetben is”</a:t>
            </a:r>
            <a:r>
              <a:rPr lang="hu-HU" dirty="0"/>
              <a:t>. (United </a:t>
            </a:r>
            <a:r>
              <a:rPr lang="hu-HU" dirty="0" err="1"/>
              <a:t>Nations</a:t>
            </a:r>
            <a:r>
              <a:rPr lang="hu-HU" dirty="0"/>
              <a:t> Human </a:t>
            </a:r>
            <a:r>
              <a:rPr lang="hu-HU" dirty="0" err="1"/>
              <a:t>Rights</a:t>
            </a:r>
            <a:r>
              <a:rPr lang="hu-HU" dirty="0"/>
              <a:t> </a:t>
            </a:r>
            <a:r>
              <a:rPr lang="hu-HU" dirty="0" err="1"/>
              <a:t>Council</a:t>
            </a:r>
            <a:r>
              <a:rPr lang="hu-HU" dirty="0"/>
              <a:t>  The </a:t>
            </a:r>
            <a:r>
              <a:rPr lang="hu-HU" dirty="0" err="1"/>
              <a:t>promotion</a:t>
            </a:r>
            <a:r>
              <a:rPr lang="hu-HU" dirty="0"/>
              <a:t>, </a:t>
            </a:r>
            <a:r>
              <a:rPr lang="hu-HU" dirty="0" err="1"/>
              <a:t>protection</a:t>
            </a:r>
            <a:r>
              <a:rPr lang="hu-HU" dirty="0"/>
              <a:t> and </a:t>
            </a:r>
            <a:r>
              <a:rPr lang="hu-HU" dirty="0" err="1"/>
              <a:t>enjoyment</a:t>
            </a:r>
            <a:r>
              <a:rPr lang="hu-HU" dirty="0"/>
              <a:t> of human </a:t>
            </a:r>
            <a:r>
              <a:rPr lang="hu-HU" dirty="0" err="1"/>
              <a:t>rights</a:t>
            </a:r>
            <a:r>
              <a:rPr lang="hu-HU" dirty="0"/>
              <a:t> </a:t>
            </a:r>
            <a:r>
              <a:rPr lang="hu-HU" dirty="0" err="1"/>
              <a:t>on</a:t>
            </a:r>
            <a:r>
              <a:rPr lang="hu-HU" dirty="0"/>
              <a:t> </a:t>
            </a:r>
            <a:r>
              <a:rPr lang="hu-HU" dirty="0" err="1"/>
              <a:t>the</a:t>
            </a:r>
            <a:r>
              <a:rPr lang="hu-HU" dirty="0"/>
              <a:t> Internet A/HRC/RES/20/8 16/07/2012.) </a:t>
            </a:r>
          </a:p>
          <a:p>
            <a:endParaRPr lang="hu-HU" dirty="0"/>
          </a:p>
          <a:p>
            <a:endParaRPr lang="hu-HU" dirty="0"/>
          </a:p>
          <a:p>
            <a:r>
              <a:rPr lang="hu-HU" dirty="0"/>
              <a:t>Az emberi jogok védelme a globális kommunikációs térben összetett felelősségi rendszerben helyezhető el, amelynek alapja és kiindulópontja, hogy az emberi jogok védelme tradicionálisan az államok kötelezettsége, az alapjogokat rögzítő nemzetközi egyezmények pedig a részes államokat kötik.</a:t>
            </a:r>
          </a:p>
          <a:p>
            <a:endParaRPr lang="hu-HU" dirty="0"/>
          </a:p>
          <a:p>
            <a:r>
              <a:rPr lang="hu-HU" dirty="0"/>
              <a:t>Az interneten működő globális szolgáltatók (pl. keresőmotor szolgáltatók, közösségi médiaplatformok) tevékenysége komplex módon érinti az alapvető emberi jogok érvényesülését. </a:t>
            </a:r>
          </a:p>
          <a:p>
            <a:endParaRPr lang="hu-HU" dirty="0"/>
          </a:p>
          <a:p>
            <a:r>
              <a:rPr lang="hu-HU" dirty="0"/>
              <a:t>Az információs társadalomban az emberi jogok védelme a meglévő jogintézmények mellett új szabályozási megoldásokat, eszközöket igényel.  (pl. valódi jogorvoslati lehetőségek biztosítása a közösségi médiaszolgáltató tartalomtörlési tevékenységével összefüggésben) </a:t>
            </a:r>
          </a:p>
          <a:p>
            <a:endParaRPr lang="hu-HU" dirty="0"/>
          </a:p>
          <a:p>
            <a:r>
              <a:rPr lang="hu-HU" dirty="0"/>
              <a:t> </a:t>
            </a:r>
          </a:p>
        </p:txBody>
      </p:sp>
    </p:spTree>
    <p:extLst>
      <p:ext uri="{BB962C8B-B14F-4D97-AF65-F5344CB8AC3E}">
        <p14:creationId xmlns:p14="http://schemas.microsoft.com/office/powerpoint/2010/main" val="222996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88640"/>
            <a:ext cx="8224510" cy="1143000"/>
          </a:xfrm>
        </p:spPr>
        <p:txBody>
          <a:bodyPr>
            <a:normAutofit/>
          </a:bodyPr>
          <a:lstStyle/>
          <a:p>
            <a:pPr algn="l"/>
            <a:r>
              <a:rPr lang="hu-HU" sz="3600" dirty="0"/>
              <a:t>Az emberi jogok védelme az online térben </a:t>
            </a:r>
            <a:br>
              <a:rPr lang="hu-HU" sz="2400" dirty="0"/>
            </a:br>
            <a:endParaRPr lang="hu-HU" sz="2400" b="1" dirty="0"/>
          </a:p>
        </p:txBody>
      </p:sp>
      <p:sp>
        <p:nvSpPr>
          <p:cNvPr id="3" name="Téglalap 2"/>
          <p:cNvSpPr/>
          <p:nvPr/>
        </p:nvSpPr>
        <p:spPr>
          <a:xfrm>
            <a:off x="4746" y="1772816"/>
            <a:ext cx="8712968" cy="2759602"/>
          </a:xfrm>
          <a:prstGeom prst="rect">
            <a:avLst/>
          </a:prstGeom>
        </p:spPr>
        <p:txBody>
          <a:bodyPr wrap="square">
            <a:spAutoFit/>
          </a:bodyPr>
          <a:lstStyle/>
          <a:p>
            <a:pPr algn="just">
              <a:lnSpc>
                <a:spcPct val="107000"/>
              </a:lnSpc>
              <a:spcAft>
                <a:spcPts val="0"/>
              </a:spcAft>
            </a:pPr>
            <a:r>
              <a:rPr lang="hu-HU" dirty="0">
                <a:ea typeface="Times New Roman" panose="02020603050405020304" pitchFamily="18" charset="0"/>
              </a:rPr>
              <a:t>Az ENSZ Emberi Jogi Bizottságának 2011-ben megfogalmazott </a:t>
            </a:r>
            <a:r>
              <a:rPr lang="hu-HU" b="1" dirty="0" err="1">
                <a:ea typeface="Times New Roman" panose="02020603050405020304" pitchFamily="18" charset="0"/>
              </a:rPr>
              <a:t>Guiding</a:t>
            </a:r>
            <a:r>
              <a:rPr lang="hu-HU" b="1" dirty="0">
                <a:ea typeface="Times New Roman" panose="02020603050405020304" pitchFamily="18" charset="0"/>
              </a:rPr>
              <a:t> </a:t>
            </a:r>
            <a:r>
              <a:rPr lang="hu-HU" b="1" dirty="0" err="1">
                <a:ea typeface="Times New Roman" panose="02020603050405020304" pitchFamily="18" charset="0"/>
              </a:rPr>
              <a:t>Principles</a:t>
            </a:r>
            <a:r>
              <a:rPr lang="hu-HU" b="1" dirty="0">
                <a:ea typeface="Times New Roman" panose="02020603050405020304" pitchFamily="18" charset="0"/>
              </a:rPr>
              <a:t> </a:t>
            </a:r>
            <a:r>
              <a:rPr lang="hu-HU" b="1" dirty="0" err="1">
                <a:ea typeface="Times New Roman" panose="02020603050405020304" pitchFamily="18" charset="0"/>
              </a:rPr>
              <a:t>on</a:t>
            </a:r>
            <a:r>
              <a:rPr lang="hu-HU" b="1" dirty="0">
                <a:ea typeface="Times New Roman" panose="02020603050405020304" pitchFamily="18" charset="0"/>
              </a:rPr>
              <a:t> Business and Human </a:t>
            </a:r>
            <a:r>
              <a:rPr lang="hu-HU" b="1" dirty="0" err="1">
                <a:ea typeface="Times New Roman" panose="02020603050405020304" pitchFamily="18" charset="0"/>
              </a:rPr>
              <a:t>Rights</a:t>
            </a:r>
            <a:r>
              <a:rPr lang="hu-HU" b="1" dirty="0">
                <a:ea typeface="Times New Roman" panose="02020603050405020304" pitchFamily="18" charset="0"/>
              </a:rPr>
              <a:t> </a:t>
            </a:r>
            <a:r>
              <a:rPr lang="hu-HU" dirty="0">
                <a:ea typeface="Times New Roman" panose="02020603050405020304" pitchFamily="18" charset="0"/>
              </a:rPr>
              <a:t>című dokumentuma globális referenciapontként rögzíti az alapvető emberi jogok és az üzleti világ kapcsolatának elvi alapjait, és megoldási keretet kínál a globális gazdaság  kialakulásával összefüggő alapjogi kihívásokra. </a:t>
            </a:r>
          </a:p>
          <a:p>
            <a:pPr algn="just">
              <a:lnSpc>
                <a:spcPct val="107000"/>
              </a:lnSpc>
              <a:spcAft>
                <a:spcPts val="0"/>
              </a:spcAft>
            </a:pPr>
            <a:endParaRPr lang="hu-HU" dirty="0">
              <a:ea typeface="Times New Roman" panose="02020603050405020304" pitchFamily="18" charset="0"/>
            </a:endParaRPr>
          </a:p>
          <a:p>
            <a:pPr algn="just">
              <a:lnSpc>
                <a:spcPct val="107000"/>
              </a:lnSpc>
              <a:spcAft>
                <a:spcPts val="0"/>
              </a:spcAft>
            </a:pPr>
            <a:r>
              <a:rPr lang="hu-HU" dirty="0">
                <a:ea typeface="Times New Roman" panose="02020603050405020304" pitchFamily="18" charset="0"/>
              </a:rPr>
              <a:t>A dokumentum az ENSZ </a:t>
            </a:r>
            <a:r>
              <a:rPr lang="hu-HU" b="1" dirty="0">
                <a:ea typeface="Times New Roman" panose="02020603050405020304" pitchFamily="18" charset="0"/>
              </a:rPr>
              <a:t>„</a:t>
            </a:r>
            <a:r>
              <a:rPr lang="hu-HU" b="1" dirty="0" err="1">
                <a:ea typeface="Times New Roman" panose="02020603050405020304" pitchFamily="18" charset="0"/>
              </a:rPr>
              <a:t>Protect</a:t>
            </a:r>
            <a:r>
              <a:rPr lang="hu-HU" b="1" dirty="0">
                <a:ea typeface="Times New Roman" panose="02020603050405020304" pitchFamily="18" charset="0"/>
              </a:rPr>
              <a:t>, </a:t>
            </a:r>
            <a:r>
              <a:rPr lang="hu-HU" b="1" dirty="0" err="1">
                <a:ea typeface="Times New Roman" panose="02020603050405020304" pitchFamily="18" charset="0"/>
              </a:rPr>
              <a:t>Respect</a:t>
            </a:r>
            <a:r>
              <a:rPr lang="hu-HU" b="1" dirty="0">
                <a:ea typeface="Times New Roman" panose="02020603050405020304" pitchFamily="18" charset="0"/>
              </a:rPr>
              <a:t>, and </a:t>
            </a:r>
            <a:r>
              <a:rPr lang="hu-HU" b="1" dirty="0" err="1">
                <a:ea typeface="Times New Roman" panose="02020603050405020304" pitchFamily="18" charset="0"/>
              </a:rPr>
              <a:t>Remedy</a:t>
            </a:r>
            <a:r>
              <a:rPr lang="hu-HU" b="1" dirty="0">
                <a:ea typeface="Times New Roman" panose="02020603050405020304" pitchFamily="18" charset="0"/>
              </a:rPr>
              <a:t>” </a:t>
            </a:r>
            <a:r>
              <a:rPr lang="hu-HU" dirty="0">
                <a:ea typeface="Times New Roman" panose="02020603050405020304" pitchFamily="18" charset="0"/>
              </a:rPr>
              <a:t>keretrendszerének három pillérére építve határozza meg a tagállamok és a vállalatok elkülönülő, de egymást kiegészítő feladatait az emberi jogok védelmével összefüggésben. </a:t>
            </a:r>
          </a:p>
          <a:p>
            <a:pPr algn="just">
              <a:lnSpc>
                <a:spcPct val="107000"/>
              </a:lnSpc>
              <a:spcAft>
                <a:spcPts val="0"/>
              </a:spcAft>
            </a:pPr>
            <a:endParaRPr lang="hu-HU" dirty="0">
              <a:ea typeface="Times New Roman" panose="02020603050405020304" pitchFamily="18" charset="0"/>
            </a:endParaRPr>
          </a:p>
        </p:txBody>
      </p:sp>
    </p:spTree>
    <p:extLst>
      <p:ext uri="{BB962C8B-B14F-4D97-AF65-F5344CB8AC3E}">
        <p14:creationId xmlns:p14="http://schemas.microsoft.com/office/powerpoint/2010/main" val="20440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46430" y="188640"/>
            <a:ext cx="8229600" cy="1143000"/>
          </a:xfrm>
        </p:spPr>
        <p:txBody>
          <a:bodyPr>
            <a:noAutofit/>
          </a:bodyPr>
          <a:lstStyle/>
          <a:p>
            <a:pPr algn="l"/>
            <a:r>
              <a:rPr lang="hu-HU" sz="3600" dirty="0"/>
              <a:t>Nemzetközi védelem - </a:t>
            </a:r>
            <a:r>
              <a:rPr lang="en-US" sz="3600" dirty="0">
                <a:ea typeface="Times New Roman" panose="02020603050405020304" pitchFamily="18" charset="0"/>
              </a:rPr>
              <a:t>Guiding Principles on </a:t>
            </a:r>
            <a:r>
              <a:rPr lang="hu-HU" sz="3600" dirty="0">
                <a:ea typeface="Times New Roman" panose="02020603050405020304" pitchFamily="18" charset="0"/>
              </a:rPr>
              <a:t>Business and Human </a:t>
            </a:r>
            <a:r>
              <a:rPr lang="hu-HU" sz="3600" dirty="0" err="1">
                <a:ea typeface="Times New Roman" panose="02020603050405020304" pitchFamily="18" charset="0"/>
              </a:rPr>
              <a:t>Rights</a:t>
            </a:r>
            <a:r>
              <a:rPr lang="hu-HU" sz="3600" dirty="0"/>
              <a:t> </a:t>
            </a:r>
          </a:p>
        </p:txBody>
      </p:sp>
      <p:graphicFrame>
        <p:nvGraphicFramePr>
          <p:cNvPr id="3" name="Diagram 2"/>
          <p:cNvGraphicFramePr/>
          <p:nvPr>
            <p:extLst/>
          </p:nvPr>
        </p:nvGraphicFramePr>
        <p:xfrm>
          <a:off x="246430" y="1484784"/>
          <a:ext cx="857404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026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600" dirty="0"/>
              <a:t>Miről lesz szó a mai órán?  </a:t>
            </a:r>
            <a:endParaRPr lang="en-US" sz="3600" dirty="0"/>
          </a:p>
        </p:txBody>
      </p:sp>
      <p:sp>
        <p:nvSpPr>
          <p:cNvPr id="8" name="Téglalap 7"/>
          <p:cNvSpPr/>
          <p:nvPr/>
        </p:nvSpPr>
        <p:spPr>
          <a:xfrm>
            <a:off x="611560" y="1556792"/>
            <a:ext cx="8208912" cy="4893647"/>
          </a:xfrm>
          <a:prstGeom prst="rect">
            <a:avLst/>
          </a:prstGeom>
        </p:spPr>
        <p:txBody>
          <a:bodyPr wrap="square">
            <a:spAutoFit/>
          </a:bodyPr>
          <a:lstStyle/>
          <a:p>
            <a:pPr>
              <a:spcBef>
                <a:spcPct val="0"/>
              </a:spcBef>
            </a:pPr>
            <a:r>
              <a:rPr lang="hu-HU" altLang="hu-HU" sz="2400" dirty="0"/>
              <a:t>Alapjogok </a:t>
            </a:r>
          </a:p>
          <a:p>
            <a:pPr marL="342900" indent="-342900">
              <a:spcBef>
                <a:spcPct val="0"/>
              </a:spcBef>
              <a:buFont typeface="Arial" panose="020B0604020202020204" pitchFamily="34" charset="0"/>
              <a:buChar char="•"/>
            </a:pPr>
            <a:r>
              <a:rPr lang="hu-HU" altLang="hu-HU" sz="2400" dirty="0"/>
              <a:t>fogalmi alapozás  </a:t>
            </a:r>
          </a:p>
          <a:p>
            <a:pPr marL="342900" indent="-342900">
              <a:spcBef>
                <a:spcPct val="0"/>
              </a:spcBef>
              <a:buFont typeface="Arial" panose="020B0604020202020204" pitchFamily="34" charset="0"/>
              <a:buChar char="•"/>
            </a:pPr>
            <a:r>
              <a:rPr lang="hu-HU" altLang="hu-HU" sz="2400" dirty="0"/>
              <a:t>az alapjogok védelemének rendszere </a:t>
            </a:r>
          </a:p>
          <a:p>
            <a:pPr marL="342900" indent="-342900">
              <a:spcBef>
                <a:spcPct val="0"/>
              </a:spcBef>
              <a:buFont typeface="Arial" panose="020B0604020202020204" pitchFamily="34" charset="0"/>
              <a:buChar char="•"/>
            </a:pPr>
            <a:r>
              <a:rPr lang="hu-HU" sz="2400" dirty="0"/>
              <a:t>az információs társadalomban az alapjogok érvényesítésével kapcsolatban felmerülő kihívások</a:t>
            </a:r>
          </a:p>
          <a:p>
            <a:pPr marL="342900" indent="-342900">
              <a:spcBef>
                <a:spcPct val="0"/>
              </a:spcBef>
              <a:buFont typeface="Arial" panose="020B0604020202020204" pitchFamily="34" charset="0"/>
              <a:buChar char="•"/>
            </a:pPr>
            <a:endParaRPr lang="hu-HU" altLang="hu-HU" sz="2400" dirty="0"/>
          </a:p>
          <a:p>
            <a:pPr>
              <a:spcBef>
                <a:spcPct val="0"/>
              </a:spcBef>
            </a:pPr>
            <a:r>
              <a:rPr lang="hu-HU" altLang="hu-HU" sz="2400" dirty="0"/>
              <a:t>Az alapjogok közül kiemelten a véleménynyilvánítás szabadsága és a magánszférához való jog. </a:t>
            </a:r>
          </a:p>
          <a:p>
            <a:pPr marL="342900" indent="-342900">
              <a:spcBef>
                <a:spcPct val="0"/>
              </a:spcBef>
              <a:buFont typeface="Arial" panose="020B0604020202020204" pitchFamily="34" charset="0"/>
              <a:buChar char="•"/>
            </a:pPr>
            <a:r>
              <a:rPr lang="hu-HU" altLang="hu-HU" sz="2400" dirty="0"/>
              <a:t>Mit véd, meddig terjed a véleményszabadság a nyilvános kommunikációban?</a:t>
            </a:r>
          </a:p>
          <a:p>
            <a:pPr marL="342900" indent="-342900">
              <a:spcBef>
                <a:spcPct val="0"/>
              </a:spcBef>
              <a:buFont typeface="Arial" panose="020B0604020202020204" pitchFamily="34" charset="0"/>
              <a:buChar char="•"/>
            </a:pPr>
            <a:r>
              <a:rPr lang="hu-HU" altLang="hu-HU" sz="2400" dirty="0"/>
              <a:t>Hogyan biztosítható a magánszféra védelme az online környezetben? </a:t>
            </a:r>
          </a:p>
          <a:p>
            <a:pPr>
              <a:spcBef>
                <a:spcPct val="0"/>
              </a:spcBef>
            </a:pPr>
            <a:r>
              <a:rPr lang="hu-HU" altLang="hu-HU" sz="2400" dirty="0"/>
              <a:t>	</a:t>
            </a:r>
          </a:p>
        </p:txBody>
      </p:sp>
    </p:spTree>
    <p:extLst>
      <p:ext uri="{BB962C8B-B14F-4D97-AF65-F5344CB8AC3E}">
        <p14:creationId xmlns:p14="http://schemas.microsoft.com/office/powerpoint/2010/main" val="4258355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935088" y="2249488"/>
            <a:ext cx="144019" cy="369332"/>
          </a:xfrm>
          <a:prstGeom prst="rect">
            <a:avLst/>
          </a:prstGeom>
          <a:noFill/>
        </p:spPr>
        <p:txBody>
          <a:bodyPr wrap="square" rtlCol="0">
            <a:spAutoFit/>
          </a:bodyPr>
          <a:lstStyle/>
          <a:p>
            <a:endParaRPr lang="hu-HU" dirty="0"/>
          </a:p>
        </p:txBody>
      </p:sp>
      <p:pic>
        <p:nvPicPr>
          <p:cNvPr id="6" name="Kép 5"/>
          <p:cNvPicPr>
            <a:picLocks noChangeAspect="1"/>
          </p:cNvPicPr>
          <p:nvPr/>
        </p:nvPicPr>
        <p:blipFill>
          <a:blip r:embed="rId2"/>
          <a:stretch>
            <a:fillRect/>
          </a:stretch>
        </p:blipFill>
        <p:spPr>
          <a:xfrm>
            <a:off x="198565" y="116632"/>
            <a:ext cx="6962775" cy="1000125"/>
          </a:xfrm>
          <a:prstGeom prst="rect">
            <a:avLst/>
          </a:prstGeom>
        </p:spPr>
      </p:pic>
      <p:graphicFrame>
        <p:nvGraphicFramePr>
          <p:cNvPr id="2" name="Diagram 1"/>
          <p:cNvGraphicFramePr/>
          <p:nvPr>
            <p:extLst/>
          </p:nvPr>
        </p:nvGraphicFramePr>
        <p:xfrm>
          <a:off x="107504" y="1484784"/>
          <a:ext cx="8909939"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zövegdoboz 3"/>
          <p:cNvSpPr txBox="1"/>
          <p:nvPr/>
        </p:nvSpPr>
        <p:spPr>
          <a:xfrm flipH="1">
            <a:off x="140048" y="6309320"/>
            <a:ext cx="5901860" cy="369332"/>
          </a:xfrm>
          <a:prstGeom prst="rect">
            <a:avLst/>
          </a:prstGeom>
          <a:noFill/>
        </p:spPr>
        <p:txBody>
          <a:bodyPr wrap="square" rtlCol="0">
            <a:spAutoFit/>
          </a:bodyPr>
          <a:lstStyle/>
          <a:p>
            <a:r>
              <a:rPr lang="hu-HU" dirty="0"/>
              <a:t>Forrás: https://rankingdigitalrights.org/index2020 </a:t>
            </a:r>
          </a:p>
        </p:txBody>
      </p:sp>
    </p:spTree>
    <p:extLst>
      <p:ext uri="{BB962C8B-B14F-4D97-AF65-F5344CB8AC3E}">
        <p14:creationId xmlns:p14="http://schemas.microsoft.com/office/powerpoint/2010/main" val="1130219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07504" y="980728"/>
            <a:ext cx="9036496" cy="5118323"/>
          </a:xfrm>
          <a:prstGeom prst="rect">
            <a:avLst/>
          </a:prstGeom>
        </p:spPr>
      </p:pic>
    </p:spTree>
    <p:extLst>
      <p:ext uri="{BB962C8B-B14F-4D97-AF65-F5344CB8AC3E}">
        <p14:creationId xmlns:p14="http://schemas.microsoft.com/office/powerpoint/2010/main" val="413225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395535" y="747712"/>
            <a:ext cx="8064897" cy="5362575"/>
          </a:xfrm>
          <a:prstGeom prst="rect">
            <a:avLst/>
          </a:prstGeom>
        </p:spPr>
      </p:pic>
    </p:spTree>
    <p:extLst>
      <p:ext uri="{BB962C8B-B14F-4D97-AF65-F5344CB8AC3E}">
        <p14:creationId xmlns:p14="http://schemas.microsoft.com/office/powerpoint/2010/main" val="3368286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86733" y="620688"/>
            <a:ext cx="8820472" cy="646331"/>
          </a:xfrm>
          <a:prstGeom prst="rect">
            <a:avLst/>
          </a:prstGeom>
        </p:spPr>
        <p:txBody>
          <a:bodyPr wrap="square">
            <a:spAutoFit/>
          </a:bodyPr>
          <a:lstStyle/>
          <a:p>
            <a:pPr algn="ctr"/>
            <a:r>
              <a:rPr lang="hu-HU" sz="3600" dirty="0"/>
              <a:t>RDR Index kategóriák</a:t>
            </a:r>
          </a:p>
        </p:txBody>
      </p:sp>
      <p:graphicFrame>
        <p:nvGraphicFramePr>
          <p:cNvPr id="3" name="Diagram 2"/>
          <p:cNvGraphicFramePr/>
          <p:nvPr>
            <p:extLst/>
          </p:nvPr>
        </p:nvGraphicFramePr>
        <p:xfrm>
          <a:off x="330749" y="476672"/>
          <a:ext cx="853244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zövegdoboz 3"/>
          <p:cNvSpPr txBox="1"/>
          <p:nvPr/>
        </p:nvSpPr>
        <p:spPr>
          <a:xfrm>
            <a:off x="467543" y="5949280"/>
            <a:ext cx="8395645" cy="646331"/>
          </a:xfrm>
          <a:prstGeom prst="rect">
            <a:avLst/>
          </a:prstGeom>
          <a:noFill/>
        </p:spPr>
        <p:txBody>
          <a:bodyPr wrap="square" rtlCol="0">
            <a:spAutoFit/>
          </a:bodyPr>
          <a:lstStyle/>
          <a:p>
            <a:r>
              <a:rPr lang="hu-HU" dirty="0"/>
              <a:t>2020-ban két fontos szemponttal egészült ki az értékelés: az algoritmusok és a személyre szabott reklámozás működésének nyilvánossága. </a:t>
            </a:r>
          </a:p>
        </p:txBody>
      </p:sp>
    </p:spTree>
    <p:extLst>
      <p:ext uri="{BB962C8B-B14F-4D97-AF65-F5344CB8AC3E}">
        <p14:creationId xmlns:p14="http://schemas.microsoft.com/office/powerpoint/2010/main" val="348715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BE59CF6E-090A-49FD-BF4D-5C6ADA9E2352}"/>
              </a:ext>
            </a:extLst>
          </p:cNvPr>
          <p:cNvGraphicFramePr>
            <a:graphicFrameLocks noGrp="1"/>
          </p:cNvGraphicFramePr>
          <p:nvPr>
            <p:extLst>
              <p:ext uri="{D42A27DB-BD31-4B8C-83A1-F6EECF244321}">
                <p14:modId xmlns:p14="http://schemas.microsoft.com/office/powerpoint/2010/main" val="2576864527"/>
              </p:ext>
            </p:extLst>
          </p:nvPr>
        </p:nvGraphicFramePr>
        <p:xfrm>
          <a:off x="107504" y="836712"/>
          <a:ext cx="8928992" cy="4663440"/>
        </p:xfrm>
        <a:graphic>
          <a:graphicData uri="http://schemas.openxmlformats.org/drawingml/2006/table">
            <a:tbl>
              <a:tblPr firstRow="1" bandRow="1">
                <a:tableStyleId>{5C22544A-7EE6-4342-B048-85BDC9FD1C3A}</a:tableStyleId>
              </a:tblPr>
              <a:tblGrid>
                <a:gridCol w="4482252">
                  <a:extLst>
                    <a:ext uri="{9D8B030D-6E8A-4147-A177-3AD203B41FA5}">
                      <a16:colId xmlns:a16="http://schemas.microsoft.com/office/drawing/2014/main" val="2496500619"/>
                    </a:ext>
                  </a:extLst>
                </a:gridCol>
                <a:gridCol w="4446740">
                  <a:extLst>
                    <a:ext uri="{9D8B030D-6E8A-4147-A177-3AD203B41FA5}">
                      <a16:colId xmlns:a16="http://schemas.microsoft.com/office/drawing/2014/main" val="457041364"/>
                    </a:ext>
                  </a:extLst>
                </a:gridCol>
              </a:tblGrid>
              <a:tr h="310609">
                <a:tc>
                  <a:txBody>
                    <a:bodyPr/>
                    <a:lstStyle/>
                    <a:p>
                      <a:r>
                        <a:rPr lang="hu-HU" dirty="0"/>
                        <a:t>2019</a:t>
                      </a:r>
                    </a:p>
                  </a:txBody>
                  <a:tcPr/>
                </a:tc>
                <a:tc>
                  <a:txBody>
                    <a:bodyPr/>
                    <a:lstStyle/>
                    <a:p>
                      <a:r>
                        <a:rPr lang="hu-HU" dirty="0"/>
                        <a:t>2020</a:t>
                      </a:r>
                    </a:p>
                  </a:txBody>
                  <a:tcPr/>
                </a:tc>
                <a:extLst>
                  <a:ext uri="{0D108BD9-81ED-4DB2-BD59-A6C34878D82A}">
                    <a16:rowId xmlns:a16="http://schemas.microsoft.com/office/drawing/2014/main" val="268515619"/>
                  </a:ext>
                </a:extLst>
              </a:tr>
              <a:tr h="1684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A legtöbb vállalat jelentős erőfeszítéseket tett, a korábban is vizsgált 22 vállalatból 19 több információt hozott nyilvánosságra a magánszférát és a véleményszabadságot érintő saját kötelezettségvállalásairól, szabályozásáról, és gyakorlatáról.</a:t>
                      </a:r>
                    </a:p>
                    <a:p>
                      <a:endParaRPr lang="hu-HU" dirty="0"/>
                    </a:p>
                  </a:txBody>
                  <a:tcPr/>
                </a:tc>
                <a:tc>
                  <a:txBody>
                    <a:bodyPr/>
                    <a:lstStyle/>
                    <a:p>
                      <a:r>
                        <a:rPr lang="hu-HU" sz="1800" b="0" i="0" kern="1200" dirty="0">
                          <a:solidFill>
                            <a:schemeClr val="dk1"/>
                          </a:solidFill>
                          <a:effectLst/>
                          <a:latin typeface="+mn-lt"/>
                          <a:ea typeface="+mn-ea"/>
                          <a:cs typeface="+mn-cs"/>
                        </a:rPr>
                        <a:t>2020 -ban a 2019 -es indexben értékelt vállalatok szinte mindegyike javította a nyilvánosságot számos területen, amelyek befolyásolják a felhasználók véleménynyilvánítási szabadságát és magánéletét. </a:t>
                      </a:r>
                      <a:endParaRPr lang="hu-HU" dirty="0"/>
                    </a:p>
                  </a:txBody>
                  <a:tcPr/>
                </a:tc>
                <a:extLst>
                  <a:ext uri="{0D108BD9-81ED-4DB2-BD59-A6C34878D82A}">
                    <a16:rowId xmlns:a16="http://schemas.microsoft.com/office/drawing/2014/main" val="258997069"/>
                  </a:ext>
                </a:extLst>
              </a:tr>
              <a:tr h="1914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Sok vállalat fejlesztette a saját, magánszférát érintő szabályozását az európai szabályozás (GDPR) hatására.</a:t>
                      </a:r>
                    </a:p>
                    <a:p>
                      <a:endParaRPr lang="hu-HU" dirty="0"/>
                    </a:p>
                  </a:txBody>
                  <a:tcPr/>
                </a:tc>
                <a:tc>
                  <a:txBody>
                    <a:bodyPr/>
                    <a:lstStyle/>
                    <a:p>
                      <a:r>
                        <a:rPr lang="hu-HU" sz="1800" b="0" i="0" kern="1200" dirty="0">
                          <a:solidFill>
                            <a:schemeClr val="dk1"/>
                          </a:solidFill>
                          <a:effectLst/>
                          <a:latin typeface="+mn-lt"/>
                          <a:ea typeface="+mn-ea"/>
                          <a:cs typeface="+mn-cs"/>
                        </a:rPr>
                        <a:t>Kevés vállalat volt hajlandó nyilvánosságra hozni, </a:t>
                      </a:r>
                      <a:r>
                        <a:rPr lang="hu-HU" sz="1800" b="1" i="0" kern="1200" dirty="0">
                          <a:solidFill>
                            <a:schemeClr val="dk1"/>
                          </a:solidFill>
                          <a:effectLst/>
                          <a:latin typeface="+mn-lt"/>
                          <a:ea typeface="+mn-ea"/>
                          <a:cs typeface="+mn-cs"/>
                        </a:rPr>
                        <a:t>hogyan alakítják és moderálják a digitális tartalmat</a:t>
                      </a:r>
                      <a:r>
                        <a:rPr lang="hu-HU" sz="1800" b="0" i="0" kern="1200" dirty="0">
                          <a:solidFill>
                            <a:schemeClr val="dk1"/>
                          </a:solidFill>
                          <a:effectLst/>
                          <a:latin typeface="+mn-lt"/>
                          <a:ea typeface="+mn-ea"/>
                          <a:cs typeface="+mn-cs"/>
                        </a:rPr>
                        <a:t>, hogyan tartatják be a szabályaikat, gyűjtik és használják a felhasználók adatait. Nagyon kevés a nyilvánosságra hozott információ a szolgáltatások megfelelő működését biztosító </a:t>
                      </a:r>
                      <a:r>
                        <a:rPr lang="hu-HU" sz="1800" b="1" i="0" kern="1200" dirty="0">
                          <a:solidFill>
                            <a:schemeClr val="dk1"/>
                          </a:solidFill>
                          <a:effectLst/>
                          <a:latin typeface="+mn-lt"/>
                          <a:ea typeface="+mn-ea"/>
                          <a:cs typeface="+mn-cs"/>
                        </a:rPr>
                        <a:t>algoritmusok </a:t>
                      </a:r>
                      <a:r>
                        <a:rPr lang="hu-HU" sz="1800" b="0" i="0" kern="1200" dirty="0">
                          <a:solidFill>
                            <a:schemeClr val="dk1"/>
                          </a:solidFill>
                          <a:effectLst/>
                          <a:latin typeface="+mn-lt"/>
                          <a:ea typeface="+mn-ea"/>
                          <a:cs typeface="+mn-cs"/>
                        </a:rPr>
                        <a:t>kialakításáról és működéséről.</a:t>
                      </a:r>
                      <a:endParaRPr lang="hu-HU" dirty="0"/>
                    </a:p>
                  </a:txBody>
                  <a:tcPr/>
                </a:tc>
                <a:extLst>
                  <a:ext uri="{0D108BD9-81ED-4DB2-BD59-A6C34878D82A}">
                    <a16:rowId xmlns:a16="http://schemas.microsoft.com/office/drawing/2014/main" val="3119971776"/>
                  </a:ext>
                </a:extLst>
              </a:tr>
            </a:tbl>
          </a:graphicData>
        </a:graphic>
      </p:graphicFrame>
      <p:sp>
        <p:nvSpPr>
          <p:cNvPr id="3" name="Szövegdoboz 2"/>
          <p:cNvSpPr txBox="1"/>
          <p:nvPr/>
        </p:nvSpPr>
        <p:spPr>
          <a:xfrm>
            <a:off x="1835696" y="116632"/>
            <a:ext cx="5158287" cy="646331"/>
          </a:xfrm>
          <a:prstGeom prst="rect">
            <a:avLst/>
          </a:prstGeom>
          <a:noFill/>
        </p:spPr>
        <p:txBody>
          <a:bodyPr wrap="square" rtlCol="0">
            <a:spAutoFit/>
          </a:bodyPr>
          <a:lstStyle/>
          <a:p>
            <a:r>
              <a:rPr lang="hu-HU" sz="3600" dirty="0"/>
              <a:t>RDR Index - eredmények</a:t>
            </a:r>
          </a:p>
        </p:txBody>
      </p:sp>
    </p:spTree>
    <p:extLst>
      <p:ext uri="{BB962C8B-B14F-4D97-AF65-F5344CB8AC3E}">
        <p14:creationId xmlns:p14="http://schemas.microsoft.com/office/powerpoint/2010/main" val="185251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a:extLst>
              <a:ext uri="{FF2B5EF4-FFF2-40B4-BE49-F238E27FC236}">
                <a16:creationId xmlns:a16="http://schemas.microsoft.com/office/drawing/2014/main" id="{BE59CF6E-090A-49FD-BF4D-5C6ADA9E2352}"/>
              </a:ext>
            </a:extLst>
          </p:cNvPr>
          <p:cNvGraphicFramePr>
            <a:graphicFrameLocks noGrp="1"/>
          </p:cNvGraphicFramePr>
          <p:nvPr>
            <p:extLst>
              <p:ext uri="{D42A27DB-BD31-4B8C-83A1-F6EECF244321}">
                <p14:modId xmlns:p14="http://schemas.microsoft.com/office/powerpoint/2010/main" val="1133911113"/>
              </p:ext>
            </p:extLst>
          </p:nvPr>
        </p:nvGraphicFramePr>
        <p:xfrm>
          <a:off x="0" y="6458"/>
          <a:ext cx="9144000" cy="78790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496500619"/>
                    </a:ext>
                  </a:extLst>
                </a:gridCol>
                <a:gridCol w="4572000">
                  <a:extLst>
                    <a:ext uri="{9D8B030D-6E8A-4147-A177-3AD203B41FA5}">
                      <a16:colId xmlns:a16="http://schemas.microsoft.com/office/drawing/2014/main" val="457041364"/>
                    </a:ext>
                  </a:extLst>
                </a:gridCol>
              </a:tblGrid>
              <a:tr h="370840">
                <a:tc>
                  <a:txBody>
                    <a:bodyPr/>
                    <a:lstStyle/>
                    <a:p>
                      <a:r>
                        <a:rPr lang="hu-HU" dirty="0"/>
                        <a:t>2019</a:t>
                      </a:r>
                    </a:p>
                  </a:txBody>
                  <a:tcPr/>
                </a:tc>
                <a:tc>
                  <a:txBody>
                    <a:bodyPr/>
                    <a:lstStyle/>
                    <a:p>
                      <a:r>
                        <a:rPr lang="hu-HU" dirty="0"/>
                        <a:t>2020</a:t>
                      </a:r>
                    </a:p>
                  </a:txBody>
                  <a:tcPr/>
                </a:tc>
                <a:extLst>
                  <a:ext uri="{0D108BD9-81ED-4DB2-BD59-A6C34878D82A}">
                    <a16:rowId xmlns:a16="http://schemas.microsoft.com/office/drawing/2014/main" val="2685156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t>A</a:t>
                      </a:r>
                      <a:r>
                        <a:rPr lang="hu-HU" dirty="0"/>
                        <a:t> vállalatok </a:t>
                      </a:r>
                      <a:r>
                        <a:rPr lang="hu-HU" b="1" dirty="0"/>
                        <a:t>üzleti modelljéből fakadó </a:t>
                      </a:r>
                      <a:r>
                        <a:rPr lang="hu-HU" dirty="0"/>
                        <a:t>és az </a:t>
                      </a:r>
                      <a:r>
                        <a:rPr lang="hu-HU" b="1" dirty="0"/>
                        <a:t>új technológiák </a:t>
                      </a:r>
                      <a:r>
                        <a:rPr lang="hu-HU" dirty="0"/>
                        <a:t>alkalmazásával együtt járó, felhasználókat érintő veszélyek még mindig nem megfelelően ismertek vagy kezeltek. A legtöbb vállalat nincs felkészülve olyan kockázatok azonosítására és csökkentésére, mint amelyek például a célzott reklámozással, vagy az automatizált döntéshozatallal összefüggésben felmerülnek. Hiányoznak a megfelelő panaszeljárások. </a:t>
                      </a:r>
                    </a:p>
                    <a:p>
                      <a:endParaRPr lang="hu-HU" dirty="0"/>
                    </a:p>
                  </a:txBody>
                  <a:tcPr/>
                </a:tc>
                <a:tc>
                  <a:txBody>
                    <a:bodyPr/>
                    <a:lstStyle/>
                    <a:p>
                      <a:r>
                        <a:rPr lang="hu-HU" sz="1800" b="0" i="0" kern="1200" dirty="0">
                          <a:solidFill>
                            <a:schemeClr val="dk1"/>
                          </a:solidFill>
                          <a:effectLst/>
                          <a:latin typeface="+mn-lt"/>
                          <a:ea typeface="+mn-ea"/>
                          <a:cs typeface="+mn-cs"/>
                        </a:rPr>
                        <a:t>2020 -ban a legtöbb vállalat nem tudta bizonyítani, hogy megbízható, szisztematikus értékelést végez annak érdekében, hogy azonosítsa és mérsékelje a szolgáltatása jogi kockázatait globális működése során.</a:t>
                      </a:r>
                    </a:p>
                    <a:p>
                      <a:r>
                        <a:rPr lang="hu-HU" sz="1800" b="0" i="0" kern="1200" dirty="0">
                          <a:solidFill>
                            <a:schemeClr val="dk1"/>
                          </a:solidFill>
                          <a:effectLst/>
                          <a:latin typeface="+mn-lt"/>
                          <a:ea typeface="+mn-ea"/>
                          <a:cs typeface="+mn-cs"/>
                        </a:rPr>
                        <a:t>Egyetlen vállalat sem tett közzé semmit a véleménynyilvánítás szabadságának vagy a célzott hirdetési politikájukkal és gyakorlatukkal kapcsolatos adatvédelmi kockázatok felméréséről.</a:t>
                      </a:r>
                      <a:endParaRPr lang="hu-HU" dirty="0"/>
                    </a:p>
                  </a:txBody>
                  <a:tcPr/>
                </a:tc>
                <a:extLst>
                  <a:ext uri="{0D108BD9-81ED-4DB2-BD59-A6C34878D82A}">
                    <a16:rowId xmlns:a16="http://schemas.microsoft.com/office/drawing/2014/main" val="487975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b="1" dirty="0"/>
                        <a:t>A</a:t>
                      </a:r>
                      <a:r>
                        <a:rPr lang="hu-HU" dirty="0"/>
                        <a:t>z online szólás szabályozásának átláthatósága még mindig nem megfelelő. Miközben a vállalatok küzdenek a felületeiken megjelenő gyűlöletbeszéd és álhírtartalom okozta károkkal, </a:t>
                      </a:r>
                      <a:r>
                        <a:rPr lang="hu-HU" b="1" dirty="0"/>
                        <a:t>nem megfelelően átlátható, hogy ki, és hogyan képes korlátozni vagy manipulálni a felületeiken megjelenő, vagy általuk közvetített tartalmakat.</a:t>
                      </a:r>
                      <a:r>
                        <a:rPr lang="hu-HU" dirty="0"/>
                        <a:t> Az elégtelen átláthatóság megkönnyíti a magánfelek, kormányok, és a vállalatok online szólást érintő visszaéléseit és az elszámoltathatóság elkerülését. </a:t>
                      </a:r>
                    </a:p>
                    <a:p>
                      <a:endParaRPr lang="hu-HU" dirty="0"/>
                    </a:p>
                  </a:txBody>
                  <a:tcPr/>
                </a:tc>
                <a:tc>
                  <a:txBody>
                    <a:bodyPr/>
                    <a:lstStyle/>
                    <a:p>
                      <a:r>
                        <a:rPr lang="hu-HU" dirty="0"/>
                        <a:t>Sok</a:t>
                      </a:r>
                      <a:r>
                        <a:rPr lang="hu-HU" baseline="0" dirty="0"/>
                        <a:t> vállalat kinyilvánítja elkötelezettségét az alapjogok tiszteletben tartása mellett, de a gyakorlatban, az </a:t>
                      </a:r>
                      <a:r>
                        <a:rPr lang="hu-HU" b="1" baseline="0" dirty="0"/>
                        <a:t>alapjogok érvényesülését biztosító megoldások</a:t>
                      </a:r>
                      <a:r>
                        <a:rPr lang="hu-HU" baseline="0" dirty="0"/>
                        <a:t>, intézmények területén már </a:t>
                      </a:r>
                      <a:r>
                        <a:rPr lang="hu-HU" b="1" baseline="0" dirty="0"/>
                        <a:t>komoly hiányosságok </a:t>
                      </a:r>
                      <a:r>
                        <a:rPr lang="hu-HU" baseline="0" dirty="0"/>
                        <a:t>vannak. </a:t>
                      </a:r>
                      <a:endParaRPr lang="hu-HU" dirty="0"/>
                    </a:p>
                  </a:txBody>
                  <a:tcPr/>
                </a:tc>
                <a:extLst>
                  <a:ext uri="{0D108BD9-81ED-4DB2-BD59-A6C34878D82A}">
                    <a16:rowId xmlns:a16="http://schemas.microsoft.com/office/drawing/2014/main" val="1307360687"/>
                  </a:ext>
                </a:extLst>
              </a:tr>
              <a:tr h="370840">
                <a:tc>
                  <a:txBody>
                    <a:bodyPr/>
                    <a:lstStyle/>
                    <a:p>
                      <a:endParaRPr lang="hu-HU"/>
                    </a:p>
                  </a:txBody>
                  <a:tcPr/>
                </a:tc>
                <a:tc>
                  <a:txBody>
                    <a:bodyPr/>
                    <a:lstStyle/>
                    <a:p>
                      <a:endParaRPr lang="hu-HU"/>
                    </a:p>
                  </a:txBody>
                  <a:tcPr/>
                </a:tc>
                <a:extLst>
                  <a:ext uri="{0D108BD9-81ED-4DB2-BD59-A6C34878D82A}">
                    <a16:rowId xmlns:a16="http://schemas.microsoft.com/office/drawing/2014/main" val="2877727430"/>
                  </a:ext>
                </a:extLst>
              </a:tr>
              <a:tr h="370840">
                <a:tc>
                  <a:txBody>
                    <a:bodyPr/>
                    <a:lstStyle/>
                    <a:p>
                      <a:endParaRPr lang="hu-HU"/>
                    </a:p>
                  </a:txBody>
                  <a:tcPr/>
                </a:tc>
                <a:tc>
                  <a:txBody>
                    <a:bodyPr/>
                    <a:lstStyle/>
                    <a:p>
                      <a:endParaRPr lang="hu-HU" dirty="0"/>
                    </a:p>
                  </a:txBody>
                  <a:tcPr/>
                </a:tc>
                <a:extLst>
                  <a:ext uri="{0D108BD9-81ED-4DB2-BD59-A6C34878D82A}">
                    <a16:rowId xmlns:a16="http://schemas.microsoft.com/office/drawing/2014/main" val="2624834191"/>
                  </a:ext>
                </a:extLst>
              </a:tr>
            </a:tbl>
          </a:graphicData>
        </a:graphic>
      </p:graphicFrame>
    </p:spTree>
    <p:extLst>
      <p:ext uri="{BB962C8B-B14F-4D97-AF65-F5344CB8AC3E}">
        <p14:creationId xmlns:p14="http://schemas.microsoft.com/office/powerpoint/2010/main" val="39093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a:extLst>
              <a:ext uri="{FF2B5EF4-FFF2-40B4-BE49-F238E27FC236}">
                <a16:creationId xmlns:a16="http://schemas.microsoft.com/office/drawing/2014/main" id="{863A026F-736C-45F2-98B4-90BF9512AD43}"/>
              </a:ext>
            </a:extLst>
          </p:cNvPr>
          <p:cNvSpPr txBox="1"/>
          <p:nvPr/>
        </p:nvSpPr>
        <p:spPr>
          <a:xfrm flipH="1">
            <a:off x="899592" y="836712"/>
            <a:ext cx="2978617" cy="1477328"/>
          </a:xfrm>
          <a:prstGeom prst="rect">
            <a:avLst/>
          </a:prstGeom>
          <a:noFill/>
        </p:spPr>
        <p:txBody>
          <a:bodyPr wrap="square" rtlCol="0">
            <a:spAutoFit/>
          </a:bodyPr>
          <a:lstStyle/>
          <a:p>
            <a:r>
              <a:rPr lang="hu-HU" dirty="0"/>
              <a:t>Szünet</a:t>
            </a:r>
          </a:p>
          <a:p>
            <a:endParaRPr lang="hu-HU" dirty="0"/>
          </a:p>
          <a:p>
            <a:endParaRPr lang="hu-HU" dirty="0"/>
          </a:p>
          <a:p>
            <a:endParaRPr lang="hu-HU" dirty="0"/>
          </a:p>
          <a:p>
            <a:r>
              <a:rPr lang="hu-HU" dirty="0"/>
              <a:t>Kahoot.it</a:t>
            </a:r>
          </a:p>
        </p:txBody>
      </p:sp>
    </p:spTree>
    <p:extLst>
      <p:ext uri="{BB962C8B-B14F-4D97-AF65-F5344CB8AC3E}">
        <p14:creationId xmlns:p14="http://schemas.microsoft.com/office/powerpoint/2010/main" val="2619186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395536" y="1700808"/>
            <a:ext cx="6635343" cy="4007251"/>
          </a:xfrm>
          <a:prstGeom prst="rect">
            <a:avLst/>
          </a:prstGeom>
          <a:noFill/>
          <a:ln w="9525">
            <a:noFill/>
            <a:miter lim="800000"/>
            <a:headEnd/>
            <a:tailEnd/>
          </a:ln>
          <a:effectLst/>
        </p:spPr>
        <p:txBody>
          <a:bodyPr wrap="none">
            <a:spAutoFit/>
          </a:bodyPr>
          <a:lstStyle/>
          <a:p>
            <a:pPr fontAlgn="auto">
              <a:spcBef>
                <a:spcPct val="20000"/>
              </a:spcBef>
              <a:spcAft>
                <a:spcPts val="0"/>
              </a:spcAft>
              <a:buClr>
                <a:schemeClr val="hlink"/>
              </a:buClr>
              <a:buSzPct val="60000"/>
              <a:buFont typeface="Wingdings" pitchFamily="2" charset="2"/>
              <a:buNone/>
              <a:defRPr/>
            </a:pPr>
            <a:endParaRPr lang="hu-HU" sz="2400" dirty="0">
              <a:latin typeface="+mn-lt"/>
              <a:cs typeface="+mn-cs"/>
            </a:endParaRPr>
          </a:p>
          <a:p>
            <a:pPr fontAlgn="auto">
              <a:spcBef>
                <a:spcPct val="20000"/>
              </a:spcBef>
              <a:spcAft>
                <a:spcPts val="0"/>
              </a:spcAft>
              <a:buClr>
                <a:schemeClr val="hlink"/>
              </a:buClr>
              <a:buSzPct val="60000"/>
              <a:buFont typeface="Wingdings" pitchFamily="2" charset="2"/>
              <a:buNone/>
              <a:defRPr/>
            </a:pPr>
            <a:r>
              <a:rPr lang="hu-HU" sz="2400" b="1" dirty="0"/>
              <a:t>Kommunikációs jogok</a:t>
            </a:r>
          </a:p>
          <a:p>
            <a:pPr fontAlgn="auto">
              <a:spcBef>
                <a:spcPct val="20000"/>
              </a:spcBef>
              <a:spcAft>
                <a:spcPts val="0"/>
              </a:spcAft>
              <a:buClr>
                <a:schemeClr val="hlink"/>
              </a:buClr>
              <a:buSzPct val="60000"/>
              <a:buFont typeface="Wingdings" pitchFamily="2" charset="2"/>
              <a:buNone/>
              <a:defRPr/>
            </a:pPr>
            <a:endParaRPr lang="hu-HU" sz="2400" dirty="0"/>
          </a:p>
          <a:p>
            <a:pPr fontAlgn="auto">
              <a:spcBef>
                <a:spcPct val="20000"/>
              </a:spcBef>
              <a:spcAft>
                <a:spcPts val="0"/>
              </a:spcAft>
              <a:buClr>
                <a:schemeClr val="hlink"/>
              </a:buClr>
              <a:buSzPct val="60000"/>
              <a:buFont typeface="Wingdings" pitchFamily="2" charset="2"/>
              <a:buNone/>
              <a:defRPr/>
            </a:pPr>
            <a:r>
              <a:rPr lang="hu-HU" sz="2400" dirty="0">
                <a:latin typeface="+mn-lt"/>
                <a:cs typeface="+mn-cs"/>
              </a:rPr>
              <a:t>Szólásszabadság (véleménynyilvánítás szabadsága)</a:t>
            </a:r>
          </a:p>
          <a:p>
            <a:pPr fontAlgn="auto">
              <a:spcBef>
                <a:spcPct val="20000"/>
              </a:spcBef>
              <a:spcAft>
                <a:spcPts val="0"/>
              </a:spcAft>
              <a:buClr>
                <a:schemeClr val="hlink"/>
              </a:buClr>
              <a:buSzPct val="60000"/>
              <a:buFont typeface="Wingdings" pitchFamily="2" charset="2"/>
              <a:buNone/>
              <a:defRPr/>
            </a:pPr>
            <a:r>
              <a:rPr lang="hu-HU" sz="2400" dirty="0">
                <a:latin typeface="+mn-lt"/>
                <a:cs typeface="+mn-cs"/>
              </a:rPr>
              <a:t>Sajtószabadság (média szabadsága)</a:t>
            </a:r>
          </a:p>
          <a:p>
            <a:pPr fontAlgn="auto">
              <a:spcBef>
                <a:spcPct val="20000"/>
              </a:spcBef>
              <a:spcAft>
                <a:spcPts val="0"/>
              </a:spcAft>
              <a:buClr>
                <a:schemeClr val="hlink"/>
              </a:buClr>
              <a:buSzPct val="60000"/>
              <a:buFont typeface="Wingdings" pitchFamily="2" charset="2"/>
              <a:buNone/>
              <a:defRPr/>
            </a:pPr>
            <a:r>
              <a:rPr lang="hu-HU" sz="2400" dirty="0">
                <a:latin typeface="+mn-lt"/>
                <a:cs typeface="+mn-cs"/>
              </a:rPr>
              <a:t>Lelkiismereti, vallásszabadság </a:t>
            </a:r>
          </a:p>
          <a:p>
            <a:pPr fontAlgn="auto">
              <a:spcBef>
                <a:spcPct val="20000"/>
              </a:spcBef>
              <a:spcAft>
                <a:spcPts val="0"/>
              </a:spcAft>
              <a:buClr>
                <a:schemeClr val="hlink"/>
              </a:buClr>
              <a:buSzPct val="60000"/>
              <a:buFont typeface="Wingdings" pitchFamily="2" charset="2"/>
              <a:buNone/>
              <a:defRPr/>
            </a:pPr>
            <a:r>
              <a:rPr lang="hu-HU" sz="2400" dirty="0">
                <a:latin typeface="+mn-lt"/>
                <a:cs typeface="+mn-cs"/>
              </a:rPr>
              <a:t>Gyülekezési, egyesülési szabadság</a:t>
            </a:r>
          </a:p>
          <a:p>
            <a:pPr fontAlgn="auto">
              <a:spcBef>
                <a:spcPct val="20000"/>
              </a:spcBef>
              <a:spcAft>
                <a:spcPts val="0"/>
              </a:spcAft>
              <a:buClr>
                <a:schemeClr val="hlink"/>
              </a:buClr>
              <a:buSzPct val="60000"/>
              <a:buFont typeface="Wingdings" pitchFamily="2" charset="2"/>
              <a:buNone/>
              <a:defRPr/>
            </a:pPr>
            <a:r>
              <a:rPr lang="hu-HU" sz="2400" dirty="0">
                <a:latin typeface="+mn-lt"/>
                <a:cs typeface="+mn-cs"/>
              </a:rPr>
              <a:t>Tudományos kutatás, művészeti alkotás szabadsága </a:t>
            </a:r>
          </a:p>
          <a:p>
            <a:pPr fontAlgn="auto">
              <a:spcBef>
                <a:spcPct val="20000"/>
              </a:spcBef>
              <a:spcAft>
                <a:spcPts val="0"/>
              </a:spcAft>
              <a:buClr>
                <a:schemeClr val="hlink"/>
              </a:buClr>
              <a:buSzPct val="60000"/>
              <a:buFont typeface="Wingdings" pitchFamily="2" charset="2"/>
              <a:buNone/>
              <a:defRPr/>
            </a:pPr>
            <a:endParaRPr lang="hu-HU" sz="2400" dirty="0">
              <a:effectLst>
                <a:outerShdw blurRad="38100" dist="38100" dir="2700000" algn="tl">
                  <a:srgbClr val="C0C0C0"/>
                </a:outerShdw>
              </a:effectLst>
              <a:latin typeface="+mj-lt"/>
              <a:cs typeface="+mn-cs"/>
            </a:endParaRPr>
          </a:p>
        </p:txBody>
      </p:sp>
      <p:sp>
        <p:nvSpPr>
          <p:cNvPr id="5129" name="Rectangle 9"/>
          <p:cNvSpPr>
            <a:spLocks noChangeArrowheads="1"/>
          </p:cNvSpPr>
          <p:nvPr/>
        </p:nvSpPr>
        <p:spPr bwMode="auto">
          <a:xfrm>
            <a:off x="8532813" y="549275"/>
            <a:ext cx="184150" cy="579438"/>
          </a:xfrm>
          <a:prstGeom prst="rect">
            <a:avLst/>
          </a:prstGeom>
          <a:noFill/>
          <a:ln w="9525">
            <a:noFill/>
            <a:miter lim="800000"/>
            <a:headEnd/>
            <a:tailEnd/>
          </a:ln>
          <a:effectLst/>
        </p:spPr>
        <p:txBody>
          <a:bodyPr wrap="none">
            <a:spAutoFit/>
          </a:bodyPr>
          <a:lstStyle/>
          <a:p>
            <a:pPr fontAlgn="auto">
              <a:spcBef>
                <a:spcPts val="0"/>
              </a:spcBef>
              <a:spcAft>
                <a:spcPts val="0"/>
              </a:spcAft>
              <a:defRPr/>
            </a:pPr>
            <a:endParaRPr lang="en-US" sz="3200" b="1">
              <a:solidFill>
                <a:schemeClr val="tx2"/>
              </a:solidFill>
              <a:effectLst>
                <a:outerShdw blurRad="38100" dist="38100" dir="2700000" algn="tl">
                  <a:srgbClr val="C0C0C0"/>
                </a:outerShdw>
              </a:effectLst>
              <a:latin typeface="Times New Roman" pitchFamily="18" charset="0"/>
              <a:cs typeface="+mn-cs"/>
            </a:endParaRPr>
          </a:p>
        </p:txBody>
      </p:sp>
      <p:sp>
        <p:nvSpPr>
          <p:cNvPr id="2" name="Téglalap 1"/>
          <p:cNvSpPr/>
          <p:nvPr/>
        </p:nvSpPr>
        <p:spPr>
          <a:xfrm>
            <a:off x="395536" y="377329"/>
            <a:ext cx="7776864" cy="1077218"/>
          </a:xfrm>
          <a:prstGeom prst="rect">
            <a:avLst/>
          </a:prstGeom>
        </p:spPr>
        <p:txBody>
          <a:bodyPr wrap="square">
            <a:spAutoFit/>
          </a:bodyPr>
          <a:lstStyle/>
          <a:p>
            <a:r>
              <a:rPr lang="hu-HU" altLang="hu-HU" sz="3200" b="1" dirty="0"/>
              <a:t>A véleménynyilvánítás szabadsága, korlátainak rendje. </a:t>
            </a:r>
          </a:p>
        </p:txBody>
      </p:sp>
    </p:spTree>
    <p:extLst>
      <p:ext uri="{BB962C8B-B14F-4D97-AF65-F5344CB8AC3E}">
        <p14:creationId xmlns:p14="http://schemas.microsoft.com/office/powerpoint/2010/main" val="207868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églalap 1"/>
          <p:cNvSpPr>
            <a:spLocks noChangeArrowheads="1"/>
          </p:cNvSpPr>
          <p:nvPr/>
        </p:nvSpPr>
        <p:spPr bwMode="auto">
          <a:xfrm>
            <a:off x="228600" y="363538"/>
            <a:ext cx="8534400" cy="649408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hu-HU" altLang="hu-HU" sz="2000" b="1" dirty="0">
                <a:cs typeface="Times New Roman" pitchFamily="18" charset="0"/>
              </a:rPr>
              <a:t>Emberi Jogok Európai Egyezménye</a:t>
            </a:r>
          </a:p>
          <a:p>
            <a:pPr eaLnBrk="1" fontAlgn="auto" hangingPunct="1">
              <a:spcBef>
                <a:spcPts val="0"/>
              </a:spcBef>
              <a:spcAft>
                <a:spcPts val="0"/>
              </a:spcAft>
              <a:defRPr/>
            </a:pPr>
            <a:endParaRPr lang="hu-HU" altLang="hu-HU" sz="2000" b="1" dirty="0">
              <a:latin typeface="+mn-lt"/>
              <a:cs typeface="Times New Roman" pitchFamily="18" charset="0"/>
            </a:endParaRPr>
          </a:p>
          <a:p>
            <a:pPr eaLnBrk="1" fontAlgn="auto" hangingPunct="1">
              <a:spcBef>
                <a:spcPts val="0"/>
              </a:spcBef>
              <a:spcAft>
                <a:spcPts val="0"/>
              </a:spcAft>
              <a:defRPr/>
            </a:pPr>
            <a:r>
              <a:rPr lang="hu-HU" altLang="hu-HU" sz="2000" b="1" dirty="0">
                <a:latin typeface="+mn-lt"/>
                <a:cs typeface="Times New Roman" pitchFamily="18" charset="0"/>
              </a:rPr>
              <a:t>10. Cikk </a:t>
            </a:r>
          </a:p>
          <a:p>
            <a:pPr eaLnBrk="1" fontAlgn="auto" hangingPunct="1">
              <a:spcBef>
                <a:spcPts val="0"/>
              </a:spcBef>
              <a:spcAft>
                <a:spcPts val="0"/>
              </a:spcAft>
              <a:defRPr/>
            </a:pPr>
            <a:r>
              <a:rPr lang="hu-HU" altLang="hu-HU" sz="2000" b="1" dirty="0">
                <a:latin typeface="+mn-lt"/>
                <a:cs typeface="Times New Roman" pitchFamily="18" charset="0"/>
              </a:rPr>
              <a:t>Véleménynyilvánítás szabadsága </a:t>
            </a:r>
          </a:p>
          <a:p>
            <a:pPr eaLnBrk="1" fontAlgn="auto" hangingPunct="1">
              <a:spcBef>
                <a:spcPts val="0"/>
              </a:spcBef>
              <a:spcAft>
                <a:spcPts val="0"/>
              </a:spcAft>
              <a:defRPr/>
            </a:pPr>
            <a:r>
              <a:rPr lang="hu-HU" altLang="hu-HU" sz="2000" dirty="0">
                <a:latin typeface="+mn-lt"/>
                <a:cs typeface="Times New Roman" pitchFamily="18" charset="0"/>
              </a:rPr>
              <a:t>1.Mindenkinek joga van a véleménynyilvánítás szabadságához. Ez a jog magában foglalja a </a:t>
            </a:r>
            <a:r>
              <a:rPr lang="hu-HU" altLang="hu-HU" sz="2000" b="1" dirty="0">
                <a:latin typeface="+mn-lt"/>
                <a:cs typeface="Times New Roman" pitchFamily="18" charset="0"/>
              </a:rPr>
              <a:t>véleményalkotás szabadságát </a:t>
            </a:r>
            <a:r>
              <a:rPr lang="hu-HU" altLang="hu-HU" sz="2000" dirty="0">
                <a:latin typeface="+mn-lt"/>
                <a:cs typeface="Times New Roman" pitchFamily="18" charset="0"/>
              </a:rPr>
              <a:t>és az </a:t>
            </a:r>
            <a:r>
              <a:rPr lang="hu-HU" altLang="hu-HU" sz="2000" b="1" dirty="0">
                <a:latin typeface="+mn-lt"/>
                <a:cs typeface="Times New Roman" pitchFamily="18" charset="0"/>
              </a:rPr>
              <a:t>információk, eszmék megismerésének és közlésének szabadságá</a:t>
            </a:r>
            <a:r>
              <a:rPr lang="hu-HU" altLang="hu-HU" sz="2000" dirty="0">
                <a:latin typeface="+mn-lt"/>
                <a:cs typeface="Times New Roman" pitchFamily="18" charset="0"/>
              </a:rPr>
              <a:t>t országhatárokra tekintet nélkül és anélkül, hogy ebbe hatósági szerv beavatkozhasson. Ez a Cikk nem akadályozza, hogy az államok a rádió-, televízió- vagy mozgókép vállalatok működését engedélyezéshez kössék. </a:t>
            </a:r>
          </a:p>
          <a:p>
            <a:pPr marL="457200" indent="-457200" eaLnBrk="1" fontAlgn="auto" hangingPunct="1">
              <a:spcBef>
                <a:spcPts val="0"/>
              </a:spcBef>
              <a:spcAft>
                <a:spcPts val="0"/>
              </a:spcAft>
              <a:buFontTx/>
              <a:buAutoNum type="arabicPeriod"/>
              <a:defRPr/>
            </a:pPr>
            <a:endParaRPr lang="hu-HU" altLang="hu-HU" sz="2000" dirty="0">
              <a:latin typeface="+mn-lt"/>
              <a:cs typeface="Times New Roman" pitchFamily="18" charset="0"/>
            </a:endParaRPr>
          </a:p>
          <a:p>
            <a:pPr eaLnBrk="1" fontAlgn="auto" hangingPunct="1">
              <a:spcBef>
                <a:spcPts val="0"/>
              </a:spcBef>
              <a:spcAft>
                <a:spcPts val="0"/>
              </a:spcAft>
              <a:defRPr/>
            </a:pPr>
            <a:r>
              <a:rPr lang="hu-HU" altLang="hu-HU" sz="2000" dirty="0">
                <a:latin typeface="+mn-lt"/>
                <a:cs typeface="Times New Roman" pitchFamily="18" charset="0"/>
              </a:rPr>
              <a:t>2. E kötelezettségekkel és felelősséggel együtt járó szabadságok gyakorlása a törvényben meghatározott, olyan </a:t>
            </a:r>
            <a:r>
              <a:rPr lang="hu-HU" altLang="hu-HU" sz="2000" b="1" dirty="0">
                <a:latin typeface="+mn-lt"/>
                <a:cs typeface="Times New Roman" pitchFamily="18" charset="0"/>
              </a:rPr>
              <a:t>alakszerűségeknek, feltételeknek, korlátozásoknak vagy szankcióknak</a:t>
            </a:r>
            <a:r>
              <a:rPr lang="hu-HU" altLang="hu-HU" sz="2000" dirty="0">
                <a:latin typeface="+mn-lt"/>
                <a:cs typeface="Times New Roman" pitchFamily="18" charset="0"/>
              </a:rPr>
              <a:t> vethető alá, amelyek </a:t>
            </a:r>
            <a:r>
              <a:rPr lang="hu-HU" altLang="hu-HU" sz="2000" b="1" dirty="0">
                <a:latin typeface="+mn-lt"/>
                <a:cs typeface="Times New Roman" pitchFamily="18" charset="0"/>
              </a:rPr>
              <a:t>szükséges </a:t>
            </a:r>
            <a:r>
              <a:rPr lang="hu-HU" altLang="hu-HU" sz="2000" dirty="0">
                <a:latin typeface="+mn-lt"/>
                <a:cs typeface="Times New Roman" pitchFamily="18" charset="0"/>
              </a:rPr>
              <a:t>intézkedéseknek minősülnek egy </a:t>
            </a:r>
            <a:r>
              <a:rPr lang="hu-HU" altLang="hu-HU" sz="2000" b="1" dirty="0">
                <a:latin typeface="+mn-lt"/>
                <a:cs typeface="Times New Roman" pitchFamily="18" charset="0"/>
              </a:rPr>
              <a:t>demokratikus társadalomban </a:t>
            </a:r>
            <a:r>
              <a:rPr lang="hu-HU" altLang="hu-HU" sz="2000" dirty="0">
                <a:latin typeface="+mn-lt"/>
                <a:cs typeface="Times New Roman" pitchFamily="18" charset="0"/>
              </a:rPr>
              <a:t>a nemzetbiztonság, a területi sértetlenség, a közbiztonság, a zavargás vagy bűnözés megelőzése, a közegészség vagy az erkölcsök védelme, mások jó hírneve vagy jogai védelme, a bizalmas értesülés közlésének megakadályozása, vagy a bíróságok tekintélyének és pártatlanságának fenntartása céljából. </a:t>
            </a:r>
          </a:p>
          <a:p>
            <a:pPr eaLnBrk="1" fontAlgn="auto" hangingPunct="1">
              <a:spcBef>
                <a:spcPts val="0"/>
              </a:spcBef>
              <a:spcAft>
                <a:spcPts val="0"/>
              </a:spcAft>
              <a:defRPr/>
            </a:pPr>
            <a:endParaRPr lang="hu-HU" altLang="hu-HU" sz="2000" dirty="0">
              <a:latin typeface="+mn-lt"/>
              <a:cs typeface="Times New Roman" pitchFamily="18" charset="0"/>
            </a:endParaRPr>
          </a:p>
          <a:p>
            <a:pPr eaLnBrk="1" fontAlgn="auto" hangingPunct="1">
              <a:spcBef>
                <a:spcPts val="0"/>
              </a:spcBef>
              <a:spcAft>
                <a:spcPts val="0"/>
              </a:spcAft>
              <a:defRPr/>
            </a:pPr>
            <a:endParaRPr lang="hu-HU" altLang="hu-HU" sz="1600" dirty="0">
              <a:latin typeface="Times New Roman" pitchFamily="18" charset="0"/>
              <a:cs typeface="Times New Roman" pitchFamily="18" charset="0"/>
            </a:endParaRPr>
          </a:p>
        </p:txBody>
      </p:sp>
    </p:spTree>
    <p:extLst>
      <p:ext uri="{BB962C8B-B14F-4D97-AF65-F5344CB8AC3E}">
        <p14:creationId xmlns:p14="http://schemas.microsoft.com/office/powerpoint/2010/main" val="2128233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églalap 2"/>
          <p:cNvSpPr>
            <a:spLocks noChangeArrowheads="1"/>
          </p:cNvSpPr>
          <p:nvPr/>
        </p:nvSpPr>
        <p:spPr bwMode="auto">
          <a:xfrm>
            <a:off x="323850" y="260350"/>
            <a:ext cx="84963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2000" dirty="0"/>
              <a:t>Alaptörvény IX. cikk - </a:t>
            </a:r>
            <a:r>
              <a:rPr lang="hu-HU" altLang="hu-HU" sz="2000" b="1" dirty="0"/>
              <a:t>Véleménynyilvánítás szabadsága, sajtószabadság</a:t>
            </a:r>
          </a:p>
          <a:p>
            <a:pPr eaLnBrk="1" hangingPunct="1">
              <a:spcBef>
                <a:spcPct val="0"/>
              </a:spcBef>
              <a:buFontTx/>
              <a:buNone/>
            </a:pPr>
            <a:endParaRPr lang="hu-HU" altLang="hu-HU" sz="2000" dirty="0"/>
          </a:p>
          <a:p>
            <a:pPr eaLnBrk="1" hangingPunct="1">
              <a:spcBef>
                <a:spcPct val="0"/>
              </a:spcBef>
              <a:buFontTx/>
              <a:buNone/>
            </a:pPr>
            <a:r>
              <a:rPr lang="hu-HU" altLang="hu-HU" sz="2000" dirty="0"/>
              <a:t>(1) Mindenkinek joga van a véleménynyilvánítás szabadságához.</a:t>
            </a:r>
          </a:p>
          <a:p>
            <a:pPr eaLnBrk="1" hangingPunct="1">
              <a:spcBef>
                <a:spcPct val="0"/>
              </a:spcBef>
              <a:buFontTx/>
              <a:buNone/>
            </a:pPr>
            <a:r>
              <a:rPr lang="hu-HU" altLang="hu-HU" sz="2000" dirty="0"/>
              <a:t>(2) Magyarország elismeri és védi a sajtó szabadságát és sokszínűségét, biztosítja a demokratikus közvélemény kialakulásához szükséges szabad tájékoztatás feltételeit.</a:t>
            </a:r>
          </a:p>
          <a:p>
            <a:pPr eaLnBrk="1" hangingPunct="1">
              <a:spcBef>
                <a:spcPct val="0"/>
              </a:spcBef>
              <a:buFontTx/>
              <a:buNone/>
            </a:pPr>
            <a:r>
              <a:rPr lang="hu-HU" altLang="hu-HU" sz="2000" dirty="0"/>
              <a:t>(3)A demokratikus közvélemény kialakulásához választási kampányidőszakban szükséges megfelelő tájékoztatás érdekében politikai reklám médiaszolgáltatásban kizárólag ellenérték nélkül, az esélyegyenlőséget biztosító, sarkalatos törvényben meghatározott feltételek mellett közölhető.</a:t>
            </a:r>
          </a:p>
          <a:p>
            <a:pPr eaLnBrk="1" hangingPunct="1">
              <a:spcBef>
                <a:spcPct val="0"/>
              </a:spcBef>
              <a:buFontTx/>
              <a:buNone/>
            </a:pPr>
            <a:r>
              <a:rPr lang="hu-HU" altLang="hu-HU" sz="2000" dirty="0"/>
              <a:t>(4) A véleménynyilvánítás szabadságának a gyakorlása nem irányulhat mások emberi méltóságának a megsértésére.</a:t>
            </a:r>
          </a:p>
          <a:p>
            <a:pPr eaLnBrk="1" hangingPunct="1">
              <a:spcBef>
                <a:spcPct val="0"/>
              </a:spcBef>
              <a:buFontTx/>
              <a:buNone/>
            </a:pPr>
            <a:r>
              <a:rPr lang="hu-HU" altLang="hu-HU" sz="2000" dirty="0"/>
              <a:t>(5) A véleménynyilvánítás szabadságának a gyakorlása nem irányulhat a magyar nemzet, a nemzeti, etnikai, faji vagy vallási közösségek méltóságának a megsértésére. Az ilyen közösséghez tartozó személyek - törvényben meghatározottak szerint - jogosultak a közösséget sértő véleménynyilvánítás ellen, emberi méltóságuk megsértése miatt igényeiket bíróság előtt érvényesíteni.</a:t>
            </a:r>
          </a:p>
          <a:p>
            <a:pPr eaLnBrk="1" hangingPunct="1">
              <a:spcBef>
                <a:spcPct val="0"/>
              </a:spcBef>
              <a:buFontTx/>
              <a:buNone/>
            </a:pPr>
            <a:r>
              <a:rPr lang="hu-HU" altLang="hu-HU" sz="2000" dirty="0"/>
              <a:t>(6)A sajtószabadságra, valamint a médiaszolgáltatások, a sajtótermékek és a hírközlési piac felügyeletét ellátó szervre vonatkozó részletes szabályokat sarkalatos törvény határozza meg.</a:t>
            </a:r>
            <a:endParaRPr lang="de-DE" altLang="hu-HU" sz="2000" dirty="0"/>
          </a:p>
        </p:txBody>
      </p:sp>
    </p:spTree>
    <p:extLst>
      <p:ext uri="{BB962C8B-B14F-4D97-AF65-F5344CB8AC3E}">
        <p14:creationId xmlns:p14="http://schemas.microsoft.com/office/powerpoint/2010/main" val="415930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755576" y="980728"/>
            <a:ext cx="4855625" cy="923330"/>
          </a:xfrm>
          <a:prstGeom prst="rect">
            <a:avLst/>
          </a:prstGeom>
        </p:spPr>
        <p:txBody>
          <a:bodyPr wrap="none">
            <a:spAutoFit/>
          </a:bodyPr>
          <a:lstStyle/>
          <a:p>
            <a:r>
              <a:rPr lang="hu-HU" dirty="0"/>
              <a:t>Videó</a:t>
            </a:r>
          </a:p>
          <a:p>
            <a:r>
              <a:rPr lang="hu-HU" dirty="0">
                <a:hlinkClick r:id="rId2"/>
              </a:rPr>
              <a:t>https://www.youtube.com/watch?v=CVfGB-llkWY</a:t>
            </a:r>
            <a:endParaRPr lang="hu-HU" dirty="0"/>
          </a:p>
          <a:p>
            <a:endParaRPr lang="hu-HU" dirty="0"/>
          </a:p>
        </p:txBody>
      </p:sp>
    </p:spTree>
    <p:extLst>
      <p:ext uri="{BB962C8B-B14F-4D97-AF65-F5344CB8AC3E}">
        <p14:creationId xmlns:p14="http://schemas.microsoft.com/office/powerpoint/2010/main" val="317784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zövegdoboz 1"/>
          <p:cNvSpPr txBox="1">
            <a:spLocks noChangeArrowheads="1"/>
          </p:cNvSpPr>
          <p:nvPr/>
        </p:nvSpPr>
        <p:spPr bwMode="auto">
          <a:xfrm>
            <a:off x="0" y="0"/>
            <a:ext cx="9144000" cy="615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2800" b="1" dirty="0"/>
              <a:t>                     A véleményszabadság korlátozása</a:t>
            </a:r>
          </a:p>
          <a:p>
            <a:pPr eaLnBrk="1" hangingPunct="1">
              <a:spcBef>
                <a:spcPct val="0"/>
              </a:spcBef>
              <a:buFontTx/>
              <a:buNone/>
            </a:pPr>
            <a:endParaRPr lang="hu-HU" altLang="hu-HU" sz="2000" dirty="0"/>
          </a:p>
          <a:p>
            <a:pPr eaLnBrk="1" hangingPunct="1">
              <a:spcBef>
                <a:spcPct val="0"/>
              </a:spcBef>
              <a:buFontTx/>
              <a:buNone/>
            </a:pPr>
            <a:r>
              <a:rPr lang="hu-HU" altLang="hu-HU" sz="2000" dirty="0"/>
              <a:t>Alapjogok összeütközése esetén, valamelyik ütköző jog korlátozására van szükség. </a:t>
            </a:r>
          </a:p>
          <a:p>
            <a:pPr eaLnBrk="1" hangingPunct="1">
              <a:spcBef>
                <a:spcPct val="0"/>
              </a:spcBef>
              <a:buFontTx/>
              <a:buNone/>
            </a:pPr>
            <a:r>
              <a:rPr lang="hu-HU" altLang="hu-HU" sz="2000" dirty="0"/>
              <a:t>A véleményszabadságnak kitüntetett szerepe miatt csak kevés joggal szemben kell engednie.</a:t>
            </a:r>
          </a:p>
          <a:p>
            <a:pPr eaLnBrk="1" hangingPunct="1">
              <a:spcBef>
                <a:spcPct val="0"/>
              </a:spcBef>
              <a:buFontTx/>
              <a:buNone/>
            </a:pPr>
            <a:endParaRPr lang="hu-HU" altLang="hu-HU" sz="2000" dirty="0"/>
          </a:p>
          <a:p>
            <a:pPr eaLnBrk="1" hangingPunct="1">
              <a:spcBef>
                <a:spcPct val="0"/>
              </a:spcBef>
              <a:buFontTx/>
              <a:buNone/>
            </a:pPr>
            <a:r>
              <a:rPr lang="hu-HU" altLang="hu-HU" sz="2000" dirty="0">
                <a:cs typeface="Times New Roman" pitchFamily="18" charset="0"/>
              </a:rPr>
              <a:t>„Alapvető jog más alapvető jog érvényesülése vagy valamely alkotmányos érték védelme érdekében, a feltétlenül szükséges mértékben, az elérni kívánt céllal arányosan, az alapvető jog lényeges tartalmának tiszteletben tartásával korlátozható.” (Alaptörvény)</a:t>
            </a:r>
          </a:p>
          <a:p>
            <a:pPr eaLnBrk="1" hangingPunct="1">
              <a:spcBef>
                <a:spcPct val="0"/>
              </a:spcBef>
              <a:buFontTx/>
              <a:buNone/>
            </a:pPr>
            <a:endParaRPr lang="hu-HU" altLang="hu-HU" sz="1800" dirty="0"/>
          </a:p>
          <a:p>
            <a:pPr eaLnBrk="1" hangingPunct="1">
              <a:spcBef>
                <a:spcPct val="0"/>
              </a:spcBef>
              <a:buFontTx/>
              <a:buNone/>
            </a:pPr>
            <a:endParaRPr lang="hu-HU" altLang="hu-HU" sz="1800" dirty="0"/>
          </a:p>
          <a:p>
            <a:pPr eaLnBrk="1" hangingPunct="1">
              <a:spcBef>
                <a:spcPct val="0"/>
              </a:spcBef>
              <a:buFontTx/>
              <a:buNone/>
            </a:pPr>
            <a:endParaRPr lang="hu-HU" altLang="hu-HU" sz="1800" dirty="0"/>
          </a:p>
          <a:p>
            <a:pPr eaLnBrk="1" hangingPunct="1">
              <a:spcBef>
                <a:spcPct val="0"/>
              </a:spcBef>
              <a:buFontTx/>
              <a:buNone/>
            </a:pPr>
            <a:endParaRPr lang="hu-HU" altLang="hu-HU" sz="1800" dirty="0"/>
          </a:p>
          <a:p>
            <a:pPr eaLnBrk="1" hangingPunct="1">
              <a:spcBef>
                <a:spcPct val="0"/>
              </a:spcBef>
              <a:buFontTx/>
              <a:buNone/>
            </a:pPr>
            <a:r>
              <a:rPr lang="hu-HU" altLang="hu-HU" sz="2400" dirty="0"/>
              <a:t>	                            			</a:t>
            </a:r>
          </a:p>
          <a:p>
            <a:pPr eaLnBrk="1" hangingPunct="1">
              <a:spcBef>
                <a:spcPct val="0"/>
              </a:spcBef>
              <a:buFontTx/>
              <a:buNone/>
            </a:pPr>
            <a:endParaRPr lang="hu-HU" altLang="hu-HU" sz="2400" dirty="0"/>
          </a:p>
          <a:p>
            <a:pPr eaLnBrk="1" hangingPunct="1">
              <a:spcBef>
                <a:spcPct val="0"/>
              </a:spcBef>
              <a:buFontTx/>
              <a:buNone/>
            </a:pPr>
            <a:endParaRPr lang="hu-HU" altLang="hu-HU" sz="2400" dirty="0"/>
          </a:p>
          <a:p>
            <a:pPr eaLnBrk="1" hangingPunct="1">
              <a:spcBef>
                <a:spcPct val="0"/>
              </a:spcBef>
              <a:buFontTx/>
              <a:buNone/>
            </a:pPr>
            <a:endParaRPr lang="hu-HU" altLang="hu-HU" sz="2400" dirty="0"/>
          </a:p>
          <a:p>
            <a:pPr eaLnBrk="1" hangingPunct="1">
              <a:spcBef>
                <a:spcPct val="0"/>
              </a:spcBef>
              <a:buFontTx/>
              <a:buNone/>
            </a:pPr>
            <a:endParaRPr lang="hu-HU" altLang="hu-HU" sz="1800" dirty="0"/>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38" y="5035550"/>
            <a:ext cx="225742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22863"/>
            <a:ext cx="22145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741863"/>
            <a:ext cx="24844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nvGraphicFramePr>
        <p:xfrm>
          <a:off x="1081496" y="1817219"/>
          <a:ext cx="6981008" cy="2932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8977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4" y="188640"/>
            <a:ext cx="8784976" cy="6463308"/>
          </a:xfrm>
          <a:prstGeom prst="rect">
            <a:avLst/>
          </a:prstGeom>
        </p:spPr>
        <p:txBody>
          <a:bodyPr wrap="square">
            <a:spAutoFit/>
          </a:bodyPr>
          <a:lstStyle/>
          <a:p>
            <a:pPr lvl="0">
              <a:lnSpc>
                <a:spcPct val="150000"/>
              </a:lnSpc>
              <a:spcBef>
                <a:spcPts val="0"/>
              </a:spcBef>
            </a:pPr>
            <a:r>
              <a:rPr lang="hu-HU" sz="2400" b="1" dirty="0">
                <a:latin typeface="Calibri" panose="020F0502020204030204" pitchFamily="34" charset="0"/>
                <a:cs typeface="Calibri" panose="020F0502020204030204" pitchFamily="34" charset="0"/>
              </a:rPr>
              <a:t>Hol húzódnak a véleményszabadság határai? </a:t>
            </a:r>
          </a:p>
          <a:p>
            <a:pPr lvl="0">
              <a:lnSpc>
                <a:spcPct val="150000"/>
              </a:lnSpc>
              <a:spcBef>
                <a:spcPts val="0"/>
              </a:spcBef>
            </a:pPr>
            <a:endParaRPr lang="hu-HU" dirty="0">
              <a:latin typeface="Calibri" panose="020F0502020204030204" pitchFamily="34" charset="0"/>
              <a:cs typeface="Calibri" panose="020F0502020204030204" pitchFamily="34" charset="0"/>
            </a:endParaRPr>
          </a:p>
          <a:p>
            <a:pPr lvl="0">
              <a:lnSpc>
                <a:spcPct val="150000"/>
              </a:lnSpc>
              <a:spcBef>
                <a:spcPts val="0"/>
              </a:spcBef>
            </a:pPr>
            <a:r>
              <a:rPr lang="hu-HU" dirty="0">
                <a:latin typeface="Calibri" panose="020F0502020204030204" pitchFamily="34" charset="0"/>
                <a:cs typeface="Calibri" panose="020F0502020204030204" pitchFamily="34" charset="0"/>
              </a:rPr>
              <a:t>Közlések, amelyek</a:t>
            </a:r>
          </a:p>
          <a:p>
            <a:pPr marL="285750" lvl="0" indent="-285750">
              <a:lnSpc>
                <a:spcPct val="150000"/>
              </a:lnSpc>
              <a:spcBef>
                <a:spcPts val="0"/>
              </a:spcBef>
              <a:buFont typeface="Arial" panose="020B0604020202020204" pitchFamily="34" charset="0"/>
              <a:buChar char="•"/>
            </a:pPr>
            <a:r>
              <a:rPr lang="hu-HU" dirty="0">
                <a:latin typeface="Calibri" panose="020F0502020204030204" pitchFamily="34" charset="0"/>
                <a:cs typeface="Calibri" panose="020F0502020204030204" pitchFamily="34" charset="0"/>
              </a:rPr>
              <a:t>sértik meghatározott személyek emberi méltóságát, személyiségi jogait, magánéletét,</a:t>
            </a:r>
            <a:endParaRPr lang="en-US" dirty="0">
              <a:latin typeface="Calibri" panose="020F0502020204030204" pitchFamily="34" charset="0"/>
              <a:cs typeface="Calibri" panose="020F0502020204030204" pitchFamily="34" charset="0"/>
            </a:endParaRPr>
          </a:p>
          <a:p>
            <a:pPr marL="285750" lvl="0" indent="-285750">
              <a:lnSpc>
                <a:spcPct val="150000"/>
              </a:lnSpc>
              <a:spcBef>
                <a:spcPts val="0"/>
              </a:spcBef>
              <a:buFont typeface="Arial" panose="020B0604020202020204" pitchFamily="34" charset="0"/>
              <a:buChar char="•"/>
            </a:pPr>
            <a:r>
              <a:rPr lang="hu-HU" dirty="0">
                <a:latin typeface="Calibri" panose="020F0502020204030204" pitchFamily="34" charset="0"/>
                <a:cs typeface="Calibri" panose="020F0502020204030204" pitchFamily="34" charset="0"/>
              </a:rPr>
              <a:t>meghatározott társadalmi csoportokkal szemben gyűlöletet keltenek, hozzájárulnak az adott csoport kirekesztéséhez, megfélemlítéséhez,</a:t>
            </a:r>
            <a:endParaRPr lang="en-US" dirty="0">
              <a:latin typeface="Calibri" panose="020F0502020204030204" pitchFamily="34" charset="0"/>
              <a:cs typeface="Calibri" panose="020F0502020204030204" pitchFamily="34" charset="0"/>
            </a:endParaRPr>
          </a:p>
          <a:p>
            <a:pPr marL="285750" lvl="0" indent="-285750">
              <a:lnSpc>
                <a:spcPct val="150000"/>
              </a:lnSpc>
              <a:spcBef>
                <a:spcPts val="0"/>
              </a:spcBef>
              <a:buFont typeface="Arial" panose="020B0604020202020204" pitchFamily="34" charset="0"/>
              <a:buChar char="•"/>
            </a:pPr>
            <a:r>
              <a:rPr lang="hu-HU" dirty="0">
                <a:latin typeface="Calibri" panose="020F0502020204030204" pitchFamily="34" charset="0"/>
                <a:cs typeface="Calibri" panose="020F0502020204030204" pitchFamily="34" charset="0"/>
              </a:rPr>
              <a:t>szexuális és erőszakos tartalmak, szerencsejáték, de akár rossz konfliktuskezelési, együttélési mintákat közvetítő tartalmak káros hatással lehetnek a gyerekekre, azok fejlődésére . Az ilyen jellegű közlések a felnőttek számára jogszerűen elérhetők, de úgy kell őket közzétenni, hogy a gyerekek ahhoz nagy valószínűséggel ne férhessenek hozzá,</a:t>
            </a:r>
            <a:endParaRPr lang="en-US" dirty="0">
              <a:latin typeface="Calibri" panose="020F0502020204030204" pitchFamily="34" charset="0"/>
              <a:cs typeface="Calibri" panose="020F0502020204030204" pitchFamily="34" charset="0"/>
            </a:endParaRPr>
          </a:p>
          <a:p>
            <a:pPr marL="285750" lvl="0" indent="-285750">
              <a:lnSpc>
                <a:spcPct val="150000"/>
              </a:lnSpc>
              <a:spcBef>
                <a:spcPts val="0"/>
              </a:spcBef>
              <a:buFont typeface="Arial" panose="020B0604020202020204" pitchFamily="34" charset="0"/>
              <a:buChar char="•"/>
            </a:pPr>
            <a:r>
              <a:rPr lang="hu-HU" dirty="0">
                <a:latin typeface="Calibri" panose="020F0502020204030204" pitchFamily="34" charset="0"/>
                <a:cs typeface="Calibri" panose="020F0502020204030204" pitchFamily="34" charset="0"/>
              </a:rPr>
              <a:t>veszélyeztetik a társadalom egészének olyan érdekeit, mint a közbiztonság vagy a közegészség, </a:t>
            </a:r>
            <a:endParaRPr lang="en-US" dirty="0">
              <a:latin typeface="Calibri" panose="020F0502020204030204" pitchFamily="34" charset="0"/>
              <a:cs typeface="Calibri" panose="020F0502020204030204" pitchFamily="34" charset="0"/>
            </a:endParaRPr>
          </a:p>
          <a:p>
            <a:pPr marL="285750" lvl="0" indent="-285750">
              <a:lnSpc>
                <a:spcPct val="150000"/>
              </a:lnSpc>
              <a:spcBef>
                <a:spcPts val="0"/>
              </a:spcBef>
              <a:buFont typeface="Arial" panose="020B0604020202020204" pitchFamily="34" charset="0"/>
              <a:buChar char="•"/>
            </a:pPr>
            <a:r>
              <a:rPr lang="hu-HU" dirty="0">
                <a:latin typeface="Calibri" panose="020F0502020204030204" pitchFamily="34" charset="0"/>
                <a:cs typeface="Calibri" panose="020F0502020204030204" pitchFamily="34" charset="0"/>
              </a:rPr>
              <a:t>tisztességtelen eszközökkel igyekeznek befolyásolni a fogyasztói döntéseket,</a:t>
            </a:r>
            <a:endParaRPr lang="en-US" dirty="0">
              <a:latin typeface="Calibri" panose="020F0502020204030204" pitchFamily="34" charset="0"/>
              <a:cs typeface="Calibri" panose="020F0502020204030204" pitchFamily="34" charset="0"/>
            </a:endParaRPr>
          </a:p>
          <a:p>
            <a:pPr marL="285750" lvl="0" indent="-285750">
              <a:lnSpc>
                <a:spcPct val="150000"/>
              </a:lnSpc>
              <a:spcBef>
                <a:spcPts val="0"/>
              </a:spcBef>
              <a:buFont typeface="Arial" panose="020B0604020202020204" pitchFamily="34" charset="0"/>
              <a:buChar char="•"/>
            </a:pPr>
            <a:r>
              <a:rPr lang="hu-HU" dirty="0">
                <a:latin typeface="Calibri" panose="020F0502020204030204" pitchFamily="34" charset="0"/>
                <a:cs typeface="Calibri" panose="020F0502020204030204" pitchFamily="34" charset="0"/>
              </a:rPr>
              <a:t>valamely mű szerzőjének, a tartalom előállítójának üzleti érdekeit sértik, a szellemi alkotások védelmére vonatkozó szabályok figyelmen kívül hagyásával.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5025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églalap 1"/>
          <p:cNvSpPr>
            <a:spLocks noChangeArrowheads="1"/>
          </p:cNvSpPr>
          <p:nvPr/>
        </p:nvSpPr>
        <p:spPr bwMode="auto">
          <a:xfrm>
            <a:off x="250825" y="476250"/>
            <a:ext cx="864165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2400" b="1" dirty="0"/>
              <a:t>                           A véleményszabadság korlátozása </a:t>
            </a:r>
          </a:p>
          <a:p>
            <a:pPr eaLnBrk="1" hangingPunct="1">
              <a:spcBef>
                <a:spcPct val="0"/>
              </a:spcBef>
              <a:buFontTx/>
              <a:buNone/>
            </a:pPr>
            <a:endParaRPr lang="hu-HU" altLang="hu-HU" sz="2400" dirty="0"/>
          </a:p>
          <a:p>
            <a:pPr eaLnBrk="1" hangingPunct="1">
              <a:spcBef>
                <a:spcPct val="0"/>
              </a:spcBef>
              <a:buFontTx/>
              <a:buNone/>
            </a:pPr>
            <a:r>
              <a:rPr lang="hu-HU" altLang="hu-HU" sz="2000" dirty="0"/>
              <a:t>„A szabad véleménynyilvánításhoz való jog a véleményt annak érték- és  igazságtartalmára tekintet nélkül védi.” (30/1992 AB döntés)</a:t>
            </a:r>
          </a:p>
          <a:p>
            <a:pPr eaLnBrk="1" hangingPunct="1">
              <a:spcBef>
                <a:spcPct val="0"/>
              </a:spcBef>
              <a:buFontTx/>
              <a:buNone/>
            </a:pPr>
            <a:endParaRPr lang="hu-HU" altLang="hu-HU" sz="1800" dirty="0"/>
          </a:p>
          <a:p>
            <a:pPr eaLnBrk="1" hangingPunct="1">
              <a:spcBef>
                <a:spcPct val="0"/>
              </a:spcBef>
              <a:buFontTx/>
              <a:buNone/>
            </a:pPr>
            <a:r>
              <a:rPr lang="hu-HU" altLang="hu-HU" sz="2000" b="1" dirty="0"/>
              <a:t>külső korlát</a:t>
            </a:r>
          </a:p>
          <a:p>
            <a:pPr eaLnBrk="1" hangingPunct="1">
              <a:spcBef>
                <a:spcPct val="0"/>
              </a:spcBef>
              <a:buFontTx/>
              <a:buNone/>
            </a:pPr>
            <a:endParaRPr lang="hu-HU" altLang="hu-HU" sz="1800" dirty="0"/>
          </a:p>
          <a:p>
            <a:pPr eaLnBrk="1" hangingPunct="1">
              <a:spcBef>
                <a:spcPct val="0"/>
              </a:spcBef>
              <a:buFontTx/>
              <a:buNone/>
            </a:pPr>
            <a:r>
              <a:rPr lang="hu-HU" altLang="hu-HU" sz="2000" dirty="0"/>
              <a:t>A véleményszabadság korlátozása akkor szükséges, ha a véleménynyilvánítás, valamilyen a közlés tartalmához képest külső korlátba ütközik. A közlés tartalma nem, csak annak hatása alapozhatja meg a korlátozást. </a:t>
            </a:r>
          </a:p>
          <a:p>
            <a:pPr eaLnBrk="1" hangingPunct="1">
              <a:spcBef>
                <a:spcPct val="0"/>
              </a:spcBef>
              <a:buFontTx/>
              <a:buNone/>
            </a:pPr>
            <a:endParaRPr lang="hu-HU" altLang="hu-HU" sz="2000" dirty="0"/>
          </a:p>
          <a:p>
            <a:pPr eaLnBrk="1" hangingPunct="1">
              <a:spcBef>
                <a:spcPct val="0"/>
              </a:spcBef>
              <a:buFontTx/>
              <a:buNone/>
            </a:pPr>
            <a:endParaRPr lang="hu-HU" altLang="hu-HU" sz="2000" dirty="0"/>
          </a:p>
          <a:p>
            <a:pPr lvl="0" latinLnBrk="1"/>
            <a:r>
              <a:rPr lang="hu-HU" sz="2000" dirty="0"/>
              <a:t>A törvényhozó feladata, hogy mérlegelje, adott esetben mihez fűződik fontosabb érdek: a szabad véleménynyilvánításhoz vagy a közléssel megsértett egyéni vagy </a:t>
            </a:r>
          </a:p>
          <a:p>
            <a:pPr lvl="0" latinLnBrk="1">
              <a:buNone/>
            </a:pPr>
            <a:r>
              <a:rPr lang="hu-HU" sz="2000" dirty="0"/>
              <a:t>közösségi érdekek tiszteletben tartásához. </a:t>
            </a:r>
          </a:p>
          <a:p>
            <a:pPr lvl="0" latinLnBrk="1"/>
            <a:r>
              <a:rPr lang="hu-HU" sz="2000" dirty="0"/>
              <a:t>A mérlegelés alapján a jogalkotó törvényben rögzíti azokat az eseteket, amikor a véleménynyilvánítás már nem élvez védelmet. </a:t>
            </a:r>
          </a:p>
          <a:p>
            <a:pPr eaLnBrk="1" hangingPunct="1">
              <a:spcBef>
                <a:spcPct val="0"/>
              </a:spcBef>
              <a:buFontTx/>
              <a:buNone/>
            </a:pPr>
            <a:endParaRPr lang="hu-HU" altLang="hu-HU" sz="2000" dirty="0"/>
          </a:p>
          <a:p>
            <a:pPr eaLnBrk="1" hangingPunct="1">
              <a:spcBef>
                <a:spcPct val="0"/>
              </a:spcBef>
              <a:buFontTx/>
              <a:buNone/>
            </a:pPr>
            <a:endParaRPr lang="hu-HU" altLang="hu-HU" sz="2000" dirty="0"/>
          </a:p>
        </p:txBody>
      </p:sp>
    </p:spTree>
    <p:extLst>
      <p:ext uri="{BB962C8B-B14F-4D97-AF65-F5344CB8AC3E}">
        <p14:creationId xmlns:p14="http://schemas.microsoft.com/office/powerpoint/2010/main" val="812423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zövegdoboz 1"/>
          <p:cNvSpPr txBox="1">
            <a:spLocks noChangeArrowheads="1"/>
          </p:cNvSpPr>
          <p:nvPr/>
        </p:nvSpPr>
        <p:spPr bwMode="auto">
          <a:xfrm>
            <a:off x="2987675" y="549275"/>
            <a:ext cx="38020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2400" b="1"/>
              <a:t>Korlátok jogági bontásban</a:t>
            </a:r>
          </a:p>
        </p:txBody>
      </p:sp>
      <p:sp>
        <p:nvSpPr>
          <p:cNvPr id="3" name="Téglalap 2"/>
          <p:cNvSpPr/>
          <p:nvPr/>
        </p:nvSpPr>
        <p:spPr>
          <a:xfrm>
            <a:off x="438150" y="1196975"/>
            <a:ext cx="2160588" cy="100806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dirty="0"/>
              <a:t>Büntető jog</a:t>
            </a:r>
          </a:p>
        </p:txBody>
      </p:sp>
      <p:sp>
        <p:nvSpPr>
          <p:cNvPr id="4" name="Téglalap 3"/>
          <p:cNvSpPr/>
          <p:nvPr/>
        </p:nvSpPr>
        <p:spPr>
          <a:xfrm>
            <a:off x="3276600" y="1201738"/>
            <a:ext cx="2159000" cy="108108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dirty="0"/>
              <a:t>Polgári jog</a:t>
            </a:r>
          </a:p>
        </p:txBody>
      </p:sp>
      <p:sp>
        <p:nvSpPr>
          <p:cNvPr id="5" name="Téglalap 4"/>
          <p:cNvSpPr/>
          <p:nvPr/>
        </p:nvSpPr>
        <p:spPr>
          <a:xfrm>
            <a:off x="6084888" y="1196975"/>
            <a:ext cx="2159000" cy="10795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hu-HU" dirty="0"/>
              <a:t>Közigazgatási jog</a:t>
            </a:r>
          </a:p>
        </p:txBody>
      </p:sp>
      <p:sp>
        <p:nvSpPr>
          <p:cNvPr id="8" name="Szövegdoboz 7"/>
          <p:cNvSpPr txBox="1"/>
          <p:nvPr/>
        </p:nvSpPr>
        <p:spPr>
          <a:xfrm>
            <a:off x="323850" y="2492375"/>
            <a:ext cx="2663825" cy="3694113"/>
          </a:xfrm>
          <a:prstGeom prst="rect">
            <a:avLst/>
          </a:prstGeom>
          <a:noFill/>
        </p:spPr>
        <p:txBody>
          <a:bodyPr>
            <a:spAutoFit/>
          </a:bodyPr>
          <a:lstStyle/>
          <a:p>
            <a:pPr fontAlgn="auto">
              <a:spcBef>
                <a:spcPts val="0"/>
              </a:spcBef>
              <a:spcAft>
                <a:spcPts val="0"/>
              </a:spcAft>
              <a:defRPr/>
            </a:pPr>
            <a:r>
              <a:rPr lang="hu-HU" dirty="0">
                <a:latin typeface="+mj-lt"/>
                <a:cs typeface="Times New Roman" pitchFamily="18" charset="0"/>
              </a:rPr>
              <a:t>Az alapjog l</a:t>
            </a:r>
            <a:r>
              <a:rPr lang="hu-HU" b="1" dirty="0">
                <a:latin typeface="+mj-lt"/>
                <a:cs typeface="Times New Roman" pitchFamily="18" charset="0"/>
              </a:rPr>
              <a:t>egsúlyosabb</a:t>
            </a:r>
            <a:r>
              <a:rPr lang="hu-HU" dirty="0">
                <a:latin typeface="+mj-lt"/>
                <a:cs typeface="Times New Roman" pitchFamily="18" charset="0"/>
              </a:rPr>
              <a:t> korlátozásait a Btk. állapítja meg, hiszen akár</a:t>
            </a:r>
          </a:p>
          <a:p>
            <a:pPr fontAlgn="auto">
              <a:spcBef>
                <a:spcPts val="0"/>
              </a:spcBef>
              <a:spcAft>
                <a:spcPts val="0"/>
              </a:spcAft>
              <a:defRPr/>
            </a:pPr>
            <a:r>
              <a:rPr lang="hu-HU" dirty="0">
                <a:latin typeface="+mj-lt"/>
                <a:cs typeface="Times New Roman" pitchFamily="18" charset="0"/>
              </a:rPr>
              <a:t>szabadságelvonással járó büntetés is kiszabható a törvényi tényállás </a:t>
            </a:r>
          </a:p>
          <a:p>
            <a:pPr fontAlgn="auto">
              <a:spcBef>
                <a:spcPts val="0"/>
              </a:spcBef>
              <a:spcAft>
                <a:spcPts val="0"/>
              </a:spcAft>
              <a:defRPr/>
            </a:pPr>
            <a:r>
              <a:rPr lang="hu-HU" dirty="0">
                <a:latin typeface="+mj-lt"/>
                <a:cs typeface="Times New Roman" pitchFamily="18" charset="0"/>
              </a:rPr>
              <a:t>megvalósulása esetén.</a:t>
            </a:r>
          </a:p>
          <a:p>
            <a:pPr fontAlgn="auto">
              <a:spcBef>
                <a:spcPts val="0"/>
              </a:spcBef>
              <a:spcAft>
                <a:spcPts val="0"/>
              </a:spcAft>
              <a:defRPr/>
            </a:pPr>
            <a:r>
              <a:rPr lang="hu-HU" dirty="0">
                <a:latin typeface="+mj-lt"/>
                <a:cs typeface="Times New Roman" pitchFamily="18" charset="0"/>
              </a:rPr>
              <a:t> </a:t>
            </a:r>
          </a:p>
          <a:p>
            <a:pPr fontAlgn="auto">
              <a:spcBef>
                <a:spcPts val="0"/>
              </a:spcBef>
              <a:spcAft>
                <a:spcPts val="0"/>
              </a:spcAft>
              <a:defRPr/>
            </a:pPr>
            <a:r>
              <a:rPr lang="hu-HU" dirty="0">
                <a:latin typeface="+mj-lt"/>
                <a:cs typeface="Times New Roman" pitchFamily="18" charset="0"/>
              </a:rPr>
              <a:t>Alapvető jellege: </a:t>
            </a:r>
            <a:r>
              <a:rPr lang="hu-HU" b="1" dirty="0">
                <a:latin typeface="+mj-lt"/>
                <a:cs typeface="Times New Roman" pitchFamily="18" charset="0"/>
              </a:rPr>
              <a:t>prevenció</a:t>
            </a:r>
            <a:r>
              <a:rPr lang="hu-HU" dirty="0">
                <a:latin typeface="+mj-lt"/>
                <a:cs typeface="Times New Roman" pitchFamily="18" charset="0"/>
              </a:rPr>
              <a:t> </a:t>
            </a:r>
          </a:p>
          <a:p>
            <a:pPr fontAlgn="auto">
              <a:spcBef>
                <a:spcPts val="0"/>
              </a:spcBef>
              <a:spcAft>
                <a:spcPts val="0"/>
              </a:spcAft>
              <a:defRPr/>
            </a:pPr>
            <a:endParaRPr lang="en-US" dirty="0">
              <a:latin typeface="+mj-lt"/>
              <a:cs typeface="Times New Roman" pitchFamily="18" charset="0"/>
            </a:endParaRPr>
          </a:p>
          <a:p>
            <a:pPr fontAlgn="auto">
              <a:spcBef>
                <a:spcPts val="0"/>
              </a:spcBef>
              <a:spcAft>
                <a:spcPts val="0"/>
              </a:spcAft>
              <a:defRPr/>
            </a:pPr>
            <a:r>
              <a:rPr lang="hu-HU" dirty="0">
                <a:latin typeface="+mj-lt"/>
                <a:cs typeface="Times New Roman" pitchFamily="18" charset="0"/>
              </a:rPr>
              <a:t>(Büntető Törvénykönyv)</a:t>
            </a:r>
          </a:p>
          <a:p>
            <a:pPr fontAlgn="auto">
              <a:spcBef>
                <a:spcPts val="0"/>
              </a:spcBef>
              <a:spcAft>
                <a:spcPts val="0"/>
              </a:spcAft>
              <a:defRPr/>
            </a:pPr>
            <a:endParaRPr lang="hu-HU" dirty="0">
              <a:latin typeface="+mn-lt"/>
              <a:cs typeface="+mn-cs"/>
            </a:endParaRPr>
          </a:p>
        </p:txBody>
      </p:sp>
      <p:sp>
        <p:nvSpPr>
          <p:cNvPr id="9" name="Téglalap 8"/>
          <p:cNvSpPr/>
          <p:nvPr/>
        </p:nvSpPr>
        <p:spPr>
          <a:xfrm>
            <a:off x="3306763" y="2636838"/>
            <a:ext cx="2439987" cy="3194050"/>
          </a:xfrm>
          <a:prstGeom prst="rect">
            <a:avLst/>
          </a:prstGeom>
        </p:spPr>
        <p:txBody>
          <a:bodyPr>
            <a:spAutoFit/>
          </a:bodyPr>
          <a:lstStyle/>
          <a:p>
            <a:pPr fontAlgn="auto">
              <a:lnSpc>
                <a:spcPct val="80000"/>
              </a:lnSpc>
              <a:spcBef>
                <a:spcPts val="0"/>
              </a:spcBef>
              <a:spcAft>
                <a:spcPts val="0"/>
              </a:spcAft>
              <a:defRPr/>
            </a:pPr>
            <a:r>
              <a:rPr lang="hu-HU" dirty="0">
                <a:latin typeface="+mj-lt"/>
                <a:cs typeface="Times New Roman" pitchFamily="18" charset="0"/>
              </a:rPr>
              <a:t>A büntető jogi korlátnál </a:t>
            </a:r>
            <a:r>
              <a:rPr lang="hu-HU" b="1" dirty="0">
                <a:latin typeface="+mj-lt"/>
                <a:cs typeface="Times New Roman" pitchFamily="18" charset="0"/>
              </a:rPr>
              <a:t>enyhébb</a:t>
            </a:r>
            <a:r>
              <a:rPr lang="hu-HU" dirty="0">
                <a:latin typeface="+mj-lt"/>
                <a:cs typeface="Times New Roman" pitchFamily="18" charset="0"/>
              </a:rPr>
              <a:t> beavatkozás </a:t>
            </a:r>
          </a:p>
          <a:p>
            <a:pPr fontAlgn="auto">
              <a:lnSpc>
                <a:spcPct val="80000"/>
              </a:lnSpc>
              <a:spcBef>
                <a:spcPts val="0"/>
              </a:spcBef>
              <a:spcAft>
                <a:spcPts val="0"/>
              </a:spcAft>
              <a:defRPr/>
            </a:pPr>
            <a:r>
              <a:rPr lang="hu-HU" dirty="0">
                <a:latin typeface="+mj-lt"/>
                <a:cs typeface="Times New Roman" pitchFamily="18" charset="0"/>
              </a:rPr>
              <a:t>A sértett közvetlenül elégtételt kap </a:t>
            </a:r>
          </a:p>
          <a:p>
            <a:pPr fontAlgn="auto">
              <a:lnSpc>
                <a:spcPct val="80000"/>
              </a:lnSpc>
              <a:spcBef>
                <a:spcPts val="0"/>
              </a:spcBef>
              <a:spcAft>
                <a:spcPts val="0"/>
              </a:spcAft>
              <a:defRPr/>
            </a:pPr>
            <a:r>
              <a:rPr lang="hu-HU" dirty="0">
                <a:latin typeface="+mj-lt"/>
                <a:cs typeface="Times New Roman" pitchFamily="18" charset="0"/>
              </a:rPr>
              <a:t>(vagyoni és nem vagyoni jellegű elégtételt)</a:t>
            </a:r>
            <a:endParaRPr lang="en-US" dirty="0">
              <a:latin typeface="+mj-lt"/>
              <a:cs typeface="Times New Roman" pitchFamily="18" charset="0"/>
            </a:endParaRPr>
          </a:p>
          <a:p>
            <a:pPr fontAlgn="auto">
              <a:lnSpc>
                <a:spcPct val="80000"/>
              </a:lnSpc>
              <a:spcBef>
                <a:spcPts val="0"/>
              </a:spcBef>
              <a:spcAft>
                <a:spcPts val="0"/>
              </a:spcAft>
              <a:defRPr/>
            </a:pPr>
            <a:endParaRPr lang="hu-HU" dirty="0">
              <a:latin typeface="+mj-lt"/>
              <a:cs typeface="Times New Roman" pitchFamily="18" charset="0"/>
            </a:endParaRPr>
          </a:p>
          <a:p>
            <a:pPr fontAlgn="auto">
              <a:lnSpc>
                <a:spcPct val="80000"/>
              </a:lnSpc>
              <a:spcBef>
                <a:spcPts val="0"/>
              </a:spcBef>
              <a:spcAft>
                <a:spcPts val="0"/>
              </a:spcAft>
              <a:defRPr/>
            </a:pPr>
            <a:r>
              <a:rPr lang="hu-HU" dirty="0">
                <a:latin typeface="+mj-lt"/>
                <a:cs typeface="Times New Roman" pitchFamily="18" charset="0"/>
              </a:rPr>
              <a:t>Alapvető jelleg: </a:t>
            </a:r>
            <a:r>
              <a:rPr lang="hu-HU" b="1" dirty="0">
                <a:latin typeface="+mj-lt"/>
                <a:cs typeface="Times New Roman" pitchFamily="18" charset="0"/>
              </a:rPr>
              <a:t>reparáció</a:t>
            </a:r>
          </a:p>
          <a:p>
            <a:pPr fontAlgn="auto">
              <a:lnSpc>
                <a:spcPct val="80000"/>
              </a:lnSpc>
              <a:spcBef>
                <a:spcPts val="0"/>
              </a:spcBef>
              <a:spcAft>
                <a:spcPts val="0"/>
              </a:spcAft>
              <a:defRPr/>
            </a:pPr>
            <a:endParaRPr lang="hu-HU" b="1" i="1" dirty="0">
              <a:latin typeface="+mj-lt"/>
              <a:cs typeface="Times New Roman" pitchFamily="18" charset="0"/>
            </a:endParaRPr>
          </a:p>
          <a:p>
            <a:pPr fontAlgn="auto">
              <a:lnSpc>
                <a:spcPct val="80000"/>
              </a:lnSpc>
              <a:spcBef>
                <a:spcPts val="0"/>
              </a:spcBef>
              <a:spcAft>
                <a:spcPts val="0"/>
              </a:spcAft>
              <a:defRPr/>
            </a:pPr>
            <a:r>
              <a:rPr lang="hu-HU" dirty="0">
                <a:latin typeface="+mj-lt"/>
                <a:cs typeface="Times New Roman" pitchFamily="18" charset="0"/>
              </a:rPr>
              <a:t>(pl. Polgári Törvénykönyv, szerzői jogról szóló törvény)</a:t>
            </a:r>
          </a:p>
        </p:txBody>
      </p:sp>
      <p:sp>
        <p:nvSpPr>
          <p:cNvPr id="72712" name="Szövegdoboz 9"/>
          <p:cNvSpPr txBox="1">
            <a:spLocks noChangeArrowheads="1"/>
          </p:cNvSpPr>
          <p:nvPr/>
        </p:nvSpPr>
        <p:spPr bwMode="auto">
          <a:xfrm>
            <a:off x="6084888" y="2660650"/>
            <a:ext cx="2159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1800" dirty="0"/>
              <a:t>Vegyes, jelleg (prevenció, </a:t>
            </a:r>
            <a:r>
              <a:rPr lang="hu-HU" altLang="hu-HU" sz="1800" dirty="0" err="1"/>
              <a:t>reparáció</a:t>
            </a:r>
            <a:r>
              <a:rPr lang="hu-HU" altLang="hu-HU" sz="1800" dirty="0"/>
              <a:t>)</a:t>
            </a:r>
          </a:p>
          <a:p>
            <a:pPr eaLnBrk="1" hangingPunct="1">
              <a:spcBef>
                <a:spcPct val="0"/>
              </a:spcBef>
              <a:buFontTx/>
              <a:buNone/>
            </a:pPr>
            <a:endParaRPr lang="hu-HU" altLang="hu-HU" sz="1800" dirty="0"/>
          </a:p>
          <a:p>
            <a:pPr eaLnBrk="1" hangingPunct="1">
              <a:spcBef>
                <a:spcPct val="0"/>
              </a:spcBef>
              <a:buFontTx/>
              <a:buNone/>
            </a:pPr>
            <a:r>
              <a:rPr lang="hu-HU" altLang="hu-HU" sz="1800" dirty="0"/>
              <a:t>Alakszerűségi követelmények</a:t>
            </a:r>
          </a:p>
          <a:p>
            <a:pPr eaLnBrk="1" hangingPunct="1">
              <a:spcBef>
                <a:spcPct val="0"/>
              </a:spcBef>
              <a:buFontTx/>
              <a:buNone/>
            </a:pPr>
            <a:r>
              <a:rPr lang="hu-HU" altLang="hu-HU" sz="1800" dirty="0"/>
              <a:t>Tartalmi korlátok, követelmények</a:t>
            </a:r>
          </a:p>
          <a:p>
            <a:pPr eaLnBrk="1" hangingPunct="1">
              <a:spcBef>
                <a:spcPct val="0"/>
              </a:spcBef>
              <a:buFontTx/>
              <a:buNone/>
            </a:pPr>
            <a:endParaRPr lang="hu-HU" altLang="hu-HU" sz="1800" dirty="0"/>
          </a:p>
          <a:p>
            <a:pPr eaLnBrk="1" hangingPunct="1">
              <a:spcBef>
                <a:spcPct val="0"/>
              </a:spcBef>
              <a:buFontTx/>
              <a:buNone/>
            </a:pPr>
            <a:r>
              <a:rPr lang="hu-HU" altLang="hu-HU" sz="1800" dirty="0"/>
              <a:t>(pl. médiatörvény, reklámtörvény, versenytörvény stb.)</a:t>
            </a:r>
          </a:p>
        </p:txBody>
      </p:sp>
    </p:spTree>
    <p:extLst>
      <p:ext uri="{BB962C8B-B14F-4D97-AF65-F5344CB8AC3E}">
        <p14:creationId xmlns:p14="http://schemas.microsoft.com/office/powerpoint/2010/main" val="1099649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4916"/>
            <a:ext cx="8229600" cy="1143000"/>
          </a:xfrm>
        </p:spPr>
        <p:txBody>
          <a:bodyPr>
            <a:normAutofit/>
          </a:bodyPr>
          <a:lstStyle/>
          <a:p>
            <a:pPr algn="l"/>
            <a:r>
              <a:rPr lang="hu-HU" sz="2400" b="1" dirty="0"/>
              <a:t>Büntetőjogi korlátok</a:t>
            </a:r>
            <a:br>
              <a:rPr lang="hu-HU" sz="2400" b="1" dirty="0"/>
            </a:br>
            <a:r>
              <a:rPr lang="hu-HU" sz="2400" b="1" dirty="0"/>
              <a:t>Példa – Rémhírterjesztés (Btk.)</a:t>
            </a:r>
          </a:p>
        </p:txBody>
      </p:sp>
      <p:sp>
        <p:nvSpPr>
          <p:cNvPr id="3" name="Téglalap 2"/>
          <p:cNvSpPr/>
          <p:nvPr/>
        </p:nvSpPr>
        <p:spPr>
          <a:xfrm>
            <a:off x="173569" y="980728"/>
            <a:ext cx="8970431" cy="5693866"/>
          </a:xfrm>
          <a:prstGeom prst="rect">
            <a:avLst/>
          </a:prstGeom>
        </p:spPr>
        <p:txBody>
          <a:bodyPr wrap="square">
            <a:spAutoFit/>
          </a:bodyPr>
          <a:lstStyle/>
          <a:p>
            <a:r>
              <a:rPr lang="hu-HU" dirty="0">
                <a:solidFill>
                  <a:srgbClr val="333333"/>
                </a:solidFill>
              </a:rPr>
              <a:t>Vírustagadás veszélyhelyzet idején </a:t>
            </a:r>
          </a:p>
          <a:p>
            <a:r>
              <a:rPr lang="hu-HU" dirty="0">
                <a:solidFill>
                  <a:srgbClr val="333333"/>
                </a:solidFill>
              </a:rPr>
              <a:t>„A bíróság által megállapított tényállás szerint a vádlott férfi az internet egyik közösségi portálján, a saját nevén nyitott nyilvános fiók idővonalán olyan bejegyzéseket tett közzé, amelyek </a:t>
            </a:r>
            <a:r>
              <a:rPr lang="hu-HU" b="1" dirty="0">
                <a:solidFill>
                  <a:srgbClr val="333333"/>
                </a:solidFill>
              </a:rPr>
              <a:t>kétségbe vonták az új koronavírus (COVID-19) világjárvány létezését</a:t>
            </a:r>
            <a:r>
              <a:rPr lang="hu-HU" dirty="0">
                <a:solidFill>
                  <a:srgbClr val="333333"/>
                </a:solidFill>
              </a:rPr>
              <a:t>, annak </a:t>
            </a:r>
            <a:r>
              <a:rPr lang="hu-HU" b="1" dirty="0">
                <a:solidFill>
                  <a:srgbClr val="333333"/>
                </a:solidFill>
              </a:rPr>
              <a:t>hátrányos egészségügyi következményeit;</a:t>
            </a:r>
            <a:r>
              <a:rPr lang="hu-HU" dirty="0">
                <a:solidFill>
                  <a:srgbClr val="333333"/>
                </a:solidFill>
              </a:rPr>
              <a:t> illetve amelyek az intézkedések okairól valótlan állításokat tartalmaztak. </a:t>
            </a:r>
            <a:r>
              <a:rPr lang="hu-HU" dirty="0" err="1">
                <a:solidFill>
                  <a:srgbClr val="333333"/>
                </a:solidFill>
              </a:rPr>
              <a:t>Mindezekre</a:t>
            </a:r>
            <a:r>
              <a:rPr lang="hu-HU" dirty="0">
                <a:solidFill>
                  <a:srgbClr val="333333"/>
                </a:solidFill>
              </a:rPr>
              <a:t> tekintettel a </a:t>
            </a:r>
            <a:r>
              <a:rPr lang="hu-HU" dirty="0">
                <a:solidFill>
                  <a:srgbClr val="FF0000"/>
                </a:solidFill>
              </a:rPr>
              <a:t>bejegyzések alkalmasak voltak a járvány terjedésének megelőzése céljából Magyarország Országgyűlése és Kormánya által bevezetett járványügyi intézkedések eredményességének akadályozásár</a:t>
            </a:r>
            <a:r>
              <a:rPr lang="hu-HU" dirty="0">
                <a:solidFill>
                  <a:srgbClr val="333333"/>
                </a:solidFill>
              </a:rPr>
              <a:t>a, különös tekintettel a 71/2020. (III. 27.) Korm. rendelettel 2020. március 28-i hatállyal elrendelt kijárási korlátozás magatartási szabályaira. A vádlott 2020. március 20-án délelőtt, március 28-án kora délután, április 10-én délelőtt és április 12-én délelőtt közzétett bejegyzéseiben állította, hogy nincs koronavírus-fertőzés és nem is volt, ez csupán félelemkeltés, a statisztikai adatokat meghamisították.” (Pécsi Törvényszék Sajtóosztálya 2020. október 6.)</a:t>
            </a:r>
            <a:endParaRPr lang="hu-HU" dirty="0"/>
          </a:p>
          <a:p>
            <a:endParaRPr lang="hu-HU" b="1" dirty="0"/>
          </a:p>
          <a:p>
            <a:r>
              <a:rPr lang="hu-HU" sz="1600" b="1" dirty="0"/>
              <a:t>337. §</a:t>
            </a:r>
            <a:r>
              <a:rPr lang="hu-HU" sz="1600" b="1" baseline="30000" dirty="0">
                <a:hlinkClick r:id="rId2"/>
              </a:rPr>
              <a:t> * </a:t>
            </a:r>
            <a:r>
              <a:rPr lang="hu-HU" sz="1600" b="1" dirty="0"/>
              <a:t> </a:t>
            </a:r>
            <a:r>
              <a:rPr lang="hu-HU" sz="1600" dirty="0"/>
              <a:t>(1) Aki közveszély színhelyén nagy nyilvánosság előtt a közveszéllyel összefüggésben olyan valótlan tényt vagy való tényt oly módon elferdítve állít vagy híresztel, amely a közveszély színhelyén alkalmas az emberek nagyobb csoportjában zavar vagy nyugtalanság keltésére, bűntett miatt három évig terjedő szabadságvesztéssel büntetendő.</a:t>
            </a:r>
          </a:p>
          <a:p>
            <a:r>
              <a:rPr lang="hu-HU" sz="1600" dirty="0"/>
              <a:t>(2) Aki </a:t>
            </a:r>
            <a:r>
              <a:rPr lang="hu-HU" sz="1600" dirty="0">
                <a:solidFill>
                  <a:srgbClr val="FF0000"/>
                </a:solidFill>
              </a:rPr>
              <a:t>különleges jogrend idején </a:t>
            </a:r>
            <a:r>
              <a:rPr lang="hu-HU" sz="1600" dirty="0"/>
              <a:t>nagy nyilvánosság előtt olyan valótlan tényt vagy való tényt oly módon elferdítve állít vagy híresztel, amely alkalmas arra, hogy </a:t>
            </a:r>
            <a:r>
              <a:rPr lang="hu-HU" sz="1600" dirty="0">
                <a:solidFill>
                  <a:srgbClr val="FF0000"/>
                </a:solidFill>
              </a:rPr>
              <a:t>a védekezés eredményességét akadályozza</a:t>
            </a:r>
            <a:r>
              <a:rPr lang="hu-HU" sz="1600" dirty="0"/>
              <a:t> vagy meghiúsítsa, bűntett miatt egy évtől öt évig terjedő szabadságvesztéssel büntetendő.</a:t>
            </a:r>
            <a:endParaRPr lang="hu-HU" altLang="hu-HU" sz="2000" dirty="0"/>
          </a:p>
        </p:txBody>
      </p:sp>
    </p:spTree>
    <p:extLst>
      <p:ext uri="{BB962C8B-B14F-4D97-AF65-F5344CB8AC3E}">
        <p14:creationId xmlns:p14="http://schemas.microsoft.com/office/powerpoint/2010/main" val="151619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188640"/>
            <a:ext cx="8640960" cy="2339102"/>
          </a:xfrm>
          <a:prstGeom prst="rect">
            <a:avLst/>
          </a:prstGeom>
        </p:spPr>
        <p:txBody>
          <a:bodyPr wrap="square">
            <a:spAutoFit/>
          </a:bodyPr>
          <a:lstStyle/>
          <a:p>
            <a:pPr>
              <a:defRPr/>
            </a:pPr>
            <a:r>
              <a:rPr lang="hu-HU" sz="2400" b="1" dirty="0">
                <a:cs typeface="Times New Roman" pitchFamily="18" charset="0"/>
              </a:rPr>
              <a:t>Polgári jogi korlátok</a:t>
            </a:r>
          </a:p>
          <a:p>
            <a:pPr>
              <a:defRPr/>
            </a:pPr>
            <a:r>
              <a:rPr lang="hu-HU" sz="2400" b="1" dirty="0">
                <a:cs typeface="Times New Roman" pitchFamily="18" charset="0"/>
              </a:rPr>
              <a:t>Példa - Képmás és hangfelvételhez való jog (Ptk.)</a:t>
            </a:r>
          </a:p>
          <a:p>
            <a:pPr>
              <a:defRPr/>
            </a:pPr>
            <a:endParaRPr lang="hu-HU" b="1" dirty="0">
              <a:cs typeface="Times New Roman" pitchFamily="18" charset="0"/>
            </a:endParaRPr>
          </a:p>
          <a:p>
            <a:pPr>
              <a:defRPr/>
            </a:pPr>
            <a:r>
              <a:rPr lang="hu-HU" altLang="hu-HU" sz="2000" dirty="0"/>
              <a:t>A képmás vagy hangfelvétel elkészítéséhez és felhasználásához az érintett személy hozzájárulása szükséges. Nincs szükség az érintett hozzájárulására a felvétel elkészítéséhez és az elkészített felvétel felhasználásához tömegfelvétel és nyilvános közéleti szereplésről készült felvétel esetén</a:t>
            </a:r>
            <a:r>
              <a:rPr lang="hu-HU" altLang="hu-HU" dirty="0"/>
              <a:t>.</a:t>
            </a:r>
          </a:p>
        </p:txBody>
      </p:sp>
      <p:pic>
        <p:nvPicPr>
          <p:cNvPr id="4" name="Kép 3">
            <a:extLst>
              <a:ext uri="{FF2B5EF4-FFF2-40B4-BE49-F238E27FC236}">
                <a16:creationId xmlns:a16="http://schemas.microsoft.com/office/drawing/2014/main" id="{09ECFC27-1E7F-4986-B081-9F0ECF0F4163}"/>
              </a:ext>
            </a:extLst>
          </p:cNvPr>
          <p:cNvPicPr>
            <a:picLocks noChangeAspect="1"/>
          </p:cNvPicPr>
          <p:nvPr/>
        </p:nvPicPr>
        <p:blipFill>
          <a:blip r:embed="rId2"/>
          <a:stretch>
            <a:fillRect/>
          </a:stretch>
        </p:blipFill>
        <p:spPr>
          <a:xfrm>
            <a:off x="3779912" y="2742851"/>
            <a:ext cx="4591410" cy="3926509"/>
          </a:xfrm>
          <a:prstGeom prst="rect">
            <a:avLst/>
          </a:prstGeom>
        </p:spPr>
      </p:pic>
    </p:spTree>
    <p:extLst>
      <p:ext uri="{BB962C8B-B14F-4D97-AF65-F5344CB8AC3E}">
        <p14:creationId xmlns:p14="http://schemas.microsoft.com/office/powerpoint/2010/main" val="426290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611561" y="548680"/>
            <a:ext cx="8064896" cy="1846659"/>
          </a:xfrm>
          <a:prstGeom prst="rect">
            <a:avLst/>
          </a:prstGeom>
          <a:noFill/>
        </p:spPr>
        <p:txBody>
          <a:bodyPr wrap="square" rtlCol="0">
            <a:spAutoFit/>
          </a:bodyPr>
          <a:lstStyle/>
          <a:p>
            <a:r>
              <a:rPr lang="hu-HU" sz="2400" b="1" dirty="0"/>
              <a:t>Közigazgatási jogi korlátok</a:t>
            </a:r>
          </a:p>
          <a:p>
            <a:r>
              <a:rPr lang="hu-HU" sz="2400" b="1" dirty="0"/>
              <a:t>Például fogyasztóvédelemi szabályok - reklámozásra vonatkozó szabályok</a:t>
            </a:r>
          </a:p>
          <a:p>
            <a:endParaRPr lang="hu-HU" sz="2400" b="1" dirty="0"/>
          </a:p>
          <a:p>
            <a:endParaRPr lang="hu-HU" b="1" dirty="0"/>
          </a:p>
        </p:txBody>
      </p:sp>
      <p:sp>
        <p:nvSpPr>
          <p:cNvPr id="3" name="Szövegdoboz 2"/>
          <p:cNvSpPr txBox="1"/>
          <p:nvPr/>
        </p:nvSpPr>
        <p:spPr>
          <a:xfrm>
            <a:off x="215344" y="1994159"/>
            <a:ext cx="3204528" cy="3816429"/>
          </a:xfrm>
          <a:prstGeom prst="rect">
            <a:avLst/>
          </a:prstGeom>
          <a:noFill/>
        </p:spPr>
        <p:txBody>
          <a:bodyPr wrap="square" rtlCol="0">
            <a:spAutoFit/>
          </a:bodyPr>
          <a:lstStyle/>
          <a:p>
            <a:endParaRPr lang="hu-HU" sz="2400" b="1" dirty="0"/>
          </a:p>
          <a:p>
            <a:endParaRPr lang="hu-HU" dirty="0"/>
          </a:p>
          <a:p>
            <a:r>
              <a:rPr lang="hu-HU" sz="2000" dirty="0" err="1"/>
              <a:t>Influenszerek</a:t>
            </a:r>
            <a:r>
              <a:rPr lang="hu-HU" sz="2000" dirty="0"/>
              <a:t> kereskedelmi kommunikációjának meg kell felelnie a reklámozásra vonatkozó szabályoknak. </a:t>
            </a:r>
          </a:p>
          <a:p>
            <a:r>
              <a:rPr lang="hu-HU" sz="2000" dirty="0"/>
              <a:t>A GVH  a szponzorált üzenetekre a fogyasztókkal szembeni tisztességtelen kereskedelmi gyakorlatok tilalmáról szól törvény rendelkezéseit alkalmazza.</a:t>
            </a:r>
          </a:p>
        </p:txBody>
      </p:sp>
      <p:pic>
        <p:nvPicPr>
          <p:cNvPr id="5" name="Picture 2">
            <a:extLst>
              <a:ext uri="{FF2B5EF4-FFF2-40B4-BE49-F238E27FC236}">
                <a16:creationId xmlns:a16="http://schemas.microsoft.com/office/drawing/2014/main" id="{39F924AE-0122-4350-A908-723DD5720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78" y="2132856"/>
            <a:ext cx="5097205" cy="4446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65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flipH="1">
            <a:off x="539552" y="692696"/>
            <a:ext cx="8235201" cy="4062651"/>
          </a:xfrm>
          <a:prstGeom prst="rect">
            <a:avLst/>
          </a:prstGeom>
          <a:noFill/>
        </p:spPr>
        <p:txBody>
          <a:bodyPr wrap="square" rtlCol="0">
            <a:spAutoFit/>
          </a:bodyPr>
          <a:lstStyle/>
          <a:p>
            <a:r>
              <a:rPr lang="hu-HU" sz="2400" dirty="0"/>
              <a:t>Források: </a:t>
            </a:r>
          </a:p>
          <a:p>
            <a:endParaRPr lang="hu-HU" dirty="0"/>
          </a:p>
          <a:p>
            <a:r>
              <a:rPr lang="hu-HU" dirty="0"/>
              <a:t>Nagy Krisztina, Polyák Gábor:  Az internetes forgalomirányító szolgáltatók működésének alapjogi vonatkozásai JURA 24. évfolyam 2018. 1. szám  pp. 88-99.</a:t>
            </a:r>
          </a:p>
          <a:p>
            <a:r>
              <a:rPr lang="hu-HU" dirty="0">
                <a:hlinkClick r:id="rId2"/>
              </a:rPr>
              <a:t>https://jura.ajk.pte.hu/JURA_2018_1.pdf</a:t>
            </a:r>
            <a:endParaRPr lang="hu-HU" dirty="0"/>
          </a:p>
          <a:p>
            <a:endParaRPr lang="hu-HU" dirty="0"/>
          </a:p>
          <a:p>
            <a:r>
              <a:rPr lang="hu-HU" dirty="0" err="1"/>
              <a:t>Ranking</a:t>
            </a:r>
            <a:r>
              <a:rPr lang="hu-HU" dirty="0"/>
              <a:t> Digital </a:t>
            </a:r>
            <a:r>
              <a:rPr lang="hu-HU" dirty="0" err="1"/>
              <a:t>Rights</a:t>
            </a:r>
            <a:endParaRPr lang="hu-HU" dirty="0"/>
          </a:p>
          <a:p>
            <a:r>
              <a:rPr lang="hu-HU" dirty="0">
                <a:hlinkClick r:id="rId3"/>
              </a:rPr>
              <a:t>https://rankingdigitalrights.org/</a:t>
            </a:r>
            <a:r>
              <a:rPr lang="hu-HU" dirty="0"/>
              <a:t> </a:t>
            </a:r>
          </a:p>
          <a:p>
            <a:r>
              <a:rPr lang="hu-HU" b="1" dirty="0"/>
              <a:t> </a:t>
            </a:r>
            <a:endParaRPr lang="hu-HU" dirty="0"/>
          </a:p>
          <a:p>
            <a:r>
              <a:rPr lang="en-US" dirty="0"/>
              <a:t>20</a:t>
            </a:r>
            <a:r>
              <a:rPr lang="hu-HU" dirty="0"/>
              <a:t>20</a:t>
            </a:r>
            <a:r>
              <a:rPr lang="en-US" dirty="0"/>
              <a:t> Ranking Digital Rights</a:t>
            </a:r>
            <a:br>
              <a:rPr lang="en-US" dirty="0"/>
            </a:br>
            <a:r>
              <a:rPr lang="en-US" dirty="0"/>
              <a:t>Corporate Accountability Index</a:t>
            </a:r>
            <a:endParaRPr lang="hu-HU" dirty="0"/>
          </a:p>
          <a:p>
            <a:r>
              <a:rPr lang="hu-HU" dirty="0"/>
              <a:t>https://rankingdigitalrights.org/index2020/</a:t>
            </a:r>
          </a:p>
          <a:p>
            <a:endParaRPr lang="hu-HU" dirty="0"/>
          </a:p>
          <a:p>
            <a:endParaRPr lang="hu-HU" dirty="0"/>
          </a:p>
        </p:txBody>
      </p:sp>
    </p:spTree>
    <p:extLst>
      <p:ext uri="{BB962C8B-B14F-4D97-AF65-F5344CB8AC3E}">
        <p14:creationId xmlns:p14="http://schemas.microsoft.com/office/powerpoint/2010/main" val="208671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75705" y="70502"/>
            <a:ext cx="8229600" cy="1143000"/>
          </a:xfrm>
        </p:spPr>
        <p:txBody>
          <a:bodyPr>
            <a:normAutofit/>
          </a:bodyPr>
          <a:lstStyle/>
          <a:p>
            <a:r>
              <a:rPr lang="hu-HU" sz="3600" dirty="0"/>
              <a:t>Alapvető emberi jogok - alapjogok</a:t>
            </a:r>
          </a:p>
        </p:txBody>
      </p:sp>
      <p:sp>
        <p:nvSpPr>
          <p:cNvPr id="3" name="Téglalap 2"/>
          <p:cNvSpPr/>
          <p:nvPr/>
        </p:nvSpPr>
        <p:spPr>
          <a:xfrm>
            <a:off x="179512" y="908720"/>
            <a:ext cx="8856984" cy="6001643"/>
          </a:xfrm>
          <a:prstGeom prst="rect">
            <a:avLst/>
          </a:prstGeom>
        </p:spPr>
        <p:txBody>
          <a:bodyPr wrap="square">
            <a:spAutoFit/>
          </a:bodyPr>
          <a:lstStyle/>
          <a:p>
            <a:pPr fontAlgn="auto">
              <a:spcBef>
                <a:spcPts val="0"/>
              </a:spcBef>
              <a:spcAft>
                <a:spcPts val="0"/>
              </a:spcAft>
              <a:defRPr/>
            </a:pPr>
            <a:r>
              <a:rPr lang="hu-HU" sz="2400" b="1" dirty="0"/>
              <a:t>Emberi jogok: </a:t>
            </a:r>
          </a:p>
          <a:p>
            <a:pPr fontAlgn="auto">
              <a:spcBef>
                <a:spcPts val="0"/>
              </a:spcBef>
              <a:spcAft>
                <a:spcPts val="0"/>
              </a:spcAft>
              <a:defRPr/>
            </a:pPr>
            <a:endParaRPr lang="hu-HU" sz="2000" dirty="0"/>
          </a:p>
          <a:p>
            <a:pPr fontAlgn="auto">
              <a:spcBef>
                <a:spcPts val="0"/>
              </a:spcBef>
              <a:spcAft>
                <a:spcPts val="0"/>
              </a:spcAft>
              <a:defRPr/>
            </a:pPr>
            <a:r>
              <a:rPr lang="hu-HU" sz="2000" dirty="0"/>
              <a:t>Az egyén és az állam közötti viszony döntő tényezői. Mindenkit megillető veleszületett, sérthetetlen, elidegeníthetetlen jogosultságok, amelyeket az állam nem adományoz, hanem elismer és tiszteletben tart.</a:t>
            </a:r>
          </a:p>
          <a:p>
            <a:pPr fontAlgn="auto">
              <a:spcBef>
                <a:spcPts val="0"/>
              </a:spcBef>
              <a:spcAft>
                <a:spcPts val="0"/>
              </a:spcAft>
              <a:defRPr/>
            </a:pPr>
            <a:endParaRPr lang="hu-HU" sz="2400" dirty="0"/>
          </a:p>
          <a:p>
            <a:pPr fontAlgn="auto">
              <a:spcBef>
                <a:spcPts val="0"/>
              </a:spcBef>
              <a:spcAft>
                <a:spcPts val="0"/>
              </a:spcAft>
              <a:defRPr/>
            </a:pPr>
            <a:r>
              <a:rPr lang="hu-HU" sz="2000" dirty="0"/>
              <a:t>Az emberi jogok szerepe: </a:t>
            </a:r>
          </a:p>
          <a:p>
            <a:pPr marL="457200" indent="-457200" fontAlgn="auto">
              <a:spcBef>
                <a:spcPts val="0"/>
              </a:spcBef>
              <a:spcAft>
                <a:spcPts val="0"/>
              </a:spcAft>
              <a:buFontTx/>
              <a:buChar char="-"/>
              <a:defRPr/>
            </a:pPr>
            <a:r>
              <a:rPr lang="hu-HU" sz="2000" dirty="0"/>
              <a:t>védelmet biztosítsanak az egyének számára az állami beavatkozásokkal szemben</a:t>
            </a:r>
          </a:p>
          <a:p>
            <a:pPr marL="457200" indent="-457200" fontAlgn="auto">
              <a:spcBef>
                <a:spcPts val="0"/>
              </a:spcBef>
              <a:spcAft>
                <a:spcPts val="0"/>
              </a:spcAft>
              <a:buFontTx/>
              <a:buChar char="-"/>
              <a:defRPr/>
            </a:pPr>
            <a:r>
              <a:rPr lang="hu-HU" sz="2000" dirty="0"/>
              <a:t>az emberek szabadon vehessenek részt a társadalmi életben és a különböző politikai folyamatokban</a:t>
            </a:r>
          </a:p>
          <a:p>
            <a:pPr marL="457200" indent="-457200" fontAlgn="auto">
              <a:spcBef>
                <a:spcPts val="0"/>
              </a:spcBef>
              <a:spcAft>
                <a:spcPts val="0"/>
              </a:spcAft>
              <a:buFontTx/>
              <a:buChar char="-"/>
              <a:defRPr/>
            </a:pPr>
            <a:r>
              <a:rPr lang="hu-HU" sz="2000" dirty="0"/>
              <a:t>biztosítják az emberek számára a saját élet, életmód meghatározását.  </a:t>
            </a:r>
          </a:p>
          <a:p>
            <a:pPr>
              <a:defRPr/>
            </a:pPr>
            <a:endParaRPr lang="hu-HU" sz="2400" dirty="0">
              <a:cs typeface="Times New Roman" pitchFamily="18" charset="0"/>
            </a:endParaRPr>
          </a:p>
          <a:p>
            <a:pPr>
              <a:defRPr/>
            </a:pPr>
            <a:r>
              <a:rPr lang="hu-HU" sz="2400" b="1" dirty="0">
                <a:cs typeface="Times New Roman" pitchFamily="18" charset="0"/>
              </a:rPr>
              <a:t>Alapjogok:</a:t>
            </a:r>
          </a:p>
          <a:p>
            <a:pPr>
              <a:defRPr/>
            </a:pPr>
            <a:endParaRPr lang="hu-HU" sz="2400" b="1" dirty="0">
              <a:cs typeface="Times New Roman" pitchFamily="18" charset="0"/>
            </a:endParaRPr>
          </a:p>
          <a:p>
            <a:pPr>
              <a:defRPr/>
            </a:pPr>
            <a:r>
              <a:rPr lang="hu-HU" sz="2000" dirty="0">
                <a:cs typeface="Times New Roman" pitchFamily="18" charset="0"/>
              </a:rPr>
              <a:t>Az egyes államok alkotmányaiban és a különböző nemzetközi emberi jogi egyezményekben felsorolt és ezáltal a tételes jog részévé tett emberi jogok. </a:t>
            </a:r>
          </a:p>
          <a:p>
            <a:pPr marL="457200" indent="-457200" fontAlgn="auto">
              <a:spcBef>
                <a:spcPts val="0"/>
              </a:spcBef>
              <a:spcAft>
                <a:spcPts val="0"/>
              </a:spcAft>
              <a:buFontTx/>
              <a:buChar char="-"/>
              <a:defRPr/>
            </a:pPr>
            <a:endParaRPr lang="hu-HU" sz="2400" dirty="0"/>
          </a:p>
        </p:txBody>
      </p:sp>
    </p:spTree>
    <p:extLst>
      <p:ext uri="{BB962C8B-B14F-4D97-AF65-F5344CB8AC3E}">
        <p14:creationId xmlns:p14="http://schemas.microsoft.com/office/powerpoint/2010/main" val="126116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404664"/>
            <a:ext cx="7920880" cy="5262979"/>
          </a:xfrm>
          <a:prstGeom prst="rect">
            <a:avLst/>
          </a:prstGeom>
        </p:spPr>
        <p:txBody>
          <a:bodyPr wrap="square">
            <a:spAutoFit/>
          </a:bodyPr>
          <a:lstStyle/>
          <a:p>
            <a:pPr fontAlgn="auto">
              <a:spcBef>
                <a:spcPts val="0"/>
              </a:spcBef>
              <a:spcAft>
                <a:spcPts val="0"/>
              </a:spcAft>
              <a:defRPr/>
            </a:pPr>
            <a:r>
              <a:rPr lang="hu-HU" sz="2400" dirty="0"/>
              <a:t>„…éppen az emberi jogok az a határterület, ahol a jog egyrészt a politikával, másrészt az etikával, filozófiával, a társadalomelmélettel, továbbá különféle ideológiákkal kiváltképpen érintkezik, s mindezért a történelemtől elválaszthatatlan.”</a:t>
            </a:r>
          </a:p>
          <a:p>
            <a:pPr fontAlgn="auto">
              <a:spcBef>
                <a:spcPts val="0"/>
              </a:spcBef>
              <a:spcAft>
                <a:spcPts val="0"/>
              </a:spcAft>
              <a:defRPr/>
            </a:pPr>
            <a:r>
              <a:rPr lang="hu-HU" sz="2400" dirty="0"/>
              <a:t>Sólyom László</a:t>
            </a:r>
          </a:p>
          <a:p>
            <a:pPr fontAlgn="auto">
              <a:spcBef>
                <a:spcPts val="0"/>
              </a:spcBef>
              <a:spcAft>
                <a:spcPts val="0"/>
              </a:spcAft>
              <a:defRPr/>
            </a:pPr>
            <a:endParaRPr lang="hu-HU" sz="2400" dirty="0"/>
          </a:p>
          <a:p>
            <a:pPr fontAlgn="auto">
              <a:spcBef>
                <a:spcPts val="0"/>
              </a:spcBef>
              <a:spcAft>
                <a:spcPts val="0"/>
              </a:spcAft>
              <a:defRPr/>
            </a:pPr>
            <a:r>
              <a:rPr lang="hu-HU" altLang="hu-HU" sz="2400" dirty="0"/>
              <a:t>„A szabadságszerető ember (…) szüntelenül szem előtt tartja, hogy az emberi szabadság és  az emberi méltóság egy és oszthatatlan, és az egyik ember ellen akár társadalmi helyzete, akár származása, akár neme vagy kora címén elkövetett minden sérelem mindenki más szabadságát és méltóságát veszélyezteti…”</a:t>
            </a:r>
          </a:p>
          <a:p>
            <a:pPr fontAlgn="auto">
              <a:spcBef>
                <a:spcPts val="0"/>
              </a:spcBef>
              <a:spcAft>
                <a:spcPts val="0"/>
              </a:spcAft>
              <a:defRPr/>
            </a:pPr>
            <a:r>
              <a:rPr lang="hu-HU" altLang="hu-HU" sz="2400" dirty="0"/>
              <a:t>Bibó István </a:t>
            </a:r>
          </a:p>
        </p:txBody>
      </p:sp>
    </p:spTree>
    <p:extLst>
      <p:ext uri="{BB962C8B-B14F-4D97-AF65-F5344CB8AC3E}">
        <p14:creationId xmlns:p14="http://schemas.microsoft.com/office/powerpoint/2010/main" val="4109439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flipH="1">
            <a:off x="729287" y="561694"/>
            <a:ext cx="7947169" cy="2308324"/>
          </a:xfrm>
          <a:prstGeom prst="rect">
            <a:avLst/>
          </a:prstGeom>
          <a:noFill/>
        </p:spPr>
        <p:txBody>
          <a:bodyPr wrap="square" rtlCol="0">
            <a:spAutoFit/>
          </a:bodyPr>
          <a:lstStyle/>
          <a:p>
            <a:pPr algn="ctr"/>
            <a:r>
              <a:rPr lang="hu-HU" sz="3600" dirty="0"/>
              <a:t>Állami kötelezettségek az emberi jogokkal összefüggésben</a:t>
            </a:r>
          </a:p>
          <a:p>
            <a:endParaRPr lang="hu-HU" sz="2400" dirty="0"/>
          </a:p>
          <a:p>
            <a:endParaRPr lang="hu-HU" sz="2400" dirty="0"/>
          </a:p>
          <a:p>
            <a:r>
              <a:rPr lang="hu-HU" sz="2400" dirty="0"/>
              <a:t> </a:t>
            </a:r>
          </a:p>
        </p:txBody>
      </p:sp>
      <p:graphicFrame>
        <p:nvGraphicFramePr>
          <p:cNvPr id="3" name="Diagram 2"/>
          <p:cNvGraphicFramePr/>
          <p:nvPr>
            <p:extLst>
              <p:ext uri="{D42A27DB-BD31-4B8C-83A1-F6EECF244321}">
                <p14:modId xmlns:p14="http://schemas.microsoft.com/office/powerpoint/2010/main" val="981305524"/>
              </p:ext>
            </p:extLst>
          </p:nvPr>
        </p:nvGraphicFramePr>
        <p:xfrm>
          <a:off x="729287" y="1412776"/>
          <a:ext cx="7803153"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88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07504" y="260648"/>
            <a:ext cx="8424863" cy="5878532"/>
          </a:xfrm>
          <a:prstGeom prst="rect">
            <a:avLst/>
          </a:prstGeom>
        </p:spPr>
        <p:txBody>
          <a:bodyPr>
            <a:spAutoFit/>
          </a:bodyPr>
          <a:lstStyle/>
          <a:p>
            <a:pPr algn="ctr" fontAlgn="auto">
              <a:spcBef>
                <a:spcPts val="0"/>
              </a:spcBef>
              <a:spcAft>
                <a:spcPts val="0"/>
              </a:spcAft>
              <a:defRPr/>
            </a:pPr>
            <a:r>
              <a:rPr lang="hu-HU" sz="3600" dirty="0">
                <a:latin typeface="+mj-lt"/>
                <a:cs typeface="Times New Roman" pitchFamily="18" charset="0"/>
              </a:rPr>
              <a:t>Az emberi jogok generációi</a:t>
            </a:r>
          </a:p>
          <a:p>
            <a:pPr fontAlgn="auto">
              <a:spcBef>
                <a:spcPts val="0"/>
              </a:spcBef>
              <a:spcAft>
                <a:spcPts val="0"/>
              </a:spcAft>
              <a:defRPr/>
            </a:pPr>
            <a:endParaRPr lang="hu-HU" sz="2000" dirty="0">
              <a:latin typeface="+mj-lt"/>
              <a:cs typeface="Times New Roman" pitchFamily="18" charset="0"/>
            </a:endParaRPr>
          </a:p>
          <a:p>
            <a:pPr marL="342900" indent="-342900" fontAlgn="auto">
              <a:spcBef>
                <a:spcPts val="0"/>
              </a:spcBef>
              <a:spcAft>
                <a:spcPts val="0"/>
              </a:spcAft>
              <a:buFontTx/>
              <a:buAutoNum type="arabicPeriod"/>
              <a:defRPr/>
            </a:pPr>
            <a:r>
              <a:rPr lang="hu-HU" sz="2000" dirty="0">
                <a:latin typeface="+mj-lt"/>
                <a:cs typeface="Times New Roman" pitchFamily="18" charset="0"/>
              </a:rPr>
              <a:t>Első generációs jogok (személyi és politikai szabadságjogok)</a:t>
            </a:r>
          </a:p>
          <a:p>
            <a:pPr marL="342900" indent="-342900" fontAlgn="auto">
              <a:spcBef>
                <a:spcPts val="0"/>
              </a:spcBef>
              <a:spcAft>
                <a:spcPts val="0"/>
              </a:spcAft>
              <a:defRPr/>
            </a:pPr>
            <a:r>
              <a:rPr lang="hu-HU" sz="2000" dirty="0">
                <a:latin typeface="+mj-lt"/>
                <a:cs typeface="Times New Roman" pitchFamily="18" charset="0"/>
              </a:rPr>
              <a:t>	Ezek ún. „szabadságorientált” jogok, amelyek a következőket foglalják magukban: az egyén élethez, szabadsághoz, biztonsághoz való joga, kínzás, rabszolgaság tilalma, politikai részvétel, vélemény-, gondolat-, lelkiismeret-, vallásszabadság, egyesülés és gyülekezés szabadsága. (Szabadság)</a:t>
            </a:r>
          </a:p>
          <a:p>
            <a:pPr marL="342900" indent="-342900" fontAlgn="auto">
              <a:spcBef>
                <a:spcPts val="0"/>
              </a:spcBef>
              <a:spcAft>
                <a:spcPts val="0"/>
              </a:spcAft>
              <a:defRPr/>
            </a:pPr>
            <a:endParaRPr lang="hu-HU" sz="2000" dirty="0">
              <a:latin typeface="+mj-lt"/>
              <a:cs typeface="Times New Roman" pitchFamily="18" charset="0"/>
            </a:endParaRPr>
          </a:p>
          <a:p>
            <a:pPr fontAlgn="auto">
              <a:spcBef>
                <a:spcPts val="0"/>
              </a:spcBef>
              <a:spcAft>
                <a:spcPts val="0"/>
              </a:spcAft>
              <a:defRPr/>
            </a:pPr>
            <a:r>
              <a:rPr lang="hu-HU" sz="2000" dirty="0">
                <a:latin typeface="+mj-lt"/>
                <a:cs typeface="Times New Roman" pitchFamily="18" charset="0"/>
              </a:rPr>
              <a:t>2.    Második generációs jogok (gazdasági, szociális és kulturális jogok.)</a:t>
            </a:r>
          </a:p>
          <a:p>
            <a:pPr algn="just" fontAlgn="auto">
              <a:spcBef>
                <a:spcPts val="0"/>
              </a:spcBef>
              <a:spcAft>
                <a:spcPts val="0"/>
              </a:spcAft>
              <a:defRPr/>
            </a:pPr>
            <a:r>
              <a:rPr lang="hu-HU" sz="2000" dirty="0">
                <a:latin typeface="+mj-lt"/>
                <a:cs typeface="Times New Roman" pitchFamily="18" charset="0"/>
              </a:rPr>
              <a:t>       Ezek ún. „biztonságorientált” jogok, amelyek többek között az alábbiakat</a:t>
            </a:r>
          </a:p>
          <a:p>
            <a:pPr algn="just" fontAlgn="auto">
              <a:spcBef>
                <a:spcPts val="0"/>
              </a:spcBef>
              <a:spcAft>
                <a:spcPts val="0"/>
              </a:spcAft>
              <a:defRPr/>
            </a:pPr>
            <a:r>
              <a:rPr lang="hu-HU" sz="2000" dirty="0">
                <a:latin typeface="+mj-lt"/>
                <a:cs typeface="Times New Roman" pitchFamily="18" charset="0"/>
              </a:rPr>
              <a:t>       foglalják  magukban: munkához, oktatáshoz való jog, elfogadható  </a:t>
            </a:r>
          </a:p>
          <a:p>
            <a:pPr algn="just" fontAlgn="auto">
              <a:spcBef>
                <a:spcPts val="0"/>
              </a:spcBef>
              <a:spcAft>
                <a:spcPts val="0"/>
              </a:spcAft>
              <a:defRPr/>
            </a:pPr>
            <a:r>
              <a:rPr lang="hu-HU" sz="2000" dirty="0">
                <a:latin typeface="+mj-lt"/>
                <a:cs typeface="Times New Roman" pitchFamily="18" charset="0"/>
              </a:rPr>
              <a:t>       életszínvonalhoz, élelemhez, egészségügyi ellátáshoz való jog, tudományos</a:t>
            </a:r>
          </a:p>
          <a:p>
            <a:pPr algn="just" fontAlgn="auto">
              <a:spcBef>
                <a:spcPts val="0"/>
              </a:spcBef>
              <a:spcAft>
                <a:spcPts val="0"/>
              </a:spcAft>
              <a:defRPr/>
            </a:pPr>
            <a:r>
              <a:rPr lang="hu-HU" sz="2000" dirty="0">
                <a:latin typeface="+mj-lt"/>
                <a:cs typeface="Times New Roman" pitchFamily="18" charset="0"/>
              </a:rPr>
              <a:t>       kutatás szabadsága. (Egyenlőség)</a:t>
            </a:r>
          </a:p>
          <a:p>
            <a:pPr fontAlgn="auto">
              <a:spcBef>
                <a:spcPts val="0"/>
              </a:spcBef>
              <a:spcAft>
                <a:spcPts val="0"/>
              </a:spcAft>
              <a:defRPr/>
            </a:pPr>
            <a:endParaRPr lang="hu-HU" sz="2000" dirty="0">
              <a:latin typeface="+mj-lt"/>
              <a:cs typeface="Times New Roman" pitchFamily="18" charset="0"/>
            </a:endParaRPr>
          </a:p>
          <a:p>
            <a:pPr fontAlgn="auto">
              <a:spcBef>
                <a:spcPts val="0"/>
              </a:spcBef>
              <a:spcAft>
                <a:spcPts val="0"/>
              </a:spcAft>
              <a:defRPr/>
            </a:pPr>
            <a:r>
              <a:rPr lang="hu-HU" sz="2000" dirty="0">
                <a:latin typeface="+mj-lt"/>
                <a:cs typeface="Times New Roman" pitchFamily="18" charset="0"/>
              </a:rPr>
              <a:t>3.    Harmadik generációs jogok (globális problémákkal összefüggő jogok) </a:t>
            </a:r>
          </a:p>
          <a:p>
            <a:pPr fontAlgn="auto">
              <a:spcBef>
                <a:spcPts val="0"/>
              </a:spcBef>
              <a:spcAft>
                <a:spcPts val="0"/>
              </a:spcAft>
              <a:defRPr/>
            </a:pPr>
            <a:r>
              <a:rPr lang="hu-HU" sz="2000" dirty="0">
                <a:latin typeface="+mj-lt"/>
                <a:cs typeface="Times New Roman" pitchFamily="18" charset="0"/>
              </a:rPr>
              <a:t>       Ilyen például egy olyan környezetben való éléshez való jog, amely tiszta és </a:t>
            </a:r>
          </a:p>
          <a:p>
            <a:pPr fontAlgn="auto">
              <a:spcBef>
                <a:spcPts val="0"/>
              </a:spcBef>
              <a:spcAft>
                <a:spcPts val="0"/>
              </a:spcAft>
              <a:defRPr/>
            </a:pPr>
            <a:r>
              <a:rPr lang="hu-HU" sz="2000" dirty="0">
                <a:latin typeface="+mj-lt"/>
                <a:cs typeface="Times New Roman" pitchFamily="18" charset="0"/>
              </a:rPr>
              <a:t>       pusztítástól védett, valamint a kulturális, politikai és gazdasági fejlődéshez </a:t>
            </a:r>
          </a:p>
          <a:p>
            <a:pPr fontAlgn="auto">
              <a:spcBef>
                <a:spcPts val="0"/>
              </a:spcBef>
              <a:spcAft>
                <a:spcPts val="0"/>
              </a:spcAft>
              <a:defRPr/>
            </a:pPr>
            <a:r>
              <a:rPr lang="hu-HU" sz="2000" dirty="0">
                <a:latin typeface="+mj-lt"/>
                <a:cs typeface="Times New Roman" pitchFamily="18" charset="0"/>
              </a:rPr>
              <a:t>       való jog. (Szolidaritás)</a:t>
            </a:r>
          </a:p>
        </p:txBody>
      </p:sp>
    </p:spTree>
    <p:extLst>
      <p:ext uri="{BB962C8B-B14F-4D97-AF65-F5344CB8AC3E}">
        <p14:creationId xmlns:p14="http://schemas.microsoft.com/office/powerpoint/2010/main" val="16372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251520" y="548680"/>
            <a:ext cx="8424863" cy="6001643"/>
          </a:xfrm>
          <a:prstGeom prst="rect">
            <a:avLst/>
          </a:prstGeom>
          <a:noFill/>
          <a:ln>
            <a:noFill/>
          </a:ln>
          <a:extLst/>
        </p:spPr>
        <p:txBody>
          <a:bodyPr anchor="ctr">
            <a:spAutoFit/>
          </a:bodyPr>
          <a:lstStyle/>
          <a:p>
            <a:pPr algn="ctr" fontAlgn="auto">
              <a:spcBef>
                <a:spcPts val="0"/>
              </a:spcBef>
              <a:spcAft>
                <a:spcPts val="0"/>
              </a:spcAft>
              <a:defRPr/>
            </a:pPr>
            <a:r>
              <a:rPr lang="hu-HU" sz="3600" dirty="0">
                <a:latin typeface="+mj-lt"/>
                <a:cs typeface="Times New Roman" pitchFamily="18" charset="0"/>
              </a:rPr>
              <a:t>Az emberi jogok nemzetközi védelme</a:t>
            </a:r>
          </a:p>
          <a:p>
            <a:pPr algn="ctr" fontAlgn="auto">
              <a:spcBef>
                <a:spcPts val="0"/>
              </a:spcBef>
              <a:spcAft>
                <a:spcPts val="0"/>
              </a:spcAft>
              <a:defRPr/>
            </a:pPr>
            <a:endParaRPr lang="hu-HU" sz="3600" dirty="0">
              <a:latin typeface="+mj-lt"/>
              <a:cs typeface="Times New Roman" pitchFamily="18" charset="0"/>
            </a:endParaRPr>
          </a:p>
          <a:p>
            <a:pPr fontAlgn="auto">
              <a:spcBef>
                <a:spcPts val="0"/>
              </a:spcBef>
              <a:spcAft>
                <a:spcPts val="0"/>
              </a:spcAft>
              <a:defRPr/>
            </a:pPr>
            <a:r>
              <a:rPr lang="hu-HU" sz="2400" b="1" dirty="0">
                <a:latin typeface="+mj-lt"/>
                <a:cs typeface="Times New Roman" pitchFamily="18" charset="0"/>
              </a:rPr>
              <a:t>Alapvető jogforrások:</a:t>
            </a:r>
          </a:p>
          <a:p>
            <a:pPr fontAlgn="auto">
              <a:spcBef>
                <a:spcPts val="0"/>
              </a:spcBef>
              <a:spcAft>
                <a:spcPts val="0"/>
              </a:spcAft>
              <a:defRPr/>
            </a:pPr>
            <a:endParaRPr lang="hu-HU" sz="2400" dirty="0">
              <a:latin typeface="+mj-lt"/>
              <a:cs typeface="Times New Roman" pitchFamily="18" charset="0"/>
            </a:endParaRPr>
          </a:p>
          <a:p>
            <a:pPr fontAlgn="auto">
              <a:spcBef>
                <a:spcPts val="0"/>
              </a:spcBef>
              <a:spcAft>
                <a:spcPts val="0"/>
              </a:spcAft>
              <a:defRPr/>
            </a:pPr>
            <a:r>
              <a:rPr lang="hu-HU" sz="2400" dirty="0">
                <a:latin typeface="+mj-lt"/>
                <a:cs typeface="Times New Roman" pitchFamily="18" charset="0"/>
              </a:rPr>
              <a:t>Emberi Jogok Egyetemes Nyilatkozata (1948) – ENSZ </a:t>
            </a:r>
          </a:p>
          <a:p>
            <a:pPr fontAlgn="auto">
              <a:spcBef>
                <a:spcPts val="0"/>
              </a:spcBef>
              <a:spcAft>
                <a:spcPts val="0"/>
              </a:spcAft>
              <a:defRPr/>
            </a:pPr>
            <a:endParaRPr lang="hu-HU" sz="2400" dirty="0">
              <a:latin typeface="+mj-lt"/>
              <a:cs typeface="Times New Roman" pitchFamily="18" charset="0"/>
            </a:endParaRPr>
          </a:p>
          <a:p>
            <a:pPr fontAlgn="auto">
              <a:spcBef>
                <a:spcPts val="0"/>
              </a:spcBef>
              <a:spcAft>
                <a:spcPts val="0"/>
              </a:spcAft>
              <a:defRPr/>
            </a:pPr>
            <a:r>
              <a:rPr lang="hu-HU" sz="2400" dirty="0">
                <a:latin typeface="+mj-lt"/>
                <a:cs typeface="Times New Roman" pitchFamily="18" charset="0"/>
              </a:rPr>
              <a:t>Polgári és Politikai Jogok Nemzetközi Egyezségokmánya (1966) – ENSZ</a:t>
            </a:r>
          </a:p>
          <a:p>
            <a:pPr fontAlgn="auto">
              <a:spcBef>
                <a:spcPts val="0"/>
              </a:spcBef>
              <a:spcAft>
                <a:spcPts val="0"/>
              </a:spcAft>
              <a:defRPr/>
            </a:pPr>
            <a:endParaRPr lang="hu-HU" sz="2400" dirty="0"/>
          </a:p>
          <a:p>
            <a:pPr fontAlgn="auto">
              <a:spcBef>
                <a:spcPts val="0"/>
              </a:spcBef>
              <a:spcAft>
                <a:spcPts val="0"/>
              </a:spcAft>
              <a:defRPr/>
            </a:pPr>
            <a:r>
              <a:rPr lang="hu-HU" sz="2400" dirty="0"/>
              <a:t>Gazdasági, Szociális és Kulturális Jogok Nemzetközi Egyezségokmánya (1966) – ENSZ </a:t>
            </a:r>
            <a:endParaRPr lang="hu-HU" sz="2400" dirty="0">
              <a:latin typeface="+mj-lt"/>
              <a:cs typeface="Times New Roman" pitchFamily="18" charset="0"/>
            </a:endParaRPr>
          </a:p>
          <a:p>
            <a:pPr fontAlgn="auto">
              <a:spcBef>
                <a:spcPts val="0"/>
              </a:spcBef>
              <a:spcAft>
                <a:spcPts val="0"/>
              </a:spcAft>
              <a:defRPr/>
            </a:pPr>
            <a:endParaRPr lang="hu-HU" sz="2400" dirty="0">
              <a:latin typeface="+mj-lt"/>
              <a:cs typeface="Times New Roman" pitchFamily="18" charset="0"/>
            </a:endParaRPr>
          </a:p>
          <a:p>
            <a:pPr fontAlgn="auto">
              <a:spcBef>
                <a:spcPts val="0"/>
              </a:spcBef>
              <a:spcAft>
                <a:spcPts val="0"/>
              </a:spcAft>
              <a:defRPr/>
            </a:pPr>
            <a:r>
              <a:rPr lang="hu-HU" sz="2400" dirty="0">
                <a:latin typeface="+mj-lt"/>
                <a:cs typeface="Times New Roman" pitchFamily="18" charset="0"/>
              </a:rPr>
              <a:t>Egyezmény az Emberi Jogok és Alapvető Szabadságjogok Védelméről </a:t>
            </a:r>
          </a:p>
          <a:p>
            <a:pPr fontAlgn="auto">
              <a:spcBef>
                <a:spcPts val="0"/>
              </a:spcBef>
              <a:spcAft>
                <a:spcPts val="0"/>
              </a:spcAft>
              <a:defRPr/>
            </a:pPr>
            <a:r>
              <a:rPr lang="hu-HU" sz="2400" dirty="0">
                <a:latin typeface="+mj-lt"/>
                <a:cs typeface="Times New Roman" pitchFamily="18" charset="0"/>
              </a:rPr>
              <a:t>(Emberi Jogi Európai Egyezménye) (1950) - Európa Tanács</a:t>
            </a:r>
          </a:p>
        </p:txBody>
      </p:sp>
      <p:pic>
        <p:nvPicPr>
          <p:cNvPr id="4" name="Picture 6">
            <a:extLst>
              <a:ext uri="{FF2B5EF4-FFF2-40B4-BE49-F238E27FC236}">
                <a16:creationId xmlns:a16="http://schemas.microsoft.com/office/drawing/2014/main" id="{45D93EA8-8C1F-4082-824D-1ED69105D4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3861048"/>
            <a:ext cx="1136828" cy="157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05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8529" y="140593"/>
            <a:ext cx="8937122" cy="1392238"/>
          </a:xfrm>
        </p:spPr>
        <p:txBody>
          <a:bodyPr rtlCol="0">
            <a:noAutofit/>
          </a:bodyPr>
          <a:lstStyle/>
          <a:p>
            <a:pPr eaLnBrk="1" fontAlgn="auto" hangingPunct="1">
              <a:spcAft>
                <a:spcPts val="0"/>
              </a:spcAft>
              <a:defRPr/>
            </a:pPr>
            <a:br>
              <a:rPr lang="hu-HU" altLang="hu-HU" sz="3600" dirty="0">
                <a:latin typeface="+mn-lt"/>
                <a:cs typeface="Times New Roman" pitchFamily="18" charset="0"/>
              </a:rPr>
            </a:br>
            <a:r>
              <a:rPr lang="hu-HU" altLang="hu-HU" sz="3200" dirty="0">
                <a:latin typeface="+mn-lt"/>
                <a:cs typeface="Times New Roman" pitchFamily="18" charset="0"/>
              </a:rPr>
              <a:t>Emberi jogok érvényesítésének nemzetközi fóruma Európában  - Európai Emberi Jogi Bíróság (Strasbourg</a:t>
            </a:r>
            <a:r>
              <a:rPr lang="hu-HU" altLang="hu-HU" sz="3200" dirty="0">
                <a:latin typeface="Times New Roman" pitchFamily="18" charset="0"/>
                <a:cs typeface="Times New Roman" pitchFamily="18" charset="0"/>
              </a:rPr>
              <a:t>)</a:t>
            </a:r>
            <a:br>
              <a:rPr lang="hu-HU" altLang="hu-HU" sz="3600" dirty="0">
                <a:latin typeface="Times New Roman" pitchFamily="18" charset="0"/>
                <a:cs typeface="Times New Roman" pitchFamily="18" charset="0"/>
              </a:rPr>
            </a:br>
            <a:endParaRPr lang="hu-HU" altLang="hu-HU" sz="3600" dirty="0">
              <a:latin typeface="Times New Roman" pitchFamily="18" charset="0"/>
              <a:cs typeface="Times New Roman" pitchFamily="18" charset="0"/>
            </a:endParaRPr>
          </a:p>
        </p:txBody>
      </p:sp>
      <p:sp>
        <p:nvSpPr>
          <p:cNvPr id="54275" name="Rectangle 3"/>
          <p:cNvSpPr>
            <a:spLocks noGrp="1" noChangeArrowheads="1"/>
          </p:cNvSpPr>
          <p:nvPr>
            <p:ph type="body" idx="1"/>
          </p:nvPr>
        </p:nvSpPr>
        <p:spPr>
          <a:xfrm>
            <a:off x="150503" y="1628800"/>
            <a:ext cx="8893175" cy="5721350"/>
          </a:xfrm>
        </p:spPr>
        <p:txBody>
          <a:bodyPr>
            <a:noAutofit/>
          </a:bodyPr>
          <a:lstStyle/>
          <a:p>
            <a:pPr eaLnBrk="1" hangingPunct="1">
              <a:lnSpc>
                <a:spcPct val="80000"/>
              </a:lnSpc>
              <a:buFontTx/>
              <a:buNone/>
            </a:pPr>
            <a:r>
              <a:rPr lang="hu-HU" altLang="hu-HU" sz="2000" dirty="0">
                <a:cs typeface="Times New Roman" pitchFamily="18" charset="0"/>
              </a:rPr>
              <a:t>Ítélkezés alapja az Emberi Jogok Európai Egyezménye.</a:t>
            </a:r>
          </a:p>
          <a:p>
            <a:pPr eaLnBrk="1" hangingPunct="1">
              <a:lnSpc>
                <a:spcPct val="80000"/>
              </a:lnSpc>
              <a:buFontTx/>
              <a:buNone/>
            </a:pPr>
            <a:endParaRPr lang="hu-HU" altLang="hu-HU" sz="2000" dirty="0">
              <a:cs typeface="Times New Roman" pitchFamily="18" charset="0"/>
            </a:endParaRPr>
          </a:p>
          <a:p>
            <a:pPr eaLnBrk="1" hangingPunct="1">
              <a:lnSpc>
                <a:spcPct val="80000"/>
              </a:lnSpc>
              <a:buFontTx/>
              <a:buNone/>
            </a:pPr>
            <a:r>
              <a:rPr lang="hu-HU" altLang="hu-HU" sz="2000" dirty="0">
                <a:cs typeface="Times New Roman" pitchFamily="18" charset="0"/>
              </a:rPr>
              <a:t>Eljárás indítására jogosultság:</a:t>
            </a:r>
          </a:p>
          <a:p>
            <a:pPr eaLnBrk="1" hangingPunct="1">
              <a:lnSpc>
                <a:spcPct val="80000"/>
              </a:lnSpc>
            </a:pPr>
            <a:r>
              <a:rPr lang="hu-HU" altLang="hu-HU" sz="2000" dirty="0">
                <a:cs typeface="Times New Roman" pitchFamily="18" charset="0"/>
              </a:rPr>
              <a:t>áldozati státusz (eljárást indíthat: sérelmet szenvedett személy vagy hozzátartozó, aki kimerítette az összes hazai jogérvényesítési, jogorvoslati lehetőséget)</a:t>
            </a:r>
          </a:p>
          <a:p>
            <a:pPr eaLnBrk="1" hangingPunct="1">
              <a:lnSpc>
                <a:spcPct val="80000"/>
              </a:lnSpc>
            </a:pPr>
            <a:r>
              <a:rPr lang="hu-HU" altLang="hu-HU" sz="2000" dirty="0">
                <a:cs typeface="Times New Roman" pitchFamily="18" charset="0"/>
              </a:rPr>
              <a:t>a sérelem az egyezmény által védett jogot érinti</a:t>
            </a:r>
          </a:p>
          <a:p>
            <a:pPr eaLnBrk="1" hangingPunct="1">
              <a:lnSpc>
                <a:spcPct val="80000"/>
              </a:lnSpc>
              <a:buFontTx/>
              <a:buNone/>
            </a:pPr>
            <a:endParaRPr lang="hu-HU" altLang="hu-HU" sz="2000" dirty="0">
              <a:cs typeface="Times New Roman" pitchFamily="18" charset="0"/>
            </a:endParaRPr>
          </a:p>
          <a:p>
            <a:pPr eaLnBrk="1" hangingPunct="1">
              <a:lnSpc>
                <a:spcPct val="80000"/>
              </a:lnSpc>
              <a:buFontTx/>
              <a:buNone/>
            </a:pPr>
            <a:r>
              <a:rPr lang="hu-HU" altLang="hu-HU" sz="2000" dirty="0">
                <a:cs typeface="Times New Roman" pitchFamily="18" charset="0"/>
              </a:rPr>
              <a:t>Eljárás: egyfokú (nincs lehetőség fellebbezésre)</a:t>
            </a:r>
          </a:p>
          <a:p>
            <a:pPr eaLnBrk="1" hangingPunct="1">
              <a:lnSpc>
                <a:spcPct val="80000"/>
              </a:lnSpc>
              <a:buFontTx/>
              <a:buNone/>
            </a:pPr>
            <a:r>
              <a:rPr lang="hu-HU" altLang="hu-HU" sz="2000" dirty="0">
                <a:cs typeface="Times New Roman" pitchFamily="18" charset="0"/>
              </a:rPr>
              <a:t>Jogkövetkezménye: </a:t>
            </a:r>
          </a:p>
          <a:p>
            <a:pPr eaLnBrk="1" hangingPunct="1">
              <a:lnSpc>
                <a:spcPct val="80000"/>
              </a:lnSpc>
              <a:buFontTx/>
              <a:buNone/>
            </a:pPr>
            <a:r>
              <a:rPr lang="hu-HU" altLang="hu-HU" sz="2000" dirty="0">
                <a:cs typeface="Times New Roman" pitchFamily="18" charset="0"/>
              </a:rPr>
              <a:t>igazságos elégtétel vagy kártérítés megítélése a sértett számára</a:t>
            </a:r>
          </a:p>
          <a:p>
            <a:pPr eaLnBrk="1" hangingPunct="1">
              <a:lnSpc>
                <a:spcPct val="80000"/>
              </a:lnSpc>
              <a:buFontTx/>
              <a:buNone/>
            </a:pPr>
            <a:endParaRPr lang="hu-HU" altLang="hu-HU" sz="2000" dirty="0">
              <a:cs typeface="Times New Roman" pitchFamily="18" charset="0"/>
            </a:endParaRPr>
          </a:p>
          <a:p>
            <a:pPr eaLnBrk="1" hangingPunct="1">
              <a:lnSpc>
                <a:spcPct val="80000"/>
              </a:lnSpc>
              <a:buFontTx/>
              <a:buNone/>
            </a:pPr>
            <a:r>
              <a:rPr lang="hu-HU" altLang="hu-HU" sz="2000" dirty="0">
                <a:cs typeface="Times New Roman" pitchFamily="18" charset="0"/>
              </a:rPr>
              <a:t>Nem kötelezheti az országokat a szabály megváltoztatására, ahogy nem változtathatja meg a hazai bíróságok ítéleteit sem. </a:t>
            </a:r>
          </a:p>
          <a:p>
            <a:pPr eaLnBrk="1" hangingPunct="1">
              <a:lnSpc>
                <a:spcPct val="80000"/>
              </a:lnSpc>
              <a:buFontTx/>
              <a:buNone/>
            </a:pPr>
            <a:r>
              <a:rPr lang="hu-HU" altLang="hu-HU" sz="2000" dirty="0">
                <a:cs typeface="Times New Roman" pitchFamily="18" charset="0"/>
              </a:rPr>
              <a:t>Legfontosabb eszköze a nyilvánosság, de az egyezmény megsértésének kimondása esetén kártérítést is megítélhet a panaszos javára.</a:t>
            </a:r>
          </a:p>
        </p:txBody>
      </p:sp>
      <p:pic>
        <p:nvPicPr>
          <p:cNvPr id="5" name="Picture 4">
            <a:extLst>
              <a:ext uri="{FF2B5EF4-FFF2-40B4-BE49-F238E27FC236}">
                <a16:creationId xmlns:a16="http://schemas.microsoft.com/office/drawing/2014/main" id="{8E797A1C-17C0-4326-B50C-BFE0A7EFF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212976"/>
            <a:ext cx="1512887"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2715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13281</TotalTime>
  <Words>3571</Words>
  <Application>Microsoft Office PowerPoint</Application>
  <PresentationFormat>Diavetítés a képernyőre (4:3 oldalarány)</PresentationFormat>
  <Paragraphs>331</Paragraphs>
  <Slides>37</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37</vt:i4>
      </vt:variant>
    </vt:vector>
  </HeadingPairs>
  <TitlesOfParts>
    <vt:vector size="42" baseType="lpstr">
      <vt:lpstr>Arial</vt:lpstr>
      <vt:lpstr>Calibri</vt:lpstr>
      <vt:lpstr>Times New Roman</vt:lpstr>
      <vt:lpstr>Wingdings</vt:lpstr>
      <vt:lpstr>Office-téma</vt:lpstr>
      <vt:lpstr>Üzleti jog  B Az alapjogok védelme az információs társadalomban</vt:lpstr>
      <vt:lpstr>Miről lesz szó a mai órán?  </vt:lpstr>
      <vt:lpstr>PowerPoint-bemutató</vt:lpstr>
      <vt:lpstr>Alapvető emberi jogok - alapjogok</vt:lpstr>
      <vt:lpstr>PowerPoint-bemutató</vt:lpstr>
      <vt:lpstr>PowerPoint-bemutató</vt:lpstr>
      <vt:lpstr>PowerPoint-bemutató</vt:lpstr>
      <vt:lpstr>PowerPoint-bemutató</vt:lpstr>
      <vt:lpstr> Emberi jogok érvényesítésének nemzetközi fóruma Európában  - Európai Emberi Jogi Bíróság (Strasbourg)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Az emberi jogok védelme az online térben  </vt:lpstr>
      <vt:lpstr>Nemzetközi védelem - Guiding Principles on Business and Human Rights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Büntetőjogi korlátok Példa – Rémhírterjesztés (Btk.)</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Médiaszabályozás 2.</dc:title>
  <dc:creator>user</dc:creator>
  <cp:lastModifiedBy>Dr. Nagy Krisztina</cp:lastModifiedBy>
  <cp:revision>120</cp:revision>
  <dcterms:created xsi:type="dcterms:W3CDTF">2017-09-10T04:11:24Z</dcterms:created>
  <dcterms:modified xsi:type="dcterms:W3CDTF">2021-09-20T15:01:43Z</dcterms:modified>
</cp:coreProperties>
</file>