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65" r:id="rId2"/>
    <p:sldId id="1147" r:id="rId3"/>
    <p:sldId id="1145" r:id="rId4"/>
    <p:sldId id="1124" r:id="rId5"/>
    <p:sldId id="1125" r:id="rId6"/>
    <p:sldId id="1129" r:id="rId7"/>
    <p:sldId id="1137" r:id="rId8"/>
    <p:sldId id="1131" r:id="rId9"/>
    <p:sldId id="1132" r:id="rId10"/>
    <p:sldId id="1133" r:id="rId11"/>
    <p:sldId id="1134" r:id="rId12"/>
    <p:sldId id="1135" r:id="rId13"/>
    <p:sldId id="1136" r:id="rId14"/>
    <p:sldId id="1063" r:id="rId15"/>
    <p:sldId id="1130" r:id="rId16"/>
    <p:sldId id="1064" r:id="rId17"/>
    <p:sldId id="1186" r:id="rId18"/>
    <p:sldId id="1187" r:id="rId19"/>
    <p:sldId id="1188" r:id="rId20"/>
    <p:sldId id="1189" r:id="rId21"/>
    <p:sldId id="1191" r:id="rId22"/>
    <p:sldId id="1190" r:id="rId23"/>
    <p:sldId id="1192" r:id="rId24"/>
    <p:sldId id="1195" r:id="rId25"/>
    <p:sldId id="1196" r:id="rId26"/>
    <p:sldId id="1219" r:id="rId27"/>
    <p:sldId id="1220" r:id="rId28"/>
    <p:sldId id="1221" r:id="rId29"/>
    <p:sldId id="1193" r:id="rId30"/>
    <p:sldId id="1203" r:id="rId31"/>
    <p:sldId id="1206" r:id="rId32"/>
    <p:sldId id="1204" r:id="rId33"/>
    <p:sldId id="1222" r:id="rId34"/>
    <p:sldId id="1205" r:id="rId35"/>
    <p:sldId id="1148" r:id="rId36"/>
    <p:sldId id="1149" r:id="rId37"/>
    <p:sldId id="1150" r:id="rId38"/>
    <p:sldId id="1207" r:id="rId39"/>
    <p:sldId id="1208" r:id="rId40"/>
    <p:sldId id="1209" r:id="rId41"/>
    <p:sldId id="1210" r:id="rId42"/>
    <p:sldId id="1211" r:id="rId43"/>
    <p:sldId id="1212" r:id="rId44"/>
    <p:sldId id="1213" r:id="rId45"/>
    <p:sldId id="1214" r:id="rId46"/>
    <p:sldId id="1215" r:id="rId47"/>
    <p:sldId id="1216" r:id="rId48"/>
    <p:sldId id="1217" r:id="rId49"/>
    <p:sldId id="1218" r:id="rId50"/>
    <p:sldId id="1224" r:id="rId51"/>
    <p:sldId id="1225" r:id="rId52"/>
    <p:sldId id="1226" r:id="rId53"/>
    <p:sldId id="1227" r:id="rId54"/>
    <p:sldId id="1122" r:id="rId55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87">
          <p15:clr>
            <a:srgbClr val="A4A3A4"/>
          </p15:clr>
        </p15:guide>
        <p15:guide id="3" pos="1973">
          <p15:clr>
            <a:srgbClr val="A4A3A4"/>
          </p15:clr>
        </p15:guide>
        <p15:guide id="4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FFFFFF"/>
    <a:srgbClr val="3399FF"/>
    <a:srgbClr val="99CCFF"/>
    <a:srgbClr val="FF0000"/>
    <a:srgbClr val="CCECFF"/>
    <a:srgbClr val="DDDDDD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73418" autoAdjust="0"/>
  </p:normalViewPr>
  <p:slideViewPr>
    <p:cSldViewPr showGuides="1">
      <p:cViewPr varScale="1">
        <p:scale>
          <a:sx n="54" d="100"/>
          <a:sy n="54" d="100"/>
        </p:scale>
        <p:origin x="1956" y="96"/>
      </p:cViewPr>
      <p:guideLst>
        <p:guide orient="horz" pos="2160"/>
        <p:guide pos="3787"/>
        <p:guide pos="1973"/>
        <p:guide pos="45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11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8256A-67A0-411C-9A55-C27052F7DC95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EA74944D-1406-4DE3-906D-F3CC2122136D}">
      <dgm:prSet phldrT="[Szöveg]"/>
      <dgm:spPr/>
      <dgm:t>
        <a:bodyPr/>
        <a:lstStyle/>
        <a:p>
          <a:r>
            <a:rPr lang="hu-HU" b="1" dirty="0" smtClean="0">
              <a:solidFill>
                <a:srgbClr val="FF3300"/>
              </a:solidFill>
            </a:rPr>
            <a:t>LELTÁROZÁS</a:t>
          </a:r>
          <a:endParaRPr lang="hu-HU" b="1" dirty="0">
            <a:solidFill>
              <a:srgbClr val="FF3300"/>
            </a:solidFill>
          </a:endParaRPr>
        </a:p>
      </dgm:t>
    </dgm:pt>
    <dgm:pt modelId="{B24B5EBC-693D-42BE-91F5-016731086AD4}" type="parTrans" cxnId="{1DECECF3-9C30-4DA1-BAE0-7F1495AD2A09}">
      <dgm:prSet/>
      <dgm:spPr/>
      <dgm:t>
        <a:bodyPr/>
        <a:lstStyle/>
        <a:p>
          <a:endParaRPr lang="hu-HU" b="1">
            <a:solidFill>
              <a:srgbClr val="FF3300"/>
            </a:solidFill>
          </a:endParaRPr>
        </a:p>
      </dgm:t>
    </dgm:pt>
    <dgm:pt modelId="{4EADA006-3CD5-4935-9D0F-248BDA010DC4}" type="sibTrans" cxnId="{1DECECF3-9C30-4DA1-BAE0-7F1495AD2A09}">
      <dgm:prSet/>
      <dgm:spPr/>
      <dgm:t>
        <a:bodyPr/>
        <a:lstStyle/>
        <a:p>
          <a:endParaRPr lang="hu-HU" b="1">
            <a:solidFill>
              <a:srgbClr val="FF3300"/>
            </a:solidFill>
          </a:endParaRPr>
        </a:p>
      </dgm:t>
    </dgm:pt>
    <dgm:pt modelId="{A7ADBD27-C22A-433F-B108-DABC96FF6323}">
      <dgm:prSet phldrT="[Szöveg]"/>
      <dgm:spPr/>
      <dgm:t>
        <a:bodyPr/>
        <a:lstStyle/>
        <a:p>
          <a:r>
            <a:rPr lang="hu-HU" b="1" dirty="0" smtClean="0">
              <a:solidFill>
                <a:srgbClr val="FF3300"/>
              </a:solidFill>
            </a:rPr>
            <a:t>IDŐBELI LEFUTÁS  SZERINT</a:t>
          </a:r>
          <a:endParaRPr lang="hu-HU" b="1" dirty="0">
            <a:solidFill>
              <a:srgbClr val="FF3300"/>
            </a:solidFill>
          </a:endParaRPr>
        </a:p>
      </dgm:t>
    </dgm:pt>
    <dgm:pt modelId="{3A216BBC-E17B-4B29-82A5-625F7668B7B9}" type="parTrans" cxnId="{5A39450E-44F3-4AC3-AD57-2040CAB05158}">
      <dgm:prSet/>
      <dgm:spPr/>
      <dgm:t>
        <a:bodyPr/>
        <a:lstStyle/>
        <a:p>
          <a:endParaRPr lang="hu-HU" b="1">
            <a:solidFill>
              <a:srgbClr val="FF3300"/>
            </a:solidFill>
          </a:endParaRPr>
        </a:p>
      </dgm:t>
    </dgm:pt>
    <dgm:pt modelId="{5661527F-4461-4DB1-BCD5-7F41C59BDF18}" type="sibTrans" cxnId="{5A39450E-44F3-4AC3-AD57-2040CAB05158}">
      <dgm:prSet/>
      <dgm:spPr/>
      <dgm:t>
        <a:bodyPr/>
        <a:lstStyle/>
        <a:p>
          <a:endParaRPr lang="hu-HU" b="1">
            <a:solidFill>
              <a:srgbClr val="FF3300"/>
            </a:solidFill>
          </a:endParaRPr>
        </a:p>
      </dgm:t>
    </dgm:pt>
    <dgm:pt modelId="{6D79F71A-DED4-4F2C-BC4B-0C718BBA540B}">
      <dgm:prSet phldrT="[Szöveg]"/>
      <dgm:spPr/>
      <dgm:t>
        <a:bodyPr/>
        <a:lstStyle/>
        <a:p>
          <a:r>
            <a:rPr lang="hu-HU" b="1" dirty="0" smtClean="0">
              <a:solidFill>
                <a:srgbClr val="FF3300"/>
              </a:solidFill>
            </a:rPr>
            <a:t>MÓDJA SZERINT</a:t>
          </a:r>
          <a:endParaRPr lang="hu-HU" b="1" dirty="0">
            <a:solidFill>
              <a:srgbClr val="FF3300"/>
            </a:solidFill>
          </a:endParaRPr>
        </a:p>
      </dgm:t>
    </dgm:pt>
    <dgm:pt modelId="{E28ABF42-0598-4F36-AC4E-230A067CA1B0}" type="parTrans" cxnId="{E9C331D9-501F-4CF8-9B0E-FF6DE77920A6}">
      <dgm:prSet/>
      <dgm:spPr/>
      <dgm:t>
        <a:bodyPr/>
        <a:lstStyle/>
        <a:p>
          <a:endParaRPr lang="hu-HU" b="1">
            <a:solidFill>
              <a:srgbClr val="FF3300"/>
            </a:solidFill>
          </a:endParaRPr>
        </a:p>
      </dgm:t>
    </dgm:pt>
    <dgm:pt modelId="{6C8662DF-966A-4E12-9937-638B241DF5F4}" type="sibTrans" cxnId="{E9C331D9-501F-4CF8-9B0E-FF6DE77920A6}">
      <dgm:prSet/>
      <dgm:spPr/>
      <dgm:t>
        <a:bodyPr/>
        <a:lstStyle/>
        <a:p>
          <a:endParaRPr lang="hu-HU" b="1">
            <a:solidFill>
              <a:srgbClr val="FF3300"/>
            </a:solidFill>
          </a:endParaRPr>
        </a:p>
      </dgm:t>
    </dgm:pt>
    <dgm:pt modelId="{A0FFF2B4-B724-4778-8754-847B262DDE0B}" type="asst">
      <dgm:prSet/>
      <dgm:spPr/>
      <dgm:t>
        <a:bodyPr/>
        <a:lstStyle/>
        <a:p>
          <a:r>
            <a:rPr lang="hu-HU" b="1" dirty="0" smtClean="0">
              <a:solidFill>
                <a:srgbClr val="FF3300"/>
              </a:solidFill>
            </a:rPr>
            <a:t>FOLYAMATOS</a:t>
          </a:r>
          <a:endParaRPr lang="hu-HU" b="1" dirty="0">
            <a:solidFill>
              <a:srgbClr val="FF3300"/>
            </a:solidFill>
          </a:endParaRPr>
        </a:p>
      </dgm:t>
    </dgm:pt>
    <dgm:pt modelId="{AC60134F-D217-4B1E-8617-0DE6CDFD5F9C}" type="parTrans" cxnId="{8006EB49-4D1A-41C1-A5EE-930C315BC147}">
      <dgm:prSet/>
      <dgm:spPr/>
      <dgm:t>
        <a:bodyPr/>
        <a:lstStyle/>
        <a:p>
          <a:endParaRPr lang="hu-HU" b="1">
            <a:solidFill>
              <a:srgbClr val="FF3300"/>
            </a:solidFill>
          </a:endParaRPr>
        </a:p>
      </dgm:t>
    </dgm:pt>
    <dgm:pt modelId="{7A07A39A-B4EF-4A63-92AC-C06B97D6D726}" type="sibTrans" cxnId="{8006EB49-4D1A-41C1-A5EE-930C315BC147}">
      <dgm:prSet/>
      <dgm:spPr/>
      <dgm:t>
        <a:bodyPr/>
        <a:lstStyle/>
        <a:p>
          <a:endParaRPr lang="hu-HU" b="1">
            <a:solidFill>
              <a:srgbClr val="FF3300"/>
            </a:solidFill>
          </a:endParaRPr>
        </a:p>
      </dgm:t>
    </dgm:pt>
    <dgm:pt modelId="{7CD235EF-3C2B-45D3-9245-27C6B4906B87}" type="asst">
      <dgm:prSet/>
      <dgm:spPr/>
      <dgm:t>
        <a:bodyPr/>
        <a:lstStyle/>
        <a:p>
          <a:r>
            <a:rPr lang="hu-HU" b="1" dirty="0" smtClean="0">
              <a:solidFill>
                <a:srgbClr val="FF3300"/>
              </a:solidFill>
            </a:rPr>
            <a:t>FORDULÓNAPI</a:t>
          </a:r>
          <a:endParaRPr lang="hu-HU" b="1" dirty="0">
            <a:solidFill>
              <a:srgbClr val="FF3300"/>
            </a:solidFill>
          </a:endParaRPr>
        </a:p>
      </dgm:t>
    </dgm:pt>
    <dgm:pt modelId="{7FD28CF5-8A13-40DC-A793-2C4DD46390B4}" type="parTrans" cxnId="{5FA2EFA6-F863-4862-AED0-64B29E621A5F}">
      <dgm:prSet/>
      <dgm:spPr/>
      <dgm:t>
        <a:bodyPr/>
        <a:lstStyle/>
        <a:p>
          <a:endParaRPr lang="hu-HU" b="1">
            <a:solidFill>
              <a:srgbClr val="FF3300"/>
            </a:solidFill>
          </a:endParaRPr>
        </a:p>
      </dgm:t>
    </dgm:pt>
    <dgm:pt modelId="{1AFED19C-429F-49F5-BE03-4932A3D4146B}" type="sibTrans" cxnId="{5FA2EFA6-F863-4862-AED0-64B29E621A5F}">
      <dgm:prSet/>
      <dgm:spPr/>
      <dgm:t>
        <a:bodyPr/>
        <a:lstStyle/>
        <a:p>
          <a:endParaRPr lang="hu-HU" b="1">
            <a:solidFill>
              <a:srgbClr val="FF3300"/>
            </a:solidFill>
          </a:endParaRPr>
        </a:p>
      </dgm:t>
    </dgm:pt>
    <dgm:pt modelId="{5520A062-62BD-412B-9D13-5F906536AA11}" type="asst">
      <dgm:prSet/>
      <dgm:spPr/>
      <dgm:t>
        <a:bodyPr/>
        <a:lstStyle/>
        <a:p>
          <a:r>
            <a:rPr lang="hu-HU" b="1" dirty="0" smtClean="0">
              <a:solidFill>
                <a:srgbClr val="FF3300"/>
              </a:solidFill>
            </a:rPr>
            <a:t>MENNYISÉGI FELVÉTEL</a:t>
          </a:r>
        </a:p>
        <a:p>
          <a:r>
            <a:rPr lang="hu-HU" b="1" dirty="0" smtClean="0">
              <a:solidFill>
                <a:srgbClr val="FF3300"/>
              </a:solidFill>
            </a:rPr>
            <a:t>(KÖZVETLEN)</a:t>
          </a:r>
          <a:endParaRPr lang="hu-HU" b="1" dirty="0">
            <a:solidFill>
              <a:srgbClr val="FF3300"/>
            </a:solidFill>
          </a:endParaRPr>
        </a:p>
      </dgm:t>
    </dgm:pt>
    <dgm:pt modelId="{F025B621-1334-4A2F-9BF0-5D70235E4C75}" type="parTrans" cxnId="{D135671B-E0CB-4F12-8860-740FCA1AFE09}">
      <dgm:prSet/>
      <dgm:spPr/>
      <dgm:t>
        <a:bodyPr/>
        <a:lstStyle/>
        <a:p>
          <a:endParaRPr lang="hu-HU" b="1">
            <a:solidFill>
              <a:srgbClr val="FF3300"/>
            </a:solidFill>
          </a:endParaRPr>
        </a:p>
      </dgm:t>
    </dgm:pt>
    <dgm:pt modelId="{AA1A9890-4355-489F-9AB8-622580C044BF}" type="sibTrans" cxnId="{D135671B-E0CB-4F12-8860-740FCA1AFE09}">
      <dgm:prSet/>
      <dgm:spPr/>
      <dgm:t>
        <a:bodyPr/>
        <a:lstStyle/>
        <a:p>
          <a:endParaRPr lang="hu-HU" b="1">
            <a:solidFill>
              <a:srgbClr val="FF3300"/>
            </a:solidFill>
          </a:endParaRPr>
        </a:p>
      </dgm:t>
    </dgm:pt>
    <dgm:pt modelId="{BF7639C4-8D06-49D2-8389-AA8A7BAB8BD0}" type="asst">
      <dgm:prSet/>
      <dgm:spPr/>
      <dgm:t>
        <a:bodyPr/>
        <a:lstStyle/>
        <a:p>
          <a:r>
            <a:rPr lang="hu-HU" b="1" dirty="0" smtClean="0">
              <a:solidFill>
                <a:srgbClr val="FF3300"/>
              </a:solidFill>
            </a:rPr>
            <a:t>EGYEZTETÉS</a:t>
          </a:r>
        </a:p>
        <a:p>
          <a:r>
            <a:rPr lang="hu-HU" b="1" dirty="0" smtClean="0">
              <a:solidFill>
                <a:srgbClr val="FF3300"/>
              </a:solidFill>
            </a:rPr>
            <a:t>(KÖZVETETT)</a:t>
          </a:r>
          <a:endParaRPr lang="hu-HU" b="1" dirty="0">
            <a:solidFill>
              <a:srgbClr val="FF3300"/>
            </a:solidFill>
          </a:endParaRPr>
        </a:p>
      </dgm:t>
    </dgm:pt>
    <dgm:pt modelId="{9D06F0AD-6AD3-4937-8217-4A54149DED02}" type="parTrans" cxnId="{25EDE67F-526C-4F46-B06D-DE8D5E9F6025}">
      <dgm:prSet/>
      <dgm:spPr/>
      <dgm:t>
        <a:bodyPr/>
        <a:lstStyle/>
        <a:p>
          <a:endParaRPr lang="hu-HU" b="1">
            <a:solidFill>
              <a:srgbClr val="FF3300"/>
            </a:solidFill>
          </a:endParaRPr>
        </a:p>
      </dgm:t>
    </dgm:pt>
    <dgm:pt modelId="{6F3CAC70-34BE-43AA-ADE7-E831775713B7}" type="sibTrans" cxnId="{25EDE67F-526C-4F46-B06D-DE8D5E9F6025}">
      <dgm:prSet/>
      <dgm:spPr/>
      <dgm:t>
        <a:bodyPr/>
        <a:lstStyle/>
        <a:p>
          <a:endParaRPr lang="hu-HU" b="1">
            <a:solidFill>
              <a:srgbClr val="FF3300"/>
            </a:solidFill>
          </a:endParaRPr>
        </a:p>
      </dgm:t>
    </dgm:pt>
    <dgm:pt modelId="{229FB1EA-2D34-4CCB-B026-3AAEFEF8213B}" type="asst">
      <dgm:prSet/>
      <dgm:spPr/>
      <dgm:t>
        <a:bodyPr/>
        <a:lstStyle/>
        <a:p>
          <a:r>
            <a:rPr lang="hu-HU" b="1" dirty="0" smtClean="0"/>
            <a:t>PL. ALAPANYAGKÉSZLET</a:t>
          </a:r>
          <a:endParaRPr lang="hu-HU" b="1" dirty="0"/>
        </a:p>
      </dgm:t>
    </dgm:pt>
    <dgm:pt modelId="{764989C1-A8FE-47F0-A9DC-22A0E5F43BB7}" type="parTrans" cxnId="{FB11D737-D93B-44A1-A7E5-24B69751BAA9}">
      <dgm:prSet/>
      <dgm:spPr/>
      <dgm:t>
        <a:bodyPr/>
        <a:lstStyle/>
        <a:p>
          <a:endParaRPr lang="hu-HU"/>
        </a:p>
      </dgm:t>
    </dgm:pt>
    <dgm:pt modelId="{A3CD082F-E49F-411F-B2F7-FF7ED3B700C5}" type="sibTrans" cxnId="{FB11D737-D93B-44A1-A7E5-24B69751BAA9}">
      <dgm:prSet/>
      <dgm:spPr/>
      <dgm:t>
        <a:bodyPr/>
        <a:lstStyle/>
        <a:p>
          <a:endParaRPr lang="hu-HU"/>
        </a:p>
      </dgm:t>
    </dgm:pt>
    <dgm:pt modelId="{A0050805-039C-4C67-A8D6-7DFA590975FD}" type="asst">
      <dgm:prSet/>
      <dgm:spPr/>
      <dgm:t>
        <a:bodyPr/>
        <a:lstStyle/>
        <a:p>
          <a:r>
            <a:rPr lang="hu-HU" b="1" dirty="0" smtClean="0"/>
            <a:t>PL. VEVŐFOLYÓSZÁMLA</a:t>
          </a:r>
          <a:endParaRPr lang="hu-HU" b="1" dirty="0"/>
        </a:p>
      </dgm:t>
    </dgm:pt>
    <dgm:pt modelId="{AD937699-EA7B-4BB0-AFF1-0C7F2CF3127D}" type="parTrans" cxnId="{C09A726D-4353-43DC-B191-1144F99235A2}">
      <dgm:prSet/>
      <dgm:spPr/>
      <dgm:t>
        <a:bodyPr/>
        <a:lstStyle/>
        <a:p>
          <a:endParaRPr lang="hu-HU"/>
        </a:p>
      </dgm:t>
    </dgm:pt>
    <dgm:pt modelId="{AF7F00FA-B333-4B65-8564-3C5DA51B94FF}" type="sibTrans" cxnId="{C09A726D-4353-43DC-B191-1144F99235A2}">
      <dgm:prSet/>
      <dgm:spPr/>
      <dgm:t>
        <a:bodyPr/>
        <a:lstStyle/>
        <a:p>
          <a:endParaRPr lang="hu-HU"/>
        </a:p>
      </dgm:t>
    </dgm:pt>
    <dgm:pt modelId="{97A4CC13-C99C-43D0-8FFC-2F364E1F13C9}" type="pres">
      <dgm:prSet presAssocID="{1558256A-67A0-411C-9A55-C27052F7DC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9443B08A-5F6E-4042-A15A-9739DB7DBC05}" type="pres">
      <dgm:prSet presAssocID="{EA74944D-1406-4DE3-906D-F3CC2122136D}" presName="hierRoot1" presStyleCnt="0">
        <dgm:presLayoutVars>
          <dgm:hierBranch val="init"/>
        </dgm:presLayoutVars>
      </dgm:prSet>
      <dgm:spPr/>
    </dgm:pt>
    <dgm:pt modelId="{6244DEAA-7E56-4D3C-9BC5-F84771D69179}" type="pres">
      <dgm:prSet presAssocID="{EA74944D-1406-4DE3-906D-F3CC2122136D}" presName="rootComposite1" presStyleCnt="0"/>
      <dgm:spPr/>
    </dgm:pt>
    <dgm:pt modelId="{10C6DDCA-9DFB-4588-98FA-393B34C01DC0}" type="pres">
      <dgm:prSet presAssocID="{EA74944D-1406-4DE3-906D-F3CC2122136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87B0818-1429-4E30-A088-F9C6B634763A}" type="pres">
      <dgm:prSet presAssocID="{EA74944D-1406-4DE3-906D-F3CC2122136D}" presName="rootConnector1" presStyleLbl="node1" presStyleIdx="0" presStyleCnt="0"/>
      <dgm:spPr/>
      <dgm:t>
        <a:bodyPr/>
        <a:lstStyle/>
        <a:p>
          <a:endParaRPr lang="hu-HU"/>
        </a:p>
      </dgm:t>
    </dgm:pt>
    <dgm:pt modelId="{B805278C-183D-4AE1-899F-28C365990D98}" type="pres">
      <dgm:prSet presAssocID="{EA74944D-1406-4DE3-906D-F3CC2122136D}" presName="hierChild2" presStyleCnt="0"/>
      <dgm:spPr/>
    </dgm:pt>
    <dgm:pt modelId="{43958BBB-C148-4CED-AAE4-CF54A6D2B13E}" type="pres">
      <dgm:prSet presAssocID="{3A216BBC-E17B-4B29-82A5-625F7668B7B9}" presName="Name37" presStyleLbl="parChTrans1D2" presStyleIdx="0" presStyleCnt="2"/>
      <dgm:spPr/>
      <dgm:t>
        <a:bodyPr/>
        <a:lstStyle/>
        <a:p>
          <a:endParaRPr lang="hu-HU"/>
        </a:p>
      </dgm:t>
    </dgm:pt>
    <dgm:pt modelId="{5A224157-B5C4-4FBC-937A-B85FEF296218}" type="pres">
      <dgm:prSet presAssocID="{A7ADBD27-C22A-433F-B108-DABC96FF6323}" presName="hierRoot2" presStyleCnt="0">
        <dgm:presLayoutVars>
          <dgm:hierBranch val="init"/>
        </dgm:presLayoutVars>
      </dgm:prSet>
      <dgm:spPr/>
    </dgm:pt>
    <dgm:pt modelId="{1F33E3D7-750A-49F3-B1E7-B6004DB8E6FB}" type="pres">
      <dgm:prSet presAssocID="{A7ADBD27-C22A-433F-B108-DABC96FF6323}" presName="rootComposite" presStyleCnt="0"/>
      <dgm:spPr/>
    </dgm:pt>
    <dgm:pt modelId="{70B278E9-0BE1-4F89-A762-B9E841ECDB52}" type="pres">
      <dgm:prSet presAssocID="{A7ADBD27-C22A-433F-B108-DABC96FF632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04DEA2C-8DE9-4AE6-8804-D0D4EF61E3CD}" type="pres">
      <dgm:prSet presAssocID="{A7ADBD27-C22A-433F-B108-DABC96FF6323}" presName="rootConnector" presStyleLbl="node2" presStyleIdx="0" presStyleCnt="2"/>
      <dgm:spPr/>
      <dgm:t>
        <a:bodyPr/>
        <a:lstStyle/>
        <a:p>
          <a:endParaRPr lang="hu-HU"/>
        </a:p>
      </dgm:t>
    </dgm:pt>
    <dgm:pt modelId="{8215B266-6533-4FDE-9EC8-A9092B510101}" type="pres">
      <dgm:prSet presAssocID="{A7ADBD27-C22A-433F-B108-DABC96FF6323}" presName="hierChild4" presStyleCnt="0"/>
      <dgm:spPr/>
    </dgm:pt>
    <dgm:pt modelId="{7B1F5F05-7E00-4426-B91A-E29B560B61BE}" type="pres">
      <dgm:prSet presAssocID="{A7ADBD27-C22A-433F-B108-DABC96FF6323}" presName="hierChild5" presStyleCnt="0"/>
      <dgm:spPr/>
    </dgm:pt>
    <dgm:pt modelId="{7A8B0806-B761-4AA7-9858-B8D9DFD2D4AA}" type="pres">
      <dgm:prSet presAssocID="{AC60134F-D217-4B1E-8617-0DE6CDFD5F9C}" presName="Name111" presStyleLbl="parChTrans1D3" presStyleIdx="0" presStyleCnt="4"/>
      <dgm:spPr/>
      <dgm:t>
        <a:bodyPr/>
        <a:lstStyle/>
        <a:p>
          <a:endParaRPr lang="hu-HU"/>
        </a:p>
      </dgm:t>
    </dgm:pt>
    <dgm:pt modelId="{0E8C5F82-2B30-4EB8-A6BC-39F068C8BE79}" type="pres">
      <dgm:prSet presAssocID="{A0FFF2B4-B724-4778-8754-847B262DDE0B}" presName="hierRoot3" presStyleCnt="0">
        <dgm:presLayoutVars>
          <dgm:hierBranch val="init"/>
        </dgm:presLayoutVars>
      </dgm:prSet>
      <dgm:spPr/>
    </dgm:pt>
    <dgm:pt modelId="{A0A7C915-1097-4E2C-9F63-BECA70A5BDDA}" type="pres">
      <dgm:prSet presAssocID="{A0FFF2B4-B724-4778-8754-847B262DDE0B}" presName="rootComposite3" presStyleCnt="0"/>
      <dgm:spPr/>
    </dgm:pt>
    <dgm:pt modelId="{6CEB04F0-CA6E-4786-8F79-0D1A8F43AAF6}" type="pres">
      <dgm:prSet presAssocID="{A0FFF2B4-B724-4778-8754-847B262DDE0B}" presName="rootText3" presStyleLbl="asst2" presStyleIdx="0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4C3838D-3F26-4851-8A7C-63454A69B588}" type="pres">
      <dgm:prSet presAssocID="{A0FFF2B4-B724-4778-8754-847B262DDE0B}" presName="rootConnector3" presStyleLbl="asst2" presStyleIdx="0" presStyleCnt="6"/>
      <dgm:spPr/>
      <dgm:t>
        <a:bodyPr/>
        <a:lstStyle/>
        <a:p>
          <a:endParaRPr lang="hu-HU"/>
        </a:p>
      </dgm:t>
    </dgm:pt>
    <dgm:pt modelId="{4E501C9C-D590-4BC1-A7E3-A63F42B1CB3F}" type="pres">
      <dgm:prSet presAssocID="{A0FFF2B4-B724-4778-8754-847B262DDE0B}" presName="hierChild6" presStyleCnt="0"/>
      <dgm:spPr/>
    </dgm:pt>
    <dgm:pt modelId="{99C54F63-4FC4-4934-9656-39F34412D3F6}" type="pres">
      <dgm:prSet presAssocID="{A0FFF2B4-B724-4778-8754-847B262DDE0B}" presName="hierChild7" presStyleCnt="0"/>
      <dgm:spPr/>
    </dgm:pt>
    <dgm:pt modelId="{CF7467B4-6FB5-4BF4-8726-0F3E84E7D5DE}" type="pres">
      <dgm:prSet presAssocID="{7FD28CF5-8A13-40DC-A793-2C4DD46390B4}" presName="Name111" presStyleLbl="parChTrans1D3" presStyleIdx="1" presStyleCnt="4"/>
      <dgm:spPr/>
      <dgm:t>
        <a:bodyPr/>
        <a:lstStyle/>
        <a:p>
          <a:endParaRPr lang="hu-HU"/>
        </a:p>
      </dgm:t>
    </dgm:pt>
    <dgm:pt modelId="{0FB94A2A-5DA3-4E9B-9CA5-AA83EB7F0D3F}" type="pres">
      <dgm:prSet presAssocID="{7CD235EF-3C2B-45D3-9245-27C6B4906B87}" presName="hierRoot3" presStyleCnt="0">
        <dgm:presLayoutVars>
          <dgm:hierBranch val="init"/>
        </dgm:presLayoutVars>
      </dgm:prSet>
      <dgm:spPr/>
    </dgm:pt>
    <dgm:pt modelId="{EC4B2F5B-E403-43B9-801D-1175BEB37F52}" type="pres">
      <dgm:prSet presAssocID="{7CD235EF-3C2B-45D3-9245-27C6B4906B87}" presName="rootComposite3" presStyleCnt="0"/>
      <dgm:spPr/>
    </dgm:pt>
    <dgm:pt modelId="{0EB56CAB-DBE3-49FD-87FB-2CB475EF100A}" type="pres">
      <dgm:prSet presAssocID="{7CD235EF-3C2B-45D3-9245-27C6B4906B87}" presName="rootText3" presStyleLbl="asst2" presStyleIdx="1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7653203-1DA2-4C14-BF1C-F1451B53B1A3}" type="pres">
      <dgm:prSet presAssocID="{7CD235EF-3C2B-45D3-9245-27C6B4906B87}" presName="rootConnector3" presStyleLbl="asst2" presStyleIdx="1" presStyleCnt="6"/>
      <dgm:spPr/>
      <dgm:t>
        <a:bodyPr/>
        <a:lstStyle/>
        <a:p>
          <a:endParaRPr lang="hu-HU"/>
        </a:p>
      </dgm:t>
    </dgm:pt>
    <dgm:pt modelId="{2D7E9A69-C290-44EE-AFEC-D43D6A53D7DD}" type="pres">
      <dgm:prSet presAssocID="{7CD235EF-3C2B-45D3-9245-27C6B4906B87}" presName="hierChild6" presStyleCnt="0"/>
      <dgm:spPr/>
    </dgm:pt>
    <dgm:pt modelId="{F3152CBD-DEC5-47A6-9B13-B713E5B9863A}" type="pres">
      <dgm:prSet presAssocID="{7CD235EF-3C2B-45D3-9245-27C6B4906B87}" presName="hierChild7" presStyleCnt="0"/>
      <dgm:spPr/>
    </dgm:pt>
    <dgm:pt modelId="{2B99807B-7240-4DB0-8851-C69EC485300F}" type="pres">
      <dgm:prSet presAssocID="{E28ABF42-0598-4F36-AC4E-230A067CA1B0}" presName="Name37" presStyleLbl="parChTrans1D2" presStyleIdx="1" presStyleCnt="2"/>
      <dgm:spPr/>
      <dgm:t>
        <a:bodyPr/>
        <a:lstStyle/>
        <a:p>
          <a:endParaRPr lang="hu-HU"/>
        </a:p>
      </dgm:t>
    </dgm:pt>
    <dgm:pt modelId="{7850989A-996E-46C7-9354-82450ED95D0D}" type="pres">
      <dgm:prSet presAssocID="{6D79F71A-DED4-4F2C-BC4B-0C718BBA540B}" presName="hierRoot2" presStyleCnt="0">
        <dgm:presLayoutVars>
          <dgm:hierBranch val="init"/>
        </dgm:presLayoutVars>
      </dgm:prSet>
      <dgm:spPr/>
    </dgm:pt>
    <dgm:pt modelId="{1619AB96-7B28-4E2D-ABBB-C07DA24050B1}" type="pres">
      <dgm:prSet presAssocID="{6D79F71A-DED4-4F2C-BC4B-0C718BBA540B}" presName="rootComposite" presStyleCnt="0"/>
      <dgm:spPr/>
    </dgm:pt>
    <dgm:pt modelId="{48778353-CFCB-44EC-859C-8A2CAAFDBD24}" type="pres">
      <dgm:prSet presAssocID="{6D79F71A-DED4-4F2C-BC4B-0C718BBA540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4F1131B-6576-43C2-B54B-F251F3B1EEE9}" type="pres">
      <dgm:prSet presAssocID="{6D79F71A-DED4-4F2C-BC4B-0C718BBA540B}" presName="rootConnector" presStyleLbl="node2" presStyleIdx="1" presStyleCnt="2"/>
      <dgm:spPr/>
      <dgm:t>
        <a:bodyPr/>
        <a:lstStyle/>
        <a:p>
          <a:endParaRPr lang="hu-HU"/>
        </a:p>
      </dgm:t>
    </dgm:pt>
    <dgm:pt modelId="{659DEEA3-D792-4BF3-BD37-88B81E80FE0C}" type="pres">
      <dgm:prSet presAssocID="{6D79F71A-DED4-4F2C-BC4B-0C718BBA540B}" presName="hierChild4" presStyleCnt="0"/>
      <dgm:spPr/>
    </dgm:pt>
    <dgm:pt modelId="{E1923939-862F-44EF-BC7E-37C95709F91C}" type="pres">
      <dgm:prSet presAssocID="{6D79F71A-DED4-4F2C-BC4B-0C718BBA540B}" presName="hierChild5" presStyleCnt="0"/>
      <dgm:spPr/>
    </dgm:pt>
    <dgm:pt modelId="{0D6BF90C-5988-4085-ADD2-3DACB71946B1}" type="pres">
      <dgm:prSet presAssocID="{F025B621-1334-4A2F-9BF0-5D70235E4C75}" presName="Name111" presStyleLbl="parChTrans1D3" presStyleIdx="2" presStyleCnt="4"/>
      <dgm:spPr/>
      <dgm:t>
        <a:bodyPr/>
        <a:lstStyle/>
        <a:p>
          <a:endParaRPr lang="hu-HU"/>
        </a:p>
      </dgm:t>
    </dgm:pt>
    <dgm:pt modelId="{49BB2789-1712-4A04-B36B-FB3C12777FA2}" type="pres">
      <dgm:prSet presAssocID="{5520A062-62BD-412B-9D13-5F906536AA11}" presName="hierRoot3" presStyleCnt="0">
        <dgm:presLayoutVars>
          <dgm:hierBranch val="init"/>
        </dgm:presLayoutVars>
      </dgm:prSet>
      <dgm:spPr/>
    </dgm:pt>
    <dgm:pt modelId="{4A042043-FEB1-427B-BA8C-2641BB1CCBC2}" type="pres">
      <dgm:prSet presAssocID="{5520A062-62BD-412B-9D13-5F906536AA11}" presName="rootComposite3" presStyleCnt="0"/>
      <dgm:spPr/>
    </dgm:pt>
    <dgm:pt modelId="{C1FB01EA-27D9-4763-A3F9-7239B8FFD01D}" type="pres">
      <dgm:prSet presAssocID="{5520A062-62BD-412B-9D13-5F906536AA11}" presName="rootText3" presStyleLbl="asst2" presStyleIdx="2" presStyleCnt="6" custLinFactNeighborY="-23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A675889-3D0C-41C1-BDAF-82A069FAA220}" type="pres">
      <dgm:prSet presAssocID="{5520A062-62BD-412B-9D13-5F906536AA11}" presName="rootConnector3" presStyleLbl="asst2" presStyleIdx="2" presStyleCnt="6"/>
      <dgm:spPr/>
      <dgm:t>
        <a:bodyPr/>
        <a:lstStyle/>
        <a:p>
          <a:endParaRPr lang="hu-HU"/>
        </a:p>
      </dgm:t>
    </dgm:pt>
    <dgm:pt modelId="{EC80027D-7A40-4A2F-B618-F232AA215000}" type="pres">
      <dgm:prSet presAssocID="{5520A062-62BD-412B-9D13-5F906536AA11}" presName="hierChild6" presStyleCnt="0"/>
      <dgm:spPr/>
    </dgm:pt>
    <dgm:pt modelId="{0D5C948B-6478-4969-B1A2-CA4D04D105DE}" type="pres">
      <dgm:prSet presAssocID="{5520A062-62BD-412B-9D13-5F906536AA11}" presName="hierChild7" presStyleCnt="0"/>
      <dgm:spPr/>
    </dgm:pt>
    <dgm:pt modelId="{1977A5B4-1900-4720-A299-FD1975BD9F83}" type="pres">
      <dgm:prSet presAssocID="{764989C1-A8FE-47F0-A9DC-22A0E5F43BB7}" presName="Name111" presStyleLbl="parChTrans1D4" presStyleIdx="0" presStyleCnt="2"/>
      <dgm:spPr/>
      <dgm:t>
        <a:bodyPr/>
        <a:lstStyle/>
        <a:p>
          <a:endParaRPr lang="hu-HU"/>
        </a:p>
      </dgm:t>
    </dgm:pt>
    <dgm:pt modelId="{AC57B072-27DC-4B48-9D6E-EF0B7617647D}" type="pres">
      <dgm:prSet presAssocID="{229FB1EA-2D34-4CCB-B026-3AAEFEF8213B}" presName="hierRoot3" presStyleCnt="0">
        <dgm:presLayoutVars>
          <dgm:hierBranch val="init"/>
        </dgm:presLayoutVars>
      </dgm:prSet>
      <dgm:spPr/>
    </dgm:pt>
    <dgm:pt modelId="{F42A3912-A9C9-4349-8D68-D0309BC6CE1D}" type="pres">
      <dgm:prSet presAssocID="{229FB1EA-2D34-4CCB-B026-3AAEFEF8213B}" presName="rootComposite3" presStyleCnt="0"/>
      <dgm:spPr/>
    </dgm:pt>
    <dgm:pt modelId="{2CBC2473-A823-490F-BD1E-21D9DD38BF9D}" type="pres">
      <dgm:prSet presAssocID="{229FB1EA-2D34-4CCB-B026-3AAEFEF8213B}" presName="rootText3" presStyleLbl="asst2" presStyleIdx="3" presStyleCnt="6" custLinFactNeighborX="6347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D737F1E-D2CC-47AD-9973-D69FFD42DEBB}" type="pres">
      <dgm:prSet presAssocID="{229FB1EA-2D34-4CCB-B026-3AAEFEF8213B}" presName="rootConnector3" presStyleLbl="asst2" presStyleIdx="3" presStyleCnt="6"/>
      <dgm:spPr/>
      <dgm:t>
        <a:bodyPr/>
        <a:lstStyle/>
        <a:p>
          <a:endParaRPr lang="hu-HU"/>
        </a:p>
      </dgm:t>
    </dgm:pt>
    <dgm:pt modelId="{4BCB8BB9-D2EA-4040-BEC8-14B9D7FE3350}" type="pres">
      <dgm:prSet presAssocID="{229FB1EA-2D34-4CCB-B026-3AAEFEF8213B}" presName="hierChild6" presStyleCnt="0"/>
      <dgm:spPr/>
    </dgm:pt>
    <dgm:pt modelId="{8D8F12A5-00A5-44E0-BFFE-F7DC2297667A}" type="pres">
      <dgm:prSet presAssocID="{229FB1EA-2D34-4CCB-B026-3AAEFEF8213B}" presName="hierChild7" presStyleCnt="0"/>
      <dgm:spPr/>
    </dgm:pt>
    <dgm:pt modelId="{6EAE1303-B025-4EE6-B62B-B7F4DD5C833B}" type="pres">
      <dgm:prSet presAssocID="{9D06F0AD-6AD3-4937-8217-4A54149DED02}" presName="Name111" presStyleLbl="parChTrans1D3" presStyleIdx="3" presStyleCnt="4"/>
      <dgm:spPr/>
      <dgm:t>
        <a:bodyPr/>
        <a:lstStyle/>
        <a:p>
          <a:endParaRPr lang="hu-HU"/>
        </a:p>
      </dgm:t>
    </dgm:pt>
    <dgm:pt modelId="{A2384500-93B7-4896-8241-FC9F5937D227}" type="pres">
      <dgm:prSet presAssocID="{BF7639C4-8D06-49D2-8389-AA8A7BAB8BD0}" presName="hierRoot3" presStyleCnt="0">
        <dgm:presLayoutVars>
          <dgm:hierBranch val="init"/>
        </dgm:presLayoutVars>
      </dgm:prSet>
      <dgm:spPr/>
    </dgm:pt>
    <dgm:pt modelId="{E764A49C-C173-42B3-9E03-1D1ADD6D3623}" type="pres">
      <dgm:prSet presAssocID="{BF7639C4-8D06-49D2-8389-AA8A7BAB8BD0}" presName="rootComposite3" presStyleCnt="0"/>
      <dgm:spPr/>
    </dgm:pt>
    <dgm:pt modelId="{19E15B65-FB6B-41F9-9780-A52C0E6E8E99}" type="pres">
      <dgm:prSet presAssocID="{BF7639C4-8D06-49D2-8389-AA8A7BAB8BD0}" presName="rootText3" presStyleLbl="asst2" presStyleIdx="4" presStyleCnt="6" custLinFactNeighborX="-43733" custLinFactNeighborY="-23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34DE299-AD1B-42EB-B0F6-537A311AEA1A}" type="pres">
      <dgm:prSet presAssocID="{BF7639C4-8D06-49D2-8389-AA8A7BAB8BD0}" presName="rootConnector3" presStyleLbl="asst2" presStyleIdx="4" presStyleCnt="6"/>
      <dgm:spPr/>
      <dgm:t>
        <a:bodyPr/>
        <a:lstStyle/>
        <a:p>
          <a:endParaRPr lang="hu-HU"/>
        </a:p>
      </dgm:t>
    </dgm:pt>
    <dgm:pt modelId="{B4FF45F1-9FC2-4BC2-8393-D0F744EADC17}" type="pres">
      <dgm:prSet presAssocID="{BF7639C4-8D06-49D2-8389-AA8A7BAB8BD0}" presName="hierChild6" presStyleCnt="0"/>
      <dgm:spPr/>
    </dgm:pt>
    <dgm:pt modelId="{41BCEAF9-B950-42A5-B5BC-4258786B5658}" type="pres">
      <dgm:prSet presAssocID="{BF7639C4-8D06-49D2-8389-AA8A7BAB8BD0}" presName="hierChild7" presStyleCnt="0"/>
      <dgm:spPr/>
    </dgm:pt>
    <dgm:pt modelId="{CA92412C-B8F3-44B9-BC55-E73D5617B45E}" type="pres">
      <dgm:prSet presAssocID="{AD937699-EA7B-4BB0-AFF1-0C7F2CF3127D}" presName="Name111" presStyleLbl="parChTrans1D4" presStyleIdx="1" presStyleCnt="2"/>
      <dgm:spPr/>
      <dgm:t>
        <a:bodyPr/>
        <a:lstStyle/>
        <a:p>
          <a:endParaRPr lang="hu-HU"/>
        </a:p>
      </dgm:t>
    </dgm:pt>
    <dgm:pt modelId="{561CCEDB-D187-4649-BFA7-D4B70054419E}" type="pres">
      <dgm:prSet presAssocID="{A0050805-039C-4C67-A8D6-7DFA590975FD}" presName="hierRoot3" presStyleCnt="0">
        <dgm:presLayoutVars>
          <dgm:hierBranch val="init"/>
        </dgm:presLayoutVars>
      </dgm:prSet>
      <dgm:spPr/>
    </dgm:pt>
    <dgm:pt modelId="{06FA62A1-8A7E-46CA-B82A-DB1D8C4BA515}" type="pres">
      <dgm:prSet presAssocID="{A0050805-039C-4C67-A8D6-7DFA590975FD}" presName="rootComposite3" presStyleCnt="0"/>
      <dgm:spPr/>
    </dgm:pt>
    <dgm:pt modelId="{62AD9579-7C9E-422F-B396-900E3932EBB4}" type="pres">
      <dgm:prSet presAssocID="{A0050805-039C-4C67-A8D6-7DFA590975FD}" presName="rootText3" presStyleLbl="asst2" presStyleIdx="5" presStyleCnt="6" custLinFactNeighborX="16767" custLinFactNeighborY="478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BF92387-1922-4CDE-8A09-C1D4CAB2D47C}" type="pres">
      <dgm:prSet presAssocID="{A0050805-039C-4C67-A8D6-7DFA590975FD}" presName="rootConnector3" presStyleLbl="asst2" presStyleIdx="5" presStyleCnt="6"/>
      <dgm:spPr/>
      <dgm:t>
        <a:bodyPr/>
        <a:lstStyle/>
        <a:p>
          <a:endParaRPr lang="hu-HU"/>
        </a:p>
      </dgm:t>
    </dgm:pt>
    <dgm:pt modelId="{174D3060-9736-4958-9C02-CA1B608C1E6A}" type="pres">
      <dgm:prSet presAssocID="{A0050805-039C-4C67-A8D6-7DFA590975FD}" presName="hierChild6" presStyleCnt="0"/>
      <dgm:spPr/>
    </dgm:pt>
    <dgm:pt modelId="{686BEE1B-3B1C-4039-9096-CC6790297F6A}" type="pres">
      <dgm:prSet presAssocID="{A0050805-039C-4C67-A8D6-7DFA590975FD}" presName="hierChild7" presStyleCnt="0"/>
      <dgm:spPr/>
    </dgm:pt>
    <dgm:pt modelId="{0BCBB03A-1994-471E-9982-717D0AFB36C8}" type="pres">
      <dgm:prSet presAssocID="{EA74944D-1406-4DE3-906D-F3CC2122136D}" presName="hierChild3" presStyleCnt="0"/>
      <dgm:spPr/>
    </dgm:pt>
  </dgm:ptLst>
  <dgm:cxnLst>
    <dgm:cxn modelId="{6189EE77-53D9-418C-83C1-1C969F02CED7}" type="presOf" srcId="{A0050805-039C-4C67-A8D6-7DFA590975FD}" destId="{62AD9579-7C9E-422F-B396-900E3932EBB4}" srcOrd="0" destOrd="0" presId="urn:microsoft.com/office/officeart/2005/8/layout/orgChart1"/>
    <dgm:cxn modelId="{33925264-5851-4B7B-89CE-C466FFB9574E}" type="presOf" srcId="{F025B621-1334-4A2F-9BF0-5D70235E4C75}" destId="{0D6BF90C-5988-4085-ADD2-3DACB71946B1}" srcOrd="0" destOrd="0" presId="urn:microsoft.com/office/officeart/2005/8/layout/orgChart1"/>
    <dgm:cxn modelId="{5C4F3B49-543A-4D79-BB3A-FD4DA24A136E}" type="presOf" srcId="{764989C1-A8FE-47F0-A9DC-22A0E5F43BB7}" destId="{1977A5B4-1900-4720-A299-FD1975BD9F83}" srcOrd="0" destOrd="0" presId="urn:microsoft.com/office/officeart/2005/8/layout/orgChart1"/>
    <dgm:cxn modelId="{4C49A903-BB26-41A0-8541-9C4E95C915A4}" type="presOf" srcId="{A7ADBD27-C22A-433F-B108-DABC96FF6323}" destId="{404DEA2C-8DE9-4AE6-8804-D0D4EF61E3CD}" srcOrd="1" destOrd="0" presId="urn:microsoft.com/office/officeart/2005/8/layout/orgChart1"/>
    <dgm:cxn modelId="{AF27D75A-1F7B-4ED1-82AB-1DF97812EA6F}" type="presOf" srcId="{BF7639C4-8D06-49D2-8389-AA8A7BAB8BD0}" destId="{19E15B65-FB6B-41F9-9780-A52C0E6E8E99}" srcOrd="0" destOrd="0" presId="urn:microsoft.com/office/officeart/2005/8/layout/orgChart1"/>
    <dgm:cxn modelId="{5FA2EFA6-F863-4862-AED0-64B29E621A5F}" srcId="{A7ADBD27-C22A-433F-B108-DABC96FF6323}" destId="{7CD235EF-3C2B-45D3-9245-27C6B4906B87}" srcOrd="1" destOrd="0" parTransId="{7FD28CF5-8A13-40DC-A793-2C4DD46390B4}" sibTransId="{1AFED19C-429F-49F5-BE03-4932A3D4146B}"/>
    <dgm:cxn modelId="{726D7090-7E08-4524-A7B3-210379159472}" type="presOf" srcId="{AC60134F-D217-4B1E-8617-0DE6CDFD5F9C}" destId="{7A8B0806-B761-4AA7-9858-B8D9DFD2D4AA}" srcOrd="0" destOrd="0" presId="urn:microsoft.com/office/officeart/2005/8/layout/orgChart1"/>
    <dgm:cxn modelId="{BAD8F5A7-95AA-44FE-95A6-EAA4F5FA7BD6}" type="presOf" srcId="{5520A062-62BD-412B-9D13-5F906536AA11}" destId="{C1FB01EA-27D9-4763-A3F9-7239B8FFD01D}" srcOrd="0" destOrd="0" presId="urn:microsoft.com/office/officeart/2005/8/layout/orgChart1"/>
    <dgm:cxn modelId="{C87171B4-226F-45FD-905A-175A4DE9415B}" type="presOf" srcId="{229FB1EA-2D34-4CCB-B026-3AAEFEF8213B}" destId="{9D737F1E-D2CC-47AD-9973-D69FFD42DEBB}" srcOrd="1" destOrd="0" presId="urn:microsoft.com/office/officeart/2005/8/layout/orgChart1"/>
    <dgm:cxn modelId="{6046DA0F-0952-4E54-B89C-F60988C6753A}" type="presOf" srcId="{A0FFF2B4-B724-4778-8754-847B262DDE0B}" destId="{6CEB04F0-CA6E-4786-8F79-0D1A8F43AAF6}" srcOrd="0" destOrd="0" presId="urn:microsoft.com/office/officeart/2005/8/layout/orgChart1"/>
    <dgm:cxn modelId="{A250C8EF-EC16-4A5E-973D-9BE65709A9A3}" type="presOf" srcId="{BF7639C4-8D06-49D2-8389-AA8A7BAB8BD0}" destId="{134DE299-AD1B-42EB-B0F6-537A311AEA1A}" srcOrd="1" destOrd="0" presId="urn:microsoft.com/office/officeart/2005/8/layout/orgChart1"/>
    <dgm:cxn modelId="{3F5C7BFC-5C7D-467E-8CD8-51C1E10A8C8E}" type="presOf" srcId="{7CD235EF-3C2B-45D3-9245-27C6B4906B87}" destId="{D7653203-1DA2-4C14-BF1C-F1451B53B1A3}" srcOrd="1" destOrd="0" presId="urn:microsoft.com/office/officeart/2005/8/layout/orgChart1"/>
    <dgm:cxn modelId="{105C0A70-F6C5-45D5-BD21-55B283141CEB}" type="presOf" srcId="{9D06F0AD-6AD3-4937-8217-4A54149DED02}" destId="{6EAE1303-B025-4EE6-B62B-B7F4DD5C833B}" srcOrd="0" destOrd="0" presId="urn:microsoft.com/office/officeart/2005/8/layout/orgChart1"/>
    <dgm:cxn modelId="{EE042B41-DC06-41D2-990B-F0388DCA1AC4}" type="presOf" srcId="{7FD28CF5-8A13-40DC-A793-2C4DD46390B4}" destId="{CF7467B4-6FB5-4BF4-8726-0F3E84E7D5DE}" srcOrd="0" destOrd="0" presId="urn:microsoft.com/office/officeart/2005/8/layout/orgChart1"/>
    <dgm:cxn modelId="{8C4F458A-691C-4142-8663-CC2399C0A223}" type="presOf" srcId="{6D79F71A-DED4-4F2C-BC4B-0C718BBA540B}" destId="{48778353-CFCB-44EC-859C-8A2CAAFDBD24}" srcOrd="0" destOrd="0" presId="urn:microsoft.com/office/officeart/2005/8/layout/orgChart1"/>
    <dgm:cxn modelId="{D135671B-E0CB-4F12-8860-740FCA1AFE09}" srcId="{6D79F71A-DED4-4F2C-BC4B-0C718BBA540B}" destId="{5520A062-62BD-412B-9D13-5F906536AA11}" srcOrd="0" destOrd="0" parTransId="{F025B621-1334-4A2F-9BF0-5D70235E4C75}" sibTransId="{AA1A9890-4355-489F-9AB8-622580C044BF}"/>
    <dgm:cxn modelId="{FB11D737-D93B-44A1-A7E5-24B69751BAA9}" srcId="{5520A062-62BD-412B-9D13-5F906536AA11}" destId="{229FB1EA-2D34-4CCB-B026-3AAEFEF8213B}" srcOrd="0" destOrd="0" parTransId="{764989C1-A8FE-47F0-A9DC-22A0E5F43BB7}" sibTransId="{A3CD082F-E49F-411F-B2F7-FF7ED3B700C5}"/>
    <dgm:cxn modelId="{8006EB49-4D1A-41C1-A5EE-930C315BC147}" srcId="{A7ADBD27-C22A-433F-B108-DABC96FF6323}" destId="{A0FFF2B4-B724-4778-8754-847B262DDE0B}" srcOrd="0" destOrd="0" parTransId="{AC60134F-D217-4B1E-8617-0DE6CDFD5F9C}" sibTransId="{7A07A39A-B4EF-4A63-92AC-C06B97D6D726}"/>
    <dgm:cxn modelId="{7CA11E36-FB5C-4B14-BC6A-B58329EA98B9}" type="presOf" srcId="{AD937699-EA7B-4BB0-AFF1-0C7F2CF3127D}" destId="{CA92412C-B8F3-44B9-BC55-E73D5617B45E}" srcOrd="0" destOrd="0" presId="urn:microsoft.com/office/officeart/2005/8/layout/orgChart1"/>
    <dgm:cxn modelId="{1DECECF3-9C30-4DA1-BAE0-7F1495AD2A09}" srcId="{1558256A-67A0-411C-9A55-C27052F7DC95}" destId="{EA74944D-1406-4DE3-906D-F3CC2122136D}" srcOrd="0" destOrd="0" parTransId="{B24B5EBC-693D-42BE-91F5-016731086AD4}" sibTransId="{4EADA006-3CD5-4935-9D0F-248BDA010DC4}"/>
    <dgm:cxn modelId="{C09A726D-4353-43DC-B191-1144F99235A2}" srcId="{BF7639C4-8D06-49D2-8389-AA8A7BAB8BD0}" destId="{A0050805-039C-4C67-A8D6-7DFA590975FD}" srcOrd="0" destOrd="0" parTransId="{AD937699-EA7B-4BB0-AFF1-0C7F2CF3127D}" sibTransId="{AF7F00FA-B333-4B65-8564-3C5DA51B94FF}"/>
    <dgm:cxn modelId="{A247F662-4845-4D0C-AD8C-DA0362463B7A}" type="presOf" srcId="{EA74944D-1406-4DE3-906D-F3CC2122136D}" destId="{10C6DDCA-9DFB-4588-98FA-393B34C01DC0}" srcOrd="0" destOrd="0" presId="urn:microsoft.com/office/officeart/2005/8/layout/orgChart1"/>
    <dgm:cxn modelId="{10A4BA8E-D9A4-49EC-954E-C905373EE93A}" type="presOf" srcId="{A7ADBD27-C22A-433F-B108-DABC96FF6323}" destId="{70B278E9-0BE1-4F89-A762-B9E841ECDB52}" srcOrd="0" destOrd="0" presId="urn:microsoft.com/office/officeart/2005/8/layout/orgChart1"/>
    <dgm:cxn modelId="{43DC225B-5C7C-4A73-874D-68093304EE58}" type="presOf" srcId="{7CD235EF-3C2B-45D3-9245-27C6B4906B87}" destId="{0EB56CAB-DBE3-49FD-87FB-2CB475EF100A}" srcOrd="0" destOrd="0" presId="urn:microsoft.com/office/officeart/2005/8/layout/orgChart1"/>
    <dgm:cxn modelId="{54B3DD2F-BF64-4191-B771-BB2C449D6A0C}" type="presOf" srcId="{5520A062-62BD-412B-9D13-5F906536AA11}" destId="{5A675889-3D0C-41C1-BDAF-82A069FAA220}" srcOrd="1" destOrd="0" presId="urn:microsoft.com/office/officeart/2005/8/layout/orgChart1"/>
    <dgm:cxn modelId="{18A0AA29-0FCE-4541-96CA-DB455E3AA7A2}" type="presOf" srcId="{1558256A-67A0-411C-9A55-C27052F7DC95}" destId="{97A4CC13-C99C-43D0-8FFC-2F364E1F13C9}" srcOrd="0" destOrd="0" presId="urn:microsoft.com/office/officeart/2005/8/layout/orgChart1"/>
    <dgm:cxn modelId="{A6D55B88-8E80-4642-A121-37E5F88E5BEA}" type="presOf" srcId="{229FB1EA-2D34-4CCB-B026-3AAEFEF8213B}" destId="{2CBC2473-A823-490F-BD1E-21D9DD38BF9D}" srcOrd="0" destOrd="0" presId="urn:microsoft.com/office/officeart/2005/8/layout/orgChart1"/>
    <dgm:cxn modelId="{96DAC2D6-7D2A-42D7-83A3-68182FDE693C}" type="presOf" srcId="{A0050805-039C-4C67-A8D6-7DFA590975FD}" destId="{CBF92387-1922-4CDE-8A09-C1D4CAB2D47C}" srcOrd="1" destOrd="0" presId="urn:microsoft.com/office/officeart/2005/8/layout/orgChart1"/>
    <dgm:cxn modelId="{E9C331D9-501F-4CF8-9B0E-FF6DE77920A6}" srcId="{EA74944D-1406-4DE3-906D-F3CC2122136D}" destId="{6D79F71A-DED4-4F2C-BC4B-0C718BBA540B}" srcOrd="1" destOrd="0" parTransId="{E28ABF42-0598-4F36-AC4E-230A067CA1B0}" sibTransId="{6C8662DF-966A-4E12-9937-638B241DF5F4}"/>
    <dgm:cxn modelId="{25EDE67F-526C-4F46-B06D-DE8D5E9F6025}" srcId="{6D79F71A-DED4-4F2C-BC4B-0C718BBA540B}" destId="{BF7639C4-8D06-49D2-8389-AA8A7BAB8BD0}" srcOrd="1" destOrd="0" parTransId="{9D06F0AD-6AD3-4937-8217-4A54149DED02}" sibTransId="{6F3CAC70-34BE-43AA-ADE7-E831775713B7}"/>
    <dgm:cxn modelId="{5A39450E-44F3-4AC3-AD57-2040CAB05158}" srcId="{EA74944D-1406-4DE3-906D-F3CC2122136D}" destId="{A7ADBD27-C22A-433F-B108-DABC96FF6323}" srcOrd="0" destOrd="0" parTransId="{3A216BBC-E17B-4B29-82A5-625F7668B7B9}" sibTransId="{5661527F-4461-4DB1-BCD5-7F41C59BDF18}"/>
    <dgm:cxn modelId="{3198AEB0-8D0B-4E1C-B7A7-6E980F961FCD}" type="presOf" srcId="{3A216BBC-E17B-4B29-82A5-625F7668B7B9}" destId="{43958BBB-C148-4CED-AAE4-CF54A6D2B13E}" srcOrd="0" destOrd="0" presId="urn:microsoft.com/office/officeart/2005/8/layout/orgChart1"/>
    <dgm:cxn modelId="{C4BDBCB9-7C66-44CB-A3C3-FFD5FC181DCA}" type="presOf" srcId="{E28ABF42-0598-4F36-AC4E-230A067CA1B0}" destId="{2B99807B-7240-4DB0-8851-C69EC485300F}" srcOrd="0" destOrd="0" presId="urn:microsoft.com/office/officeart/2005/8/layout/orgChart1"/>
    <dgm:cxn modelId="{884CF6A7-7459-4B17-BFDD-AED23EB24ED7}" type="presOf" srcId="{A0FFF2B4-B724-4778-8754-847B262DDE0B}" destId="{D4C3838D-3F26-4851-8A7C-63454A69B588}" srcOrd="1" destOrd="0" presId="urn:microsoft.com/office/officeart/2005/8/layout/orgChart1"/>
    <dgm:cxn modelId="{A742CCE8-8689-4554-A04B-F227F419BD76}" type="presOf" srcId="{6D79F71A-DED4-4F2C-BC4B-0C718BBA540B}" destId="{04F1131B-6576-43C2-B54B-F251F3B1EEE9}" srcOrd="1" destOrd="0" presId="urn:microsoft.com/office/officeart/2005/8/layout/orgChart1"/>
    <dgm:cxn modelId="{858C5560-6164-4A7B-BD4E-E65B621D7FCE}" type="presOf" srcId="{EA74944D-1406-4DE3-906D-F3CC2122136D}" destId="{287B0818-1429-4E30-A088-F9C6B634763A}" srcOrd="1" destOrd="0" presId="urn:microsoft.com/office/officeart/2005/8/layout/orgChart1"/>
    <dgm:cxn modelId="{9E5950E8-B3CD-4634-BE23-4C0C886B7E0D}" type="presParOf" srcId="{97A4CC13-C99C-43D0-8FFC-2F364E1F13C9}" destId="{9443B08A-5F6E-4042-A15A-9739DB7DBC05}" srcOrd="0" destOrd="0" presId="urn:microsoft.com/office/officeart/2005/8/layout/orgChart1"/>
    <dgm:cxn modelId="{2A53C6C8-92D3-43F0-B1D0-D1A2404B39A7}" type="presParOf" srcId="{9443B08A-5F6E-4042-A15A-9739DB7DBC05}" destId="{6244DEAA-7E56-4D3C-9BC5-F84771D69179}" srcOrd="0" destOrd="0" presId="urn:microsoft.com/office/officeart/2005/8/layout/orgChart1"/>
    <dgm:cxn modelId="{2512F51E-4288-4039-890A-FE395C228CCA}" type="presParOf" srcId="{6244DEAA-7E56-4D3C-9BC5-F84771D69179}" destId="{10C6DDCA-9DFB-4588-98FA-393B34C01DC0}" srcOrd="0" destOrd="0" presId="urn:microsoft.com/office/officeart/2005/8/layout/orgChart1"/>
    <dgm:cxn modelId="{56468D56-BC9D-48E9-80F0-32BA93570208}" type="presParOf" srcId="{6244DEAA-7E56-4D3C-9BC5-F84771D69179}" destId="{287B0818-1429-4E30-A088-F9C6B634763A}" srcOrd="1" destOrd="0" presId="urn:microsoft.com/office/officeart/2005/8/layout/orgChart1"/>
    <dgm:cxn modelId="{4E510055-FD6B-4CDC-848E-85CB5013F914}" type="presParOf" srcId="{9443B08A-5F6E-4042-A15A-9739DB7DBC05}" destId="{B805278C-183D-4AE1-899F-28C365990D98}" srcOrd="1" destOrd="0" presId="urn:microsoft.com/office/officeart/2005/8/layout/orgChart1"/>
    <dgm:cxn modelId="{342CFA33-E11A-4CB0-9AAB-5EE518D10B5E}" type="presParOf" srcId="{B805278C-183D-4AE1-899F-28C365990D98}" destId="{43958BBB-C148-4CED-AAE4-CF54A6D2B13E}" srcOrd="0" destOrd="0" presId="urn:microsoft.com/office/officeart/2005/8/layout/orgChart1"/>
    <dgm:cxn modelId="{D5D18B73-CBA5-479D-91E4-C7C490C863FB}" type="presParOf" srcId="{B805278C-183D-4AE1-899F-28C365990D98}" destId="{5A224157-B5C4-4FBC-937A-B85FEF296218}" srcOrd="1" destOrd="0" presId="urn:microsoft.com/office/officeart/2005/8/layout/orgChart1"/>
    <dgm:cxn modelId="{E729FFBE-7441-4E33-8DA4-C70454DB1E8A}" type="presParOf" srcId="{5A224157-B5C4-4FBC-937A-B85FEF296218}" destId="{1F33E3D7-750A-49F3-B1E7-B6004DB8E6FB}" srcOrd="0" destOrd="0" presId="urn:microsoft.com/office/officeart/2005/8/layout/orgChart1"/>
    <dgm:cxn modelId="{9AEF11E3-AC0E-4C2C-A869-679C6F1FAB7F}" type="presParOf" srcId="{1F33E3D7-750A-49F3-B1E7-B6004DB8E6FB}" destId="{70B278E9-0BE1-4F89-A762-B9E841ECDB52}" srcOrd="0" destOrd="0" presId="urn:microsoft.com/office/officeart/2005/8/layout/orgChart1"/>
    <dgm:cxn modelId="{AB96BA6F-FB2A-40ED-932D-F9993BBC163D}" type="presParOf" srcId="{1F33E3D7-750A-49F3-B1E7-B6004DB8E6FB}" destId="{404DEA2C-8DE9-4AE6-8804-D0D4EF61E3CD}" srcOrd="1" destOrd="0" presId="urn:microsoft.com/office/officeart/2005/8/layout/orgChart1"/>
    <dgm:cxn modelId="{584DE75C-E6ED-465D-B896-B6367E5AC4EB}" type="presParOf" srcId="{5A224157-B5C4-4FBC-937A-B85FEF296218}" destId="{8215B266-6533-4FDE-9EC8-A9092B510101}" srcOrd="1" destOrd="0" presId="urn:microsoft.com/office/officeart/2005/8/layout/orgChart1"/>
    <dgm:cxn modelId="{19533178-DB35-45D6-94F0-D449BD330289}" type="presParOf" srcId="{5A224157-B5C4-4FBC-937A-B85FEF296218}" destId="{7B1F5F05-7E00-4426-B91A-E29B560B61BE}" srcOrd="2" destOrd="0" presId="urn:microsoft.com/office/officeart/2005/8/layout/orgChart1"/>
    <dgm:cxn modelId="{996F0AE1-4DEE-4D8E-B0E0-82CEC0B5D455}" type="presParOf" srcId="{7B1F5F05-7E00-4426-B91A-E29B560B61BE}" destId="{7A8B0806-B761-4AA7-9858-B8D9DFD2D4AA}" srcOrd="0" destOrd="0" presId="urn:microsoft.com/office/officeart/2005/8/layout/orgChart1"/>
    <dgm:cxn modelId="{C1823BAE-9CAE-4040-A6E1-10E648F54472}" type="presParOf" srcId="{7B1F5F05-7E00-4426-B91A-E29B560B61BE}" destId="{0E8C5F82-2B30-4EB8-A6BC-39F068C8BE79}" srcOrd="1" destOrd="0" presId="urn:microsoft.com/office/officeart/2005/8/layout/orgChart1"/>
    <dgm:cxn modelId="{ED3A2E3F-89E7-497C-A405-881D3319F95E}" type="presParOf" srcId="{0E8C5F82-2B30-4EB8-A6BC-39F068C8BE79}" destId="{A0A7C915-1097-4E2C-9F63-BECA70A5BDDA}" srcOrd="0" destOrd="0" presId="urn:microsoft.com/office/officeart/2005/8/layout/orgChart1"/>
    <dgm:cxn modelId="{5E16806A-783C-418F-8B60-1D0496632469}" type="presParOf" srcId="{A0A7C915-1097-4E2C-9F63-BECA70A5BDDA}" destId="{6CEB04F0-CA6E-4786-8F79-0D1A8F43AAF6}" srcOrd="0" destOrd="0" presId="urn:microsoft.com/office/officeart/2005/8/layout/orgChart1"/>
    <dgm:cxn modelId="{646DA49F-747D-4789-9A05-3DADFA3BC078}" type="presParOf" srcId="{A0A7C915-1097-4E2C-9F63-BECA70A5BDDA}" destId="{D4C3838D-3F26-4851-8A7C-63454A69B588}" srcOrd="1" destOrd="0" presId="urn:microsoft.com/office/officeart/2005/8/layout/orgChart1"/>
    <dgm:cxn modelId="{1DF0ED76-6C6B-4BCE-8F4D-380EC7C02B64}" type="presParOf" srcId="{0E8C5F82-2B30-4EB8-A6BC-39F068C8BE79}" destId="{4E501C9C-D590-4BC1-A7E3-A63F42B1CB3F}" srcOrd="1" destOrd="0" presId="urn:microsoft.com/office/officeart/2005/8/layout/orgChart1"/>
    <dgm:cxn modelId="{3BF85233-8BAF-4921-B4B0-A74A26146409}" type="presParOf" srcId="{0E8C5F82-2B30-4EB8-A6BC-39F068C8BE79}" destId="{99C54F63-4FC4-4934-9656-39F34412D3F6}" srcOrd="2" destOrd="0" presId="urn:microsoft.com/office/officeart/2005/8/layout/orgChart1"/>
    <dgm:cxn modelId="{28FBAD4E-7138-496D-AD02-045137A6D4C0}" type="presParOf" srcId="{7B1F5F05-7E00-4426-B91A-E29B560B61BE}" destId="{CF7467B4-6FB5-4BF4-8726-0F3E84E7D5DE}" srcOrd="2" destOrd="0" presId="urn:microsoft.com/office/officeart/2005/8/layout/orgChart1"/>
    <dgm:cxn modelId="{B769DEDD-EF0E-48D7-84A4-65AA1BC4AF22}" type="presParOf" srcId="{7B1F5F05-7E00-4426-B91A-E29B560B61BE}" destId="{0FB94A2A-5DA3-4E9B-9CA5-AA83EB7F0D3F}" srcOrd="3" destOrd="0" presId="urn:microsoft.com/office/officeart/2005/8/layout/orgChart1"/>
    <dgm:cxn modelId="{E64881A8-CFFC-4EBD-9EBF-A49F928F884D}" type="presParOf" srcId="{0FB94A2A-5DA3-4E9B-9CA5-AA83EB7F0D3F}" destId="{EC4B2F5B-E403-43B9-801D-1175BEB37F52}" srcOrd="0" destOrd="0" presId="urn:microsoft.com/office/officeart/2005/8/layout/orgChart1"/>
    <dgm:cxn modelId="{DE254A5D-271D-4088-B1D9-F4F93F0DEDFA}" type="presParOf" srcId="{EC4B2F5B-E403-43B9-801D-1175BEB37F52}" destId="{0EB56CAB-DBE3-49FD-87FB-2CB475EF100A}" srcOrd="0" destOrd="0" presId="urn:microsoft.com/office/officeart/2005/8/layout/orgChart1"/>
    <dgm:cxn modelId="{A4C4E939-BF69-454C-A9E9-856301739F42}" type="presParOf" srcId="{EC4B2F5B-E403-43B9-801D-1175BEB37F52}" destId="{D7653203-1DA2-4C14-BF1C-F1451B53B1A3}" srcOrd="1" destOrd="0" presId="urn:microsoft.com/office/officeart/2005/8/layout/orgChart1"/>
    <dgm:cxn modelId="{C4050A2C-0BD6-4309-AF38-04B5B700C420}" type="presParOf" srcId="{0FB94A2A-5DA3-4E9B-9CA5-AA83EB7F0D3F}" destId="{2D7E9A69-C290-44EE-AFEC-D43D6A53D7DD}" srcOrd="1" destOrd="0" presId="urn:microsoft.com/office/officeart/2005/8/layout/orgChart1"/>
    <dgm:cxn modelId="{6F5B6823-3635-4553-A342-D4E93F780B92}" type="presParOf" srcId="{0FB94A2A-5DA3-4E9B-9CA5-AA83EB7F0D3F}" destId="{F3152CBD-DEC5-47A6-9B13-B713E5B9863A}" srcOrd="2" destOrd="0" presId="urn:microsoft.com/office/officeart/2005/8/layout/orgChart1"/>
    <dgm:cxn modelId="{06512E1E-EBDC-42EB-A0A4-2AF5F254FA55}" type="presParOf" srcId="{B805278C-183D-4AE1-899F-28C365990D98}" destId="{2B99807B-7240-4DB0-8851-C69EC485300F}" srcOrd="2" destOrd="0" presId="urn:microsoft.com/office/officeart/2005/8/layout/orgChart1"/>
    <dgm:cxn modelId="{A88BDEDF-8027-4F29-B89E-C54F400162F1}" type="presParOf" srcId="{B805278C-183D-4AE1-899F-28C365990D98}" destId="{7850989A-996E-46C7-9354-82450ED95D0D}" srcOrd="3" destOrd="0" presId="urn:microsoft.com/office/officeart/2005/8/layout/orgChart1"/>
    <dgm:cxn modelId="{84F533C8-2685-4E0C-BE94-B6CE8A36768C}" type="presParOf" srcId="{7850989A-996E-46C7-9354-82450ED95D0D}" destId="{1619AB96-7B28-4E2D-ABBB-C07DA24050B1}" srcOrd="0" destOrd="0" presId="urn:microsoft.com/office/officeart/2005/8/layout/orgChart1"/>
    <dgm:cxn modelId="{5C4D93C5-7946-4C8B-AECC-E4996819B665}" type="presParOf" srcId="{1619AB96-7B28-4E2D-ABBB-C07DA24050B1}" destId="{48778353-CFCB-44EC-859C-8A2CAAFDBD24}" srcOrd="0" destOrd="0" presId="urn:microsoft.com/office/officeart/2005/8/layout/orgChart1"/>
    <dgm:cxn modelId="{2D80FD6B-BFDC-4BD2-A2AE-0EA9106C0E5A}" type="presParOf" srcId="{1619AB96-7B28-4E2D-ABBB-C07DA24050B1}" destId="{04F1131B-6576-43C2-B54B-F251F3B1EEE9}" srcOrd="1" destOrd="0" presId="urn:microsoft.com/office/officeart/2005/8/layout/orgChart1"/>
    <dgm:cxn modelId="{0D0B1F54-4BCD-4E7A-8C7B-276FCD4C739C}" type="presParOf" srcId="{7850989A-996E-46C7-9354-82450ED95D0D}" destId="{659DEEA3-D792-4BF3-BD37-88B81E80FE0C}" srcOrd="1" destOrd="0" presId="urn:microsoft.com/office/officeart/2005/8/layout/orgChart1"/>
    <dgm:cxn modelId="{4EEFA7E8-5480-48B7-AD25-BB1D6C2AC063}" type="presParOf" srcId="{7850989A-996E-46C7-9354-82450ED95D0D}" destId="{E1923939-862F-44EF-BC7E-37C95709F91C}" srcOrd="2" destOrd="0" presId="urn:microsoft.com/office/officeart/2005/8/layout/orgChart1"/>
    <dgm:cxn modelId="{373C5EFD-D4C8-48D2-BAEC-946A31CF08AC}" type="presParOf" srcId="{E1923939-862F-44EF-BC7E-37C95709F91C}" destId="{0D6BF90C-5988-4085-ADD2-3DACB71946B1}" srcOrd="0" destOrd="0" presId="urn:microsoft.com/office/officeart/2005/8/layout/orgChart1"/>
    <dgm:cxn modelId="{67D3B080-12E3-46A6-9117-1EFB996E4570}" type="presParOf" srcId="{E1923939-862F-44EF-BC7E-37C95709F91C}" destId="{49BB2789-1712-4A04-B36B-FB3C12777FA2}" srcOrd="1" destOrd="0" presId="urn:microsoft.com/office/officeart/2005/8/layout/orgChart1"/>
    <dgm:cxn modelId="{91264519-BBD2-4F1A-85D2-451DD492712E}" type="presParOf" srcId="{49BB2789-1712-4A04-B36B-FB3C12777FA2}" destId="{4A042043-FEB1-427B-BA8C-2641BB1CCBC2}" srcOrd="0" destOrd="0" presId="urn:microsoft.com/office/officeart/2005/8/layout/orgChart1"/>
    <dgm:cxn modelId="{5A957CBC-47AF-450E-8F1C-39FBD81C332D}" type="presParOf" srcId="{4A042043-FEB1-427B-BA8C-2641BB1CCBC2}" destId="{C1FB01EA-27D9-4763-A3F9-7239B8FFD01D}" srcOrd="0" destOrd="0" presId="urn:microsoft.com/office/officeart/2005/8/layout/orgChart1"/>
    <dgm:cxn modelId="{01A56FA6-2A69-4D3C-BA51-C5EB0B1D776F}" type="presParOf" srcId="{4A042043-FEB1-427B-BA8C-2641BB1CCBC2}" destId="{5A675889-3D0C-41C1-BDAF-82A069FAA220}" srcOrd="1" destOrd="0" presId="urn:microsoft.com/office/officeart/2005/8/layout/orgChart1"/>
    <dgm:cxn modelId="{FE26FF1A-E362-45FB-B8B9-77B21E43265B}" type="presParOf" srcId="{49BB2789-1712-4A04-B36B-FB3C12777FA2}" destId="{EC80027D-7A40-4A2F-B618-F232AA215000}" srcOrd="1" destOrd="0" presId="urn:microsoft.com/office/officeart/2005/8/layout/orgChart1"/>
    <dgm:cxn modelId="{D3A71DB0-72B9-4B6D-83AA-AF8962F2BA95}" type="presParOf" srcId="{49BB2789-1712-4A04-B36B-FB3C12777FA2}" destId="{0D5C948B-6478-4969-B1A2-CA4D04D105DE}" srcOrd="2" destOrd="0" presId="urn:microsoft.com/office/officeart/2005/8/layout/orgChart1"/>
    <dgm:cxn modelId="{F95BA5DC-3D0C-41B0-9B11-6F91CD6A0773}" type="presParOf" srcId="{0D5C948B-6478-4969-B1A2-CA4D04D105DE}" destId="{1977A5B4-1900-4720-A299-FD1975BD9F83}" srcOrd="0" destOrd="0" presId="urn:microsoft.com/office/officeart/2005/8/layout/orgChart1"/>
    <dgm:cxn modelId="{CC348407-40D6-4BFF-BE32-53ABB854F536}" type="presParOf" srcId="{0D5C948B-6478-4969-B1A2-CA4D04D105DE}" destId="{AC57B072-27DC-4B48-9D6E-EF0B7617647D}" srcOrd="1" destOrd="0" presId="urn:microsoft.com/office/officeart/2005/8/layout/orgChart1"/>
    <dgm:cxn modelId="{DBF62ED0-A1EE-404E-B1E4-E453EEF1A52B}" type="presParOf" srcId="{AC57B072-27DC-4B48-9D6E-EF0B7617647D}" destId="{F42A3912-A9C9-4349-8D68-D0309BC6CE1D}" srcOrd="0" destOrd="0" presId="urn:microsoft.com/office/officeart/2005/8/layout/orgChart1"/>
    <dgm:cxn modelId="{FDAACF07-440A-46F8-94FA-5A7A43F3660F}" type="presParOf" srcId="{F42A3912-A9C9-4349-8D68-D0309BC6CE1D}" destId="{2CBC2473-A823-490F-BD1E-21D9DD38BF9D}" srcOrd="0" destOrd="0" presId="urn:microsoft.com/office/officeart/2005/8/layout/orgChart1"/>
    <dgm:cxn modelId="{8CF55AEF-618A-4AC8-A896-63B5BCBFB953}" type="presParOf" srcId="{F42A3912-A9C9-4349-8D68-D0309BC6CE1D}" destId="{9D737F1E-D2CC-47AD-9973-D69FFD42DEBB}" srcOrd="1" destOrd="0" presId="urn:microsoft.com/office/officeart/2005/8/layout/orgChart1"/>
    <dgm:cxn modelId="{1B1A9AFB-F7B1-42B1-8B08-0124F6F110A2}" type="presParOf" srcId="{AC57B072-27DC-4B48-9D6E-EF0B7617647D}" destId="{4BCB8BB9-D2EA-4040-BEC8-14B9D7FE3350}" srcOrd="1" destOrd="0" presId="urn:microsoft.com/office/officeart/2005/8/layout/orgChart1"/>
    <dgm:cxn modelId="{A7309C7B-3A5E-4A75-BC81-04BEB1B63C21}" type="presParOf" srcId="{AC57B072-27DC-4B48-9D6E-EF0B7617647D}" destId="{8D8F12A5-00A5-44E0-BFFE-F7DC2297667A}" srcOrd="2" destOrd="0" presId="urn:microsoft.com/office/officeart/2005/8/layout/orgChart1"/>
    <dgm:cxn modelId="{18DB3BF0-0E9F-4117-B742-F07409973822}" type="presParOf" srcId="{E1923939-862F-44EF-BC7E-37C95709F91C}" destId="{6EAE1303-B025-4EE6-B62B-B7F4DD5C833B}" srcOrd="2" destOrd="0" presId="urn:microsoft.com/office/officeart/2005/8/layout/orgChart1"/>
    <dgm:cxn modelId="{9EBCD94F-29FF-404F-9FB8-AFFD5437AFA4}" type="presParOf" srcId="{E1923939-862F-44EF-BC7E-37C95709F91C}" destId="{A2384500-93B7-4896-8241-FC9F5937D227}" srcOrd="3" destOrd="0" presId="urn:microsoft.com/office/officeart/2005/8/layout/orgChart1"/>
    <dgm:cxn modelId="{610BB77A-F423-4334-AA33-4823C6902F2C}" type="presParOf" srcId="{A2384500-93B7-4896-8241-FC9F5937D227}" destId="{E764A49C-C173-42B3-9E03-1D1ADD6D3623}" srcOrd="0" destOrd="0" presId="urn:microsoft.com/office/officeart/2005/8/layout/orgChart1"/>
    <dgm:cxn modelId="{92F81759-1CA0-48A3-A445-8BAF5B480B62}" type="presParOf" srcId="{E764A49C-C173-42B3-9E03-1D1ADD6D3623}" destId="{19E15B65-FB6B-41F9-9780-A52C0E6E8E99}" srcOrd="0" destOrd="0" presId="urn:microsoft.com/office/officeart/2005/8/layout/orgChart1"/>
    <dgm:cxn modelId="{00A2A200-01AC-4E4C-9613-CACF44BF7FE2}" type="presParOf" srcId="{E764A49C-C173-42B3-9E03-1D1ADD6D3623}" destId="{134DE299-AD1B-42EB-B0F6-537A311AEA1A}" srcOrd="1" destOrd="0" presId="urn:microsoft.com/office/officeart/2005/8/layout/orgChart1"/>
    <dgm:cxn modelId="{E9AC909E-0C27-4C1C-AB62-207A9A7F8799}" type="presParOf" srcId="{A2384500-93B7-4896-8241-FC9F5937D227}" destId="{B4FF45F1-9FC2-4BC2-8393-D0F744EADC17}" srcOrd="1" destOrd="0" presId="urn:microsoft.com/office/officeart/2005/8/layout/orgChart1"/>
    <dgm:cxn modelId="{59856972-9348-4FAC-BCAA-07F07DE894E8}" type="presParOf" srcId="{A2384500-93B7-4896-8241-FC9F5937D227}" destId="{41BCEAF9-B950-42A5-B5BC-4258786B5658}" srcOrd="2" destOrd="0" presId="urn:microsoft.com/office/officeart/2005/8/layout/orgChart1"/>
    <dgm:cxn modelId="{DFD2C050-FBF9-420E-BB52-94ED93A6B81B}" type="presParOf" srcId="{41BCEAF9-B950-42A5-B5BC-4258786B5658}" destId="{CA92412C-B8F3-44B9-BC55-E73D5617B45E}" srcOrd="0" destOrd="0" presId="urn:microsoft.com/office/officeart/2005/8/layout/orgChart1"/>
    <dgm:cxn modelId="{529F3BD5-629B-43AF-AE00-4D0BC70A5180}" type="presParOf" srcId="{41BCEAF9-B950-42A5-B5BC-4258786B5658}" destId="{561CCEDB-D187-4649-BFA7-D4B70054419E}" srcOrd="1" destOrd="0" presId="urn:microsoft.com/office/officeart/2005/8/layout/orgChart1"/>
    <dgm:cxn modelId="{EF06C341-C0B2-4400-8A80-9BEA03CB8D72}" type="presParOf" srcId="{561CCEDB-D187-4649-BFA7-D4B70054419E}" destId="{06FA62A1-8A7E-46CA-B82A-DB1D8C4BA515}" srcOrd="0" destOrd="0" presId="urn:microsoft.com/office/officeart/2005/8/layout/orgChart1"/>
    <dgm:cxn modelId="{1875075E-8B68-4E14-BF24-3AF4F2DF85B7}" type="presParOf" srcId="{06FA62A1-8A7E-46CA-B82A-DB1D8C4BA515}" destId="{62AD9579-7C9E-422F-B396-900E3932EBB4}" srcOrd="0" destOrd="0" presId="urn:microsoft.com/office/officeart/2005/8/layout/orgChart1"/>
    <dgm:cxn modelId="{65753305-060E-43A8-9C31-2148BD37EB90}" type="presParOf" srcId="{06FA62A1-8A7E-46CA-B82A-DB1D8C4BA515}" destId="{CBF92387-1922-4CDE-8A09-C1D4CAB2D47C}" srcOrd="1" destOrd="0" presId="urn:microsoft.com/office/officeart/2005/8/layout/orgChart1"/>
    <dgm:cxn modelId="{96A02382-A0BB-48AB-B38F-49621ECF2BD9}" type="presParOf" srcId="{561CCEDB-D187-4649-BFA7-D4B70054419E}" destId="{174D3060-9736-4958-9C02-CA1B608C1E6A}" srcOrd="1" destOrd="0" presId="urn:microsoft.com/office/officeart/2005/8/layout/orgChart1"/>
    <dgm:cxn modelId="{3810D366-32A2-4A96-9529-43C6042484D3}" type="presParOf" srcId="{561CCEDB-D187-4649-BFA7-D4B70054419E}" destId="{686BEE1B-3B1C-4039-9096-CC6790297F6A}" srcOrd="2" destOrd="0" presId="urn:microsoft.com/office/officeart/2005/8/layout/orgChart1"/>
    <dgm:cxn modelId="{A152374F-F68D-4783-A558-CD1B1EABF8F7}" type="presParOf" srcId="{9443B08A-5F6E-4042-A15A-9739DB7DBC05}" destId="{0BCBB03A-1994-471E-9982-717D0AFB36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2412C-B8F3-44B9-BC55-E73D5617B45E}">
      <dsp:nvSpPr>
        <dsp:cNvPr id="0" name=""/>
        <dsp:cNvSpPr/>
      </dsp:nvSpPr>
      <dsp:spPr>
        <a:xfrm>
          <a:off x="6232542" y="4108821"/>
          <a:ext cx="724443" cy="717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4443" y="7178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E1303-B025-4EE6-B62B-B7F4DD5C833B}">
      <dsp:nvSpPr>
        <dsp:cNvPr id="0" name=""/>
        <dsp:cNvSpPr/>
      </dsp:nvSpPr>
      <dsp:spPr>
        <a:xfrm>
          <a:off x="5113032" y="3096846"/>
          <a:ext cx="395067" cy="649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752"/>
              </a:lnTo>
              <a:lnTo>
                <a:pt x="395067" y="6497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7A5B4-1900-4720-A299-FD1975BD9F83}">
      <dsp:nvSpPr>
        <dsp:cNvPr id="0" name=""/>
        <dsp:cNvSpPr/>
      </dsp:nvSpPr>
      <dsp:spPr>
        <a:xfrm>
          <a:off x="3555160" y="4108821"/>
          <a:ext cx="681295" cy="683222"/>
        </a:xfrm>
        <a:custGeom>
          <a:avLst/>
          <a:gdLst/>
          <a:ahLst/>
          <a:cxnLst/>
          <a:rect l="0" t="0" r="0" b="0"/>
          <a:pathLst>
            <a:path>
              <a:moveTo>
                <a:pt x="681295" y="0"/>
              </a:moveTo>
              <a:lnTo>
                <a:pt x="0" y="6832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BF90C-5988-4085-ADD2-3DACB71946B1}">
      <dsp:nvSpPr>
        <dsp:cNvPr id="0" name=""/>
        <dsp:cNvSpPr/>
      </dsp:nvSpPr>
      <dsp:spPr>
        <a:xfrm>
          <a:off x="4960899" y="3096846"/>
          <a:ext cx="152133" cy="649752"/>
        </a:xfrm>
        <a:custGeom>
          <a:avLst/>
          <a:gdLst/>
          <a:ahLst/>
          <a:cxnLst/>
          <a:rect l="0" t="0" r="0" b="0"/>
          <a:pathLst>
            <a:path>
              <a:moveTo>
                <a:pt x="152133" y="0"/>
              </a:moveTo>
              <a:lnTo>
                <a:pt x="152133" y="649752"/>
              </a:lnTo>
              <a:lnTo>
                <a:pt x="0" y="6497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807B-7240-4DB0-8851-C69EC485300F}">
      <dsp:nvSpPr>
        <dsp:cNvPr id="0" name=""/>
        <dsp:cNvSpPr/>
      </dsp:nvSpPr>
      <dsp:spPr>
        <a:xfrm>
          <a:off x="3359879" y="2068137"/>
          <a:ext cx="1753152" cy="304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33"/>
              </a:lnTo>
              <a:lnTo>
                <a:pt x="1753152" y="152133"/>
              </a:lnTo>
              <a:lnTo>
                <a:pt x="1753152" y="3042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467B4-6FB5-4BF4-8726-0F3E84E7D5DE}">
      <dsp:nvSpPr>
        <dsp:cNvPr id="0" name=""/>
        <dsp:cNvSpPr/>
      </dsp:nvSpPr>
      <dsp:spPr>
        <a:xfrm>
          <a:off x="1606727" y="3096846"/>
          <a:ext cx="152133" cy="666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6487"/>
              </a:lnTo>
              <a:lnTo>
                <a:pt x="152133" y="6664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B0806-B761-4AA7-9858-B8D9DFD2D4AA}">
      <dsp:nvSpPr>
        <dsp:cNvPr id="0" name=""/>
        <dsp:cNvSpPr/>
      </dsp:nvSpPr>
      <dsp:spPr>
        <a:xfrm>
          <a:off x="1454594" y="3096846"/>
          <a:ext cx="152133" cy="666487"/>
        </a:xfrm>
        <a:custGeom>
          <a:avLst/>
          <a:gdLst/>
          <a:ahLst/>
          <a:cxnLst/>
          <a:rect l="0" t="0" r="0" b="0"/>
          <a:pathLst>
            <a:path>
              <a:moveTo>
                <a:pt x="152133" y="0"/>
              </a:moveTo>
              <a:lnTo>
                <a:pt x="152133" y="666487"/>
              </a:lnTo>
              <a:lnTo>
                <a:pt x="0" y="6664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58BBB-C148-4CED-AAE4-CF54A6D2B13E}">
      <dsp:nvSpPr>
        <dsp:cNvPr id="0" name=""/>
        <dsp:cNvSpPr/>
      </dsp:nvSpPr>
      <dsp:spPr>
        <a:xfrm>
          <a:off x="1606727" y="2068137"/>
          <a:ext cx="1753152" cy="304266"/>
        </a:xfrm>
        <a:custGeom>
          <a:avLst/>
          <a:gdLst/>
          <a:ahLst/>
          <a:cxnLst/>
          <a:rect l="0" t="0" r="0" b="0"/>
          <a:pathLst>
            <a:path>
              <a:moveTo>
                <a:pt x="1753152" y="0"/>
              </a:moveTo>
              <a:lnTo>
                <a:pt x="1753152" y="152133"/>
              </a:lnTo>
              <a:lnTo>
                <a:pt x="0" y="152133"/>
              </a:lnTo>
              <a:lnTo>
                <a:pt x="0" y="3042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6DDCA-9DFB-4588-98FA-393B34C01DC0}">
      <dsp:nvSpPr>
        <dsp:cNvPr id="0" name=""/>
        <dsp:cNvSpPr/>
      </dsp:nvSpPr>
      <dsp:spPr>
        <a:xfrm>
          <a:off x="2635436" y="1343694"/>
          <a:ext cx="1448886" cy="724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FF3300"/>
              </a:solidFill>
            </a:rPr>
            <a:t>LELTÁROZÁS</a:t>
          </a:r>
          <a:endParaRPr lang="hu-HU" sz="1000" b="1" kern="1200" dirty="0">
            <a:solidFill>
              <a:srgbClr val="FF3300"/>
            </a:solidFill>
          </a:endParaRPr>
        </a:p>
      </dsp:txBody>
      <dsp:txXfrm>
        <a:off x="2635436" y="1343694"/>
        <a:ext cx="1448886" cy="724443"/>
      </dsp:txXfrm>
    </dsp:sp>
    <dsp:sp modelId="{70B278E9-0BE1-4F89-A762-B9E841ECDB52}">
      <dsp:nvSpPr>
        <dsp:cNvPr id="0" name=""/>
        <dsp:cNvSpPr/>
      </dsp:nvSpPr>
      <dsp:spPr>
        <a:xfrm>
          <a:off x="882284" y="2372403"/>
          <a:ext cx="1448886" cy="724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FF3300"/>
              </a:solidFill>
            </a:rPr>
            <a:t>IDŐBELI LEFUTÁS  SZERINT</a:t>
          </a:r>
          <a:endParaRPr lang="hu-HU" sz="1000" b="1" kern="1200" dirty="0">
            <a:solidFill>
              <a:srgbClr val="FF3300"/>
            </a:solidFill>
          </a:endParaRPr>
        </a:p>
      </dsp:txBody>
      <dsp:txXfrm>
        <a:off x="882284" y="2372403"/>
        <a:ext cx="1448886" cy="724443"/>
      </dsp:txXfrm>
    </dsp:sp>
    <dsp:sp modelId="{6CEB04F0-CA6E-4786-8F79-0D1A8F43AAF6}">
      <dsp:nvSpPr>
        <dsp:cNvPr id="0" name=""/>
        <dsp:cNvSpPr/>
      </dsp:nvSpPr>
      <dsp:spPr>
        <a:xfrm>
          <a:off x="5708" y="3401113"/>
          <a:ext cx="1448886" cy="724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FF3300"/>
              </a:solidFill>
            </a:rPr>
            <a:t>FOLYAMATOS</a:t>
          </a:r>
          <a:endParaRPr lang="hu-HU" sz="1000" b="1" kern="1200" dirty="0">
            <a:solidFill>
              <a:srgbClr val="FF3300"/>
            </a:solidFill>
          </a:endParaRPr>
        </a:p>
      </dsp:txBody>
      <dsp:txXfrm>
        <a:off x="5708" y="3401113"/>
        <a:ext cx="1448886" cy="724443"/>
      </dsp:txXfrm>
    </dsp:sp>
    <dsp:sp modelId="{0EB56CAB-DBE3-49FD-87FB-2CB475EF100A}">
      <dsp:nvSpPr>
        <dsp:cNvPr id="0" name=""/>
        <dsp:cNvSpPr/>
      </dsp:nvSpPr>
      <dsp:spPr>
        <a:xfrm>
          <a:off x="1758860" y="3401113"/>
          <a:ext cx="1448886" cy="724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FF3300"/>
              </a:solidFill>
            </a:rPr>
            <a:t>FORDULÓNAPI</a:t>
          </a:r>
          <a:endParaRPr lang="hu-HU" sz="1000" b="1" kern="1200" dirty="0">
            <a:solidFill>
              <a:srgbClr val="FF3300"/>
            </a:solidFill>
          </a:endParaRPr>
        </a:p>
      </dsp:txBody>
      <dsp:txXfrm>
        <a:off x="1758860" y="3401113"/>
        <a:ext cx="1448886" cy="724443"/>
      </dsp:txXfrm>
    </dsp:sp>
    <dsp:sp modelId="{48778353-CFCB-44EC-859C-8A2CAAFDBD24}">
      <dsp:nvSpPr>
        <dsp:cNvPr id="0" name=""/>
        <dsp:cNvSpPr/>
      </dsp:nvSpPr>
      <dsp:spPr>
        <a:xfrm>
          <a:off x="4388589" y="2372403"/>
          <a:ext cx="1448886" cy="724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FF3300"/>
              </a:solidFill>
            </a:rPr>
            <a:t>MÓDJA SZERINT</a:t>
          </a:r>
          <a:endParaRPr lang="hu-HU" sz="1000" b="1" kern="1200" dirty="0">
            <a:solidFill>
              <a:srgbClr val="FF3300"/>
            </a:solidFill>
          </a:endParaRPr>
        </a:p>
      </dsp:txBody>
      <dsp:txXfrm>
        <a:off x="4388589" y="2372403"/>
        <a:ext cx="1448886" cy="724443"/>
      </dsp:txXfrm>
    </dsp:sp>
    <dsp:sp modelId="{C1FB01EA-27D9-4763-A3F9-7239B8FFD01D}">
      <dsp:nvSpPr>
        <dsp:cNvPr id="0" name=""/>
        <dsp:cNvSpPr/>
      </dsp:nvSpPr>
      <dsp:spPr>
        <a:xfrm>
          <a:off x="3512012" y="3384378"/>
          <a:ext cx="1448886" cy="724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FF3300"/>
              </a:solidFill>
            </a:rPr>
            <a:t>MENNYISÉGI FELVÉTEL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FF3300"/>
              </a:solidFill>
            </a:rPr>
            <a:t>(KÖZVETLEN)</a:t>
          </a:r>
          <a:endParaRPr lang="hu-HU" sz="1000" b="1" kern="1200" dirty="0">
            <a:solidFill>
              <a:srgbClr val="FF3300"/>
            </a:solidFill>
          </a:endParaRPr>
        </a:p>
      </dsp:txBody>
      <dsp:txXfrm>
        <a:off x="3512012" y="3384378"/>
        <a:ext cx="1448886" cy="724443"/>
      </dsp:txXfrm>
    </dsp:sp>
    <dsp:sp modelId="{2CBC2473-A823-490F-BD1E-21D9DD38BF9D}">
      <dsp:nvSpPr>
        <dsp:cNvPr id="0" name=""/>
        <dsp:cNvSpPr/>
      </dsp:nvSpPr>
      <dsp:spPr>
        <a:xfrm>
          <a:off x="3555160" y="4429822"/>
          <a:ext cx="1448886" cy="724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/>
            <a:t>PL. ALAPANYAGKÉSZLET</a:t>
          </a:r>
          <a:endParaRPr lang="hu-HU" sz="1000" b="1" kern="1200" dirty="0"/>
        </a:p>
      </dsp:txBody>
      <dsp:txXfrm>
        <a:off x="3555160" y="4429822"/>
        <a:ext cx="1448886" cy="724443"/>
      </dsp:txXfrm>
    </dsp:sp>
    <dsp:sp modelId="{19E15B65-FB6B-41F9-9780-A52C0E6E8E99}">
      <dsp:nvSpPr>
        <dsp:cNvPr id="0" name=""/>
        <dsp:cNvSpPr/>
      </dsp:nvSpPr>
      <dsp:spPr>
        <a:xfrm>
          <a:off x="5508099" y="3384378"/>
          <a:ext cx="1448886" cy="724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FF3300"/>
              </a:solidFill>
            </a:rPr>
            <a:t>EGYEZTETÉS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>
              <a:solidFill>
                <a:srgbClr val="FF3300"/>
              </a:solidFill>
            </a:rPr>
            <a:t>(KÖZVETETT)</a:t>
          </a:r>
          <a:endParaRPr lang="hu-HU" sz="1000" b="1" kern="1200" dirty="0">
            <a:solidFill>
              <a:srgbClr val="FF3300"/>
            </a:solidFill>
          </a:endParaRPr>
        </a:p>
      </dsp:txBody>
      <dsp:txXfrm>
        <a:off x="5508099" y="3384378"/>
        <a:ext cx="1448886" cy="724443"/>
      </dsp:txXfrm>
    </dsp:sp>
    <dsp:sp modelId="{62AD9579-7C9E-422F-B396-900E3932EBB4}">
      <dsp:nvSpPr>
        <dsp:cNvPr id="0" name=""/>
        <dsp:cNvSpPr/>
      </dsp:nvSpPr>
      <dsp:spPr>
        <a:xfrm>
          <a:off x="5508099" y="4464494"/>
          <a:ext cx="1448886" cy="7244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/>
            <a:t>PL. VEVŐFOLYÓSZÁMLA</a:t>
          </a:r>
          <a:endParaRPr lang="hu-HU" sz="1000" b="1" kern="1200" dirty="0"/>
        </a:p>
      </dsp:txBody>
      <dsp:txXfrm>
        <a:off x="5508099" y="4464494"/>
        <a:ext cx="1448886" cy="724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defTabSz="95573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48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 defTabSz="95573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48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2F4991B-9AFE-438A-B3CB-62A5C089F5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03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defTabSz="95573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 defTabSz="95573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6E22DD-23D2-42D4-B11C-BF3D54CF4F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642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798" indent="-275692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766" indent="-220553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873" indent="-220553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980" indent="-220553" defTabSz="95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608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7193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8299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9406" indent="-220553" defTabSz="9557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909B373-0D3E-417C-AD47-06AED7442538}" type="slidenum">
              <a:rPr lang="hu-HU" altLang="hu-HU" sz="130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hu-HU" altLang="hu-HU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00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857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19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5743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1431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728" indent="-275665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658" indent="-220532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721" indent="-220532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785" indent="-220532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848" indent="-220532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912" indent="-220532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975" indent="-220532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9038" indent="-220532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909B373-0D3E-417C-AD47-06AED7442538}" type="slidenum">
              <a:rPr lang="hu-HU" altLang="hu-HU" sz="130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hu-HU" altLang="hu-HU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93838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i="1" dirty="0" smtClean="0"/>
              <a:t>Hideg tél volt, és vihar zúdult le az Olümposzról. De a hangya sok gabonát hordott össze még aratás idején, és elraktározta a házában. A tücsök meg egy lyukba bújt, s</a:t>
            </a:r>
          </a:p>
          <a:p>
            <a:r>
              <a:rPr lang="hu-HU" i="1" dirty="0" smtClean="0"/>
              <a:t>majd’ meghalt az éhségtől és a nagy hidegtől sanyargatva. A hangyához könyörgött hát: adjon neki az élelemből, hadd egyen egy kis búzát, s ő is életben maradna. A hangya</a:t>
            </a:r>
          </a:p>
          <a:p>
            <a:r>
              <a:rPr lang="hu-HU" i="1" dirty="0" smtClean="0"/>
              <a:t>viszont így szólt hozzá: „Hát hol voltál a nyáron? Miért nem gyűjtöttél élelmet az aratáskor?” „Énekeltem és gyönyörködtettem a vándorokat” – felelte a tücsök. A hangya</a:t>
            </a:r>
          </a:p>
          <a:p>
            <a:r>
              <a:rPr lang="hu-HU" i="1" dirty="0" smtClean="0"/>
              <a:t>nagy nevetéssel felelte erre: „Hát akkor télen meg táncolj!” (</a:t>
            </a:r>
            <a:r>
              <a:rPr lang="hu-HU" i="1" dirty="0" err="1" smtClean="0"/>
              <a:t>Aiszoposz</a:t>
            </a:r>
            <a:r>
              <a:rPr lang="hu-HU" i="1" dirty="0" smtClean="0"/>
              <a:t>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0097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0726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 smtClean="0"/>
              <a:t>PÉNZFORGALMI ÉS EREDMÉNYSZEMLÉLET</a:t>
            </a:r>
            <a:r>
              <a:rPr lang="hu-HU" altLang="hu-HU" baseline="0" dirty="0" smtClean="0"/>
              <a:t> MAGYARÁZATA</a:t>
            </a:r>
            <a:endParaRPr lang="hu-HU" altLang="hu-HU" dirty="0" smtClean="0"/>
          </a:p>
          <a:p>
            <a:r>
              <a:rPr lang="hu-HU" altLang="hu-HU" dirty="0" smtClean="0"/>
              <a:t>EGYSZERES KÖNYVVITEL: (2004-től magyar</a:t>
            </a:r>
            <a:r>
              <a:rPr lang="hu-HU" altLang="hu-HU" baseline="0" dirty="0" smtClean="0"/>
              <a:t> vállalkozások nem)</a:t>
            </a:r>
            <a:r>
              <a:rPr lang="hu-HU" altLang="hu-HU" dirty="0" smtClean="0"/>
              <a:t> a vagyonelemek konkrét megjelenési formájukban csak, mint eszközök kerülnek </a:t>
            </a:r>
            <a:r>
              <a:rPr lang="hu-HU" altLang="hu-HU" dirty="0" smtClean="0"/>
              <a:t>megfigyelésre </a:t>
            </a:r>
            <a:r>
              <a:rPr lang="hu-HU" altLang="hu-HU" dirty="0" smtClean="0"/>
              <a:t>és megjelenítésre, az eszköz jellegétől függően mennyiségben vagy értékben. Ez esetben a megfigyelt vagyonelemek változását egymástól elkülönítve külön könyvekben vezetik és nincs egymással történő szembeállítás.</a:t>
            </a:r>
          </a:p>
          <a:p>
            <a:endParaRPr lang="hu-HU" altLang="hu-HU" dirty="0" smtClean="0"/>
          </a:p>
          <a:p>
            <a:r>
              <a:rPr lang="hu-HU" altLang="hu-HU" dirty="0" smtClean="0"/>
              <a:t>KETTŐS KÖNYVELÉS: egy adott gazdasági esemény hatását minimum két helyen , egymással szembeállítva kell a könyvvezetés speciális eszközein megjeleníteni.</a:t>
            </a:r>
          </a:p>
          <a:p>
            <a:endParaRPr lang="hu-HU" altLang="hu-HU" dirty="0" smtClean="0"/>
          </a:p>
          <a:p>
            <a:r>
              <a:rPr lang="hu-HU" dirty="0"/>
              <a:t>A gazdasági események rögzítésére a pénzforgalmi szemléletű </a:t>
            </a:r>
            <a:r>
              <a:rPr lang="hu-HU" b="1" dirty="0"/>
              <a:t>egyszeres könyvelés</a:t>
            </a:r>
            <a:r>
              <a:rPr lang="hu-HU" dirty="0"/>
              <a:t> tökéletesen elegendő volt mindaddig, amíg a vagyonmozgás és a pénzmozgás vagy együtt történt vagy a vagyoni jószágok elbirtoklásakor nem volt érdekes annak nyilvántartása, hogy ki volt az eredeti tulajdonos.</a:t>
            </a:r>
          </a:p>
          <a:p>
            <a:endParaRPr lang="hu-HU" dirty="0"/>
          </a:p>
          <a:p>
            <a:pPr hangingPunct="0"/>
            <a:r>
              <a:rPr lang="hu-HU" dirty="0"/>
              <a:t>Mi tette szükségessé a kettős könyvelés elvét, amelynek lényege az, hogy a vagyon elemeit nemcsak fajtánként rendszerezi, hanem azt is nyilvántartja, hogy mekkora a velük kapcsolatban még fennálló fizetési kötelezettség? </a:t>
            </a:r>
          </a:p>
          <a:p>
            <a:r>
              <a:rPr lang="hu-HU" dirty="0"/>
              <a:t>Erre mindaddig nem volt szükség, amíg a gazdasági eseménytől (például az áru megvásárlásától) nem különült el időben annak pénzügyi teljesítése. A kereskedelmi tevékenység széleskörű elterjedését követően a két tevékenység időben gyakran elválik: A kereskedő hitelbe vásárolja meg az árut, és csak egy későbbi időpontban fizeti ki a tartozását. Vagy ellenkezőleg: otthagyja a vevőnél a kívánt portékát, aki annak ellenértékét csak később, esetleg több fizetési részletben egyenlíti ki.  Emiatt szükséges új feladatként belép </a:t>
            </a:r>
            <a:r>
              <a:rPr lang="hu-HU" b="1" dirty="0"/>
              <a:t>az adósok és hitelezők nyilvántartásá</a:t>
            </a:r>
            <a:r>
              <a:rPr lang="hu-HU" dirty="0"/>
              <a:t>nak követelménye. Ehhez a tevékenységhez kapcsolható a kettős nyilvántartási igény első felmerülése.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876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3175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373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 smtClean="0">
                <a:latin typeface="Arial" charset="0"/>
              </a:rPr>
              <a:t>Luca </a:t>
            </a:r>
            <a:r>
              <a:rPr lang="hu-HU" altLang="hu-HU" dirty="0" err="1" smtClean="0">
                <a:latin typeface="Arial" charset="0"/>
              </a:rPr>
              <a:t>Pacioli</a:t>
            </a:r>
            <a:r>
              <a:rPr lang="hu-HU" altLang="hu-HU" dirty="0" smtClean="0">
                <a:latin typeface="Arial" charset="0"/>
              </a:rPr>
              <a:t> egy </a:t>
            </a:r>
            <a:r>
              <a:rPr lang="hu-HU" altLang="hu-HU" b="1" dirty="0" smtClean="0">
                <a:latin typeface="Arial" charset="0"/>
              </a:rPr>
              <a:t>Leonardo da Vinci korában élt ferences rendi szerzetes, matematikus és tan</a:t>
            </a:r>
            <a:r>
              <a:rPr lang="hu-HU" altLang="hu-HU" dirty="0" smtClean="0">
                <a:latin typeface="Arial" charset="0"/>
              </a:rPr>
              <a:t>ár írta le először teljes egységében 1494-ben a kettős könyvvitel matematikáját.</a:t>
            </a:r>
          </a:p>
          <a:p>
            <a:r>
              <a:rPr lang="hu-HU" altLang="hu-HU" dirty="0" smtClean="0">
                <a:latin typeface="Arial" charset="0"/>
              </a:rPr>
              <a:t>A "Summa de </a:t>
            </a:r>
            <a:r>
              <a:rPr lang="hu-HU" altLang="hu-HU" dirty="0" err="1" smtClean="0">
                <a:latin typeface="Arial" charset="0"/>
              </a:rPr>
              <a:t>arithmetica</a:t>
            </a:r>
            <a:r>
              <a:rPr lang="hu-HU" altLang="hu-HU" dirty="0" smtClean="0">
                <a:latin typeface="Arial" charset="0"/>
              </a:rPr>
              <a:t>, </a:t>
            </a:r>
            <a:r>
              <a:rPr lang="hu-HU" altLang="hu-HU" dirty="0" err="1" smtClean="0">
                <a:latin typeface="Arial" charset="0"/>
              </a:rPr>
              <a:t>geometrica</a:t>
            </a:r>
            <a:r>
              <a:rPr lang="hu-HU" altLang="hu-HU" dirty="0" smtClean="0">
                <a:latin typeface="Arial" charset="0"/>
              </a:rPr>
              <a:t>, </a:t>
            </a:r>
            <a:r>
              <a:rPr lang="hu-HU" altLang="hu-HU" dirty="0" err="1" smtClean="0">
                <a:latin typeface="Arial" charset="0"/>
              </a:rPr>
              <a:t>proportioni</a:t>
            </a:r>
            <a:r>
              <a:rPr lang="hu-HU" altLang="hu-HU" dirty="0" smtClean="0">
                <a:latin typeface="Arial" charset="0"/>
              </a:rPr>
              <a:t> et </a:t>
            </a:r>
            <a:r>
              <a:rPr lang="hu-HU" altLang="hu-HU" dirty="0" err="1" smtClean="0">
                <a:latin typeface="Arial" charset="0"/>
              </a:rPr>
              <a:t>proportionalita</a:t>
            </a:r>
            <a:r>
              <a:rPr lang="hu-HU" altLang="hu-HU" dirty="0" smtClean="0">
                <a:latin typeface="Arial" charset="0"/>
              </a:rPr>
              <a:t>" egyik fejezetében - "</a:t>
            </a:r>
            <a:r>
              <a:rPr lang="hu-HU" altLang="hu-HU" dirty="0" err="1" smtClean="0">
                <a:latin typeface="Arial" charset="0"/>
              </a:rPr>
              <a:t>Tractatus</a:t>
            </a:r>
            <a:r>
              <a:rPr lang="hu-HU" altLang="hu-HU" dirty="0" smtClean="0">
                <a:latin typeface="Arial" charset="0"/>
              </a:rPr>
              <a:t> de </a:t>
            </a:r>
            <a:r>
              <a:rPr lang="hu-HU" altLang="hu-HU" dirty="0" err="1" smtClean="0">
                <a:latin typeface="Arial" charset="0"/>
              </a:rPr>
              <a:t>computis</a:t>
            </a:r>
            <a:r>
              <a:rPr lang="hu-HU" altLang="hu-HU" dirty="0" smtClean="0">
                <a:latin typeface="Arial" charset="0"/>
              </a:rPr>
              <a:t> et </a:t>
            </a:r>
            <a:r>
              <a:rPr lang="hu-HU" altLang="hu-HU" dirty="0" err="1" smtClean="0">
                <a:latin typeface="Arial" charset="0"/>
              </a:rPr>
              <a:t>scripturis</a:t>
            </a:r>
            <a:r>
              <a:rPr lang="hu-HU" altLang="hu-HU" dirty="0" smtClean="0">
                <a:latin typeface="Arial" charset="0"/>
              </a:rPr>
              <a:t>" - fogalmazta meg először a kettős könyvelés fogalmát, (tartozik - követel, mérleg, leltár). Ez a fejezet az első írás a világon a kettős könyvvezetési módszerről, amely később elterjedt egész Európában, "a velencei módszer" néven. Ez alapján nevezik Luca </a:t>
            </a:r>
            <a:r>
              <a:rPr lang="hu-HU" altLang="hu-HU" dirty="0" err="1" smtClean="0">
                <a:latin typeface="Arial" charset="0"/>
              </a:rPr>
              <a:t>Paciolit</a:t>
            </a:r>
            <a:r>
              <a:rPr lang="hu-HU" altLang="hu-HU" dirty="0" smtClean="0">
                <a:latin typeface="Arial" charset="0"/>
              </a:rPr>
              <a:t> a "könyvelés atyjának".</a:t>
            </a:r>
          </a:p>
          <a:p>
            <a:endParaRPr lang="hu-HU" altLang="hu-HU" dirty="0" smtClean="0">
              <a:latin typeface="Arial" charset="0"/>
            </a:endParaRPr>
          </a:p>
        </p:txBody>
      </p:sp>
      <p:sp>
        <p:nvSpPr>
          <p:cNvPr id="67588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728" indent="-275665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658" indent="-220532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721" indent="-220532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785" indent="-220532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848" indent="-220532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912" indent="-220532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975" indent="-220532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9038" indent="-220532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34EECB8-03F5-4977-9494-5CA8217D91F9}" type="slidenum">
              <a:rPr lang="hu-HU" altLang="hu-HU" sz="1300"/>
              <a:pPr eaLnBrk="1" hangingPunct="1">
                <a:spcBef>
                  <a:spcPct val="0"/>
                </a:spcBef>
                <a:defRPr/>
              </a:pPr>
              <a:t>19</a:t>
            </a:fld>
            <a:endParaRPr lang="hu-HU" altLang="hu-HU" sz="1300"/>
          </a:p>
        </p:txBody>
      </p:sp>
    </p:spTree>
    <p:extLst>
      <p:ext uri="{BB962C8B-B14F-4D97-AF65-F5344CB8AC3E}">
        <p14:creationId xmlns:p14="http://schemas.microsoft.com/office/powerpoint/2010/main" val="260072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36" indent="-284881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589" indent="-228212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011" indent="-228212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966" indent="-228212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073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9179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0286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1392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3136EBD-A249-4CAF-AA9C-B72923723BAC}" type="slidenum">
              <a:rPr lang="hu-HU" altLang="hu-HU" sz="130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hu-HU" altLang="hu-HU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79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 smtClean="0">
                <a:latin typeface="Arial" charset="0"/>
              </a:rPr>
              <a:t>A </a:t>
            </a:r>
            <a:r>
              <a:rPr lang="hu-HU" altLang="hu-HU" dirty="0" smtClean="0">
                <a:latin typeface="Arial" charset="0"/>
              </a:rPr>
              <a:t>világ első számviteli témájú könyvében így fogalmazott:</a:t>
            </a:r>
          </a:p>
          <a:p>
            <a:r>
              <a:rPr lang="hu-HU" altLang="hu-HU" dirty="0" smtClean="0">
                <a:latin typeface="Arial" charset="0"/>
              </a:rPr>
              <a:t>"A kereskedő mindig késedelem nélkül tudjon tájékozódni eszközeinek és kötelezettségeinek állásáról."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246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162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6849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764" indent="-284853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477" indent="-228190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855" indent="-228190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764" indent="-228190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7829" indent="-228190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8891" indent="-228190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9954" indent="-228190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1017" indent="-228190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737C403-20C5-477B-B0ED-3EFAA75DA229}" type="slidenum">
              <a:rPr lang="hu-HU" altLang="hu-HU" smtClean="0"/>
              <a:pPr eaLnBrk="1" hangingPunct="1">
                <a:spcBef>
                  <a:spcPct val="0"/>
                </a:spcBef>
                <a:defRPr/>
              </a:pPr>
              <a:t>23</a:t>
            </a:fld>
            <a:endParaRPr lang="hu-HU" alt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altLang="hu-H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6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3479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9904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5988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i="1" dirty="0"/>
              <a:t>Játsszunk el a gondolattal, hogy Tücsök és Hangya története más fordulatot vesz! Hangya összegyűjtött 10 000 forint értékű élelmet télire és ezt – jó testvér módjára – megfelezi</a:t>
            </a:r>
          </a:p>
          <a:p>
            <a:r>
              <a:rPr lang="hu-HU" i="1" dirty="0"/>
              <a:t>Tücsökkel. Ekkor Tücsök Hangya adósává válik, és Hangya joggal várja el, hogy valamikor visszakapja az adott kölcsönt. Nézzük meg két könyvelési számlán ábrázolva</a:t>
            </a:r>
          </a:p>
          <a:p>
            <a:r>
              <a:rPr lang="hu-HU" i="1" dirty="0"/>
              <a:t>a kölcsönügyletet, amely létrejött Tücsök és Hangya között!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8294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KÖNYVELÉS NAGY RÉSZÉT  </a:t>
            </a:r>
            <a:r>
              <a:rPr lang="hu-HU" altLang="hu-H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IS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PERSZONÁLIS </a:t>
            </a:r>
            <a:r>
              <a:rPr lang="hu-HU" altLang="hu-H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FOLYÓSZÁMLÁK</a:t>
            </a: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TESZIK KI.</a:t>
            </a:r>
          </a:p>
          <a:p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SZÜKSÉG VAN EZEKRE A BANKOKNÁL AZ ÜGYFELEK NYILVÁNTARTÁSÁHOZ</a:t>
            </a:r>
          </a:p>
          <a:p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BRÓKERCÉGEKNÉL A BEFEKTETÉSI MEGBÍZÁSAIK NYILVÁNTARTÁSÁHOZ</a:t>
            </a:r>
          </a:p>
          <a:p>
            <a:r>
              <a:rPr lang="hu-HU" alt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NYUGDÍJ ÉS EGÉSZSÉGPÉNZTÁRAKNÁL</a:t>
            </a:r>
            <a:br>
              <a:rPr lang="hu-HU" alt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JÁRULÉKOK ÉS A JÁRANDÓSÁGOK</a:t>
            </a:r>
            <a:br>
              <a:rPr lang="hu-HU" alt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NYILVÁNTARTÁSÁHOZ </a:t>
            </a:r>
          </a:p>
          <a:p>
            <a:r>
              <a:rPr lang="hu-HU" alt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NAV-NÁL AZ  ADÓ ÉS VÁMNYILVÁNTARTÁSOKHOZ</a:t>
            </a:r>
          </a:p>
          <a:p>
            <a:r>
              <a:rPr lang="hu-HU" altLang="hu-H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VÁLLALATI </a:t>
            </a:r>
            <a:r>
              <a:rPr lang="hu-HU" altLang="hu-H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FOLYÓSZÁMLA-NYILVÁNTARTÁSOKNÁL:</a:t>
            </a:r>
            <a:r>
              <a:rPr lang="hu-HU" altLang="hu-H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altLang="hu-H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altLang="hu-H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VEVŐFOLYÓSZÁMLA (3)</a:t>
            </a:r>
            <a:b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SZÁLLÍTÓ FOLYÓSZÁMLA (4)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7378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87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>
              <a:latin typeface="Arial" charset="0"/>
            </a:endParaRPr>
          </a:p>
        </p:txBody>
      </p:sp>
      <p:sp>
        <p:nvSpPr>
          <p:cNvPr id="72708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728" indent="-275665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658" indent="-220532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721" indent="-220532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785" indent="-220532" defTabSz="9556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848" indent="-220532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912" indent="-220532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975" indent="-220532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9038" indent="-220532" defTabSz="9556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5599DDD-AAA2-4151-8EEC-1C9ABB76197B}" type="slidenum">
              <a:rPr lang="hu-HU" altLang="hu-HU" sz="1300"/>
              <a:pPr eaLnBrk="1" hangingPunct="1">
                <a:spcBef>
                  <a:spcPct val="0"/>
                </a:spcBef>
                <a:defRPr/>
              </a:pPr>
              <a:t>29</a:t>
            </a:fld>
            <a:endParaRPr lang="hu-HU" altLang="hu-HU" sz="1300"/>
          </a:p>
        </p:txBody>
      </p:sp>
    </p:spTree>
    <p:extLst>
      <p:ext uri="{BB962C8B-B14F-4D97-AF65-F5344CB8AC3E}">
        <p14:creationId xmlns:p14="http://schemas.microsoft.com/office/powerpoint/2010/main" val="1597028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8713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91445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397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2759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37469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50354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776435" indent="-298629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194517" indent="-238904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672324" indent="-238904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150130" indent="-238904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627937" indent="-23890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105743" indent="-23890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583550" indent="-23890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061356" indent="-23890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592F46-2634-4D0F-BA56-B5764AD62A4B}" type="slidenum">
              <a:rPr lang="hu-HU" altLang="hu-HU" smtClean="0"/>
              <a:pPr algn="r" eaLnBrk="1" hangingPunct="1">
                <a:spcBef>
                  <a:spcPct val="0"/>
                </a:spcBef>
              </a:pPr>
              <a:t>35</a:t>
            </a:fld>
            <a:endParaRPr lang="hu-HU" altLang="hu-HU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07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776435" indent="-298629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194517" indent="-238904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672324" indent="-238904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150130" indent="-238904" algn="l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627937" indent="-23890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105743" indent="-23890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583550" indent="-23890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061356" indent="-23890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74D53C-CD6D-499D-8E25-5D8187698FAB}" type="slidenum">
              <a:rPr lang="hu-HU" altLang="hu-HU" smtClean="0"/>
              <a:pPr algn="r" eaLnBrk="1" hangingPunct="1">
                <a:spcBef>
                  <a:spcPct val="0"/>
                </a:spcBef>
              </a:pPr>
              <a:t>36</a:t>
            </a:fld>
            <a:endParaRPr lang="hu-HU" altLang="hu-HU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>
                <a:latin typeface="Arial" pitchFamily="34" charset="0"/>
              </a:rPr>
              <a:t>Mit érdemes ebből megjegyezni?</a:t>
            </a:r>
          </a:p>
        </p:txBody>
      </p:sp>
    </p:spTree>
    <p:extLst>
      <p:ext uri="{BB962C8B-B14F-4D97-AF65-F5344CB8AC3E}">
        <p14:creationId xmlns:p14="http://schemas.microsoft.com/office/powerpoint/2010/main" val="2268127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496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Hangya kombájnt vesz készpénzért</a:t>
            </a:r>
          </a:p>
          <a:p>
            <a:r>
              <a:rPr lang="hu-HU" i="1" dirty="0"/>
              <a:t>Hangya a felhalmozott vagyonának egy részéből vesz egy használt kombájnt 8 millió forintért. (Az egyszerűsítés érdekében tételezzük fel,</a:t>
            </a:r>
          </a:p>
          <a:p>
            <a:r>
              <a:rPr lang="hu-HU" i="1" dirty="0"/>
              <a:t>hogy a vételár tartalmazza a beruházás teljes aktivált </a:t>
            </a:r>
            <a:r>
              <a:rPr lang="hu-HU" i="1" dirty="0" err="1"/>
              <a:t>öszszegét</a:t>
            </a:r>
            <a:r>
              <a:rPr lang="hu-HU" i="1" dirty="0"/>
              <a:t>, beleértve a vagyonszerzési illetéket is.) Nézzük, </a:t>
            </a:r>
            <a:r>
              <a:rPr lang="pl-PL" i="1" dirty="0"/>
              <a:t>hogyan kell ezt a gazdasági</a:t>
            </a:r>
          </a:p>
          <a:p>
            <a:r>
              <a:rPr lang="hu-HU" i="1" dirty="0"/>
              <a:t>eseményt idő- és számlasorosan lekönyvelni a naplóban és a számlavázlatokon!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7287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84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A leltárral való egyezőség azt jelenti, hogy a mérlegnek mindig a leltárral alátámasztott</a:t>
            </a:r>
          </a:p>
          <a:p>
            <a:r>
              <a:rPr lang="hu-HU" b="1" dirty="0"/>
              <a:t>valóságot kell tükröznie. </a:t>
            </a:r>
            <a:r>
              <a:rPr lang="hu-HU" dirty="0"/>
              <a:t>Ha a valóság eltér a könyv szerinti értéktől, akkor az eltérés</a:t>
            </a:r>
          </a:p>
          <a:p>
            <a:r>
              <a:rPr lang="hu-HU" dirty="0"/>
              <a:t>okát ki kell vizsgálni. Lehet, hogy csak </a:t>
            </a:r>
            <a:r>
              <a:rPr lang="hu-HU" b="1" dirty="0"/>
              <a:t>adminisztratív hibáról </a:t>
            </a:r>
            <a:r>
              <a:rPr lang="hu-HU" dirty="0"/>
              <a:t>van szó, amit rendezni</a:t>
            </a:r>
          </a:p>
          <a:p>
            <a:r>
              <a:rPr lang="hu-HU" dirty="0"/>
              <a:t>lehet a </a:t>
            </a:r>
            <a:r>
              <a:rPr lang="hu-HU" b="1" dirty="0"/>
              <a:t>leltárértékelés </a:t>
            </a:r>
            <a:r>
              <a:rPr lang="hu-HU" dirty="0"/>
              <a:t>során, de adódhat tényleges </a:t>
            </a:r>
            <a:r>
              <a:rPr lang="hu-HU" b="1" dirty="0"/>
              <a:t>leltárhiány </a:t>
            </a:r>
            <a:r>
              <a:rPr lang="hu-HU" dirty="0"/>
              <a:t>vagy </a:t>
            </a:r>
            <a:r>
              <a:rPr lang="hu-HU" b="1" dirty="0"/>
              <a:t>leltártöbblet</a:t>
            </a:r>
            <a:r>
              <a:rPr lang="hu-HU" dirty="0"/>
              <a:t>.</a:t>
            </a:r>
          </a:p>
          <a:p>
            <a:r>
              <a:rPr lang="hu-HU" dirty="0"/>
              <a:t>Ilyenkor ezeket le kell könyvelni, azaz a könyvelésnek rá kell állni a valóságra, hogy a</a:t>
            </a:r>
          </a:p>
          <a:p>
            <a:r>
              <a:rPr lang="hu-HU" dirty="0"/>
              <a:t>nyilvántartás és a leltár szerinti állapot végül megegyezzen.</a:t>
            </a:r>
          </a:p>
          <a:p>
            <a:r>
              <a:rPr lang="hu-HU" i="1" dirty="0"/>
              <a:t>Térjünk vissza a testvérek kecskefarmjára, ahol időközben</a:t>
            </a:r>
          </a:p>
          <a:p>
            <a:r>
              <a:rPr lang="hu-HU" i="1" dirty="0"/>
              <a:t>megháromszorozódott a kecskeállomány. A leltározási</a:t>
            </a:r>
          </a:p>
          <a:p>
            <a:r>
              <a:rPr lang="hu-HU" i="1" dirty="0"/>
              <a:t>tevékenység során megszámolták az állatokat: 3</a:t>
            </a:r>
          </a:p>
          <a:p>
            <a:r>
              <a:rPr lang="hu-HU" i="1" dirty="0"/>
              <a:t>kecskebakjuk, 16 kifejlett nőstényük és 35 kecskegidájuk</a:t>
            </a:r>
          </a:p>
          <a:p>
            <a:r>
              <a:rPr lang="hu-HU" i="1" dirty="0"/>
              <a:t>van. A könyv szerinti nyilvántartásban ehhez képest 3</a:t>
            </a:r>
          </a:p>
          <a:p>
            <a:r>
              <a:rPr lang="hu-HU" i="1" dirty="0"/>
              <a:t>bak, 15 nőstény és 36 gida van! Mikor megállapítják és jegyzőkönyvezik a hiányt és a</a:t>
            </a:r>
          </a:p>
          <a:p>
            <a:r>
              <a:rPr lang="hu-HU" i="1" dirty="0"/>
              <a:t>többletet, ki kell deríteniük ezek okát.</a:t>
            </a:r>
          </a:p>
          <a:p>
            <a:r>
              <a:rPr lang="hu-HU" dirty="0"/>
              <a:t>– </a:t>
            </a:r>
            <a:r>
              <a:rPr lang="hu-HU" i="1" dirty="0"/>
              <a:t>Lehet, hogy csak azért van 1 hiány a nőstény kecskénél és 1 többlet a gidáknál, mert</a:t>
            </a:r>
          </a:p>
          <a:p>
            <a:r>
              <a:rPr lang="hu-HU" i="1" dirty="0"/>
              <a:t>a nyilvántartásban elmulasztották az egyik kifejlett állatot átsorolni a növendék és</a:t>
            </a:r>
          </a:p>
          <a:p>
            <a:r>
              <a:rPr lang="hu-HU" i="1" dirty="0"/>
              <a:t>hízóállatok közül a tenyészállatok közé. Ez </a:t>
            </a:r>
            <a:r>
              <a:rPr lang="hu-HU" b="1" i="1" dirty="0"/>
              <a:t>adminisztratív hiba</a:t>
            </a:r>
            <a:r>
              <a:rPr lang="hu-HU" i="1" dirty="0"/>
              <a:t>,</a:t>
            </a:r>
          </a:p>
          <a:p>
            <a:r>
              <a:rPr lang="hu-HU" i="1" dirty="0"/>
              <a:t>amit az ún. </a:t>
            </a:r>
            <a:r>
              <a:rPr lang="hu-HU" b="1" i="1" dirty="0"/>
              <a:t>leltárkompenzáció </a:t>
            </a:r>
            <a:r>
              <a:rPr lang="hu-HU" i="1" dirty="0"/>
              <a:t>keretében orvosolni lehet.</a:t>
            </a:r>
          </a:p>
          <a:p>
            <a:r>
              <a:rPr lang="hu-HU" dirty="0"/>
              <a:t>– </a:t>
            </a:r>
            <a:r>
              <a:rPr lang="hu-HU" i="1" dirty="0"/>
              <a:t>Ám ha nem erről van szó, akkor a hiány esetén meg kell állapítani</a:t>
            </a:r>
          </a:p>
          <a:p>
            <a:r>
              <a:rPr lang="hu-HU" i="1" dirty="0"/>
              <a:t>a felelősséget, esetleg kártérítési kötelezettséget előírni, majd </a:t>
            </a:r>
            <a:r>
              <a:rPr lang="hu-HU" b="1" i="1" dirty="0"/>
              <a:t>a hiányt</a:t>
            </a:r>
          </a:p>
          <a:p>
            <a:r>
              <a:rPr lang="hu-HU" b="1" i="1" dirty="0"/>
              <a:t>le kell írni eredmény </a:t>
            </a:r>
            <a:r>
              <a:rPr lang="hu-HU" b="1" i="1" dirty="0" smtClean="0"/>
              <a:t>terhére</a:t>
            </a:r>
            <a:r>
              <a:rPr lang="hu-HU" i="1" dirty="0"/>
              <a:t>. </a:t>
            </a:r>
            <a:r>
              <a:rPr lang="hu-HU" b="1" i="1" dirty="0"/>
              <a:t>A többletet </a:t>
            </a:r>
            <a:r>
              <a:rPr lang="hu-HU" i="1" dirty="0"/>
              <a:t>pedig „fel kell lelni”,</a:t>
            </a:r>
          </a:p>
          <a:p>
            <a:r>
              <a:rPr lang="hu-HU" i="1" dirty="0"/>
              <a:t>azaz az 1 kisgida értékét </a:t>
            </a:r>
            <a:r>
              <a:rPr lang="hu-HU" b="1" i="1" dirty="0"/>
              <a:t>el kell számolni az eredmény javára.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3911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7394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9999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b="1" dirty="0"/>
              <a:t>Tücsök </a:t>
            </a:r>
            <a:r>
              <a:rPr lang="hu-HU" b="1" dirty="0" err="1"/>
              <a:t>limót</a:t>
            </a:r>
            <a:r>
              <a:rPr lang="hu-HU" b="1" dirty="0"/>
              <a:t> vesz magának hitelre</a:t>
            </a:r>
          </a:p>
          <a:p>
            <a:r>
              <a:rPr lang="hu-HU" i="1" dirty="0"/>
              <a:t>Mennyivel izgalmasabb a hedonista Tücsök élete! Egész életében – mások, de még inkább a saját örömére – ciripel, soha nem dolgozik, nem izgatja, hol hajtja álomra a fejét, lesz-e betevő falatja. Tapasztalatból tudja, hogy mindig lesz, aki megszánja, befogadja, megvendégeli. Nincs bevétele, nincs könyvelője, nem zaklatják a NAV ellenőrök. Ám azon a napon, amikor Hangya megveszi a kombájnt, úgy érzi, élete akkor teljesedne ki, ha mobilizálni tudná magát és így naponta a kár több helyszínen is felléphetne, vendégeskedhetne. Be is tér egy autókereskedésbe, kiválaszt magának egy csodálatos, 11 méteres hófehér használt limuzint 8 millióért. Pénze nincs arra, hogy ki is tudja fizetni, ezért hitelt kell felvennie a vételár kiegyenlítéséhez. Ez nem jelent különösebb problémát, mert autóvásárláshoz akár 0 forint saját erő nélkül is kapható hitel, hiszen kezességvállalás mellett a készfizető kezesek és maga az autó is fedezetül szolgál arra az esetre, ha az adós nem tudna időben fizetni. (Itt is éljünk az egyszerűsítéssel, hogy a vételár tartalmazza a beruházás teljes aktivált összegét, beleértve a vagyonszerzési illetéket is.)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7287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047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6303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80314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b="1" dirty="0"/>
              <a:t>Tücsök élelmiszert vesz Hangyától halasztott fizetéssel</a:t>
            </a:r>
          </a:p>
          <a:p>
            <a:pPr defTabSz="882213">
              <a:defRPr/>
            </a:pPr>
            <a:r>
              <a:rPr lang="hu-HU" i="1" dirty="0"/>
              <a:t>Hangya gondolkodás nélkül eladja Tücsöknek élelmiszerkészlete felét belegyezve, hogy csak 10 nap múlva fizeti ki a Tücsök a vételárat. Hogyne kötne szívesen üzletet, amikor Tücsök beállít hozzá a hatalmas </a:t>
            </a:r>
            <a:r>
              <a:rPr lang="hu-HU" i="1" dirty="0" err="1"/>
              <a:t>limoval</a:t>
            </a:r>
            <a:r>
              <a:rPr lang="hu-HU" i="1" dirty="0"/>
              <a:t>. Mi tudjuk ugyan, hogy Tücsök nem rendelkezik semmiféle jövedelemmel, de Hangya ezzel nincs tisztában: őt megigézi a drága autót látványa. Végső soron a dolog úgy áll, hogy Hangya – akarva-akaratlanul – most is kölcsönt ad Tücsöknek, mint a fejezet elején, azzal a különbséggel, hogy akkor az altruista Hangya nagyon is tisztában volt vele, hogy nem számíthat a tartozás megadására, és azért adott, hogy segítsen egy rászorulón. Most viszont megtéveszti a látszat és azt véli, hogy egy tisztességes üzleti partnerrel kerül kapcsolatba. Ha hoppon marad – mint ahogy erre a jelen helyzetben igen nagy esély van, csak magát okolhatja jóhiszeműsége miatt, és még annak örömét sem élvezheti, hogy jót cselekedett.</a:t>
            </a:r>
            <a:endParaRPr lang="hu-HU" dirty="0"/>
          </a:p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7287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7999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7713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281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mérleg elkészítésének előfeltétele a </a:t>
            </a:r>
            <a:r>
              <a:rPr lang="hu-HU" b="1" dirty="0"/>
              <a:t>leltározási tevékenység,</a:t>
            </a:r>
          </a:p>
          <a:p>
            <a:r>
              <a:rPr lang="hu-HU" dirty="0"/>
              <a:t>amelynek eredményeként egy olyan leltár hitelesíti a mérleg</a:t>
            </a:r>
          </a:p>
          <a:p>
            <a:r>
              <a:rPr lang="hu-HU" dirty="0"/>
              <a:t>valóságtartalmát, amelyben tételesen és ellenőrizhető módon szerepel a</a:t>
            </a:r>
          </a:p>
          <a:p>
            <a:r>
              <a:rPr lang="hu-HU" dirty="0"/>
              <a:t>vállalkozás valamennyi eszköze mennyiségben és értékben, forrásai pedig</a:t>
            </a:r>
          </a:p>
          <a:p>
            <a:r>
              <a:rPr lang="hu-HU" dirty="0"/>
              <a:t>csak értékben. A leltározási tevékenység tehát nem más, mint a meglévő</a:t>
            </a:r>
          </a:p>
          <a:p>
            <a:r>
              <a:rPr lang="hu-HU" dirty="0"/>
              <a:t>vagyon felvétele vagy tényleges </a:t>
            </a:r>
            <a:r>
              <a:rPr lang="hu-HU" dirty="0" smtClean="0"/>
              <a:t>fizikai </a:t>
            </a:r>
            <a:r>
              <a:rPr lang="hu-HU" dirty="0"/>
              <a:t>meglétének ellenőrzése.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6458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Tücsök hitelből törleszt a tartozásaiból</a:t>
            </a:r>
          </a:p>
          <a:p>
            <a:r>
              <a:rPr lang="hu-HU" i="1" dirty="0"/>
              <a:t>Persze azért Tücsök is tisztában van azzal, hogy a milliomosság látszatát sokáig nem tudja fenntartani. Gondol egyet, kölcsönkér barátjától, a Hőscincértől egy </a:t>
            </a:r>
            <a:r>
              <a:rPr lang="hu-HU" i="1" dirty="0" err="1"/>
              <a:t>Brioni</a:t>
            </a:r>
            <a:r>
              <a:rPr lang="hu-HU" i="1" dirty="0"/>
              <a:t> öltönyt (ez az öltönyök Ferrarija), és beállít az egyik csillogó-villogó kereskedelmi bankba, ahol hanyag eleganciával 3 millió forint átmeneti hitelért folyamodik. Az elegáns megjelenés megteszi hatását, és a kapott hitelből a bank 1,5 milliót átutal Hangyának, 1,5 milliót pedig a limuzin hitelezőjének. Nézzük, hogyan kell ezt a gazdasági eseményt idő- és számlasorosan lekönyvelni a naplóban és a számlavázlatokon!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7287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78414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Lathato</a:t>
            </a:r>
            <a:r>
              <a:rPr lang="hu-HU" dirty="0"/>
              <a:t>, hogy csak a </a:t>
            </a:r>
            <a:r>
              <a:rPr lang="hu-HU" dirty="0" err="1"/>
              <a:t>forrasoldalon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merlegsorok</a:t>
            </a:r>
            <a:r>
              <a:rPr lang="hu-HU" dirty="0"/>
              <a:t> </a:t>
            </a:r>
            <a:r>
              <a:rPr lang="hu-HU" dirty="0" err="1"/>
              <a:t>kozott</a:t>
            </a:r>
            <a:r>
              <a:rPr lang="hu-HU" dirty="0"/>
              <a:t> </a:t>
            </a:r>
            <a:r>
              <a:rPr lang="hu-HU" dirty="0" err="1"/>
              <a:t>tortent</a:t>
            </a:r>
            <a:r>
              <a:rPr lang="hu-HU" dirty="0"/>
              <a:t> </a:t>
            </a:r>
            <a:r>
              <a:rPr lang="hu-HU" dirty="0" err="1"/>
              <a:t>atrendeződes</a:t>
            </a:r>
            <a:r>
              <a:rPr lang="hu-HU" dirty="0"/>
              <a:t> (2. </a:t>
            </a:r>
            <a:r>
              <a:rPr lang="hu-HU" dirty="0" err="1"/>
              <a:t>tipusu</a:t>
            </a:r>
            <a:r>
              <a:rPr lang="hu-HU" dirty="0"/>
              <a:t> </a:t>
            </a:r>
            <a:r>
              <a:rPr lang="hu-HU" dirty="0" err="1"/>
              <a:t>gazdasagi</a:t>
            </a:r>
            <a:r>
              <a:rPr lang="hu-HU" dirty="0"/>
              <a:t> </a:t>
            </a:r>
            <a:r>
              <a:rPr lang="hu-HU" dirty="0" err="1"/>
              <a:t>esemeny</a:t>
            </a:r>
            <a:r>
              <a:rPr lang="hu-HU" dirty="0"/>
              <a:t>):</a:t>
            </a:r>
          </a:p>
          <a:p>
            <a:r>
              <a:rPr lang="hu-HU" dirty="0"/>
              <a:t>a </a:t>
            </a:r>
            <a:r>
              <a:rPr lang="hu-HU" dirty="0" err="1"/>
              <a:t>Szallito-</a:t>
            </a:r>
            <a:r>
              <a:rPr lang="hu-HU" dirty="0"/>
              <a:t> es </a:t>
            </a:r>
            <a:r>
              <a:rPr lang="hu-HU" dirty="0" err="1"/>
              <a:t>Hitelszamlan</a:t>
            </a:r>
            <a:r>
              <a:rPr lang="hu-HU" dirty="0"/>
              <a:t> a </a:t>
            </a:r>
            <a:r>
              <a:rPr lang="hu-HU" dirty="0" err="1"/>
              <a:t>tartozas</a:t>
            </a:r>
            <a:r>
              <a:rPr lang="hu-HU" dirty="0"/>
              <a:t> </a:t>
            </a:r>
            <a:r>
              <a:rPr lang="hu-HU" dirty="0" err="1"/>
              <a:t>csokkent</a:t>
            </a:r>
            <a:r>
              <a:rPr lang="hu-HU" dirty="0"/>
              <a:t> 1,5–1,5 </a:t>
            </a:r>
            <a:r>
              <a:rPr lang="hu-HU" dirty="0" err="1"/>
              <a:t>millio</a:t>
            </a:r>
            <a:r>
              <a:rPr lang="hu-HU" dirty="0"/>
              <a:t> forinttal, </a:t>
            </a:r>
            <a:r>
              <a:rPr lang="hu-HU" dirty="0" err="1"/>
              <a:t>mikozben</a:t>
            </a:r>
            <a:r>
              <a:rPr lang="hu-HU" dirty="0"/>
              <a:t> megjelent egy </a:t>
            </a:r>
            <a:r>
              <a:rPr lang="hu-HU" dirty="0" err="1"/>
              <a:t>uj</a:t>
            </a:r>
            <a:r>
              <a:rPr lang="hu-HU" dirty="0"/>
              <a:t> </a:t>
            </a:r>
            <a:r>
              <a:rPr lang="hu-HU" dirty="0" err="1"/>
              <a:t>forrasszamla</a:t>
            </a:r>
            <a:r>
              <a:rPr lang="hu-HU" dirty="0"/>
              <a:t>,</a:t>
            </a:r>
          </a:p>
          <a:p>
            <a:r>
              <a:rPr lang="hu-HU" dirty="0"/>
              <a:t>a </a:t>
            </a:r>
            <a:r>
              <a:rPr lang="hu-HU" dirty="0" err="1"/>
              <a:t>rovid</a:t>
            </a:r>
            <a:r>
              <a:rPr lang="hu-HU" dirty="0"/>
              <a:t> </a:t>
            </a:r>
            <a:r>
              <a:rPr lang="hu-HU" dirty="0" err="1"/>
              <a:t>lejaratu</a:t>
            </a:r>
            <a:r>
              <a:rPr lang="hu-HU" dirty="0"/>
              <a:t> hitel, amin 3 </a:t>
            </a:r>
            <a:r>
              <a:rPr lang="hu-HU" dirty="0" err="1"/>
              <a:t>millionyi</a:t>
            </a:r>
            <a:r>
              <a:rPr lang="hu-HU" dirty="0"/>
              <a:t> </a:t>
            </a:r>
            <a:r>
              <a:rPr lang="hu-HU" dirty="0" err="1"/>
              <a:t>uj</a:t>
            </a:r>
            <a:r>
              <a:rPr lang="hu-HU" dirty="0"/>
              <a:t> </a:t>
            </a:r>
            <a:r>
              <a:rPr lang="hu-HU" dirty="0" err="1"/>
              <a:t>tartozas</a:t>
            </a:r>
            <a:r>
              <a:rPr lang="hu-HU" dirty="0"/>
              <a:t> szerepel. </a:t>
            </a:r>
            <a:r>
              <a:rPr lang="hu-HU" dirty="0" err="1"/>
              <a:t>Osszessegeben</a:t>
            </a:r>
            <a:r>
              <a:rPr lang="hu-HU" dirty="0"/>
              <a:t> a </a:t>
            </a:r>
            <a:r>
              <a:rPr lang="hu-HU" dirty="0" err="1"/>
              <a:t>merleg</a:t>
            </a:r>
            <a:r>
              <a:rPr lang="hu-HU" dirty="0"/>
              <a:t> </a:t>
            </a:r>
            <a:r>
              <a:rPr lang="hu-HU" dirty="0" err="1"/>
              <a:t>főosszege</a:t>
            </a:r>
            <a:r>
              <a:rPr lang="hu-HU" dirty="0"/>
              <a:t> nem </a:t>
            </a:r>
            <a:r>
              <a:rPr lang="hu-HU" dirty="0" err="1"/>
              <a:t>valtozott</a:t>
            </a:r>
            <a:r>
              <a:rPr lang="hu-HU" dirty="0"/>
              <a:t>,</a:t>
            </a:r>
          </a:p>
          <a:p>
            <a:r>
              <a:rPr lang="hu-HU" dirty="0" err="1"/>
              <a:t>valtozatlanul</a:t>
            </a:r>
            <a:r>
              <a:rPr lang="hu-HU" dirty="0"/>
              <a:t> 13 </a:t>
            </a:r>
            <a:r>
              <a:rPr lang="hu-HU" dirty="0" err="1"/>
              <a:t>millio</a:t>
            </a:r>
            <a:r>
              <a:rPr lang="hu-HU" dirty="0"/>
              <a:t>.</a:t>
            </a:r>
          </a:p>
          <a:p>
            <a:r>
              <a:rPr lang="hu-HU" dirty="0"/>
              <a:t>2.F  3 </a:t>
            </a:r>
            <a:r>
              <a:rPr lang="hu-HU" dirty="0" err="1"/>
              <a:t>millio</a:t>
            </a:r>
            <a:r>
              <a:rPr lang="hu-HU" dirty="0"/>
              <a:t> es F  3 </a:t>
            </a:r>
            <a:r>
              <a:rPr lang="hu-HU" dirty="0" err="1"/>
              <a:t>millio</a:t>
            </a:r>
            <a:r>
              <a:rPr lang="hu-HU" dirty="0"/>
              <a:t>, MFO = 13 </a:t>
            </a:r>
            <a:r>
              <a:rPr lang="hu-HU" dirty="0" err="1"/>
              <a:t>millio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162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7307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8668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776372" indent="-298604" defTabSz="998668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194420" indent="-238884" defTabSz="998668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672188" indent="-238884" defTabSz="998668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149955" indent="-238884" defTabSz="998668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627723" indent="-238884" defTabSz="9986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105491" indent="-238884" defTabSz="9986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583259" indent="-238884" defTabSz="9986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061027" indent="-238884" defTabSz="99866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10A5EE4-BD9B-4078-A04E-BA288201CE10}" type="slidenum">
              <a:rPr lang="hu-HU" altLang="hu-HU" sz="1400"/>
              <a:pPr>
                <a:spcBef>
                  <a:spcPct val="0"/>
                </a:spcBef>
              </a:pPr>
              <a:t>54</a:t>
            </a:fld>
            <a:endParaRPr lang="hu-HU" altLang="hu-HU" sz="14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5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b="1" dirty="0"/>
              <a:t>leltárkészítés időbeli lefutás </a:t>
            </a:r>
            <a:r>
              <a:rPr lang="hu-HU" dirty="0"/>
              <a:t>szerint kétféleképpen valósítható meg: elvégezhető </a:t>
            </a:r>
            <a:r>
              <a:rPr lang="hu-HU" b="1" dirty="0"/>
              <a:t>folyamatosan</a:t>
            </a:r>
          </a:p>
          <a:p>
            <a:r>
              <a:rPr lang="hu-HU" dirty="0"/>
              <a:t>vagy pedig </a:t>
            </a:r>
            <a:r>
              <a:rPr lang="hu-HU" b="1" dirty="0"/>
              <a:t>fordulónappal. </a:t>
            </a:r>
            <a:r>
              <a:rPr lang="hu-HU" dirty="0"/>
              <a:t>A két módszer közötti különbség az, hogy a</a:t>
            </a:r>
          </a:p>
          <a:p>
            <a:r>
              <a:rPr lang="hu-HU" dirty="0"/>
              <a:t>folyamatos leltározásnál a tevékenységet végzők ugyanarra a helyre többször is visszatérhetnek,</a:t>
            </a:r>
          </a:p>
          <a:p>
            <a:r>
              <a:rPr lang="hu-HU" dirty="0"/>
              <a:t>míg a fordulónapi leltározás esetén a leltárfelvételt az adott helyen megszakítás</a:t>
            </a:r>
          </a:p>
          <a:p>
            <a:r>
              <a:rPr lang="hu-HU" dirty="0"/>
              <a:t>nélkül kell lefolytatni. A lehetőségek </a:t>
            </a:r>
            <a:r>
              <a:rPr lang="hu-HU" dirty="0" smtClean="0"/>
              <a:t>figyelembevételével </a:t>
            </a:r>
            <a:r>
              <a:rPr lang="hu-HU" dirty="0"/>
              <a:t>célszerű a leltárfelvételi</a:t>
            </a:r>
          </a:p>
          <a:p>
            <a:r>
              <a:rPr lang="hu-HU" dirty="0"/>
              <a:t>helyen a készletmozgás szüneteltetése a leltározás idejére. Ha erre nincs mód, akkor a</a:t>
            </a:r>
          </a:p>
          <a:p>
            <a:r>
              <a:rPr lang="hu-HU" dirty="0"/>
              <a:t>fordulónapi készlet mennyiségének megállapítása céljából a fordulónap előtt felvett</a:t>
            </a:r>
          </a:p>
          <a:p>
            <a:r>
              <a:rPr lang="hu-HU" dirty="0"/>
              <a:t>készletek mennyiségéhez a leltározás napja és fordulónapja közötti időben bekövetkezett</a:t>
            </a:r>
          </a:p>
          <a:p>
            <a:r>
              <a:rPr lang="hu-HU" dirty="0"/>
              <a:t>növekedéseket hozzá kell adni, a csökkenéseket pedig le kell vonni.</a:t>
            </a:r>
          </a:p>
          <a:p>
            <a:r>
              <a:rPr lang="hu-HU" dirty="0"/>
              <a:t>A </a:t>
            </a:r>
            <a:r>
              <a:rPr lang="hu-HU" b="1" dirty="0"/>
              <a:t>leltárkészítés módszerei </a:t>
            </a:r>
            <a:r>
              <a:rPr lang="hu-HU" dirty="0"/>
              <a:t>tekintetében is két eljárás lehetséges:</a:t>
            </a:r>
          </a:p>
          <a:p>
            <a:r>
              <a:rPr lang="hu-HU" dirty="0"/>
              <a:t>– Az egyeztetés módszere, amelyre akkor kerül sor, amikor a vagyonelemek tényleges</a:t>
            </a:r>
          </a:p>
          <a:p>
            <a:r>
              <a:rPr lang="hu-HU" dirty="0"/>
              <a:t>megszámlálása fi </a:t>
            </a:r>
            <a:r>
              <a:rPr lang="hu-HU" dirty="0" err="1"/>
              <a:t>zikailag</a:t>
            </a:r>
            <a:r>
              <a:rPr lang="hu-HU" dirty="0"/>
              <a:t> nem megvalósítható. Ilyenkor a nyilvántartások egybevetése,</a:t>
            </a:r>
          </a:p>
          <a:p>
            <a:r>
              <a:rPr lang="hu-HU" dirty="0"/>
              <a:t>összehasonlítása révén valósul meg a leltározás. Tipikusan ilyen eset a vevő, a</a:t>
            </a:r>
          </a:p>
          <a:p>
            <a:r>
              <a:rPr lang="hu-HU" dirty="0"/>
              <a:t>szállító vagy az adófolyószámlákon nyilvántartott követelések vagy kötelezettségek</a:t>
            </a:r>
          </a:p>
          <a:p>
            <a:r>
              <a:rPr lang="hu-HU" dirty="0"/>
              <a:t>leltározása, amely az ún. folyószámla egyeztetés keretében valósul meg. A folyószámla</a:t>
            </a:r>
          </a:p>
          <a:p>
            <a:r>
              <a:rPr lang="hu-HU" dirty="0"/>
              <a:t>egyenlegközlő levél kiküldésének célja az, hogy egyeztethető legyen a másik féllel,</a:t>
            </a:r>
          </a:p>
          <a:p>
            <a:r>
              <a:rPr lang="hu-HU" dirty="0"/>
              <a:t>hogy a nála nyilvántartott követelés vagy kötelezettség egyenlege megegyezik-e az</a:t>
            </a:r>
          </a:p>
          <a:p>
            <a:r>
              <a:rPr lang="hu-HU" dirty="0"/>
              <a:t>egyeztetést kezdeményező vállalatnál nyilvántartott egyenleggel. Jellemzően október</a:t>
            </a:r>
          </a:p>
          <a:p>
            <a:r>
              <a:rPr lang="hu-HU" dirty="0"/>
              <a:t>30-i fordulónappal küldik ki a vállalkozások az előzetes folyószámla egyenlegközlő</a:t>
            </a:r>
          </a:p>
          <a:p>
            <a:r>
              <a:rPr lang="hu-HU" dirty="0"/>
              <a:t>levelet, amelyen a következő záradék szerepel: „Kérjük az egyenleg visszaigazolását</a:t>
            </a:r>
          </a:p>
          <a:p>
            <a:r>
              <a:rPr lang="hu-HU" dirty="0"/>
              <a:t>postafordultával, ellenkező esetben azt elismertnek vesszük”. Ez a záradék egy esetleges</a:t>
            </a:r>
          </a:p>
          <a:p>
            <a:r>
              <a:rPr lang="hu-HU" dirty="0"/>
              <a:t>későbbi tartozás / követelés vitánál védi a vállalkozót.</a:t>
            </a:r>
          </a:p>
          <a:p>
            <a:r>
              <a:rPr lang="hu-HU" dirty="0"/>
              <a:t>– A mennyiségi felvétel módszere mindig tényleges megszámlálás vagy mérés útján történik.</a:t>
            </a:r>
          </a:p>
          <a:p>
            <a:r>
              <a:rPr lang="hu-HU" dirty="0"/>
              <a:t>A vállalkozás vezetőjének kell tehát eldöntenie, hogy például érdemes-e egész</a:t>
            </a:r>
          </a:p>
          <a:p>
            <a:r>
              <a:rPr lang="hu-HU" dirty="0"/>
              <a:t>évben folyamatosan több alkalmazottat foglalkoztatnia a nyilvántartás vezetésére</a:t>
            </a:r>
          </a:p>
          <a:p>
            <a:r>
              <a:rPr lang="hu-HU" dirty="0"/>
              <a:t>vagy előnyösebb-e számára, ha év végén készít leltárt, vagyis az anyagokat a vásárlást</a:t>
            </a:r>
          </a:p>
          <a:p>
            <a:r>
              <a:rPr lang="hu-HU" dirty="0"/>
              <a:t>követően rögtön használatba veszi, költségként elszámolja, az év végén pedig a tényleges</a:t>
            </a:r>
          </a:p>
          <a:p>
            <a:r>
              <a:rPr lang="hu-HU" dirty="0"/>
              <a:t>költség megállapítása végett leltároz. Mivel a leltár a december 31-i fordulónappal</a:t>
            </a:r>
          </a:p>
          <a:p>
            <a:r>
              <a:rPr lang="hu-HU" dirty="0"/>
              <a:t>készülő mérleget támasztja alá, ebben az esetben a fordulónapi leltározást is december</a:t>
            </a:r>
          </a:p>
          <a:p>
            <a:r>
              <a:rPr lang="hu-HU" dirty="0"/>
              <a:t>31-ével kell elvégezni.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54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36" indent="-284881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589" indent="-228212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011" indent="-228212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966" indent="-228212" defTabSz="954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073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9179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0286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1392" indent="-228212" defTabSz="954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3136EBD-A249-4CAF-AA9C-B72923723BAC}" type="slidenum">
              <a:rPr lang="hu-HU" altLang="hu-HU" sz="130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hu-HU" altLang="hu-HU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7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23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435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2385-1104-4337-8264-ACE3651717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59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0D1D-3B42-43E1-A329-11775C8429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00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F166-90FE-4CDF-96B7-2ED1E7B37F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64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C8AC-4D3C-40D6-8385-C5BA6D0CB4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0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7865-44B0-4F3C-A6BE-C9665F90B3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95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Cím és 2 tartalomrész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0DE70-EDD2-4814-BFFA-6E685F560E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8446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7F2F-CA75-4736-AE56-0E9CED59C0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64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5F7C-AC9A-4793-943E-0EF979E7F1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47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B3B0-B1B4-4199-B02F-1908D7F145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068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18A5-BDF1-41C3-ADAE-260DA05F45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84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3D253-774D-4166-BF96-F97ABA1372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019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230F7-312F-4703-B1B0-D1169389C9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470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FC58B-7DA9-49C8-B44F-92A3F358FB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1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D98E-14CA-4009-B7D4-5079808D02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487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92EBD-84BA-40B0-8E7F-801FBE1D5F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93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4CD1F81-8B53-4AFD-8896-F6A6678AC6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\Zene\WAV%20T&#214;M&#214;R&#205;TETT\01%20Siker%20tang&#243;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1.gif@01C56813.97455D6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1.gif@01C56813.97455D6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\Zene\WAV%20T&#214;M&#214;R&#205;TETT\01%20Siker%20tang&#243;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1.gif@01C56813.97455D6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8559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379564"/>
            <a:ext cx="8451207" cy="2425700"/>
          </a:xfrm>
          <a:effectLst>
            <a:outerShdw dist="50800" algn="ctr" rotWithShape="0">
              <a:srgbClr val="EAEAEA">
                <a:alpha val="50000"/>
              </a:srgbClr>
            </a:outerShdw>
          </a:effectLst>
        </p:spPr>
        <p:txBody>
          <a:bodyPr lIns="34290" tIns="34290" rIns="34290" bIns="34290" anchor="b"/>
          <a:lstStyle/>
          <a:p>
            <a:pPr algn="r" eaLnBrk="1" hangingPunct="1"/>
            <a:r>
              <a:rPr lang="hu-HU" altLang="hu-HU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hu-HU" altLang="hu-HU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u-HU" altLang="hu-HU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MÉRLEG:</a:t>
            </a:r>
            <a:br>
              <a:rPr lang="hu-HU" altLang="hu-HU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PILLANATFELVÉTEL </a:t>
            </a:r>
            <a:br>
              <a:rPr lang="hu-H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VAGYONI HELYZETRŐL </a:t>
            </a:r>
            <a:br>
              <a:rPr lang="hu-H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RÉSZ</a:t>
            </a:r>
            <a:br>
              <a:rPr lang="hu-H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KÖNYVELÉSI EGYSZEREGY</a:t>
            </a:r>
            <a:br>
              <a:rPr lang="hu-H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RÉSZ</a:t>
            </a:r>
            <a:endParaRPr lang="en-US" altLang="hu-HU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6007" name="01 Siker tangó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485438"/>
            <a:ext cx="9445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3588915" y="5733256"/>
            <a:ext cx="3935413" cy="7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 smtClean="0">
                <a:latin typeface="Arial Black" pitchFamily="34" charset="0"/>
              </a:rPr>
              <a:t>Bárány Mónika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 err="1" smtClean="0">
                <a:latin typeface="Arial Black" pitchFamily="34" charset="0"/>
              </a:rPr>
              <a:t>barany</a:t>
            </a:r>
            <a:r>
              <a:rPr lang="hu-HU" altLang="hu-HU" sz="1800" b="1" dirty="0" smtClean="0">
                <a:latin typeface="Arial Black" pitchFamily="34" charset="0"/>
              </a:rPr>
              <a:t>@</a:t>
            </a:r>
            <a:r>
              <a:rPr lang="hu-HU" altLang="hu-HU" sz="1800" b="1" dirty="0" err="1" smtClean="0">
                <a:latin typeface="Arial Black" pitchFamily="34" charset="0"/>
              </a:rPr>
              <a:t>finance.bme.hu</a:t>
            </a:r>
            <a:endParaRPr lang="hu-HU" altLang="hu-HU" sz="1800" b="1" dirty="0" smtClean="0"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 smtClean="0">
                <a:latin typeface="Arial Black" pitchFamily="34" charset="0"/>
              </a:rPr>
              <a:t>Készítette: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 smtClean="0">
                <a:latin typeface="Arial Black" pitchFamily="34" charset="0"/>
              </a:rPr>
              <a:t>Dr</a:t>
            </a:r>
            <a:r>
              <a:rPr lang="hu-HU" altLang="hu-HU" sz="1800" b="1" dirty="0">
                <a:latin typeface="Arial Black" pitchFamily="34" charset="0"/>
              </a:rPr>
              <a:t>. </a:t>
            </a:r>
            <a:r>
              <a:rPr lang="hu-HU" altLang="hu-HU" sz="1800" b="1" dirty="0" err="1">
                <a:latin typeface="Arial Black" pitchFamily="34" charset="0"/>
              </a:rPr>
              <a:t>Laáb</a:t>
            </a:r>
            <a:r>
              <a:rPr lang="hu-HU" altLang="hu-HU" sz="1800" b="1" dirty="0">
                <a:latin typeface="Arial Black" pitchFamily="34" charset="0"/>
              </a:rPr>
              <a:t> Ágnes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0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81AC7EB9-677C-48EB-88CD-26BAADBCE262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pic>
        <p:nvPicPr>
          <p:cNvPr id="26627" name="Picture 2" descr="cid:image001.gif@01C56813.97455D6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692150"/>
            <a:ext cx="82026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841875" y="1412875"/>
            <a:ext cx="44450" cy="42751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869950" y="188913"/>
            <a:ext cx="7905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MÉRLEG</a:t>
            </a:r>
            <a:br>
              <a:rPr lang="hu-HU" altLang="hu-HU" sz="28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28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ESZKÖZ (VAGYON)</a:t>
            </a:r>
            <a:r>
              <a:rPr lang="hu-HU" altLang="hu-HU" sz="20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		    </a:t>
            </a:r>
            <a:r>
              <a:rPr lang="hu-HU" altLang="hu-HU" sz="28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FORRÁS (TŐKE)</a:t>
            </a:r>
            <a:endParaRPr lang="hu-HU" altLang="hu-HU" sz="2000" b="1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67013" name="Rectangle 5"/>
          <p:cNvSpPr>
            <a:spLocks noChangeArrowheads="1"/>
          </p:cNvSpPr>
          <p:nvPr/>
        </p:nvSpPr>
        <p:spPr bwMode="auto">
          <a:xfrm>
            <a:off x="0" y="1493838"/>
            <a:ext cx="9144000" cy="143033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3300"/>
                </a:solidFill>
              </a:rPr>
              <a:t>BRUTTÓ (TELJES) VAGYON: A GAZDÁLKODÓ ADOTT</a:t>
            </a:r>
            <a:br>
              <a:rPr lang="hu-HU" altLang="hu-HU" sz="2400" b="1">
                <a:solidFill>
                  <a:srgbClr val="FF3300"/>
                </a:solidFill>
              </a:rPr>
            </a:br>
            <a:r>
              <a:rPr lang="hu-HU" altLang="hu-HU" sz="2400" b="1">
                <a:solidFill>
                  <a:srgbClr val="FF3300"/>
                </a:solidFill>
              </a:rPr>
              <a:t>IDŐPONTBAN MEGLÉVŐ VAGYONTÁRGYAINAK </a:t>
            </a:r>
            <a:r>
              <a:rPr lang="hu-HU" altLang="hu-HU" sz="4000" b="1">
                <a:solidFill>
                  <a:srgbClr val="FF3300"/>
                </a:solidFill>
              </a:rPr>
              <a:t>ÖSSZESSÉGE</a:t>
            </a:r>
            <a:r>
              <a:rPr lang="hu-HU" altLang="hu-HU" sz="4400" b="1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1331913" y="3573463"/>
            <a:ext cx="2482850" cy="827087"/>
          </a:xfrm>
          <a:prstGeom prst="rect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>
            <a:outerShdw dist="234176" dir="2436078" algn="ctr" rotWithShape="0">
              <a:schemeClr val="bg2"/>
            </a:outerShdw>
          </a:effectLst>
        </p:spPr>
        <p:txBody>
          <a:bodyPr wrap="none" lIns="53556" tIns="26778" rIns="53556" bIns="26778" anchor="ctr"/>
          <a:lstStyle>
            <a:lvl1pPr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500" b="1" dirty="0" smtClean="0">
                <a:solidFill>
                  <a:srgbClr val="FF3300"/>
                </a:solidFill>
                <a:latin typeface="Tahoma" pitchFamily="34" charset="0"/>
              </a:rPr>
              <a:t>5,4 </a:t>
            </a:r>
            <a:r>
              <a:rPr lang="hu-HU" altLang="hu-HU" sz="2500" b="1" dirty="0">
                <a:solidFill>
                  <a:srgbClr val="FF3300"/>
                </a:solidFill>
                <a:latin typeface="Tahoma" pitchFamily="34" charset="0"/>
              </a:rPr>
              <a:t>MILLIÁRD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4427538" y="4940300"/>
            <a:ext cx="7921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hu-HU" sz="66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=</a:t>
            </a:r>
            <a:endParaRPr lang="hu-HU" altLang="hu-HU" sz="6600" b="1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1403350" y="5121275"/>
            <a:ext cx="2482850" cy="827088"/>
          </a:xfrm>
          <a:prstGeom prst="rect">
            <a:avLst/>
          </a:prstGeom>
          <a:solidFill>
            <a:srgbClr val="FF33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34176" dir="2436078" algn="ctr" rotWithShape="0">
              <a:schemeClr val="bg2"/>
            </a:outerShdw>
          </a:effectLst>
        </p:spPr>
        <p:txBody>
          <a:bodyPr wrap="none" lIns="53556" tIns="26778" rIns="53556" bIns="26778" anchor="ctr"/>
          <a:lstStyle>
            <a:lvl1pPr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500" b="1" dirty="0" smtClean="0">
                <a:solidFill>
                  <a:schemeClr val="bg1"/>
                </a:solidFill>
                <a:latin typeface="Tahoma" pitchFamily="34" charset="0"/>
              </a:rPr>
              <a:t>5,4 </a:t>
            </a:r>
            <a:r>
              <a:rPr lang="hu-HU" altLang="hu-HU" sz="2500" b="1" dirty="0">
                <a:solidFill>
                  <a:schemeClr val="bg1"/>
                </a:solidFill>
                <a:latin typeface="Tahoma" pitchFamily="34" charset="0"/>
              </a:rPr>
              <a:t>MILLIÁRD</a:t>
            </a: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5761038" y="5121275"/>
            <a:ext cx="3095625" cy="827088"/>
          </a:xfrm>
          <a:prstGeom prst="rect">
            <a:avLst/>
          </a:prstGeom>
          <a:solidFill>
            <a:srgbClr val="FF33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34176" dir="2436078" algn="ctr" rotWithShape="0">
              <a:schemeClr val="bg2"/>
            </a:outerShdw>
          </a:effectLst>
        </p:spPr>
        <p:txBody>
          <a:bodyPr wrap="none" lIns="53556" tIns="26778" rIns="53556" bIns="26778" anchor="ctr"/>
          <a:lstStyle>
            <a:lvl1pPr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500" b="1" dirty="0" smtClean="0">
                <a:solidFill>
                  <a:schemeClr val="bg1"/>
                </a:solidFill>
                <a:latin typeface="Tahoma" pitchFamily="34" charset="0"/>
              </a:rPr>
              <a:t>5,4 </a:t>
            </a:r>
            <a:r>
              <a:rPr lang="hu-HU" altLang="hu-HU" sz="2500" b="1" dirty="0">
                <a:solidFill>
                  <a:schemeClr val="bg1"/>
                </a:solidFill>
                <a:latin typeface="Tahoma" pitchFamily="34" charset="0"/>
              </a:rPr>
              <a:t>MILLIÁRD</a:t>
            </a:r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900113" y="5013325"/>
            <a:ext cx="79565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5761038" y="2781300"/>
            <a:ext cx="2843212" cy="827088"/>
          </a:xfrm>
          <a:prstGeom prst="rect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>
            <a:outerShdw dist="234176" dir="2436078" algn="ctr" rotWithShape="0">
              <a:schemeClr val="bg2"/>
            </a:outerShdw>
          </a:effectLst>
        </p:spPr>
        <p:txBody>
          <a:bodyPr wrap="none" lIns="53556" tIns="26778" rIns="53556" bIns="26778" anchor="ctr"/>
          <a:lstStyle>
            <a:lvl1pPr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500" b="1" dirty="0">
                <a:solidFill>
                  <a:srgbClr val="FF3300"/>
                </a:solidFill>
                <a:latin typeface="Tahoma" pitchFamily="34" charset="0"/>
              </a:rPr>
              <a:t>SAJÁT FORRÁS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500" b="1" dirty="0">
                <a:solidFill>
                  <a:srgbClr val="FF3300"/>
                </a:solidFill>
                <a:latin typeface="Tahoma" pitchFamily="34" charset="0"/>
              </a:rPr>
              <a:t>-</a:t>
            </a:r>
            <a:r>
              <a:rPr lang="hu-HU" altLang="hu-HU" sz="2500" b="1" dirty="0" smtClean="0">
                <a:solidFill>
                  <a:srgbClr val="FF3300"/>
                </a:solidFill>
                <a:latin typeface="Tahoma" pitchFamily="34" charset="0"/>
              </a:rPr>
              <a:t>18,3 </a:t>
            </a:r>
            <a:r>
              <a:rPr lang="hu-HU" altLang="hu-HU" sz="2500" b="1" dirty="0">
                <a:solidFill>
                  <a:srgbClr val="FF3300"/>
                </a:solidFill>
                <a:latin typeface="Tahoma" pitchFamily="34" charset="0"/>
              </a:rPr>
              <a:t>MILLIÁRD</a:t>
            </a:r>
          </a:p>
        </p:txBody>
      </p:sp>
      <p:sp>
        <p:nvSpPr>
          <p:cNvPr id="26637" name="Rectangle 12"/>
          <p:cNvSpPr>
            <a:spLocks noChangeArrowheads="1"/>
          </p:cNvSpPr>
          <p:nvPr/>
        </p:nvSpPr>
        <p:spPr bwMode="auto">
          <a:xfrm>
            <a:off x="5761038" y="3860800"/>
            <a:ext cx="2843212" cy="827088"/>
          </a:xfrm>
          <a:prstGeom prst="rect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>
            <a:outerShdw dist="234176" dir="2436078" algn="ctr" rotWithShape="0">
              <a:schemeClr val="bg2"/>
            </a:outerShdw>
          </a:effectLst>
        </p:spPr>
        <p:txBody>
          <a:bodyPr wrap="none" lIns="53556" tIns="26778" rIns="53556" bIns="26778" anchor="ctr"/>
          <a:lstStyle>
            <a:lvl1pPr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500" b="1">
                <a:solidFill>
                  <a:srgbClr val="FF3300"/>
                </a:solidFill>
                <a:latin typeface="Tahoma" pitchFamily="34" charset="0"/>
              </a:rPr>
              <a:t>TARTOZÁS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500" b="1">
                <a:solidFill>
                  <a:srgbClr val="FF3300"/>
                </a:solidFill>
                <a:latin typeface="Tahoma" pitchFamily="34" charset="0"/>
              </a:rPr>
              <a:t>23,7 MILLIÁRD</a:t>
            </a:r>
          </a:p>
        </p:txBody>
      </p:sp>
      <p:sp>
        <p:nvSpPr>
          <p:cNvPr id="1067021" name="Line 13"/>
          <p:cNvSpPr>
            <a:spLocks noChangeShapeType="1"/>
          </p:cNvSpPr>
          <p:nvPr/>
        </p:nvSpPr>
        <p:spPr bwMode="auto">
          <a:xfrm>
            <a:off x="827088" y="1916113"/>
            <a:ext cx="503237" cy="36004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6512" y="6309320"/>
            <a:ext cx="9144000" cy="49423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 dirty="0" smtClean="0">
                <a:solidFill>
                  <a:srgbClr val="FF3300"/>
                </a:solidFill>
              </a:rPr>
              <a:t>MÉRLEGFŐÖSSZEG</a:t>
            </a:r>
            <a:endParaRPr lang="hu-HU" altLang="hu-HU" sz="4400" b="1" dirty="0">
              <a:solidFill>
                <a:srgbClr val="FF3300"/>
              </a:solidFill>
            </a:endParaRPr>
          </a:p>
        </p:txBody>
      </p:sp>
      <p:sp>
        <p:nvSpPr>
          <p:cNvPr id="2" name="Jobb oldali kapcsos zárójel 1"/>
          <p:cNvSpPr/>
          <p:nvPr/>
        </p:nvSpPr>
        <p:spPr bwMode="auto">
          <a:xfrm rot="5400000">
            <a:off x="4504600" y="1984233"/>
            <a:ext cx="377590" cy="8451701"/>
          </a:xfrm>
          <a:prstGeom prst="rightBrace">
            <a:avLst>
              <a:gd name="adj1" fmla="val 8333"/>
              <a:gd name="adj2" fmla="val 52228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013" grpId="0" animBg="1"/>
      <p:bldP spid="1067021" grpId="0" animBg="1"/>
      <p:bldP spid="1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DF34B45F-EB8A-4DAD-8844-163329B55221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pic>
        <p:nvPicPr>
          <p:cNvPr id="27651" name="Picture 2" descr="cid:image001.gif@01C56813.97455D6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692150"/>
            <a:ext cx="82026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841875" y="1412875"/>
            <a:ext cx="44450" cy="42751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869950" y="188913"/>
            <a:ext cx="7905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MÉRLEG</a:t>
            </a:r>
            <a:br>
              <a:rPr lang="hu-HU" altLang="hu-HU" sz="28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28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ESZKÖZ (VAGYON)</a:t>
            </a:r>
            <a:r>
              <a:rPr lang="hu-HU" altLang="hu-HU" sz="20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		    </a:t>
            </a:r>
            <a:r>
              <a:rPr lang="hu-HU" altLang="hu-HU" sz="28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FORRÁS (TŐKE)</a:t>
            </a:r>
            <a:endParaRPr lang="hu-HU" altLang="hu-HU" sz="2000" b="1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1331913" y="1844675"/>
            <a:ext cx="2482850" cy="827088"/>
          </a:xfrm>
          <a:prstGeom prst="rect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>
            <a:outerShdw dist="234176" dir="2436078" algn="ctr" rotWithShape="0">
              <a:schemeClr val="bg2"/>
            </a:outerShdw>
          </a:effectLst>
        </p:spPr>
        <p:txBody>
          <a:bodyPr wrap="none" lIns="53556" tIns="26778" rIns="53556" bIns="26778" anchor="ctr"/>
          <a:lstStyle>
            <a:lvl1pPr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500" b="1" dirty="0">
                <a:solidFill>
                  <a:srgbClr val="FF3300"/>
                </a:solidFill>
                <a:latin typeface="Tahoma" pitchFamily="34" charset="0"/>
              </a:rPr>
              <a:t>BRUTTÓ VAGYON</a:t>
            </a:r>
            <a:r>
              <a:rPr lang="hu-HU" altLang="hu-HU" sz="2500" b="1" dirty="0">
                <a:solidFill>
                  <a:srgbClr val="FF3300"/>
                </a:solidFill>
                <a:latin typeface="Tahoma" pitchFamily="34" charset="0"/>
              </a:rPr>
              <a:t/>
            </a:r>
            <a:br>
              <a:rPr lang="hu-HU" altLang="hu-HU" sz="2500" b="1" dirty="0">
                <a:solidFill>
                  <a:srgbClr val="FF3300"/>
                </a:solidFill>
                <a:latin typeface="Tahoma" pitchFamily="34" charset="0"/>
              </a:rPr>
            </a:br>
            <a:r>
              <a:rPr lang="hu-HU" altLang="hu-HU" sz="2500" b="1" dirty="0" smtClean="0">
                <a:solidFill>
                  <a:srgbClr val="FF3300"/>
                </a:solidFill>
                <a:latin typeface="Tahoma" pitchFamily="34" charset="0"/>
              </a:rPr>
              <a:t>5,4 </a:t>
            </a:r>
            <a:r>
              <a:rPr lang="hu-HU" altLang="hu-HU" sz="2500" b="1" dirty="0">
                <a:solidFill>
                  <a:srgbClr val="FF3300"/>
                </a:solidFill>
                <a:latin typeface="Tahoma" pitchFamily="34" charset="0"/>
              </a:rPr>
              <a:t>MILLIÁRD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5724525" y="1773238"/>
            <a:ext cx="2482850" cy="827087"/>
          </a:xfrm>
          <a:prstGeom prst="rect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>
            <a:outerShdw dist="234176" dir="2436078" algn="ctr" rotWithShape="0">
              <a:schemeClr val="bg2"/>
            </a:outerShdw>
          </a:effectLst>
        </p:spPr>
        <p:txBody>
          <a:bodyPr wrap="none" lIns="53556" tIns="26778" rIns="53556" bIns="26778" anchor="ctr"/>
          <a:lstStyle>
            <a:lvl1pPr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500" b="1">
                <a:solidFill>
                  <a:srgbClr val="FF3300"/>
                </a:solidFill>
                <a:latin typeface="Tahoma" pitchFamily="34" charset="0"/>
              </a:rPr>
              <a:t>TARTOZÁS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500" b="1">
                <a:solidFill>
                  <a:srgbClr val="FF3300"/>
                </a:solidFill>
                <a:latin typeface="Tahoma" pitchFamily="34" charset="0"/>
              </a:rPr>
              <a:t>23,7 MILLIÁRD</a:t>
            </a:r>
          </a:p>
        </p:txBody>
      </p:sp>
      <p:sp>
        <p:nvSpPr>
          <p:cNvPr id="1068039" name="Rectangle 7"/>
          <p:cNvSpPr>
            <a:spLocks noChangeArrowheads="1"/>
          </p:cNvSpPr>
          <p:nvPr/>
        </p:nvSpPr>
        <p:spPr bwMode="auto">
          <a:xfrm>
            <a:off x="0" y="4591050"/>
            <a:ext cx="9144000" cy="19335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FF3300"/>
                </a:solidFill>
              </a:rPr>
              <a:t>NETTÓ (SAJÁT) VAGYON: A GAZDÁLKODÓ ADOTT IDŐPONTBAN LÉTEZŐ </a:t>
            </a:r>
            <a:r>
              <a:rPr lang="hu-HU" altLang="hu-HU" sz="2400" b="1" dirty="0" smtClean="0">
                <a:solidFill>
                  <a:srgbClr val="FF3300"/>
                </a:solidFill>
              </a:rPr>
              <a:t>BRUTTÓ VAGYONÁNAK </a:t>
            </a:r>
            <a:r>
              <a:rPr lang="hu-HU" altLang="hu-HU" sz="2400" b="1" dirty="0">
                <a:solidFill>
                  <a:srgbClr val="FF3300"/>
                </a:solidFill>
              </a:rPr>
              <a:t>ÉS ADÓSSÁGÁNAK </a:t>
            </a:r>
            <a:r>
              <a:rPr lang="hu-HU" altLang="hu-HU" b="1" dirty="0">
                <a:solidFill>
                  <a:srgbClr val="FF3300"/>
                </a:solidFill>
              </a:rPr>
              <a:t>KÜLÖNBSÉGE</a:t>
            </a:r>
            <a:r>
              <a:rPr lang="hu-HU" altLang="hu-HU" sz="2400" b="1" dirty="0">
                <a:solidFill>
                  <a:srgbClr val="FF3300"/>
                </a:solidFill>
              </a:rPr>
              <a:t>. </a:t>
            </a:r>
            <a:br>
              <a:rPr lang="hu-HU" altLang="hu-HU" sz="2400" b="1" dirty="0">
                <a:solidFill>
                  <a:srgbClr val="FF3300"/>
                </a:solidFill>
              </a:rPr>
            </a:br>
            <a:r>
              <a:rPr lang="hu-HU" altLang="hu-HU" sz="2400" b="1" dirty="0">
                <a:solidFill>
                  <a:srgbClr val="FF3300"/>
                </a:solidFill>
              </a:rPr>
              <a:t>NEVEZIK MÉG TISZTA VAGYONNAK, SAJÁT TŐKÉNEK, SAJÁT FORRÁSNAK IS.</a:t>
            </a:r>
            <a:endParaRPr lang="hu-HU" altLang="hu-HU" sz="4000" b="1" dirty="0"/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4427538" y="1844675"/>
            <a:ext cx="7921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hu-HU" sz="6600" b="1">
                <a:solidFill>
                  <a:srgbClr val="FF33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</a:t>
            </a:r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3419475" y="3394075"/>
            <a:ext cx="2881313" cy="827088"/>
          </a:xfrm>
          <a:prstGeom prst="rect">
            <a:avLst/>
          </a:prstGeom>
          <a:solidFill>
            <a:srgbClr val="FF33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34176" dir="2436078" algn="ctr" rotWithShape="0">
              <a:schemeClr val="bg2"/>
            </a:outerShdw>
          </a:effectLst>
        </p:spPr>
        <p:txBody>
          <a:bodyPr wrap="none" lIns="53556" tIns="26778" rIns="53556" bIns="26778" anchor="ctr"/>
          <a:lstStyle>
            <a:lvl1pPr defTabSz="5349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349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500" b="1">
                <a:solidFill>
                  <a:schemeClr val="bg1"/>
                </a:solidFill>
                <a:latin typeface="Tahoma" pitchFamily="34" charset="0"/>
              </a:rPr>
              <a:t>-18,9 MILLIÁRD</a:t>
            </a:r>
          </a:p>
        </p:txBody>
      </p:sp>
      <p:sp>
        <p:nvSpPr>
          <p:cNvPr id="1068042" name="Line 10"/>
          <p:cNvSpPr>
            <a:spLocks noChangeShapeType="1"/>
          </p:cNvSpPr>
          <p:nvPr/>
        </p:nvSpPr>
        <p:spPr bwMode="auto">
          <a:xfrm flipH="1">
            <a:off x="2339975" y="4076700"/>
            <a:ext cx="1223963" cy="5762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12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9" grpId="0" animBg="1"/>
      <p:bldP spid="10680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ím 1"/>
          <p:cNvSpPr>
            <a:spLocks noGrp="1"/>
          </p:cNvSpPr>
          <p:nvPr>
            <p:ph type="title"/>
          </p:nvPr>
        </p:nvSpPr>
        <p:spPr>
          <a:xfrm>
            <a:off x="107950" y="1916113"/>
            <a:ext cx="8928100" cy="3529012"/>
          </a:xfrm>
          <a:ln w="57150">
            <a:solidFill>
              <a:srgbClr val="FF3300"/>
            </a:solidFill>
          </a:ln>
        </p:spPr>
        <p:txBody>
          <a:bodyPr/>
          <a:lstStyle/>
          <a:p>
            <a:pPr>
              <a:defRPr/>
            </a:pPr>
            <a:r>
              <a:rPr lang="hu-HU" alt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EGY CÉG KÖNYVSZERINTI ÉRTÉKE = </a:t>
            </a:r>
            <a:br>
              <a:rPr lang="hu-HU" alt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hu-HU" alt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 RENDELKEZÉSÉRE ÁLLÓ VAGYON </a:t>
            </a:r>
            <a:br>
              <a:rPr lang="hu-HU" alt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hu-HU" altLang="hu-H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– </a:t>
            </a:r>
            <a:r>
              <a:rPr lang="hu-HU" alt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TARTOZÁSOKKAL CSÖKKENTETT –</a:t>
            </a:r>
            <a:br>
              <a:rPr lang="hu-HU" alt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hu-HU" altLang="hu-H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AKTUALIZÁLT NETTÓ ÉRTÉKE</a:t>
            </a:r>
            <a:endParaRPr lang="hu-HU" altLang="hu-H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1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0B5353C8-BE23-43DC-9712-D3850099C4C0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77F06FA2-4C60-4561-9FBF-6C1199FDA0F8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9900"/>
            <a:ext cx="9144000" cy="735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AutoShape 1"/>
          <p:cNvSpPr>
            <a:spLocks/>
          </p:cNvSpPr>
          <p:nvPr/>
        </p:nvSpPr>
        <p:spPr bwMode="auto">
          <a:xfrm>
            <a:off x="-323850" y="1990725"/>
            <a:ext cx="8532813" cy="1150938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162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itchFamily="2" charset="2"/>
              </a:rPr>
              <a:t>FONTOS, HOGY </a:t>
            </a:r>
            <a:br>
              <a:rPr lang="hu-HU" altLang="hu-HU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itchFamily="2" charset="2"/>
              </a:rPr>
            </a:br>
            <a:r>
              <a:rPr lang="hu-HU" altLang="hu-HU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itchFamily="2" charset="2"/>
              </a:rPr>
              <a:t>LÁTHATÓAK LEGYENEK </a:t>
            </a:r>
            <a:br>
              <a:rPr lang="hu-HU" altLang="hu-HU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itchFamily="2" charset="2"/>
              </a:rPr>
            </a:br>
            <a:r>
              <a:rPr lang="hu-HU" altLang="hu-HU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itchFamily="2" charset="2"/>
              </a:rPr>
              <a:t>A VAGYONT TERHELŐ </a:t>
            </a:r>
            <a:br>
              <a:rPr lang="hu-HU" altLang="hu-HU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itchFamily="2" charset="2"/>
              </a:rPr>
            </a:br>
            <a:r>
              <a:rPr lang="hu-HU" altLang="hu-HU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itchFamily="2" charset="2"/>
              </a:rPr>
              <a:t>KÖTELEZETTSÉGEK IS</a:t>
            </a:r>
            <a:r>
              <a:rPr lang="hu-HU" alt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itchFamily="2" charset="2"/>
              </a:rPr>
              <a:t>!</a:t>
            </a:r>
            <a:endParaRPr lang="hu-HU" altLang="hu-HU" sz="3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973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8559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20" y="1628800"/>
            <a:ext cx="9494196" cy="2425700"/>
          </a:xfrm>
          <a:effectLst>
            <a:outerShdw dist="50800" algn="ctr" rotWithShape="0">
              <a:srgbClr val="EAEAEA">
                <a:alpha val="50000"/>
              </a:srgbClr>
            </a:outerShdw>
          </a:effectLst>
        </p:spPr>
        <p:txBody>
          <a:bodyPr lIns="34290" tIns="34290" rIns="34290" bIns="34290" anchor="b">
            <a:normAutofit fontScale="90000"/>
          </a:bodyPr>
          <a:lstStyle/>
          <a:p>
            <a:r>
              <a:rPr lang="hu-HU" altLang="hu-HU" sz="10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hu-HU" altLang="hu-HU" sz="10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hu-HU" altLang="hu-HU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u-HU" altLang="hu-HU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4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KÖNYVELÉSI SZÁMLA ÉS </a:t>
            </a:r>
            <a:br>
              <a:rPr lang="hu-HU" sz="4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4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KÖNYVELÉSI NAPLÓ</a:t>
            </a:r>
            <a:endParaRPr lang="en-US" altLang="hu-HU" sz="49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6007" name="01 Siker tangó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485438"/>
            <a:ext cx="9445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019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0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301"/>
            <a:ext cx="7992888" cy="64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995936" y="645333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/>
              <a:t>Horváth </a:t>
            </a:r>
            <a:r>
              <a:rPr lang="hu-HU" b="1" i="1" dirty="0" smtClean="0"/>
              <a:t>Csanád illusztrációja TK.:  54. oldal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1183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b="1" dirty="0" smtClean="0">
                <a:solidFill>
                  <a:srgbClr val="002060"/>
                </a:solidFill>
              </a:rPr>
              <a:t>TANULSÁG MÉG NINCS: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FF3300"/>
                </a:solidFill>
              </a:rPr>
              <a:t>DE!</a:t>
            </a:r>
            <a:endParaRPr lang="hu-HU" sz="3600" b="1" dirty="0">
              <a:solidFill>
                <a:srgbClr val="FF33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endParaRPr lang="hu-HU" b="1" dirty="0" smtClean="0">
              <a:solidFill>
                <a:srgbClr val="00206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hu-HU" b="1" dirty="0" smtClean="0">
                <a:solidFill>
                  <a:srgbClr val="002060"/>
                </a:solidFill>
              </a:rPr>
              <a:t>A KETTŐS KÖNYVELÉS LÉNYEGÉT TÜCSÖK ÉS HANGYA „VISELT DOLGAI” ALAPJÁN IGYEKSZÜNK MEGÉRTENI.</a:t>
            </a:r>
          </a:p>
        </p:txBody>
      </p:sp>
      <p:sp>
        <p:nvSpPr>
          <p:cNvPr id="12292" name="Dia számának hely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A02AA5-937B-4ECC-B79B-D09D0B31E3D2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FA72A7B5-4B54-4763-A373-E57A7787065D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pic>
        <p:nvPicPr>
          <p:cNvPr id="31747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2857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3"/>
          <p:cNvSpPr>
            <a:spLocks noGrp="1" noChangeArrowheads="1"/>
          </p:cNvSpPr>
          <p:nvPr>
            <p:ph type="title"/>
          </p:nvPr>
        </p:nvSpPr>
        <p:spPr>
          <a:xfrm>
            <a:off x="1763713" y="2646363"/>
            <a:ext cx="6985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VAGYONMÉRLEGBEN A VAGYONT KÉTFÉLE MÓDON MUTATJUK BE, </a:t>
            </a:r>
            <a:b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ENNEK BIZTOSÍTÁSÁHOZ   </a:t>
            </a:r>
            <a:b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KETTŐS KÖNYVELÉST</a:t>
            </a:r>
            <a:br>
              <a:rPr lang="hu-HU" altLang="hu-H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VEZETÜNK</a:t>
            </a:r>
          </a:p>
        </p:txBody>
      </p:sp>
    </p:spTree>
    <p:extLst>
      <p:ext uri="{BB962C8B-B14F-4D97-AF65-F5344CB8AC3E}">
        <p14:creationId xmlns:p14="http://schemas.microsoft.com/office/powerpoint/2010/main" val="36501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3059113" y="2790825"/>
            <a:ext cx="597693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altLang="hu-HU" sz="2000" b="1" smtClean="0">
                <a:solidFill>
                  <a:srgbClr val="FF0000"/>
                </a:solidFill>
              </a:rPr>
              <a:t>SZT 159. § </a:t>
            </a:r>
            <a:br>
              <a:rPr lang="hu-HU" altLang="hu-HU" sz="2000" b="1" smtClean="0">
                <a:solidFill>
                  <a:srgbClr val="FF0000"/>
                </a:solidFill>
              </a:rPr>
            </a:br>
            <a:r>
              <a:rPr lang="hu-HU" altLang="hu-HU" sz="2000" b="1" smtClean="0">
                <a:solidFill>
                  <a:srgbClr val="FF0000"/>
                </a:solidFill>
              </a:rPr>
              <a:t>A KETTŐS KÖNYVVITELT VEZETŐ GAZDÁLKODÓ A KEZELÉSÉBEN, A HASZNÁLATÁBAN, ILLETVE A TULAJDONÁBAN LÉVŐ ESZKÖZÖKRŐL ÉS AZOK FORRÁSAIRÓL, TOVÁBBÁ A GAZDASÁGI MŰVELETEKRŐL OLYAN KÖNYVVITELI NYILVÁNTARTÁST KÖTELES VEZETNI, AMELY AZ ESZKÖZÖKBEN (AKTÍVÁKBAN) ÉS A FORRÁSOKBAN (PASSZÍVÁKBAN) BEKÖVETKEZETT VÁLTOZÁSOKAT A VALÓSÁGNAK MEGFELELŐEN, FOLYAMATOSAN, ZÁRT RENDSZERBEN, ÁTTEKINTHETŐEN MUTATJA.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7BF93-A25B-4073-AA6C-46704FF51184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pic>
        <p:nvPicPr>
          <p:cNvPr id="32772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925"/>
            <a:ext cx="2857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8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D10B50AF-A77A-4706-BDCC-5349483AD45F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19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pic>
        <p:nvPicPr>
          <p:cNvPr id="658436" name="Picture 4" descr="230px-Pacio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5450"/>
            <a:ext cx="9540875" cy="78819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8438" name="Text Box 6"/>
          <p:cNvSpPr txBox="1">
            <a:spLocks noChangeArrowheads="1"/>
          </p:cNvSpPr>
          <p:nvPr/>
        </p:nvSpPr>
        <p:spPr bwMode="auto">
          <a:xfrm>
            <a:off x="3275856" y="5949280"/>
            <a:ext cx="320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CBBD3B"/>
              </a:buClr>
              <a:buSzPct val="50000"/>
              <a:buFont typeface="Wingdings" pitchFamily="2" charset="2"/>
              <a:buNone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LUCA PACIOLI. </a:t>
            </a:r>
            <a:b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(1445 – 1514)</a:t>
            </a:r>
            <a:r>
              <a:rPr lang="hu-HU" altLang="hu-H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 </a:t>
            </a:r>
            <a:endParaRPr lang="hu-HU" alt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720725" y="2708275"/>
            <a:ext cx="7883525" cy="2208213"/>
          </a:xfrm>
          <a:prstGeom prst="rect">
            <a:avLst/>
          </a:prstGeom>
          <a:solidFill>
            <a:srgbClr val="DDDDDD">
              <a:alpha val="39999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634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800" b="1" dirty="0">
                <a:solidFill>
                  <a:srgbClr val="FF0000"/>
                </a:solidFill>
              </a:rPr>
              <a:t>A KETTŐS KÖNYVELÉS LUCA PACIOLIHOZ FŰZŐDIK…</a:t>
            </a:r>
            <a:endParaRPr lang="en-US" altLang="hu-H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8" grpId="0"/>
      <p:bldP spid="1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8825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79C2B39-ADA2-47EF-840F-D06CD9D9FF38}" type="slidenum">
              <a:rPr lang="hu-HU" altLang="hu-HU" sz="1200" b="1" smtClean="0"/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hu-HU" altLang="hu-HU" sz="1200" b="1" smtClean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4400" b="1" dirty="0" smtClean="0">
                <a:solidFill>
                  <a:srgbClr val="FF0000"/>
                </a:solidFill>
                <a:cs typeface="+mn-cs"/>
              </a:rPr>
              <a:t>MIRŐL LESZ SZÓ?</a:t>
            </a:r>
          </a:p>
        </p:txBody>
      </p:sp>
      <p:sp>
        <p:nvSpPr>
          <p:cNvPr id="2272260" name="AutoShape 4"/>
          <p:cNvSpPr>
            <a:spLocks/>
          </p:cNvSpPr>
          <p:nvPr/>
        </p:nvSpPr>
        <p:spPr bwMode="auto">
          <a:xfrm>
            <a:off x="406224" y="2206055"/>
            <a:ext cx="8675687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6000" b="1" dirty="0" smtClean="0">
                <a:cs typeface="+mn-cs"/>
                <a:sym typeface="Wingdings" pitchFamily="2" charset="2"/>
              </a:rPr>
              <a:t>2. </a:t>
            </a:r>
            <a:r>
              <a:rPr lang="hu-HU" altLang="hu-HU" sz="2800" b="1" dirty="0" smtClean="0">
                <a:cs typeface="+mn-cs"/>
              </a:rPr>
              <a:t>FONTOSABB MÉRLEGÖSSZEFÜGGÉSEK</a:t>
            </a:r>
            <a:r>
              <a:rPr lang="hu-HU" altLang="hu-HU" sz="1400" b="1" dirty="0" smtClean="0">
                <a:cs typeface="+mn-cs"/>
              </a:rPr>
              <a:t/>
            </a:r>
            <a:br>
              <a:rPr lang="hu-HU" altLang="hu-HU" sz="1400" b="1" dirty="0" smtClean="0">
                <a:cs typeface="+mn-cs"/>
              </a:rPr>
            </a:br>
            <a:endParaRPr lang="hu-HU" altLang="hu-HU" sz="2800" b="1" dirty="0" smtClean="0">
              <a:cs typeface="+mn-cs"/>
            </a:endParaRPr>
          </a:p>
        </p:txBody>
      </p:sp>
      <p:sp>
        <p:nvSpPr>
          <p:cNvPr id="2272261" name="AutoShape 1"/>
          <p:cNvSpPr>
            <a:spLocks/>
          </p:cNvSpPr>
          <p:nvPr/>
        </p:nvSpPr>
        <p:spPr bwMode="auto">
          <a:xfrm>
            <a:off x="369711" y="837903"/>
            <a:ext cx="8856663" cy="1150938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6000" b="1" dirty="0" smtClean="0">
                <a:cs typeface="+mn-cs"/>
                <a:sym typeface="Wingdings" pitchFamily="2" charset="2"/>
              </a:rPr>
              <a:t>1.</a:t>
            </a:r>
            <a:r>
              <a:rPr lang="hu-HU" altLang="hu-HU" sz="6000" b="1" dirty="0" smtClean="0">
                <a:cs typeface="+mn-cs"/>
              </a:rPr>
              <a:t> </a:t>
            </a:r>
            <a:r>
              <a:rPr lang="hu-HU" altLang="hu-HU" sz="2800" b="1" dirty="0" smtClean="0"/>
              <a:t>LELTÁROZÁSI TEVÉKENYSÉG</a:t>
            </a:r>
            <a:endParaRPr lang="hu-HU" altLang="hu-HU" sz="4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1400" b="1" dirty="0"/>
              <a:t>(</a:t>
            </a:r>
            <a:r>
              <a:rPr lang="hu-HU" altLang="hu-HU" sz="1400" b="1" dirty="0" smtClean="0"/>
              <a:t>LELTÁRFELVÉTEL MENNYISÉGBEN. ÉRTÉKBEN; LELTÁRÉRTÉKELÉS; </a:t>
            </a:r>
            <a:r>
              <a:rPr lang="hu-HU" altLang="hu-HU" sz="1400" b="1" dirty="0"/>
              <a:t>LELTÁRHIÁNY, </a:t>
            </a:r>
            <a:r>
              <a:rPr lang="hu-HU" altLang="hu-HU" sz="1400" b="1" dirty="0" smtClean="0"/>
              <a:t>LELTÁRTÖBBLET)</a:t>
            </a:r>
            <a:endParaRPr lang="hu-HU" altLang="hu-HU" sz="1400" b="1" dirty="0"/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463289" y="4510311"/>
            <a:ext cx="9005255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hu-HU" altLang="hu-HU" sz="6000" b="1" dirty="0">
                <a:sym typeface="Wingdings" pitchFamily="2" charset="2"/>
              </a:rPr>
              <a:t>4</a:t>
            </a:r>
            <a:r>
              <a:rPr lang="hu-HU" altLang="hu-HU" sz="6000" b="1" dirty="0" smtClean="0">
                <a:cs typeface="+mn-cs"/>
                <a:sym typeface="Wingdings" pitchFamily="2" charset="2"/>
              </a:rPr>
              <a:t>. </a:t>
            </a:r>
            <a:r>
              <a:rPr lang="hu-HU" altLang="hu-HU" sz="2800" b="1" dirty="0" smtClean="0">
                <a:cs typeface="+mn-cs"/>
              </a:rPr>
              <a:t>GAZDASÁGI ESEMÉNYEK NYOMON</a:t>
            </a:r>
            <a:br>
              <a:rPr lang="hu-HU" altLang="hu-HU" sz="2800" b="1" dirty="0" smtClean="0">
                <a:cs typeface="+mn-cs"/>
              </a:rPr>
            </a:br>
            <a:r>
              <a:rPr lang="hu-HU" altLang="hu-HU" sz="2800" b="1" dirty="0" smtClean="0">
                <a:cs typeface="+mn-cs"/>
              </a:rPr>
              <a:t>KÖVETÉSE  A KETTŐS KÖNYVELÉSBEN </a:t>
            </a:r>
            <a:br>
              <a:rPr lang="hu-HU" altLang="hu-HU" sz="2800" b="1" dirty="0" smtClean="0">
                <a:cs typeface="+mn-cs"/>
              </a:rPr>
            </a:br>
            <a:r>
              <a:rPr lang="hu-HU" alt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GAZDASÁGI ESEMÉNYEK NÉGY FAJTÁJA, EGYSZERŰ GAZDASÁGI ESEMÉNYEK) </a:t>
            </a:r>
          </a:p>
        </p:txBody>
      </p:sp>
      <p:sp>
        <p:nvSpPr>
          <p:cNvPr id="10" name="AutoShape 1"/>
          <p:cNvSpPr>
            <a:spLocks/>
          </p:cNvSpPr>
          <p:nvPr/>
        </p:nvSpPr>
        <p:spPr bwMode="auto">
          <a:xfrm>
            <a:off x="426008" y="3284984"/>
            <a:ext cx="8682496" cy="1150938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6000" b="1" dirty="0">
                <a:cs typeface="+mn-cs"/>
                <a:sym typeface="Wingdings" pitchFamily="2" charset="2"/>
              </a:rPr>
              <a:t>3</a:t>
            </a:r>
            <a:r>
              <a:rPr lang="hu-HU" altLang="hu-HU" sz="6000" b="1" dirty="0" smtClean="0">
                <a:cs typeface="+mn-cs"/>
                <a:sym typeface="Wingdings" pitchFamily="2" charset="2"/>
              </a:rPr>
              <a:t>.</a:t>
            </a:r>
            <a:r>
              <a:rPr lang="hu-HU" altLang="hu-HU" sz="6000" b="1" dirty="0" smtClean="0">
                <a:cs typeface="+mn-cs"/>
              </a:rPr>
              <a:t> </a:t>
            </a:r>
            <a:r>
              <a:rPr lang="hu-HU" altLang="hu-HU" sz="2800" b="1" dirty="0" smtClean="0"/>
              <a:t>KÖNYVELÉSI SZÁMLA ÉS NAPLÓ </a:t>
            </a:r>
            <a:br>
              <a:rPr lang="hu-HU" altLang="hu-HU" sz="2800" b="1" dirty="0" smtClean="0"/>
            </a:br>
            <a:r>
              <a:rPr lang="hu-HU" altLang="hu-HU" sz="1400" b="1" dirty="0" smtClean="0"/>
              <a:t>(</a:t>
            </a:r>
            <a:r>
              <a:rPr lang="hu-HU" altLang="hu-HU" sz="1400" b="1" dirty="0"/>
              <a:t>KETTŐS KÖNYVELÉS, KÖNYVELÉSI SZÁMLA, EGYSÉGES SZÁMLAKERET, </a:t>
            </a:r>
            <a:r>
              <a:rPr lang="hu-HU" altLang="hu-HU" sz="1400" b="1" dirty="0" smtClean="0"/>
              <a:t>NAPLÓ)</a:t>
            </a:r>
            <a:endParaRPr lang="hu-HU" alt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3461828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2260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ED5C075B-8607-4BF5-92CC-E8790AC62760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20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179388" y="5812392"/>
            <a:ext cx="89646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4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FF0000"/>
                </a:solidFill>
              </a:rPr>
              <a:t>* </a:t>
            </a:r>
            <a:r>
              <a:rPr lang="hu-HU" altLang="hu-HU" sz="2400" b="1" dirty="0" smtClean="0"/>
              <a:t>SUMMA DE ARITHMETICA, GEOMETRICA, PROPORTIONI ET PROPORTIONALITA  (VELENCE 1494</a:t>
            </a:r>
            <a:r>
              <a:rPr lang="hu-HU" altLang="hu-HU" sz="2400" b="1" dirty="0"/>
              <a:t>)</a:t>
            </a:r>
            <a:endParaRPr lang="en-US" altLang="hu-HU" b="1" dirty="0"/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4067175" y="725488"/>
            <a:ext cx="4932363" cy="4432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4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800" b="1" dirty="0">
                <a:solidFill>
                  <a:srgbClr val="FF0000"/>
                </a:solidFill>
              </a:rPr>
              <a:t>AKI FŐ </a:t>
            </a:r>
            <a:r>
              <a:rPr lang="hu-HU" altLang="hu-HU" sz="4800" b="1" dirty="0" smtClean="0">
                <a:solidFill>
                  <a:srgbClr val="FF0000"/>
                </a:solidFill>
              </a:rPr>
              <a:t>MŰVÉBEN* </a:t>
            </a:r>
            <a:r>
              <a:rPr lang="hu-HU" altLang="hu-HU" sz="4800" b="1" dirty="0">
                <a:solidFill>
                  <a:srgbClr val="FF0000"/>
                </a:solidFill>
              </a:rPr>
              <a:t>LEFEKTETTE A KETTŐS KÖNYVELÉS </a:t>
            </a:r>
            <a:r>
              <a:rPr lang="hu-HU" altLang="hu-HU" sz="4800" b="1" dirty="0" smtClean="0">
                <a:solidFill>
                  <a:srgbClr val="FF0000"/>
                </a:solidFill>
              </a:rPr>
              <a:t>ALAPJAIT</a:t>
            </a:r>
            <a:endParaRPr lang="en-US" altLang="hu-HU" sz="4800" b="1" dirty="0">
              <a:solidFill>
                <a:srgbClr val="FF0000"/>
              </a:solidFill>
            </a:endParaRPr>
          </a:p>
        </p:txBody>
      </p:sp>
      <p:pic>
        <p:nvPicPr>
          <p:cNvPr id="6533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3706813" cy="49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3326" name="Oval 14"/>
          <p:cNvSpPr>
            <a:spLocks noChangeArrowheads="1"/>
          </p:cNvSpPr>
          <p:nvPr/>
        </p:nvSpPr>
        <p:spPr bwMode="auto">
          <a:xfrm>
            <a:off x="6804248" y="6179046"/>
            <a:ext cx="1008112" cy="418306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val="18379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7F3ABA1C-9A96-4685-973E-98E194D29E0A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21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pic>
        <p:nvPicPr>
          <p:cNvPr id="36867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2857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3"/>
          <p:cNvSpPr>
            <a:spLocks noGrp="1" noChangeArrowheads="1"/>
          </p:cNvSpPr>
          <p:nvPr>
            <p:ph type="title"/>
          </p:nvPr>
        </p:nvSpPr>
        <p:spPr>
          <a:xfrm>
            <a:off x="1763713" y="2646363"/>
            <a:ext cx="6985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KETTŐS KÖNYVELÉS</a:t>
            </a:r>
            <a:b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ALAPESZKÖZE </a:t>
            </a:r>
            <a:b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altLang="hu-H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KÖNYVELÉSI SZÁMLA</a:t>
            </a:r>
            <a:endParaRPr lang="hu-HU" altLang="hu-HU" sz="36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D05D1766-A410-471C-8D84-58B7D9FC9A01}" type="slidenum">
              <a:rPr lang="hu-HU" altLang="hu-HU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22</a:t>
            </a:fld>
            <a:endParaRPr lang="hu-HU" altLang="hu-H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0"/>
            <a:ext cx="5851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1107" name="Text Box 3"/>
          <p:cNvSpPr txBox="1">
            <a:spLocks noChangeArrowheads="1"/>
          </p:cNvSpPr>
          <p:nvPr/>
        </p:nvSpPr>
        <p:spPr bwMode="auto">
          <a:xfrm>
            <a:off x="1447800" y="1412875"/>
            <a:ext cx="24765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Arial Black" pitchFamily="34" charset="0"/>
              </a:rPr>
              <a:t>VAGYONI JAVAK</a:t>
            </a:r>
            <a:br>
              <a:rPr lang="hu-HU" altLang="hu-HU" sz="2000" b="1">
                <a:latin typeface="Arial Black" pitchFamily="34" charset="0"/>
              </a:rPr>
            </a:br>
            <a:r>
              <a:rPr lang="hu-HU" altLang="hu-HU" sz="2000" b="1">
                <a:latin typeface="Arial Black" pitchFamily="34" charset="0"/>
              </a:rPr>
              <a:t/>
            </a:r>
            <a:br>
              <a:rPr lang="hu-HU" altLang="hu-HU" sz="2000" b="1">
                <a:latin typeface="Arial Black" pitchFamily="34" charset="0"/>
              </a:rPr>
            </a:br>
            <a:r>
              <a:rPr lang="hu-HU" altLang="hu-HU" sz="2000" b="1">
                <a:latin typeface="Arial Black" pitchFamily="34" charset="0"/>
              </a:rPr>
              <a:t>(AKTÍVÁK)</a:t>
            </a:r>
            <a:endParaRPr lang="hu-HU" altLang="hu-HU" sz="4400"/>
          </a:p>
        </p:txBody>
      </p:sp>
      <p:sp>
        <p:nvSpPr>
          <p:cNvPr id="1071108" name="Text Box 4"/>
          <p:cNvSpPr txBox="1">
            <a:spLocks noChangeArrowheads="1"/>
          </p:cNvSpPr>
          <p:nvPr/>
        </p:nvSpPr>
        <p:spPr bwMode="auto">
          <a:xfrm>
            <a:off x="4787900" y="1412875"/>
            <a:ext cx="3024188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Arial Black" pitchFamily="34" charset="0"/>
              </a:rPr>
              <a:t>SAJÁT TŐKE</a:t>
            </a:r>
            <a:br>
              <a:rPr lang="hu-HU" altLang="hu-HU" sz="2000" b="1">
                <a:latin typeface="Arial Black" pitchFamily="34" charset="0"/>
              </a:rPr>
            </a:br>
            <a:r>
              <a:rPr lang="hu-HU" altLang="hu-HU" sz="2000" b="1">
                <a:latin typeface="Arial Black" pitchFamily="34" charset="0"/>
              </a:rPr>
              <a:t>ÉS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3300"/>
                </a:solidFill>
                <a:latin typeface="Arial Black" pitchFamily="34" charset="0"/>
              </a:rPr>
              <a:t>IDEGEN FORRÁSOK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Arial Black" pitchFamily="34" charset="0"/>
              </a:rPr>
              <a:t/>
            </a:r>
            <a:br>
              <a:rPr lang="hu-HU" altLang="hu-HU" sz="2000" b="1">
                <a:latin typeface="Arial Black" pitchFamily="34" charset="0"/>
              </a:rPr>
            </a:br>
            <a:r>
              <a:rPr lang="hu-HU" altLang="hu-HU" sz="2000" b="1">
                <a:latin typeface="Arial Black" pitchFamily="34" charset="0"/>
              </a:rPr>
              <a:t>(PASSZÍVÁK)</a:t>
            </a:r>
            <a:endParaRPr lang="hu-HU" altLang="hu-HU" sz="4400"/>
          </a:p>
        </p:txBody>
      </p:sp>
      <p:sp>
        <p:nvSpPr>
          <p:cNvPr id="1071109" name="Text Box 5"/>
          <p:cNvSpPr txBox="1">
            <a:spLocks noChangeArrowheads="1"/>
          </p:cNvSpPr>
          <p:nvPr/>
        </p:nvSpPr>
        <p:spPr bwMode="auto">
          <a:xfrm>
            <a:off x="1547813" y="4549775"/>
            <a:ext cx="24765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TARTOZIK</a:t>
            </a:r>
            <a:endParaRPr lang="hu-HU" altLang="hu-H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1110" name="Text Box 6"/>
          <p:cNvSpPr txBox="1">
            <a:spLocks noChangeArrowheads="1"/>
          </p:cNvSpPr>
          <p:nvPr/>
        </p:nvSpPr>
        <p:spPr bwMode="auto">
          <a:xfrm>
            <a:off x="5191125" y="4549775"/>
            <a:ext cx="24765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KÖVETEL</a:t>
            </a:r>
            <a:endParaRPr lang="hu-HU" altLang="hu-H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1111" name="Rectangle 7"/>
          <p:cNvSpPr>
            <a:spLocks noChangeArrowheads="1"/>
          </p:cNvSpPr>
          <p:nvPr/>
        </p:nvSpPr>
        <p:spPr bwMode="auto">
          <a:xfrm>
            <a:off x="581025" y="3340100"/>
            <a:ext cx="8023225" cy="3416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KETTŐS KÖNYVELÉS RENDSZERE: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 = P</a:t>
            </a:r>
            <a:b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MENNYIM VAN, HONNAN VAN,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AZAZ: MENNYI A SAJÁTOM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ÉS MENNYI A TARTOZÁS?</a:t>
            </a:r>
            <a:endParaRPr lang="hu-HU" altLang="hu-HU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07" grpId="0"/>
      <p:bldP spid="1071108" grpId="0"/>
      <p:bldP spid="1071109" grpId="0"/>
      <p:bldP spid="1071110" grpId="0"/>
      <p:bldP spid="10711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59990051-2BDB-406A-B922-D00930AE6B7F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23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2800" b="1" dirty="0" smtClean="0">
                <a:solidFill>
                  <a:srgbClr val="FF3300"/>
                </a:solidFill>
              </a:rPr>
              <a:t>A KÖNYVELÉSI SZÁMLA KÉT OLDALÁNAK ELNEVEZÉSE MINDEN NYELVBEN </a:t>
            </a:r>
            <a:br>
              <a:rPr lang="hu-HU" altLang="hu-HU" sz="2800" b="1" dirty="0" smtClean="0">
                <a:solidFill>
                  <a:srgbClr val="FF3300"/>
                </a:solidFill>
              </a:rPr>
            </a:br>
            <a:r>
              <a:rPr lang="hu-HU" altLang="hu-HU" sz="2800" b="1" dirty="0" smtClean="0">
                <a:solidFill>
                  <a:srgbClr val="FF3300"/>
                </a:solidFill>
              </a:rPr>
              <a:t>TARTOZIK ÉS KÖVETEL</a:t>
            </a:r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611188" y="1449388"/>
            <a:ext cx="8202612" cy="5021262"/>
            <a:chOff x="385" y="925"/>
            <a:chExt cx="5167" cy="3163"/>
          </a:xfrm>
        </p:grpSpPr>
        <p:pic>
          <p:nvPicPr>
            <p:cNvPr id="37895" name="Picture 4" descr="cid:image001.gif@01C56813.97455D60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925"/>
              <a:ext cx="516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Rectangle 5"/>
            <p:cNvSpPr>
              <a:spLocks noChangeArrowheads="1"/>
            </p:cNvSpPr>
            <p:nvPr/>
          </p:nvSpPr>
          <p:spPr bwMode="auto">
            <a:xfrm>
              <a:off x="2937" y="1395"/>
              <a:ext cx="28" cy="26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</p:grpSp>
      <p:sp>
        <p:nvSpPr>
          <p:cNvPr id="975878" name="Text Box 6"/>
          <p:cNvSpPr txBox="1">
            <a:spLocks noChangeArrowheads="1"/>
          </p:cNvSpPr>
          <p:nvPr/>
        </p:nvSpPr>
        <p:spPr bwMode="auto">
          <a:xfrm>
            <a:off x="1646238" y="1376363"/>
            <a:ext cx="5995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Tahoma" pitchFamily="34" charset="0"/>
                <a:cs typeface="Tahoma" pitchFamily="34" charset="0"/>
              </a:rPr>
              <a:t>TARTOZIK</a:t>
            </a:r>
            <a:r>
              <a:rPr lang="hu-HU" altLang="hu-HU" sz="1600" b="1">
                <a:latin typeface="Tahoma" pitchFamily="34" charset="0"/>
                <a:cs typeface="Tahoma" pitchFamily="34" charset="0"/>
              </a:rPr>
              <a:t> OLDAL		    </a:t>
            </a:r>
            <a:r>
              <a:rPr lang="hu-HU" altLang="hu-HU" sz="2000" b="1">
                <a:latin typeface="Tahoma" pitchFamily="34" charset="0"/>
                <a:cs typeface="Tahoma" pitchFamily="34" charset="0"/>
              </a:rPr>
              <a:t>KÖVETEL </a:t>
            </a:r>
            <a:r>
              <a:rPr lang="hu-HU" altLang="hu-HU" sz="1600" b="1">
                <a:latin typeface="Tahoma" pitchFamily="34" charset="0"/>
                <a:cs typeface="Tahoma" pitchFamily="34" charset="0"/>
              </a:rPr>
              <a:t>OLDAL</a:t>
            </a:r>
          </a:p>
        </p:txBody>
      </p:sp>
      <p:sp>
        <p:nvSpPr>
          <p:cNvPr id="975879" name="Text Box 7"/>
          <p:cNvSpPr txBox="1">
            <a:spLocks noChangeArrowheads="1"/>
          </p:cNvSpPr>
          <p:nvPr/>
        </p:nvSpPr>
        <p:spPr bwMode="auto">
          <a:xfrm>
            <a:off x="1782763" y="2311400"/>
            <a:ext cx="58039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Tahoma" pitchFamily="34" charset="0"/>
                <a:cs typeface="Tahoma" pitchFamily="34" charset="0"/>
              </a:rPr>
              <a:t>NÉMETÜL: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Tahoma" pitchFamily="34" charset="0"/>
                <a:cs typeface="Tahoma" pitchFamily="34" charset="0"/>
              </a:rPr>
              <a:t>SOLL					HABEN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2000" b="1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Tahoma" pitchFamily="34" charset="0"/>
                <a:cs typeface="Tahoma" pitchFamily="34" charset="0"/>
              </a:rPr>
              <a:t>ANGOLUL: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Tahoma" pitchFamily="34" charset="0"/>
                <a:cs typeface="Tahoma" pitchFamily="34" charset="0"/>
              </a:rPr>
              <a:t>DEBIT					CREDIT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2000" b="1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Tahoma" pitchFamily="34" charset="0"/>
                <a:cs typeface="Tahoma" pitchFamily="34" charset="0"/>
              </a:rPr>
              <a:t>FRANCIÁUL: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Tahoma" pitchFamily="34" charset="0"/>
                <a:cs typeface="Tahoma" pitchFamily="34" charset="0"/>
              </a:rPr>
              <a:t>DÉBIT					CRÉDIT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hu-HU" altLang="hu-HU" sz="2000" b="1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Tahoma" pitchFamily="34" charset="0"/>
                <a:cs typeface="Tahoma" pitchFamily="34" charset="0"/>
              </a:rPr>
              <a:t>OROSZUL: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hu-HU" sz="2000" b="1">
                <a:latin typeface="Tahoma" pitchFamily="34" charset="0"/>
                <a:cs typeface="Tahoma" pitchFamily="34" charset="0"/>
              </a:rPr>
              <a:t>ДЕБ</a:t>
            </a:r>
            <a:r>
              <a:rPr lang="hu-HU" altLang="hu-HU" sz="2000" b="1">
                <a:latin typeface="Tahoma" pitchFamily="34" charset="0"/>
                <a:cs typeface="Tahoma" pitchFamily="34" charset="0"/>
              </a:rPr>
              <a:t>E</a:t>
            </a:r>
            <a:r>
              <a:rPr lang="ru-RU" altLang="hu-HU" sz="2000" b="1">
                <a:latin typeface="Tahoma" pitchFamily="34" charset="0"/>
                <a:cs typeface="Tahoma" pitchFamily="34" charset="0"/>
              </a:rPr>
              <a:t>Т</a:t>
            </a:r>
            <a:r>
              <a:rPr lang="hu-HU" altLang="hu-HU" sz="2000" b="1">
                <a:latin typeface="Tahoma" pitchFamily="34" charset="0"/>
                <a:cs typeface="Tahoma" pitchFamily="34" charset="0"/>
              </a:rPr>
              <a:t>					</a:t>
            </a:r>
            <a:r>
              <a:rPr lang="ru-RU" altLang="hu-HU" sz="2000" b="1">
                <a:latin typeface="Tahoma" pitchFamily="34" charset="0"/>
                <a:cs typeface="Tahoma" pitchFamily="34" charset="0"/>
              </a:rPr>
              <a:t>КРЕДИТ</a:t>
            </a:r>
            <a:endParaRPr lang="ru-RU" altLang="hu-HU" sz="1600" b="1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8" grpId="0"/>
      <p:bldP spid="9758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27138"/>
            <a:ext cx="543560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4624"/>
            <a:ext cx="8229600" cy="1143000"/>
          </a:xfrm>
        </p:spPr>
        <p:txBody>
          <a:bodyPr/>
          <a:lstStyle/>
          <a:p>
            <a:r>
              <a:rPr lang="hu-HU" altLang="hu-HU" sz="2400" b="1" dirty="0" smtClean="0">
                <a:solidFill>
                  <a:srgbClr val="FF0000"/>
                </a:solidFill>
              </a:rPr>
              <a:t>A KÖNYVELÉSI SZÁMLÁK RÉGEN A „FŐKÖNYV”-BEN VOLTAK, INNEN ERED A FŐKÖNYVI SZÁMLA ELNEVEZÉS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3002">
            <a:off x="611188" y="1484313"/>
            <a:ext cx="3611562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altLang="hu-HU" sz="3600" b="1" smtClean="0">
                <a:solidFill>
                  <a:srgbClr val="FF3300"/>
                </a:solidFill>
              </a:rPr>
              <a:t>MA MÁR A FÖKÖNYVI KÖNYVELÉS SZÁMLÁIT SZÁMÍTÓGÉPPEL ÚN. FŐKÖNYVI KARTONOKON VEZETIK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E32F5-424C-48D8-AFAE-CF2A053E668F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pic>
        <p:nvPicPr>
          <p:cNvPr id="53252" name="Picture 2" descr="http://x-profit.hu/docu/rep_fokonyvi_karton_elemei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03463"/>
            <a:ext cx="75819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2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MIKOR VAN LOGIKA A TARTOZIK ÉS A KÖVETEL ELNEVEZÉS MÖGÖTT?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s://encrypted-tbn1.gstatic.com/images?q=tbn:ANd9GcQPJexO7UGbDTBaOpokVIO_oQJ3XtBgbYL7m6_lFgD6142nCj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7384"/>
            <a:ext cx="2239471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0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52" y="44624"/>
            <a:ext cx="6491808" cy="638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191773" y="6453336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/>
              <a:t>Horváth </a:t>
            </a:r>
            <a:r>
              <a:rPr lang="hu-HU" b="1" i="1" dirty="0" smtClean="0"/>
              <a:t>Csanád </a:t>
            </a:r>
            <a:r>
              <a:rPr lang="hu-HU" b="1" i="1" dirty="0" err="1" smtClean="0"/>
              <a:t>ilusztrációja</a:t>
            </a:r>
            <a:r>
              <a:rPr lang="hu-HU" b="1" i="1" dirty="0" smtClean="0"/>
              <a:t> TK.:  57. oldal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730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u-HU" sz="3600" b="1" dirty="0" smtClean="0">
                <a:solidFill>
                  <a:srgbClr val="FF3300"/>
                </a:solidFill>
              </a:rPr>
              <a:t>PERSZONÁLIS SZÁMLAELMÉLET</a:t>
            </a:r>
            <a:endParaRPr lang="hu-HU" sz="3600" b="1" dirty="0">
              <a:solidFill>
                <a:srgbClr val="FF33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836712"/>
            <a:ext cx="66008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995936" y="6453336"/>
            <a:ext cx="510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/>
              <a:t>Horváth </a:t>
            </a:r>
            <a:r>
              <a:rPr lang="hu-HU" b="1" i="1" dirty="0" smtClean="0"/>
              <a:t>Csanád illusztrációja TK.:  58. oldal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5515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b="1" dirty="0" smtClean="0"/>
              <a:t>KÖNYVELÉSI SZÁMLA</a:t>
            </a:r>
            <a:endParaRPr lang="hu-HU" b="1" dirty="0"/>
          </a:p>
        </p:txBody>
      </p:sp>
      <p:sp>
        <p:nvSpPr>
          <p:cNvPr id="37891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90E8E8C-CE30-4B34-97A1-677189A3D2E9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29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2484438" y="3284984"/>
            <a:ext cx="64087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FF0000"/>
                </a:solidFill>
              </a:rPr>
              <a:t>A </a:t>
            </a:r>
            <a:r>
              <a:rPr lang="hu-HU" altLang="hu-HU" sz="2400" b="1" dirty="0" smtClean="0">
                <a:solidFill>
                  <a:srgbClr val="FF0000"/>
                </a:solidFill>
              </a:rPr>
              <a:t>KÖNYVELÉSI SZÁMLÁKON</a:t>
            </a:r>
            <a:endParaRPr lang="hu-HU" altLang="hu-HU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 smtClean="0">
                <a:solidFill>
                  <a:srgbClr val="FF0000"/>
                </a:solidFill>
              </a:rPr>
              <a:t>NINCSENEK ELŐJELEK – EZEK HELYETT </a:t>
            </a:r>
            <a:r>
              <a:rPr lang="hu-HU" altLang="hu-HU" sz="2400" b="1" dirty="0">
                <a:solidFill>
                  <a:srgbClr val="FF0000"/>
                </a:solidFill>
              </a:rPr>
              <a:t>A KÖNYVELÉSI SZÁMLA MEGFELELŐ OLDALÁT HASZNÁLJUK</a:t>
            </a:r>
          </a:p>
        </p:txBody>
      </p:sp>
      <p:cxnSp>
        <p:nvCxnSpPr>
          <p:cNvPr id="9" name="Egyenes összekötő 8"/>
          <p:cNvCxnSpPr/>
          <p:nvPr/>
        </p:nvCxnSpPr>
        <p:spPr bwMode="auto">
          <a:xfrm>
            <a:off x="684213" y="1268413"/>
            <a:ext cx="748823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Egyenes összekötő 9"/>
          <p:cNvCxnSpPr/>
          <p:nvPr/>
        </p:nvCxnSpPr>
        <p:spPr bwMode="auto">
          <a:xfrm flipH="1" flipV="1">
            <a:off x="4579938" y="1268413"/>
            <a:ext cx="4762" cy="201612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15" name="Téglalap 7"/>
          <p:cNvSpPr>
            <a:spLocks noChangeArrowheads="1"/>
          </p:cNvSpPr>
          <p:nvPr/>
        </p:nvSpPr>
        <p:spPr bwMode="auto">
          <a:xfrm>
            <a:off x="468313" y="1350963"/>
            <a:ext cx="3765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b="1">
                <a:solidFill>
                  <a:srgbClr val="FF0000"/>
                </a:solidFill>
              </a:rPr>
              <a:t>TARTOZIK OLDAL</a:t>
            </a:r>
            <a:endParaRPr lang="hu-HU" altLang="hu-H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005388" y="1341438"/>
            <a:ext cx="3671887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latin typeface="Arial" pitchFamily="34" charset="0"/>
                <a:cs typeface="+mn-cs"/>
              </a:rPr>
              <a:t>KÖVETEL OLDAL</a:t>
            </a:r>
            <a:endParaRPr lang="hu-HU" sz="2800" b="1" dirty="0">
              <a:latin typeface="Times New Roman"/>
              <a:ea typeface="Times New Roman"/>
              <a:cs typeface="+mn-cs"/>
            </a:endParaRPr>
          </a:p>
        </p:txBody>
      </p:sp>
      <p:pic>
        <p:nvPicPr>
          <p:cNvPr id="43017" name="Picture 2" descr="http://www.czuczora.sk/hirkepek/201410021107070.felkialtoj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860800"/>
            <a:ext cx="167005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églalap 20"/>
          <p:cNvSpPr>
            <a:spLocks noChangeArrowheads="1"/>
          </p:cNvSpPr>
          <p:nvPr/>
        </p:nvSpPr>
        <p:spPr bwMode="auto">
          <a:xfrm>
            <a:off x="2051050" y="4956175"/>
            <a:ext cx="6842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 smtClean="0">
                <a:solidFill>
                  <a:srgbClr val="FF0000"/>
                </a:solidFill>
              </a:rPr>
              <a:t>DE </a:t>
            </a:r>
            <a:r>
              <a:rPr lang="hu-HU" altLang="hu-HU" sz="2400" b="1" dirty="0">
                <a:solidFill>
                  <a:srgbClr val="FF0000"/>
                </a:solidFill>
              </a:rPr>
              <a:t>HOGY MELYIK OLDAL A + ÉS MELYIK A -,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FF0000"/>
                </a:solidFill>
              </a:rPr>
              <a:t>AZ ATTÓL FÜGG… </a:t>
            </a:r>
          </a:p>
        </p:txBody>
      </p:sp>
    </p:spTree>
    <p:extLst>
      <p:ext uri="{BB962C8B-B14F-4D97-AF65-F5344CB8AC3E}">
        <p14:creationId xmlns:p14="http://schemas.microsoft.com/office/powerpoint/2010/main" val="9102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/>
            </a:r>
            <a:br>
              <a:rPr lang="hu-HU" sz="3200" b="1" dirty="0" smtClean="0">
                <a:solidFill>
                  <a:srgbClr val="FF0000"/>
                </a:solidFill>
              </a:rPr>
            </a:br>
            <a:r>
              <a:rPr lang="hu-HU" sz="2800" b="1" dirty="0" smtClean="0">
                <a:solidFill>
                  <a:srgbClr val="FF0000"/>
                </a:solidFill>
              </a:rPr>
              <a:t>VAGYONLELTÁR</a:t>
            </a:r>
            <a:r>
              <a:rPr lang="hu-HU" sz="2800" b="1" dirty="0">
                <a:solidFill>
                  <a:srgbClr val="FF0000"/>
                </a:solidFill>
              </a:rPr>
              <a:t> </a:t>
            </a:r>
            <a:r>
              <a:rPr lang="hu-HU" sz="2800" b="1" dirty="0" smtClean="0">
                <a:solidFill>
                  <a:srgbClr val="FF0000"/>
                </a:solidFill>
              </a:rPr>
              <a:t>             VAGYONMÉRLEG</a:t>
            </a:r>
            <a:br>
              <a:rPr lang="hu-HU" sz="2800" b="1" dirty="0" smtClean="0">
                <a:solidFill>
                  <a:srgbClr val="FF0000"/>
                </a:solidFill>
              </a:rPr>
            </a:br>
            <a:r>
              <a:rPr lang="hu-HU" sz="1800" b="1" dirty="0" smtClean="0">
                <a:solidFill>
                  <a:srgbClr val="FF0000"/>
                </a:solidFill>
              </a:rPr>
              <a:t>(FORINTBAN)				   (EZER FORINTBAN)</a:t>
            </a:r>
            <a:endParaRPr lang="hu-HU" sz="1400" b="1" dirty="0">
              <a:solidFill>
                <a:srgbClr val="FF0000"/>
              </a:solidFill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755576" y="2132856"/>
            <a:ext cx="28083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563888" y="2132856"/>
            <a:ext cx="0" cy="36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6732240" y="2132856"/>
            <a:ext cx="0" cy="36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4572000" y="2132856"/>
            <a:ext cx="44644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467544" y="2348880"/>
            <a:ext cx="267733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TENYÉSZÁLLATOK:</a:t>
            </a:r>
          </a:p>
          <a:p>
            <a:r>
              <a:rPr lang="hu-HU" sz="1400" b="1" dirty="0" smtClean="0"/>
              <a:t>2 KECSKEBAK	200 000</a:t>
            </a:r>
          </a:p>
          <a:p>
            <a:r>
              <a:rPr lang="hu-HU" sz="1400" b="1" dirty="0" smtClean="0"/>
              <a:t>4 NŐSTÉNYKECSKE 240 000</a:t>
            </a:r>
          </a:p>
          <a:p>
            <a:endParaRPr lang="hu-HU" sz="1400" b="1" dirty="0"/>
          </a:p>
          <a:p>
            <a:r>
              <a:rPr lang="hu-HU" sz="1400" b="1" dirty="0" smtClean="0"/>
              <a:t>NÖVENDÉKÁLLATOK:</a:t>
            </a:r>
          </a:p>
          <a:p>
            <a:r>
              <a:rPr lang="hu-HU" sz="1400" b="1" u="sng" dirty="0" smtClean="0"/>
              <a:t>12 KECSKEGIDA	180 000</a:t>
            </a:r>
          </a:p>
          <a:p>
            <a:r>
              <a:rPr lang="hu-HU" sz="1400" b="1" dirty="0" smtClean="0">
                <a:solidFill>
                  <a:srgbClr val="FF0000"/>
                </a:solidFill>
              </a:rPr>
              <a:t>ÖSSZESEN:	620 000</a:t>
            </a:r>
            <a:endParaRPr lang="hu-HU" sz="1400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224950" y="2348880"/>
            <a:ext cx="23791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BEFEKTETETT </a:t>
            </a:r>
            <a:br>
              <a:rPr lang="hu-HU" sz="1400" b="1" dirty="0" smtClean="0"/>
            </a:br>
            <a:r>
              <a:rPr lang="hu-HU" sz="1400" b="1" dirty="0" smtClean="0"/>
              <a:t>ESZKÖZÖK 	440 </a:t>
            </a:r>
          </a:p>
          <a:p>
            <a:r>
              <a:rPr lang="hu-HU" sz="1400" b="1" dirty="0" smtClean="0"/>
              <a:t>FORGÓESZKÖZÖK  	180 </a:t>
            </a:r>
          </a:p>
          <a:p>
            <a:endParaRPr lang="hu-HU" sz="1400" b="1" u="sng" dirty="0" smtClean="0"/>
          </a:p>
          <a:p>
            <a:r>
              <a:rPr lang="hu-HU" sz="1400" b="1" dirty="0" smtClean="0">
                <a:solidFill>
                  <a:srgbClr val="FF0000"/>
                </a:solidFill>
              </a:rPr>
              <a:t>ESZKÖZÖK: 	620 </a:t>
            </a:r>
            <a:endParaRPr lang="hu-HU" sz="1400" b="1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732240" y="2348880"/>
            <a:ext cx="22878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SAJÁT TŐKE            560 </a:t>
            </a:r>
          </a:p>
          <a:p>
            <a:r>
              <a:rPr lang="hu-HU" sz="1400" b="1" dirty="0" smtClean="0"/>
              <a:t>KÖTELEZETTSÉGEK 60 </a:t>
            </a:r>
          </a:p>
          <a:p>
            <a:endParaRPr lang="hu-HU" sz="1400" b="1" u="sng" dirty="0" smtClean="0"/>
          </a:p>
          <a:p>
            <a:endParaRPr lang="hu-HU" sz="1400" b="1" u="sng" dirty="0" smtClean="0"/>
          </a:p>
          <a:p>
            <a:r>
              <a:rPr lang="hu-HU" sz="1400" b="1" dirty="0" smtClean="0">
                <a:solidFill>
                  <a:srgbClr val="FF0000"/>
                </a:solidFill>
              </a:rPr>
              <a:t>FORRÁSOK:            620 </a:t>
            </a:r>
            <a:endParaRPr lang="hu-HU" sz="1400" b="1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15411" y="4509120"/>
            <a:ext cx="2421368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MENNYISÉGBEN </a:t>
            </a:r>
          </a:p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ÉS ÉRTÉKBEN  </a:t>
            </a:r>
          </a:p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TARTJA NYILVÁN </a:t>
            </a:r>
            <a:br>
              <a:rPr lang="hu-HU" sz="2000" b="1" dirty="0" smtClean="0">
                <a:solidFill>
                  <a:srgbClr val="FF0000"/>
                </a:solidFill>
              </a:rPr>
            </a:br>
            <a:r>
              <a:rPr lang="hu-HU" sz="2000" b="1" dirty="0" smtClean="0">
                <a:solidFill>
                  <a:srgbClr val="FF0000"/>
                </a:solidFill>
              </a:rPr>
              <a:t>A VAGYONT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780265" y="4437112"/>
            <a:ext cx="3909404" cy="132343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CSAK ÉRTÉKBEN  </a:t>
            </a:r>
            <a:br>
              <a:rPr lang="hu-HU" sz="2000" b="1" dirty="0" smtClean="0">
                <a:solidFill>
                  <a:srgbClr val="FF0000"/>
                </a:solidFill>
              </a:rPr>
            </a:br>
            <a:r>
              <a:rPr lang="hu-HU" sz="2000" b="1" dirty="0" smtClean="0">
                <a:solidFill>
                  <a:srgbClr val="FF0000"/>
                </a:solidFill>
              </a:rPr>
              <a:t>ÖSSZETÉTELE ÉS EREDETE</a:t>
            </a:r>
            <a:br>
              <a:rPr lang="hu-HU" sz="2000" b="1" dirty="0" smtClean="0">
                <a:solidFill>
                  <a:srgbClr val="FF0000"/>
                </a:solidFill>
              </a:rPr>
            </a:br>
            <a:r>
              <a:rPr lang="hu-HU" sz="2000" b="1" dirty="0" smtClean="0">
                <a:solidFill>
                  <a:srgbClr val="FF0000"/>
                </a:solidFill>
              </a:rPr>
              <a:t>SZERINT</a:t>
            </a:r>
          </a:p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TARTJA NYILVÁN A VAGYONT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35" y="1052736"/>
            <a:ext cx="9101463" cy="392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6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1960" y="341784"/>
            <a:ext cx="4474840" cy="1143000"/>
          </a:xfrm>
        </p:spPr>
        <p:txBody>
          <a:bodyPr/>
          <a:lstStyle/>
          <a:p>
            <a:r>
              <a:rPr lang="hu-HU" sz="2800" b="1" dirty="0" smtClean="0">
                <a:solidFill>
                  <a:srgbClr val="FF3300"/>
                </a:solidFill>
              </a:rPr>
              <a:t>KÖNYVELÉSI SZÁMLÁHOZ KAPCSOLÓDÓ FOGALMAK</a:t>
            </a:r>
            <a:endParaRPr lang="hu-HU" sz="2800" b="1" dirty="0">
              <a:solidFill>
                <a:srgbClr val="FF33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37008"/>
            <a:ext cx="4752528" cy="70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572000" y="2204864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NYITÓ EGYENLEG = 10 000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572000" y="2555612"/>
            <a:ext cx="4320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BRUTTÓ TARTOZIK FORGALOM: </a:t>
            </a:r>
            <a:br>
              <a:rPr lang="hu-HU" b="1" dirty="0" smtClean="0">
                <a:solidFill>
                  <a:srgbClr val="FF3300"/>
                </a:solidFill>
              </a:rPr>
            </a:br>
            <a:r>
              <a:rPr lang="hu-HU" b="1" dirty="0" smtClean="0"/>
              <a:t>10 000 +1 500 + 1 500 + 1 000 +1 000 =</a:t>
            </a:r>
            <a:br>
              <a:rPr lang="hu-HU" b="1" dirty="0" smtClean="0"/>
            </a:br>
            <a:r>
              <a:rPr lang="hu-HU" b="1" dirty="0" smtClean="0">
                <a:solidFill>
                  <a:srgbClr val="FF3300"/>
                </a:solidFill>
              </a:rPr>
              <a:t>15 000</a:t>
            </a:r>
          </a:p>
          <a:p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4572000" y="3573016"/>
            <a:ext cx="3743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NETTÓ TARTOZIK FORGALOM: </a:t>
            </a:r>
            <a:br>
              <a:rPr lang="hu-HU" b="1" dirty="0" smtClean="0">
                <a:solidFill>
                  <a:srgbClr val="FF3300"/>
                </a:solidFill>
              </a:rPr>
            </a:br>
            <a:r>
              <a:rPr lang="hu-HU" b="1" dirty="0" smtClean="0"/>
              <a:t>1 500 + 1 500 + 1 000 +1 000 =</a:t>
            </a:r>
            <a:br>
              <a:rPr lang="hu-HU" b="1" dirty="0" smtClean="0"/>
            </a:br>
            <a:r>
              <a:rPr lang="hu-HU" b="1" dirty="0" smtClean="0">
                <a:solidFill>
                  <a:srgbClr val="FF3300"/>
                </a:solidFill>
              </a:rPr>
              <a:t>5 000</a:t>
            </a:r>
          </a:p>
          <a:p>
            <a:endParaRPr lang="hu-HU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4572000" y="4460919"/>
            <a:ext cx="4630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BRUTTÓ KÖVETEL FORGALOM: </a:t>
            </a:r>
            <a:r>
              <a:rPr lang="hu-HU" b="1" dirty="0">
                <a:solidFill>
                  <a:srgbClr val="FF3300"/>
                </a:solidFill>
              </a:rPr>
              <a:t> </a:t>
            </a:r>
            <a:r>
              <a:rPr lang="hu-HU" b="1" dirty="0" smtClean="0">
                <a:solidFill>
                  <a:srgbClr val="FF3300"/>
                </a:solidFill>
              </a:rPr>
              <a:t>5 000</a:t>
            </a:r>
          </a:p>
          <a:p>
            <a:r>
              <a:rPr lang="hu-HU" b="1" dirty="0" smtClean="0">
                <a:solidFill>
                  <a:srgbClr val="FF3300"/>
                </a:solidFill>
              </a:rPr>
              <a:t>NETTÓ </a:t>
            </a:r>
            <a:r>
              <a:rPr lang="hu-HU" b="1" dirty="0">
                <a:solidFill>
                  <a:srgbClr val="FF3300"/>
                </a:solidFill>
              </a:rPr>
              <a:t>KÖVETEL FORGALOM:  </a:t>
            </a:r>
            <a:r>
              <a:rPr lang="hu-HU" b="1" dirty="0" smtClean="0">
                <a:solidFill>
                  <a:srgbClr val="FF3300"/>
                </a:solidFill>
              </a:rPr>
              <a:t>   5 </a:t>
            </a:r>
            <a:r>
              <a:rPr lang="hu-HU" b="1" dirty="0">
                <a:solidFill>
                  <a:srgbClr val="FF3300"/>
                </a:solidFill>
              </a:rPr>
              <a:t>000</a:t>
            </a:r>
          </a:p>
          <a:p>
            <a:endParaRPr lang="hu-HU" b="1" dirty="0" smtClean="0"/>
          </a:p>
        </p:txBody>
      </p:sp>
      <p:sp>
        <p:nvSpPr>
          <p:cNvPr id="10" name="Szövegdoboz 9"/>
          <p:cNvSpPr txBox="1"/>
          <p:nvPr/>
        </p:nvSpPr>
        <p:spPr>
          <a:xfrm>
            <a:off x="4572000" y="5157192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(ZÁRÓ) EGYENLEG = 15 000 – 5 000 =</a:t>
            </a:r>
          </a:p>
          <a:p>
            <a:r>
              <a:rPr lang="hu-HU" b="1" dirty="0" smtClean="0"/>
              <a:t>10 000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572000" y="6011996"/>
            <a:ext cx="4705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± ÁLLOMÁNYVÁLTOZÁS: </a:t>
            </a:r>
            <a:br>
              <a:rPr lang="hu-HU" b="1" dirty="0" smtClean="0"/>
            </a:br>
            <a:r>
              <a:rPr lang="hu-HU" b="1" dirty="0" smtClean="0"/>
              <a:t>ZÁRÓ EGYENLEG - NYITÓ EGYENLEG = </a:t>
            </a:r>
          </a:p>
          <a:p>
            <a:r>
              <a:rPr lang="hu-HU" b="1" dirty="0" smtClean="0"/>
              <a:t>10 000 – 10 000 = 0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51520" y="1196752"/>
            <a:ext cx="199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HIVATKOZÁSOK</a:t>
            </a:r>
            <a:endParaRPr lang="hu-HU" b="1" dirty="0">
              <a:solidFill>
                <a:srgbClr val="FF3300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 bwMode="auto">
          <a:xfrm>
            <a:off x="1250062" y="1566084"/>
            <a:ext cx="1737762" cy="21898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Egyenes összekötő nyíllal 13"/>
          <p:cNvCxnSpPr/>
          <p:nvPr/>
        </p:nvCxnSpPr>
        <p:spPr bwMode="auto">
          <a:xfrm flipH="1">
            <a:off x="683568" y="1566084"/>
            <a:ext cx="566494" cy="24389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Egyenes összekötő nyíllal 15"/>
          <p:cNvCxnSpPr/>
          <p:nvPr/>
        </p:nvCxnSpPr>
        <p:spPr bwMode="auto">
          <a:xfrm flipH="1">
            <a:off x="899592" y="1566084"/>
            <a:ext cx="350470" cy="27270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Egyenes összekötő nyíllal 17"/>
          <p:cNvCxnSpPr/>
          <p:nvPr/>
        </p:nvCxnSpPr>
        <p:spPr bwMode="auto">
          <a:xfrm flipH="1">
            <a:off x="966815" y="1566084"/>
            <a:ext cx="283247" cy="3015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Egyenes összekötő nyíllal 19"/>
          <p:cNvCxnSpPr>
            <a:stCxn id="12" idx="2"/>
          </p:cNvCxnSpPr>
          <p:nvPr/>
        </p:nvCxnSpPr>
        <p:spPr bwMode="auto">
          <a:xfrm flipH="1">
            <a:off x="966815" y="1566084"/>
            <a:ext cx="283248" cy="3356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64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10952"/>
          </a:xfrm>
        </p:spPr>
        <p:txBody>
          <a:bodyPr/>
          <a:lstStyle/>
          <a:p>
            <a:r>
              <a:rPr lang="hu-HU" sz="3600" b="1" dirty="0" smtClean="0">
                <a:solidFill>
                  <a:srgbClr val="FF3300"/>
                </a:solidFill>
              </a:rPr>
              <a:t>MÉRLEGSZÁMLÁK</a:t>
            </a:r>
            <a:endParaRPr lang="hu-HU" sz="3600" b="1" dirty="0">
              <a:solidFill>
                <a:srgbClr val="FF33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76672"/>
            <a:ext cx="90201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7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églalap 50"/>
          <p:cNvSpPr/>
          <p:nvPr/>
        </p:nvSpPr>
        <p:spPr>
          <a:xfrm>
            <a:off x="251520" y="692696"/>
            <a:ext cx="8599885" cy="525734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09604" y="2276872"/>
            <a:ext cx="3735392" cy="1211595"/>
            <a:chOff x="384" y="332"/>
            <a:chExt cx="2353" cy="1739"/>
          </a:xfrm>
        </p:grpSpPr>
        <p:sp>
          <p:nvSpPr>
            <p:cNvPr id="4" name="Text Box 30"/>
            <p:cNvSpPr txBox="1">
              <a:spLocks noChangeArrowheads="1"/>
            </p:cNvSpPr>
            <p:nvPr/>
          </p:nvSpPr>
          <p:spPr bwMode="auto">
            <a:xfrm>
              <a:off x="384" y="332"/>
              <a:ext cx="2353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457200" indent="-457200" algn="ctr">
                <a:spcBef>
                  <a:spcPct val="0"/>
                </a:spcBef>
                <a:buFontTx/>
                <a:buAutoNum type="arabicPeriod"/>
              </a:pPr>
              <a:r>
                <a:rPr lang="hu-HU" altLang="hu-HU" sz="1600" dirty="0" smtClean="0">
                  <a:solidFill>
                    <a:srgbClr val="002060"/>
                  </a:solidFill>
                  <a:latin typeface="Tahoma" pitchFamily="34" charset="0"/>
                </a:rPr>
                <a:t>TENYÉSZÁLLATOK</a:t>
              </a:r>
              <a:br>
                <a:rPr lang="hu-HU" altLang="hu-HU" sz="1600" dirty="0" smtClean="0">
                  <a:solidFill>
                    <a:srgbClr val="002060"/>
                  </a:solidFill>
                  <a:latin typeface="Tahoma" pitchFamily="34" charset="0"/>
                </a:rPr>
              </a:br>
              <a:r>
                <a:rPr lang="hu-HU" altLang="hu-HU" sz="1600" dirty="0" smtClean="0">
                  <a:solidFill>
                    <a:srgbClr val="002060"/>
                  </a:solidFill>
                  <a:latin typeface="Tahoma" pitchFamily="34" charset="0"/>
                </a:rPr>
                <a:t>T(+) 	                                   K(-)</a:t>
              </a:r>
              <a:endParaRPr lang="hu-HU" altLang="hu-HU" sz="1600" dirty="0">
                <a:solidFill>
                  <a:srgbClr val="002060"/>
                </a:solidFill>
                <a:latin typeface="Tahoma" pitchFamily="34" charset="0"/>
              </a:endParaRPr>
            </a:p>
          </p:txBody>
        </p:sp>
        <p:sp>
          <p:nvSpPr>
            <p:cNvPr id="5" name="Line 31"/>
            <p:cNvSpPr>
              <a:spLocks noChangeShapeType="1"/>
            </p:cNvSpPr>
            <p:nvPr/>
          </p:nvSpPr>
          <p:spPr bwMode="auto">
            <a:xfrm>
              <a:off x="672" y="1159"/>
              <a:ext cx="2016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1632" y="1159"/>
              <a:ext cx="0" cy="912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748" y="1366"/>
              <a:ext cx="486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2400" dirty="0" smtClean="0">
                  <a:solidFill>
                    <a:srgbClr val="002060"/>
                  </a:solidFill>
                  <a:latin typeface="Tahoma" pitchFamily="34" charset="0"/>
                </a:rPr>
                <a:t>440</a:t>
              </a:r>
            </a:p>
          </p:txBody>
        </p: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427262" y="-317088"/>
            <a:ext cx="7813224" cy="6049433"/>
            <a:chOff x="440" y="134"/>
            <a:chExt cx="2248" cy="1509"/>
          </a:xfrm>
        </p:grpSpPr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440" y="134"/>
              <a:ext cx="2237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u-HU" altLang="hu-HU" sz="2400" dirty="0" smtClean="0">
                <a:solidFill>
                  <a:srgbClr val="002060"/>
                </a:solidFill>
                <a:latin typeface="Tahom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hu-HU" altLang="hu-HU" sz="2400" dirty="0">
                <a:solidFill>
                  <a:srgbClr val="002060"/>
                </a:solidFill>
                <a:latin typeface="Tahom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hu-HU" altLang="hu-HU" sz="2400" dirty="0" smtClean="0">
                <a:solidFill>
                  <a:srgbClr val="002060"/>
                </a:solidFill>
                <a:latin typeface="Tahom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2400" dirty="0" smtClean="0">
                  <a:solidFill>
                    <a:srgbClr val="FF0000"/>
                  </a:solidFill>
                  <a:latin typeface="Tahoma" pitchFamily="34" charset="0"/>
                </a:rPr>
                <a:t>     </a:t>
              </a:r>
              <a:r>
                <a:rPr lang="hu-HU" altLang="hu-HU" dirty="0" smtClean="0">
                  <a:solidFill>
                    <a:srgbClr val="FF0000"/>
                  </a:solidFill>
                  <a:latin typeface="Tahoma" pitchFamily="34" charset="0"/>
                </a:rPr>
                <a:t>MÉRLEG</a:t>
              </a:r>
              <a:r>
                <a:rPr lang="hu-HU" altLang="hu-HU" sz="2400" dirty="0" smtClean="0">
                  <a:solidFill>
                    <a:srgbClr val="002060"/>
                  </a:solidFill>
                  <a:latin typeface="Tahoma" pitchFamily="34" charset="0"/>
                </a:rPr>
                <a:t/>
              </a:r>
              <a:br>
                <a:rPr lang="hu-HU" altLang="hu-HU" sz="2400" dirty="0" smtClean="0">
                  <a:solidFill>
                    <a:srgbClr val="002060"/>
                  </a:solidFill>
                  <a:latin typeface="Tahoma" pitchFamily="34" charset="0"/>
                </a:rPr>
              </a:br>
              <a:r>
                <a:rPr lang="hu-HU" altLang="hu-HU" sz="2400" dirty="0" smtClean="0">
                  <a:solidFill>
                    <a:srgbClr val="002060"/>
                  </a:solidFill>
                  <a:latin typeface="Tahoma" pitchFamily="34" charset="0"/>
                </a:rPr>
                <a:t>       ESZKÖZÖK 					  FORRÁSOK</a:t>
              </a:r>
              <a:endParaRPr lang="hu-HU" altLang="hu-HU" sz="2400" dirty="0">
                <a:solidFill>
                  <a:srgbClr val="002060"/>
                </a:solidFill>
                <a:latin typeface="Tahoma" pitchFamily="34" charset="0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672" y="641"/>
              <a:ext cx="2016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1632" y="641"/>
              <a:ext cx="0" cy="1002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924546" y="3717032"/>
            <a:ext cx="3455991" cy="1211595"/>
            <a:chOff x="511" y="332"/>
            <a:chExt cx="2177" cy="1739"/>
          </a:xfrm>
        </p:grpSpPr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511" y="332"/>
              <a:ext cx="2101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hu-HU" altLang="hu-HU" sz="1600" dirty="0" smtClean="0">
                  <a:solidFill>
                    <a:srgbClr val="002060"/>
                  </a:solidFill>
                  <a:latin typeface="Tahoma" pitchFamily="34" charset="0"/>
                </a:rPr>
                <a:t>2. NÖVENDÉKÁLLATOK</a:t>
              </a:r>
              <a:br>
                <a:rPr lang="hu-HU" altLang="hu-HU" sz="1600" dirty="0" smtClean="0">
                  <a:solidFill>
                    <a:srgbClr val="002060"/>
                  </a:solidFill>
                  <a:latin typeface="Tahoma" pitchFamily="34" charset="0"/>
                </a:rPr>
              </a:br>
              <a:r>
                <a:rPr lang="hu-HU" altLang="hu-HU" sz="1600" dirty="0" smtClean="0">
                  <a:solidFill>
                    <a:srgbClr val="002060"/>
                  </a:solidFill>
                  <a:latin typeface="Tahoma" pitchFamily="34" charset="0"/>
                </a:rPr>
                <a:t>  T</a:t>
              </a:r>
              <a:r>
                <a:rPr lang="hu-HU" altLang="hu-HU" sz="1600" dirty="0">
                  <a:solidFill>
                    <a:srgbClr val="002060"/>
                  </a:solidFill>
                  <a:latin typeface="Tahoma" pitchFamily="34" charset="0"/>
                </a:rPr>
                <a:t>(+) </a:t>
              </a:r>
              <a:r>
                <a:rPr lang="hu-HU" altLang="hu-HU" sz="1600" dirty="0" smtClean="0">
                  <a:solidFill>
                    <a:srgbClr val="002060"/>
                  </a:solidFill>
                  <a:latin typeface="Tahoma" pitchFamily="34" charset="0"/>
                </a:rPr>
                <a:t>                                  </a:t>
              </a:r>
              <a:r>
                <a:rPr lang="hu-HU" altLang="hu-HU" sz="1600" dirty="0">
                  <a:solidFill>
                    <a:srgbClr val="002060"/>
                  </a:solidFill>
                  <a:latin typeface="Tahoma" pitchFamily="34" charset="0"/>
                </a:rPr>
                <a:t>K(-)</a:t>
              </a: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672" y="1159"/>
              <a:ext cx="2016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1584" y="1159"/>
              <a:ext cx="0" cy="912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728" y="1366"/>
              <a:ext cx="486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2400" dirty="0" smtClean="0">
                  <a:solidFill>
                    <a:srgbClr val="002060"/>
                  </a:solidFill>
                  <a:latin typeface="Tahoma" pitchFamily="34" charset="0"/>
                </a:rPr>
                <a:t>180</a:t>
              </a:r>
            </a:p>
          </p:txBody>
        </p:sp>
      </p:grpSp>
      <p:grpSp>
        <p:nvGrpSpPr>
          <p:cNvPr id="38" name="Group 29"/>
          <p:cNvGrpSpPr>
            <a:grpSpLocks/>
          </p:cNvGrpSpPr>
          <p:nvPr/>
        </p:nvGrpSpPr>
        <p:grpSpPr bwMode="auto">
          <a:xfrm>
            <a:off x="5002683" y="2276872"/>
            <a:ext cx="3267077" cy="1211595"/>
            <a:chOff x="672" y="332"/>
            <a:chExt cx="2058" cy="1739"/>
          </a:xfrm>
        </p:grpSpPr>
        <p:sp>
          <p:nvSpPr>
            <p:cNvPr id="39" name="Text Box 30"/>
            <p:cNvSpPr txBox="1">
              <a:spLocks noChangeArrowheads="1"/>
            </p:cNvSpPr>
            <p:nvPr/>
          </p:nvSpPr>
          <p:spPr bwMode="auto">
            <a:xfrm>
              <a:off x="685" y="332"/>
              <a:ext cx="1747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hu-HU" altLang="hu-HU" sz="1600" dirty="0" smtClean="0">
                  <a:solidFill>
                    <a:srgbClr val="002060"/>
                  </a:solidFill>
                  <a:latin typeface="Tahoma" pitchFamily="34" charset="0"/>
                </a:rPr>
                <a:t>4. JEGYZETT TŐKE</a:t>
              </a:r>
              <a:br>
                <a:rPr lang="hu-HU" altLang="hu-HU" sz="1600" dirty="0" smtClean="0">
                  <a:solidFill>
                    <a:srgbClr val="002060"/>
                  </a:solidFill>
                  <a:latin typeface="Tahoma" pitchFamily="34" charset="0"/>
                </a:rPr>
              </a:br>
              <a:r>
                <a:rPr lang="hu-HU" altLang="hu-HU" sz="1600" dirty="0" smtClean="0">
                  <a:solidFill>
                    <a:srgbClr val="002060"/>
                  </a:solidFill>
                  <a:latin typeface="Tahoma" pitchFamily="34" charset="0"/>
                </a:rPr>
                <a:t>T (-)	                         K(+)</a:t>
              </a:r>
              <a:endParaRPr lang="hu-HU" altLang="hu-HU" sz="1600" dirty="0">
                <a:solidFill>
                  <a:srgbClr val="002060"/>
                </a:solidFill>
                <a:latin typeface="Tahoma" pitchFamily="34" charset="0"/>
              </a:endParaRPr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>
              <a:off x="672" y="1159"/>
              <a:ext cx="2016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>
              <a:off x="1632" y="1159"/>
              <a:ext cx="0" cy="912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2244" y="1366"/>
              <a:ext cx="486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2400" dirty="0" smtClean="0">
                  <a:solidFill>
                    <a:srgbClr val="002060"/>
                  </a:solidFill>
                  <a:latin typeface="Tahoma" pitchFamily="34" charset="0"/>
                </a:rPr>
                <a:t>560</a:t>
              </a:r>
            </a:p>
          </p:txBody>
        </p:sp>
      </p:grpSp>
      <p:grpSp>
        <p:nvGrpSpPr>
          <p:cNvPr id="43" name="Group 29"/>
          <p:cNvGrpSpPr>
            <a:grpSpLocks/>
          </p:cNvGrpSpPr>
          <p:nvPr/>
        </p:nvGrpSpPr>
        <p:grpSpPr bwMode="auto">
          <a:xfrm>
            <a:off x="4960440" y="3717032"/>
            <a:ext cx="3355979" cy="1211595"/>
            <a:chOff x="574" y="332"/>
            <a:chExt cx="2114" cy="1739"/>
          </a:xfrm>
        </p:grpSpPr>
        <p:sp>
          <p:nvSpPr>
            <p:cNvPr id="44" name="Text Box 30"/>
            <p:cNvSpPr txBox="1">
              <a:spLocks noChangeArrowheads="1"/>
            </p:cNvSpPr>
            <p:nvPr/>
          </p:nvSpPr>
          <p:spPr bwMode="auto">
            <a:xfrm>
              <a:off x="574" y="332"/>
              <a:ext cx="1970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hu-HU" altLang="hu-HU" sz="1600" dirty="0">
                  <a:solidFill>
                    <a:srgbClr val="002060"/>
                  </a:solidFill>
                  <a:latin typeface="Tahoma" pitchFamily="34" charset="0"/>
                </a:rPr>
                <a:t>4</a:t>
              </a:r>
              <a:r>
                <a:rPr lang="hu-HU" altLang="hu-HU" sz="1600" dirty="0" smtClean="0">
                  <a:solidFill>
                    <a:srgbClr val="002060"/>
                  </a:solidFill>
                  <a:latin typeface="Tahoma" pitchFamily="34" charset="0"/>
                </a:rPr>
                <a:t>. KÖTELEZETTSÉG</a:t>
              </a:r>
              <a:r>
                <a:rPr lang="hu-HU" altLang="hu-HU" sz="1600" dirty="0">
                  <a:solidFill>
                    <a:srgbClr val="002060"/>
                  </a:solidFill>
                  <a:latin typeface="Tahoma" pitchFamily="34" charset="0"/>
                </a:rPr>
                <a:t/>
              </a:r>
              <a:br>
                <a:rPr lang="hu-HU" altLang="hu-HU" sz="1600" dirty="0">
                  <a:solidFill>
                    <a:srgbClr val="002060"/>
                  </a:solidFill>
                  <a:latin typeface="Tahoma" pitchFamily="34" charset="0"/>
                </a:rPr>
              </a:br>
              <a:r>
                <a:rPr lang="hu-HU" altLang="hu-HU" sz="1600" dirty="0">
                  <a:solidFill>
                    <a:srgbClr val="002060"/>
                  </a:solidFill>
                  <a:latin typeface="Tahoma" pitchFamily="34" charset="0"/>
                </a:rPr>
                <a:t>T (-)	                         K(+)</a:t>
              </a:r>
            </a:p>
          </p:txBody>
        </p:sp>
        <p:sp>
          <p:nvSpPr>
            <p:cNvPr id="45" name="Line 31"/>
            <p:cNvSpPr>
              <a:spLocks noChangeShapeType="1"/>
            </p:cNvSpPr>
            <p:nvPr/>
          </p:nvSpPr>
          <p:spPr bwMode="auto">
            <a:xfrm>
              <a:off x="672" y="1159"/>
              <a:ext cx="2016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1584" y="1159"/>
              <a:ext cx="0" cy="912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2297" y="1366"/>
              <a:ext cx="363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2400" dirty="0" smtClean="0">
                  <a:solidFill>
                    <a:srgbClr val="002060"/>
                  </a:solidFill>
                  <a:latin typeface="Tahoma" pitchFamily="34" charset="0"/>
                </a:rPr>
                <a:t>60</a:t>
              </a:r>
            </a:p>
          </p:txBody>
        </p:sp>
      </p:grpSp>
      <p:cxnSp>
        <p:nvCxnSpPr>
          <p:cNvPr id="49" name="Egyenes összekötő 48"/>
          <p:cNvCxnSpPr/>
          <p:nvPr/>
        </p:nvCxnSpPr>
        <p:spPr>
          <a:xfrm>
            <a:off x="625476" y="5157192"/>
            <a:ext cx="80509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églalap 49"/>
          <p:cNvSpPr/>
          <p:nvPr/>
        </p:nvSpPr>
        <p:spPr>
          <a:xfrm>
            <a:off x="893777" y="5363924"/>
            <a:ext cx="7588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400" b="1" dirty="0" smtClean="0">
                <a:solidFill>
                  <a:srgbClr val="FF0000"/>
                </a:solidFill>
                <a:latin typeface="Tahoma" pitchFamily="34" charset="0"/>
              </a:rPr>
              <a:t>ÖSSZES ESZKÖZ: 620	    ÖSSZES FORRÁS: 620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8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76064"/>
          </a:xfrm>
        </p:spPr>
        <p:txBody>
          <a:bodyPr/>
          <a:lstStyle/>
          <a:p>
            <a:r>
              <a:rPr lang="hu-HU" sz="3200" b="1" dirty="0" smtClean="0">
                <a:solidFill>
                  <a:srgbClr val="FF3300"/>
                </a:solidFill>
              </a:rPr>
              <a:t>KETTŐS KÖNYVELÉS SZÁMLARENDJE</a:t>
            </a:r>
            <a:endParaRPr lang="hu-HU" sz="3200" b="1" dirty="0">
              <a:solidFill>
                <a:srgbClr val="FF33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" y="548680"/>
            <a:ext cx="8983017" cy="61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8559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85CE74-085D-490A-B537-2C00473582BE}" type="slidenum">
              <a:rPr lang="hu-HU" altLang="hu-HU" sz="140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sp>
        <p:nvSpPr>
          <p:cNvPr id="33796" name="Rectangle 3"/>
          <p:cNvSpPr>
            <a:spLocks/>
          </p:cNvSpPr>
          <p:nvPr/>
        </p:nvSpPr>
        <p:spPr bwMode="auto">
          <a:xfrm>
            <a:off x="6900863" y="9686925"/>
            <a:ext cx="65849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defTabSz="8223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8223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8223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8223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8223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5400" b="1">
              <a:solidFill>
                <a:srgbClr val="E5812E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105370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325" y="1844675"/>
            <a:ext cx="8904288" cy="2425700"/>
          </a:xfrm>
          <a:effectLst>
            <a:outerShdw dist="50800" algn="ctr" rotWithShape="0">
              <a:srgbClr val="EAEAEA">
                <a:alpha val="50000"/>
              </a:srgbClr>
            </a:outerShdw>
          </a:effectLst>
        </p:spPr>
        <p:txBody>
          <a:bodyPr lIns="34290" tIns="34290" rIns="34290" bIns="34290" anchor="b">
            <a:normAutofit fontScale="90000"/>
          </a:bodyPr>
          <a:lstStyle/>
          <a:p>
            <a:pPr eaLnBrk="1" hangingPunct="1"/>
            <a:r>
              <a:rPr lang="hu-HU" altLang="hu-HU" sz="10000" b="1" dirty="0" smtClean="0">
                <a:solidFill>
                  <a:srgbClr val="FFFF00"/>
                </a:solidFill>
              </a:rPr>
              <a:t> </a:t>
            </a:r>
            <a:br>
              <a:rPr lang="hu-HU" altLang="hu-HU" sz="10000" b="1" dirty="0" smtClean="0">
                <a:solidFill>
                  <a:srgbClr val="FFFF00"/>
                </a:solidFill>
              </a:rPr>
            </a:br>
            <a:r>
              <a:rPr lang="hu-HU" altLang="hu-HU" sz="8800" b="1" dirty="0">
                <a:sym typeface="Wingdings" pitchFamily="2" charset="2"/>
              </a:rPr>
              <a:t>4</a:t>
            </a:r>
            <a:r>
              <a:rPr lang="hu-HU" altLang="hu-HU" sz="8800" b="1" dirty="0" smtClean="0">
                <a:sym typeface="Wingdings" pitchFamily="2" charset="2"/>
              </a:rPr>
              <a:t>.</a:t>
            </a:r>
            <a:r>
              <a:rPr lang="hu-HU" altLang="hu-HU" sz="8800" b="1" dirty="0" smtClean="0"/>
              <a:t/>
            </a:r>
            <a:br>
              <a:rPr lang="hu-HU" altLang="hu-HU" sz="8800" b="1" dirty="0" smtClean="0"/>
            </a:br>
            <a:r>
              <a:rPr lang="hu-HU" altLang="hu-HU" b="1" dirty="0" smtClean="0"/>
              <a:t>GAZDASÁGI ESEMÉNYEK NYOMON KÖVETÉSE A KETTŐS </a:t>
            </a:r>
            <a:br>
              <a:rPr lang="hu-HU" altLang="hu-HU" b="1" dirty="0" smtClean="0"/>
            </a:br>
            <a:r>
              <a:rPr lang="hu-HU" altLang="hu-HU" b="1" dirty="0" smtClean="0"/>
              <a:t>KÖNYVELÉSBEN</a:t>
            </a:r>
            <a:endParaRPr lang="en-US" altLang="hu-HU" sz="6400" b="1" dirty="0" smtClean="0"/>
          </a:p>
        </p:txBody>
      </p:sp>
    </p:spTree>
    <p:extLst>
      <p:ext uri="{BB962C8B-B14F-4D97-AF65-F5344CB8AC3E}">
        <p14:creationId xmlns:p14="http://schemas.microsoft.com/office/powerpoint/2010/main" val="2490457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0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BA36F7F-2C04-4D3C-865A-F08599482F7E}" type="slidenum">
              <a:rPr lang="hu-HU" altLang="hu-HU" sz="140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1628800"/>
            <a:ext cx="8229600" cy="4176464"/>
          </a:xfrm>
          <a:ln w="57150">
            <a:solidFill>
              <a:srgbClr val="FF3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hu-HU" altLang="hu-H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 GAZDASÁGI ESEMÉNY VALÓJÁBAN NÉGY FÉLE VAGYONMOZGÁS EGYIKÉT EREDMÉNYEZI. </a:t>
            </a:r>
            <a:endParaRPr lang="hu-HU" altLang="hu-HU" sz="36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6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929F554-31CD-4CC6-BB27-6F40856E04AC}" type="slidenum">
              <a:rPr lang="hu-HU" altLang="hu-HU" sz="140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sp>
        <p:nvSpPr>
          <p:cNvPr id="39939" name="Line 2"/>
          <p:cNvSpPr>
            <a:spLocks noChangeShapeType="1"/>
          </p:cNvSpPr>
          <p:nvPr/>
        </p:nvSpPr>
        <p:spPr bwMode="auto">
          <a:xfrm flipH="1">
            <a:off x="4356100" y="836613"/>
            <a:ext cx="20638" cy="568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85091" name="Line 3"/>
          <p:cNvSpPr>
            <a:spLocks noChangeShapeType="1"/>
          </p:cNvSpPr>
          <p:nvPr/>
        </p:nvSpPr>
        <p:spPr bwMode="auto">
          <a:xfrm>
            <a:off x="727075" y="2266950"/>
            <a:ext cx="14303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85092" name="Line 4"/>
          <p:cNvSpPr>
            <a:spLocks noChangeShapeType="1"/>
          </p:cNvSpPr>
          <p:nvPr/>
        </p:nvSpPr>
        <p:spPr bwMode="auto">
          <a:xfrm>
            <a:off x="1431925" y="2249488"/>
            <a:ext cx="0" cy="18113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85093" name="Text Box 5"/>
          <p:cNvSpPr txBox="1">
            <a:spLocks noChangeArrowheads="1"/>
          </p:cNvSpPr>
          <p:nvPr/>
        </p:nvSpPr>
        <p:spPr bwMode="auto">
          <a:xfrm>
            <a:off x="501650" y="1966913"/>
            <a:ext cx="184943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hu-HU" altLang="hu-HU" sz="1000" b="1">
                <a:latin typeface="Tahoma" pitchFamily="34" charset="0"/>
                <a:cs typeface="Tahoma" pitchFamily="34" charset="0"/>
              </a:rPr>
              <a:t>T  </a:t>
            </a:r>
            <a:r>
              <a:rPr lang="hu-HU" altLang="hu-HU" sz="1200" b="1">
                <a:latin typeface="Tahoma" pitchFamily="34" charset="0"/>
                <a:cs typeface="Tahoma" pitchFamily="34" charset="0"/>
              </a:rPr>
              <a:t>ESZKÖZ SZÁMLÁK </a:t>
            </a:r>
            <a:r>
              <a:rPr lang="hu-HU" altLang="hu-HU" sz="1000" b="1">
                <a:latin typeface="Tahoma" pitchFamily="34" charset="0"/>
                <a:cs typeface="Tahoma" pitchFamily="34" charset="0"/>
              </a:rPr>
              <a:t>K</a:t>
            </a:r>
            <a:endParaRPr lang="hu-HU" altLang="hu-HU" sz="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>
            <a:off x="2087563" y="1566863"/>
            <a:ext cx="21558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>
            <a:off x="3151188" y="1566863"/>
            <a:ext cx="0" cy="3810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1931988" y="1136650"/>
            <a:ext cx="24225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hu-HU" altLang="hu-HU" sz="1400" b="1">
                <a:latin typeface="Tahoma" pitchFamily="34" charset="0"/>
                <a:cs typeface="Tahoma" pitchFamily="34" charset="0"/>
              </a:rPr>
              <a:t>T  </a:t>
            </a:r>
            <a:r>
              <a:rPr lang="hu-HU" altLang="hu-HU" sz="1600" b="1">
                <a:latin typeface="Tahoma" pitchFamily="34" charset="0"/>
                <a:cs typeface="Tahoma" pitchFamily="34" charset="0"/>
              </a:rPr>
              <a:t>ESZKÖZ SZÁMLÁK </a:t>
            </a:r>
            <a:r>
              <a:rPr lang="hu-HU" altLang="hu-HU" sz="1400" b="1">
                <a:latin typeface="Tahoma" pitchFamily="34" charset="0"/>
                <a:cs typeface="Tahoma" pitchFamily="34" charset="0"/>
              </a:rPr>
              <a:t>K</a:t>
            </a:r>
            <a:endParaRPr lang="hu-HU" altLang="hu-HU" sz="1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>
            <a:off x="4489450" y="1566863"/>
            <a:ext cx="21558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5553075" y="1566863"/>
            <a:ext cx="0" cy="3810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4391025" y="1125538"/>
            <a:ext cx="24542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hu-HU" altLang="hu-HU" sz="1400" b="1">
                <a:latin typeface="Tahoma" pitchFamily="34" charset="0"/>
                <a:cs typeface="Tahoma" pitchFamily="34" charset="0"/>
              </a:rPr>
              <a:t>T  </a:t>
            </a:r>
            <a:r>
              <a:rPr lang="hu-HU" altLang="hu-HU" sz="1600" b="1">
                <a:latin typeface="Tahoma" pitchFamily="34" charset="0"/>
                <a:cs typeface="Tahoma" pitchFamily="34" charset="0"/>
              </a:rPr>
              <a:t>FORRÁS SZÁMLÁK </a:t>
            </a:r>
            <a:r>
              <a:rPr lang="hu-HU" altLang="hu-HU" sz="1400" b="1">
                <a:latin typeface="Tahoma" pitchFamily="34" charset="0"/>
                <a:cs typeface="Tahoma" pitchFamily="34" charset="0"/>
              </a:rPr>
              <a:t>K</a:t>
            </a:r>
            <a:endParaRPr lang="hu-HU" altLang="hu-HU" sz="1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5100" name="Line 12"/>
          <p:cNvSpPr>
            <a:spLocks noChangeShapeType="1"/>
          </p:cNvSpPr>
          <p:nvPr/>
        </p:nvSpPr>
        <p:spPr bwMode="auto">
          <a:xfrm>
            <a:off x="6570663" y="2201863"/>
            <a:ext cx="14303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85101" name="Line 13"/>
          <p:cNvSpPr>
            <a:spLocks noChangeShapeType="1"/>
          </p:cNvSpPr>
          <p:nvPr/>
        </p:nvSpPr>
        <p:spPr bwMode="auto">
          <a:xfrm>
            <a:off x="7315200" y="2184400"/>
            <a:ext cx="0" cy="18113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85102" name="Text Box 14"/>
          <p:cNvSpPr txBox="1">
            <a:spLocks noChangeArrowheads="1"/>
          </p:cNvSpPr>
          <p:nvPr/>
        </p:nvSpPr>
        <p:spPr bwMode="auto">
          <a:xfrm>
            <a:off x="6419850" y="1890713"/>
            <a:ext cx="187483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hu-HU" altLang="hu-HU" sz="1000" b="1">
                <a:latin typeface="Tahoma" pitchFamily="34" charset="0"/>
                <a:cs typeface="Tahoma" pitchFamily="34" charset="0"/>
              </a:rPr>
              <a:t>T  </a:t>
            </a:r>
            <a:r>
              <a:rPr lang="hu-HU" altLang="hu-HU" sz="1200" b="1">
                <a:latin typeface="Tahoma" pitchFamily="34" charset="0"/>
                <a:cs typeface="Tahoma" pitchFamily="34" charset="0"/>
              </a:rPr>
              <a:t>FORRÁS SZÁMLÁK </a:t>
            </a:r>
            <a:r>
              <a:rPr lang="hu-HU" altLang="hu-HU" sz="1000" b="1">
                <a:latin typeface="Tahoma" pitchFamily="34" charset="0"/>
                <a:cs typeface="Tahoma" pitchFamily="34" charset="0"/>
              </a:rPr>
              <a:t>K</a:t>
            </a:r>
            <a:endParaRPr lang="hu-HU" altLang="hu-HU" sz="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5103" name="AutoShape 15"/>
          <p:cNvSpPr>
            <a:spLocks noChangeArrowheads="1"/>
          </p:cNvSpPr>
          <p:nvPr/>
        </p:nvSpPr>
        <p:spPr bwMode="auto">
          <a:xfrm>
            <a:off x="1447800" y="2633663"/>
            <a:ext cx="1600200" cy="5334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40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1.</a:t>
            </a:r>
          </a:p>
        </p:txBody>
      </p:sp>
      <p:sp>
        <p:nvSpPr>
          <p:cNvPr id="985104" name="AutoShape 16"/>
          <p:cNvSpPr>
            <a:spLocks noChangeArrowheads="1"/>
          </p:cNvSpPr>
          <p:nvPr/>
        </p:nvSpPr>
        <p:spPr bwMode="auto">
          <a:xfrm>
            <a:off x="5638800" y="2633663"/>
            <a:ext cx="1600200" cy="5334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48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2.</a:t>
            </a:r>
          </a:p>
        </p:txBody>
      </p:sp>
      <p:sp>
        <p:nvSpPr>
          <p:cNvPr id="985105" name="AutoShape 17"/>
          <p:cNvSpPr>
            <a:spLocks noChangeArrowheads="1"/>
          </p:cNvSpPr>
          <p:nvPr/>
        </p:nvSpPr>
        <p:spPr bwMode="auto">
          <a:xfrm>
            <a:off x="3200400" y="4919663"/>
            <a:ext cx="2362200" cy="533400"/>
          </a:xfrm>
          <a:prstGeom prst="leftRightArrow">
            <a:avLst>
              <a:gd name="adj1" fmla="val 50000"/>
              <a:gd name="adj2" fmla="val 88571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44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4.</a:t>
            </a:r>
          </a:p>
        </p:txBody>
      </p:sp>
      <p:sp>
        <p:nvSpPr>
          <p:cNvPr id="985108" name="AutoShape 20"/>
          <p:cNvSpPr>
            <a:spLocks noChangeArrowheads="1"/>
          </p:cNvSpPr>
          <p:nvPr/>
        </p:nvSpPr>
        <p:spPr bwMode="auto">
          <a:xfrm>
            <a:off x="0" y="3548063"/>
            <a:ext cx="8839200" cy="533400"/>
          </a:xfrm>
          <a:prstGeom prst="leftRightArrow">
            <a:avLst>
              <a:gd name="adj1" fmla="val 64287"/>
              <a:gd name="adj2" fmla="val 152979"/>
            </a:avLst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4400" b="1">
                <a:solidFill>
                  <a:srgbClr val="FF3300"/>
                </a:solidFill>
              </a:rPr>
              <a:t>3.</a:t>
            </a:r>
          </a:p>
        </p:txBody>
      </p:sp>
      <p:sp>
        <p:nvSpPr>
          <p:cNvPr id="39956" name="Rectangle 21"/>
          <p:cNvSpPr>
            <a:spLocks noChangeArrowheads="1"/>
          </p:cNvSpPr>
          <p:nvPr/>
        </p:nvSpPr>
        <p:spPr bwMode="auto">
          <a:xfrm>
            <a:off x="5003800" y="1484313"/>
            <a:ext cx="11112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hu-HU" altLang="hu-HU" sz="4800" b="1">
                <a:solidFill>
                  <a:srgbClr val="FF33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-	  	+</a:t>
            </a:r>
            <a:endParaRPr lang="en-US" altLang="hu-HU" sz="4800" b="1">
              <a:solidFill>
                <a:srgbClr val="FF330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985110" name="Rectangle 22"/>
          <p:cNvSpPr>
            <a:spLocks noChangeArrowheads="1"/>
          </p:cNvSpPr>
          <p:nvPr/>
        </p:nvSpPr>
        <p:spPr bwMode="auto">
          <a:xfrm>
            <a:off x="6804025" y="2060575"/>
            <a:ext cx="12017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hu-HU" altLang="hu-HU" sz="4000" b="1">
                <a:solidFill>
                  <a:srgbClr val="FF33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-		+</a:t>
            </a:r>
            <a:endParaRPr lang="en-US" altLang="hu-HU" sz="4000" b="1">
              <a:solidFill>
                <a:srgbClr val="FF330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985111" name="Rectangle 23"/>
          <p:cNvSpPr>
            <a:spLocks noChangeArrowheads="1"/>
          </p:cNvSpPr>
          <p:nvPr/>
        </p:nvSpPr>
        <p:spPr bwMode="auto">
          <a:xfrm>
            <a:off x="107950" y="2133600"/>
            <a:ext cx="25193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hu-HU" altLang="hu-HU" sz="4000" b="1">
                <a:solidFill>
                  <a:srgbClr val="FF33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+	-</a:t>
            </a:r>
            <a:endParaRPr lang="en-US" altLang="hu-HU" sz="4000" b="1">
              <a:solidFill>
                <a:srgbClr val="FF330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39959" name="Rectangle 24"/>
          <p:cNvSpPr>
            <a:spLocks noChangeArrowheads="1"/>
          </p:cNvSpPr>
          <p:nvPr/>
        </p:nvSpPr>
        <p:spPr bwMode="auto">
          <a:xfrm>
            <a:off x="2771775" y="1484313"/>
            <a:ext cx="7921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>
            <a:lvl1pPr marL="285750" indent="-2857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hu-HU" altLang="hu-HU" sz="5400" b="1">
                <a:solidFill>
                  <a:srgbClr val="FF33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+		-</a:t>
            </a:r>
            <a:endParaRPr lang="en-US" altLang="hu-HU" sz="5400" b="1">
              <a:solidFill>
                <a:srgbClr val="FF330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39960" name="Text Box 25"/>
          <p:cNvSpPr txBox="1">
            <a:spLocks noChangeArrowheads="1"/>
          </p:cNvSpPr>
          <p:nvPr/>
        </p:nvSpPr>
        <p:spPr bwMode="auto">
          <a:xfrm>
            <a:off x="3208338" y="-38100"/>
            <a:ext cx="23002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hu-HU" altLang="hu-HU" sz="4000" b="1" dirty="0">
                <a:latin typeface="Tahoma" pitchFamily="34" charset="0"/>
                <a:cs typeface="Tahoma" pitchFamily="34" charset="0"/>
              </a:rPr>
              <a:t>MÉRLEG</a:t>
            </a:r>
            <a:endParaRPr lang="hu-HU" altLang="hu-H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61" name="Line 26"/>
          <p:cNvSpPr>
            <a:spLocks noChangeShapeType="1"/>
          </p:cNvSpPr>
          <p:nvPr/>
        </p:nvSpPr>
        <p:spPr bwMode="auto">
          <a:xfrm rot="16200000" flipH="1">
            <a:off x="4175919" y="-2007393"/>
            <a:ext cx="0" cy="56880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85115" name="Text Box 27"/>
          <p:cNvSpPr txBox="1">
            <a:spLocks noChangeArrowheads="1"/>
          </p:cNvSpPr>
          <p:nvPr/>
        </p:nvSpPr>
        <p:spPr bwMode="auto">
          <a:xfrm>
            <a:off x="922338" y="4886325"/>
            <a:ext cx="1993900" cy="10636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AutoNum type="arabicPeriod"/>
            </a:pPr>
            <a:r>
              <a:rPr lang="hu-HU" altLang="hu-HU" sz="20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E + ÉS E –</a:t>
            </a:r>
            <a:br>
              <a:rPr lang="hu-HU" altLang="hu-HU" sz="20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</a:br>
            <a:endParaRPr lang="hu-HU" altLang="hu-HU" sz="2000" b="1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hu-HU" altLang="hu-HU" sz="20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F + ÉS F –</a:t>
            </a:r>
          </a:p>
        </p:txBody>
      </p:sp>
      <p:sp>
        <p:nvSpPr>
          <p:cNvPr id="985116" name="Text Box 28"/>
          <p:cNvSpPr txBox="1">
            <a:spLocks noChangeArrowheads="1"/>
          </p:cNvSpPr>
          <p:nvPr/>
        </p:nvSpPr>
        <p:spPr bwMode="auto">
          <a:xfrm>
            <a:off x="6259513" y="4870450"/>
            <a:ext cx="1890712" cy="10636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3. E + ÉS F +</a:t>
            </a:r>
            <a:br>
              <a:rPr lang="hu-HU" altLang="hu-HU" sz="20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</a:br>
            <a:endParaRPr lang="hu-HU" altLang="hu-HU" sz="2000" b="1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0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4. E - ÉS F –</a:t>
            </a:r>
          </a:p>
        </p:txBody>
      </p:sp>
      <p:sp>
        <p:nvSpPr>
          <p:cNvPr id="985117" name="Text Box 29"/>
          <p:cNvSpPr txBox="1">
            <a:spLocks noChangeArrowheads="1"/>
          </p:cNvSpPr>
          <p:nvPr/>
        </p:nvSpPr>
        <p:spPr bwMode="auto">
          <a:xfrm>
            <a:off x="179388" y="5946775"/>
            <a:ext cx="3530600" cy="3619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A MÉRLEGFŐÖSSZEG NEM VÁLTOZIK</a:t>
            </a:r>
          </a:p>
        </p:txBody>
      </p:sp>
      <p:sp>
        <p:nvSpPr>
          <p:cNvPr id="985118" name="Text Box 30"/>
          <p:cNvSpPr txBox="1">
            <a:spLocks noChangeArrowheads="1"/>
          </p:cNvSpPr>
          <p:nvPr/>
        </p:nvSpPr>
        <p:spPr bwMode="auto">
          <a:xfrm>
            <a:off x="5208588" y="5946775"/>
            <a:ext cx="3324225" cy="3619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A MÉRLEGFŐÖSSZEG IS VÁLTOZIK</a:t>
            </a:r>
          </a:p>
        </p:txBody>
      </p:sp>
    </p:spTree>
    <p:extLst>
      <p:ext uri="{BB962C8B-B14F-4D97-AF65-F5344CB8AC3E}">
        <p14:creationId xmlns:p14="http://schemas.microsoft.com/office/powerpoint/2010/main" val="6502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1" grpId="0" animBg="1"/>
      <p:bldP spid="985092" grpId="0" animBg="1"/>
      <p:bldP spid="985093" grpId="0"/>
      <p:bldP spid="985100" grpId="0" animBg="1"/>
      <p:bldP spid="985101" grpId="0" animBg="1"/>
      <p:bldP spid="985102" grpId="0"/>
      <p:bldP spid="985103" grpId="0" animBg="1"/>
      <p:bldP spid="985104" grpId="0" animBg="1"/>
      <p:bldP spid="985105" grpId="0" animBg="1"/>
      <p:bldP spid="985108" grpId="0" animBg="1"/>
      <p:bldP spid="985110" grpId="0"/>
      <p:bldP spid="985111" grpId="0"/>
      <p:bldP spid="985115" grpId="0" animBg="1"/>
      <p:bldP spid="985116" grpId="0" animBg="1"/>
      <p:bldP spid="985117" grpId="0" animBg="1"/>
      <p:bldP spid="9851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855017" cy="680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720080"/>
          </a:xfrm>
        </p:spPr>
        <p:txBody>
          <a:bodyPr/>
          <a:lstStyle/>
          <a:p>
            <a:r>
              <a:rPr lang="hu-HU" sz="3200" b="1" dirty="0" smtClean="0">
                <a:solidFill>
                  <a:srgbClr val="FF3300"/>
                </a:solidFill>
              </a:rPr>
              <a:t>1. HANGYA KOMBÁJNT VESZ KÉSZPÉNZÉRT</a:t>
            </a:r>
            <a:endParaRPr lang="hu-HU" sz="3200" b="1" dirty="0">
              <a:solidFill>
                <a:srgbClr val="FF33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995936" y="6525344"/>
            <a:ext cx="510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/>
              <a:t>Horváth </a:t>
            </a:r>
            <a:r>
              <a:rPr lang="hu-HU" b="1" i="1" dirty="0" smtClean="0"/>
              <a:t>Csanád illusztrációja TK.:  74. oldal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186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761628"/>
            <a:ext cx="8782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573016"/>
            <a:ext cx="52292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23528" y="40466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IDŐSOROSAN:</a:t>
            </a:r>
            <a:endParaRPr lang="hu-HU" b="1" dirty="0">
              <a:solidFill>
                <a:srgbClr val="FF33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313167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SZÁMLASOROSAN</a:t>
            </a:r>
            <a:endParaRPr lang="hu-HU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781944"/>
            <a:ext cx="8229600" cy="1143000"/>
          </a:xfrm>
        </p:spPr>
        <p:txBody>
          <a:bodyPr/>
          <a:lstStyle/>
          <a:p>
            <a:pPr algn="l"/>
            <a:r>
              <a:rPr lang="hu-HU" sz="2800" b="1" dirty="0" smtClean="0"/>
              <a:t>A) </a:t>
            </a:r>
            <a:r>
              <a:rPr lang="hu-HU" sz="2800" b="1" dirty="0" err="1" smtClean="0"/>
              <a:t>A</a:t>
            </a:r>
            <a:r>
              <a:rPr lang="hu-HU" sz="2800" b="1" dirty="0" smtClean="0"/>
              <a:t> KÖNYVELÉS SZERINT VAN:</a:t>
            </a:r>
            <a:br>
              <a:rPr lang="hu-HU" sz="2800" b="1" dirty="0" smtClean="0"/>
            </a:br>
            <a:r>
              <a:rPr lang="hu-HU" sz="2800" b="1" dirty="0" smtClean="0"/>
              <a:t>     3 </a:t>
            </a:r>
            <a:r>
              <a:rPr lang="es-ES" sz="2800" b="1" dirty="0" smtClean="0"/>
              <a:t>BAK, 15 NŐSTÉNY ÉS 36 GIDA</a:t>
            </a:r>
            <a:endParaRPr lang="hu-HU" sz="2800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7406952" y="6245225"/>
            <a:ext cx="2133600" cy="476250"/>
          </a:xfrm>
        </p:spPr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467544" y="3645024"/>
            <a:ext cx="847814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hu-HU" sz="2800" b="1" kern="0" dirty="0" smtClean="0"/>
              <a:t>B) LELTÁR SZERINT TÉNYLEGESEN VAN: </a:t>
            </a:r>
            <a:br>
              <a:rPr lang="hu-HU" sz="2800" b="1" kern="0" dirty="0" smtClean="0"/>
            </a:br>
            <a:r>
              <a:rPr lang="hu-HU" sz="2800" b="1" kern="0" dirty="0" smtClean="0"/>
              <a:t>     3 </a:t>
            </a:r>
            <a:r>
              <a:rPr lang="es-ES" sz="2800" b="1" kern="0" dirty="0" smtClean="0"/>
              <a:t>BAK </a:t>
            </a:r>
            <a:endParaRPr lang="hu-HU" sz="2800" b="1" kern="0" dirty="0" smtClean="0"/>
          </a:p>
          <a:p>
            <a:pPr algn="l"/>
            <a:endParaRPr lang="hu-HU" sz="2800" b="1" kern="0" dirty="0"/>
          </a:p>
          <a:p>
            <a:pPr algn="l"/>
            <a:r>
              <a:rPr lang="hu-HU" sz="2800" b="1" kern="0" dirty="0" smtClean="0"/>
              <a:t>     </a:t>
            </a:r>
            <a:r>
              <a:rPr lang="es-ES" sz="2800" b="1" kern="0" dirty="0" smtClean="0"/>
              <a:t>1</a:t>
            </a:r>
            <a:r>
              <a:rPr lang="hu-HU" sz="2800" b="1" kern="0" dirty="0" smtClean="0"/>
              <a:t>6</a:t>
            </a:r>
            <a:r>
              <a:rPr lang="es-ES" sz="2800" b="1" kern="0" dirty="0" smtClean="0"/>
              <a:t> NŐSTÉNY ÉS </a:t>
            </a:r>
            <a:endParaRPr lang="hu-HU" sz="2800" b="1" kern="0" dirty="0" smtClean="0"/>
          </a:p>
          <a:p>
            <a:pPr algn="l"/>
            <a:endParaRPr lang="hu-HU" sz="2800" b="1" kern="0" dirty="0" smtClean="0"/>
          </a:p>
          <a:p>
            <a:pPr algn="l"/>
            <a:endParaRPr lang="hu-HU" sz="2800" b="1" kern="0" dirty="0"/>
          </a:p>
          <a:p>
            <a:pPr algn="l"/>
            <a:r>
              <a:rPr lang="hu-HU" sz="2800" b="1" kern="0" dirty="0" smtClean="0"/>
              <a:t>     </a:t>
            </a:r>
            <a:r>
              <a:rPr lang="es-ES" sz="2800" b="1" kern="0" dirty="0" smtClean="0"/>
              <a:t>3</a:t>
            </a:r>
            <a:r>
              <a:rPr lang="hu-HU" sz="2800" b="1" kern="0" dirty="0" smtClean="0"/>
              <a:t>5</a:t>
            </a:r>
            <a:r>
              <a:rPr lang="es-ES" sz="2800" b="1" kern="0" dirty="0" smtClean="0"/>
              <a:t> GIDA</a:t>
            </a:r>
            <a:endParaRPr lang="hu-HU" sz="2800" b="1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540060" cy="7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4221088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240672"/>
            <a:ext cx="540060" cy="7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3212976"/>
            <a:ext cx="540060" cy="7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1" y="4215192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8187" y="4215192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4251" y="4215192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0315" y="4215192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379" y="4209296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2443" y="4209296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8507" y="4209296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4863264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1" y="4857368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8187" y="4857368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4251" y="4857368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0315" y="4857368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379" y="4851472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2443" y="4851472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8507" y="4851472"/>
            <a:ext cx="597989" cy="58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26" y="6309320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66" y="6309320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06" y="6309320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54" y="6315283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4" y="6315283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84" y="573325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24" y="573325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64" y="573325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104" y="573325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42" y="573325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82" y="573325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22" y="573325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62" y="573325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10" y="5739219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50" y="5739219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90" y="5739219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30" y="5739219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78" y="573325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18" y="573325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58" y="573325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54" y="6329213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94" y="6329213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34" y="6329213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74" y="6329213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12" y="6329213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52" y="6329213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92" y="6329213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32" y="6329213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80" y="633517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20" y="633517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60" y="633517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00" y="6335176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48" y="6329213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88" y="6329213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28" y="6329213"/>
            <a:ext cx="391818" cy="4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Szövegdoboz 74"/>
          <p:cNvSpPr txBox="1"/>
          <p:nvPr/>
        </p:nvSpPr>
        <p:spPr>
          <a:xfrm>
            <a:off x="107504" y="5805264"/>
            <a:ext cx="2983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-</a:t>
            </a:r>
            <a:r>
              <a:rPr lang="hu-HU" sz="2400" b="1" dirty="0" smtClean="0"/>
              <a:t> 1 (LELTÁRHIÁNY)</a:t>
            </a:r>
            <a:endParaRPr lang="hu-HU" sz="2400" b="1" dirty="0"/>
          </a:p>
        </p:txBody>
      </p:sp>
      <p:sp>
        <p:nvSpPr>
          <p:cNvPr id="76" name="Szövegdoboz 75"/>
          <p:cNvSpPr txBox="1"/>
          <p:nvPr/>
        </p:nvSpPr>
        <p:spPr>
          <a:xfrm>
            <a:off x="107504" y="4551511"/>
            <a:ext cx="3553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+</a:t>
            </a:r>
            <a:r>
              <a:rPr lang="hu-HU" sz="2400" b="1" dirty="0" smtClean="0">
                <a:solidFill>
                  <a:srgbClr val="FF0000"/>
                </a:solidFill>
              </a:rPr>
              <a:t> 1 (LELTÁRTÖBBLET)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663"/>
            <a:ext cx="4332861" cy="17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zövegdoboz 76"/>
          <p:cNvSpPr txBox="1"/>
          <p:nvPr/>
        </p:nvSpPr>
        <p:spPr>
          <a:xfrm>
            <a:off x="5076056" y="404664"/>
            <a:ext cx="4057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FF3300"/>
                </a:solidFill>
              </a:rPr>
              <a:t>EGY ÉV MÚLVA…</a:t>
            </a:r>
            <a:endParaRPr lang="hu-HU" sz="36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5" grpId="0"/>
      <p:bldP spid="7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" y="188640"/>
            <a:ext cx="907834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1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71956"/>
            <a:ext cx="9118039" cy="172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7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720080"/>
          </a:xfrm>
        </p:spPr>
        <p:txBody>
          <a:bodyPr/>
          <a:lstStyle/>
          <a:p>
            <a:r>
              <a:rPr lang="hu-HU" sz="3200" b="1" dirty="0" smtClean="0">
                <a:solidFill>
                  <a:srgbClr val="FF3300"/>
                </a:solidFill>
              </a:rPr>
              <a:t>2. TÜCSÖK LIMÓT VESZ HITELRE</a:t>
            </a:r>
            <a:endParaRPr lang="hu-HU" sz="3200" b="1" dirty="0">
              <a:solidFill>
                <a:srgbClr val="FF33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913237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95936" y="6453336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/>
              <a:t>Horváth </a:t>
            </a:r>
            <a:r>
              <a:rPr lang="hu-HU" b="1" i="1" dirty="0" smtClean="0"/>
              <a:t>Csanád illusztrációja TK.:  75. oldal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7235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23528" y="40466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IDŐSOROSAN:</a:t>
            </a:r>
            <a:endParaRPr lang="hu-HU" b="1" dirty="0">
              <a:solidFill>
                <a:srgbClr val="FF33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313167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SZÁMLASOROSAN</a:t>
            </a:r>
            <a:endParaRPr lang="hu-HU" b="1" dirty="0">
              <a:solidFill>
                <a:srgbClr val="FF33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5" y="727472"/>
            <a:ext cx="8284469" cy="17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3717032"/>
            <a:ext cx="73596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0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49"/>
            <a:ext cx="8856984" cy="676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2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06600"/>
            <a:ext cx="9145016" cy="195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6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/>
          <a:lstStyle/>
          <a:p>
            <a:r>
              <a:rPr lang="hu-HU" sz="3200" b="1" dirty="0" smtClean="0">
                <a:solidFill>
                  <a:srgbClr val="FF3300"/>
                </a:solidFill>
              </a:rPr>
              <a:t>3. TÜCSÖK ÉLELMISZERT VESZ HANGYÁTÓL HALASZTOTT FIZETÉSSEL</a:t>
            </a:r>
            <a:endParaRPr lang="hu-HU" sz="3200" b="1" dirty="0">
              <a:solidFill>
                <a:srgbClr val="FF33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46</a:t>
            </a:fld>
            <a:endParaRPr lang="hu-H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73" y="1412776"/>
            <a:ext cx="9220946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95936" y="6453336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/>
              <a:t>Horváth </a:t>
            </a:r>
            <a:r>
              <a:rPr lang="hu-HU" b="1" i="1" dirty="0" smtClean="0"/>
              <a:t>Csanád illusztrációja TK.:  77. oldal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57747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47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23528" y="40466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IDŐSOROSAN:</a:t>
            </a:r>
            <a:endParaRPr lang="hu-HU" b="1" dirty="0">
              <a:solidFill>
                <a:srgbClr val="FF33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313167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SZÁMLASOROSAN</a:t>
            </a:r>
            <a:endParaRPr lang="hu-HU" b="1" dirty="0">
              <a:solidFill>
                <a:srgbClr val="FF33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7697"/>
            <a:ext cx="8968854" cy="175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" y="3861048"/>
            <a:ext cx="895571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65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48</a:t>
            </a:fld>
            <a:endParaRPr lang="hu-H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8" y="260648"/>
            <a:ext cx="915301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8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7" y="2276872"/>
            <a:ext cx="8823761" cy="19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0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108396" y="1700188"/>
            <a:ext cx="8928100" cy="3529012"/>
          </a:xfrm>
          <a:prstGeom prst="rect">
            <a:avLst/>
          </a:prstGeom>
          <a:noFill/>
          <a:ln w="57150">
            <a:solidFill>
              <a:srgbClr val="FF33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hu-H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LELTÁR A MÉRLEG ALAPDOKUMENTUMA</a:t>
            </a:r>
            <a:endParaRPr lang="hu-HU" altLang="hu-HU" sz="36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068960"/>
            <a:ext cx="9144000" cy="720080"/>
          </a:xfrm>
        </p:spPr>
        <p:txBody>
          <a:bodyPr/>
          <a:lstStyle/>
          <a:p>
            <a:r>
              <a:rPr lang="hu-HU" sz="3200" b="1" dirty="0">
                <a:solidFill>
                  <a:srgbClr val="FF3300"/>
                </a:solidFill>
              </a:rPr>
              <a:t>4</a:t>
            </a:r>
            <a:r>
              <a:rPr lang="hu-HU" sz="3200" b="1" dirty="0" smtClean="0">
                <a:solidFill>
                  <a:srgbClr val="FF3300"/>
                </a:solidFill>
              </a:rPr>
              <a:t>. TÜCSÖK HITEL VESZ FEL ÉS EBBŐL RÉSZBEN TÖRLESZTI A MEGLÉVŐ ADÓSSÁGAIT</a:t>
            </a:r>
            <a:endParaRPr lang="hu-HU" sz="3200" b="1" dirty="0">
              <a:solidFill>
                <a:srgbClr val="FF33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6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51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23528" y="4462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IDŐSOROSAN:</a:t>
            </a:r>
            <a:endParaRPr lang="hu-HU" b="1" dirty="0">
              <a:solidFill>
                <a:srgbClr val="FF33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270892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3300"/>
                </a:solidFill>
              </a:rPr>
              <a:t>SZÁMLASOROSAN</a:t>
            </a:r>
            <a:endParaRPr lang="hu-HU" b="1" dirty="0">
              <a:solidFill>
                <a:srgbClr val="FF33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5" y="332656"/>
            <a:ext cx="9114849" cy="236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8" y="3068960"/>
            <a:ext cx="72517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7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52</a:t>
            </a:fld>
            <a:endParaRPr lang="hu-H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" y="188640"/>
            <a:ext cx="9056823" cy="639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7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53</a:t>
            </a:fld>
            <a:endParaRPr lang="hu-H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1" y="2492896"/>
            <a:ext cx="8884225" cy="158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7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8559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C5390468-FB61-4B93-A29B-7AC5418877B5}" type="slidenum">
              <a:rPr lang="hu-HU" altLang="hu-HU" sz="1200" smtClean="0"/>
              <a:pPr>
                <a:spcBef>
                  <a:spcPct val="0"/>
                </a:spcBef>
                <a:buFontTx/>
                <a:buNone/>
                <a:defRPr/>
              </a:pPr>
              <a:t>54</a:t>
            </a:fld>
            <a:endParaRPr lang="hu-HU" altLang="hu-HU" sz="1200" smtClean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57200" y="62981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4400" b="1" i="0" dirty="0" smtClean="0">
                <a:solidFill>
                  <a:srgbClr val="FF0000"/>
                </a:solidFill>
              </a:rPr>
              <a:t>MIRŐL VOLT MA SZÓ?</a:t>
            </a: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251520" y="2710111"/>
            <a:ext cx="8675687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endParaRPr lang="hu-HU" altLang="hu-HU" sz="2400" b="1" i="0" dirty="0" smtClean="0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251520" y="2422079"/>
            <a:ext cx="8892480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hu-HU" altLang="hu-HU" sz="2400" b="1" dirty="0" smtClean="0"/>
              <a:t>A KETTŐS KÖNYVELÉS A KÖNYVELÉS EGYSZEREGYE. MEG KELL SZOKNUNK, HOGY A KÖNYVELÉSBEN AZ ELŐJELEK HELYETT A TARTOZIK ÉS A KÖVETEL OLDALAK JELENTIK</a:t>
            </a:r>
            <a:r>
              <a:rPr lang="hu-HU" altLang="hu-HU" sz="2400" b="1" dirty="0" smtClean="0"/>
              <a:t>.</a:t>
            </a:r>
          </a:p>
          <a:p>
            <a:pPr marL="457200" indent="-457200">
              <a:spcBef>
                <a:spcPct val="0"/>
              </a:spcBef>
              <a:defRPr/>
            </a:pPr>
            <a:endParaRPr lang="hu-HU" altLang="hu-HU" sz="2400" b="1" dirty="0"/>
          </a:p>
          <a:p>
            <a:pPr marL="457200" indent="-457200">
              <a:spcBef>
                <a:spcPct val="0"/>
              </a:spcBef>
              <a:defRPr/>
            </a:pPr>
            <a:r>
              <a:rPr lang="hu-HU" altLang="hu-HU" sz="2400" b="1" dirty="0" smtClean="0"/>
              <a:t>MEGÉRTETTÜK, HOGY A MÉRLEG ESZKÖZ SZÁMLÁI A TARTOZIK OLDALUKON NÖVEKSZENEK ÉS A KÖVETEL OLDALUKON CSÖKKENNEK, MÍG A FORRÁS SZÁMLÁK ÉPPEN FORDÍTVA. </a:t>
            </a:r>
            <a:endParaRPr lang="hu-HU" altLang="hu-HU" sz="2400" b="1" i="0" dirty="0" smtClean="0"/>
          </a:p>
        </p:txBody>
      </p:sp>
    </p:spTree>
    <p:extLst>
      <p:ext uri="{BB962C8B-B14F-4D97-AF65-F5344CB8AC3E}">
        <p14:creationId xmlns:p14="http://schemas.microsoft.com/office/powerpoint/2010/main" val="3877035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75756646"/>
              </p:ext>
            </p:extLst>
          </p:nvPr>
        </p:nvGraphicFramePr>
        <p:xfrm>
          <a:off x="720080" y="-387424"/>
          <a:ext cx="7596336" cy="649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37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8825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79C2B39-ADA2-47EF-840F-D06CD9D9FF38}" type="slidenum">
              <a:rPr lang="hu-HU" altLang="hu-HU" sz="1200" b="1" smtClean="0"/>
              <a:pPr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hu-HU" altLang="hu-HU" sz="1200" b="1" smtClean="0"/>
          </a:p>
        </p:txBody>
      </p:sp>
      <p:sp>
        <p:nvSpPr>
          <p:cNvPr id="2272260" name="AutoShape 4"/>
          <p:cNvSpPr>
            <a:spLocks/>
          </p:cNvSpPr>
          <p:nvPr/>
        </p:nvSpPr>
        <p:spPr bwMode="auto">
          <a:xfrm>
            <a:off x="406224" y="1916832"/>
            <a:ext cx="8675687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6600" b="1" dirty="0" smtClean="0">
                <a:cs typeface="+mn-cs"/>
                <a:sym typeface="Wingdings" pitchFamily="2" charset="2"/>
              </a:rPr>
              <a:t>2. </a:t>
            </a:r>
            <a:br>
              <a:rPr lang="hu-HU" altLang="hu-HU" sz="6600" b="1" dirty="0" smtClean="0">
                <a:cs typeface="+mn-cs"/>
                <a:sym typeface="Wingdings" pitchFamily="2" charset="2"/>
              </a:rPr>
            </a:br>
            <a:r>
              <a:rPr lang="hu-HU" altLang="hu-HU" b="1" dirty="0" smtClean="0">
                <a:cs typeface="+mn-cs"/>
              </a:rPr>
              <a:t>FONTOSABB      </a:t>
            </a:r>
            <a:br>
              <a:rPr lang="hu-HU" altLang="hu-HU" b="1" dirty="0" smtClean="0">
                <a:cs typeface="+mn-cs"/>
              </a:rPr>
            </a:br>
            <a:r>
              <a:rPr lang="hu-HU" altLang="hu-HU" b="1" dirty="0" smtClean="0">
                <a:cs typeface="+mn-cs"/>
              </a:rPr>
              <a:t>        MÉRLEGÖSSZEFÜGGÉSEK</a:t>
            </a:r>
            <a:r>
              <a:rPr lang="hu-HU" altLang="hu-HU" sz="1600" b="1" dirty="0" smtClean="0">
                <a:cs typeface="+mn-cs"/>
              </a:rPr>
              <a:t/>
            </a:r>
            <a:br>
              <a:rPr lang="hu-HU" altLang="hu-HU" sz="1600" b="1" dirty="0" smtClean="0">
                <a:cs typeface="+mn-cs"/>
              </a:rPr>
            </a:br>
            <a:endParaRPr lang="hu-HU" altLang="hu-HU" b="1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299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ep.index.hu/1/0/265/2659/26590/2659086_e23897d2b8812e85921298bf8bc7a2f4_w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613" y="-26988"/>
            <a:ext cx="10572751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ím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HOGYAN SZÁLLT EL A MALÉV VAGYONA 2012-BEN?</a:t>
            </a:r>
            <a:b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(1. EGYÉNI/CSAPATFELADAT </a:t>
            </a:r>
            <a:b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+5 PONTÉRT</a:t>
            </a:r>
            <a:b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HATÁRIDŐ: </a:t>
            </a:r>
            <a:r>
              <a:rPr lang="hu-HU" altLang="hu-HU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OKTÓBER 5.)</a:t>
            </a:r>
            <a:endParaRPr lang="hu-HU" altLang="hu-HU" sz="32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2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DCB043F7-0B0A-4BDC-97AC-B6A96B60DD7C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60"/>
          <p:cNvSpPr txBox="1">
            <a:spLocks noChangeArrowheads="1"/>
          </p:cNvSpPr>
          <p:nvPr/>
        </p:nvSpPr>
        <p:spPr bwMode="auto">
          <a:xfrm>
            <a:off x="633413" y="115888"/>
            <a:ext cx="8547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	MALÉV VAGYONKEZELŐ KFT MÉRLEGE </a:t>
            </a:r>
            <a:endParaRPr lang="hu-HU" altLang="hu-HU" sz="1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30014"/>
              </p:ext>
            </p:extLst>
          </p:nvPr>
        </p:nvGraphicFramePr>
        <p:xfrm>
          <a:off x="77899" y="908720"/>
          <a:ext cx="9066101" cy="52050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4579"/>
                <a:gridCol w="2838064"/>
                <a:gridCol w="674338"/>
                <a:gridCol w="599412"/>
                <a:gridCol w="449559"/>
                <a:gridCol w="2758509"/>
                <a:gridCol w="610030"/>
                <a:gridCol w="721610"/>
              </a:tblGrid>
              <a:tr h="319536">
                <a:tc gridSpan="2"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effectLst/>
                        </a:rPr>
                        <a:t>ESZKÖZÖK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effectLst/>
                        </a:rPr>
                        <a:t>2011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2012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effectLst/>
                        </a:rPr>
                        <a:t>FORRÁSOK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effectLst/>
                        </a:rPr>
                        <a:t>2011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2012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A.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BEFEKTETETT ESZKÖZÖK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17 200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4</a:t>
                      </a:r>
                      <a:r>
                        <a:rPr lang="hu-HU" sz="1200" b="1" baseline="0" dirty="0" smtClean="0">
                          <a:solidFill>
                            <a:srgbClr val="FF3300"/>
                          </a:solidFill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220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D.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SAJÁT TŐKE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-</a:t>
                      </a:r>
                      <a:r>
                        <a:rPr lang="hu-HU" sz="1200" b="1" baseline="0" dirty="0" smtClean="0"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effectLst/>
                        </a:rPr>
                        <a:t>300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-</a:t>
                      </a: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18</a:t>
                      </a:r>
                      <a:r>
                        <a:rPr lang="hu-HU" sz="1200" b="1" baseline="0" dirty="0" smtClean="0">
                          <a:solidFill>
                            <a:srgbClr val="FF3300"/>
                          </a:solidFill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340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Immateriális javak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14</a:t>
                      </a:r>
                      <a:r>
                        <a:rPr lang="hu-HU" sz="1200" b="1" baseline="0" dirty="0" smtClean="0"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effectLst/>
                        </a:rPr>
                        <a:t>200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20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effectLst/>
                        </a:rPr>
                        <a:t>Jegyzett tőke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II.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Tárgyi eszközök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900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800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II.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Jegyzett, de még be nem fizetett tőke (-)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III.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Befektetett pénzügyi eszközök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2</a:t>
                      </a:r>
                      <a:r>
                        <a:rPr lang="hu-HU" sz="1200" b="1" baseline="0" dirty="0" smtClean="0"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effectLst/>
                        </a:rPr>
                        <a:t>100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3</a:t>
                      </a:r>
                      <a:r>
                        <a:rPr lang="hu-HU" sz="1200" b="1" baseline="0" dirty="0" smtClean="0">
                          <a:solidFill>
                            <a:srgbClr val="FF3300"/>
                          </a:solidFill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400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III.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Tőketartalék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B.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FORGÓESZKÖZÖK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1</a:t>
                      </a:r>
                      <a:r>
                        <a:rPr lang="hu-HU" sz="1200" b="1" baseline="0" dirty="0" smtClean="0"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effectLst/>
                        </a:rPr>
                        <a:t>500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540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IV.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Eredménytartalék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Készletek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1</a:t>
                      </a:r>
                      <a:r>
                        <a:rPr lang="hu-HU" sz="1200" b="1" baseline="0" dirty="0" smtClean="0"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effectLst/>
                        </a:rPr>
                        <a:t>400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40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V.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Lekötött tartalék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II.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Követelések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100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500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VI.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Értékelési tartalék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III.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Értékpapírok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0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VII.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Adózott eredmény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IV.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Pénzeszközök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0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E.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CÉLTARTALÉKOK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C.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effectLst/>
                        </a:rPr>
                        <a:t>AKTÍV </a:t>
                      </a:r>
                      <a:r>
                        <a:rPr lang="hu-HU" sz="1200" b="1" dirty="0" smtClean="0">
                          <a:effectLst/>
                        </a:rPr>
                        <a:t>IDŐBELI</a:t>
                      </a:r>
                      <a:r>
                        <a:rPr lang="hu-HU" sz="1200" b="1" baseline="0" dirty="0" smtClean="0"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effectLst/>
                        </a:rPr>
                        <a:t>ELHATÁROLÁSOK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500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600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F.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KÖTELEZETTSÉGEK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19,500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23</a:t>
                      </a:r>
                      <a:r>
                        <a:rPr lang="hu-HU" sz="1200" b="1" baseline="0" dirty="0" smtClean="0">
                          <a:solidFill>
                            <a:srgbClr val="FF3300"/>
                          </a:solidFill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700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Hátrasorolt kötelezettségek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II.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Hosszú lejáratú kötelezettségek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19,300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23</a:t>
                      </a:r>
                      <a:r>
                        <a:rPr lang="hu-HU" sz="1200" b="1" baseline="0" dirty="0" smtClean="0">
                          <a:solidFill>
                            <a:srgbClr val="FF3300"/>
                          </a:solidFill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600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III.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Rövid lejáratú kötelezettségek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0,200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100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G.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effectLst/>
                        </a:rPr>
                        <a:t>PASSZÍV IDŐBELI </a:t>
                      </a:r>
                      <a:r>
                        <a:rPr lang="hu-HU" sz="1200" b="1" dirty="0" smtClean="0">
                          <a:effectLst/>
                        </a:rPr>
                        <a:t>ELHATÁROLÁSOK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>
                          <a:solidFill>
                            <a:srgbClr val="FF3300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536">
                <a:tc gridSpan="2"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ESZKÖZÖK ÖSSZESEN: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19</a:t>
                      </a:r>
                      <a:r>
                        <a:rPr lang="hu-HU" sz="1200" b="1" baseline="0" dirty="0" smtClean="0"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effectLst/>
                        </a:rPr>
                        <a:t>200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5</a:t>
                      </a:r>
                      <a:r>
                        <a:rPr lang="hu-HU" sz="1200" b="1" baseline="0" dirty="0" smtClean="0">
                          <a:solidFill>
                            <a:srgbClr val="FF3300"/>
                          </a:solidFill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360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FORRÁSOK ÖSSZESEN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>
                          <a:effectLst/>
                        </a:rPr>
                        <a:t>19,200</a:t>
                      </a:r>
                      <a:endParaRPr lang="hu-H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5</a:t>
                      </a:r>
                      <a:r>
                        <a:rPr lang="hu-HU" sz="1200" b="1" baseline="0" dirty="0" smtClean="0">
                          <a:solidFill>
                            <a:srgbClr val="FF3300"/>
                          </a:solidFill>
                          <a:effectLst/>
                        </a:rPr>
                        <a:t> </a:t>
                      </a:r>
                      <a:r>
                        <a:rPr lang="hu-HU" sz="1200" b="1" dirty="0" smtClean="0">
                          <a:solidFill>
                            <a:srgbClr val="FF3300"/>
                          </a:solidFill>
                          <a:effectLst/>
                        </a:rPr>
                        <a:t>360</a:t>
                      </a:r>
                      <a:endParaRPr lang="hu-HU" sz="2000" b="1" dirty="0">
                        <a:solidFill>
                          <a:srgbClr val="FF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64631</TotalTime>
  <Words>2737</Words>
  <Application>Microsoft Office PowerPoint</Application>
  <PresentationFormat>Diavetítés a képernyőre (4:3 oldalarány)</PresentationFormat>
  <Paragraphs>510</Paragraphs>
  <Slides>54</Slides>
  <Notes>54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54</vt:i4>
      </vt:variant>
    </vt:vector>
  </HeadingPairs>
  <TitlesOfParts>
    <vt:vector size="62" baseType="lpstr">
      <vt:lpstr>Arial</vt:lpstr>
      <vt:lpstr>Arial Black</vt:lpstr>
      <vt:lpstr>Palatino</vt:lpstr>
      <vt:lpstr>Symbol</vt:lpstr>
      <vt:lpstr>Tahoma</vt:lpstr>
      <vt:lpstr>Times New Roman</vt:lpstr>
      <vt:lpstr>Wingdings</vt:lpstr>
      <vt:lpstr>Alapértelmezett terv</vt:lpstr>
      <vt:lpstr>2. MÉRLEG: PILLANATFELVÉTEL  A VAGYONI HELYZETRŐL  2. RÉSZ KÖNYVELÉSI EGYSZEREGY 1. RÉSZ</vt:lpstr>
      <vt:lpstr>PowerPoint bemutató</vt:lpstr>
      <vt:lpstr> VAGYONLELTÁR              VAGYONMÉRLEG (FORINTBAN)       (EZER FORINTBAN)</vt:lpstr>
      <vt:lpstr>A) A KÖNYVELÉS SZERINT VAN:      3 BAK, 15 NŐSTÉNY ÉS 36 GIDA</vt:lpstr>
      <vt:lpstr>PowerPoint bemutató</vt:lpstr>
      <vt:lpstr>PowerPoint bemutató</vt:lpstr>
      <vt:lpstr>PowerPoint bemutató</vt:lpstr>
      <vt:lpstr>HOGYAN SZÁLLT EL A MALÉV VAGYONA 2012-BEN? (1. EGYÉNI/CSAPATFELADAT  +5 PONTÉRT HATÁRIDŐ: OKTÓBER 5.)</vt:lpstr>
      <vt:lpstr>PowerPoint bemutató</vt:lpstr>
      <vt:lpstr>PowerPoint bemutató</vt:lpstr>
      <vt:lpstr>PowerPoint bemutató</vt:lpstr>
      <vt:lpstr>EGY CÉG KÖNYVSZERINTI ÉRTÉKE =  A RENDELKEZÉSÉRE ÁLLÓ VAGYON  – TARTOZÁSOKKAL CSÖKKENTETT – AKTUALIZÁLT NETTÓ ÉRTÉKE</vt:lpstr>
      <vt:lpstr>PowerPoint bemutató</vt:lpstr>
      <vt:lpstr>3. KÖNYVELÉSI SZÁMLA ÉS  KÖNYVELÉSI NAPLÓ</vt:lpstr>
      <vt:lpstr>PowerPoint bemutató</vt:lpstr>
      <vt:lpstr>TANULSÁG MÉG NINCS: DE!</vt:lpstr>
      <vt:lpstr>A VAGYONMÉRLEGBEN A VAGYONT KÉTFÉLE MÓDON MUTATJUK BE,   ENNEK BIZTOSÍTÁSÁHOZ    KETTŐS KÖNYVELÉST VEZETÜNK</vt:lpstr>
      <vt:lpstr>SZT 159. §  A KETTŐS KÖNYVVITELT VEZETŐ GAZDÁLKODÓ A KEZELÉSÉBEN, A HASZNÁLATÁBAN, ILLETVE A TULAJDONÁBAN LÉVŐ ESZKÖZÖKRŐL ÉS AZOK FORRÁSAIRÓL, TOVÁBBÁ A GAZDASÁGI MŰVELETEKRŐL OLYAN KÖNYVVITELI NYILVÁNTARTÁST KÖTELES VEZETNI, AMELY AZ ESZKÖZÖKBEN (AKTÍVÁKBAN) ÉS A FORRÁSOKBAN (PASSZÍVÁKBAN) BEKÖVETKEZETT VÁLTOZÁSOKAT A VALÓSÁGNAK MEGFELELŐEN, FOLYAMATOSAN, ZÁRT RENDSZERBEN, ÁTTEKINTHETŐEN MUTATJA.</vt:lpstr>
      <vt:lpstr>PowerPoint bemutató</vt:lpstr>
      <vt:lpstr>PowerPoint bemutató</vt:lpstr>
      <vt:lpstr>A KETTŐS KÖNYVELÉS ALAPESZKÖZE  A   KÖNYVELÉSI SZÁMLA</vt:lpstr>
      <vt:lpstr>PowerPoint bemutató</vt:lpstr>
      <vt:lpstr>A KÖNYVELÉSI SZÁMLA KÉT OLDALÁNAK ELNEVEZÉSE MINDEN NYELVBEN  TARTOZIK ÉS KÖVETEL</vt:lpstr>
      <vt:lpstr>A KÖNYVELÉSI SZÁMLÁK RÉGEN A „FŐKÖNYV”-BEN VOLTAK, INNEN ERED A FŐKÖNYVI SZÁMLA ELNEVEZÉS</vt:lpstr>
      <vt:lpstr>MA MÁR A FÖKÖNYVI KÖNYVELÉS SZÁMLÁIT SZÁMÍTÓGÉPPEL ÚN. FŐKÖNYVI KARTONOKON VEZETIK</vt:lpstr>
      <vt:lpstr>MIKOR VAN LOGIKA A TARTOZIK ÉS A KÖVETEL ELNEVEZÉS MÖGÖTT?</vt:lpstr>
      <vt:lpstr>PowerPoint bemutató</vt:lpstr>
      <vt:lpstr>PERSZONÁLIS SZÁMLAELMÉLET</vt:lpstr>
      <vt:lpstr>KÖNYVELÉSI SZÁMLA</vt:lpstr>
      <vt:lpstr>PowerPoint bemutató</vt:lpstr>
      <vt:lpstr>KÖNYVELÉSI SZÁMLÁHOZ KAPCSOLÓDÓ FOGALMAK</vt:lpstr>
      <vt:lpstr>MÉRLEGSZÁMLÁK</vt:lpstr>
      <vt:lpstr>PowerPoint bemutató</vt:lpstr>
      <vt:lpstr>KETTŐS KÖNYVELÉS SZÁMLARENDJE</vt:lpstr>
      <vt:lpstr>  4. GAZDASÁGI ESEMÉNYEK NYOMON KÖVETÉSE A KETTŐS  KÖNYVELÉSBEN</vt:lpstr>
      <vt:lpstr>MINDEN GAZDASÁGI ESEMÉNY VALÓJÁBAN NÉGY FÉLE VAGYONMOZGÁS EGYIKÉT EREDMÉNYEZI. </vt:lpstr>
      <vt:lpstr>PowerPoint bemutató</vt:lpstr>
      <vt:lpstr>1. HANGYA KOMBÁJNT VESZ KÉSZPÉNZÉRT</vt:lpstr>
      <vt:lpstr>PowerPoint bemutató</vt:lpstr>
      <vt:lpstr>PowerPoint bemutató</vt:lpstr>
      <vt:lpstr>PowerPoint bemutató</vt:lpstr>
      <vt:lpstr>2. TÜCSÖK LIMÓT VESZ HITELRE</vt:lpstr>
      <vt:lpstr>PowerPoint bemutató</vt:lpstr>
      <vt:lpstr>PowerPoint bemutató</vt:lpstr>
      <vt:lpstr>PowerPoint bemutató</vt:lpstr>
      <vt:lpstr>3. TÜCSÖK ÉLELMISZERT VESZ HANGYÁTÓL HALASZTOTT FIZETÉSSEL</vt:lpstr>
      <vt:lpstr>PowerPoint bemutató</vt:lpstr>
      <vt:lpstr>PowerPoint bemutató</vt:lpstr>
      <vt:lpstr>PowerPoint bemutató</vt:lpstr>
      <vt:lpstr>4. TÜCSÖK HITEL VESZ FEL ÉS EBBŐL RÉSZBEN TÖRLESZTI A MEGLÉVŐ ADÓSSÁGAIT</vt:lpstr>
      <vt:lpstr>PowerPoint bemutató</vt:lpstr>
      <vt:lpstr>PowerPoint bemutató</vt:lpstr>
      <vt:lpstr>PowerPoint bemutató</vt:lpstr>
      <vt:lpstr>PowerPoint bemutató</vt:lpstr>
    </vt:vector>
  </TitlesOfParts>
  <Company>BME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laab</dc:creator>
  <cp:lastModifiedBy>BaranyM</cp:lastModifiedBy>
  <cp:revision>388</cp:revision>
  <cp:lastPrinted>2016-09-13T15:00:30Z</cp:lastPrinted>
  <dcterms:created xsi:type="dcterms:W3CDTF">2009-11-22T10:24:48Z</dcterms:created>
  <dcterms:modified xsi:type="dcterms:W3CDTF">2016-09-20T09:12:58Z</dcterms:modified>
</cp:coreProperties>
</file>