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04D3D5-2C26-46C8-AEF2-A0CBF765FDFF}" type="datetimeFigureOut">
              <a:rPr lang="hu-HU" smtClean="0"/>
              <a:pPr/>
              <a:t>2010.12.09.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727892-8C3E-408D-AFF0-5DD79906929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Requirements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Devecseri Viktor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SG 3 Követelmény </a:t>
            </a:r>
            <a:r>
              <a:rPr lang="hu-HU" dirty="0" smtClean="0"/>
              <a:t>Analízis és Elemzés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800" dirty="0" err="1" smtClean="0">
                <a:solidFill>
                  <a:schemeClr val="accent6"/>
                </a:solidFill>
              </a:rPr>
              <a:t>Analyze</a:t>
            </a:r>
            <a:r>
              <a:rPr lang="hu-HU" sz="1800" dirty="0" smtClean="0">
                <a:solidFill>
                  <a:schemeClr val="accent6"/>
                </a:solidFill>
              </a:rPr>
              <a:t> and </a:t>
            </a:r>
            <a:r>
              <a:rPr lang="hu-HU" sz="1800" dirty="0" err="1" smtClean="0">
                <a:solidFill>
                  <a:schemeClr val="accent6"/>
                </a:solidFill>
              </a:rPr>
              <a:t>Validate</a:t>
            </a:r>
            <a:r>
              <a:rPr lang="hu-HU" sz="1800" dirty="0" smtClean="0">
                <a:solidFill>
                  <a:schemeClr val="accent6"/>
                </a:solidFill>
              </a:rPr>
              <a:t> </a:t>
            </a:r>
            <a:r>
              <a:rPr lang="hu-HU" sz="1800" dirty="0" err="1" smtClean="0">
                <a:solidFill>
                  <a:schemeClr val="accent6"/>
                </a:solidFill>
              </a:rPr>
              <a:t>Requirements</a:t>
            </a:r>
            <a:endParaRPr lang="hu-HU" sz="18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Követelmények analízise és elemzése. SG 1 és SG 2 ellenőrzése. Működési környezet hatásának analízise.</a:t>
            </a:r>
          </a:p>
          <a:p>
            <a:endParaRPr lang="hu-HU" dirty="0" smtClean="0"/>
          </a:p>
          <a:p>
            <a:r>
              <a:rPr lang="hu-HU" dirty="0" smtClean="0"/>
              <a:t>SP </a:t>
            </a:r>
            <a:r>
              <a:rPr lang="hu-HU" dirty="0" smtClean="0"/>
              <a:t>3.1 Működtetési koncepció</a:t>
            </a:r>
            <a:endParaRPr lang="hu-HU" dirty="0" smtClean="0"/>
          </a:p>
          <a:p>
            <a:r>
              <a:rPr lang="hu-HU" dirty="0" smtClean="0"/>
              <a:t>SP 3.2 </a:t>
            </a:r>
            <a:r>
              <a:rPr lang="hu-HU" dirty="0" smtClean="0"/>
              <a:t>Követelmények és minőségi attribútumok</a:t>
            </a:r>
            <a:endParaRPr lang="hu-HU" dirty="0" smtClean="0"/>
          </a:p>
          <a:p>
            <a:r>
              <a:rPr lang="hu-HU" dirty="0" smtClean="0"/>
              <a:t>SP 3.3 Követelmény analízis</a:t>
            </a:r>
            <a:endParaRPr lang="hu-HU" dirty="0" smtClean="0"/>
          </a:p>
          <a:p>
            <a:r>
              <a:rPr lang="hu-HU" dirty="0" smtClean="0"/>
              <a:t>SP 3.4 </a:t>
            </a:r>
            <a:r>
              <a:rPr lang="hu-HU" dirty="0" smtClean="0"/>
              <a:t>Egyensúly elérése</a:t>
            </a:r>
            <a:endParaRPr lang="hu-HU" dirty="0" smtClean="0"/>
          </a:p>
          <a:p>
            <a:r>
              <a:rPr lang="hu-HU" dirty="0" smtClean="0"/>
              <a:t>SP 3.5 </a:t>
            </a:r>
            <a:r>
              <a:rPr lang="hu-HU" dirty="0" err="1" smtClean="0"/>
              <a:t>Validáció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SP 3.1 Működtetési koncepció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Establish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Operational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Conecpts</a:t>
            </a:r>
            <a:r>
              <a:rPr lang="hu-HU" sz="2000" dirty="0" smtClean="0">
                <a:solidFill>
                  <a:schemeClr val="accent6"/>
                </a:solidFill>
              </a:rPr>
              <a:t> and </a:t>
            </a:r>
            <a:r>
              <a:rPr lang="hu-HU" sz="2000" dirty="0" err="1" smtClean="0">
                <a:solidFill>
                  <a:schemeClr val="accent6"/>
                </a:solidFill>
              </a:rPr>
              <a:t>Scenarios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Dokumentálni:</a:t>
            </a:r>
          </a:p>
          <a:p>
            <a:pPr lvl="1"/>
            <a:r>
              <a:rPr lang="hu-HU" dirty="0" smtClean="0"/>
              <a:t>Működtetés</a:t>
            </a:r>
          </a:p>
          <a:p>
            <a:pPr lvl="1"/>
            <a:r>
              <a:rPr lang="hu-HU" dirty="0" smtClean="0"/>
              <a:t>Telepítés</a:t>
            </a:r>
          </a:p>
          <a:p>
            <a:pPr lvl="1"/>
            <a:r>
              <a:rPr lang="hu-HU" dirty="0" smtClean="0"/>
              <a:t>Fejlesztés</a:t>
            </a:r>
          </a:p>
          <a:p>
            <a:pPr lvl="1"/>
            <a:r>
              <a:rPr lang="hu-HU" dirty="0" smtClean="0"/>
              <a:t>Karbantartás</a:t>
            </a:r>
          </a:p>
          <a:p>
            <a:pPr lvl="1"/>
            <a:r>
              <a:rPr lang="hu-HU" dirty="0" smtClean="0"/>
              <a:t>Támogatás</a:t>
            </a:r>
          </a:p>
          <a:p>
            <a:pPr lvl="1"/>
            <a:r>
              <a:rPr lang="hu-HU" dirty="0" smtClean="0"/>
              <a:t>Eltávolítás</a:t>
            </a:r>
          </a:p>
          <a:p>
            <a:r>
              <a:rPr lang="hu-HU" dirty="0" smtClean="0"/>
              <a:t>Működési környezet definiálása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SP 3.2 Követelmények és minőségi attribútumok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Establish</a:t>
            </a:r>
            <a:r>
              <a:rPr lang="hu-HU" sz="2000" dirty="0" smtClean="0">
                <a:solidFill>
                  <a:schemeClr val="accent6"/>
                </a:solidFill>
              </a:rPr>
              <a:t> a </a:t>
            </a:r>
            <a:r>
              <a:rPr lang="hu-HU" sz="2000" dirty="0" err="1" smtClean="0">
                <a:solidFill>
                  <a:schemeClr val="accent6"/>
                </a:solidFill>
              </a:rPr>
              <a:t>Definition</a:t>
            </a:r>
            <a:r>
              <a:rPr lang="hu-HU" sz="2000" dirty="0" smtClean="0">
                <a:solidFill>
                  <a:schemeClr val="accent6"/>
                </a:solidFill>
              </a:rPr>
              <a:t> of </a:t>
            </a:r>
            <a:r>
              <a:rPr lang="hu-HU" sz="2000" dirty="0" err="1" smtClean="0">
                <a:solidFill>
                  <a:schemeClr val="accent6"/>
                </a:solidFill>
              </a:rPr>
              <a:t>Required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Functionality</a:t>
            </a:r>
            <a:r>
              <a:rPr lang="hu-HU" sz="2000" dirty="0" smtClean="0">
                <a:solidFill>
                  <a:schemeClr val="accent6"/>
                </a:solidFill>
              </a:rPr>
              <a:t> and </a:t>
            </a:r>
            <a:r>
              <a:rPr lang="hu-HU" sz="2000" dirty="0" err="1" smtClean="0">
                <a:solidFill>
                  <a:schemeClr val="accent6"/>
                </a:solidFill>
              </a:rPr>
              <a:t>Quality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Attributes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Funkciók és minőségi attribútumok definíciója</a:t>
            </a:r>
            <a:endParaRPr lang="hu-HU" dirty="0" smtClean="0"/>
          </a:p>
          <a:p>
            <a:r>
              <a:rPr lang="hu-HU" dirty="0" smtClean="0"/>
              <a:t>Funkcionális architektúra</a:t>
            </a:r>
          </a:p>
          <a:p>
            <a:pPr lvl="1"/>
            <a:r>
              <a:rPr lang="hu-HU" dirty="0" smtClean="0"/>
              <a:t>Funkciók</a:t>
            </a:r>
          </a:p>
          <a:p>
            <a:pPr lvl="1"/>
            <a:r>
              <a:rPr lang="hu-HU" dirty="0" smtClean="0"/>
              <a:t>Funkciók logikai csoportja</a:t>
            </a:r>
          </a:p>
          <a:p>
            <a:pPr lvl="1"/>
            <a:r>
              <a:rPr lang="hu-HU" dirty="0" smtClean="0"/>
              <a:t>Funkciók közötti kapcsolatok</a:t>
            </a:r>
          </a:p>
          <a:p>
            <a:r>
              <a:rPr lang="hu-HU" dirty="0" err="1" smtClean="0"/>
              <a:t>Activity</a:t>
            </a:r>
            <a:r>
              <a:rPr lang="hu-HU" dirty="0" smtClean="0"/>
              <a:t> diagram,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hu-HU" dirty="0" smtClean="0"/>
          </a:p>
          <a:p>
            <a:r>
              <a:rPr lang="hu-HU" dirty="0" smtClean="0"/>
              <a:t>OO analízis, szolgáltatások, metódusok</a:t>
            </a:r>
          </a:p>
          <a:p>
            <a:r>
              <a:rPr lang="hu-HU" dirty="0" smtClean="0"/>
              <a:t>Architektúrát befolyásoló minőségi attribútumok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 3.3 Követelmény analízis</a:t>
            </a:r>
            <a:br>
              <a:rPr lang="hu-HU" dirty="0" smtClean="0"/>
            </a:br>
            <a:r>
              <a:rPr lang="hu-HU" sz="1800" dirty="0" err="1" smtClean="0">
                <a:solidFill>
                  <a:schemeClr val="accent6"/>
                </a:solidFill>
              </a:rPr>
              <a:t>Analyze</a:t>
            </a:r>
            <a:r>
              <a:rPr lang="hu-HU" sz="1800" dirty="0" smtClean="0">
                <a:solidFill>
                  <a:schemeClr val="accent6"/>
                </a:solidFill>
              </a:rPr>
              <a:t> </a:t>
            </a:r>
            <a:r>
              <a:rPr lang="hu-HU" sz="1800" dirty="0" err="1" smtClean="0">
                <a:solidFill>
                  <a:schemeClr val="accent6"/>
                </a:solidFill>
              </a:rPr>
              <a:t>Requirements</a:t>
            </a:r>
            <a:endParaRPr lang="hu-HU" sz="18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Működtetési koncepciók figyelembevételével</a:t>
            </a:r>
          </a:p>
          <a:p>
            <a:r>
              <a:rPr lang="hu-HU" dirty="0" smtClean="0"/>
              <a:t>Alacsonyabb szintű funkciók megfelelnek-e magasabb szintű funkcióknak</a:t>
            </a:r>
          </a:p>
          <a:p>
            <a:r>
              <a:rPr lang="hu-HU" dirty="0" smtClean="0"/>
              <a:t>Követelmények megvalósíthatósága</a:t>
            </a:r>
          </a:p>
          <a:p>
            <a:r>
              <a:rPr lang="hu-HU" dirty="0" smtClean="0"/>
              <a:t>Kulcs követelmények azonosítása:</a:t>
            </a:r>
          </a:p>
          <a:p>
            <a:pPr lvl="1"/>
            <a:r>
              <a:rPr lang="hu-HU" dirty="0" smtClean="0"/>
              <a:t>Határidő</a:t>
            </a:r>
          </a:p>
          <a:p>
            <a:pPr lvl="1"/>
            <a:r>
              <a:rPr lang="hu-HU" dirty="0" err="1" smtClean="0"/>
              <a:t>Performancia</a:t>
            </a:r>
            <a:endParaRPr lang="hu-HU" dirty="0" smtClean="0"/>
          </a:p>
          <a:p>
            <a:pPr lvl="1"/>
            <a:r>
              <a:rPr lang="hu-HU" dirty="0" smtClean="0"/>
              <a:t>Költség</a:t>
            </a:r>
          </a:p>
          <a:p>
            <a:pPr lvl="1"/>
            <a:r>
              <a:rPr lang="hu-HU" dirty="0" smtClean="0"/>
              <a:t>Kockázat</a:t>
            </a:r>
          </a:p>
          <a:p>
            <a:r>
              <a:rPr lang="hu-HU" dirty="0" smtClean="0"/>
              <a:t>Technikai mérési attribútumok definiálása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SP 3.4 Egyensúly elérése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Analyze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Requirements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to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Achieve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Balance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Stakeholder-ek</a:t>
            </a:r>
            <a:r>
              <a:rPr lang="hu-HU" dirty="0" smtClean="0"/>
              <a:t> igényeinek és kényszereinek kiegyenlítése</a:t>
            </a:r>
          </a:p>
          <a:p>
            <a:pPr lvl="1"/>
            <a:r>
              <a:rPr lang="hu-HU" dirty="0" smtClean="0"/>
              <a:t>Költség</a:t>
            </a:r>
          </a:p>
          <a:p>
            <a:pPr lvl="1"/>
            <a:r>
              <a:rPr lang="hu-HU" dirty="0" smtClean="0"/>
              <a:t>Határidő</a:t>
            </a:r>
          </a:p>
          <a:p>
            <a:pPr lvl="1"/>
            <a:r>
              <a:rPr lang="hu-HU" dirty="0" err="1" smtClean="0"/>
              <a:t>Performancia</a:t>
            </a:r>
            <a:endParaRPr lang="hu-HU" dirty="0" smtClean="0"/>
          </a:p>
          <a:p>
            <a:pPr lvl="1"/>
            <a:r>
              <a:rPr lang="hu-HU" dirty="0" smtClean="0"/>
              <a:t>Funkcionalitás</a:t>
            </a:r>
          </a:p>
          <a:p>
            <a:pPr lvl="1"/>
            <a:r>
              <a:rPr lang="hu-HU" dirty="0" smtClean="0"/>
              <a:t>Prioritások</a:t>
            </a:r>
          </a:p>
          <a:p>
            <a:pPr lvl="1"/>
            <a:r>
              <a:rPr lang="hu-HU" dirty="0" smtClean="0"/>
              <a:t>Újrafelhasználható komponensek</a:t>
            </a:r>
          </a:p>
          <a:p>
            <a:pPr lvl="1"/>
            <a:r>
              <a:rPr lang="hu-HU" dirty="0" smtClean="0"/>
              <a:t>Karbantarthatóság</a:t>
            </a:r>
          </a:p>
          <a:p>
            <a:pPr lvl="1"/>
            <a:r>
              <a:rPr lang="hu-HU" dirty="0" smtClean="0"/>
              <a:t>Kockázat</a:t>
            </a:r>
          </a:p>
          <a:p>
            <a:r>
              <a:rPr lang="hu-HU" dirty="0" smtClean="0"/>
              <a:t>Kockázat elemzés</a:t>
            </a:r>
          </a:p>
          <a:p>
            <a:pPr lvl="1"/>
            <a:r>
              <a:rPr lang="hu-HU" dirty="0" smtClean="0"/>
              <a:t>Funkciók</a:t>
            </a:r>
          </a:p>
          <a:p>
            <a:pPr lvl="1"/>
            <a:r>
              <a:rPr lang="hu-HU" dirty="0" smtClean="0"/>
              <a:t>Minőségi attribútumok</a:t>
            </a:r>
          </a:p>
          <a:p>
            <a:r>
              <a:rPr lang="en-US" dirty="0" smtClean="0"/>
              <a:t>Min</a:t>
            </a:r>
            <a:r>
              <a:rPr lang="hu-HU" dirty="0" smtClean="0"/>
              <a:t>őségi attribútumok hatásának meghatározása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 3.5 </a:t>
            </a:r>
            <a:r>
              <a:rPr lang="hu-HU" dirty="0" err="1" smtClean="0"/>
              <a:t>Validáció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800" dirty="0" err="1" smtClean="0">
                <a:solidFill>
                  <a:schemeClr val="accent6"/>
                </a:solidFill>
              </a:rPr>
              <a:t>Validate</a:t>
            </a:r>
            <a:r>
              <a:rPr lang="hu-HU" sz="1800" dirty="0" smtClean="0">
                <a:solidFill>
                  <a:schemeClr val="accent6"/>
                </a:solidFill>
              </a:rPr>
              <a:t> </a:t>
            </a:r>
            <a:r>
              <a:rPr lang="hu-HU" sz="1800" dirty="0" err="1" smtClean="0">
                <a:solidFill>
                  <a:schemeClr val="accent6"/>
                </a:solidFill>
              </a:rPr>
              <a:t>Requirements</a:t>
            </a:r>
            <a:endParaRPr lang="hu-HU" sz="18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 smtClean="0"/>
              <a:t>Validálás</a:t>
            </a:r>
            <a:r>
              <a:rPr lang="hu-HU" dirty="0" smtClean="0"/>
              <a:t>, hogy a termék megfelelően fog működni a végfelhasználónál</a:t>
            </a:r>
          </a:p>
          <a:p>
            <a:pPr lvl="1"/>
            <a:r>
              <a:rPr lang="hu-HU" dirty="0" smtClean="0"/>
              <a:t>Analízis</a:t>
            </a:r>
          </a:p>
          <a:p>
            <a:pPr lvl="1"/>
            <a:r>
              <a:rPr lang="hu-HU" dirty="0" smtClean="0"/>
              <a:t>Szimuláció</a:t>
            </a:r>
          </a:p>
          <a:p>
            <a:pPr lvl="1"/>
            <a:r>
              <a:rPr lang="hu-HU" dirty="0" smtClean="0"/>
              <a:t>Prototípus</a:t>
            </a:r>
          </a:p>
          <a:p>
            <a:pPr lvl="1"/>
            <a:r>
              <a:rPr lang="hu-HU" dirty="0" smtClean="0"/>
              <a:t>Demonstráció</a:t>
            </a:r>
          </a:p>
          <a:p>
            <a:r>
              <a:rPr lang="hu-HU" dirty="0" smtClean="0"/>
              <a:t>Kockázat felmérés, hogy nem megfelelően működik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Agilis fejlesztésben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Iteratívan</a:t>
            </a:r>
          </a:p>
          <a:p>
            <a:pPr lvl="1"/>
            <a:r>
              <a:rPr lang="hu-HU" dirty="0" smtClean="0"/>
              <a:t>Igények kiderítése</a:t>
            </a:r>
          </a:p>
          <a:p>
            <a:pPr lvl="1"/>
            <a:r>
              <a:rPr lang="hu-HU" dirty="0" smtClean="0"/>
              <a:t>Analízis</a:t>
            </a:r>
          </a:p>
          <a:p>
            <a:pPr lvl="1"/>
            <a:r>
              <a:rPr lang="hu-HU" dirty="0" err="1" smtClean="0"/>
              <a:t>Validálás</a:t>
            </a:r>
            <a:endParaRPr lang="hu-HU" dirty="0" smtClean="0"/>
          </a:p>
          <a:p>
            <a:r>
              <a:rPr lang="hu-HU" dirty="0" smtClean="0"/>
              <a:t>Dokumentáció</a:t>
            </a:r>
          </a:p>
          <a:p>
            <a:pPr lvl="1"/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stories</a:t>
            </a:r>
            <a:endParaRPr lang="hu-HU" dirty="0" smtClean="0"/>
          </a:p>
          <a:p>
            <a:pPr lvl="1"/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hu-HU" dirty="0" smtClean="0"/>
          </a:p>
          <a:p>
            <a:pPr lvl="1"/>
            <a:r>
              <a:rPr lang="hu-HU" dirty="0" err="1" smtClean="0"/>
              <a:t>Backlog</a:t>
            </a:r>
            <a:endParaRPr lang="hu-HU" dirty="0" smtClean="0"/>
          </a:p>
          <a:p>
            <a:pPr lvl="1"/>
            <a:r>
              <a:rPr lang="hu-HU" dirty="0" smtClean="0"/>
              <a:t>Kód</a:t>
            </a:r>
          </a:p>
          <a:p>
            <a:r>
              <a:rPr lang="hu-HU" dirty="0" smtClean="0"/>
              <a:t>Követelmény megvalósítás</a:t>
            </a:r>
          </a:p>
          <a:p>
            <a:pPr lvl="1"/>
            <a:r>
              <a:rPr lang="hu-HU" dirty="0" smtClean="0"/>
              <a:t>Prioritás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Célja: A követelmények kiderítése, analizálása, és a megrendelői, termék, és termék komponens követelmények létrehozása.</a:t>
            </a:r>
          </a:p>
          <a:p>
            <a:r>
              <a:rPr lang="hu-HU" dirty="0" err="1" smtClean="0"/>
              <a:t>Stakeholder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Megrendelő</a:t>
            </a:r>
          </a:p>
          <a:p>
            <a:pPr lvl="1"/>
            <a:r>
              <a:rPr lang="hu-HU" dirty="0" smtClean="0"/>
              <a:t>Végfelhasználó</a:t>
            </a:r>
          </a:p>
          <a:p>
            <a:pPr lvl="1"/>
            <a:r>
              <a:rPr lang="hu-HU" dirty="0" smtClean="0"/>
              <a:t>Beszállító</a:t>
            </a:r>
          </a:p>
          <a:p>
            <a:pPr lvl="1"/>
            <a:r>
              <a:rPr lang="hu-HU" dirty="0" smtClean="0"/>
              <a:t>Programozók</a:t>
            </a:r>
          </a:p>
          <a:p>
            <a:pPr lvl="1"/>
            <a:r>
              <a:rPr lang="hu-HU" dirty="0" smtClean="0"/>
              <a:t>Tesztelők</a:t>
            </a:r>
          </a:p>
          <a:p>
            <a:pPr lvl="1"/>
            <a:r>
              <a:rPr lang="hu-HU" dirty="0" smtClean="0"/>
              <a:t>Gyártók</a:t>
            </a:r>
          </a:p>
          <a:p>
            <a:pPr lvl="1"/>
            <a:r>
              <a:rPr lang="hu-HU" dirty="0" smtClean="0"/>
              <a:t>Logisztikai támogató személyzet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SG 1 Ügyfél követelmények kialakítása</a:t>
            </a:r>
            <a:br>
              <a:rPr lang="hu-HU" dirty="0" smtClean="0"/>
            </a:br>
            <a:r>
              <a:rPr lang="hu-HU" sz="2200" dirty="0" err="1" smtClean="0">
                <a:solidFill>
                  <a:schemeClr val="accent6"/>
                </a:solidFill>
              </a:rPr>
              <a:t>Develop</a:t>
            </a:r>
            <a:r>
              <a:rPr lang="hu-HU" sz="2200" dirty="0" smtClean="0">
                <a:solidFill>
                  <a:schemeClr val="accent6"/>
                </a:solidFill>
              </a:rPr>
              <a:t> </a:t>
            </a:r>
            <a:r>
              <a:rPr lang="hu-HU" sz="2200" dirty="0" err="1" smtClean="0">
                <a:solidFill>
                  <a:schemeClr val="accent6"/>
                </a:solidFill>
              </a:rPr>
              <a:t>Customer</a:t>
            </a:r>
            <a:r>
              <a:rPr lang="hu-HU" sz="2200" dirty="0" smtClean="0">
                <a:solidFill>
                  <a:schemeClr val="accent6"/>
                </a:solidFill>
              </a:rPr>
              <a:t> </a:t>
            </a:r>
            <a:r>
              <a:rPr lang="hu-HU" sz="2200" dirty="0" err="1" smtClean="0">
                <a:solidFill>
                  <a:schemeClr val="accent6"/>
                </a:solidFill>
              </a:rPr>
              <a:t>Requirements</a:t>
            </a:r>
            <a:endParaRPr lang="hu-HU" sz="22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 smtClean="0"/>
              <a:t>Stakeholder-ek</a:t>
            </a:r>
            <a:r>
              <a:rPr lang="hu-HU" dirty="0" smtClean="0"/>
              <a:t> igényeinek, elvárásainak, kényszereinek, és interfészeinek összegyűjtése, és megrendelői követelményekké fordítása.</a:t>
            </a:r>
          </a:p>
          <a:p>
            <a:endParaRPr lang="hu-HU" dirty="0" smtClean="0"/>
          </a:p>
          <a:p>
            <a:r>
              <a:rPr lang="hu-HU" dirty="0" smtClean="0"/>
              <a:t>SP </a:t>
            </a:r>
            <a:r>
              <a:rPr lang="hu-HU" dirty="0" smtClean="0"/>
              <a:t>1.1 Igények </a:t>
            </a:r>
            <a:r>
              <a:rPr lang="hu-HU" dirty="0" smtClean="0"/>
              <a:t>kiderítése</a:t>
            </a:r>
          </a:p>
          <a:p>
            <a:r>
              <a:rPr lang="hu-HU" dirty="0" smtClean="0"/>
              <a:t>SP 1.2</a:t>
            </a:r>
            <a:r>
              <a:rPr lang="hu-HU" dirty="0"/>
              <a:t> </a:t>
            </a:r>
            <a:r>
              <a:rPr lang="hu-HU" dirty="0" err="1" smtClean="0"/>
              <a:t>Stakeholder</a:t>
            </a:r>
            <a:r>
              <a:rPr lang="hu-HU" dirty="0" smtClean="0"/>
              <a:t> igények </a:t>
            </a:r>
            <a:r>
              <a:rPr lang="hu-HU" dirty="0" smtClean="0">
                <a:sym typeface="Wingdings"/>
              </a:rPr>
              <a:t> megrendelői követelmények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 1.1 Igények kiderítése</a:t>
            </a:r>
            <a:br>
              <a:rPr lang="hu-HU" dirty="0" smtClean="0"/>
            </a:br>
            <a:r>
              <a:rPr lang="hu-HU" sz="1800" dirty="0" err="1" smtClean="0">
                <a:solidFill>
                  <a:schemeClr val="accent6"/>
                </a:solidFill>
              </a:rPr>
              <a:t>Elicit</a:t>
            </a:r>
            <a:r>
              <a:rPr lang="hu-HU" sz="1800" dirty="0" smtClean="0">
                <a:solidFill>
                  <a:schemeClr val="accent6"/>
                </a:solidFill>
              </a:rPr>
              <a:t> </a:t>
            </a:r>
            <a:r>
              <a:rPr lang="hu-HU" sz="1800" dirty="0" err="1" smtClean="0">
                <a:solidFill>
                  <a:schemeClr val="accent6"/>
                </a:solidFill>
              </a:rPr>
              <a:t>Needs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Technikák:</a:t>
            </a:r>
          </a:p>
          <a:p>
            <a:pPr lvl="1"/>
            <a:r>
              <a:rPr lang="hu-HU" dirty="0" smtClean="0"/>
              <a:t>Prototípus</a:t>
            </a:r>
          </a:p>
          <a:p>
            <a:pPr lvl="1"/>
            <a:r>
              <a:rPr lang="hu-HU" dirty="0" smtClean="0"/>
              <a:t>Interjú, kérdőív</a:t>
            </a:r>
          </a:p>
          <a:p>
            <a:pPr lvl="1"/>
            <a:r>
              <a:rPr lang="hu-HU" dirty="0" err="1" smtClean="0"/>
              <a:t>Brainstorming</a:t>
            </a:r>
            <a:endParaRPr lang="hu-HU" dirty="0" smtClean="0"/>
          </a:p>
          <a:p>
            <a:pPr lvl="1"/>
            <a:r>
              <a:rPr lang="hu-HU" dirty="0" smtClean="0"/>
              <a:t>Marketing felmérés</a:t>
            </a:r>
          </a:p>
          <a:p>
            <a:pPr lvl="1"/>
            <a:r>
              <a:rPr lang="hu-HU" dirty="0" smtClean="0"/>
              <a:t>Béta tesztelés</a:t>
            </a:r>
          </a:p>
          <a:p>
            <a:pPr lvl="1"/>
            <a:r>
              <a:rPr lang="hu-HU" dirty="0" smtClean="0"/>
              <a:t>Létező termékek</a:t>
            </a:r>
          </a:p>
          <a:p>
            <a:pPr lvl="1"/>
            <a:r>
              <a:rPr lang="hu-HU" dirty="0" err="1" smtClean="0"/>
              <a:t>User</a:t>
            </a:r>
            <a:r>
              <a:rPr lang="hu-HU" dirty="0" smtClean="0"/>
              <a:t> story</a:t>
            </a:r>
          </a:p>
          <a:p>
            <a:pPr lvl="1"/>
            <a:r>
              <a:rPr lang="hu-HU" dirty="0" smtClean="0"/>
              <a:t>„Függőleges szelet”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u-HU" dirty="0" smtClean="0"/>
              <a:t>Megrendelő kihagyja:</a:t>
            </a:r>
          </a:p>
          <a:p>
            <a:pPr lvl="1"/>
            <a:r>
              <a:rPr lang="hu-HU" dirty="0" smtClean="0"/>
              <a:t>Üzleti politika</a:t>
            </a:r>
          </a:p>
          <a:p>
            <a:pPr lvl="1"/>
            <a:r>
              <a:rPr lang="hu-HU" dirty="0" smtClean="0"/>
              <a:t>Szabványok</a:t>
            </a:r>
          </a:p>
          <a:p>
            <a:pPr lvl="1"/>
            <a:r>
              <a:rPr lang="hu-HU" dirty="0" smtClean="0"/>
              <a:t>Korábbi tervek, döntések, elvek</a:t>
            </a:r>
          </a:p>
          <a:p>
            <a:pPr lvl="1"/>
            <a:r>
              <a:rPr lang="hu-HU" dirty="0" smtClean="0"/>
              <a:t>Környezet követelmények</a:t>
            </a:r>
          </a:p>
          <a:p>
            <a:pPr lvl="1"/>
            <a:r>
              <a:rPr lang="hu-HU" dirty="0" smtClean="0"/>
              <a:t>Technológia</a:t>
            </a:r>
          </a:p>
          <a:p>
            <a:pPr lvl="1"/>
            <a:r>
              <a:rPr lang="hu-HU" dirty="0" err="1" smtClean="0"/>
              <a:t>Legacy</a:t>
            </a:r>
            <a:r>
              <a:rPr lang="hu-HU" dirty="0" smtClean="0"/>
              <a:t> termékek</a:t>
            </a:r>
          </a:p>
          <a:p>
            <a:pPr lvl="1"/>
            <a:r>
              <a:rPr lang="hu-HU" dirty="0" smtClean="0"/>
              <a:t>Alapszabályok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SP 1.2 </a:t>
            </a:r>
            <a:r>
              <a:rPr lang="hu-HU" dirty="0" err="1" smtClean="0"/>
              <a:t>Stakeholder</a:t>
            </a:r>
            <a:r>
              <a:rPr lang="hu-HU" dirty="0" smtClean="0"/>
              <a:t> igények </a:t>
            </a:r>
            <a:r>
              <a:rPr lang="hu-HU" dirty="0" smtClean="0">
                <a:sym typeface="Wingdings"/>
              </a:rPr>
              <a:t> megrendelői követelmények</a:t>
            </a:r>
            <a:br>
              <a:rPr lang="hu-HU" dirty="0" smtClean="0">
                <a:sym typeface="Wingdings"/>
              </a:rPr>
            </a:br>
            <a:r>
              <a:rPr lang="hu-HU" sz="2000" dirty="0" err="1" smtClean="0">
                <a:solidFill>
                  <a:schemeClr val="accent6"/>
                </a:solidFill>
                <a:sym typeface="Wingdings"/>
              </a:rPr>
              <a:t>Transform</a:t>
            </a:r>
            <a:r>
              <a:rPr lang="hu-HU" sz="2000" dirty="0" smtClean="0">
                <a:solidFill>
                  <a:schemeClr val="accent6"/>
                </a:solidFill>
                <a:sym typeface="Wingdings"/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  <a:sym typeface="Wingdings"/>
              </a:rPr>
              <a:t>Stakeholder</a:t>
            </a:r>
            <a:r>
              <a:rPr lang="hu-HU" sz="2000" dirty="0" smtClean="0">
                <a:solidFill>
                  <a:schemeClr val="accent6"/>
                </a:solidFill>
                <a:sym typeface="Wingdings"/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  <a:sym typeface="Wingdings"/>
              </a:rPr>
              <a:t>Needs</a:t>
            </a:r>
            <a:r>
              <a:rPr lang="hu-HU" sz="2000" dirty="0" smtClean="0">
                <a:solidFill>
                  <a:schemeClr val="accent6"/>
                </a:solidFill>
                <a:sym typeface="Wingdings"/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  <a:sym typeface="Wingdings"/>
              </a:rPr>
              <a:t>into</a:t>
            </a:r>
            <a:r>
              <a:rPr lang="hu-HU" sz="2000" dirty="0" smtClean="0">
                <a:solidFill>
                  <a:schemeClr val="accent6"/>
                </a:solidFill>
                <a:sym typeface="Wingdings"/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  <a:sym typeface="Wingdings"/>
              </a:rPr>
              <a:t>Customer</a:t>
            </a:r>
            <a:r>
              <a:rPr lang="hu-HU" sz="2000" dirty="0" smtClean="0">
                <a:solidFill>
                  <a:schemeClr val="accent6"/>
                </a:solidFill>
                <a:sym typeface="Wingdings"/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  <a:sym typeface="Wingdings"/>
              </a:rPr>
              <a:t>Requirements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Különböző forrásból érkező információk</a:t>
            </a:r>
          </a:p>
          <a:p>
            <a:pPr lvl="1"/>
            <a:r>
              <a:rPr lang="hu-HU" dirty="0" smtClean="0"/>
              <a:t>Egyesítése</a:t>
            </a:r>
          </a:p>
          <a:p>
            <a:pPr lvl="1"/>
            <a:r>
              <a:rPr lang="hu-HU" dirty="0" smtClean="0"/>
              <a:t>Hiányainak pótlása</a:t>
            </a:r>
          </a:p>
          <a:p>
            <a:pPr lvl="1"/>
            <a:r>
              <a:rPr lang="hu-HU" dirty="0" smtClean="0"/>
              <a:t>Ellentmondásainak feloldása</a:t>
            </a:r>
          </a:p>
          <a:p>
            <a:pPr lvl="1"/>
            <a:r>
              <a:rPr lang="hu-HU" dirty="0" err="1" smtClean="0"/>
              <a:t>Prioritizálása</a:t>
            </a:r>
            <a:endParaRPr lang="hu-HU" dirty="0" smtClean="0"/>
          </a:p>
          <a:p>
            <a:r>
              <a:rPr lang="hu-HU" dirty="0" smtClean="0"/>
              <a:t>Verifikálás és </a:t>
            </a:r>
            <a:r>
              <a:rPr lang="hu-HU" dirty="0" err="1" smtClean="0"/>
              <a:t>Validálás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SG 2 Termék követelmények fejlesztése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Develop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Product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Requirements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Megrendelői követelmények finomítása a termék és termék komponensek követelményeinek kidolgozásához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SP 2.1 </a:t>
            </a:r>
            <a:r>
              <a:rPr lang="hu-HU" dirty="0" smtClean="0"/>
              <a:t>Termék és termék komponens követelmények megállapítása</a:t>
            </a:r>
            <a:endParaRPr lang="hu-HU" dirty="0" smtClean="0"/>
          </a:p>
          <a:p>
            <a:r>
              <a:rPr lang="hu-HU" dirty="0" smtClean="0"/>
              <a:t>SP 2.2 </a:t>
            </a:r>
            <a:r>
              <a:rPr lang="hu-HU" dirty="0" smtClean="0"/>
              <a:t>Követelmények komponensekhez rendelése</a:t>
            </a:r>
            <a:endParaRPr lang="hu-HU" dirty="0" smtClean="0"/>
          </a:p>
          <a:p>
            <a:r>
              <a:rPr lang="hu-HU" dirty="0" smtClean="0"/>
              <a:t>SP 2.3 Interfész követelmények azonosítása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SP 2.1 Termék és termék komponens követelmények megállapítása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Establish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Product</a:t>
            </a:r>
            <a:r>
              <a:rPr lang="hu-HU" sz="2000" dirty="0" smtClean="0">
                <a:solidFill>
                  <a:schemeClr val="accent6"/>
                </a:solidFill>
              </a:rPr>
              <a:t> and </a:t>
            </a:r>
            <a:r>
              <a:rPr lang="hu-HU" sz="2000" dirty="0" err="1" smtClean="0">
                <a:solidFill>
                  <a:schemeClr val="accent6"/>
                </a:solidFill>
              </a:rPr>
              <a:t>Product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Component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Requirements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hu-HU" dirty="0" smtClean="0"/>
              <a:t>Megrendelői követelmények</a:t>
            </a:r>
          </a:p>
          <a:p>
            <a:pPr marL="822960" lvl="1" indent="-457200"/>
            <a:r>
              <a:rPr lang="hu-HU" dirty="0" smtClean="0"/>
              <a:t>Nem technikai</a:t>
            </a:r>
          </a:p>
          <a:p>
            <a:pPr marL="457200" indent="-457200"/>
            <a:r>
              <a:rPr lang="hu-HU" dirty="0" smtClean="0">
                <a:sym typeface="Wingdings"/>
              </a:rPr>
              <a:t>Termék követelmények</a:t>
            </a:r>
          </a:p>
          <a:p>
            <a:pPr marL="822960" lvl="1" indent="-457200"/>
            <a:r>
              <a:rPr lang="hu-HU" dirty="0" smtClean="0">
                <a:sym typeface="Wingdings"/>
              </a:rPr>
              <a:t>Technikai</a:t>
            </a:r>
          </a:p>
          <a:p>
            <a:pPr marL="457200" indent="-457200"/>
            <a:r>
              <a:rPr lang="hu-HU" dirty="0" smtClean="0"/>
              <a:t>Komponens követelmények</a:t>
            </a:r>
          </a:p>
          <a:p>
            <a:pPr marL="457200" indent="-457200"/>
            <a:r>
              <a:rPr lang="hu-HU" dirty="0" smtClean="0"/>
              <a:t>Architektúra követelmények</a:t>
            </a:r>
          </a:p>
          <a:p>
            <a:pPr marL="822960" lvl="1" indent="-457200"/>
            <a:r>
              <a:rPr lang="hu-HU" dirty="0" smtClean="0"/>
              <a:t>Komponensek közötti kapcsolat</a:t>
            </a:r>
          </a:p>
          <a:p>
            <a:pPr marL="822960" lvl="1" indent="-457200"/>
            <a:r>
              <a:rPr lang="hu-HU" dirty="0" smtClean="0"/>
              <a:t>Mérhető minőségi attribútumok</a:t>
            </a:r>
          </a:p>
          <a:p>
            <a:pPr marL="822960" lvl="1" indent="-457200"/>
            <a:endParaRPr lang="hu-HU" dirty="0" smtClean="0"/>
          </a:p>
          <a:p>
            <a:pPr marL="457200" indent="-457200"/>
            <a:r>
              <a:rPr lang="hu-HU" dirty="0" smtClean="0"/>
              <a:t>Figyelembe kell venni:</a:t>
            </a:r>
          </a:p>
          <a:p>
            <a:pPr marL="822960" lvl="1" indent="-457200"/>
            <a:r>
              <a:rPr lang="hu-HU" dirty="0" smtClean="0"/>
              <a:t>Tervezői döntések</a:t>
            </a:r>
          </a:p>
          <a:p>
            <a:pPr marL="822960" lvl="1" indent="-457200"/>
            <a:r>
              <a:rPr lang="hu-HU" dirty="0" smtClean="0"/>
              <a:t>Választott technológia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SP 2.2 Követelmények komponensekhez rendelése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Allocate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Product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Component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Requirements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Architektúra irány mutató</a:t>
            </a:r>
          </a:p>
          <a:p>
            <a:r>
              <a:rPr lang="hu-HU" dirty="0" smtClean="0"/>
              <a:t>Magas szintű, megosztott követelmény</a:t>
            </a:r>
          </a:p>
          <a:p>
            <a:pPr lvl="1"/>
            <a:r>
              <a:rPr lang="hu-HU" dirty="0" smtClean="0"/>
              <a:t>Több mint 1 komponensre vonatkozik</a:t>
            </a:r>
          </a:p>
          <a:p>
            <a:pPr lvl="1"/>
            <a:r>
              <a:rPr lang="hu-HU" dirty="0" smtClean="0"/>
              <a:t>Felosztás </a:t>
            </a:r>
            <a:r>
              <a:rPr lang="hu-HU" dirty="0" smtClean="0">
                <a:sym typeface="Wingdings"/>
              </a:rPr>
              <a:t> származtatott követelmény</a:t>
            </a:r>
          </a:p>
          <a:p>
            <a:pPr lvl="1"/>
            <a:r>
              <a:rPr lang="hu-HU" dirty="0" err="1" smtClean="0">
                <a:sym typeface="Wingdings"/>
              </a:rPr>
              <a:t>Pl</a:t>
            </a:r>
            <a:r>
              <a:rPr lang="hu-HU" dirty="0" smtClean="0">
                <a:sym typeface="Wingdings"/>
              </a:rPr>
              <a:t>: </a:t>
            </a:r>
            <a:r>
              <a:rPr lang="hu-HU" dirty="0" err="1" smtClean="0">
                <a:sym typeface="Wingdings"/>
              </a:rPr>
              <a:t>performancia</a:t>
            </a:r>
            <a:r>
              <a:rPr lang="hu-HU" dirty="0" smtClean="0">
                <a:sym typeface="Wingdings"/>
              </a:rPr>
              <a:t>, biztonság, megbízhatóság</a:t>
            </a:r>
            <a:endParaRPr lang="hu-HU" dirty="0" smtClean="0"/>
          </a:p>
          <a:p>
            <a:r>
              <a:rPr lang="hu-HU" dirty="0" smtClean="0"/>
              <a:t>Követelmények közötti kapcsolatok, függőségek dokumentálása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SP 2.3 Interfész követelmények azonosítása</a:t>
            </a:r>
            <a:br>
              <a:rPr lang="hu-HU" dirty="0" smtClean="0"/>
            </a:br>
            <a:r>
              <a:rPr lang="hu-HU" sz="2000" dirty="0" err="1" smtClean="0">
                <a:solidFill>
                  <a:schemeClr val="accent6"/>
                </a:solidFill>
              </a:rPr>
              <a:t>Identify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Interface</a:t>
            </a:r>
            <a:r>
              <a:rPr lang="hu-HU" sz="2000" dirty="0" smtClean="0">
                <a:solidFill>
                  <a:schemeClr val="accent6"/>
                </a:solidFill>
              </a:rPr>
              <a:t> </a:t>
            </a:r>
            <a:r>
              <a:rPr lang="hu-HU" sz="2000" dirty="0" err="1" smtClean="0">
                <a:solidFill>
                  <a:schemeClr val="accent6"/>
                </a:solidFill>
              </a:rPr>
              <a:t>requirements</a:t>
            </a:r>
            <a:endParaRPr lang="hu-HU" sz="2000" dirty="0">
              <a:solidFill>
                <a:schemeClr val="accent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Objektumok közötti interfészek azonosítása</a:t>
            </a:r>
          </a:p>
          <a:p>
            <a:r>
              <a:rPr lang="hu-HU" dirty="0" smtClean="0"/>
              <a:t>Életciklusokhoz kapcsolódóakat is:</a:t>
            </a:r>
          </a:p>
          <a:p>
            <a:pPr lvl="1"/>
            <a:r>
              <a:rPr lang="hu-HU" dirty="0" smtClean="0"/>
              <a:t>Tesztelés</a:t>
            </a:r>
          </a:p>
          <a:p>
            <a:pPr lvl="1"/>
            <a:r>
              <a:rPr lang="hu-HU" dirty="0" smtClean="0"/>
              <a:t>Szállító rendszerek</a:t>
            </a:r>
          </a:p>
          <a:p>
            <a:pPr lvl="1"/>
            <a:r>
              <a:rPr lang="hu-HU" dirty="0" smtClean="0"/>
              <a:t>Támogató rendszerek</a:t>
            </a:r>
          </a:p>
          <a:p>
            <a:r>
              <a:rPr lang="hu-HU" dirty="0" smtClean="0"/>
              <a:t>Interfész követelmények meghatározása</a:t>
            </a:r>
          </a:p>
          <a:p>
            <a:pPr lvl="1"/>
            <a:r>
              <a:rPr lang="hu-HU" dirty="0" smtClean="0"/>
              <a:t>Forrás, cél</a:t>
            </a:r>
          </a:p>
          <a:p>
            <a:pPr lvl="1"/>
            <a:r>
              <a:rPr lang="hu-HU" dirty="0" smtClean="0"/>
              <a:t>Adatok vagy elektromos jelek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452</Words>
  <Application>Microsoft Office PowerPoint</Application>
  <PresentationFormat>Diavetítés a képernyőre (4:3 oldalarány)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Loggia</vt:lpstr>
      <vt:lpstr>Requirements Development</vt:lpstr>
      <vt:lpstr>RD</vt:lpstr>
      <vt:lpstr>SG 1 Ügyfél követelmények kialakítása Develop Customer Requirements</vt:lpstr>
      <vt:lpstr>SP 1.1 Igények kiderítése Elicit Needs</vt:lpstr>
      <vt:lpstr>SP 1.2 Stakeholder igények  megrendelői követelmények Transform Stakeholder Needs into Customer Requirements</vt:lpstr>
      <vt:lpstr>SG 2 Termék követelmények fejlesztése Develop Product Requirements</vt:lpstr>
      <vt:lpstr>SP 2.1 Termék és termék komponens követelmények megállapítása Establish Product and Product Component Requirements</vt:lpstr>
      <vt:lpstr>SP 2.2 Követelmények komponensekhez rendelése Allocate Product Component Requirements</vt:lpstr>
      <vt:lpstr>SP 2.3 Interfész követelmények azonosítása Identify Interface requirements</vt:lpstr>
      <vt:lpstr>SG 3 Követelmény Analízis és Elemzés Analyze and Validate Requirements</vt:lpstr>
      <vt:lpstr>SP 3.1 Működtetési koncepció Establish Operational Conecpts and Scenarios</vt:lpstr>
      <vt:lpstr>SP 3.2 Követelmények és minőségi attribútumok Establish a Definition of Required Functionality and Quality Attributes</vt:lpstr>
      <vt:lpstr>SP 3.3 Követelmény analízis Analyze Requirements</vt:lpstr>
      <vt:lpstr>SP 3.4 Egyensúly elérése Analyze Requirements to Achieve Balance</vt:lpstr>
      <vt:lpstr>SP 3.5 Validáció Validate Requirements</vt:lpstr>
      <vt:lpstr>Agilis fejlesztésben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Development</dc:title>
  <dc:creator>DeVi</dc:creator>
  <cp:lastModifiedBy>DeVi</cp:lastModifiedBy>
  <cp:revision>76</cp:revision>
  <dcterms:created xsi:type="dcterms:W3CDTF">2010-12-08T22:10:49Z</dcterms:created>
  <dcterms:modified xsi:type="dcterms:W3CDTF">2010-12-09T03:03:35Z</dcterms:modified>
</cp:coreProperties>
</file>