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6"/>
  </p:notesMasterIdLst>
  <p:sldIdLst>
    <p:sldId id="314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335" r:id="rId23"/>
    <p:sldId id="336" r:id="rId24"/>
    <p:sldId id="337" r:id="rId25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7C80"/>
    <a:srgbClr val="99FF66"/>
    <a:srgbClr val="FFFF00"/>
    <a:srgbClr val="656565"/>
    <a:srgbClr val="CCCC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7" autoAdjust="0"/>
    <p:restoredTop sz="94660"/>
  </p:normalViewPr>
  <p:slideViewPr>
    <p:cSldViewPr>
      <p:cViewPr varScale="1">
        <p:scale>
          <a:sx n="67" d="100"/>
          <a:sy n="67" d="100"/>
        </p:scale>
        <p:origin x="-16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6" y="58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 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7DA6BD-49C7-477B-869A-30BC9C7D530C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0114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D11BD-D3FB-4370-8E93-304DA83B0348}" type="slidenum">
              <a:rPr lang="hu-HU"/>
              <a:pPr/>
              <a:t>1</a:t>
            </a:fld>
            <a:endParaRPr lang="hu-HU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Irodalom:</a:t>
            </a:r>
          </a:p>
          <a:p>
            <a:r>
              <a:rPr lang="hu-HU"/>
              <a:t>A hullámterjedéssel kapcsolatos részhez:</a:t>
            </a:r>
          </a:p>
          <a:p>
            <a:r>
              <a:rPr lang="hu-HU"/>
              <a:t>szerk. Géher Károly: Híradástechnika, Műszaki Könyvkiadó, Budapest, 103-113. old.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BB4862-A71B-4F2D-B6BE-0DD4E696724B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E02CE6-51DC-49C3-894E-782F4B507870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42302C-CE83-422A-8FE9-EA486D0F6CC2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156325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274D8CE-C6E7-4BF6-8A20-479150A3C674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3BD667-4089-4C8C-9503-3F2C6EE337B3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D95B89-3401-4AF1-AA15-C138B91261EC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A866DF-288E-485F-905B-C2FD15036BFB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4C58C9-D138-4330-AE3C-02D6428F56D9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01912A-071C-4D6B-B922-DBBD873E676E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DBC8E1-AEAF-4A5D-BDBD-67E876C1CA5C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4C1A29-C64E-48CC-9E84-224051949ABA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0B47C3-02A4-4CE0-B712-7D34D8E42477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 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56325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E4E8EE63-C0FA-430B-9446-E4F234C08135}" type="slidenum">
              <a:rPr lang="hu-HU"/>
              <a:pPr/>
              <a:t>‹#›</a:t>
            </a:fld>
            <a:endParaRPr lang="hu-HU"/>
          </a:p>
        </p:txBody>
      </p:sp>
      <p:pic>
        <p:nvPicPr>
          <p:cNvPr id="1042" name="Picture 18" descr="v1cimer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08963" y="6230938"/>
            <a:ext cx="935037" cy="627062"/>
          </a:xfrm>
          <a:prstGeom prst="rect">
            <a:avLst/>
          </a:prstGeom>
          <a:noFill/>
        </p:spPr>
      </p:pic>
      <p:pic>
        <p:nvPicPr>
          <p:cNvPr id="1043" name="Picture 19" descr="muegyred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335713"/>
            <a:ext cx="1755775" cy="5222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›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Relationship Id="rId3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Text Box 2"/>
          <p:cNvSpPr txBox="1">
            <a:spLocks noChangeArrowheads="1"/>
          </p:cNvSpPr>
          <p:nvPr/>
        </p:nvSpPr>
        <p:spPr bwMode="auto">
          <a:xfrm>
            <a:off x="0" y="5876925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Tamus Zoltán Ádám</a:t>
            </a:r>
            <a:endParaRPr lang="hu-HU" b="1" baseline="3000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 algn="ctr"/>
            <a:r>
              <a:rPr lang="hu-HU" sz="1800">
                <a:latin typeface="Tahoma" pitchFamily="34" charset="0"/>
              </a:rPr>
              <a:t>tamus.adam@vet.bme.hu</a:t>
            </a:r>
            <a:endParaRPr lang="hu-HU"/>
          </a:p>
        </p:txBody>
      </p:sp>
      <p:pic>
        <p:nvPicPr>
          <p:cNvPr id="337926" name="Picture 6"/>
          <p:cNvPicPr>
            <a:picLocks noChangeAspect="1" noChangeArrowheads="1"/>
          </p:cNvPicPr>
          <p:nvPr/>
        </p:nvPicPr>
        <p:blipFill>
          <a:blip r:embed="rId3" cstate="print">
            <a:lum bright="52000" contrast="94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1331913" y="0"/>
            <a:ext cx="6553200" cy="139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28" name="Text Box 8"/>
          <p:cNvSpPr txBox="1">
            <a:spLocks noChangeArrowheads="1"/>
          </p:cNvSpPr>
          <p:nvPr/>
        </p:nvSpPr>
        <p:spPr bwMode="auto">
          <a:xfrm>
            <a:off x="533400" y="1371600"/>
            <a:ext cx="830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Budapesti Műszaki és Gazdaságtudományi Egyetem</a:t>
            </a:r>
          </a:p>
          <a:p>
            <a:pPr algn="ctr"/>
            <a:r>
              <a:rPr lang="hu-H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Villamos Energetika Tanszék</a:t>
            </a:r>
          </a:p>
          <a:p>
            <a:pPr algn="ctr"/>
            <a:r>
              <a:rPr lang="hu-H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Nagyfeszültségű Technika és Berendezések Csoport </a:t>
            </a:r>
            <a:endParaRPr lang="en-US"/>
          </a:p>
        </p:txBody>
      </p:sp>
      <p:sp>
        <p:nvSpPr>
          <p:cNvPr id="3379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0" y="2997200"/>
            <a:ext cx="9144000" cy="2286000"/>
          </a:xfrm>
          <a:noFill/>
          <a:ln/>
        </p:spPr>
        <p:txBody>
          <a:bodyPr/>
          <a:lstStyle/>
          <a:p>
            <a:r>
              <a:rPr lang="hu-HU"/>
              <a:t>Villamosság élettani hatásai</a:t>
            </a:r>
            <a:r>
              <a:rPr lang="hu-HU" sz="4000"/>
              <a:t/>
            </a:r>
            <a:br>
              <a:rPr lang="hu-HU" sz="4000"/>
            </a:br>
            <a:r>
              <a:rPr lang="hu-HU" sz="4000"/>
              <a:t/>
            </a:r>
            <a:br>
              <a:rPr lang="hu-HU" sz="4000"/>
            </a:br>
            <a:r>
              <a:rPr lang="hu-HU" sz="3200"/>
              <a:t>Mobiltelefonok </a:t>
            </a:r>
            <a:r>
              <a:rPr lang="hu-HU" sz="3200" smtClean="0"/>
              <a:t>hatásai I.</a:t>
            </a:r>
            <a:r>
              <a:rPr lang="hu-HU" sz="2400"/>
              <a:t/>
            </a:r>
            <a:br>
              <a:rPr lang="hu-HU" sz="2400"/>
            </a:br>
            <a:endParaRPr lang="hu-HU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926D1-6544-4BD6-A434-E11C36B978DD}" type="slidenum">
              <a:rPr lang="hu-HU"/>
              <a:pPr/>
              <a:t>10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/>
              <a:t>Kézi készülékek hatásai</a:t>
            </a:r>
            <a:endParaRPr lang="en-US"/>
          </a:p>
        </p:txBody>
      </p:sp>
      <p:pic>
        <p:nvPicPr>
          <p:cNvPr id="348163" name="Picture 3" descr="SA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1557338"/>
            <a:ext cx="7632700" cy="4637087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0F0E3-1E54-4082-A8E0-7D5AFC6803DD}" type="slidenum">
              <a:rPr lang="hu-HU"/>
              <a:pPr/>
              <a:t>11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Fantom fejen végzett vizsgálatok</a:t>
            </a:r>
          </a:p>
          <a:p>
            <a:pPr lvl="1"/>
            <a:r>
              <a:rPr lang="hu-HU"/>
              <a:t>A fejben a kisugárzott energia 20-80 % nyelődik el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/>
              <a:t>Kézi készülékek hatásai</a:t>
            </a:r>
            <a:endParaRPr lang="en-US"/>
          </a:p>
        </p:txBody>
      </p:sp>
      <p:pic>
        <p:nvPicPr>
          <p:cNvPr id="3491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3068638"/>
            <a:ext cx="3959225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33DDD-B03B-4266-B361-4A15C3A80E52}" type="slidenum">
              <a:rPr lang="hu-HU"/>
              <a:pPr/>
              <a:t>12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/>
              <a:t>Kézi készülékek hatásai</a:t>
            </a:r>
            <a:endParaRPr lang="en-US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hu-HU" sz="2800"/>
              <a:t>Állatkísérletek</a:t>
            </a:r>
          </a:p>
        </p:txBody>
      </p:sp>
      <p:pic>
        <p:nvPicPr>
          <p:cNvPr id="350212" name="Picture 4" descr="_1858368_rat3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24075" y="3141663"/>
            <a:ext cx="4679950" cy="2932112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C7C4-D865-4310-BEC5-3E6005BDED53}" type="slidenum">
              <a:rPr lang="hu-HU"/>
              <a:pPr/>
              <a:t>13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Kézi készülékek hatásai</a:t>
            </a:r>
            <a:endParaRPr lang="en-US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Sejtek Ca</a:t>
            </a:r>
            <a:r>
              <a:rPr lang="hu-HU" baseline="30000"/>
              <a:t>2+</a:t>
            </a:r>
            <a:r>
              <a:rPr lang="hu-HU"/>
              <a:t> homesztázisára gyakorolt hatás</a:t>
            </a:r>
          </a:p>
          <a:p>
            <a:pPr lvl="1"/>
            <a:r>
              <a:rPr lang="hu-HU"/>
              <a:t>900 MHz (SAR=15 W/kg), 217 Hz-el imp. modulált jel</a:t>
            </a:r>
          </a:p>
          <a:p>
            <a:pPr lvl="1"/>
            <a:r>
              <a:rPr lang="hu-HU"/>
              <a:t>1800 MHz (SAR=5-15 W/kg)</a:t>
            </a:r>
          </a:p>
          <a:p>
            <a:pPr lvl="1"/>
            <a:r>
              <a:rPr lang="hu-HU"/>
              <a:t>Szívizomsejtek vizsgálata</a:t>
            </a:r>
          </a:p>
          <a:p>
            <a:pPr lvl="1"/>
            <a:r>
              <a:rPr lang="hu-HU"/>
              <a:t>A besugárzás nem befolyásolta a Ca</a:t>
            </a:r>
            <a:r>
              <a:rPr lang="hu-HU" baseline="30000"/>
              <a:t>2+</a:t>
            </a:r>
            <a:r>
              <a:rPr lang="hu-HU"/>
              <a:t> koncentrációt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87FE-FC6E-40BB-BCDD-DF21E3878929}" type="slidenum">
              <a:rPr lang="hu-HU"/>
              <a:pPr/>
              <a:t>14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/>
              <a:t>Kézi készülékek hatásai</a:t>
            </a:r>
            <a:endParaRPr lang="en-US"/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412875"/>
            <a:ext cx="5329237" cy="4114800"/>
          </a:xfrm>
        </p:spPr>
        <p:txBody>
          <a:bodyPr/>
          <a:lstStyle/>
          <a:p>
            <a:r>
              <a:rPr lang="hu-HU"/>
              <a:t>Vér-agy gát</a:t>
            </a:r>
          </a:p>
          <a:p>
            <a:pPr lvl="1"/>
            <a:r>
              <a:rPr lang="hu-HU"/>
              <a:t>918 MHz, S=10 mW/cm</a:t>
            </a:r>
            <a:r>
              <a:rPr lang="hu-HU" baseline="30000"/>
              <a:t>2</a:t>
            </a:r>
          </a:p>
          <a:p>
            <a:pPr lvl="1"/>
            <a:r>
              <a:rPr lang="hu-HU"/>
              <a:t>egereken végzett kísérletek</a:t>
            </a:r>
          </a:p>
          <a:p>
            <a:pPr lvl="1"/>
            <a:r>
              <a:rPr lang="hu-HU"/>
              <a:t>bizonyos aminosavakra a vér-agy gát áteresztő képessége növekedett</a:t>
            </a:r>
          </a:p>
          <a:p>
            <a:pPr lvl="1"/>
            <a:endParaRPr lang="hu-HU"/>
          </a:p>
        </p:txBody>
      </p:sp>
      <p:pic>
        <p:nvPicPr>
          <p:cNvPr id="352260" name="Picture 4" descr="Blood Barri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80063" y="1052513"/>
            <a:ext cx="3117850" cy="5354637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68116-9A76-4176-846E-FBE2E8F03B96}" type="slidenum">
              <a:rPr lang="hu-HU"/>
              <a:pPr/>
              <a:t>15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6156325" cy="4114800"/>
          </a:xfrm>
        </p:spPr>
        <p:txBody>
          <a:bodyPr/>
          <a:lstStyle/>
          <a:p>
            <a:r>
              <a:rPr lang="hu-HU"/>
              <a:t>Központi idegrendszer</a:t>
            </a:r>
          </a:p>
          <a:p>
            <a:pPr lvl="1"/>
            <a:r>
              <a:rPr lang="hu-HU"/>
              <a:t>915 MHz, S=10…1000 </a:t>
            </a:r>
            <a:r>
              <a:rPr lang="hu-HU">
                <a:sym typeface="Symbol" pitchFamily="18" charset="2"/>
              </a:rPr>
              <a:t>W/cm</a:t>
            </a:r>
            <a:r>
              <a:rPr lang="hu-HU" baseline="30000">
                <a:sym typeface="Symbol" pitchFamily="18" charset="2"/>
              </a:rPr>
              <a:t>2</a:t>
            </a:r>
            <a:r>
              <a:rPr lang="hu-HU">
                <a:sym typeface="Symbol" pitchFamily="18" charset="2"/>
              </a:rPr>
              <a:t> </a:t>
            </a:r>
          </a:p>
          <a:p>
            <a:pPr lvl="1"/>
            <a:r>
              <a:rPr lang="hu-HU">
                <a:sym typeface="Symbol" pitchFamily="18" charset="2"/>
              </a:rPr>
              <a:t>16 Hz moduláló frekvencia esetén az agyi receptor rendszer serkentő és gátló anyagainak szintváltozása</a:t>
            </a:r>
          </a:p>
          <a:p>
            <a:pPr lvl="1"/>
            <a:r>
              <a:rPr lang="hu-HU">
                <a:sym typeface="Symbol" pitchFamily="18" charset="2"/>
              </a:rPr>
              <a:t>Hippocampus érzékenység</a:t>
            </a:r>
          </a:p>
          <a:p>
            <a:pPr lvl="1"/>
            <a:r>
              <a:rPr lang="hu-HU">
                <a:sym typeface="Symbol" pitchFamily="18" charset="2"/>
              </a:rPr>
              <a:t>Patkányokon végzett kísérletek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/>
              <a:t>Kézi készülékek hatásai</a:t>
            </a:r>
            <a:endParaRPr lang="en-US"/>
          </a:p>
        </p:txBody>
      </p:sp>
      <p:pic>
        <p:nvPicPr>
          <p:cNvPr id="353284" name="Picture 4" descr="hippocampus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1989138"/>
            <a:ext cx="3419475" cy="3346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71A97-0AB5-470D-A2BA-BC416C7DB66F}" type="slidenum">
              <a:rPr lang="hu-HU"/>
              <a:pPr/>
              <a:t>16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772400" cy="2887663"/>
          </a:xfrm>
        </p:spPr>
        <p:txBody>
          <a:bodyPr/>
          <a:lstStyle/>
          <a:p>
            <a:r>
              <a:rPr lang="hu-HU"/>
              <a:t>Érzékszervi hatás</a:t>
            </a:r>
          </a:p>
          <a:p>
            <a:pPr lvl="1"/>
            <a:r>
              <a:rPr lang="hu-HU"/>
              <a:t>Hanghatás</a:t>
            </a:r>
          </a:p>
          <a:p>
            <a:pPr lvl="2"/>
            <a:r>
              <a:rPr lang="hu-HU"/>
              <a:t>f=918, f</a:t>
            </a:r>
            <a:r>
              <a:rPr lang="hu-HU" baseline="-25000"/>
              <a:t>m</a:t>
            </a:r>
            <a:r>
              <a:rPr lang="hu-HU"/>
              <a:t>=10 Hz, SAR=75 W/kg, hasonló hallásérzet és viselkedésbeli változás a patkányoknál, mint egy 10 Hz-el ismétlődő 7,5 kHz-es HF jel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/>
              <a:t>Kézi készülékek hatásai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C1BE7-5F2F-4E12-BACE-2EEEF468F4BD}" type="slidenum">
              <a:rPr lang="hu-HU"/>
              <a:pPr/>
              <a:t>17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Pszichofiziológiai hatások</a:t>
            </a:r>
          </a:p>
          <a:p>
            <a:pPr lvl="1"/>
            <a:r>
              <a:rPr lang="hu-HU"/>
              <a:t>Patkányokon végzett kísérletek</a:t>
            </a:r>
          </a:p>
          <a:p>
            <a:pPr lvl="1"/>
            <a:r>
              <a:rPr lang="hu-HU"/>
              <a:t>f=918 MHz, folytonos besugárzás S=40 mW/cm</a:t>
            </a:r>
            <a:r>
              <a:rPr lang="hu-HU" baseline="30000"/>
              <a:t>2</a:t>
            </a:r>
            <a:r>
              <a:rPr lang="hu-HU"/>
              <a:t>, SAR=8,4 W/kg, csökken a lokomotoros aktivitás</a:t>
            </a:r>
          </a:p>
          <a:p>
            <a:pPr lvl="1"/>
            <a:r>
              <a:rPr lang="hu-HU"/>
              <a:t>Nagyobb teljesítménysűrűségek esetén fájdalomérzet és menekülési kényszer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/>
              <a:t>Kézi készülékek hatásai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2C374-AEF7-4530-9F43-93A154E64D54}" type="slidenum">
              <a:rPr lang="hu-HU"/>
              <a:pPr/>
              <a:t>18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8964613" cy="5949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/>
              <a:t>Endokrin rendszer</a:t>
            </a:r>
          </a:p>
          <a:p>
            <a:pPr lvl="1">
              <a:lnSpc>
                <a:spcPct val="90000"/>
              </a:lnSpc>
            </a:pPr>
            <a:r>
              <a:rPr lang="hu-HU"/>
              <a:t>Hipotalamusz-hipofízis-mellékvesekéreg tengely (patkány)</a:t>
            </a:r>
          </a:p>
          <a:p>
            <a:pPr lvl="2">
              <a:lnSpc>
                <a:spcPct val="90000"/>
              </a:lnSpc>
            </a:pPr>
            <a:r>
              <a:rPr lang="hu-HU"/>
              <a:t>f=918 MHz besugárzás: 10 óra/nap, 3 hétig</a:t>
            </a:r>
          </a:p>
          <a:p>
            <a:pPr lvl="2">
              <a:lnSpc>
                <a:spcPct val="90000"/>
              </a:lnSpc>
            </a:pPr>
            <a:r>
              <a:rPr lang="hu-HU"/>
              <a:t>S=10 mW/cm</a:t>
            </a:r>
            <a:r>
              <a:rPr lang="hu-HU" baseline="30000"/>
              <a:t>2</a:t>
            </a:r>
          </a:p>
          <a:p>
            <a:pPr lvl="2">
              <a:lnSpc>
                <a:spcPct val="90000"/>
              </a:lnSpc>
            </a:pPr>
            <a:r>
              <a:rPr lang="hu-HU"/>
              <a:t>SAR=3,6 W/kg</a:t>
            </a:r>
          </a:p>
          <a:p>
            <a:pPr lvl="2">
              <a:lnSpc>
                <a:spcPct val="90000"/>
              </a:lnSpc>
            </a:pPr>
            <a:r>
              <a:rPr lang="hu-HU"/>
              <a:t>nem tapasztaltak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hu-HU"/>
              <a:t>elváltozást</a:t>
            </a:r>
          </a:p>
          <a:p>
            <a:pPr lvl="1">
              <a:lnSpc>
                <a:spcPct val="90000"/>
              </a:lnSpc>
            </a:pPr>
            <a:r>
              <a:rPr lang="hu-HU"/>
              <a:t>Csirkék</a:t>
            </a:r>
          </a:p>
          <a:p>
            <a:pPr lvl="2">
              <a:lnSpc>
                <a:spcPct val="90000"/>
              </a:lnSpc>
            </a:pPr>
            <a:r>
              <a:rPr lang="hu-HU"/>
              <a:t>880 MHz, 23 nap,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hu-HU"/>
              <a:t> 550 </a:t>
            </a:r>
            <a:r>
              <a:rPr lang="hu-HU">
                <a:sym typeface="Symbol" pitchFamily="18" charset="2"/>
              </a:rPr>
              <a:t></a:t>
            </a:r>
            <a:r>
              <a:rPr lang="hu-HU"/>
              <a:t>W/cm</a:t>
            </a:r>
            <a:r>
              <a:rPr lang="hu-HU" baseline="30000"/>
              <a:t>2</a:t>
            </a:r>
            <a:endParaRPr lang="hu-HU">
              <a:sym typeface="Symbol" pitchFamily="18" charset="2"/>
            </a:endParaRPr>
          </a:p>
          <a:p>
            <a:pPr lvl="2">
              <a:lnSpc>
                <a:spcPct val="90000"/>
              </a:lnSpc>
            </a:pPr>
            <a:r>
              <a:rPr lang="hu-HU"/>
              <a:t>Mellékvese mirigy súlya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hu-HU"/>
              <a:t>	22,4 %-kal csökkent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  <a:noFill/>
          <a:ln/>
        </p:spPr>
        <p:txBody>
          <a:bodyPr/>
          <a:lstStyle/>
          <a:p>
            <a:r>
              <a:rPr lang="hu-HU"/>
              <a:t>Kézi készülékek hatásai</a:t>
            </a:r>
            <a:endParaRPr lang="en-US"/>
          </a:p>
        </p:txBody>
      </p:sp>
      <p:pic>
        <p:nvPicPr>
          <p:cNvPr id="356356" name="Picture 4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2781300"/>
            <a:ext cx="3889375" cy="3879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7619-A2B2-49B5-87CC-543800C5C327}" type="slidenum">
              <a:rPr lang="hu-HU"/>
              <a:pPr/>
              <a:t>19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Növekedésre gyakorolt hatás</a:t>
            </a:r>
          </a:p>
          <a:p>
            <a:pPr lvl="1"/>
            <a:r>
              <a:rPr lang="hu-HU"/>
              <a:t>Egéranyák, f=915 MHz, S=10 mW/cm</a:t>
            </a:r>
            <a:r>
              <a:rPr lang="hu-HU" baseline="30000"/>
              <a:t>2</a:t>
            </a:r>
            <a:r>
              <a:rPr lang="hu-HU"/>
              <a:t> besugárzási idő 8 óra/nap, a vemhesség teljes ideje alatt</a:t>
            </a:r>
          </a:p>
          <a:p>
            <a:pPr lvl="1"/>
            <a:r>
              <a:rPr lang="hu-HU"/>
              <a:t>Nem hat sem az anyára, sem a magzatra</a:t>
            </a:r>
          </a:p>
          <a:p>
            <a:pPr lvl="1"/>
            <a:endParaRPr lang="hu-HU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/>
              <a:t>Kézi készülékek hatásai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5A7DB-14D1-4FF0-8A50-03139B5F2E57}" type="slidenum">
              <a:rPr lang="hu-HU"/>
              <a:pPr/>
              <a:t>2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Rádiótelefonok hatásai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5400675" cy="1584325"/>
          </a:xfrm>
        </p:spPr>
        <p:txBody>
          <a:bodyPr/>
          <a:lstStyle/>
          <a:p>
            <a:r>
              <a:rPr lang="hu-HU"/>
              <a:t>Bázisállomások hatása</a:t>
            </a:r>
          </a:p>
          <a:p>
            <a:r>
              <a:rPr lang="hu-HU"/>
              <a:t>Kézi készülékek hatása</a:t>
            </a:r>
          </a:p>
        </p:txBody>
      </p:sp>
      <p:pic>
        <p:nvPicPr>
          <p:cNvPr id="339972" name="Picture 4" descr="g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36838"/>
            <a:ext cx="4105275" cy="3633787"/>
          </a:xfrm>
          <a:prstGeom prst="rect">
            <a:avLst/>
          </a:prstGeom>
          <a:noFill/>
        </p:spPr>
      </p:pic>
      <p:pic>
        <p:nvPicPr>
          <p:cNvPr id="339973" name="Picture 5" descr="Juli 2003 - D2 mit GSM und UM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412875"/>
            <a:ext cx="2503488" cy="4833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545F-A1F3-40BA-9318-9E180FD92B04}" type="slidenum">
              <a:rPr lang="hu-HU"/>
              <a:pPr/>
              <a:t>20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7772400" cy="4114800"/>
          </a:xfrm>
        </p:spPr>
        <p:txBody>
          <a:bodyPr/>
          <a:lstStyle/>
          <a:p>
            <a:r>
              <a:rPr lang="hu-HU"/>
              <a:t>Emberre gyakorolt hatás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/>
              <a:t>Kézi készülékek hatásai</a:t>
            </a:r>
            <a:endParaRPr lang="en-US"/>
          </a:p>
        </p:txBody>
      </p:sp>
      <p:pic>
        <p:nvPicPr>
          <p:cNvPr id="358404" name="Picture 4" descr="mobi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2133600"/>
            <a:ext cx="5102225" cy="4479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E5EAC-24FC-4DA9-A3BE-6459A6DEE561}" type="slidenum">
              <a:rPr lang="hu-HU"/>
              <a:pPr/>
              <a:t>21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7848600" cy="4330700"/>
          </a:xfrm>
        </p:spPr>
        <p:txBody>
          <a:bodyPr/>
          <a:lstStyle/>
          <a:p>
            <a:r>
              <a:rPr lang="hu-HU"/>
              <a:t>Önkénteseken végzett kísérletek</a:t>
            </a:r>
          </a:p>
          <a:p>
            <a:r>
              <a:rPr lang="hu-HU"/>
              <a:t>10 férfi 10 nő</a:t>
            </a:r>
          </a:p>
          <a:p>
            <a:r>
              <a:rPr lang="hu-HU"/>
              <a:t>2 W, 1 órán keresztül</a:t>
            </a:r>
          </a:p>
          <a:p>
            <a:r>
              <a:rPr lang="hu-HU"/>
              <a:t>A hallás agyi gátlását, és a hallási torzítási termékeket mérték</a:t>
            </a:r>
          </a:p>
          <a:p>
            <a:r>
              <a:rPr lang="hu-HU"/>
              <a:t>Negatív eredmény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/>
              <a:t>Kézi készülékek hatásai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956D4-1BA0-4139-860B-8E69CFBD3D09}" type="slidenum">
              <a:rPr lang="hu-HU"/>
              <a:pPr/>
              <a:t>22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341438"/>
            <a:ext cx="7772400" cy="4751387"/>
          </a:xfrm>
        </p:spPr>
        <p:txBody>
          <a:bodyPr/>
          <a:lstStyle/>
          <a:p>
            <a:r>
              <a:rPr lang="hu-HU"/>
              <a:t>Agyra gyakorolt hatás vizsgálata</a:t>
            </a:r>
          </a:p>
          <a:p>
            <a:pPr lvl="1"/>
            <a:r>
              <a:rPr lang="hu-HU"/>
              <a:t>Finnországban</a:t>
            </a:r>
          </a:p>
          <a:p>
            <a:pPr lvl="2"/>
            <a:r>
              <a:rPr lang="hu-HU"/>
              <a:t>19 alany</a:t>
            </a:r>
          </a:p>
          <a:p>
            <a:pPr lvl="2"/>
            <a:r>
              <a:rPr lang="hu-HU"/>
              <a:t>1-2 W, 900 MHz és 1800 MHz</a:t>
            </a:r>
          </a:p>
          <a:p>
            <a:pPr lvl="2"/>
            <a:r>
              <a:rPr lang="hu-HU"/>
              <a:t>30 perces EEG felvételek, minden páciensen 6 alkalommal</a:t>
            </a:r>
          </a:p>
          <a:p>
            <a:pPr lvl="2"/>
            <a:r>
              <a:rPr lang="hu-HU"/>
              <a:t>Nem tapasztaltak elváltozást</a:t>
            </a:r>
          </a:p>
          <a:p>
            <a:pPr lvl="1"/>
            <a:r>
              <a:rPr lang="hu-HU"/>
              <a:t>Németország</a:t>
            </a:r>
          </a:p>
          <a:p>
            <a:pPr lvl="2"/>
            <a:r>
              <a:rPr lang="hu-HU"/>
              <a:t>52 alany</a:t>
            </a:r>
          </a:p>
          <a:p>
            <a:pPr lvl="2"/>
            <a:r>
              <a:rPr lang="hu-HU"/>
              <a:t>Nem tapasztaltak elváltozást</a:t>
            </a:r>
          </a:p>
          <a:p>
            <a:pPr lvl="1"/>
            <a:endParaRPr lang="hu-HU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/>
              <a:t>Kézi készülékek hatásai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F0DF-224B-4D6E-925D-A1B73AB275C7}" type="slidenum">
              <a:rPr lang="hu-HU"/>
              <a:pPr/>
              <a:t>23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7772400" cy="5184775"/>
          </a:xfrm>
        </p:spPr>
        <p:txBody>
          <a:bodyPr/>
          <a:lstStyle/>
          <a:p>
            <a:r>
              <a:rPr lang="hu-HU"/>
              <a:t>Svéd vizsgálatok</a:t>
            </a:r>
          </a:p>
          <a:p>
            <a:pPr lvl="1"/>
            <a:r>
              <a:rPr lang="hu-HU"/>
              <a:t>Termovíziós vizsgálatok</a:t>
            </a:r>
          </a:p>
          <a:p>
            <a:pPr lvl="1"/>
            <a:r>
              <a:rPr lang="hu-HU"/>
              <a:t>A készülékek önmagukban 15-19 °C hőmérsékletemelkedést mutattak</a:t>
            </a:r>
          </a:p>
          <a:p>
            <a:pPr lvl="1"/>
            <a:r>
              <a:rPr lang="hu-HU"/>
              <a:t>A fülnél a bőrfelszín hőmérséklete 36-39 °C</a:t>
            </a:r>
          </a:p>
          <a:p>
            <a:pPr lvl="1"/>
            <a:r>
              <a:rPr lang="hu-HU"/>
              <a:t>Antenna helyett műterhelés</a:t>
            </a:r>
          </a:p>
          <a:p>
            <a:pPr lvl="1"/>
            <a:r>
              <a:rPr lang="hu-HU"/>
              <a:t>Hasonló hőmérséklet eloszlás</a:t>
            </a:r>
          </a:p>
          <a:p>
            <a:pPr lvl="1"/>
            <a:r>
              <a:rPr lang="hu-HU"/>
              <a:t>Nem az RF sugárzás okozza a hőmérséklet emelkedést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/>
              <a:t>Kézi készülékek hatásai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F3014-B073-4DD7-9727-248021847516}" type="slidenum">
              <a:rPr lang="hu-HU"/>
              <a:pPr/>
              <a:t>24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7772400" cy="719138"/>
          </a:xfrm>
        </p:spPr>
        <p:txBody>
          <a:bodyPr/>
          <a:lstStyle/>
          <a:p>
            <a:r>
              <a:rPr lang="hu-HU"/>
              <a:t>Hatás a pacemaker-ekre</a:t>
            </a:r>
            <a:endParaRPr lang="en-US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/>
              <a:t>Kézi készülékek hatásai</a:t>
            </a:r>
            <a:endParaRPr lang="en-US"/>
          </a:p>
        </p:txBody>
      </p:sp>
      <p:pic>
        <p:nvPicPr>
          <p:cNvPr id="362500" name="Picture 4" descr="singlechamb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205038"/>
            <a:ext cx="3810000" cy="3810000"/>
          </a:xfrm>
          <a:prstGeom prst="rect">
            <a:avLst/>
          </a:prstGeom>
          <a:noFill/>
        </p:spPr>
      </p:pic>
      <p:pic>
        <p:nvPicPr>
          <p:cNvPr id="362501" name="Picture 5" descr="dualchamb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2205038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59DAE-B7B5-434E-BA0D-87E025529D20}" type="slidenum">
              <a:rPr lang="hu-HU"/>
              <a:pPr/>
              <a:t>3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Bázisállomások hatásai</a:t>
            </a:r>
            <a:endParaRPr lang="en-US"/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772400" cy="647700"/>
          </a:xfrm>
        </p:spPr>
        <p:txBody>
          <a:bodyPr/>
          <a:lstStyle/>
          <a:p>
            <a:r>
              <a:rPr lang="hu-HU"/>
              <a:t>Bázisállomások tipikus adatai</a:t>
            </a:r>
            <a:endParaRPr lang="en-US"/>
          </a:p>
        </p:txBody>
      </p:sp>
      <p:graphicFrame>
        <p:nvGraphicFramePr>
          <p:cNvPr id="340996" name="Group 4"/>
          <p:cNvGraphicFramePr>
            <a:graphicFrameLocks noGrp="1"/>
          </p:cNvGraphicFramePr>
          <p:nvPr/>
        </p:nvGraphicFramePr>
        <p:xfrm>
          <a:off x="755650" y="2924175"/>
          <a:ext cx="7632700" cy="2875280"/>
        </p:xfrm>
        <a:graphic>
          <a:graphicData uri="http://schemas.openxmlformats.org/drawingml/2006/table">
            <a:tbl>
              <a:tblPr/>
              <a:tblGrid>
                <a:gridCol w="2447925"/>
                <a:gridCol w="2232025"/>
                <a:gridCol w="295275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Vivőfrekvencia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Tipikus teljesítmény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Moduláció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450-465 MHz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8 W v. 35 W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analóg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890-959 MHz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tip. 10 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max. 35 W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digitális, f</a:t>
                      </a:r>
                      <a:r>
                        <a:rPr kumimoji="0" lang="hu-HU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m</a:t>
                      </a: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=217 Hz, </a:t>
                      </a:r>
                      <a:r>
                        <a:rPr kumimoji="0" 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τ</a:t>
                      </a: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=546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µ</a:t>
                      </a: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s imp.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1710-1880 MHz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10 W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digitális, f</a:t>
                      </a:r>
                      <a:r>
                        <a:rPr kumimoji="0" lang="hu-HU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m</a:t>
                      </a: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=217 Hz, </a:t>
                      </a:r>
                      <a:r>
                        <a:rPr kumimoji="0" 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τ</a:t>
                      </a: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=546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µ</a:t>
                      </a: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s imp.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3FBD5-6458-42DD-9008-1CFE83B3C323}" type="slidenum">
              <a:rPr lang="hu-HU"/>
              <a:pPr/>
              <a:t>4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/>
              <a:t>Bázisállomások hatásai</a:t>
            </a:r>
            <a:endParaRPr lang="en-US"/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412875"/>
            <a:ext cx="3810000" cy="800100"/>
          </a:xfrm>
        </p:spPr>
        <p:txBody>
          <a:bodyPr/>
          <a:lstStyle/>
          <a:p>
            <a:r>
              <a:rPr lang="hu-HU" sz="2800"/>
              <a:t>Karakterisztika</a:t>
            </a:r>
            <a:endParaRPr lang="en-US" sz="2800"/>
          </a:p>
        </p:txBody>
      </p:sp>
      <p:pic>
        <p:nvPicPr>
          <p:cNvPr id="342020" name="Picture 4" descr="gsm_beam3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19475" y="1989138"/>
            <a:ext cx="3619500" cy="4208462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452CE-41E9-45E3-89FC-34878DCB7EB6}" type="slidenum">
              <a:rPr lang="hu-HU"/>
              <a:pPr/>
              <a:t>5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/>
              <a:t>Bázisállomások hatásai</a:t>
            </a:r>
            <a:endParaRPr lang="en-US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16113"/>
            <a:ext cx="4356100" cy="2449512"/>
          </a:xfrm>
          <a:noFill/>
          <a:ln/>
        </p:spPr>
        <p:txBody>
          <a:bodyPr/>
          <a:lstStyle/>
          <a:p>
            <a:r>
              <a:rPr lang="hu-HU" sz="2800"/>
              <a:t>Fizikai távolság</a:t>
            </a:r>
          </a:p>
          <a:p>
            <a:pPr lvl="1"/>
            <a:r>
              <a:rPr lang="hu-HU" sz="2400"/>
              <a:t>50 W-os antennától 50 m-re 0,001 W/m</a:t>
            </a:r>
            <a:r>
              <a:rPr lang="hu-HU" sz="2400" baseline="30000"/>
              <a:t>2</a:t>
            </a:r>
            <a:r>
              <a:rPr lang="hu-HU" sz="2400"/>
              <a:t> a teljesítménysűrűség</a:t>
            </a:r>
            <a:endParaRPr lang="en-US" sz="2400"/>
          </a:p>
        </p:txBody>
      </p:sp>
      <p:pic>
        <p:nvPicPr>
          <p:cNvPr id="343044" name="Picture 4" descr="muvez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1773238"/>
            <a:ext cx="3678237" cy="4897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278B6-7303-4D6E-AF74-8B91FE6EB39C}" type="slidenum">
              <a:rPr lang="hu-HU"/>
              <a:pPr/>
              <a:t>6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/>
              <a:t>Bázisállomások hatásai</a:t>
            </a:r>
            <a:endParaRPr lang="en-US"/>
          </a:p>
        </p:txBody>
      </p:sp>
      <p:pic>
        <p:nvPicPr>
          <p:cNvPr id="344067" name="Picture 3" descr="JELL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484313"/>
            <a:ext cx="6840538" cy="4694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02536-7C9B-49FF-8426-F80B3CFAEA94}" type="slidenum">
              <a:rPr lang="hu-HU"/>
              <a:pPr/>
              <a:t>7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r>
              <a:rPr lang="hu-HU"/>
              <a:t>Állatkísérletek eredményei</a:t>
            </a:r>
          </a:p>
          <a:p>
            <a:pPr lvl="1"/>
            <a:r>
              <a:rPr lang="hu-HU"/>
              <a:t>0,01 </a:t>
            </a:r>
            <a:r>
              <a:rPr lang="el-GR">
                <a:cs typeface="Tahoma" pitchFamily="34" charset="0"/>
              </a:rPr>
              <a:t>μ</a:t>
            </a:r>
            <a:r>
              <a:rPr lang="hu-HU">
                <a:cs typeface="Tahoma" pitchFamily="34" charset="0"/>
              </a:rPr>
              <a:t>W/cm</a:t>
            </a:r>
            <a:r>
              <a:rPr lang="hu-HU" baseline="30000">
                <a:cs typeface="Tahoma" pitchFamily="34" charset="0"/>
              </a:rPr>
              <a:t>2</a:t>
            </a:r>
            <a:r>
              <a:rPr lang="hu-HU">
                <a:cs typeface="Tahoma" pitchFamily="34" charset="0"/>
              </a:rPr>
              <a:t> vér-agy gát</a:t>
            </a:r>
          </a:p>
          <a:p>
            <a:pPr lvl="1"/>
            <a:r>
              <a:rPr lang="hu-HU">
                <a:cs typeface="Tahoma" pitchFamily="34" charset="0"/>
              </a:rPr>
              <a:t>0,03 </a:t>
            </a:r>
            <a:r>
              <a:rPr lang="el-GR">
                <a:cs typeface="Tahoma" pitchFamily="34" charset="0"/>
              </a:rPr>
              <a:t>μ</a:t>
            </a:r>
            <a:r>
              <a:rPr lang="hu-HU">
                <a:cs typeface="Tahoma" pitchFamily="34" charset="0"/>
              </a:rPr>
              <a:t>W/cm</a:t>
            </a:r>
            <a:r>
              <a:rPr lang="hu-HU" baseline="30000">
                <a:cs typeface="Tahoma" pitchFamily="34" charset="0"/>
              </a:rPr>
              <a:t>2</a:t>
            </a:r>
            <a:r>
              <a:rPr lang="hu-HU">
                <a:cs typeface="Tahoma" pitchFamily="34" charset="0"/>
              </a:rPr>
              <a:t> agy amin szintje növekszik</a:t>
            </a:r>
          </a:p>
          <a:p>
            <a:pPr lvl="1"/>
            <a:r>
              <a:rPr lang="hu-HU">
                <a:cs typeface="Tahoma" pitchFamily="34" charset="0"/>
              </a:rPr>
              <a:t>0,05 </a:t>
            </a:r>
            <a:r>
              <a:rPr lang="el-GR">
                <a:cs typeface="Tahoma" pitchFamily="34" charset="0"/>
              </a:rPr>
              <a:t>μ</a:t>
            </a:r>
            <a:r>
              <a:rPr lang="hu-HU">
                <a:cs typeface="Tahoma" pitchFamily="34" charset="0"/>
              </a:rPr>
              <a:t>W/cm</a:t>
            </a:r>
            <a:r>
              <a:rPr lang="hu-HU" baseline="30000">
                <a:cs typeface="Tahoma" pitchFamily="34" charset="0"/>
              </a:rPr>
              <a:t>2</a:t>
            </a:r>
            <a:r>
              <a:rPr lang="hu-HU">
                <a:cs typeface="Tahoma" pitchFamily="34" charset="0"/>
              </a:rPr>
              <a:t> a spermiumszám csökken</a:t>
            </a:r>
          </a:p>
          <a:p>
            <a:pPr lvl="1"/>
            <a:r>
              <a:rPr lang="hu-HU">
                <a:cs typeface="Tahoma" pitchFamily="34" charset="0"/>
              </a:rPr>
              <a:t>4 </a:t>
            </a:r>
            <a:r>
              <a:rPr lang="el-GR">
                <a:cs typeface="Tahoma" pitchFamily="34" charset="0"/>
              </a:rPr>
              <a:t>μ</a:t>
            </a:r>
            <a:r>
              <a:rPr lang="hu-HU">
                <a:cs typeface="Tahoma" pitchFamily="34" charset="0"/>
              </a:rPr>
              <a:t>W/cm</a:t>
            </a:r>
            <a:r>
              <a:rPr lang="hu-HU" baseline="30000">
                <a:cs typeface="Tahoma" pitchFamily="34" charset="0"/>
              </a:rPr>
              <a:t>2</a:t>
            </a:r>
            <a:r>
              <a:rPr lang="hu-HU">
                <a:cs typeface="Tahoma" pitchFamily="34" charset="0"/>
              </a:rPr>
              <a:t> neuroendokrin rendszer</a:t>
            </a:r>
          </a:p>
          <a:p>
            <a:pPr lvl="1"/>
            <a:r>
              <a:rPr lang="hu-HU">
                <a:cs typeface="Tahoma" pitchFamily="34" charset="0"/>
              </a:rPr>
              <a:t>10 </a:t>
            </a:r>
            <a:r>
              <a:rPr lang="el-GR">
                <a:cs typeface="Tahoma" pitchFamily="34" charset="0"/>
              </a:rPr>
              <a:t>μ</a:t>
            </a:r>
            <a:r>
              <a:rPr lang="hu-HU">
                <a:cs typeface="Tahoma" pitchFamily="34" charset="0"/>
              </a:rPr>
              <a:t>W/cm</a:t>
            </a:r>
            <a:r>
              <a:rPr lang="hu-HU" baseline="30000">
                <a:cs typeface="Tahoma" pitchFamily="34" charset="0"/>
              </a:rPr>
              <a:t>2</a:t>
            </a:r>
            <a:r>
              <a:rPr lang="hu-HU">
                <a:cs typeface="Tahoma" pitchFamily="34" charset="0"/>
              </a:rPr>
              <a:t> genetikus hatások</a:t>
            </a:r>
          </a:p>
          <a:p>
            <a:pPr lvl="1"/>
            <a:r>
              <a:rPr lang="hu-HU">
                <a:cs typeface="Tahoma" pitchFamily="34" charset="0"/>
              </a:rPr>
              <a:t>28 </a:t>
            </a:r>
            <a:r>
              <a:rPr lang="el-GR">
                <a:cs typeface="Tahoma" pitchFamily="34" charset="0"/>
              </a:rPr>
              <a:t>μ</a:t>
            </a:r>
            <a:r>
              <a:rPr lang="hu-HU">
                <a:cs typeface="Tahoma" pitchFamily="34" charset="0"/>
              </a:rPr>
              <a:t>W/cm</a:t>
            </a:r>
            <a:r>
              <a:rPr lang="hu-HU" baseline="30000">
                <a:cs typeface="Tahoma" pitchFamily="34" charset="0"/>
              </a:rPr>
              <a:t>2</a:t>
            </a:r>
            <a:r>
              <a:rPr lang="hu-HU">
                <a:cs typeface="Tahoma" pitchFamily="34" charset="0"/>
              </a:rPr>
              <a:t> paragenetikus hatások</a:t>
            </a:r>
          </a:p>
          <a:p>
            <a:pPr>
              <a:buFontTx/>
              <a:buNone/>
            </a:pPr>
            <a:endParaRPr lang="hu-HU">
              <a:cs typeface="Tahoma" pitchFamily="34" charset="0"/>
            </a:endParaRPr>
          </a:p>
          <a:p>
            <a:pPr>
              <a:buFontTx/>
              <a:buNone/>
            </a:pPr>
            <a:endParaRPr lang="hu-HU">
              <a:cs typeface="Tahoma" pitchFamily="34" charset="0"/>
            </a:endParaRPr>
          </a:p>
          <a:p>
            <a:pPr lvl="1"/>
            <a:endParaRPr lang="el-GR">
              <a:cs typeface="Tahoma" pitchFamily="34" charset="0"/>
            </a:endParaRP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/>
              <a:t>Bázisállomások hatásai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ECC64-06CC-4F31-935E-7AE32AA051F5}" type="slidenum">
              <a:rPr lang="hu-HU"/>
              <a:pPr/>
              <a:t>8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7772400" cy="5040313"/>
          </a:xfrm>
        </p:spPr>
        <p:txBody>
          <a:bodyPr/>
          <a:lstStyle/>
          <a:p>
            <a:r>
              <a:rPr lang="hu-HU"/>
              <a:t>A sugárzás karakterisztikájának megváltozása</a:t>
            </a:r>
          </a:p>
          <a:p>
            <a:r>
              <a:rPr lang="hu-HU"/>
              <a:t>Az antenna talpponti impedanciájának megváltozása-&gt;reflexiók</a:t>
            </a:r>
          </a:p>
          <a:p>
            <a:r>
              <a:rPr lang="hu-HU"/>
              <a:t>Emberben abszorbeált teljesítmény-&gt;távoltérbe sugárzott teljesítmény csökken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/>
              <a:t>Kézi készülékek hatásai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C3534-325A-4046-958B-B908F42B24E3}" type="slidenum">
              <a:rPr lang="hu-HU"/>
              <a:pPr/>
              <a:t>9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00550"/>
          </a:xfrm>
        </p:spPr>
        <p:txBody>
          <a:bodyPr/>
          <a:lstStyle/>
          <a:p>
            <a:r>
              <a:rPr lang="hu-HU"/>
              <a:t>Tőbbféle antenna</a:t>
            </a:r>
          </a:p>
          <a:p>
            <a:pPr lvl="1"/>
            <a:r>
              <a:rPr lang="hu-HU"/>
              <a:t>Monopól</a:t>
            </a:r>
          </a:p>
          <a:p>
            <a:pPr lvl="1"/>
            <a:r>
              <a:rPr lang="hu-HU"/>
              <a:t>Dipól</a:t>
            </a:r>
          </a:p>
          <a:p>
            <a:pPr lvl="1"/>
            <a:endParaRPr lang="hu-HU"/>
          </a:p>
          <a:p>
            <a:r>
              <a:rPr lang="hu-HU"/>
              <a:t>Az antenna által kisugárzott teljesítmény 50 %-a a fejben nyelődik el</a:t>
            </a:r>
          </a:p>
          <a:p>
            <a:r>
              <a:rPr lang="hu-HU"/>
              <a:t>Sugárzási hatásfok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/>
              <a:t>Kézi készülékek hatásai</a:t>
            </a:r>
            <a:endParaRPr lang="en-US"/>
          </a:p>
        </p:txBody>
      </p:sp>
      <p:pic>
        <p:nvPicPr>
          <p:cNvPr id="347140" name="Picture 4" descr="pif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1323975"/>
            <a:ext cx="4176713" cy="2647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33CC"/>
      </a:dk2>
      <a:lt2>
        <a:srgbClr val="808080"/>
      </a:lt2>
      <a:accent1>
        <a:srgbClr val="FFCC99"/>
      </a:accent1>
      <a:accent2>
        <a:srgbClr val="33CC33"/>
      </a:accent2>
      <a:accent3>
        <a:srgbClr val="FFFFFF"/>
      </a:accent3>
      <a:accent4>
        <a:srgbClr val="000000"/>
      </a:accent4>
      <a:accent5>
        <a:srgbClr val="FFE2CA"/>
      </a:accent5>
      <a:accent6>
        <a:srgbClr val="2DB92D"/>
      </a:accent6>
      <a:hlink>
        <a:srgbClr val="66FFFF"/>
      </a:hlink>
      <a:folHlink>
        <a:srgbClr val="FF00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4444</TotalTime>
  <Words>700</Words>
  <Application>Microsoft Macintosh PowerPoint</Application>
  <PresentationFormat>On-screen Show (4:3)</PresentationFormat>
  <Paragraphs>154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Villamosság élettani hatásai  Mobiltelefonok hatásai I. </vt:lpstr>
      <vt:lpstr>Rádiótelefonok hatásai</vt:lpstr>
      <vt:lpstr>Bázisállomások hatásai</vt:lpstr>
      <vt:lpstr>Bázisállomások hatásai</vt:lpstr>
      <vt:lpstr>Bázisállomások hatásai</vt:lpstr>
      <vt:lpstr>Bázisállomások hatásai</vt:lpstr>
      <vt:lpstr>Bázisállomások hatásai</vt:lpstr>
      <vt:lpstr>Kézi készülékek hatásai</vt:lpstr>
      <vt:lpstr>Kézi készülékek hatásai</vt:lpstr>
      <vt:lpstr>Kézi készülékek hatásai</vt:lpstr>
      <vt:lpstr>Kézi készülékek hatásai</vt:lpstr>
      <vt:lpstr>Kézi készülékek hatásai</vt:lpstr>
      <vt:lpstr>Kézi készülékek hatásai</vt:lpstr>
      <vt:lpstr>Kézi készülékek hatásai</vt:lpstr>
      <vt:lpstr>Kézi készülékek hatásai</vt:lpstr>
      <vt:lpstr>Kézi készülékek hatásai</vt:lpstr>
      <vt:lpstr>Kézi készülékek hatásai</vt:lpstr>
      <vt:lpstr>Kézi készülékek hatásai</vt:lpstr>
      <vt:lpstr>Kézi készülékek hatásai</vt:lpstr>
      <vt:lpstr>Kézi készülékek hatásai</vt:lpstr>
      <vt:lpstr>Kézi készülékek hatásai</vt:lpstr>
      <vt:lpstr>Kézi készülékek hatásai</vt:lpstr>
      <vt:lpstr>Kézi készülékek hatásai</vt:lpstr>
      <vt:lpstr>Kézi készülékek hatásai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Kiss István</dc:creator>
  <cp:lastModifiedBy>Zoltán Ádám Tamus</cp:lastModifiedBy>
  <cp:revision>151</cp:revision>
  <dcterms:created xsi:type="dcterms:W3CDTF">2002-04-01T20:24:32Z</dcterms:created>
  <dcterms:modified xsi:type="dcterms:W3CDTF">2011-03-22T16:02:21Z</dcterms:modified>
</cp:coreProperties>
</file>