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411" r:id="rId2"/>
    <p:sldId id="422" r:id="rId3"/>
    <p:sldId id="425" r:id="rId4"/>
    <p:sldId id="426" r:id="rId5"/>
    <p:sldId id="427" r:id="rId6"/>
    <p:sldId id="429" r:id="rId7"/>
    <p:sldId id="433" r:id="rId8"/>
    <p:sldId id="462" r:id="rId9"/>
    <p:sldId id="434" r:id="rId10"/>
    <p:sldId id="435" r:id="rId11"/>
    <p:sldId id="436" r:id="rId12"/>
    <p:sldId id="438" r:id="rId13"/>
    <p:sldId id="439" r:id="rId14"/>
    <p:sldId id="440" r:id="rId15"/>
    <p:sldId id="441" r:id="rId16"/>
    <p:sldId id="444" r:id="rId17"/>
    <p:sldId id="445" r:id="rId18"/>
    <p:sldId id="446" r:id="rId19"/>
    <p:sldId id="447" r:id="rId20"/>
    <p:sldId id="463" r:id="rId21"/>
    <p:sldId id="448" r:id="rId22"/>
    <p:sldId id="451" r:id="rId23"/>
    <p:sldId id="453" r:id="rId24"/>
    <p:sldId id="454" r:id="rId25"/>
    <p:sldId id="455" r:id="rId26"/>
    <p:sldId id="456" r:id="rId27"/>
    <p:sldId id="457" r:id="rId28"/>
    <p:sldId id="464" r:id="rId29"/>
    <p:sldId id="465" r:id="rId30"/>
    <p:sldId id="466" r:id="rId31"/>
    <p:sldId id="467" r:id="rId32"/>
    <p:sldId id="468" r:id="rId3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3606" autoAdjust="0"/>
  </p:normalViewPr>
  <p:slideViewPr>
    <p:cSldViewPr>
      <p:cViewPr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CBC8FE-774B-47F1-BBA4-5CDBC78316D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6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dirty="0"/>
              <a:t>É</a:t>
            </a:r>
            <a:r>
              <a:rPr lang="hu-HU" altLang="hu-HU" sz="4000" dirty="0"/>
              <a:t>LET- ÉS </a:t>
            </a:r>
            <a:r>
              <a:rPr lang="hu-HU" altLang="hu-HU" sz="4000" dirty="0" smtClean="0"/>
              <a:t>NEM-ÉLETBIZTOSÍTÁSOK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076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Járadékbiztosítások (I.)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u="sng" dirty="0"/>
              <a:t>Járadékbiztosítás</a:t>
            </a:r>
            <a:r>
              <a:rPr lang="hu-HU" altLang="hu-HU" sz="2800" u="sng" dirty="0"/>
              <a:t>:</a:t>
            </a:r>
            <a:r>
              <a:rPr lang="hu-HU" altLang="hu-HU" sz="2800" dirty="0"/>
              <a:t> díj ellenében egy meghatározott időintervallumban és meghatározott feltételek mellett rendszeres kifizetést teljesít a biztosító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Előleges (utólagos) járadék</a:t>
            </a:r>
            <a:r>
              <a:rPr lang="hu-HU" altLang="hu-HU" sz="2800" dirty="0"/>
              <a:t>: ha a biztosító a járadéktagot mindig az időszak elején (végén) fizeti (</a:t>
            </a:r>
            <a:r>
              <a:rPr lang="hu-HU" altLang="hu-HU" sz="2800" dirty="0" smtClean="0"/>
              <a:t>hónap </a:t>
            </a:r>
            <a:r>
              <a:rPr lang="hu-HU" altLang="hu-HU" sz="2800" dirty="0"/>
              <a:t>vagy év elején)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Egyszeri díjas (rendszeres díjas)</a:t>
            </a:r>
            <a:r>
              <a:rPr lang="hu-HU" altLang="hu-HU" sz="2800" dirty="0"/>
              <a:t>: ha a biztosítási díjat egy összegben (rendszeresen havonta, negyedévente vagy évente) fizeti a szerződő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Azonnal induló (halasztott)</a:t>
            </a:r>
            <a:r>
              <a:rPr lang="hu-HU" altLang="hu-HU" sz="2800" dirty="0"/>
              <a:t>: ha a szerződéskötés után azonnal (meghatározott idővel később, pl. 5 évvel később) indul a járadékfizetés</a:t>
            </a:r>
          </a:p>
        </p:txBody>
      </p:sp>
    </p:spTree>
    <p:extLst>
      <p:ext uri="{BB962C8B-B14F-4D97-AF65-F5344CB8AC3E}">
        <p14:creationId xmlns:p14="http://schemas.microsoft.com/office/powerpoint/2010/main" val="19748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Járadékbiztosítások (II.)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9251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Egyszemélyes (többszemélyes):</a:t>
            </a:r>
            <a:r>
              <a:rPr lang="hu-HU" altLang="hu-HU" sz="2800" dirty="0"/>
              <a:t> ha a járadék fizetése csak egy (több) ember életétől függ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Többszemélyesre példa: egy házaspár biztosítása, ami az özvegynek fizet járadékot, a házastárs halálától az özvegy haláláig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Elöl garanciaidős (hátul garanciaidős) járadék</a:t>
            </a:r>
            <a:r>
              <a:rPr lang="hu-HU" altLang="hu-HU" sz="2800" dirty="0"/>
              <a:t>: a biztosító garantálja a járadék fizetését a járadékfizetés megindulásától X évig (a biztosított halála után X évig)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Időleges járadék</a:t>
            </a:r>
            <a:r>
              <a:rPr lang="hu-HU" altLang="hu-HU" sz="2800" dirty="0"/>
              <a:t>:</a:t>
            </a:r>
            <a:r>
              <a:rPr lang="hu-HU" altLang="hu-HU" sz="2800" i="1" dirty="0"/>
              <a:t> </a:t>
            </a:r>
            <a:r>
              <a:rPr lang="hu-HU" altLang="hu-HU" sz="2800" dirty="0"/>
              <a:t>csak egy előre rögzített időintervallumban, vagy a biztosított korábbi haláláig teljesít kifizetést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Életjáradék</a:t>
            </a:r>
            <a:r>
              <a:rPr lang="hu-HU" altLang="hu-HU" sz="2800" dirty="0"/>
              <a:t>:</a:t>
            </a:r>
            <a:r>
              <a:rPr lang="hu-HU" altLang="hu-HU" sz="2800" i="1" dirty="0"/>
              <a:t> </a:t>
            </a:r>
            <a:r>
              <a:rPr lang="hu-HU" altLang="hu-HU" sz="2800" dirty="0"/>
              <a:t>mindenképpen a biztosított haláláig szól</a:t>
            </a:r>
            <a:endParaRPr lang="hu-HU" altLang="hu-HU" sz="2800" b="1" i="1" dirty="0"/>
          </a:p>
        </p:txBody>
      </p:sp>
    </p:spTree>
    <p:extLst>
      <p:ext uri="{BB962C8B-B14F-4D97-AF65-F5344CB8AC3E}">
        <p14:creationId xmlns:p14="http://schemas.microsoft.com/office/powerpoint/2010/main" val="292526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>
            <a:noAutofit/>
          </a:bodyPr>
          <a:lstStyle/>
          <a:p>
            <a:r>
              <a:rPr lang="hu-HU" altLang="hu-HU" dirty="0"/>
              <a:t>Magyarország korfája</a:t>
            </a:r>
          </a:p>
        </p:txBody>
      </p:sp>
      <p:pic>
        <p:nvPicPr>
          <p:cNvPr id="33797" name="Picture 5" descr="korf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54"/>
          <a:stretch>
            <a:fillRect/>
          </a:stretch>
        </p:blipFill>
        <p:spPr>
          <a:xfrm>
            <a:off x="1116013" y="1000125"/>
            <a:ext cx="6696075" cy="58578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1386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Életbiztosítási kalkulus (I.)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u="sng" dirty="0"/>
              <a:t>Alapfogalmak: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b="1" dirty="0"/>
              <a:t>Halálozási valószínűség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q</a:t>
            </a:r>
            <a:r>
              <a:rPr lang="hu-HU" altLang="hu-HU" sz="2400" baseline="-25000" dirty="0" err="1"/>
              <a:t>x</a:t>
            </a:r>
            <a:r>
              <a:rPr lang="hu-HU" altLang="hu-HU" sz="2400" dirty="0"/>
              <a:t>): annak valószínűsége, hogy egy </a:t>
            </a:r>
            <a:r>
              <a:rPr lang="hu-HU" altLang="hu-HU" sz="2400" i="1" dirty="0"/>
              <a:t>x</a:t>
            </a:r>
            <a:r>
              <a:rPr lang="hu-HU" altLang="hu-HU" sz="2400" dirty="0"/>
              <a:t> éves ember nem éli meg </a:t>
            </a:r>
            <a:r>
              <a:rPr lang="hu-HU" altLang="hu-HU" sz="2400" i="1" dirty="0"/>
              <a:t>x+1</a:t>
            </a:r>
            <a:r>
              <a:rPr lang="hu-HU" altLang="hu-HU" sz="2400" dirty="0"/>
              <a:t>-ik életévét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b="1" dirty="0"/>
              <a:t>Túlélési valószínűség</a:t>
            </a:r>
            <a:r>
              <a:rPr lang="hu-HU" altLang="hu-HU" sz="2400" dirty="0"/>
              <a:t>: </a:t>
            </a:r>
            <a:r>
              <a:rPr lang="hu-HU" altLang="hu-HU" sz="2400" dirty="0" err="1"/>
              <a:t>p</a:t>
            </a:r>
            <a:r>
              <a:rPr lang="hu-HU" altLang="hu-HU" sz="2400" baseline="-25000" dirty="0" err="1"/>
              <a:t>x</a:t>
            </a:r>
            <a:r>
              <a:rPr lang="hu-HU" altLang="hu-HU" sz="2400" dirty="0"/>
              <a:t> = 1 – </a:t>
            </a:r>
            <a:r>
              <a:rPr lang="hu-HU" altLang="hu-HU" sz="2400" dirty="0" err="1"/>
              <a:t>q</a:t>
            </a:r>
            <a:r>
              <a:rPr lang="hu-HU" altLang="hu-HU" sz="2400" baseline="-25000" dirty="0" err="1"/>
              <a:t>x</a:t>
            </a:r>
            <a:endParaRPr lang="hu-HU" altLang="hu-HU" sz="2400" baseline="-250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→ Annak valószínűsége, hogy ha valaki megélte </a:t>
            </a:r>
            <a:r>
              <a:rPr lang="hu-HU" altLang="hu-HU" sz="2400" i="1" dirty="0" err="1"/>
              <a:t>x</a:t>
            </a:r>
            <a:r>
              <a:rPr lang="hu-HU" altLang="hu-HU" sz="2400" dirty="0" err="1"/>
              <a:t>-ik</a:t>
            </a:r>
            <a:r>
              <a:rPr lang="hu-HU" altLang="hu-HU" sz="2400" dirty="0"/>
              <a:t> évét, akkor megéli </a:t>
            </a:r>
            <a:r>
              <a:rPr lang="hu-HU" altLang="hu-HU" sz="2400" i="1" dirty="0"/>
              <a:t>x+t</a:t>
            </a:r>
            <a:r>
              <a:rPr lang="hu-HU" altLang="hu-HU" sz="2400" dirty="0"/>
              <a:t>-iket is: </a:t>
            </a:r>
            <a:r>
              <a:rPr lang="hu-HU" altLang="hu-HU" sz="2400" dirty="0" err="1"/>
              <a:t>p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,t</a:t>
            </a:r>
            <a:r>
              <a:rPr lang="hu-HU" altLang="hu-HU" sz="2400" dirty="0"/>
              <a:t> = </a:t>
            </a:r>
            <a:r>
              <a:rPr lang="hu-HU" altLang="hu-HU" sz="2400" dirty="0" err="1"/>
              <a:t>p</a:t>
            </a:r>
            <a:r>
              <a:rPr lang="hu-HU" altLang="hu-HU" sz="2400" baseline="-25000" dirty="0" err="1"/>
              <a:t>x</a:t>
            </a:r>
            <a:r>
              <a:rPr lang="hu-HU" altLang="hu-HU" sz="2400" dirty="0"/>
              <a:t>*</a:t>
            </a:r>
            <a:r>
              <a:rPr lang="hu-HU" altLang="hu-HU" sz="2400" dirty="0" err="1"/>
              <a:t>p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+1</a:t>
            </a:r>
            <a:r>
              <a:rPr lang="hu-HU" altLang="hu-HU" sz="2400" dirty="0"/>
              <a:t>*…*</a:t>
            </a:r>
            <a:r>
              <a:rPr lang="hu-HU" altLang="hu-HU" sz="2400" dirty="0" err="1"/>
              <a:t>p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+t-1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b="1" dirty="0"/>
              <a:t>Kihalási rend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l</a:t>
            </a:r>
            <a:r>
              <a:rPr lang="hu-HU" altLang="hu-HU" sz="2400" baseline="-25000" dirty="0" err="1"/>
              <a:t>x</a:t>
            </a:r>
            <a:r>
              <a:rPr lang="hu-HU" altLang="hu-HU" sz="2400" dirty="0"/>
              <a:t>): halálozási valószínűségekből képzett számsor, az induló l</a:t>
            </a:r>
            <a:r>
              <a:rPr lang="hu-HU" altLang="hu-HU" sz="2400" baseline="-25000" dirty="0"/>
              <a:t>0 </a:t>
            </a:r>
            <a:r>
              <a:rPr lang="hu-HU" altLang="hu-HU" sz="2400" dirty="0"/>
              <a:t>= 100 000-es populációból mennyien lesznek életben </a:t>
            </a:r>
            <a:r>
              <a:rPr lang="hu-HU" altLang="hu-HU" sz="2400" i="1" dirty="0"/>
              <a:t>x</a:t>
            </a:r>
            <a:r>
              <a:rPr lang="hu-HU" altLang="hu-HU" sz="2400" dirty="0"/>
              <a:t> éves korukban: </a:t>
            </a:r>
            <a:r>
              <a:rPr lang="hu-HU" altLang="hu-HU" sz="2400" dirty="0" err="1"/>
              <a:t>l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+1 </a:t>
            </a:r>
            <a:r>
              <a:rPr lang="hu-HU" altLang="hu-HU" sz="2400" dirty="0"/>
              <a:t>= </a:t>
            </a:r>
            <a:r>
              <a:rPr lang="hu-HU" altLang="hu-HU" sz="2400" dirty="0" err="1"/>
              <a:t>p</a:t>
            </a:r>
            <a:r>
              <a:rPr lang="hu-HU" altLang="hu-HU" sz="2400" baseline="-25000" dirty="0" err="1"/>
              <a:t>x</a:t>
            </a:r>
            <a:r>
              <a:rPr lang="hu-HU" altLang="hu-HU" sz="2400" dirty="0"/>
              <a:t>*</a:t>
            </a:r>
            <a:r>
              <a:rPr lang="hu-HU" altLang="hu-HU" sz="2400" dirty="0" err="1"/>
              <a:t>l</a:t>
            </a:r>
            <a:r>
              <a:rPr lang="hu-HU" altLang="hu-HU" sz="2400" baseline="-25000" dirty="0" err="1"/>
              <a:t>x</a:t>
            </a:r>
            <a:endParaRPr lang="hu-HU" altLang="hu-HU" sz="24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KSH halandósági táblájában vannak a fenti fogalmakra adatok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i="1" dirty="0"/>
              <a:t>x</a:t>
            </a:r>
            <a:r>
              <a:rPr lang="hu-HU" altLang="hu-HU" sz="2400" dirty="0"/>
              <a:t> éves korukban elhunytak száma: </a:t>
            </a:r>
            <a:r>
              <a:rPr lang="hu-HU" altLang="hu-HU" sz="2400" dirty="0" err="1"/>
              <a:t>d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 </a:t>
            </a:r>
            <a:r>
              <a:rPr lang="hu-HU" altLang="hu-HU" sz="2400" dirty="0"/>
              <a:t>= </a:t>
            </a:r>
            <a:r>
              <a:rPr lang="hu-HU" altLang="hu-HU" sz="2400" dirty="0" err="1"/>
              <a:t>l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 </a:t>
            </a:r>
            <a:r>
              <a:rPr lang="hu-HU" altLang="hu-HU" sz="2400" dirty="0"/>
              <a:t>– </a:t>
            </a:r>
            <a:r>
              <a:rPr lang="hu-HU" altLang="hu-HU" sz="2400" dirty="0" err="1"/>
              <a:t>l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+1</a:t>
            </a:r>
            <a:r>
              <a:rPr lang="hu-HU" altLang="hu-HU" sz="2400" dirty="0"/>
              <a:t>    [ </a:t>
            </a:r>
            <a:r>
              <a:rPr lang="hu-HU" altLang="hu-HU" sz="2400" dirty="0" err="1"/>
              <a:t>q</a:t>
            </a:r>
            <a:r>
              <a:rPr lang="hu-HU" altLang="hu-HU" sz="2400" baseline="-25000" dirty="0" err="1"/>
              <a:t>x</a:t>
            </a:r>
            <a:r>
              <a:rPr lang="hu-HU" altLang="hu-HU" sz="2400" dirty="0"/>
              <a:t>=</a:t>
            </a:r>
            <a:r>
              <a:rPr lang="hu-HU" altLang="hu-HU" sz="2400" dirty="0" err="1"/>
              <a:t>d</a:t>
            </a:r>
            <a:r>
              <a:rPr lang="hu-HU" altLang="hu-HU" sz="2400" baseline="-25000" dirty="0" err="1"/>
              <a:t>x</a:t>
            </a:r>
            <a:r>
              <a:rPr lang="hu-HU" altLang="hu-HU" sz="2400" dirty="0"/>
              <a:t>/</a:t>
            </a:r>
            <a:r>
              <a:rPr lang="hu-HU" altLang="hu-HU" sz="2400" dirty="0" err="1"/>
              <a:t>l</a:t>
            </a:r>
            <a:r>
              <a:rPr lang="hu-HU" altLang="hu-HU" sz="2400" baseline="-25000" dirty="0" err="1"/>
              <a:t>x</a:t>
            </a:r>
            <a:r>
              <a:rPr lang="hu-HU" altLang="hu-HU" sz="2400" baseline="-25000" dirty="0"/>
              <a:t> </a:t>
            </a:r>
            <a:r>
              <a:rPr lang="hu-HU" altLang="hu-HU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234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Életbiztosítási kalkulus (II.)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49971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Nettó díj</a:t>
            </a:r>
            <a:r>
              <a:rPr lang="hu-HU" altLang="hu-HU" sz="2400" dirty="0"/>
              <a:t>:</a:t>
            </a:r>
            <a:r>
              <a:rPr lang="hu-HU" altLang="hu-HU" sz="2400" i="1" dirty="0"/>
              <a:t> </a:t>
            </a:r>
            <a:r>
              <a:rPr lang="hu-HU" altLang="hu-HU" sz="2400" dirty="0"/>
              <a:t>a kockázati díjrészt jelenti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Bruttó díj</a:t>
            </a:r>
            <a:r>
              <a:rPr lang="hu-HU" altLang="hu-HU" sz="2400" dirty="0"/>
              <a:t>:</a:t>
            </a:r>
            <a:r>
              <a:rPr lang="hu-HU" altLang="hu-HU" sz="2400" i="1" dirty="0"/>
              <a:t> </a:t>
            </a:r>
            <a:r>
              <a:rPr lang="hu-HU" altLang="hu-HU" sz="2400" dirty="0"/>
              <a:t>nettó díj + biztonsági pótlék + vállalkozói díjrész (</a:t>
            </a:r>
            <a:r>
              <a:rPr lang="hu-HU" altLang="hu-HU" sz="2400" dirty="0" err="1" smtClean="0"/>
              <a:t>ktg-ek</a:t>
            </a:r>
            <a:r>
              <a:rPr lang="hu-HU" altLang="hu-HU" sz="2400" dirty="0"/>
              <a:t>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i="1" dirty="0"/>
              <a:t>Biztonsági pótlék:</a:t>
            </a:r>
            <a:r>
              <a:rPr lang="hu-HU" altLang="hu-HU" sz="2400" dirty="0"/>
              <a:t> a kockázat változékonysága vagy pontosabb statisztikai meghatározásának lehetetlensége miatt alkalmazott díjpótlék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Életbiztosításoknál nincs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DE: halálozási valószínűségek az országos halandósági táblából, pedig főleg jobb anyagi helyzetben lévők kötnek </a:t>
            </a:r>
            <a:r>
              <a:rPr lang="hu-HU" altLang="hu-HU" sz="2000" dirty="0" err="1"/>
              <a:t>éb-t</a:t>
            </a:r>
            <a:r>
              <a:rPr lang="hu-HU" altLang="hu-HU" sz="2000" dirty="0"/>
              <a:t>, az ő halálozási valószínűségeik jobbak az átlagosnál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Technikai kamatláb</a:t>
            </a:r>
            <a:r>
              <a:rPr lang="hu-HU" altLang="hu-HU" sz="2400" dirty="0"/>
              <a:t>:</a:t>
            </a:r>
            <a:r>
              <a:rPr lang="hu-HU" altLang="hu-HU" sz="2400" i="1" dirty="0"/>
              <a:t> </a:t>
            </a:r>
            <a:r>
              <a:rPr lang="hu-HU" altLang="hu-HU" sz="2400" dirty="0"/>
              <a:t>a biztosító által a díjtartalék után fizetendő garantált hozam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A Pénzügyminisztérium szabályozza a maximumát, ami 2005.03.30. óta 2,9%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Ekvivalencia elv</a:t>
            </a:r>
            <a:r>
              <a:rPr lang="hu-HU" altLang="hu-HU" sz="2400" dirty="0"/>
              <a:t>: E(PV(bevételek)) = E(PV(kiadások))</a:t>
            </a:r>
          </a:p>
        </p:txBody>
      </p:sp>
    </p:spTree>
    <p:extLst>
      <p:ext uri="{BB962C8B-B14F-4D97-AF65-F5344CB8AC3E}">
        <p14:creationId xmlns:p14="http://schemas.microsoft.com/office/powerpoint/2010/main" val="392108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Életbiztosítási kalkulus (III.)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640960" cy="5069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Feltételezzük: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Biztosítási összeg 1 Ft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Biztosítási esemény év végén következik be (</a:t>
            </a:r>
            <a:r>
              <a:rPr lang="hu-HU" altLang="hu-HU" sz="2200" dirty="0" err="1"/>
              <a:t>évvégi</a:t>
            </a:r>
            <a:r>
              <a:rPr lang="hu-HU" altLang="hu-HU" sz="2200" dirty="0"/>
              <a:t> pénzáramok)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u="sng" dirty="0"/>
              <a:t>1. példa:</a:t>
            </a:r>
            <a:r>
              <a:rPr lang="hu-HU" altLang="hu-HU" sz="2400" dirty="0"/>
              <a:t> Mennyi egy 22 éves férfi egyéves kockázati életbiztosításának egyszeri nettó díja, ha a technikai kamatláb 0 és a biztosítás összege 1?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Ekvivalencia elv → biztosítás egyszeri díja = várható kiadások jelenértéke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Halálozási valószínűség q</a:t>
            </a:r>
            <a:r>
              <a:rPr lang="hu-HU" altLang="hu-HU" sz="2200" baseline="-25000" dirty="0"/>
              <a:t>22</a:t>
            </a:r>
            <a:r>
              <a:rPr lang="hu-HU" altLang="hu-HU" sz="2200" dirty="0"/>
              <a:t> → a várható kifizetés 1*q</a:t>
            </a:r>
            <a:r>
              <a:rPr lang="hu-HU" altLang="hu-HU" sz="2200" baseline="-25000" dirty="0"/>
              <a:t>22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u="sng" dirty="0"/>
              <a:t>2. példa:</a:t>
            </a:r>
            <a:r>
              <a:rPr lang="hu-HU" altLang="hu-HU" sz="2400" dirty="0"/>
              <a:t> ua., mint 1., de kétéves </a:t>
            </a:r>
            <a:r>
              <a:rPr lang="hu-HU" altLang="hu-HU" sz="2400" dirty="0" smtClean="0"/>
              <a:t>díj: Megoldás</a:t>
            </a:r>
            <a:r>
              <a:rPr lang="hu-HU" altLang="hu-HU" sz="2400" dirty="0"/>
              <a:t>: 1*q</a:t>
            </a:r>
            <a:r>
              <a:rPr lang="hu-HU" altLang="hu-HU" sz="2400" baseline="-25000" dirty="0"/>
              <a:t>22 </a:t>
            </a:r>
            <a:r>
              <a:rPr lang="hu-HU" altLang="hu-HU" sz="2400" dirty="0"/>
              <a:t>+ 1*p</a:t>
            </a:r>
            <a:r>
              <a:rPr lang="hu-HU" altLang="hu-HU" sz="2400" baseline="-25000" dirty="0"/>
              <a:t>22</a:t>
            </a:r>
            <a:r>
              <a:rPr lang="hu-HU" altLang="hu-HU" sz="2400" dirty="0"/>
              <a:t>*q</a:t>
            </a:r>
            <a:r>
              <a:rPr lang="hu-HU" altLang="hu-HU" sz="2400" baseline="-25000" dirty="0"/>
              <a:t>23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u="sng" dirty="0"/>
              <a:t>3. példa:</a:t>
            </a:r>
            <a:r>
              <a:rPr lang="hu-HU" altLang="hu-HU" sz="2400" dirty="0"/>
              <a:t> ua., mint 2., de a technikai kamatláb i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 diszkontfaktor legyen v = 1/(</a:t>
            </a:r>
            <a:r>
              <a:rPr lang="hu-HU" altLang="hu-HU" sz="2200" dirty="0" err="1"/>
              <a:t>1</a:t>
            </a:r>
            <a:r>
              <a:rPr lang="hu-HU" altLang="hu-HU" sz="2200" dirty="0"/>
              <a:t>+i)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Megoldás: 1*q</a:t>
            </a:r>
            <a:r>
              <a:rPr lang="hu-HU" altLang="hu-HU" sz="2200" baseline="-25000" dirty="0"/>
              <a:t>22</a:t>
            </a:r>
            <a:r>
              <a:rPr lang="hu-HU" altLang="hu-HU" sz="2200" dirty="0"/>
              <a:t>*v + 1*p</a:t>
            </a:r>
            <a:r>
              <a:rPr lang="hu-HU" altLang="hu-HU" sz="2200" baseline="-25000" dirty="0"/>
              <a:t>22</a:t>
            </a:r>
            <a:r>
              <a:rPr lang="hu-HU" altLang="hu-HU" sz="2200" dirty="0"/>
              <a:t>*q</a:t>
            </a:r>
            <a:r>
              <a:rPr lang="hu-HU" altLang="hu-HU" sz="2200" baseline="-25000" dirty="0"/>
              <a:t>23</a:t>
            </a:r>
            <a:r>
              <a:rPr lang="hu-HU" altLang="hu-HU" sz="2200" dirty="0"/>
              <a:t>*v</a:t>
            </a:r>
            <a:r>
              <a:rPr lang="hu-HU" altLang="hu-HU" sz="2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250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Életbiztosítási kalkulus (</a:t>
            </a:r>
            <a:r>
              <a:rPr lang="hu-HU" altLang="hu-HU" dirty="0" smtClean="0"/>
              <a:t>IV.)</a:t>
            </a:r>
            <a:endParaRPr lang="hu-HU" altLang="hu-HU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u="sng" dirty="0" smtClean="0"/>
              <a:t>4. példa:</a:t>
            </a:r>
            <a:r>
              <a:rPr lang="hu-HU" altLang="hu-HU" sz="2800" dirty="0" smtClean="0"/>
              <a:t> Mennyi </a:t>
            </a:r>
            <a:r>
              <a:rPr lang="hu-HU" altLang="hu-HU" sz="2800" dirty="0"/>
              <a:t>egy 22 éves férfi 1 éves elérési </a:t>
            </a:r>
            <a:r>
              <a:rPr lang="hu-HU" altLang="hu-HU" sz="2800" dirty="0" err="1"/>
              <a:t>éb-nak</a:t>
            </a:r>
            <a:r>
              <a:rPr lang="hu-HU" altLang="hu-HU" sz="2800" dirty="0"/>
              <a:t> egyszeri nettó díja, ha a technikai kamatláb i és a biztosítás összege 1? 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 smtClean="0"/>
              <a:t>Megoldás: 1*p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*v</a:t>
            </a:r>
            <a:endParaRPr lang="hu-HU" altLang="hu-HU" sz="24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u="sng" dirty="0" smtClean="0"/>
              <a:t>5. példa:</a:t>
            </a:r>
            <a:r>
              <a:rPr lang="hu-HU" altLang="hu-HU" sz="2800" dirty="0" smtClean="0"/>
              <a:t> ua., mint 4., de kétéves díja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 smtClean="0"/>
              <a:t>Megoldás: 1*p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*p</a:t>
            </a:r>
            <a:r>
              <a:rPr lang="hu-HU" altLang="hu-HU" sz="2400" baseline="-25000" dirty="0" smtClean="0"/>
              <a:t>23</a:t>
            </a:r>
            <a:r>
              <a:rPr lang="hu-HU" altLang="hu-HU" sz="2400" dirty="0" smtClean="0"/>
              <a:t>*v</a:t>
            </a:r>
            <a:r>
              <a:rPr lang="hu-HU" altLang="hu-HU" sz="2400" baseline="30000" dirty="0" smtClean="0"/>
              <a:t>2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 smtClean="0"/>
              <a:t>A </a:t>
            </a:r>
            <a:r>
              <a:rPr lang="hu-HU" altLang="hu-HU" sz="2800" dirty="0"/>
              <a:t>vegyes </a:t>
            </a:r>
            <a:r>
              <a:rPr lang="hu-HU" altLang="hu-HU" sz="2800" dirty="0" err="1"/>
              <a:t>éb</a:t>
            </a:r>
            <a:r>
              <a:rPr lang="hu-HU" altLang="hu-HU" sz="2800" dirty="0"/>
              <a:t> egyszeri díja = az elérési + kockázati </a:t>
            </a:r>
            <a:r>
              <a:rPr lang="hu-HU" altLang="hu-HU" sz="2800" dirty="0" err="1"/>
              <a:t>éb</a:t>
            </a:r>
            <a:r>
              <a:rPr lang="hu-HU" altLang="hu-HU" sz="2800" dirty="0"/>
              <a:t> egyszeri </a:t>
            </a:r>
            <a:r>
              <a:rPr lang="hu-HU" altLang="hu-HU" sz="2800" dirty="0" smtClean="0"/>
              <a:t>díja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u="sng" dirty="0" smtClean="0"/>
              <a:t>6. példa:</a:t>
            </a:r>
            <a:r>
              <a:rPr lang="hu-HU" altLang="hu-HU" sz="2800" dirty="0" smtClean="0"/>
              <a:t> 3. és 5. együtt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 smtClean="0"/>
              <a:t>Megoldás: </a:t>
            </a:r>
            <a:r>
              <a:rPr lang="hu-HU" altLang="hu-HU" sz="2400" dirty="0"/>
              <a:t>1*q</a:t>
            </a:r>
            <a:r>
              <a:rPr lang="hu-HU" altLang="hu-HU" sz="2400" baseline="-25000" dirty="0"/>
              <a:t>22</a:t>
            </a:r>
            <a:r>
              <a:rPr lang="hu-HU" altLang="hu-HU" sz="2400" dirty="0"/>
              <a:t>*v + </a:t>
            </a:r>
            <a:r>
              <a:rPr lang="hu-HU" altLang="hu-HU" sz="2400" dirty="0" smtClean="0"/>
              <a:t>1*p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*q</a:t>
            </a:r>
            <a:r>
              <a:rPr lang="hu-HU" altLang="hu-HU" sz="2400" baseline="-25000" dirty="0" smtClean="0"/>
              <a:t>23</a:t>
            </a:r>
            <a:r>
              <a:rPr lang="hu-HU" altLang="hu-HU" sz="2400" dirty="0" smtClean="0"/>
              <a:t>*v</a:t>
            </a:r>
            <a:r>
              <a:rPr lang="hu-HU" altLang="hu-HU" sz="2400" baseline="30000" dirty="0" smtClean="0"/>
              <a:t>2</a:t>
            </a:r>
            <a:r>
              <a:rPr lang="hu-HU" altLang="hu-HU" sz="2400" dirty="0" smtClean="0"/>
              <a:t> + 1*p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*p</a:t>
            </a:r>
            <a:r>
              <a:rPr lang="hu-HU" altLang="hu-HU" sz="2400" baseline="-25000" dirty="0" smtClean="0"/>
              <a:t>23</a:t>
            </a:r>
            <a:r>
              <a:rPr lang="hu-HU" altLang="hu-HU" sz="2400" dirty="0" smtClean="0"/>
              <a:t>*v</a:t>
            </a:r>
            <a:r>
              <a:rPr lang="hu-HU" altLang="hu-HU" sz="2400" baseline="30000" dirty="0" smtClean="0"/>
              <a:t>2</a:t>
            </a:r>
            <a:r>
              <a:rPr lang="hu-HU" altLang="hu-HU" sz="2400" dirty="0" smtClean="0"/>
              <a:t> = 1*q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*v + 1*p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*v</a:t>
            </a:r>
            <a:r>
              <a:rPr lang="hu-HU" altLang="hu-HU" sz="2400" baseline="30000" dirty="0" smtClean="0"/>
              <a:t>2</a:t>
            </a:r>
            <a:r>
              <a:rPr lang="hu-HU" altLang="hu-HU" sz="2400" dirty="0" smtClean="0"/>
              <a:t>*(q</a:t>
            </a:r>
            <a:r>
              <a:rPr lang="hu-HU" altLang="hu-HU" sz="2400" baseline="-25000" dirty="0" smtClean="0"/>
              <a:t>23</a:t>
            </a:r>
            <a:r>
              <a:rPr lang="hu-HU" altLang="hu-HU" sz="2400" dirty="0" smtClean="0"/>
              <a:t> + p</a:t>
            </a:r>
            <a:r>
              <a:rPr lang="hu-HU" altLang="hu-HU" sz="2400" baseline="-25000" dirty="0" smtClean="0"/>
              <a:t>23</a:t>
            </a:r>
            <a:r>
              <a:rPr lang="hu-HU" altLang="hu-HU" sz="2400" dirty="0" smtClean="0"/>
              <a:t>) = 1*q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*v + 1*p</a:t>
            </a:r>
            <a:r>
              <a:rPr lang="hu-HU" altLang="hu-HU" sz="2400" baseline="-25000" dirty="0" smtClean="0"/>
              <a:t>22</a:t>
            </a:r>
            <a:r>
              <a:rPr lang="hu-HU" altLang="hu-HU" sz="2400" dirty="0" smtClean="0"/>
              <a:t>*v</a:t>
            </a:r>
            <a:r>
              <a:rPr lang="hu-HU" altLang="hu-HU" sz="2400" baseline="30000" dirty="0" smtClean="0"/>
              <a:t>2</a:t>
            </a:r>
            <a:endParaRPr lang="hu-HU" altLang="hu-HU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2207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Életbiztosítási kalkulus </a:t>
            </a:r>
            <a:r>
              <a:rPr lang="hu-HU" altLang="hu-HU" dirty="0" smtClean="0"/>
              <a:t>(</a:t>
            </a:r>
            <a:r>
              <a:rPr lang="hu-HU" altLang="hu-HU" dirty="0"/>
              <a:t>V</a:t>
            </a:r>
            <a:r>
              <a:rPr lang="hu-HU" altLang="hu-HU" dirty="0" smtClean="0"/>
              <a:t>.)</a:t>
            </a:r>
            <a:endParaRPr lang="hu-HU" altLang="hu-HU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 smtClean="0"/>
              <a:t>Járadékbiztosítás</a:t>
            </a:r>
            <a:r>
              <a:rPr lang="hu-HU" altLang="hu-HU" sz="2800" dirty="0" smtClean="0"/>
              <a:t> </a:t>
            </a:r>
            <a:r>
              <a:rPr lang="en-US" altLang="hu-HU" sz="2800" dirty="0"/>
              <a:t>~</a:t>
            </a:r>
            <a:r>
              <a:rPr lang="hu-HU" altLang="hu-HU" sz="2800" dirty="0"/>
              <a:t> elérési </a:t>
            </a:r>
            <a:r>
              <a:rPr lang="hu-HU" altLang="hu-HU" sz="2800" dirty="0" err="1"/>
              <a:t>bizt.-ok</a:t>
            </a:r>
            <a:r>
              <a:rPr lang="hu-HU" altLang="hu-HU" sz="2800" dirty="0"/>
              <a:t> sorozata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u="sng" dirty="0"/>
              <a:t>Példa:</a:t>
            </a:r>
            <a:r>
              <a:rPr lang="hu-HU" altLang="hu-HU" sz="2800" dirty="0"/>
              <a:t> Mennyi egy 60 éves nő 3 éves időleges előleges járadékának nettó egyszeri díja, ha a járadéktag 1 Ft és a technikai kamatláb i?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biztosítónak akkor keletkezik kifizetése, ha a biztosított év elején életben van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szerződő az első évben biztosan kap pénzt, mert az mindjárt a szerződéskötéskor esedékes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többi évben csak akkor, ha </a:t>
            </a:r>
            <a:r>
              <a:rPr lang="hu-HU" altLang="hu-HU" sz="2800" dirty="0" smtClean="0"/>
              <a:t>megéli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 smtClean="0"/>
              <a:t>Tehát a megoldás: </a:t>
            </a:r>
            <a:r>
              <a:rPr lang="hu-HU" altLang="hu-HU" sz="2800" dirty="0"/>
              <a:t>1 + </a:t>
            </a:r>
            <a:r>
              <a:rPr lang="hu-HU" altLang="hu-HU" sz="2800" dirty="0" err="1"/>
              <a:t>1</a:t>
            </a:r>
            <a:r>
              <a:rPr lang="hu-HU" altLang="hu-HU" sz="2800" dirty="0"/>
              <a:t>*p</a:t>
            </a:r>
            <a:r>
              <a:rPr lang="hu-HU" altLang="hu-HU" sz="2800" baseline="-25000" dirty="0"/>
              <a:t>60</a:t>
            </a:r>
            <a:r>
              <a:rPr lang="hu-HU" altLang="hu-HU" sz="2800" dirty="0"/>
              <a:t>*v + </a:t>
            </a:r>
            <a:r>
              <a:rPr lang="hu-HU" altLang="hu-HU" sz="2800" dirty="0"/>
              <a:t>1*p</a:t>
            </a:r>
            <a:r>
              <a:rPr lang="hu-HU" altLang="hu-HU" sz="2800" baseline="-25000" dirty="0"/>
              <a:t>60</a:t>
            </a:r>
            <a:r>
              <a:rPr lang="hu-HU" altLang="hu-HU" sz="2800" dirty="0" smtClean="0"/>
              <a:t>*p</a:t>
            </a:r>
            <a:r>
              <a:rPr lang="hu-HU" altLang="hu-HU" sz="2800" baseline="-25000" dirty="0" smtClean="0"/>
              <a:t>61</a:t>
            </a:r>
            <a:r>
              <a:rPr lang="hu-HU" altLang="hu-HU" sz="2800" dirty="0" smtClean="0"/>
              <a:t>*v</a:t>
            </a:r>
            <a:r>
              <a:rPr lang="hu-HU" altLang="hu-HU" sz="2800" baseline="30000" dirty="0" smtClean="0"/>
              <a:t>2</a:t>
            </a: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307037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Életbiztosítási kalkulus (</a:t>
            </a:r>
            <a:r>
              <a:rPr lang="hu-HU" altLang="hu-HU" dirty="0" smtClean="0"/>
              <a:t>VI.)</a:t>
            </a:r>
            <a:endParaRPr lang="hu-HU" altLang="hu-HU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800" b="1" dirty="0" smtClean="0"/>
              <a:t>Term fix</a:t>
            </a:r>
            <a:r>
              <a:rPr lang="hu-HU" altLang="hu-HU" sz="2800" dirty="0" smtClean="0"/>
              <a:t> nettó </a:t>
            </a:r>
            <a:r>
              <a:rPr lang="hu-HU" altLang="hu-HU" sz="2800" dirty="0"/>
              <a:t>egyszeri díja: 1*</a:t>
            </a:r>
            <a:r>
              <a:rPr lang="hu-HU" altLang="hu-HU" sz="2800" dirty="0" err="1"/>
              <a:t>v</a:t>
            </a:r>
            <a:r>
              <a:rPr lang="hu-HU" altLang="hu-HU" sz="2800" baseline="30000" dirty="0" err="1"/>
              <a:t>n</a:t>
            </a:r>
            <a:endParaRPr lang="hu-HU" altLang="hu-HU" sz="2800" baseline="30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Ez nem </a:t>
            </a:r>
            <a:r>
              <a:rPr lang="hu-HU" altLang="hu-HU" sz="2400" dirty="0" err="1"/>
              <a:t>éb</a:t>
            </a:r>
            <a:r>
              <a:rPr lang="hu-HU" altLang="hu-HU" sz="2400" dirty="0"/>
              <a:t>., mert nincs benne halálozási, elérési kockázat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800" dirty="0" err="1"/>
              <a:t>v</a:t>
            </a:r>
            <a:r>
              <a:rPr lang="hu-HU" altLang="hu-HU" sz="2800" baseline="30000" dirty="0" err="1"/>
              <a:t>n</a:t>
            </a:r>
            <a:r>
              <a:rPr lang="hu-HU" altLang="hu-HU" sz="2800" dirty="0"/>
              <a:t> az </a:t>
            </a:r>
            <a:r>
              <a:rPr lang="hu-HU" altLang="hu-HU" sz="2800" i="1" dirty="0"/>
              <a:t>n</a:t>
            </a:r>
            <a:r>
              <a:rPr lang="hu-HU" altLang="hu-HU" sz="2800" dirty="0"/>
              <a:t> éves diszkontfaktor: az </a:t>
            </a:r>
            <a:r>
              <a:rPr lang="hu-HU" altLang="hu-HU" sz="2800" i="1" dirty="0"/>
              <a:t>n</a:t>
            </a:r>
            <a:r>
              <a:rPr lang="hu-HU" altLang="hu-HU" sz="2800" dirty="0"/>
              <a:t> év múlva esedékes 1 Ft ma mennyit ér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800" dirty="0"/>
              <a:t>Az </a:t>
            </a:r>
            <a:r>
              <a:rPr lang="hu-HU" altLang="hu-HU" sz="2800" i="1" dirty="0"/>
              <a:t>n</a:t>
            </a:r>
            <a:r>
              <a:rPr lang="hu-HU" altLang="hu-HU" sz="2800" dirty="0"/>
              <a:t> éves </a:t>
            </a:r>
            <a:r>
              <a:rPr lang="hu-HU" altLang="hu-HU" sz="2800" dirty="0" err="1"/>
              <a:t>term</a:t>
            </a:r>
            <a:r>
              <a:rPr lang="hu-HU" altLang="hu-HU" sz="2800" dirty="0"/>
              <a:t> fix nettó </a:t>
            </a:r>
            <a:r>
              <a:rPr lang="hu-HU" altLang="hu-HU" sz="2800" i="1" dirty="0"/>
              <a:t>rendszeres</a:t>
            </a:r>
            <a:r>
              <a:rPr lang="hu-HU" altLang="hu-HU" sz="2800" dirty="0"/>
              <a:t> </a:t>
            </a:r>
            <a:r>
              <a:rPr lang="hu-HU" altLang="hu-HU" sz="2800" dirty="0" smtClean="0"/>
              <a:t>díja?</a:t>
            </a:r>
            <a:endParaRPr lang="hu-HU" altLang="hu-HU" sz="28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Most pontosan tudjuk, mennyi lesz a biztosító kifizetése (1*</a:t>
            </a:r>
            <a:r>
              <a:rPr lang="hu-HU" altLang="hu-HU" sz="2400" dirty="0" err="1"/>
              <a:t>v</a:t>
            </a:r>
            <a:r>
              <a:rPr lang="hu-HU" altLang="hu-HU" sz="2400" baseline="30000" dirty="0" err="1"/>
              <a:t>n</a:t>
            </a:r>
            <a:r>
              <a:rPr lang="hu-HU" altLang="hu-HU" sz="2400" dirty="0"/>
              <a:t>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A </a:t>
            </a:r>
            <a:r>
              <a:rPr lang="hu-HU" altLang="hu-HU" sz="2400" dirty="0" smtClean="0"/>
              <a:t>bevételei </a:t>
            </a:r>
            <a:r>
              <a:rPr lang="hu-HU" altLang="hu-HU" sz="2400" dirty="0"/>
              <a:t>pedig </a:t>
            </a:r>
            <a:r>
              <a:rPr lang="en-US" altLang="hu-HU" sz="2400" dirty="0"/>
              <a:t>~</a:t>
            </a:r>
            <a:r>
              <a:rPr lang="hu-HU" altLang="hu-HU" sz="2400" dirty="0"/>
              <a:t> egy </a:t>
            </a:r>
            <a:r>
              <a:rPr lang="hu-HU" altLang="hu-HU" sz="2400" i="1" dirty="0"/>
              <a:t>n</a:t>
            </a:r>
            <a:r>
              <a:rPr lang="hu-HU" altLang="hu-HU" sz="2400" dirty="0"/>
              <a:t> éves előleges időleges </a:t>
            </a:r>
            <a:r>
              <a:rPr lang="hu-HU" altLang="hu-HU" sz="2400" dirty="0" smtClean="0"/>
              <a:t>járadék, </a:t>
            </a:r>
            <a:r>
              <a:rPr lang="hu-HU" altLang="hu-HU" sz="2400" dirty="0"/>
              <a:t>DE: most nem a biztosított kapja a járadéktagot, hanem a szerződő fizeti a biztosítónak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i="1" dirty="0"/>
              <a:t>n</a:t>
            </a:r>
            <a:r>
              <a:rPr lang="hu-HU" altLang="hu-HU" sz="2400" dirty="0"/>
              <a:t> éves </a:t>
            </a:r>
            <a:r>
              <a:rPr lang="hu-HU" altLang="hu-HU" sz="2400" dirty="0" smtClean="0"/>
              <a:t>előleges időleges </a:t>
            </a:r>
            <a:r>
              <a:rPr lang="hu-HU" altLang="hu-HU" sz="2400" dirty="0"/>
              <a:t>járadék </a:t>
            </a:r>
            <a:r>
              <a:rPr lang="hu-HU" altLang="hu-HU" sz="2400" dirty="0" smtClean="0"/>
              <a:t>			nettó </a:t>
            </a:r>
            <a:r>
              <a:rPr lang="hu-HU" altLang="hu-HU" sz="2400" dirty="0"/>
              <a:t>egyszeri </a:t>
            </a:r>
            <a:r>
              <a:rPr lang="hu-HU" altLang="hu-HU" sz="2400" dirty="0" smtClean="0"/>
              <a:t>díja: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100" dirty="0" smtClean="0"/>
              <a:t>(</a:t>
            </a:r>
            <a:r>
              <a:rPr lang="hu-HU" altLang="hu-HU" sz="2100" i="1" dirty="0" smtClean="0"/>
              <a:t>x</a:t>
            </a:r>
            <a:r>
              <a:rPr lang="hu-HU" altLang="hu-HU" sz="2100" dirty="0" smtClean="0"/>
              <a:t>: jelenlegi életkor, </a:t>
            </a:r>
            <a:r>
              <a:rPr lang="hu-HU" altLang="hu-HU" sz="2100" i="1" dirty="0" smtClean="0"/>
              <a:t>n</a:t>
            </a:r>
            <a:r>
              <a:rPr lang="hu-HU" altLang="hu-HU" sz="2100" dirty="0" smtClean="0"/>
              <a:t> &gt; 1)</a:t>
            </a:r>
            <a:endParaRPr lang="hu-HU" altLang="hu-HU" sz="2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Szövegdoboz 1"/>
              <p:cNvSpPr txBox="1"/>
              <p:nvPr/>
            </p:nvSpPr>
            <p:spPr>
              <a:xfrm>
                <a:off x="5148064" y="5373216"/>
                <a:ext cx="3916970" cy="120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1+1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∗</m:t>
                      </m:r>
                      <m:nary>
                        <m:naryPr>
                          <m:chr m:val="∑"/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𝑗</m:t>
                          </m:r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  <m:e>
                          <m:nary>
                            <m:naryPr>
                              <m:chr m:val="∏"/>
                              <m:ctrlP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u-HU" sz="2400" b="0" i="1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hu-HU" sz="2400" dirty="0"/>
              </a:p>
            </p:txBody>
          </p:sp>
        </mc:Choice>
        <mc:Fallback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373216"/>
                <a:ext cx="3916970" cy="12051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95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Életbiztosítási kalkulus (</a:t>
            </a:r>
            <a:r>
              <a:rPr lang="hu-HU" altLang="hu-HU" dirty="0" smtClean="0"/>
              <a:t>VII.)</a:t>
            </a:r>
            <a:endParaRPr lang="hu-HU" altLang="hu-H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1600200"/>
            <a:ext cx="8856984" cy="5069160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Felírjuk az ekvivalencia egyenletet</a:t>
            </a:r>
            <a:r>
              <a:rPr lang="hu-HU" altLang="hu-HU" sz="2400" dirty="0" smtClean="0"/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hu-HU" altLang="hu-HU" sz="2400" dirty="0" smtClean="0"/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endParaRPr lang="hu-HU" altLang="hu-HU" sz="2400" dirty="0"/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 smtClean="0"/>
              <a:t>ahol </a:t>
            </a:r>
            <a:r>
              <a:rPr lang="hu-HU" altLang="hu-HU" sz="2400" i="1" dirty="0"/>
              <a:t>P</a:t>
            </a:r>
            <a:r>
              <a:rPr lang="hu-HU" altLang="hu-HU" sz="2400" dirty="0"/>
              <a:t> az </a:t>
            </a:r>
            <a:r>
              <a:rPr lang="hu-HU" altLang="hu-HU" sz="2400" i="1" dirty="0"/>
              <a:t>n</a:t>
            </a:r>
            <a:r>
              <a:rPr lang="hu-HU" altLang="hu-HU" sz="2400" dirty="0"/>
              <a:t> éves </a:t>
            </a:r>
            <a:r>
              <a:rPr lang="hu-HU" altLang="hu-HU" sz="2400" dirty="0" err="1"/>
              <a:t>term</a:t>
            </a:r>
            <a:r>
              <a:rPr lang="hu-HU" altLang="hu-HU" sz="2400" dirty="0"/>
              <a:t> fix nettó rendszeres díja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i="1" dirty="0" err="1"/>
              <a:t>P</a:t>
            </a:r>
            <a:r>
              <a:rPr lang="hu-HU" altLang="hu-HU" sz="2400" dirty="0" err="1"/>
              <a:t>-vel</a:t>
            </a:r>
            <a:r>
              <a:rPr lang="hu-HU" altLang="hu-HU" sz="2400" dirty="0"/>
              <a:t> való szorzás: a biztosító bevételei nem 1 Ft-os összegű biztosítás, hanem </a:t>
            </a:r>
            <a:r>
              <a:rPr lang="hu-HU" altLang="hu-HU" sz="2400" i="1" dirty="0"/>
              <a:t>P</a:t>
            </a:r>
            <a:r>
              <a:rPr lang="hu-HU" altLang="hu-HU" sz="2400" dirty="0"/>
              <a:t> Ft-os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Kifejezve </a:t>
            </a:r>
            <a:r>
              <a:rPr lang="hu-HU" altLang="hu-HU" sz="2400" i="1" dirty="0"/>
              <a:t>P</a:t>
            </a:r>
            <a:r>
              <a:rPr lang="hu-HU" altLang="hu-HU" sz="2400" dirty="0"/>
              <a:t>-t </a:t>
            </a:r>
            <a:r>
              <a:rPr lang="hu-HU" altLang="hu-HU" sz="2400" dirty="0" smtClean="0"/>
              <a:t>adódik a megoldás</a:t>
            </a:r>
            <a:endParaRPr lang="hu-HU" altLang="hu-HU" sz="24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Megjegyzés: a többi életbiztosítás rendszeres díjánál is ugyanez az eljárás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1) nettó egyszeri díj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2) ekvivalencia egyenlet, kiadások jelenértéke = nettó egyszeri díj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3) kifejezzük </a:t>
            </a:r>
            <a:r>
              <a:rPr lang="hu-HU" altLang="hu-HU" sz="2400" i="1" dirty="0"/>
              <a:t>P</a:t>
            </a:r>
            <a:r>
              <a:rPr lang="hu-HU" altLang="hu-HU" sz="2400" dirty="0"/>
              <a:t>-t</a:t>
            </a:r>
            <a:endParaRPr lang="hu-HU" altLang="hu-HU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3122353" y="1700808"/>
                <a:ext cx="6086603" cy="1281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1∗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𝑃</m:t>
                      </m:r>
                      <m:r>
                        <a:rPr lang="hu-HU" sz="2400" b="0" i="1" smtClean="0">
                          <a:latin typeface="Cambria Math"/>
                        </a:rPr>
                        <m:t>∗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i="1">
                              <a:latin typeface="Cambria Math"/>
                            </a:rPr>
                            <m:t>1+1</m:t>
                          </m:r>
                          <m:r>
                            <a:rPr lang="hu-HU" sz="2400" i="1">
                              <a:latin typeface="Cambria Math"/>
                              <a:ea typeface="Cambria Math"/>
                            </a:rPr>
                            <m:t>∗</m:t>
                          </m:r>
                          <m:nary>
                            <m:naryPr>
                              <m:chr m:val="∑"/>
                              <m:ctrlPr>
                                <a:rPr lang="hu-HU" sz="2400" i="1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hu-HU" sz="2400" i="1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sup>
                            <m:e>
                              <m:nary>
                                <m:naryPr>
                                  <m:chr m:val="∏"/>
                                  <m:ctrlP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=</m:t>
                                  </m:r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hu-HU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400" i="1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hu-HU" sz="2400" i="1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  <m:sSup>
                                <m:sSupPr>
                                  <m:ctrlP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𝑗</m:t>
                                  </m:r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hu-HU" sz="2400" i="1">
                                      <a:latin typeface="Cambria Math"/>
                                      <a:ea typeface="Cambria Math"/>
                                    </a:rPr>
                                    <m:t>+1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hu-HU" sz="2400" dirty="0"/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53" y="1700808"/>
                <a:ext cx="6086603" cy="12813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8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 smtClean="0"/>
              <a:t>Kockázatok a biztosításokban</a:t>
            </a:r>
            <a:endParaRPr lang="hu-HU" altLang="hu-HU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 smtClean="0"/>
              <a:t>Tiszta </a:t>
            </a:r>
            <a:r>
              <a:rPr lang="hu-HU" altLang="hu-HU" sz="2400" b="1" dirty="0"/>
              <a:t>kockázat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pure</a:t>
            </a:r>
            <a:r>
              <a:rPr lang="hu-HU" altLang="hu-HU" sz="2400" dirty="0"/>
              <a:t> </a:t>
            </a:r>
            <a:r>
              <a:rPr lang="hu-HU" altLang="hu-HU" sz="2400" dirty="0" err="1"/>
              <a:t>risk</a:t>
            </a:r>
            <a:r>
              <a:rPr lang="hu-HU" altLang="hu-HU" sz="2400" dirty="0"/>
              <a:t>) – 2 lehetséges kimenetel: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Változatlan állapot (pl. nem lesz tűz)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Veszteség (kár) következik be (pl. tűz lesz)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Tiszta kockázatot hordoz pl. a vihar, földrengés, földcsuszamlás, villámlás, havazás, de balesetek és gépekben bekövetkezett meghibásodás is → ez a típus releváns a biztosításokban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Üzleti kockázat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speculative</a:t>
            </a:r>
            <a:r>
              <a:rPr lang="hu-HU" altLang="hu-HU" sz="2400" dirty="0"/>
              <a:t> </a:t>
            </a:r>
            <a:r>
              <a:rPr lang="hu-HU" altLang="hu-HU" sz="2400" dirty="0" err="1"/>
              <a:t>risk</a:t>
            </a:r>
            <a:r>
              <a:rPr lang="hu-HU" altLang="hu-HU" sz="2400" dirty="0"/>
              <a:t>) – 3 lehetséges kimenetel: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Veszteség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Változatlan állapot (nem jellemző, lásd pl. részvénybefektetések, ritka az, hogy a piacon nem történik semmi)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Nyereség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Az összetett (üzleti) kockázatok nem jellemzők a biztosításelméletben (az ilyen jellegű kockázatot más típusú eszközökkel lehet kezelni – pl. opciók, határidős ügyletek, </a:t>
            </a:r>
            <a:r>
              <a:rPr lang="hu-HU" altLang="hu-HU" sz="2000" dirty="0" err="1"/>
              <a:t>swapok</a:t>
            </a:r>
            <a:r>
              <a:rPr lang="hu-HU" altLang="hu-HU" sz="2000" dirty="0"/>
              <a:t>, stb.)</a:t>
            </a:r>
          </a:p>
        </p:txBody>
      </p:sp>
    </p:spTree>
    <p:extLst>
      <p:ext uri="{BB962C8B-B14F-4D97-AF65-F5344CB8AC3E}">
        <p14:creationId xmlns:p14="http://schemas.microsoft.com/office/powerpoint/2010/main" val="68237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4800" dirty="0"/>
              <a:t>N</a:t>
            </a:r>
            <a:r>
              <a:rPr lang="hu-HU" altLang="hu-HU" dirty="0"/>
              <a:t>YUGDÍJBIZTOSÍTÁS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4739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 smtClean="0"/>
              <a:t>Értelmezés</a:t>
            </a:r>
            <a:endParaRPr lang="hu-HU" altLang="hu-HU" sz="40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78112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Biztosítástanban a nyugdíjbiztosítás (</a:t>
            </a:r>
            <a:r>
              <a:rPr lang="hu-HU" altLang="hu-HU" sz="2800" dirty="0" err="1"/>
              <a:t>nyb</a:t>
            </a:r>
            <a:r>
              <a:rPr lang="hu-HU" altLang="hu-HU" sz="2800" dirty="0"/>
              <a:t>) szigorú értelemben nem felel meg a köznyelvben használt </a:t>
            </a:r>
            <a:r>
              <a:rPr lang="hu-HU" altLang="hu-HU" sz="2800" dirty="0" err="1"/>
              <a:t>nyb-nak</a:t>
            </a:r>
            <a:endParaRPr lang="hu-HU" altLang="hu-HU" sz="28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i="1" dirty="0"/>
              <a:t>Biztosítástani értelemben</a:t>
            </a:r>
            <a:r>
              <a:rPr lang="hu-HU" altLang="hu-HU" sz="2800" dirty="0"/>
              <a:t> az életjáradék a </a:t>
            </a:r>
            <a:r>
              <a:rPr lang="hu-HU" altLang="hu-HU" sz="2800" dirty="0" err="1"/>
              <a:t>nyb</a:t>
            </a:r>
            <a:endParaRPr lang="hu-HU" altLang="hu-HU" sz="28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Életjáradék esetében pontosan tudjuk, hogy mennyi lesz a járadéktag értéke és hogy mennyit kell befizetnünk érte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i="1" dirty="0"/>
              <a:t>Köznyelvi értelemben</a:t>
            </a:r>
            <a:r>
              <a:rPr lang="hu-HU" altLang="hu-HU" sz="2800" dirty="0"/>
              <a:t> minden olyan biztosítási formát, amely egy bizonyos életkor elérésével kifizetést ígér a biztosítottaknak </a:t>
            </a:r>
            <a:r>
              <a:rPr lang="hu-HU" altLang="hu-HU" sz="2800" dirty="0" err="1"/>
              <a:t>nyb-nak</a:t>
            </a:r>
            <a:r>
              <a:rPr lang="hu-HU" altLang="hu-HU" sz="2800" dirty="0"/>
              <a:t> nevezünk</a:t>
            </a:r>
          </a:p>
        </p:txBody>
      </p:sp>
    </p:spTree>
    <p:extLst>
      <p:ext uri="{BB962C8B-B14F-4D97-AF65-F5344CB8AC3E}">
        <p14:creationId xmlns:p14="http://schemas.microsoft.com/office/powerpoint/2010/main" val="196358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Felosztó-kirovó </a:t>
            </a:r>
            <a:r>
              <a:rPr lang="hu-HU" altLang="hu-HU" dirty="0" smtClean="0"/>
              <a:t>rendszer</a:t>
            </a:r>
            <a:endParaRPr lang="hu-HU" altLang="hu-HU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Más néven: </a:t>
            </a:r>
            <a:r>
              <a:rPr lang="hu-HU" altLang="hu-HU" sz="2600" dirty="0" err="1"/>
              <a:t>pay</a:t>
            </a:r>
            <a:r>
              <a:rPr lang="hu-HU" altLang="hu-HU" sz="2600" dirty="0"/>
              <a:t> </a:t>
            </a:r>
            <a:r>
              <a:rPr lang="hu-HU" altLang="hu-HU" sz="2600" dirty="0" err="1"/>
              <a:t>as</a:t>
            </a:r>
            <a:r>
              <a:rPr lang="hu-HU" altLang="hu-HU" sz="2600" dirty="0"/>
              <a:t> </a:t>
            </a:r>
            <a:r>
              <a:rPr lang="hu-HU" altLang="hu-HU" sz="2600" dirty="0" err="1"/>
              <a:t>you</a:t>
            </a:r>
            <a:r>
              <a:rPr lang="hu-HU" altLang="hu-HU" sz="2600" dirty="0"/>
              <a:t> go (PAYGO)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Finanszírozási típust jelent: az aktuálisan befolyó járulékokból folyósítják a nyugdíjakat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Jellemzően állami nyugdíjterveknél használják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Kereső tevékenységet végzők száma * járulékalapot képző átlagjövedelem = nyugdíjasok száma * átlagnyugdíj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Legnagyobb problémája, hogy </a:t>
            </a:r>
            <a:r>
              <a:rPr lang="hu-HU" altLang="hu-HU" sz="2600" dirty="0" smtClean="0"/>
              <a:t>érzékeny a </a:t>
            </a:r>
            <a:r>
              <a:rPr lang="hu-HU" altLang="hu-HU" sz="2600" dirty="0"/>
              <a:t>befizetők </a:t>
            </a:r>
            <a:r>
              <a:rPr lang="hu-HU" altLang="hu-HU" sz="2600" dirty="0" smtClean="0"/>
              <a:t>számára, az </a:t>
            </a:r>
            <a:r>
              <a:rPr lang="hu-HU" altLang="hu-HU" sz="2600" dirty="0"/>
              <a:t>átlagos befizetés </a:t>
            </a:r>
            <a:r>
              <a:rPr lang="hu-HU" altLang="hu-HU" sz="2600" dirty="0" smtClean="0"/>
              <a:t>nagyságára, a </a:t>
            </a:r>
            <a:r>
              <a:rPr lang="hu-HU" altLang="hu-HU" sz="2600" dirty="0"/>
              <a:t>nyugdíjasok </a:t>
            </a:r>
            <a:r>
              <a:rPr lang="hu-HU" altLang="hu-HU" sz="2600" dirty="0" smtClean="0"/>
              <a:t>számára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Az 1. pillér Magyarországon is felosztó-kirovó </a:t>
            </a:r>
            <a:r>
              <a:rPr lang="hu-HU" altLang="hu-HU" sz="2600" dirty="0" smtClean="0"/>
              <a:t>finanszírozású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 smtClean="0"/>
              <a:t>Életkilátások </a:t>
            </a:r>
            <a:r>
              <a:rPr lang="hu-HU" altLang="hu-HU" sz="2200" dirty="0"/>
              <a:t>javulása + a születések csökkenése (öregedő társadalom), alacsony aktivitási ráta</a:t>
            </a:r>
          </a:p>
          <a:p>
            <a:pPr>
              <a:lnSpc>
                <a:spcPct val="80000"/>
              </a:lnSpc>
              <a:spcBef>
                <a:spcPct val="55000"/>
              </a:spcBef>
            </a:pPr>
            <a:endParaRPr lang="hu-HU" altLang="hu-HU" sz="2600" dirty="0"/>
          </a:p>
        </p:txBody>
      </p:sp>
    </p:spTree>
    <p:extLst>
      <p:ext uri="{BB962C8B-B14F-4D97-AF65-F5344CB8AC3E}">
        <p14:creationId xmlns:p14="http://schemas.microsoft.com/office/powerpoint/2010/main" val="228847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Tőkefedezeti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423848" cy="478112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A befizetések tartalékok formájában a tőkepiacon kerülnek befektetésre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A rendszer hatékonyságának alapja a tőkepiaci eredmény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Jellemzően a magán nyugdíjterveknél használják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A legnagyobb kockázat a tőkepiaci teljesítményben van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Magyarországon (a 2. és) a 3. pillér, azaz (a magán nyugdíjpénztárak) és az önkéntes nyugdíjpénztárak tőkefedezeti típusúak</a:t>
            </a:r>
          </a:p>
        </p:txBody>
      </p:sp>
    </p:spTree>
    <p:extLst>
      <p:ext uri="{BB962C8B-B14F-4D97-AF65-F5344CB8AC3E}">
        <p14:creationId xmlns:p14="http://schemas.microsoft.com/office/powerpoint/2010/main" val="95452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Szolgáltatással meghatározott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Más néven: </a:t>
            </a:r>
            <a:r>
              <a:rPr lang="hu-HU" altLang="hu-HU" sz="2400" b="1" dirty="0" err="1"/>
              <a:t>defined</a:t>
            </a:r>
            <a:r>
              <a:rPr lang="hu-HU" altLang="hu-HU" sz="2400" b="1" dirty="0"/>
              <a:t> </a:t>
            </a:r>
            <a:r>
              <a:rPr lang="hu-HU" altLang="hu-HU" sz="2400" b="1" dirty="0" err="1"/>
              <a:t>benefit</a:t>
            </a:r>
            <a:r>
              <a:rPr lang="hu-HU" altLang="hu-HU" sz="2400" b="1" dirty="0"/>
              <a:t> (DB)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szolgáltató egy bizonyos ellátási szintet garantál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befektetési és a hosszú élet (</a:t>
            </a:r>
            <a:r>
              <a:rPr lang="hu-HU" altLang="hu-HU" sz="2400" dirty="0" err="1"/>
              <a:t>longevity</a:t>
            </a:r>
            <a:r>
              <a:rPr lang="hu-HU" altLang="hu-HU" sz="2400" dirty="0"/>
              <a:t>) kockázata a szolgáltatóé – nem minden esetben vállalja mindkét kockázatot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De ha igen, akkor 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Az ellátási szint előre rögzített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A nyugdíj csak a jövedelemtől és a munkában töltött időtől függ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Állami </a:t>
            </a:r>
            <a:r>
              <a:rPr lang="hu-HU" altLang="hu-HU" sz="2400" dirty="0" err="1"/>
              <a:t>ny.rsz</a:t>
            </a:r>
            <a:r>
              <a:rPr lang="hu-HU" altLang="hu-HU" sz="2400" dirty="0"/>
              <a:t>.: általában szolgáltatással meghatározott, felosztó-kirovó finanszírozással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Magán nyugdíjtervek: munkáltatói terveknél fordul elő szolgáltatással meghatározott rendszer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Magyarországon az 1. pillér szolgáltatással meghatározott</a:t>
            </a:r>
          </a:p>
        </p:txBody>
      </p:sp>
    </p:spTree>
    <p:extLst>
      <p:ext uri="{BB962C8B-B14F-4D97-AF65-F5344CB8AC3E}">
        <p14:creationId xmlns:p14="http://schemas.microsoft.com/office/powerpoint/2010/main" val="20611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Hozzájárulással meghatározott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Más néven: </a:t>
            </a:r>
            <a:r>
              <a:rPr lang="hu-HU" altLang="hu-HU" sz="2800" b="1" dirty="0" err="1"/>
              <a:t>defined</a:t>
            </a:r>
            <a:r>
              <a:rPr lang="hu-HU" altLang="hu-HU" sz="2800" b="1" dirty="0"/>
              <a:t> </a:t>
            </a:r>
            <a:r>
              <a:rPr lang="hu-HU" altLang="hu-HU" sz="2800" b="1" dirty="0" err="1"/>
              <a:t>contribution</a:t>
            </a:r>
            <a:r>
              <a:rPr lang="hu-HU" altLang="hu-HU" sz="2800" b="1" dirty="0"/>
              <a:t> (DC)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Csak azt rögzítik, hogy a tagoknak mekkora hozzájárulást kell teljesíteniük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A befektetési és a </a:t>
            </a:r>
            <a:r>
              <a:rPr lang="hu-HU" altLang="hu-HU" sz="2800" dirty="0" err="1"/>
              <a:t>longevity</a:t>
            </a:r>
            <a:r>
              <a:rPr lang="hu-HU" altLang="hu-HU" sz="2800" dirty="0"/>
              <a:t> kockázat a biztosítotté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Tőkefedezeti nyugdíjrendszerrel szokták kombinálni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dirty="0"/>
              <a:t>Lehetnek hibrid tervek is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Pl. elsősorban hozzájárulással meghatározott nyugdíjak, de biztosítanak egy minimumot (DC, DB keveréke, vagy másképp DC minimum garanciával)</a:t>
            </a:r>
          </a:p>
        </p:txBody>
      </p:sp>
    </p:spTree>
    <p:extLst>
      <p:ext uri="{BB962C8B-B14F-4D97-AF65-F5344CB8AC3E}">
        <p14:creationId xmlns:p14="http://schemas.microsoft.com/office/powerpoint/2010/main" val="33925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3200" dirty="0"/>
              <a:t>Névleges hozzájárulással meghatározott (I.)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hagyományos állami nyugdíjrendszerek (PAYGO–DB) fenntarthatósága világszerte probléma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Egy alternatíva: névleges hozzájárulással meghatározott (</a:t>
            </a:r>
            <a:r>
              <a:rPr lang="hu-HU" altLang="hu-HU" sz="2400" b="1" dirty="0" err="1"/>
              <a:t>notional</a:t>
            </a:r>
            <a:r>
              <a:rPr lang="hu-HU" altLang="hu-HU" sz="2400" b="1" dirty="0"/>
              <a:t> </a:t>
            </a:r>
            <a:r>
              <a:rPr lang="hu-HU" altLang="hu-HU" sz="2400" b="1" dirty="0" err="1"/>
              <a:t>defined</a:t>
            </a:r>
            <a:r>
              <a:rPr lang="hu-HU" altLang="hu-HU" sz="2400" b="1" dirty="0"/>
              <a:t> </a:t>
            </a:r>
            <a:r>
              <a:rPr lang="hu-HU" altLang="hu-HU" sz="2400" b="1" dirty="0" err="1"/>
              <a:t>contribution</a:t>
            </a:r>
            <a:r>
              <a:rPr lang="hu-HU" altLang="hu-HU" sz="2400" b="1" dirty="0"/>
              <a:t>, NDC</a:t>
            </a:r>
            <a:r>
              <a:rPr lang="hu-HU" altLang="hu-HU" sz="2400" dirty="0"/>
              <a:t>) rendszer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Felosztó-kirovó finanszírozás, de a tagok a járulékokat egy „névleges” egyéni számlára fizetik be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Névleges, mivel a számla csak számviteli célokat szolgál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Valójában a befizetéseket a jelenlegi nyugdíjasoknak kifizetik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számlához egy virtuális hozam kapcsolódik – általában valamilyen </a:t>
            </a:r>
            <a:r>
              <a:rPr lang="hu-HU" altLang="hu-HU" sz="2400" dirty="0" err="1"/>
              <a:t>makroökonómiai</a:t>
            </a:r>
            <a:r>
              <a:rPr lang="hu-HU" altLang="hu-HU" sz="2400" dirty="0"/>
              <a:t> változó(k)hoz kötik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Leggyakrabban a gazdaság átlagos bérnövekedési üteme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De gyakran infláció és a GDP növekedési üteme is</a:t>
            </a:r>
          </a:p>
        </p:txBody>
      </p:sp>
    </p:spTree>
    <p:extLst>
      <p:ext uri="{BB962C8B-B14F-4D97-AF65-F5344CB8AC3E}">
        <p14:creationId xmlns:p14="http://schemas.microsoft.com/office/powerpoint/2010/main" val="234240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3200" dirty="0"/>
              <a:t>Névleges hozzájárulással meghatározott (II.)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Nyugdíjkorhatár elérésekor a nyugdíjat egy annuitásként határozzák meg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200" dirty="0"/>
              <a:t>Az egyéni számla hozamokkal növelt „egyenlege” és a várható hátralévő élettartam alapján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A nyugdíjkalkulációhoz unisex </a:t>
            </a:r>
            <a:r>
              <a:rPr lang="hu-HU" altLang="hu-HU" sz="2400" dirty="0" err="1"/>
              <a:t>korspecifikus</a:t>
            </a:r>
            <a:r>
              <a:rPr lang="hu-HU" altLang="hu-HU" sz="2400" dirty="0"/>
              <a:t> várható élettartamot használnak (néhány évente frissítik)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A rendszer két nagy előnye a PAYGO–</a:t>
            </a:r>
            <a:r>
              <a:rPr lang="hu-HU" altLang="hu-HU" sz="2400" dirty="0" err="1"/>
              <a:t>DB-vel</a:t>
            </a:r>
            <a:r>
              <a:rPr lang="hu-HU" altLang="hu-HU" sz="2400" dirty="0"/>
              <a:t> szemben: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200" dirty="0"/>
              <a:t>A biztosítottra ösztönzőleg hat: befizetéseit és annak hozamait nyomon tudja követni az „egyéni számláján”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200" dirty="0"/>
              <a:t>A demográfiai folyamatokra kevésbé érzékeny: figyelembe veszi az aktuális várható élettartamot</a:t>
            </a:r>
          </a:p>
        </p:txBody>
      </p:sp>
    </p:spTree>
    <p:extLst>
      <p:ext uri="{BB962C8B-B14F-4D97-AF65-F5344CB8AC3E}">
        <p14:creationId xmlns:p14="http://schemas.microsoft.com/office/powerpoint/2010/main" val="189678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Esettanulmány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5069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Mennyit kell félretennünk havonta, ha magunk szeretnénk biztosítani a teljes nyugdíjunkat?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Most csak az alábbi paraméterek: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i="1" dirty="0" smtClean="0"/>
              <a:t>m</a:t>
            </a:r>
            <a:r>
              <a:rPr lang="hu-HU" dirty="0" smtClean="0"/>
              <a:t>: mennyi idő múlva akarunk „nyugdíjba menni”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i="1" dirty="0" smtClean="0"/>
              <a:t>n</a:t>
            </a:r>
            <a:r>
              <a:rPr lang="hu-HU" dirty="0" smtClean="0"/>
              <a:t>: mennyi időre akarjuk biztosítani a nyugdíjunkat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i="1" dirty="0" smtClean="0"/>
              <a:t>B</a:t>
            </a:r>
            <a:r>
              <a:rPr lang="hu-HU" dirty="0" smtClean="0"/>
              <a:t>: mekkora havi nyugdíjat akarunk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Havi fix, reálértelemben, azaz mai árszínvonalon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i="1" dirty="0"/>
              <a:t>r</a:t>
            </a:r>
            <a:r>
              <a:rPr lang="hu-HU" dirty="0" smtClean="0"/>
              <a:t>: mekkora hozam mellett tudjuk megtakarításainkat befektetni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Most: kockázatmentes hozam, reálértelemben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→ </a:t>
            </a:r>
            <a:r>
              <a:rPr lang="hu-HU" b="1" i="1" dirty="0" smtClean="0"/>
              <a:t>A</a:t>
            </a:r>
            <a:r>
              <a:rPr lang="hu-HU" dirty="0" smtClean="0"/>
              <a:t>: mekkora havi összeget kell félretennünk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Havi fix, reálértelemben, tehát mindig inflációval növeljük a megtakarításokat (reméljük, bérünk is legalább inflációval emelkedik...)</a:t>
            </a:r>
          </a:p>
        </p:txBody>
      </p:sp>
    </p:spTree>
    <p:extLst>
      <p:ext uri="{BB962C8B-B14F-4D97-AF65-F5344CB8AC3E}">
        <p14:creationId xmlns:p14="http://schemas.microsoft.com/office/powerpoint/2010/main" val="111783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Esettanulmány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Nézzük, hogyan alakul megtakarításaink összértéke (</a:t>
            </a:r>
            <a:r>
              <a:rPr lang="hu-HU" i="1" dirty="0" smtClean="0"/>
              <a:t>M</a:t>
            </a:r>
            <a:r>
              <a:rPr lang="hu-HU" dirty="0" smtClean="0"/>
              <a:t>):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Most, azaz a 0. hónap elején helyezzük el az első összeget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0. hónap vége: </a:t>
            </a:r>
            <a:r>
              <a:rPr lang="hu-HU" i="1" dirty="0" smtClean="0"/>
              <a:t>M</a:t>
            </a:r>
            <a:r>
              <a:rPr lang="hu-HU" baseline="-25000" dirty="0" smtClean="0"/>
              <a:t>0</a:t>
            </a:r>
            <a:r>
              <a:rPr lang="hu-HU" dirty="0" smtClean="0"/>
              <a:t> = </a:t>
            </a:r>
            <a:r>
              <a:rPr lang="hu-HU" i="1" dirty="0" smtClean="0"/>
              <a:t>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1. hónap vége: </a:t>
            </a:r>
            <a:r>
              <a:rPr lang="hu-HU" i="1" dirty="0" smtClean="0"/>
              <a:t>M</a:t>
            </a:r>
            <a:r>
              <a:rPr lang="hu-HU" baseline="-25000" dirty="0" smtClean="0"/>
              <a:t>1</a:t>
            </a:r>
            <a:r>
              <a:rPr lang="hu-HU" dirty="0" smtClean="0"/>
              <a:t> = </a:t>
            </a:r>
            <a:r>
              <a:rPr lang="hu-HU" i="1" dirty="0" smtClean="0"/>
              <a:t>A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 + </a:t>
            </a:r>
            <a:r>
              <a:rPr lang="hu-HU" i="1" dirty="0" smtClean="0"/>
              <a:t>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2. hónap vége: </a:t>
            </a:r>
            <a:r>
              <a:rPr lang="hu-HU" i="1" dirty="0" smtClean="0"/>
              <a:t>M</a:t>
            </a:r>
            <a:r>
              <a:rPr lang="hu-HU" baseline="-25000" dirty="0" smtClean="0"/>
              <a:t>2</a:t>
            </a:r>
            <a:r>
              <a:rPr lang="hu-HU" dirty="0" smtClean="0"/>
              <a:t> = </a:t>
            </a:r>
            <a:r>
              <a:rPr lang="hu-HU" i="1" dirty="0" smtClean="0"/>
              <a:t>A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2</a:t>
            </a:r>
            <a:r>
              <a:rPr lang="hu-HU" dirty="0" smtClean="0"/>
              <a:t> + </a:t>
            </a:r>
            <a:r>
              <a:rPr lang="hu-HU" i="1" dirty="0" smtClean="0"/>
              <a:t>A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 + </a:t>
            </a:r>
            <a:r>
              <a:rPr lang="hu-HU" i="1" dirty="0" smtClean="0"/>
              <a:t>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m</a:t>
            </a:r>
            <a:r>
              <a:rPr lang="hu-HU" dirty="0" smtClean="0"/>
              <a:t>. hónap vége: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dirty="0" smtClean="0"/>
              <a:t> = </a:t>
            </a:r>
            <a:r>
              <a:rPr lang="hu-HU" i="1" dirty="0" smtClean="0"/>
              <a:t>A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i="1" baseline="30000" dirty="0" smtClean="0"/>
              <a:t>m</a:t>
            </a:r>
            <a:r>
              <a:rPr lang="hu-HU" dirty="0" smtClean="0"/>
              <a:t> + </a:t>
            </a:r>
            <a:r>
              <a:rPr lang="hu-HU" i="1" dirty="0" smtClean="0"/>
              <a:t>A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i="1" baseline="30000" dirty="0" smtClean="0"/>
              <a:t>m</a:t>
            </a:r>
            <a:r>
              <a:rPr lang="hu-HU" baseline="30000" dirty="0" smtClean="0"/>
              <a:t>-1</a:t>
            </a:r>
            <a:r>
              <a:rPr lang="hu-HU" dirty="0" smtClean="0"/>
              <a:t> + … + </a:t>
            </a:r>
            <a:r>
              <a:rPr lang="hu-HU" i="1" dirty="0" smtClean="0"/>
              <a:t>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 mértani sor, tehát: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2699792" y="5805264"/>
                <a:ext cx="6039538" cy="8849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𝐴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4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1−</m:t>
                          </m:r>
                          <m:d>
                            <m:d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𝐴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hu-HU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805264"/>
                <a:ext cx="6039538" cy="8849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18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Biztosítható kockázatok (I.)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84976" cy="49251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Biztosítás definíciója: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„Virtuális </a:t>
            </a:r>
            <a:r>
              <a:rPr lang="hu-HU" altLang="hu-HU" sz="2400" b="1" dirty="0"/>
              <a:t>(veszély)közösség</a:t>
            </a:r>
            <a:r>
              <a:rPr lang="hu-HU" altLang="hu-HU" sz="2400" dirty="0"/>
              <a:t> révén megvalósuló kockázattranszfer”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veszélyközösség</a:t>
            </a:r>
            <a:r>
              <a:rPr lang="hu-HU" altLang="hu-HU" sz="2400" b="1" dirty="0"/>
              <a:t> </a:t>
            </a:r>
            <a:r>
              <a:rPr lang="hu-HU" altLang="hu-HU" sz="2400" dirty="0"/>
              <a:t>egy </a:t>
            </a:r>
            <a:r>
              <a:rPr lang="hu-HU" altLang="hu-HU" sz="2400" b="1" dirty="0"/>
              <a:t>konkrét kockázat</a:t>
            </a:r>
            <a:r>
              <a:rPr lang="hu-HU" altLang="hu-HU" sz="2400" dirty="0"/>
              <a:t> (veszély) kivédésére, csökkentésére szervezett közösség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tagok befizetéseiből működik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Célja, hogy a közösség egyes tagjait ért kárt kompenzálja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Aki biztosítást köt az a közösség tagja lesz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kár bármelyik tagot érheti, de előre nem lehet tudni, hogy kit és mikor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Akit viszont sújt, önmagában nehezen tud megbirkózni vele, ezért a veszélyközösség azt vállalja, hogy közösen fedezik a kárát</a:t>
            </a:r>
          </a:p>
        </p:txBody>
      </p:sp>
    </p:spTree>
    <p:extLst>
      <p:ext uri="{BB962C8B-B14F-4D97-AF65-F5344CB8AC3E}">
        <p14:creationId xmlns:p14="http://schemas.microsoft.com/office/powerpoint/2010/main" val="14749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Esettanulmány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Az </a:t>
            </a:r>
            <a:r>
              <a:rPr lang="hu-HU" sz="2400" i="1" dirty="0" smtClean="0"/>
              <a:t>m</a:t>
            </a:r>
            <a:r>
              <a:rPr lang="hu-HU" sz="2400" dirty="0" smtClean="0"/>
              <a:t>. hónap végén kapjuk az utolsó fizetést, ebből helyezzük el az utolsó megtakarítást és élünk meg az </a:t>
            </a:r>
            <a:r>
              <a:rPr lang="hu-HU" sz="2400" i="1" dirty="0" smtClean="0"/>
              <a:t>m</a:t>
            </a:r>
            <a:r>
              <a:rPr lang="hu-HU" sz="2400" dirty="0" smtClean="0"/>
              <a:t>+1. hónapban, utána kezdjük el felélni a megtakarításokat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Feltételezzük, hogy mindig </a:t>
            </a:r>
            <a:r>
              <a:rPr lang="hu-HU" sz="2400" dirty="0"/>
              <a:t>hó </a:t>
            </a:r>
            <a:r>
              <a:rPr lang="hu-HU" sz="2400" dirty="0" smtClean="0"/>
              <a:t>elején, </a:t>
            </a:r>
            <a:r>
              <a:rPr lang="hu-HU" sz="2400" dirty="0"/>
              <a:t>egyben </a:t>
            </a:r>
            <a:r>
              <a:rPr lang="hu-HU" sz="2400" dirty="0" smtClean="0"/>
              <a:t>felvesszük az adott hónapra vonatkozó összeget – tehát az első felvét az </a:t>
            </a:r>
            <a:r>
              <a:rPr lang="hu-HU" sz="2400" i="1" dirty="0" smtClean="0"/>
              <a:t>m</a:t>
            </a:r>
            <a:r>
              <a:rPr lang="hu-HU" sz="2400" dirty="0" smtClean="0"/>
              <a:t>+1. hónap végén, az utolsó felvét pedig az </a:t>
            </a:r>
            <a:r>
              <a:rPr lang="hu-HU" sz="2400" i="1" dirty="0" smtClean="0"/>
              <a:t>m</a:t>
            </a:r>
            <a:r>
              <a:rPr lang="hu-HU" sz="2400" dirty="0" smtClean="0"/>
              <a:t>+</a:t>
            </a:r>
            <a:r>
              <a:rPr lang="hu-HU" sz="2400" i="1" dirty="0" smtClean="0"/>
              <a:t>n</a:t>
            </a:r>
            <a:r>
              <a:rPr lang="hu-HU" sz="2400" dirty="0" smtClean="0"/>
              <a:t>-1. hónap végén van (ez utóbbit költjük el az </a:t>
            </a:r>
            <a:r>
              <a:rPr lang="hu-HU" sz="2400" i="1" dirty="0" smtClean="0"/>
              <a:t>m</a:t>
            </a:r>
            <a:r>
              <a:rPr lang="hu-HU" sz="2400" dirty="0" smtClean="0"/>
              <a:t>+</a:t>
            </a:r>
            <a:r>
              <a:rPr lang="hu-HU" sz="2400" i="1" dirty="0" smtClean="0"/>
              <a:t>n</a:t>
            </a:r>
            <a:r>
              <a:rPr lang="hu-HU" sz="2400" dirty="0" smtClean="0"/>
              <a:t>. hónap során)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pénzáramprofilunk</a:t>
            </a:r>
            <a:r>
              <a:rPr lang="hu-HU" sz="2400" dirty="0" smtClean="0"/>
              <a:t> tehát az alábbi:</a:t>
            </a:r>
            <a:endParaRPr lang="hu-HU" sz="2400" dirty="0"/>
          </a:p>
        </p:txBody>
      </p:sp>
      <p:grpSp>
        <p:nvGrpSpPr>
          <p:cNvPr id="52" name="Csoportba foglalás 51"/>
          <p:cNvGrpSpPr/>
          <p:nvPr/>
        </p:nvGrpSpPr>
        <p:grpSpPr>
          <a:xfrm>
            <a:off x="1463558" y="4273593"/>
            <a:ext cx="7020780" cy="2384396"/>
            <a:chOff x="1007604" y="4211322"/>
            <a:chExt cx="7020780" cy="2384396"/>
          </a:xfrm>
        </p:grpSpPr>
        <p:cxnSp>
          <p:nvCxnSpPr>
            <p:cNvPr id="5" name="Egyenes összekötő nyíllal 4"/>
            <p:cNvCxnSpPr/>
            <p:nvPr/>
          </p:nvCxnSpPr>
          <p:spPr>
            <a:xfrm>
              <a:off x="1259632" y="5259504"/>
              <a:ext cx="67687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nyíllal 6"/>
            <p:cNvCxnSpPr/>
            <p:nvPr/>
          </p:nvCxnSpPr>
          <p:spPr>
            <a:xfrm flipV="1">
              <a:off x="1259632" y="4611432"/>
              <a:ext cx="0" cy="6480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V="1">
              <a:off x="1763688" y="4611432"/>
              <a:ext cx="0" cy="6480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V="1">
              <a:off x="2267744" y="4611432"/>
              <a:ext cx="0" cy="6480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Szövegdoboz 12"/>
            <p:cNvSpPr txBox="1"/>
            <p:nvPr/>
          </p:nvSpPr>
          <p:spPr>
            <a:xfrm>
              <a:off x="2555776" y="4704635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 dirty="0" smtClean="0"/>
                <a:t>…</a:t>
              </a:r>
              <a:endParaRPr lang="hu-HU" sz="2400" b="1" dirty="0"/>
            </a:p>
          </p:txBody>
        </p:sp>
        <p:cxnSp>
          <p:nvCxnSpPr>
            <p:cNvPr id="14" name="Egyenes összekötő nyíllal 13"/>
            <p:cNvCxnSpPr/>
            <p:nvPr/>
          </p:nvCxnSpPr>
          <p:spPr>
            <a:xfrm flipV="1">
              <a:off x="3203848" y="4611432"/>
              <a:ext cx="0" cy="6480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/>
            <p:cNvCxnSpPr/>
            <p:nvPr/>
          </p:nvCxnSpPr>
          <p:spPr>
            <a:xfrm flipV="1">
              <a:off x="3709313" y="4611432"/>
              <a:ext cx="0" cy="6480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V="1">
              <a:off x="4235053" y="4605096"/>
              <a:ext cx="0" cy="6480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/>
            <p:nvPr/>
          </p:nvCxnSpPr>
          <p:spPr>
            <a:xfrm>
              <a:off x="4739109" y="5259504"/>
              <a:ext cx="0" cy="942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nyíllal 23"/>
            <p:cNvCxnSpPr/>
            <p:nvPr/>
          </p:nvCxnSpPr>
          <p:spPr>
            <a:xfrm>
              <a:off x="5243165" y="5259504"/>
              <a:ext cx="0" cy="942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Szövegdoboz 24"/>
            <p:cNvSpPr txBox="1"/>
            <p:nvPr/>
          </p:nvSpPr>
          <p:spPr>
            <a:xfrm>
              <a:off x="5436096" y="5493555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 dirty="0" smtClean="0"/>
                <a:t>…</a:t>
              </a:r>
              <a:endParaRPr lang="hu-HU" sz="2400" b="1" dirty="0"/>
            </a:p>
          </p:txBody>
        </p:sp>
        <p:cxnSp>
          <p:nvCxnSpPr>
            <p:cNvPr id="26" name="Egyenes összekötő nyíllal 25"/>
            <p:cNvCxnSpPr/>
            <p:nvPr/>
          </p:nvCxnSpPr>
          <p:spPr>
            <a:xfrm>
              <a:off x="6084168" y="5259504"/>
              <a:ext cx="0" cy="942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nyíllal 26"/>
            <p:cNvCxnSpPr/>
            <p:nvPr/>
          </p:nvCxnSpPr>
          <p:spPr>
            <a:xfrm>
              <a:off x="6588224" y="5266761"/>
              <a:ext cx="0" cy="942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nyíllal 27"/>
            <p:cNvCxnSpPr/>
            <p:nvPr/>
          </p:nvCxnSpPr>
          <p:spPr>
            <a:xfrm>
              <a:off x="7122388" y="4781947"/>
              <a:ext cx="0" cy="94244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Szövegdoboz 29"/>
            <p:cNvSpPr txBox="1"/>
            <p:nvPr/>
          </p:nvSpPr>
          <p:spPr>
            <a:xfrm>
              <a:off x="1007604" y="421132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A</a:t>
              </a:r>
              <a:endParaRPr lang="hu-HU" sz="2000" b="1" i="1" dirty="0"/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1511660" y="421132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A</a:t>
              </a:r>
              <a:endParaRPr lang="hu-HU" sz="2000" b="1" i="1" dirty="0"/>
            </a:p>
          </p:txBody>
        </p:sp>
        <p:sp>
          <p:nvSpPr>
            <p:cNvPr id="32" name="Szövegdoboz 31"/>
            <p:cNvSpPr txBox="1"/>
            <p:nvPr/>
          </p:nvSpPr>
          <p:spPr>
            <a:xfrm>
              <a:off x="2015716" y="421132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A</a:t>
              </a:r>
              <a:endParaRPr lang="hu-HU" sz="2000" b="1" i="1" dirty="0"/>
            </a:p>
          </p:txBody>
        </p:sp>
        <p:sp>
          <p:nvSpPr>
            <p:cNvPr id="33" name="Szövegdoboz 32"/>
            <p:cNvSpPr txBox="1"/>
            <p:nvPr/>
          </p:nvSpPr>
          <p:spPr>
            <a:xfrm>
              <a:off x="2951820" y="421132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A</a:t>
              </a:r>
              <a:endParaRPr lang="hu-HU" sz="2000" b="1" i="1" dirty="0"/>
            </a:p>
          </p:txBody>
        </p:sp>
        <p:sp>
          <p:nvSpPr>
            <p:cNvPr id="34" name="Szövegdoboz 33"/>
            <p:cNvSpPr txBox="1"/>
            <p:nvPr/>
          </p:nvSpPr>
          <p:spPr>
            <a:xfrm>
              <a:off x="3457285" y="421132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A</a:t>
              </a:r>
              <a:endParaRPr lang="hu-HU" sz="2000" b="1" i="1" dirty="0"/>
            </a:p>
          </p:txBody>
        </p:sp>
        <p:sp>
          <p:nvSpPr>
            <p:cNvPr id="35" name="Szövegdoboz 34"/>
            <p:cNvSpPr txBox="1"/>
            <p:nvPr/>
          </p:nvSpPr>
          <p:spPr>
            <a:xfrm>
              <a:off x="3983025" y="421132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A</a:t>
              </a:r>
              <a:endParaRPr lang="hu-HU" sz="2000" b="1" i="1" dirty="0"/>
            </a:p>
          </p:txBody>
        </p:sp>
        <p:sp>
          <p:nvSpPr>
            <p:cNvPr id="37" name="Szövegdoboz 36"/>
            <p:cNvSpPr txBox="1"/>
            <p:nvPr/>
          </p:nvSpPr>
          <p:spPr>
            <a:xfrm>
              <a:off x="4487081" y="6195608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B</a:t>
              </a:r>
              <a:endParaRPr lang="hu-HU" sz="2000" b="1" i="1" dirty="0"/>
            </a:p>
          </p:txBody>
        </p:sp>
        <p:sp>
          <p:nvSpPr>
            <p:cNvPr id="38" name="Szövegdoboz 37"/>
            <p:cNvSpPr txBox="1"/>
            <p:nvPr/>
          </p:nvSpPr>
          <p:spPr>
            <a:xfrm>
              <a:off x="4970226" y="6195608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B</a:t>
              </a:r>
              <a:endParaRPr lang="hu-HU" sz="2000" b="1" i="1" dirty="0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5832140" y="6194583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B</a:t>
              </a:r>
              <a:endParaRPr lang="hu-HU" sz="2000" b="1" i="1" dirty="0"/>
            </a:p>
          </p:txBody>
        </p:sp>
        <p:sp>
          <p:nvSpPr>
            <p:cNvPr id="40" name="Szövegdoboz 39"/>
            <p:cNvSpPr txBox="1"/>
            <p:nvPr/>
          </p:nvSpPr>
          <p:spPr>
            <a:xfrm>
              <a:off x="6336196" y="6194583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B</a:t>
              </a:r>
              <a:endParaRPr lang="hu-HU" sz="2000" b="1" i="1" dirty="0"/>
            </a:p>
          </p:txBody>
        </p:sp>
        <p:sp>
          <p:nvSpPr>
            <p:cNvPr id="41" name="Szövegdoboz 40"/>
            <p:cNvSpPr txBox="1"/>
            <p:nvPr/>
          </p:nvSpPr>
          <p:spPr>
            <a:xfrm>
              <a:off x="1007604" y="525021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dirty="0" smtClean="0"/>
                <a:t>0</a:t>
              </a:r>
              <a:endParaRPr lang="hu-HU" sz="2000" b="1" dirty="0"/>
            </a:p>
          </p:txBody>
        </p:sp>
        <p:sp>
          <p:nvSpPr>
            <p:cNvPr id="42" name="Szövegdoboz 41"/>
            <p:cNvSpPr txBox="1"/>
            <p:nvPr/>
          </p:nvSpPr>
          <p:spPr>
            <a:xfrm>
              <a:off x="1511660" y="525021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dirty="0" smtClean="0"/>
                <a:t>1</a:t>
              </a:r>
              <a:endParaRPr lang="hu-HU" sz="2000" b="1" dirty="0"/>
            </a:p>
          </p:txBody>
        </p:sp>
        <p:sp>
          <p:nvSpPr>
            <p:cNvPr id="43" name="Szövegdoboz 42"/>
            <p:cNvSpPr txBox="1"/>
            <p:nvPr/>
          </p:nvSpPr>
          <p:spPr>
            <a:xfrm>
              <a:off x="2015716" y="525021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dirty="0" smtClean="0"/>
                <a:t>2</a:t>
              </a:r>
              <a:endParaRPr lang="hu-HU" sz="2000" b="1" dirty="0"/>
            </a:p>
          </p:txBody>
        </p:sp>
        <p:sp>
          <p:nvSpPr>
            <p:cNvPr id="44" name="Szövegdoboz 43"/>
            <p:cNvSpPr txBox="1"/>
            <p:nvPr/>
          </p:nvSpPr>
          <p:spPr>
            <a:xfrm>
              <a:off x="2816637" y="5249998"/>
              <a:ext cx="640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/>
                <a:t>m</a:t>
              </a:r>
              <a:r>
                <a:rPr lang="hu-HU" sz="2000" b="1" i="1" dirty="0" smtClean="0"/>
                <a:t>-</a:t>
              </a:r>
              <a:r>
                <a:rPr lang="hu-HU" sz="2000" b="1" dirty="0" smtClean="0"/>
                <a:t>2</a:t>
              </a:r>
              <a:endParaRPr lang="hu-HU" sz="2000" b="1" dirty="0"/>
            </a:p>
          </p:txBody>
        </p:sp>
        <p:sp>
          <p:nvSpPr>
            <p:cNvPr id="45" name="Szövegdoboz 44"/>
            <p:cNvSpPr txBox="1"/>
            <p:nvPr/>
          </p:nvSpPr>
          <p:spPr>
            <a:xfrm>
              <a:off x="3388989" y="5239952"/>
              <a:ext cx="640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m-</a:t>
              </a:r>
              <a:r>
                <a:rPr lang="hu-HU" sz="2000" b="1" dirty="0" smtClean="0"/>
                <a:t>1</a:t>
              </a:r>
              <a:endParaRPr lang="hu-HU" sz="2000" b="1" dirty="0"/>
            </a:p>
          </p:txBody>
        </p:sp>
        <p:sp>
          <p:nvSpPr>
            <p:cNvPr id="46" name="Szövegdoboz 45"/>
            <p:cNvSpPr txBox="1"/>
            <p:nvPr/>
          </p:nvSpPr>
          <p:spPr>
            <a:xfrm>
              <a:off x="3942575" y="523995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m</a:t>
              </a:r>
              <a:endParaRPr lang="hu-HU" sz="2000" b="1" i="1" dirty="0"/>
            </a:p>
          </p:txBody>
        </p:sp>
        <p:sp>
          <p:nvSpPr>
            <p:cNvPr id="47" name="Szövegdoboz 46"/>
            <p:cNvSpPr txBox="1"/>
            <p:nvPr/>
          </p:nvSpPr>
          <p:spPr>
            <a:xfrm>
              <a:off x="4278461" y="4839842"/>
              <a:ext cx="803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/>
                <a:t>m</a:t>
              </a:r>
              <a:r>
                <a:rPr lang="hu-HU" sz="2000" b="1" i="1" dirty="0" smtClean="0"/>
                <a:t>+</a:t>
              </a:r>
              <a:r>
                <a:rPr lang="hu-HU" sz="2000" b="1" dirty="0" smtClean="0"/>
                <a:t>1</a:t>
              </a:r>
              <a:endParaRPr lang="hu-HU" sz="2000" b="1" dirty="0"/>
            </a:p>
          </p:txBody>
        </p:sp>
        <p:sp>
          <p:nvSpPr>
            <p:cNvPr id="48" name="Szövegdoboz 47"/>
            <p:cNvSpPr txBox="1"/>
            <p:nvPr/>
          </p:nvSpPr>
          <p:spPr>
            <a:xfrm>
              <a:off x="4885530" y="4839842"/>
              <a:ext cx="803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m+</a:t>
              </a:r>
              <a:r>
                <a:rPr lang="hu-HU" sz="2000" b="1" dirty="0" smtClean="0"/>
                <a:t>2</a:t>
              </a:r>
              <a:endParaRPr lang="hu-HU" sz="2000" b="1" dirty="0"/>
            </a:p>
          </p:txBody>
        </p:sp>
        <p:sp>
          <p:nvSpPr>
            <p:cNvPr id="49" name="Szövegdoboz 48"/>
            <p:cNvSpPr txBox="1"/>
            <p:nvPr/>
          </p:nvSpPr>
          <p:spPr>
            <a:xfrm>
              <a:off x="6690545" y="4439732"/>
              <a:ext cx="8034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m+</a:t>
              </a:r>
              <a:r>
                <a:rPr lang="hu-HU" sz="2000" b="1" i="1" dirty="0"/>
                <a:t>n</a:t>
              </a:r>
            </a:p>
          </p:txBody>
        </p:sp>
        <p:sp>
          <p:nvSpPr>
            <p:cNvPr id="50" name="Szövegdoboz 49"/>
            <p:cNvSpPr txBox="1"/>
            <p:nvPr/>
          </p:nvSpPr>
          <p:spPr>
            <a:xfrm>
              <a:off x="5615404" y="4581892"/>
              <a:ext cx="937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m+n-</a:t>
              </a:r>
              <a:r>
                <a:rPr lang="hu-HU" sz="2000" b="1" dirty="0" smtClean="0"/>
                <a:t>2</a:t>
              </a:r>
              <a:endParaRPr lang="hu-HU" sz="2000" b="1" dirty="0"/>
            </a:p>
          </p:txBody>
        </p:sp>
        <p:sp>
          <p:nvSpPr>
            <p:cNvPr id="51" name="Szövegdoboz 50"/>
            <p:cNvSpPr txBox="1"/>
            <p:nvPr/>
          </p:nvSpPr>
          <p:spPr>
            <a:xfrm>
              <a:off x="6154752" y="4825153"/>
              <a:ext cx="937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b="1" i="1" dirty="0" smtClean="0"/>
                <a:t>m+n-1</a:t>
              </a:r>
              <a:endParaRPr lang="hu-HU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511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Esettanulmány (</a:t>
            </a:r>
            <a:r>
              <a:rPr lang="hu-HU" dirty="0" smtClean="0"/>
              <a:t>IV.)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Megtakarításink összértéke tehát a továbbiakban a következőképp alakul: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i="1" dirty="0" smtClean="0"/>
              <a:t>m</a:t>
            </a:r>
            <a:r>
              <a:rPr lang="hu-HU" dirty="0" smtClean="0"/>
              <a:t>+1. hónap vége: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baseline="-25000" dirty="0" smtClean="0"/>
              <a:t>+1</a:t>
            </a:r>
            <a:r>
              <a:rPr lang="hu-HU" dirty="0" smtClean="0"/>
              <a:t> =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 – </a:t>
            </a:r>
            <a:r>
              <a:rPr lang="hu-HU" i="1" dirty="0" smtClean="0"/>
              <a:t>B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i="1" dirty="0" smtClean="0"/>
              <a:t>m</a:t>
            </a:r>
            <a:r>
              <a:rPr lang="hu-HU" dirty="0" smtClean="0"/>
              <a:t>+2. hónap vége: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baseline="-25000" dirty="0" smtClean="0"/>
              <a:t>+2</a:t>
            </a:r>
            <a:r>
              <a:rPr lang="hu-HU" dirty="0" smtClean="0"/>
              <a:t> =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baseline="-25000" dirty="0" smtClean="0"/>
              <a:t>+1</a:t>
            </a:r>
            <a:r>
              <a:rPr lang="hu-HU" dirty="0" smtClean="0"/>
              <a:t>*(</a:t>
            </a:r>
            <a:r>
              <a:rPr lang="hu-HU" dirty="0" err="1" smtClean="0"/>
              <a:t>1</a:t>
            </a:r>
            <a:r>
              <a:rPr lang="hu-HU" dirty="0" smtClean="0"/>
              <a:t>+</a:t>
            </a:r>
            <a:r>
              <a:rPr lang="hu-HU" i="1" dirty="0" smtClean="0"/>
              <a:t>r</a:t>
            </a:r>
            <a:r>
              <a:rPr lang="hu-HU" dirty="0" smtClean="0"/>
              <a:t>) – </a:t>
            </a:r>
            <a:r>
              <a:rPr lang="hu-HU" i="1" dirty="0" smtClean="0"/>
              <a:t>B</a:t>
            </a:r>
            <a:r>
              <a:rPr lang="hu-HU" dirty="0" smtClean="0"/>
              <a:t> =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2</a:t>
            </a:r>
            <a:r>
              <a:rPr lang="hu-HU" dirty="0" smtClean="0"/>
              <a:t> – </a:t>
            </a:r>
            <a:r>
              <a:rPr lang="hu-HU" i="1" dirty="0" smtClean="0"/>
              <a:t>B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 – </a:t>
            </a:r>
            <a:r>
              <a:rPr lang="hu-HU" i="1" dirty="0" smtClean="0"/>
              <a:t>B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Hiszen az el nem költött megtakarítások tovább kamatoznak…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i="1" dirty="0" smtClean="0"/>
              <a:t>m</a:t>
            </a:r>
            <a:r>
              <a:rPr lang="hu-HU" dirty="0" smtClean="0"/>
              <a:t>+3. hónap vége: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baseline="-25000" dirty="0" smtClean="0"/>
              <a:t>+3</a:t>
            </a:r>
            <a:r>
              <a:rPr lang="hu-HU" dirty="0" smtClean="0"/>
              <a:t> =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baseline="-25000" dirty="0" smtClean="0"/>
              <a:t>+2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 – </a:t>
            </a:r>
            <a:r>
              <a:rPr lang="hu-HU" i="1" dirty="0" smtClean="0"/>
              <a:t>B</a:t>
            </a:r>
            <a:r>
              <a:rPr lang="hu-HU" dirty="0" smtClean="0"/>
              <a:t> =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3</a:t>
            </a:r>
            <a:r>
              <a:rPr lang="hu-HU" dirty="0" smtClean="0"/>
              <a:t> – </a:t>
            </a:r>
            <a:r>
              <a:rPr lang="hu-HU" i="1" dirty="0" smtClean="0"/>
              <a:t>B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baseline="30000" dirty="0" smtClean="0"/>
              <a:t>2</a:t>
            </a:r>
            <a:r>
              <a:rPr lang="hu-HU" dirty="0" smtClean="0"/>
              <a:t> – </a:t>
            </a:r>
            <a:r>
              <a:rPr lang="hu-HU" i="1" dirty="0" smtClean="0"/>
              <a:t>B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 – </a:t>
            </a:r>
            <a:r>
              <a:rPr lang="hu-HU" i="1" dirty="0" smtClean="0"/>
              <a:t>B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i="1" dirty="0" smtClean="0"/>
              <a:t>m</a:t>
            </a:r>
            <a:r>
              <a:rPr lang="hu-HU" dirty="0" smtClean="0"/>
              <a:t>+</a:t>
            </a:r>
            <a:r>
              <a:rPr lang="hu-HU" i="1" dirty="0" smtClean="0"/>
              <a:t>n</a:t>
            </a:r>
            <a:r>
              <a:rPr lang="hu-HU" dirty="0" smtClean="0"/>
              <a:t>-1. hónap vége: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baseline="-25000" dirty="0" smtClean="0"/>
              <a:t>+</a:t>
            </a:r>
            <a:r>
              <a:rPr lang="hu-HU" i="1" baseline="-25000" dirty="0" smtClean="0"/>
              <a:t>n</a:t>
            </a:r>
            <a:r>
              <a:rPr lang="hu-HU" baseline="-25000" dirty="0" smtClean="0"/>
              <a:t>-1</a:t>
            </a:r>
            <a:r>
              <a:rPr lang="hu-HU" dirty="0" smtClean="0"/>
              <a:t> =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i="1" baseline="30000" dirty="0" smtClean="0"/>
              <a:t>n</a:t>
            </a:r>
            <a:r>
              <a:rPr lang="hu-HU" baseline="30000" dirty="0" smtClean="0"/>
              <a:t>-1</a:t>
            </a:r>
            <a:r>
              <a:rPr lang="hu-HU" dirty="0" smtClean="0"/>
              <a:t> – </a:t>
            </a:r>
            <a:r>
              <a:rPr lang="hu-HU" i="1" dirty="0" smtClean="0"/>
              <a:t>B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i="1" baseline="30000" dirty="0" smtClean="0"/>
              <a:t>n</a:t>
            </a:r>
            <a:r>
              <a:rPr lang="hu-HU" baseline="30000" dirty="0" smtClean="0"/>
              <a:t>-2</a:t>
            </a:r>
            <a:r>
              <a:rPr lang="hu-HU" dirty="0" smtClean="0"/>
              <a:t> – </a:t>
            </a:r>
            <a:r>
              <a:rPr lang="hu-HU" i="1" dirty="0" smtClean="0"/>
              <a:t>B</a:t>
            </a:r>
            <a:r>
              <a:rPr lang="hu-HU" dirty="0" smtClean="0"/>
              <a:t>*(1+</a:t>
            </a:r>
            <a:r>
              <a:rPr lang="hu-HU" i="1" dirty="0" smtClean="0"/>
              <a:t>r</a:t>
            </a:r>
            <a:r>
              <a:rPr lang="hu-HU" dirty="0" smtClean="0"/>
              <a:t>)</a:t>
            </a:r>
            <a:r>
              <a:rPr lang="hu-HU" i="1" baseline="30000" dirty="0" smtClean="0"/>
              <a:t>n</a:t>
            </a:r>
            <a:r>
              <a:rPr lang="hu-HU" baseline="30000" dirty="0" smtClean="0"/>
              <a:t>-3</a:t>
            </a:r>
            <a:r>
              <a:rPr lang="hu-HU" dirty="0" smtClean="0"/>
              <a:t> – … – </a:t>
            </a:r>
            <a:r>
              <a:rPr lang="hu-HU" i="1" dirty="0" smtClean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6409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Esettanulmány </a:t>
            </a:r>
            <a:r>
              <a:rPr lang="hu-HU" dirty="0" smtClean="0"/>
              <a:t>(V</a:t>
            </a:r>
            <a:r>
              <a:rPr lang="hu-HU" dirty="0"/>
              <a:t>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/>
          <a:lstStyle/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</a:t>
            </a:r>
            <a:r>
              <a:rPr lang="hu-HU" i="1" dirty="0" smtClean="0"/>
              <a:t>B</a:t>
            </a:r>
            <a:r>
              <a:rPr lang="hu-HU" dirty="0" smtClean="0"/>
              <a:t>-s tagok egy mértani sort alkotnak, tehát: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endParaRPr lang="hu-HU" sz="2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Mivel csak </a:t>
            </a:r>
            <a:r>
              <a:rPr lang="hu-HU" i="1" dirty="0" smtClean="0"/>
              <a:t>m</a:t>
            </a:r>
            <a:r>
              <a:rPr lang="hu-HU" dirty="0" smtClean="0"/>
              <a:t>+</a:t>
            </a:r>
            <a:r>
              <a:rPr lang="hu-HU" i="1" dirty="0" smtClean="0"/>
              <a:t>n</a:t>
            </a:r>
            <a:r>
              <a:rPr lang="hu-HU" dirty="0" smtClean="0"/>
              <a:t>-ig akarjuk biztosítani a megélhetésünket, így az előtte való periódusig kell, hogy kitartsanak a megtakarításaink, tehát az </a:t>
            </a:r>
            <a:r>
              <a:rPr lang="hu-HU" i="1" dirty="0" smtClean="0"/>
              <a:t>M</a:t>
            </a:r>
            <a:r>
              <a:rPr lang="hu-HU" i="1" baseline="-25000" dirty="0" smtClean="0"/>
              <a:t>m</a:t>
            </a:r>
            <a:r>
              <a:rPr lang="hu-HU" baseline="-25000" dirty="0" smtClean="0"/>
              <a:t>+</a:t>
            </a:r>
            <a:r>
              <a:rPr lang="hu-HU" i="1" baseline="-25000" dirty="0" smtClean="0"/>
              <a:t>n</a:t>
            </a:r>
            <a:r>
              <a:rPr lang="hu-HU" baseline="-25000" dirty="0" smtClean="0"/>
              <a:t>-1</a:t>
            </a:r>
            <a:r>
              <a:rPr lang="hu-HU" dirty="0" smtClean="0"/>
              <a:t> = 0 egyenletet kell megoldanunk </a:t>
            </a:r>
            <a:r>
              <a:rPr lang="hu-HU" i="1" dirty="0" smtClean="0"/>
              <a:t>A</a:t>
            </a:r>
            <a:r>
              <a:rPr lang="hu-HU" dirty="0" smtClean="0"/>
              <a:t>-ra (átrendezés és egyszerűsítések után):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539552" y="2348880"/>
                <a:ext cx="8010719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𝐴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4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hu-HU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hu-HU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</a:rPr>
                        <m:t>−</m:t>
                      </m:r>
                      <m:r>
                        <a:rPr lang="hu-HU" sz="2400" b="0" i="1" smtClean="0">
                          <a:latin typeface="Cambria Math"/>
                        </a:rPr>
                        <m:t>𝐵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4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hu-HU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48880"/>
                <a:ext cx="8010719" cy="83029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2930270" y="5445224"/>
                <a:ext cx="3740063" cy="1016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latin typeface="Cambria Math"/>
                        </a:rPr>
                        <m:t>𝐴</m:t>
                      </m:r>
                      <m:r>
                        <a:rPr lang="hu-HU" sz="2800" b="0" i="1" smtClean="0">
                          <a:latin typeface="Cambria Math"/>
                        </a:rPr>
                        <m:t>=</m:t>
                      </m:r>
                      <m:r>
                        <a:rPr lang="hu-HU" sz="2800" b="0" i="1" smtClean="0">
                          <a:latin typeface="Cambria Math"/>
                        </a:rPr>
                        <m:t>𝐵</m:t>
                      </m:r>
                      <m:f>
                        <m:fPr>
                          <m:ctrlPr>
                            <a:rPr lang="hu-HU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800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hu-HU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8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hu-HU" sz="28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hu-HU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8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8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800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hu-HU" sz="2800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hu-HU" sz="2800" i="1">
                              <a:latin typeface="Cambria Math"/>
                            </a:rPr>
                            <m:t>−</m:t>
                          </m:r>
                          <m:r>
                            <a:rPr lang="hu-HU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270" y="5445224"/>
                <a:ext cx="3740063" cy="10169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09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Biztosítható kockázatok (II.)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biztosíthatóság kritériumai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1) Legyen </a:t>
            </a:r>
            <a:r>
              <a:rPr lang="hu-HU" altLang="hu-HU" sz="2400" b="1" dirty="0"/>
              <a:t>nagyszámú megfigyelési egység</a:t>
            </a:r>
            <a:r>
              <a:rPr lang="hu-HU" altLang="hu-HU" sz="2400" dirty="0"/>
              <a:t>, hogy a kockázat valószínűségi alapon elemezhető legyen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2) </a:t>
            </a:r>
            <a:r>
              <a:rPr lang="hu-HU" altLang="hu-HU" sz="2400" b="1" dirty="0"/>
              <a:t>Homogének</a:t>
            </a:r>
            <a:r>
              <a:rPr lang="hu-HU" altLang="hu-HU" sz="2400" dirty="0"/>
              <a:t> legyenek a kockázatok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Az árazás során lényeges; a díjszabás megállapítása előtt homogén csoportokat képeznek</a:t>
            </a:r>
          </a:p>
          <a:p>
            <a:pPr lvl="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Pl. életbiztosítások esetén pl. nem és kor szerint</a:t>
            </a:r>
          </a:p>
          <a:p>
            <a:pPr lvl="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Pl. kötelező gépjármű-felelősségbiztosításnál pl. életkor, nem, lakhely, stb. szerint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3) A károk </a:t>
            </a:r>
            <a:r>
              <a:rPr lang="hu-HU" altLang="hu-HU" sz="2400" b="1" dirty="0"/>
              <a:t>véletlenszerűen</a:t>
            </a:r>
            <a:r>
              <a:rPr lang="hu-HU" altLang="hu-HU" sz="2400" dirty="0"/>
              <a:t> következzenek be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Szándékosság kizárása az általános szerződési feltételekben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 biztosítás tervezése során kontraszelekció és morális kockázat figyelembevétele</a:t>
            </a:r>
          </a:p>
        </p:txBody>
      </p:sp>
    </p:spTree>
    <p:extLst>
      <p:ext uri="{BB962C8B-B14F-4D97-AF65-F5344CB8AC3E}">
        <p14:creationId xmlns:p14="http://schemas.microsoft.com/office/powerpoint/2010/main" val="31628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Biztosítható kockázatok (III.)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514528" cy="49971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biztosíthatóság kritériumai – folyt.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4) A károk legyenek </a:t>
            </a:r>
            <a:r>
              <a:rPr lang="hu-HU" altLang="hu-HU" sz="2400" b="1" dirty="0"/>
              <a:t>egyértelműen becsülhetők</a:t>
            </a:r>
            <a:r>
              <a:rPr lang="hu-HU" altLang="hu-HU" sz="2400" dirty="0"/>
              <a:t>, leírhatók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 biztosítási esemény oka, helye, ideje, szereplői legyenek egyértelműen meghatározhatók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 kár nagysága (nem-életbiztosítás esetén) legyen jellemezhető matematikai-statisztikai módszerekkel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5) A kár legyen </a:t>
            </a:r>
            <a:r>
              <a:rPr lang="hu-HU" altLang="hu-HU" sz="2400" b="1" dirty="0"/>
              <a:t>korlátos</a:t>
            </a:r>
            <a:r>
              <a:rPr lang="hu-HU" altLang="hu-HU" sz="2400" dirty="0"/>
              <a:t>, a biztosító szempontjából ne érjen el katasztrofális mértéket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 biztosítók kizárják a vis major esetét, illetve a felelősségbiztosításoknál ki szoktak kötni egy maximum összeget, aminél többet nem fizetnek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6) A biztosítás legyen </a:t>
            </a:r>
            <a:r>
              <a:rPr lang="hu-HU" altLang="hu-HU" sz="2400" b="1" dirty="0"/>
              <a:t>gazdaságos</a:t>
            </a:r>
            <a:r>
              <a:rPr lang="hu-HU" altLang="hu-HU" sz="2400" dirty="0"/>
              <a:t> mind a biztosító, mind a szerződő számára</a:t>
            </a:r>
          </a:p>
        </p:txBody>
      </p:sp>
    </p:spTree>
    <p:extLst>
      <p:ext uri="{BB962C8B-B14F-4D97-AF65-F5344CB8AC3E}">
        <p14:creationId xmlns:p14="http://schemas.microsoft.com/office/powerpoint/2010/main" val="201936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A biztosítások csoportosítása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640960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b="1" dirty="0"/>
              <a:t>Személybiztosítások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000" dirty="0"/>
              <a:t>Az </a:t>
            </a:r>
            <a:r>
              <a:rPr lang="hu-HU" altLang="hu-HU" sz="2000" i="1" dirty="0"/>
              <a:t>egyéneket</a:t>
            </a:r>
            <a:r>
              <a:rPr lang="hu-HU" altLang="hu-HU" sz="2000" dirty="0"/>
              <a:t> életükben, testi épségükben, egészségükben fenyegető károk anyagi következményei ellen nyújtanak védelmet – pl. élet-, baleset-, és betegség-biztosítások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b="1" dirty="0"/>
              <a:t>Vagyonbiztosítások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000" dirty="0"/>
              <a:t>A </a:t>
            </a:r>
            <a:r>
              <a:rPr lang="hu-HU" altLang="hu-HU" sz="2000" i="1" dirty="0"/>
              <a:t>dolgokban</a:t>
            </a:r>
            <a:r>
              <a:rPr lang="hu-HU" altLang="hu-HU" sz="2000" dirty="0"/>
              <a:t> esett károk biztosítására szolgál – pl. valamennyi nem-életbiztosítás, kivéve az egészség- és balesetbiztosításokat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b="1" dirty="0"/>
              <a:t>Életbiztosítás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000" dirty="0"/>
              <a:t>A biztosításokat két nagy ágazatra szokták bontani: </a:t>
            </a:r>
            <a:r>
              <a:rPr lang="hu-HU" altLang="hu-HU" sz="2000" i="1" dirty="0"/>
              <a:t>életbiztosításra</a:t>
            </a:r>
            <a:r>
              <a:rPr lang="hu-HU" altLang="hu-HU" sz="2000" dirty="0"/>
              <a:t> és </a:t>
            </a:r>
            <a:r>
              <a:rPr lang="hu-HU" altLang="hu-HU" sz="2000" i="1" dirty="0"/>
              <a:t>nem-életbiztosításra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000" dirty="0"/>
              <a:t>Az életbiztosítás az </a:t>
            </a:r>
            <a:r>
              <a:rPr lang="hu-HU" altLang="hu-HU" sz="2000" i="1" dirty="0"/>
              <a:t>egyén életével kapcsolatos</a:t>
            </a:r>
            <a:r>
              <a:rPr lang="hu-HU" altLang="hu-HU" sz="2000" dirty="0"/>
              <a:t> biztosítási események (pl. halál) nyújt védelmet (ide nem értve a baleseti halálra szóló biztosítást)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b="1" dirty="0"/>
              <a:t>Nem-életbiztosítás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000" dirty="0"/>
              <a:t>Nem-életbiztosítás az összes vagyonbiztosítás, illetve a baleset és egészségbiztosítások (minden, ami nem életbiztosítás)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000" dirty="0"/>
              <a:t>Pl. casco, tűz és elemi károk, lopás, pénzügyi veszteségek</a:t>
            </a:r>
          </a:p>
        </p:txBody>
      </p:sp>
    </p:spTree>
    <p:extLst>
      <p:ext uri="{BB962C8B-B14F-4D97-AF65-F5344CB8AC3E}">
        <p14:creationId xmlns:p14="http://schemas.microsoft.com/office/powerpoint/2010/main" val="293736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Az életbiztosítás típusai (I.)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00200"/>
            <a:ext cx="8712968" cy="49971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Az életbiztosítás </a:t>
            </a:r>
            <a:r>
              <a:rPr lang="hu-HU" altLang="hu-HU" sz="2600" b="1" dirty="0"/>
              <a:t>szereplői</a:t>
            </a:r>
            <a:r>
              <a:rPr lang="hu-HU" altLang="hu-HU" sz="2600" dirty="0"/>
              <a:t>: a szerződő, a biztosító, a biztosított és a kedvezményezett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Életbiztosítások esetén kétféle biztosítási esemény képzelhető el: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 biztosított egy adott időtartamon belül (biztosítás tartama) meghal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dirty="0"/>
              <a:t>A biztosított egy adott időtartamot túl él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Ezekből következik az életbiztosítás két alaptípusa: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b="1" dirty="0"/>
              <a:t>Kockázati életbiztosítás</a:t>
            </a:r>
            <a:r>
              <a:rPr lang="hu-HU" altLang="hu-HU" sz="2200" dirty="0"/>
              <a:t>: a biztosítási esemény a biztosított halála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200" b="1" dirty="0"/>
              <a:t>Elérési életbiztosítás</a:t>
            </a:r>
            <a:r>
              <a:rPr lang="hu-HU" altLang="hu-HU" sz="2200" dirty="0"/>
              <a:t>: biztosítási esemény egy előre adott időpont túlélése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Az elérési és kockázati életbiztosítások kombinációja a </a:t>
            </a:r>
            <a:r>
              <a:rPr lang="hu-HU" altLang="hu-HU" sz="2600" i="1" dirty="0"/>
              <a:t>vegyes életbiztosítás</a:t>
            </a:r>
            <a:endParaRPr lang="hu-HU" altLang="hu-HU" sz="2600" dirty="0"/>
          </a:p>
        </p:txBody>
      </p:sp>
    </p:spTree>
    <p:extLst>
      <p:ext uri="{BB962C8B-B14F-4D97-AF65-F5344CB8AC3E}">
        <p14:creationId xmlns:p14="http://schemas.microsoft.com/office/powerpoint/2010/main" val="327267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Az életbiztosítás típusai (</a:t>
            </a:r>
            <a:r>
              <a:rPr lang="hu-HU" alt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b="1" dirty="0"/>
              <a:t>Unit Linked</a:t>
            </a:r>
            <a:r>
              <a:rPr lang="hu-HU" altLang="hu-HU" sz="2800" i="1" dirty="0"/>
              <a:t> </a:t>
            </a:r>
            <a:r>
              <a:rPr lang="hu-HU" altLang="hu-HU" sz="2800" dirty="0"/>
              <a:t>vagy befektetési egységhez kötött életbiztosítás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Egy speciális vegyes életbiztosítás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A díj egy része a költségekre, a többi egy befektetési alapba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Az ügyfél többféle befektetési alap közül választhat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Van egy garantált összeg, amit a biztosított halála esetén kifizet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000" dirty="0"/>
              <a:t>akár elérte a </a:t>
            </a:r>
            <a:r>
              <a:rPr lang="hu-HU" altLang="hu-HU" sz="2000" dirty="0" err="1"/>
              <a:t>bef</a:t>
            </a:r>
            <a:r>
              <a:rPr lang="hu-HU" altLang="hu-HU" sz="2000" dirty="0"/>
              <a:t>. alapban lévő pénz ezt, akár nem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A biztosítás lejártával az ügyfél megkapja a befektetés aktuális </a:t>
            </a:r>
            <a:r>
              <a:rPr lang="hu-HU" altLang="hu-HU" sz="2400" dirty="0" smtClean="0"/>
              <a:t>értékét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531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Az életbiztosítás típusai (</a:t>
            </a:r>
            <a:r>
              <a:rPr lang="hu-HU" altLang="hu-HU" dirty="0" smtClean="0"/>
              <a:t>III.)</a:t>
            </a:r>
            <a:endParaRPr lang="hu-HU" altLang="hu-H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800" b="1" dirty="0" smtClean="0"/>
              <a:t>Term </a:t>
            </a:r>
            <a:r>
              <a:rPr lang="hu-HU" altLang="hu-HU" sz="2800" b="1" dirty="0"/>
              <a:t>fix</a:t>
            </a:r>
            <a:r>
              <a:rPr lang="hu-HU" altLang="hu-HU" sz="2800" i="1" dirty="0"/>
              <a:t> </a:t>
            </a:r>
            <a:r>
              <a:rPr lang="hu-HU" altLang="hu-HU" sz="2800" dirty="0"/>
              <a:t>biztosítás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Egy adott összeget lejáratkor mindenképpen kifizet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Ha a biztosított a lejárat előtt meghal, akkor is megkapja a kedvezményezett a biztosítási összeget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A díjfizetési időszak vagy a biztosítási időszak végéig tart, vagy a biztosított korábbi haláláig (onnantól kezdve díjmentes lesz)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400" dirty="0"/>
              <a:t>Pl. annak lehet előnyös, aki a gyereke taníttatására mindenképpen félre akar tenni egy bizonyos összeget, ugyanis ha a biztosított időközben elhalálozik, a kedvezményezett akkor is megkapja a pénzt, ha a biztosítottnak nem sikerült az egész összeget megtakarítania</a:t>
            </a:r>
          </a:p>
        </p:txBody>
      </p:sp>
    </p:spTree>
    <p:extLst>
      <p:ext uri="{BB962C8B-B14F-4D97-AF65-F5344CB8AC3E}">
        <p14:creationId xmlns:p14="http://schemas.microsoft.com/office/powerpoint/2010/main" val="16432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3657</TotalTime>
  <Words>2739</Words>
  <Application>Microsoft Office PowerPoint</Application>
  <PresentationFormat>Diavetítés a képernyőre (4:3 oldalarány)</PresentationFormat>
  <Paragraphs>264</Paragraphs>
  <Slides>32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3" baseType="lpstr">
      <vt:lpstr>Medián</vt:lpstr>
      <vt:lpstr>ÉLET- ÉS NEM-ÉLETBIZTOSÍTÁSOK</vt:lpstr>
      <vt:lpstr>Kockázatok a biztosításokban</vt:lpstr>
      <vt:lpstr>Biztosítható kockázatok (I.)</vt:lpstr>
      <vt:lpstr>Biztosítható kockázatok (II.)</vt:lpstr>
      <vt:lpstr>Biztosítható kockázatok (III.)</vt:lpstr>
      <vt:lpstr>A biztosítások csoportosítása</vt:lpstr>
      <vt:lpstr>Az életbiztosítás típusai (I.)</vt:lpstr>
      <vt:lpstr>Az életbiztosítás típusai (II.)</vt:lpstr>
      <vt:lpstr>Az életbiztosítás típusai (III.)</vt:lpstr>
      <vt:lpstr>Járadékbiztosítások (I.)</vt:lpstr>
      <vt:lpstr>Járadékbiztosítások (II.)</vt:lpstr>
      <vt:lpstr>Magyarország korfája</vt:lpstr>
      <vt:lpstr>Életbiztosítási kalkulus (I.)</vt:lpstr>
      <vt:lpstr>Életbiztosítási kalkulus (II.)</vt:lpstr>
      <vt:lpstr>Életbiztosítási kalkulus (III.)</vt:lpstr>
      <vt:lpstr>Életbiztosítási kalkulus (IV.)</vt:lpstr>
      <vt:lpstr>Életbiztosítási kalkulus (V.)</vt:lpstr>
      <vt:lpstr>Életbiztosítási kalkulus (VI.)</vt:lpstr>
      <vt:lpstr>Életbiztosítási kalkulus (VII.)</vt:lpstr>
      <vt:lpstr>NYUGDÍJBIZTOSÍTÁS</vt:lpstr>
      <vt:lpstr>Értelmezés</vt:lpstr>
      <vt:lpstr>Felosztó-kirovó rendszer</vt:lpstr>
      <vt:lpstr>Tőkefedezeti</vt:lpstr>
      <vt:lpstr>Szolgáltatással meghatározott</vt:lpstr>
      <vt:lpstr>Hozzájárulással meghatározott</vt:lpstr>
      <vt:lpstr>Névleges hozzájárulással meghatározott (I.)</vt:lpstr>
      <vt:lpstr>Névleges hozzájárulással meghatározott (II.)</vt:lpstr>
      <vt:lpstr>Esettanulmány (I.)</vt:lpstr>
      <vt:lpstr>Esettanulmány (II.)</vt:lpstr>
      <vt:lpstr>Esettanulmány (III.)</vt:lpstr>
      <vt:lpstr>Esettanulmány (IV.)</vt:lpstr>
      <vt:lpstr>Esettanulmány (V.)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313</cp:revision>
  <dcterms:created xsi:type="dcterms:W3CDTF">2013-09-05T10:07:26Z</dcterms:created>
  <dcterms:modified xsi:type="dcterms:W3CDTF">2013-11-05T13:36:11Z</dcterms:modified>
</cp:coreProperties>
</file>