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65" r:id="rId2"/>
    <p:sldId id="971" r:id="rId3"/>
    <p:sldId id="927" r:id="rId4"/>
    <p:sldId id="1079" r:id="rId5"/>
    <p:sldId id="1080" r:id="rId6"/>
    <p:sldId id="1081" r:id="rId7"/>
    <p:sldId id="1082" r:id="rId8"/>
    <p:sldId id="923" r:id="rId9"/>
    <p:sldId id="1066" r:id="rId10"/>
    <p:sldId id="1067" r:id="rId11"/>
    <p:sldId id="1068" r:id="rId12"/>
    <p:sldId id="1069" r:id="rId13"/>
    <p:sldId id="930" r:id="rId14"/>
    <p:sldId id="1029" r:id="rId15"/>
    <p:sldId id="1063" r:id="rId16"/>
    <p:sldId id="1030" r:id="rId17"/>
    <p:sldId id="1031" r:id="rId18"/>
    <p:sldId id="1032" r:id="rId19"/>
    <p:sldId id="1033" r:id="rId20"/>
    <p:sldId id="931" r:id="rId21"/>
    <p:sldId id="1070" r:id="rId22"/>
    <p:sldId id="1071" r:id="rId23"/>
    <p:sldId id="937" r:id="rId24"/>
    <p:sldId id="1053" r:id="rId25"/>
    <p:sldId id="1072" r:id="rId26"/>
    <p:sldId id="1083" r:id="rId27"/>
    <p:sldId id="1074" r:id="rId28"/>
    <p:sldId id="1075" r:id="rId29"/>
    <p:sldId id="1076" r:id="rId30"/>
    <p:sldId id="1077" r:id="rId31"/>
    <p:sldId id="1078" r:id="rId32"/>
  </p:sldIdLst>
  <p:sldSz cx="9144000" cy="6858000" type="screen4x3"/>
  <p:notesSz cx="7099300" cy="102346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87">
          <p15:clr>
            <a:srgbClr val="A4A3A4"/>
          </p15:clr>
        </p15:guide>
        <p15:guide id="3" pos="19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3300"/>
    <a:srgbClr val="99CCFF"/>
    <a:srgbClr val="FF0000"/>
    <a:srgbClr val="CCECFF"/>
    <a:srgbClr val="DDDDDD"/>
    <a:srgbClr val="FFFFCC"/>
    <a:srgbClr val="FFFFFF"/>
    <a:srgbClr val="FFFF00"/>
    <a:srgbClr val="FEF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73960" autoAdjust="0"/>
  </p:normalViewPr>
  <p:slideViewPr>
    <p:cSldViewPr showGuides="1">
      <p:cViewPr varScale="1">
        <p:scale>
          <a:sx n="54" d="100"/>
          <a:sy n="54" d="100"/>
        </p:scale>
        <p:origin x="1956" y="78"/>
      </p:cViewPr>
      <p:guideLst>
        <p:guide orient="horz" pos="2160"/>
        <p:guide pos="3787"/>
        <p:guide pos="19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8"/>
    </p:cViewPr>
  </p:sorterViewPr>
  <p:notesViewPr>
    <p:cSldViewPr showGuides="1">
      <p:cViewPr varScale="1">
        <p:scale>
          <a:sx n="54" d="100"/>
          <a:sy n="54" d="100"/>
        </p:scale>
        <p:origin x="-11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l" defTabSz="99052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9" y="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9052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48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l" defTabSz="99052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48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9" y="972185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9052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2F4991B-9AFE-438A-B3CB-62A5C089F5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103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l" defTabSz="99052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9052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l" defTabSz="99052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185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90520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D6E22DD-23D2-42D4-B11C-BF3D54CF4F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642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5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905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905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905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905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90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90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1" indent="-228581" defTabSz="990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90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909B373-0D3E-417C-AD47-06AED7442538}" type="slidenum">
              <a:rPr lang="hu-HU" altLang="hu-HU" sz="1300"/>
              <a:pPr eaLnBrk="1" hangingPunct="1">
                <a:spcBef>
                  <a:spcPct val="0"/>
                </a:spcBef>
                <a:defRPr/>
              </a:pPr>
              <a:t>1</a:t>
            </a:fld>
            <a:endParaRPr lang="hu-HU" altLang="hu-HU" sz="13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 dirty="0" smtClean="0">
                <a:latin typeface="Arial" charset="0"/>
              </a:rPr>
              <a:t>Üzleti élet nyelve (akár</a:t>
            </a:r>
            <a:r>
              <a:rPr lang="hu-HU" altLang="hu-HU" baseline="0" dirty="0" smtClean="0">
                <a:latin typeface="Arial" charset="0"/>
              </a:rPr>
              <a:t> bértárgyalás, üzleti megállapodás,  beszélgetés könyvelővel, NAV, napi sajtó)</a:t>
            </a:r>
            <a:endParaRPr lang="hu-HU" altLang="hu-H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37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mérlegben természetesen nem mennyiségben szerepelnek az egyes vagyontárgyak, de a mérleg alapjául szolgáló vagyonleltárban igen, ezért első lépésben állítsuk össze a történetünkben szereplő kecskékre vonatkozó vagyonleltárt. </a:t>
            </a:r>
          </a:p>
          <a:p>
            <a:r>
              <a:rPr lang="hu-HU" dirty="0"/>
              <a:t>A vagyonleltár célja, hogy bemutassa a rendelkezésre álló erőforrások mennyiségét (és értékét) fajta és összetétel szerint. </a:t>
            </a:r>
          </a:p>
          <a:p>
            <a:r>
              <a:rPr lang="hu-HU" dirty="0"/>
              <a:t>A feladat csak látszólag egyszerű, mert igaz, hogy </a:t>
            </a:r>
            <a:r>
              <a:rPr lang="hu-HU" dirty="0" smtClean="0"/>
              <a:t>végső soron </a:t>
            </a:r>
            <a:r>
              <a:rPr lang="hu-HU" dirty="0"/>
              <a:t>18 kecskénk van, ám ezek a kecskék mégsem jelentenek homogén erőforrás-állományt, mivel vannak közöttük </a:t>
            </a:r>
            <a:r>
              <a:rPr lang="hu-HU" b="1" dirty="0"/>
              <a:t>tenyészállatok</a:t>
            </a:r>
            <a:r>
              <a:rPr lang="hu-HU" dirty="0"/>
              <a:t> (kifejlett kecskebakok és nőstények) valamint növendékállatok (kecskegidák). A megkülönböztetés nem csupán azért fontos, mert a tenyészállatok értékesebbek, mint a gidák, hanem azért is, mert a tenyészállatok közvetlen hasznot hajtanak azzal, hogy szaporíthatók, tejet adnak, míg a </a:t>
            </a:r>
            <a:r>
              <a:rPr lang="hu-HU" b="1" dirty="0"/>
              <a:t>növendékállatok</a:t>
            </a:r>
            <a:r>
              <a:rPr lang="hu-HU" dirty="0"/>
              <a:t> még nem hajtanak hasznot és maga a hasznosítás módja sincs még eldöntve. Lehet, hogy </a:t>
            </a:r>
            <a:r>
              <a:rPr lang="hu-HU" dirty="0" smtClean="0"/>
              <a:t>eladták </a:t>
            </a:r>
            <a:r>
              <a:rPr lang="hu-HU" dirty="0"/>
              <a:t>ő</a:t>
            </a:r>
            <a:r>
              <a:rPr lang="hu-HU" dirty="0" smtClean="0"/>
              <a:t>ket</a:t>
            </a:r>
            <a:r>
              <a:rPr lang="hu-HU" dirty="0"/>
              <a:t>, vagy levágják és megeszik, de az is lehet, hogy </a:t>
            </a:r>
            <a:r>
              <a:rPr lang="hu-HU" dirty="0" smtClean="0"/>
              <a:t>belőlük </a:t>
            </a:r>
            <a:r>
              <a:rPr lang="hu-HU" dirty="0"/>
              <a:t>is tenyészállat válik, miután felnevelik őket.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5092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történelmi korok többségében ez a fajta mennyiségi nyilvántartás elegendő is volt, hiszen a mennyiség például (</a:t>
            </a:r>
            <a:r>
              <a:rPr lang="hu-HU" b="1" dirty="0"/>
              <a:t>500 db vágómarha</a:t>
            </a:r>
            <a:r>
              <a:rPr lang="hu-HU" dirty="0"/>
              <a:t>) már önmagában kifejezte módosságát. Ahhoz, azonban, hogy a legkülönbözőbb féle vagyontárgyakból álló vagyon nagyságát is egy összegben ki tudjuk fejezni, arra van szükség, hogy a mennyiségeket értékben is meghatározzuk, hiszen így már összegezhetők lesznek. </a:t>
            </a:r>
          </a:p>
          <a:p>
            <a:r>
              <a:rPr lang="hu-HU" dirty="0"/>
              <a:t>A mérlegtételek értékelésével egy egész fejezetben foglalkozunk majd, itt most </a:t>
            </a:r>
            <a:r>
              <a:rPr lang="hu-HU" dirty="0" smtClean="0"/>
              <a:t>elöljáróban </a:t>
            </a:r>
            <a:r>
              <a:rPr lang="hu-HU" dirty="0"/>
              <a:t>annyit kell tudnunk, hogy a testvérek öröklés és természetbeni kölcsön útján jutottak a kecskéikhez, ezért az aktuális piaci ár alapján árazzuk be a kecskéket. Arra a kérdésre tehát, hogy mekkora a rendelkezésre álló kecskevagyon a következő választ adhatjuk: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670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548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dirty="0"/>
              <a:t>Legidősebb testvér: 1 kecskebak, 2 </a:t>
            </a:r>
            <a:r>
              <a:rPr lang="hu-HU" dirty="0" err="1"/>
              <a:t>nöstény</a:t>
            </a:r>
            <a:r>
              <a:rPr lang="hu-HU" dirty="0"/>
              <a:t>, 6 gida 		= 9 db</a:t>
            </a:r>
          </a:p>
          <a:p>
            <a:pPr lvl="0"/>
            <a:r>
              <a:rPr lang="hu-HU" dirty="0"/>
              <a:t>Középső testvér: 1 kecskebak, 5 gida                       		= 6 db</a:t>
            </a:r>
          </a:p>
          <a:p>
            <a:pPr lvl="0"/>
            <a:r>
              <a:rPr lang="hu-HU" dirty="0"/>
              <a:t>Legkisebb testvér: 1 nőstény és 1 gida 		      	= 2 db</a:t>
            </a:r>
          </a:p>
          <a:p>
            <a:pPr lvl="0"/>
            <a:r>
              <a:rPr lang="hu-HU" dirty="0"/>
              <a:t>Falu öregje: 1 nőstény                                               	= 1 db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9159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3137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3137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>
              <a:latin typeface="Arial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EA3447-7DDB-4E7A-97B6-F79CAAEAFE59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5264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9839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7416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138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889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69875" indent="-295251" defTabSz="9889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4179" indent="-236519" defTabSz="9889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7215" indent="-236519" defTabSz="9889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31840" indent="-236519" defTabSz="9889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89003" indent="-236519" defTabSz="9889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46165" indent="-236519" defTabSz="9889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03328" indent="-236519" defTabSz="9889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491" indent="-236519" defTabSz="9889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3136EBD-A249-4CAF-AA9C-B72923723BAC}" type="slidenum">
              <a:rPr lang="hu-HU" altLang="hu-HU" sz="1300"/>
              <a:pPr eaLnBrk="1" hangingPunct="1">
                <a:spcBef>
                  <a:spcPct val="0"/>
                </a:spcBef>
                <a:defRPr/>
              </a:pPr>
              <a:t>2</a:t>
            </a:fld>
            <a:endParaRPr lang="hu-HU" altLang="hu-HU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43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5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905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905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905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905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90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90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1" indent="-228581" defTabSz="990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90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4CDF59F-C664-47B7-AEA5-792724D2CA1B}" type="slidenum">
              <a:rPr lang="hu-HU" altLang="hu-HU" sz="1300"/>
              <a:pPr eaLnBrk="1" hangingPunct="1">
                <a:spcBef>
                  <a:spcPct val="0"/>
                </a:spcBef>
                <a:defRPr/>
              </a:pPr>
              <a:t>24</a:t>
            </a:fld>
            <a:endParaRPr lang="hu-HU" altLang="hu-HU" sz="13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20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altLang="hu-HU" dirty="0" smtClean="0"/>
              <a:t>ÖSSZEVONTAN</a:t>
            </a:r>
            <a:r>
              <a:rPr lang="hu-HU" altLang="hu-HU" dirty="0" smtClean="0"/>
              <a:t>: VILÁGOSSÁG ELVE, 3 </a:t>
            </a:r>
            <a:r>
              <a:rPr lang="hu-HU" altLang="hu-HU" dirty="0" smtClean="0"/>
              <a:t>SZINT (mérlegfőcsoportok</a:t>
            </a:r>
            <a:r>
              <a:rPr lang="hu-HU" altLang="hu-HU" baseline="0" dirty="0" smtClean="0"/>
              <a:t> (A,B,C..), mérlegcsoportok (I., II., III. …), mérlegtételek (1., 2., 3….))</a:t>
            </a:r>
            <a:endParaRPr lang="hu-HU" altLang="hu-HU" dirty="0" smtClean="0"/>
          </a:p>
          <a:p>
            <a:r>
              <a:rPr lang="hu-HU" altLang="hu-HU" dirty="0" smtClean="0"/>
              <a:t>ESZKÖZ</a:t>
            </a:r>
            <a:r>
              <a:rPr lang="hu-HU" altLang="hu-HU" dirty="0" smtClean="0"/>
              <a:t>: TARTÓSSÁG, VÁLLALKOZÓI SZÁNDÉK</a:t>
            </a:r>
          </a:p>
          <a:p>
            <a:r>
              <a:rPr lang="hu-HU" altLang="hu-HU" dirty="0" smtClean="0"/>
              <a:t>FORRÁS: FUTAMIDŐ (ÁTSOROLÁS)</a:t>
            </a:r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93" indent="-296151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605" indent="-236921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447" indent="-236921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289" indent="-236921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6131" indent="-236921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9974" indent="-236921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3816" indent="-236921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7658" indent="-236921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999692-2A64-4ED5-99B7-8758F01E98AB}" type="slidenum">
              <a:rPr lang="hu-HU" altLang="hu-HU" smtClean="0"/>
              <a:pPr/>
              <a:t>25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018565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altLang="hu-HU" dirty="0" smtClean="0"/>
              <a:t>ANYAGI, NEM ANYAGI, PÉNZÜGYI ESZKÖZÖK – TARTÓSSÁG, VÁLLALKOZÓ</a:t>
            </a:r>
          </a:p>
          <a:p>
            <a:r>
              <a:rPr lang="hu-HU" altLang="hu-HU" dirty="0" smtClean="0"/>
              <a:t>PÜ-I ESZKÖZ: KÖVETELÉS, </a:t>
            </a:r>
            <a:r>
              <a:rPr lang="hu-HU" altLang="hu-HU" dirty="0" err="1" smtClean="0"/>
              <a:t>ÉrtékPAPÍR</a:t>
            </a:r>
            <a:r>
              <a:rPr lang="hu-HU" altLang="hu-HU" dirty="0" smtClean="0"/>
              <a:t>, </a:t>
            </a:r>
            <a:r>
              <a:rPr lang="hu-HU" altLang="hu-HU" dirty="0" smtClean="0"/>
              <a:t>PÉNZESZKÖZ</a:t>
            </a:r>
          </a:p>
          <a:p>
            <a:r>
              <a:rPr lang="hu-HU" dirty="0" smtClean="0"/>
              <a:t>Az éves beszámolóban az adatokat - a (3)-(5) bekezdésben foglalt kivétellel - ezer forintban kell megadni. Amennyiben a vállalkozó éves beszámolója mérlegének mérlegfőösszege meghaladja a száz milliárd forintot, akkor az adatokat millió forintban kell megadni.</a:t>
            </a:r>
            <a:endParaRPr lang="hu-HU" altLang="hu-HU" dirty="0" smtClean="0"/>
          </a:p>
        </p:txBody>
      </p:sp>
      <p:sp>
        <p:nvSpPr>
          <p:cNvPr id="4915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93" indent="-296151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605" indent="-236921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447" indent="-236921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289" indent="-236921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6131" indent="-236921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9974" indent="-236921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3816" indent="-236921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7658" indent="-236921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06CB31-3D22-4036-AE49-C0C5408770E0}" type="slidenum">
              <a:rPr lang="hu-HU" altLang="hu-HU" smtClean="0"/>
              <a:pPr/>
              <a:t>27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29487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26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  <p:sp>
        <p:nvSpPr>
          <p:cNvPr id="1126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93" indent="-296151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605" indent="-236921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447" indent="-236921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289" indent="-236921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6131" indent="-236921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9974" indent="-236921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3816" indent="-236921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7658" indent="-236921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951A5F-D730-4837-AA06-06F198E744B3}" type="slidenum">
              <a:rPr lang="hu-HU" altLang="hu-HU" smtClean="0"/>
              <a:pPr/>
              <a:t>28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173661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JELSZÓT JÓL</a:t>
            </a:r>
            <a:r>
              <a:rPr lang="hu-HU" baseline="0" dirty="0" smtClean="0"/>
              <a:t> MEGJEGYEZNI!!!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E22DD-23D2-42D4-B11C-BF3D54CF4FC6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9459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5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905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905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905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905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90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90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1" indent="-228581" defTabSz="990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90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4CDF59F-C664-47B7-AEA5-792724D2CA1B}" type="slidenum">
              <a:rPr lang="hu-HU" altLang="hu-HU" sz="1300"/>
              <a:pPr eaLnBrk="1" hangingPunct="1">
                <a:spcBef>
                  <a:spcPct val="0"/>
                </a:spcBef>
                <a:defRPr/>
              </a:pPr>
              <a:t>8</a:t>
            </a:fld>
            <a:endParaRPr lang="hu-HU" altLang="hu-HU" sz="13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6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93" indent="-296151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605" indent="-236921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447" indent="-236921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289" indent="-236921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6131" indent="-236921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9974" indent="-236921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3816" indent="-236921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7658" indent="-236921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F2FAB5-ADC3-4F09-91C9-B5327D46415D}" type="slidenum">
              <a:rPr lang="hu-HU" altLang="hu-HU" smtClean="0"/>
              <a:pPr/>
              <a:t>9</a:t>
            </a:fld>
            <a:endParaRPr lang="hu-HU" altLang="hu-H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altLang="hu-HU" dirty="0" smtClean="0"/>
              <a:t>Gazdasági esemény?</a:t>
            </a:r>
          </a:p>
          <a:p>
            <a:r>
              <a:rPr lang="hu-HU" altLang="hu-HU" dirty="0" smtClean="0"/>
              <a:t>Vagyon?</a:t>
            </a:r>
          </a:p>
          <a:p>
            <a:r>
              <a:rPr lang="hu-HU" altLang="hu-HU" dirty="0" smtClean="0"/>
              <a:t>Kinek a számára közli?</a:t>
            </a:r>
          </a:p>
          <a:p>
            <a:r>
              <a:rPr lang="hu-HU" altLang="hu-HU" dirty="0" smtClean="0"/>
              <a:t>A számvitel, ha a vállalatot egy másik gazdálkodó szervezethez, az emberi testhez hasonlítjuk, akkor az az idegek és az emlékezet szerepét tölti be.</a:t>
            </a:r>
          </a:p>
          <a:p>
            <a:r>
              <a:rPr lang="hu-HU" altLang="hu-HU" b="1" dirty="0" smtClean="0"/>
              <a:t>Gazdasági esemény</a:t>
            </a:r>
            <a:r>
              <a:rPr lang="hu-HU" altLang="hu-HU" dirty="0" smtClean="0"/>
              <a:t>: A vállalkozás rendelkezésére álló vagyon eszköz és/vagy forrás vetületében idéz elő változást (vagyon méretében, szerkezetében)</a:t>
            </a:r>
          </a:p>
          <a:p>
            <a:r>
              <a:rPr lang="hu-HU" altLang="hu-HU" b="1" dirty="0" smtClean="0"/>
              <a:t>Vagyon:</a:t>
            </a:r>
            <a:r>
              <a:rPr lang="hu-HU" altLang="hu-HU" dirty="0" smtClean="0"/>
              <a:t> azoknak a jelenségeknek</a:t>
            </a:r>
            <a:r>
              <a:rPr lang="hu-HU" altLang="hu-HU" baseline="0" dirty="0" smtClean="0"/>
              <a:t> az összessége, amelyek egy adott időpontban a vállalkozás rendelkezésére állnak, tulajdonságjellemzőik alapján tartalmilag azonosíthatók, mérhetők és a vállalkozás szempontjából gazdasági tartalommal (értékkel) bírnak.</a:t>
            </a:r>
            <a:endParaRPr lang="hu-HU" altLang="hu-HU" dirty="0" smtClean="0"/>
          </a:p>
          <a:p>
            <a:pPr algn="just">
              <a:lnSpc>
                <a:spcPct val="95000"/>
              </a:lnSpc>
            </a:pPr>
            <a:r>
              <a:rPr lang="hu-HU" altLang="hu-HU" sz="2200" b="1" dirty="0">
                <a:latin typeface="Tahoma" panose="020B0604030504040204" pitchFamily="34" charset="0"/>
                <a:cs typeface="Tahoma" panose="020B0604030504040204" pitchFamily="34" charset="0"/>
              </a:rPr>
              <a:t>A külső és belső érdekhordozók a vállalkozás működése, időszakos teljesítménye alapján döntik el, hogy a vállalkozás érdekeiknek megfelelően </a:t>
            </a:r>
            <a:r>
              <a:rPr lang="hu-HU" altLang="hu-HU" sz="2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működött-e </a:t>
            </a:r>
            <a:r>
              <a:rPr lang="hu-HU" altLang="hu-HU" sz="2200" b="1" dirty="0">
                <a:latin typeface="Tahoma" panose="020B0604030504040204" pitchFamily="34" charset="0"/>
                <a:cs typeface="Tahoma" panose="020B0604030504040204" pitchFamily="34" charset="0"/>
              </a:rPr>
              <a:t>vagy sem, és ez alapján kapcsolatukat továbbra is fenntartják vagy sem</a:t>
            </a:r>
          </a:p>
          <a:p>
            <a:pPr algn="just">
              <a:lnSpc>
                <a:spcPct val="95000"/>
              </a:lnSpc>
            </a:pPr>
            <a:endParaRPr lang="hu-HU" altLang="hu-HU" sz="2200" b="1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470562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altLang="hu-HU" dirty="0" smtClean="0"/>
              <a:t>Rendszeresen elkészített beszámolók</a:t>
            </a:r>
          </a:p>
          <a:p>
            <a:r>
              <a:rPr lang="hu-HU" altLang="hu-HU" dirty="0" smtClean="0"/>
              <a:t>Különleges helyzetek beszámolói (alapítás, megszűnés, összeolvadás)</a:t>
            </a:r>
          </a:p>
          <a:p>
            <a:r>
              <a:rPr lang="hu-HU" altLang="hu-HU" dirty="0" smtClean="0"/>
              <a:t>MO: sajátossága, hogy az  üzleti és a naptári év egybeesik</a:t>
            </a:r>
          </a:p>
          <a:p>
            <a:r>
              <a:rPr lang="hu-HU" altLang="hu-HU" dirty="0" smtClean="0"/>
              <a:t>Éves jelentéstételi kötelezettség, de lehet ennél sűrűbben</a:t>
            </a:r>
          </a:p>
          <a:p>
            <a:r>
              <a:rPr lang="hu-HU" b="1" dirty="0" smtClean="0"/>
              <a:t>letétbe helyezési és közzétételi kötelezettség:</a:t>
            </a:r>
            <a:r>
              <a:rPr lang="hu-HU" b="1" baseline="0" dirty="0" smtClean="0"/>
              <a:t> </a:t>
            </a:r>
            <a:r>
              <a:rPr lang="hu-HU" b="1" dirty="0" smtClean="0"/>
              <a:t>a céginformációs szolgálatnak hibátlanul megküldi a kormányzati portál útján</a:t>
            </a:r>
          </a:p>
          <a:p>
            <a:r>
              <a:rPr lang="hu-HU" dirty="0" smtClean="0"/>
              <a:t>Éves, (sajátos, </a:t>
            </a:r>
            <a:r>
              <a:rPr lang="hu-HU" dirty="0" err="1" smtClean="0"/>
              <a:t>mikrogazdálkodói</a:t>
            </a:r>
            <a:r>
              <a:rPr lang="hu-HU" dirty="0" smtClean="0"/>
              <a:t>) egyszerűsített éves beszámoló esetén az adott üzleti év </a:t>
            </a:r>
            <a:r>
              <a:rPr lang="hu-HU" dirty="0" err="1" smtClean="0"/>
              <a:t>mérlegfordulónapját</a:t>
            </a:r>
            <a:r>
              <a:rPr lang="hu-HU" dirty="0" smtClean="0"/>
              <a:t> követő </a:t>
            </a:r>
            <a:r>
              <a:rPr lang="hu-HU" b="1" dirty="0" smtClean="0"/>
              <a:t>ötödik hónap utolsó napjáig</a:t>
            </a:r>
            <a:r>
              <a:rPr lang="hu-HU" dirty="0" smtClean="0"/>
              <a:t>.</a:t>
            </a:r>
          </a:p>
          <a:p>
            <a:r>
              <a:rPr lang="hu-HU" dirty="0" smtClean="0"/>
              <a:t>Éves konszolidált beszámoló esetén az üzleti év </a:t>
            </a:r>
            <a:r>
              <a:rPr lang="hu-HU" dirty="0" err="1" smtClean="0"/>
              <a:t>mérlegfordulónapját</a:t>
            </a:r>
            <a:r>
              <a:rPr lang="hu-HU" dirty="0" smtClean="0"/>
              <a:t> követő </a:t>
            </a:r>
            <a:r>
              <a:rPr lang="hu-HU" b="1" dirty="0" smtClean="0"/>
              <a:t>hatodik hónap utolsó napjáig</a:t>
            </a:r>
            <a:r>
              <a:rPr lang="hu-HU" dirty="0" smtClean="0"/>
              <a:t>.</a:t>
            </a:r>
          </a:p>
          <a:p>
            <a:endParaRPr lang="hu-HU" altLang="hu-HU" dirty="0" smtClean="0"/>
          </a:p>
          <a:p>
            <a:endParaRPr lang="hu-HU" altLang="hu-HU" dirty="0" smtClean="0"/>
          </a:p>
          <a:p>
            <a:r>
              <a:rPr lang="hu-HU" altLang="hu-HU" dirty="0" smtClean="0"/>
              <a:t>Leltározás: Az a tevékenység, amelynek keretében a vállalkozás vagyonát mennyiségben és értékben felvesszük és összevetjük a könyveinkben szereplő értékekkel, és eltérés esetén azokat a valósághoz igazítjuk.</a:t>
            </a:r>
          </a:p>
        </p:txBody>
      </p:sp>
      <p:sp>
        <p:nvSpPr>
          <p:cNvPr id="2355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9993" indent="-296151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605" indent="-236921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447" indent="-236921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289" indent="-236921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6131" indent="-236921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79974" indent="-236921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3816" indent="-236921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7658" indent="-236921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EA3894-0113-43AF-85B8-0FD10341753D}" type="slidenum">
              <a:rPr lang="hu-HU" altLang="hu-HU" smtClean="0"/>
              <a:pPr/>
              <a:t>10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335354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024" indent="-284635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828" indent="-227049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217" indent="-227049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6606" indent="-227049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0448" indent="-227049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4290" indent="-227049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8132" indent="-227049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1975" indent="-227049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5DB7CD-D259-44DE-91C7-0E21E01A959C}" type="slidenum">
              <a:rPr lang="nl-NL" altLang="hu-HU" smtClean="0"/>
              <a:pPr/>
              <a:t>11</a:t>
            </a:fld>
            <a:endParaRPr lang="nl-NL" altLang="hu-HU" smtClean="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3851396" y="0"/>
            <a:ext cx="2946159" cy="49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7" rIns="91432" bIns="4571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851396" y="9429331"/>
            <a:ext cx="2946159" cy="49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64" tIns="44439" rIns="90464" bIns="4443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u-HU" altLang="hu-HU" sz="1200">
                <a:latin typeface="Times New Roman CE" panose="02020603050405020304" pitchFamily="18" charset="0"/>
              </a:rPr>
              <a:t>2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9429331"/>
            <a:ext cx="2946160" cy="49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7" rIns="91432" bIns="4571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0" y="0"/>
            <a:ext cx="2946160" cy="49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7" rIns="91432" bIns="4571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560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871538"/>
            <a:ext cx="4627562" cy="3470275"/>
          </a:xfrm>
          <a:ln w="12700" cap="flat"/>
        </p:spPr>
      </p:sp>
      <p:sp>
        <p:nvSpPr>
          <p:cNvPr id="2560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3578" y="4718758"/>
            <a:ext cx="4987084" cy="417699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64" tIns="44439" rIns="90464" bIns="44439"/>
          <a:lstStyle/>
          <a:p>
            <a:r>
              <a:rPr lang="hu-HU" altLang="hu-HU" dirty="0" smtClean="0"/>
              <a:t>A beszámoló formája </a:t>
            </a:r>
            <a:r>
              <a:rPr lang="hu-HU" altLang="hu-HU" b="1" dirty="0" smtClean="0"/>
              <a:t>az éves nettó árbevétel nagyságától, a mérleg főösszegétől, a foglalkoztatottak létszámától, mindezek határértékeitől függ.</a:t>
            </a:r>
          </a:p>
          <a:p>
            <a:r>
              <a:rPr lang="hu-HU" altLang="hu-HU" dirty="0" smtClean="0"/>
              <a:t>(2) Az (1) bekezdés szerinti beszámoló lehet:</a:t>
            </a:r>
          </a:p>
          <a:p>
            <a:r>
              <a:rPr lang="hu-HU" altLang="hu-HU" i="1" dirty="0" smtClean="0"/>
              <a:t>a) </a:t>
            </a:r>
            <a:r>
              <a:rPr lang="hu-HU" altLang="hu-HU" b="1" dirty="0" smtClean="0"/>
              <a:t>éves beszámoló,</a:t>
            </a:r>
          </a:p>
          <a:p>
            <a:r>
              <a:rPr lang="hu-HU" altLang="hu-HU" b="1" i="1" dirty="0" smtClean="0"/>
              <a:t>b) </a:t>
            </a:r>
            <a:r>
              <a:rPr lang="hu-HU" altLang="hu-HU" b="1" dirty="0" smtClean="0"/>
              <a:t>egyszerűsített éves beszámoló,</a:t>
            </a:r>
          </a:p>
          <a:p>
            <a:r>
              <a:rPr lang="hu-HU" altLang="hu-HU" b="1" i="1" dirty="0" smtClean="0"/>
              <a:t>c) </a:t>
            </a:r>
            <a:r>
              <a:rPr lang="hu-HU" altLang="hu-HU" b="1" dirty="0" smtClean="0"/>
              <a:t>összevont (konszolidált) éves beszámoló,</a:t>
            </a:r>
          </a:p>
          <a:p>
            <a:r>
              <a:rPr lang="hu-HU" altLang="hu-HU" b="1" i="1" dirty="0" smtClean="0"/>
              <a:t>d) </a:t>
            </a:r>
            <a:r>
              <a:rPr lang="hu-HU" altLang="hu-HU" b="1" dirty="0" smtClean="0"/>
              <a:t>egyszerűsített beszámoló</a:t>
            </a:r>
            <a:r>
              <a:rPr lang="hu-HU" altLang="hu-HU" dirty="0" smtClean="0"/>
              <a:t>.</a:t>
            </a:r>
          </a:p>
          <a:p>
            <a:r>
              <a:rPr lang="hu-HU" altLang="hu-HU" dirty="0" smtClean="0"/>
              <a:t>Egyszerűsített éves beszámolóját - saját választása alapján - a 6. § (5) bekezdés szerinti kormányrendeletben foglaltaknak megfelelően (</a:t>
            </a:r>
            <a:r>
              <a:rPr lang="hu-HU" altLang="hu-HU" dirty="0" err="1" smtClean="0"/>
              <a:t>mikrogazdálkodói</a:t>
            </a:r>
            <a:r>
              <a:rPr lang="hu-HU" altLang="hu-HU" dirty="0" smtClean="0"/>
              <a:t> egyszerűsített éves beszámoló) is elkészítheti a könyvvizsgálatra nem kötelezett vállalkozó, ha két egymást követő üzleti évben a mérleg fordulónapján a következő, a nagyságot jelző három mutatóérték közül bármelyik kettő nem haladja meg az alábbi határértéket:</a:t>
            </a:r>
          </a:p>
          <a:p>
            <a:r>
              <a:rPr lang="hu-HU" altLang="hu-HU" i="1" dirty="0" smtClean="0"/>
              <a:t>a) </a:t>
            </a:r>
            <a:r>
              <a:rPr lang="hu-HU" altLang="hu-HU" dirty="0" err="1" smtClean="0"/>
              <a:t>a</a:t>
            </a:r>
            <a:r>
              <a:rPr lang="hu-HU" altLang="hu-HU" dirty="0" smtClean="0"/>
              <a:t> mérlegfőösszeg a 100 millió forintot,</a:t>
            </a:r>
          </a:p>
          <a:p>
            <a:r>
              <a:rPr lang="hu-HU" altLang="hu-HU" i="1" dirty="0" smtClean="0"/>
              <a:t>b) </a:t>
            </a:r>
            <a:r>
              <a:rPr lang="hu-HU" altLang="hu-HU" dirty="0" smtClean="0"/>
              <a:t>az éves nettó árbevétel a 200 millió forintot,</a:t>
            </a:r>
          </a:p>
          <a:p>
            <a:r>
              <a:rPr lang="hu-HU" altLang="hu-HU" i="1" dirty="0" smtClean="0"/>
              <a:t>c) </a:t>
            </a:r>
            <a:r>
              <a:rPr lang="hu-HU" altLang="hu-HU" dirty="0" smtClean="0"/>
              <a:t>az üzleti évben átlagosan foglalkoztatottak száma a 10 főt.</a:t>
            </a:r>
          </a:p>
          <a:p>
            <a:endParaRPr lang="hu-HU" altLang="hu-HU" dirty="0" smtClean="0"/>
          </a:p>
          <a:p>
            <a:r>
              <a:rPr lang="hu-HU" altLang="hu-HU" dirty="0" smtClean="0"/>
              <a:t> </a:t>
            </a:r>
          </a:p>
          <a:p>
            <a:endParaRPr lang="hu-HU" altLang="hu-HU" dirty="0" smtClean="0"/>
          </a:p>
          <a:p>
            <a:endParaRPr lang="hu-HU" altLang="hu-HU" dirty="0" smtClean="0"/>
          </a:p>
          <a:p>
            <a:endParaRPr lang="hu-HU" altLang="hu-HU" dirty="0" smtClean="0"/>
          </a:p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4199573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024" indent="-284635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828" indent="-227049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9217" indent="-227049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6606" indent="-227049" defTabSz="99046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0448" indent="-227049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4290" indent="-227049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8132" indent="-227049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1975" indent="-227049" defTabSz="990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1A70E9-65DE-49E2-9AED-3072EFFC0762}" type="slidenum">
              <a:rPr lang="nl-NL" altLang="hu-HU" smtClean="0"/>
              <a:pPr/>
              <a:t>12</a:t>
            </a:fld>
            <a:endParaRPr lang="nl-NL" altLang="hu-HU" smtClean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851396" y="0"/>
            <a:ext cx="2946159" cy="49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7" rIns="91432" bIns="4571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851396" y="9429331"/>
            <a:ext cx="2946159" cy="49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1" tIns="44446" rIns="90481" bIns="4444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hu-HU" altLang="hu-HU" sz="1200">
                <a:latin typeface="Times New Roman CE" panose="02020603050405020304" pitchFamily="18" charset="0"/>
              </a:rPr>
              <a:t>2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9429331"/>
            <a:ext cx="2946160" cy="49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7" rIns="91432" bIns="4571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0" y="0"/>
            <a:ext cx="2946160" cy="49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7" rIns="91432" bIns="4571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765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871538"/>
            <a:ext cx="4627562" cy="3470275"/>
          </a:xfrm>
          <a:ln w="12700" cap="flat"/>
        </p:spPr>
      </p:sp>
      <p:sp>
        <p:nvSpPr>
          <p:cNvPr id="2765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3578" y="4718758"/>
            <a:ext cx="4987084" cy="417699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1" tIns="44446" rIns="90481" bIns="44446"/>
          <a:lstStyle/>
          <a:p>
            <a:r>
              <a:rPr lang="hu-HU" altLang="hu-HU" smtClean="0"/>
              <a:t>Üzleti jelentés nem része a beszámolónak, de el kell készíteni, alá kell iratni a vállalkozás képviseletére jogosult személlyel.</a:t>
            </a:r>
          </a:p>
        </p:txBody>
      </p:sp>
    </p:spTree>
    <p:extLst>
      <p:ext uri="{BB962C8B-B14F-4D97-AF65-F5344CB8AC3E}">
        <p14:creationId xmlns:p14="http://schemas.microsoft.com/office/powerpoint/2010/main" val="1079251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altLang="hu-HU" i="1" smtClean="0">
                <a:latin typeface="Arial" charset="0"/>
              </a:rPr>
              <a:t>“Az öreg indiai kecskepásztor, halála után, fiaira hagyja egyetlen vagyonát a kecskéit. A legnagyobbra a kecskék felét, a középsőre a harmadát, a legkisebbre pedig a kilencedét. A fiúk akkor szembesülnek az igazi problémával, amikor megszámolják az állatokat. A 17 nem osztható 2-vel, 3-mal és 9-cel sem. Nem tudják mit tegyenek, elmennek hát a falu nagy öregjéhez. Sokat tanakodik az öreg, de ő sem lel igazi megoldást. Végül azt mondja a fiúknak. “Sok nyarat megéltem már, de erre a problémára én sem tudok megoldást. De ha már itt vagytok, akkor nekem is van egy kecském, azt szívesen nektek adom.” . A fiúk hazamennek a kecskével. Immár 18 állatuk van. Így a legnagyobb megkapja a kecskét felét (9), a középső a kecskék harmadát (6), a legkisebb pedig a 9-edét (2). Ez összesen 17. A maradék kecskét pedig visszaadják a falu bölcsének.</a:t>
            </a:r>
            <a:endParaRPr lang="hu-HU" altLang="hu-HU" smtClean="0">
              <a:latin typeface="Arial" charset="0"/>
            </a:endParaRPr>
          </a:p>
        </p:txBody>
      </p:sp>
      <p:sp>
        <p:nvSpPr>
          <p:cNvPr id="6144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905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7" defTabSz="9905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905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905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3" indent="-228581" defTabSz="9905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90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90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1" indent="-228581" defTabSz="990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905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4FF4EFC-340F-492E-B53A-BFA30546412C}" type="slidenum">
              <a:rPr lang="hu-HU" altLang="hu-HU" sz="1300"/>
              <a:pPr eaLnBrk="1" hangingPunct="1">
                <a:spcBef>
                  <a:spcPct val="0"/>
                </a:spcBef>
                <a:defRPr/>
              </a:pPr>
              <a:t>13</a:t>
            </a:fld>
            <a:endParaRPr lang="hu-HU" altLang="hu-HU" sz="1300"/>
          </a:p>
        </p:txBody>
      </p:sp>
    </p:spTree>
    <p:extLst>
      <p:ext uri="{BB962C8B-B14F-4D97-AF65-F5344CB8AC3E}">
        <p14:creationId xmlns:p14="http://schemas.microsoft.com/office/powerpoint/2010/main" val="377306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02385-1104-4337-8264-ACE3651717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159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C0D1D-3B42-43E1-A329-11775C84298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00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FF166-90FE-4CDF-96B7-2ED1E7B37F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647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7C8AC-4D3C-40D6-8385-C5BA6D0CB45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05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27865-44B0-4F3C-A6BE-C9665F90B37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595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Cím és 2 tartalomrész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0DE70-EDD2-4814-BFFA-6E685F560E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8446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7F2F-CA75-4736-AE56-0E9CED59C0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3642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20019-2E18-4ADC-8BC4-DE04F7BFB09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8863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B5F7C-AC9A-4793-943E-0EF979E7F10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747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5B3B0-B1B4-4199-B02F-1908D7F145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068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218A5-BDF1-41C3-ADAE-260DA05F45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684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3D253-774D-4166-BF96-F97ABA1372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019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230F7-312F-4703-B1B0-D1169389C9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470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FC58B-7DA9-49C8-B44F-92A3F358FB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1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AD98E-14CA-4009-B7D4-5079808D02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487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92EBD-84BA-40B0-8E7F-801FBE1D5F0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93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4CD1F81-8B53-4AFD-8896-F6A6678AC65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laab@finance.bme.h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cid:image001.gif@01C56813.97455D6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cid:image001.gif@01C56813.97455D6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\Zene\WAV%20T&#214;M&#214;R&#205;TETT\01%20Siker%20tang&#243;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certax-accounting.com/wp-content/uploads/2014/12/Accoun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" y="8559"/>
            <a:ext cx="9474584" cy="68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1692696" y="836712"/>
            <a:ext cx="10260013" cy="2425700"/>
          </a:xfrm>
          <a:effectLst>
            <a:outerShdw dist="50800" algn="ctr" rotWithShape="0">
              <a:srgbClr val="EAEAEA">
                <a:alpha val="50000"/>
              </a:srgbClr>
            </a:outerShdw>
          </a:effectLst>
        </p:spPr>
        <p:txBody>
          <a:bodyPr lIns="34290" tIns="34290" rIns="34290" bIns="34290" anchor="b"/>
          <a:lstStyle/>
          <a:p>
            <a:pPr algn="r" eaLnBrk="1" hangingPunct="1"/>
            <a:r>
              <a:rPr lang="hu-HU" altLang="hu-HU" sz="10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hu-HU" altLang="hu-HU" sz="6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u-HU" altLang="hu-HU" sz="6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ELŐADÁS</a:t>
            </a:r>
            <a:br>
              <a:rPr lang="hu-HU" altLang="hu-HU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(09.06.)</a:t>
            </a:r>
            <a:endParaRPr lang="en-US" altLang="hu-HU" sz="6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4787900" y="5301208"/>
            <a:ext cx="3935413" cy="72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 smtClean="0">
                <a:latin typeface="Arial Black" pitchFamily="34" charset="0"/>
              </a:rPr>
              <a:t>Bárány Mónika</a:t>
            </a:r>
            <a:endParaRPr lang="hu-HU" altLang="hu-HU" sz="1800" b="1" dirty="0">
              <a:latin typeface="Arial Black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err="1" smtClean="0">
                <a:latin typeface="Arial Black" pitchFamily="34" charset="0"/>
                <a:hlinkClick r:id="rId4"/>
              </a:rPr>
              <a:t>barany</a:t>
            </a:r>
            <a:r>
              <a:rPr lang="hu-HU" altLang="hu-HU" sz="1800" dirty="0" smtClean="0">
                <a:latin typeface="Arial Black" pitchFamily="34" charset="0"/>
                <a:hlinkClick r:id="rId4"/>
              </a:rPr>
              <a:t>@</a:t>
            </a:r>
            <a:r>
              <a:rPr lang="hu-HU" altLang="hu-HU" sz="1800" dirty="0" err="1" smtClean="0">
                <a:latin typeface="Arial Black" pitchFamily="34" charset="0"/>
                <a:hlinkClick r:id="rId4"/>
              </a:rPr>
              <a:t>finance.bme.hu</a:t>
            </a:r>
            <a:endParaRPr lang="hu-HU" altLang="hu-HU" sz="1800" dirty="0" smtClean="0">
              <a:latin typeface="Arial Black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smtClean="0">
                <a:latin typeface="Arial Black" pitchFamily="34" charset="0"/>
              </a:rPr>
              <a:t>2016</a:t>
            </a:r>
            <a:r>
              <a:rPr lang="hu-HU" altLang="hu-HU" sz="1800" dirty="0" smtClean="0">
                <a:latin typeface="Arial Black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 Black" pitchFamily="34" charset="0"/>
              </a:rPr>
              <a:t>Készítette: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latin typeface="Arial Black" pitchFamily="34" charset="0"/>
              </a:rPr>
              <a:t>Dr. </a:t>
            </a:r>
            <a:r>
              <a:rPr lang="hu-HU" altLang="hu-HU" sz="1800" b="1" dirty="0" err="1">
                <a:latin typeface="Arial Black" pitchFamily="34" charset="0"/>
              </a:rPr>
              <a:t>Laáb</a:t>
            </a:r>
            <a:r>
              <a:rPr lang="hu-HU" altLang="hu-HU" sz="1800" b="1" dirty="0">
                <a:latin typeface="Arial Black" pitchFamily="34" charset="0"/>
              </a:rPr>
              <a:t> Ágnes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u-HU" alt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BESZÁMOLÓ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1450"/>
            <a:ext cx="8229600" cy="4525963"/>
          </a:xfrm>
        </p:spPr>
        <p:txBody>
          <a:bodyPr/>
          <a:lstStyle/>
          <a:p>
            <a:r>
              <a:rPr lang="hu-HU" altLang="hu-H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Beszámolási időszak: az üzleti év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hu-HU" altLang="hu-H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Ált. egy naptári év</a:t>
            </a:r>
          </a:p>
          <a:p>
            <a:pPr lvl="1">
              <a:buFont typeface="Wingdings" panose="05000000000000000000" pitchFamily="2" charset="2"/>
              <a:buNone/>
            </a:pPr>
            <a:endParaRPr lang="hu-HU" altLang="hu-HU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u-HU" altLang="hu-H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Fontos időpontok:</a:t>
            </a:r>
          </a:p>
          <a:p>
            <a:pPr lvl="1"/>
            <a:r>
              <a:rPr lang="hu-HU" altLang="hu-H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Fordulónap: december 31.</a:t>
            </a:r>
          </a:p>
          <a:p>
            <a:pPr lvl="1"/>
            <a:r>
              <a:rPr lang="hu-HU" altLang="hu-H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Letétbehelyezés napja: május 31.</a:t>
            </a:r>
          </a:p>
          <a:p>
            <a:pPr lvl="1"/>
            <a:r>
              <a:rPr lang="hu-HU" altLang="hu-H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Beszámoló készítésének napja.</a:t>
            </a:r>
          </a:p>
          <a:p>
            <a:pPr lvl="1"/>
            <a:endParaRPr lang="hu-HU" altLang="hu-HU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u-HU" altLang="hu-H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Beszámoló alátámasztása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hu-HU" altLang="hu-H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leltár, könyvvezetés</a:t>
            </a:r>
          </a:p>
          <a:p>
            <a:endParaRPr lang="hu-HU" altLang="hu-HU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u-HU" alt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JELENLEGI BESZÁMOLÓ TARTALMA</a:t>
            </a:r>
          </a:p>
        </p:txBody>
      </p:sp>
      <p:sp>
        <p:nvSpPr>
          <p:cNvPr id="63467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19475" y="765175"/>
            <a:ext cx="5473700" cy="5876925"/>
          </a:xfrm>
        </p:spPr>
        <p:txBody>
          <a:bodyPr/>
          <a:lstStyle/>
          <a:p>
            <a:pPr marL="0" indent="0">
              <a:lnSpc>
                <a:spcPct val="85000"/>
              </a:lnSpc>
              <a:defRPr/>
            </a:pPr>
            <a:r>
              <a:rPr lang="hu-HU" altLang="hu-H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altLang="hu-HU" sz="2000" b="1" smtClean="0">
                <a:latin typeface="Tahoma" panose="020B0604030504040204" pitchFamily="34" charset="0"/>
                <a:cs typeface="Tahoma" panose="020B0604030504040204" pitchFamily="34" charset="0"/>
              </a:rPr>
              <a:t>MÉRLEG (számszaki)</a:t>
            </a:r>
            <a:r>
              <a:rPr lang="hu-HU" altLang="hu-H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lnSpc>
                <a:spcPct val="85000"/>
              </a:lnSpc>
              <a:defRPr/>
            </a:pPr>
            <a:r>
              <a:rPr lang="hu-HU" altLang="hu-HU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 legfontosabb pénzügyi kimutatás, amely megmutatja vagyonunk nagyságát, összetételét, eredetét, valamint növekedését vagy csökkenését egy korábbi időponthoz képest. </a:t>
            </a:r>
          </a:p>
          <a:p>
            <a:pPr lvl="1">
              <a:lnSpc>
                <a:spcPct val="85000"/>
              </a:lnSpc>
              <a:buFont typeface="Wingdings" panose="05000000000000000000" pitchFamily="2" charset="2"/>
              <a:buNone/>
              <a:defRPr/>
            </a:pPr>
            <a:endParaRPr lang="hu-HU" altLang="hu-HU" sz="1800" b="1" smtClean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85000"/>
              </a:lnSpc>
              <a:defRPr/>
            </a:pPr>
            <a:r>
              <a:rPr lang="hu-HU" altLang="hu-H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altLang="hu-HU" sz="2000" b="1" smtClean="0">
                <a:latin typeface="Tahoma" panose="020B0604030504040204" pitchFamily="34" charset="0"/>
                <a:cs typeface="Tahoma" panose="020B0604030504040204" pitchFamily="34" charset="0"/>
              </a:rPr>
              <a:t>EREDMÉNYKIMUTATÁS (számszaki)</a:t>
            </a:r>
          </a:p>
          <a:p>
            <a:pPr lvl="1">
              <a:lnSpc>
                <a:spcPct val="85000"/>
              </a:lnSpc>
              <a:defRPr/>
            </a:pPr>
            <a:r>
              <a:rPr lang="hu-HU" altLang="hu-HU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megmutatja a működésünk eredményességére ható tranzakciók (hozamok és ráfordítások) jellegét és nagyságrendjét egy adott időszakban. </a:t>
            </a:r>
          </a:p>
          <a:p>
            <a:pPr lvl="1">
              <a:lnSpc>
                <a:spcPct val="85000"/>
              </a:lnSpc>
              <a:buFont typeface="Wingdings" panose="05000000000000000000" pitchFamily="2" charset="2"/>
              <a:buNone/>
              <a:defRPr/>
            </a:pPr>
            <a:endParaRPr lang="hu-HU" altLang="hu-HU" sz="1800" b="1" smtClean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85000"/>
              </a:lnSpc>
              <a:defRPr/>
            </a:pPr>
            <a:r>
              <a:rPr lang="hu-HU" altLang="hu-H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altLang="hu-HU" sz="2000" b="1" smtClean="0">
                <a:latin typeface="Tahoma" panose="020B0604030504040204" pitchFamily="34" charset="0"/>
                <a:cs typeface="Tahoma" panose="020B0604030504040204" pitchFamily="34" charset="0"/>
              </a:rPr>
              <a:t>CASH FLOW KIMUTATÁS (számszaki)</a:t>
            </a:r>
          </a:p>
          <a:p>
            <a:pPr lvl="1">
              <a:lnSpc>
                <a:spcPct val="85000"/>
              </a:lnSpc>
              <a:defRPr/>
            </a:pPr>
            <a:r>
              <a:rPr lang="hu-HU" altLang="hu-HU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megmutatja a pénzkészletünkre ható pénzügyi tranzakciók (pénzbevételek, pénzkiadások) jellegét és nagyságrendjét egy adott időszakban. </a:t>
            </a: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hu-HU" altLang="hu-HU" sz="900" b="1" smtClean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250825" y="981075"/>
            <a:ext cx="2881313" cy="5507038"/>
            <a:chOff x="3936" y="624"/>
            <a:chExt cx="1632" cy="2784"/>
          </a:xfrm>
        </p:grpSpPr>
        <p:sp>
          <p:nvSpPr>
            <p:cNvPr id="24582" name="Rectangle 5"/>
            <p:cNvSpPr>
              <a:spLocks noChangeArrowheads="1"/>
            </p:cNvSpPr>
            <p:nvPr/>
          </p:nvSpPr>
          <p:spPr bwMode="auto">
            <a:xfrm>
              <a:off x="4479" y="624"/>
              <a:ext cx="1089" cy="15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583" name="Text Box 6"/>
            <p:cNvSpPr txBox="1">
              <a:spLocks noChangeArrowheads="1"/>
            </p:cNvSpPr>
            <p:nvPr/>
          </p:nvSpPr>
          <p:spPr bwMode="auto">
            <a:xfrm>
              <a:off x="4630" y="670"/>
              <a:ext cx="80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200">
                  <a:latin typeface="Tahoma" panose="020B0604030504040204" pitchFamily="34" charset="0"/>
                  <a:cs typeface="Tahoma" panose="020B0604030504040204" pitchFamily="34" charset="0"/>
                </a:rPr>
                <a:t>(Üzleti jelentés)</a:t>
              </a:r>
            </a:p>
          </p:txBody>
        </p:sp>
        <p:sp>
          <p:nvSpPr>
            <p:cNvPr id="24584" name="Rectangle 7"/>
            <p:cNvSpPr>
              <a:spLocks noChangeArrowheads="1"/>
            </p:cNvSpPr>
            <p:nvPr/>
          </p:nvSpPr>
          <p:spPr bwMode="auto">
            <a:xfrm>
              <a:off x="4381" y="858"/>
              <a:ext cx="1088" cy="15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585" name="Text Box 8"/>
            <p:cNvSpPr txBox="1">
              <a:spLocks noChangeArrowheads="1"/>
            </p:cNvSpPr>
            <p:nvPr/>
          </p:nvSpPr>
          <p:spPr bwMode="auto">
            <a:xfrm>
              <a:off x="4360" y="903"/>
              <a:ext cx="1128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200">
                  <a:latin typeface="Tahoma" panose="020B0604030504040204" pitchFamily="34" charset="0"/>
                  <a:cs typeface="Tahoma" panose="020B0604030504040204" pitchFamily="34" charset="0"/>
                </a:rPr>
                <a:t>Könyvvizsgálói jelentés</a:t>
              </a:r>
            </a:p>
          </p:txBody>
        </p:sp>
        <p:sp>
          <p:nvSpPr>
            <p:cNvPr id="24586" name="Rectangle 9"/>
            <p:cNvSpPr>
              <a:spLocks noChangeArrowheads="1"/>
            </p:cNvSpPr>
            <p:nvPr/>
          </p:nvSpPr>
          <p:spPr bwMode="auto">
            <a:xfrm>
              <a:off x="4282" y="1093"/>
              <a:ext cx="1089" cy="15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>
              <a:off x="4338" y="1139"/>
              <a:ext cx="988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200">
                  <a:latin typeface="Tahoma" panose="020B0604030504040204" pitchFamily="34" charset="0"/>
                  <a:cs typeface="Tahoma" panose="020B0604030504040204" pitchFamily="34" charset="0"/>
                </a:rPr>
                <a:t>Kiegészítő melléklet</a:t>
              </a:r>
            </a:p>
          </p:txBody>
        </p:sp>
        <p:sp>
          <p:nvSpPr>
            <p:cNvPr id="24588" name="Rectangle 11"/>
            <p:cNvSpPr>
              <a:spLocks noChangeArrowheads="1"/>
            </p:cNvSpPr>
            <p:nvPr/>
          </p:nvSpPr>
          <p:spPr bwMode="auto">
            <a:xfrm>
              <a:off x="4184" y="1357"/>
              <a:ext cx="1088" cy="15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589" name="Text Box 12"/>
            <p:cNvSpPr txBox="1">
              <a:spLocks noChangeArrowheads="1"/>
            </p:cNvSpPr>
            <p:nvPr/>
          </p:nvSpPr>
          <p:spPr bwMode="auto">
            <a:xfrm>
              <a:off x="4235" y="1404"/>
              <a:ext cx="995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200">
                  <a:latin typeface="Tahoma" panose="020B0604030504040204" pitchFamily="34" charset="0"/>
                  <a:cs typeface="Tahoma" panose="020B0604030504040204" pitchFamily="34" charset="0"/>
                </a:rPr>
                <a:t>Cash flow kimutatás</a:t>
              </a:r>
            </a:p>
          </p:txBody>
        </p:sp>
        <p:sp>
          <p:nvSpPr>
            <p:cNvPr id="24590" name="Rectangle 13"/>
            <p:cNvSpPr>
              <a:spLocks noChangeArrowheads="1"/>
            </p:cNvSpPr>
            <p:nvPr/>
          </p:nvSpPr>
          <p:spPr bwMode="auto">
            <a:xfrm>
              <a:off x="4060" y="1591"/>
              <a:ext cx="1089" cy="15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591" name="Text Box 14"/>
            <p:cNvSpPr txBox="1">
              <a:spLocks noChangeArrowheads="1"/>
            </p:cNvSpPr>
            <p:nvPr/>
          </p:nvSpPr>
          <p:spPr bwMode="auto">
            <a:xfrm>
              <a:off x="4124" y="1636"/>
              <a:ext cx="983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200">
                  <a:latin typeface="Tahoma" panose="020B0604030504040204" pitchFamily="34" charset="0"/>
                  <a:cs typeface="Tahoma" panose="020B0604030504040204" pitchFamily="34" charset="0"/>
                </a:rPr>
                <a:t>Eredménykimutatás</a:t>
              </a:r>
            </a:p>
          </p:txBody>
        </p:sp>
        <p:sp>
          <p:nvSpPr>
            <p:cNvPr id="24592" name="Rectangle 15"/>
            <p:cNvSpPr>
              <a:spLocks noChangeArrowheads="1"/>
            </p:cNvSpPr>
            <p:nvPr/>
          </p:nvSpPr>
          <p:spPr bwMode="auto">
            <a:xfrm>
              <a:off x="3936" y="1826"/>
              <a:ext cx="1088" cy="15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593" name="Text Box 16"/>
            <p:cNvSpPr txBox="1">
              <a:spLocks noChangeArrowheads="1"/>
            </p:cNvSpPr>
            <p:nvPr/>
          </p:nvSpPr>
          <p:spPr bwMode="auto">
            <a:xfrm>
              <a:off x="4269" y="1938"/>
              <a:ext cx="417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200">
                  <a:latin typeface="Tahoma" panose="020B0604030504040204" pitchFamily="34" charset="0"/>
                  <a:cs typeface="Tahoma" panose="020B0604030504040204" pitchFamily="34" charset="0"/>
                </a:rPr>
                <a:t>Mérleg</a:t>
              </a:r>
            </a:p>
          </p:txBody>
        </p:sp>
        <p:sp>
          <p:nvSpPr>
            <p:cNvPr id="24594" name="Line 17"/>
            <p:cNvSpPr>
              <a:spLocks noChangeShapeType="1"/>
            </p:cNvSpPr>
            <p:nvPr/>
          </p:nvSpPr>
          <p:spPr bwMode="auto">
            <a:xfrm>
              <a:off x="4046" y="2444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595" name="Line 18"/>
            <p:cNvSpPr>
              <a:spLocks noChangeShapeType="1"/>
            </p:cNvSpPr>
            <p:nvPr/>
          </p:nvSpPr>
          <p:spPr bwMode="auto">
            <a:xfrm>
              <a:off x="4046" y="2516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596" name="Line 19"/>
            <p:cNvSpPr>
              <a:spLocks noChangeShapeType="1"/>
            </p:cNvSpPr>
            <p:nvPr/>
          </p:nvSpPr>
          <p:spPr bwMode="auto">
            <a:xfrm>
              <a:off x="4046" y="2587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597" name="Line 20"/>
            <p:cNvSpPr>
              <a:spLocks noChangeShapeType="1"/>
            </p:cNvSpPr>
            <p:nvPr/>
          </p:nvSpPr>
          <p:spPr bwMode="auto">
            <a:xfrm>
              <a:off x="4046" y="2658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598" name="Line 21"/>
            <p:cNvSpPr>
              <a:spLocks noChangeShapeType="1"/>
            </p:cNvSpPr>
            <p:nvPr/>
          </p:nvSpPr>
          <p:spPr bwMode="auto">
            <a:xfrm>
              <a:off x="4046" y="2730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599" name="Line 22"/>
            <p:cNvSpPr>
              <a:spLocks noChangeShapeType="1"/>
            </p:cNvSpPr>
            <p:nvPr/>
          </p:nvSpPr>
          <p:spPr bwMode="auto">
            <a:xfrm>
              <a:off x="4046" y="2801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00" name="Line 23"/>
            <p:cNvSpPr>
              <a:spLocks noChangeShapeType="1"/>
            </p:cNvSpPr>
            <p:nvPr/>
          </p:nvSpPr>
          <p:spPr bwMode="auto">
            <a:xfrm>
              <a:off x="4046" y="2873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01" name="Line 24"/>
            <p:cNvSpPr>
              <a:spLocks noChangeShapeType="1"/>
            </p:cNvSpPr>
            <p:nvPr/>
          </p:nvSpPr>
          <p:spPr bwMode="auto">
            <a:xfrm>
              <a:off x="4046" y="2944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02" name="Line 25"/>
            <p:cNvSpPr>
              <a:spLocks noChangeShapeType="1"/>
            </p:cNvSpPr>
            <p:nvPr/>
          </p:nvSpPr>
          <p:spPr bwMode="auto">
            <a:xfrm>
              <a:off x="4046" y="3015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03" name="Line 26"/>
            <p:cNvSpPr>
              <a:spLocks noChangeShapeType="1"/>
            </p:cNvSpPr>
            <p:nvPr/>
          </p:nvSpPr>
          <p:spPr bwMode="auto">
            <a:xfrm>
              <a:off x="4046" y="3087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04" name="Line 27"/>
            <p:cNvSpPr>
              <a:spLocks noChangeShapeType="1"/>
            </p:cNvSpPr>
            <p:nvPr/>
          </p:nvSpPr>
          <p:spPr bwMode="auto">
            <a:xfrm>
              <a:off x="4046" y="3158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05" name="Line 28"/>
            <p:cNvSpPr>
              <a:spLocks noChangeShapeType="1"/>
            </p:cNvSpPr>
            <p:nvPr/>
          </p:nvSpPr>
          <p:spPr bwMode="auto">
            <a:xfrm>
              <a:off x="4046" y="3230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06" name="Line 29"/>
            <p:cNvSpPr>
              <a:spLocks noChangeShapeType="1"/>
            </p:cNvSpPr>
            <p:nvPr/>
          </p:nvSpPr>
          <p:spPr bwMode="auto">
            <a:xfrm>
              <a:off x="4046" y="3301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07" name="Line 30"/>
            <p:cNvSpPr>
              <a:spLocks noChangeShapeType="1"/>
            </p:cNvSpPr>
            <p:nvPr/>
          </p:nvSpPr>
          <p:spPr bwMode="auto">
            <a:xfrm>
              <a:off x="4553" y="2444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08" name="Line 31"/>
            <p:cNvSpPr>
              <a:spLocks noChangeShapeType="1"/>
            </p:cNvSpPr>
            <p:nvPr/>
          </p:nvSpPr>
          <p:spPr bwMode="auto">
            <a:xfrm>
              <a:off x="4553" y="2516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09" name="Line 32"/>
            <p:cNvSpPr>
              <a:spLocks noChangeShapeType="1"/>
            </p:cNvSpPr>
            <p:nvPr/>
          </p:nvSpPr>
          <p:spPr bwMode="auto">
            <a:xfrm>
              <a:off x="4553" y="2587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10" name="Line 33"/>
            <p:cNvSpPr>
              <a:spLocks noChangeShapeType="1"/>
            </p:cNvSpPr>
            <p:nvPr/>
          </p:nvSpPr>
          <p:spPr bwMode="auto">
            <a:xfrm>
              <a:off x="4553" y="2658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11" name="Line 34"/>
            <p:cNvSpPr>
              <a:spLocks noChangeShapeType="1"/>
            </p:cNvSpPr>
            <p:nvPr/>
          </p:nvSpPr>
          <p:spPr bwMode="auto">
            <a:xfrm>
              <a:off x="4553" y="2730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12" name="Line 35"/>
            <p:cNvSpPr>
              <a:spLocks noChangeShapeType="1"/>
            </p:cNvSpPr>
            <p:nvPr/>
          </p:nvSpPr>
          <p:spPr bwMode="auto">
            <a:xfrm>
              <a:off x="4553" y="2801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13" name="Line 36"/>
            <p:cNvSpPr>
              <a:spLocks noChangeShapeType="1"/>
            </p:cNvSpPr>
            <p:nvPr/>
          </p:nvSpPr>
          <p:spPr bwMode="auto">
            <a:xfrm>
              <a:off x="4553" y="2873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14" name="Line 37"/>
            <p:cNvSpPr>
              <a:spLocks noChangeShapeType="1"/>
            </p:cNvSpPr>
            <p:nvPr/>
          </p:nvSpPr>
          <p:spPr bwMode="auto">
            <a:xfrm>
              <a:off x="4553" y="2944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15" name="Line 38"/>
            <p:cNvSpPr>
              <a:spLocks noChangeShapeType="1"/>
            </p:cNvSpPr>
            <p:nvPr/>
          </p:nvSpPr>
          <p:spPr bwMode="auto">
            <a:xfrm>
              <a:off x="4553" y="3015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16" name="Line 39"/>
            <p:cNvSpPr>
              <a:spLocks noChangeShapeType="1"/>
            </p:cNvSpPr>
            <p:nvPr/>
          </p:nvSpPr>
          <p:spPr bwMode="auto">
            <a:xfrm>
              <a:off x="4553" y="3087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17" name="Line 40"/>
            <p:cNvSpPr>
              <a:spLocks noChangeShapeType="1"/>
            </p:cNvSpPr>
            <p:nvPr/>
          </p:nvSpPr>
          <p:spPr bwMode="auto">
            <a:xfrm>
              <a:off x="4553" y="3158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18" name="Line 41"/>
            <p:cNvSpPr>
              <a:spLocks noChangeShapeType="1"/>
            </p:cNvSpPr>
            <p:nvPr/>
          </p:nvSpPr>
          <p:spPr bwMode="auto">
            <a:xfrm>
              <a:off x="4553" y="3230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619" name="Line 42"/>
            <p:cNvSpPr>
              <a:spLocks noChangeShapeType="1"/>
            </p:cNvSpPr>
            <p:nvPr/>
          </p:nvSpPr>
          <p:spPr bwMode="auto">
            <a:xfrm>
              <a:off x="4553" y="3301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4581" name="Oval 43"/>
          <p:cNvSpPr>
            <a:spLocks noChangeArrowheads="1"/>
          </p:cNvSpPr>
          <p:nvPr/>
        </p:nvSpPr>
        <p:spPr bwMode="auto">
          <a:xfrm>
            <a:off x="0" y="2341563"/>
            <a:ext cx="3125788" cy="41465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028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4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-2349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hu-HU" alt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JELENLEGI BESZÁMOLÓ TARTALMA</a:t>
            </a:r>
          </a:p>
        </p:txBody>
      </p:sp>
      <p:sp>
        <p:nvSpPr>
          <p:cNvPr id="6203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19475" y="684213"/>
            <a:ext cx="5473700" cy="6173787"/>
          </a:xfrm>
        </p:spPr>
        <p:txBody>
          <a:bodyPr/>
          <a:lstStyle/>
          <a:p>
            <a:pPr marL="0" indent="0">
              <a:lnSpc>
                <a:spcPct val="85000"/>
              </a:lnSpc>
              <a:defRPr/>
            </a:pPr>
            <a:r>
              <a:rPr lang="hu-HU" altLang="hu-H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KIEGÉSZÍTŐ MELLÉKLET (szöveges)</a:t>
            </a:r>
          </a:p>
          <a:p>
            <a:pPr lvl="1">
              <a:lnSpc>
                <a:spcPct val="85000"/>
              </a:lnSpc>
              <a:defRPr/>
            </a:pPr>
            <a:r>
              <a:rPr lang="hu-HU" altLang="hu-HU" sz="1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 megbízható és valós összkép bemutatásának nélkülözhetetlen eszköze, amely számszaki adatokat és szöveges magyarázatokat tartalmaz. A benne szereplő információk egy része törvényi előíráson alapul, egy másik része pedig a megbízható és valós összkép bemutatásának következménye.</a:t>
            </a:r>
          </a:p>
          <a:p>
            <a:pPr marL="0" indent="0">
              <a:lnSpc>
                <a:spcPct val="85000"/>
              </a:lnSpc>
              <a:defRPr/>
            </a:pPr>
            <a:r>
              <a:rPr lang="hu-HU" altLang="hu-HU" sz="1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altLang="hu-H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KÖNYVVIZSGÁLÓI JELENTÉS (szöveges)</a:t>
            </a:r>
          </a:p>
          <a:p>
            <a:pPr lvl="1">
              <a:lnSpc>
                <a:spcPct val="85000"/>
              </a:lnSpc>
              <a:defRPr/>
            </a:pPr>
            <a:r>
              <a:rPr lang="hu-HU" altLang="hu-HU" sz="1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 független könyvvizsgáló feladata: </a:t>
            </a:r>
          </a:p>
          <a:p>
            <a:pPr lvl="2">
              <a:lnSpc>
                <a:spcPct val="85000"/>
              </a:lnSpc>
              <a:defRPr/>
            </a:pPr>
            <a:r>
              <a:rPr lang="hu-HU" altLang="hu-HU" sz="1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 mérleg, az eredménykimutatás, a kiegészítő melléklet szabályszerűségének, és valódiságának ellenőrzése; </a:t>
            </a:r>
          </a:p>
          <a:p>
            <a:pPr lvl="2">
              <a:lnSpc>
                <a:spcPct val="85000"/>
              </a:lnSpc>
              <a:defRPr/>
            </a:pPr>
            <a:r>
              <a:rPr lang="hu-HU" altLang="hu-HU" sz="1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 számviteli törvény valamint a társasági szerződés (alapszabály) betartásának ellenőrzése;</a:t>
            </a:r>
          </a:p>
          <a:p>
            <a:pPr lvl="2">
              <a:lnSpc>
                <a:spcPct val="85000"/>
              </a:lnSpc>
              <a:defRPr/>
            </a:pPr>
            <a:r>
              <a:rPr lang="hu-HU" altLang="hu-HU" sz="1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 beszámoló véleményezése, hitelesítése (záradékkal való ellátása).</a:t>
            </a:r>
          </a:p>
          <a:p>
            <a:pPr marL="0" indent="0">
              <a:lnSpc>
                <a:spcPct val="85000"/>
              </a:lnSpc>
              <a:defRPr/>
            </a:pPr>
            <a:r>
              <a:rPr lang="hu-HU" altLang="hu-HU" sz="1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altLang="hu-H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ÜZLETI JELENTÉS (szöveges)</a:t>
            </a:r>
          </a:p>
          <a:p>
            <a:pPr lvl="1">
              <a:lnSpc>
                <a:spcPct val="85000"/>
              </a:lnSpc>
              <a:defRPr/>
            </a:pPr>
            <a:r>
              <a:rPr lang="hu-HU" altLang="hu-HU" sz="1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(az éves beszámoló készítésére kötelezett vállalkozások számára kötelező) célja, hogy az éves beszámoló adatainak értékelésével a vállalkozó vagyoni, pénzügyi, jövedelmi helyzetét és az üzletmenetet a tényleges körülményeknek megfelelően mutassa be. 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323850" y="684213"/>
            <a:ext cx="3095625" cy="5759450"/>
            <a:chOff x="3936" y="624"/>
            <a:chExt cx="1632" cy="2784"/>
          </a:xfrm>
        </p:grpSpPr>
        <p:sp>
          <p:nvSpPr>
            <p:cNvPr id="26630" name="Rectangle 5"/>
            <p:cNvSpPr>
              <a:spLocks noChangeArrowheads="1"/>
            </p:cNvSpPr>
            <p:nvPr/>
          </p:nvSpPr>
          <p:spPr bwMode="auto">
            <a:xfrm>
              <a:off x="4479" y="624"/>
              <a:ext cx="1089" cy="15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31" name="Text Box 6"/>
            <p:cNvSpPr txBox="1">
              <a:spLocks noChangeArrowheads="1"/>
            </p:cNvSpPr>
            <p:nvPr/>
          </p:nvSpPr>
          <p:spPr bwMode="auto">
            <a:xfrm>
              <a:off x="4630" y="670"/>
              <a:ext cx="80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200">
                  <a:latin typeface="Tahoma" panose="020B0604030504040204" pitchFamily="34" charset="0"/>
                  <a:cs typeface="Tahoma" panose="020B0604030504040204" pitchFamily="34" charset="0"/>
                </a:rPr>
                <a:t>(Üzleti jelentés)</a:t>
              </a:r>
            </a:p>
          </p:txBody>
        </p:sp>
        <p:sp>
          <p:nvSpPr>
            <p:cNvPr id="26632" name="Rectangle 7"/>
            <p:cNvSpPr>
              <a:spLocks noChangeArrowheads="1"/>
            </p:cNvSpPr>
            <p:nvPr/>
          </p:nvSpPr>
          <p:spPr bwMode="auto">
            <a:xfrm>
              <a:off x="4381" y="858"/>
              <a:ext cx="1088" cy="15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33" name="Text Box 8"/>
            <p:cNvSpPr txBox="1">
              <a:spLocks noChangeArrowheads="1"/>
            </p:cNvSpPr>
            <p:nvPr/>
          </p:nvSpPr>
          <p:spPr bwMode="auto">
            <a:xfrm>
              <a:off x="4360" y="903"/>
              <a:ext cx="1128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200">
                  <a:latin typeface="Tahoma" panose="020B0604030504040204" pitchFamily="34" charset="0"/>
                  <a:cs typeface="Tahoma" panose="020B0604030504040204" pitchFamily="34" charset="0"/>
                </a:rPr>
                <a:t>Könyvvizsgálói jelentés</a:t>
              </a:r>
            </a:p>
          </p:txBody>
        </p:sp>
        <p:sp>
          <p:nvSpPr>
            <p:cNvPr id="26634" name="Rectangle 9"/>
            <p:cNvSpPr>
              <a:spLocks noChangeArrowheads="1"/>
            </p:cNvSpPr>
            <p:nvPr/>
          </p:nvSpPr>
          <p:spPr bwMode="auto">
            <a:xfrm>
              <a:off x="4282" y="1093"/>
              <a:ext cx="1089" cy="15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35" name="Text Box 10"/>
            <p:cNvSpPr txBox="1">
              <a:spLocks noChangeArrowheads="1"/>
            </p:cNvSpPr>
            <p:nvPr/>
          </p:nvSpPr>
          <p:spPr bwMode="auto">
            <a:xfrm>
              <a:off x="4338" y="1139"/>
              <a:ext cx="988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200">
                  <a:latin typeface="Tahoma" panose="020B0604030504040204" pitchFamily="34" charset="0"/>
                  <a:cs typeface="Tahoma" panose="020B0604030504040204" pitchFamily="34" charset="0"/>
                </a:rPr>
                <a:t>Kiegészítő melléklet</a:t>
              </a:r>
            </a:p>
          </p:txBody>
        </p:sp>
        <p:sp>
          <p:nvSpPr>
            <p:cNvPr id="26636" name="Rectangle 11"/>
            <p:cNvSpPr>
              <a:spLocks noChangeArrowheads="1"/>
            </p:cNvSpPr>
            <p:nvPr/>
          </p:nvSpPr>
          <p:spPr bwMode="auto">
            <a:xfrm>
              <a:off x="4184" y="1357"/>
              <a:ext cx="1088" cy="15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37" name="Text Box 12"/>
            <p:cNvSpPr txBox="1">
              <a:spLocks noChangeArrowheads="1"/>
            </p:cNvSpPr>
            <p:nvPr/>
          </p:nvSpPr>
          <p:spPr bwMode="auto">
            <a:xfrm>
              <a:off x="4235" y="1404"/>
              <a:ext cx="995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200">
                  <a:latin typeface="Tahoma" panose="020B0604030504040204" pitchFamily="34" charset="0"/>
                  <a:cs typeface="Tahoma" panose="020B0604030504040204" pitchFamily="34" charset="0"/>
                </a:rPr>
                <a:t>Cash flow kimutatás</a:t>
              </a:r>
            </a:p>
          </p:txBody>
        </p:sp>
        <p:sp>
          <p:nvSpPr>
            <p:cNvPr id="26638" name="Rectangle 13"/>
            <p:cNvSpPr>
              <a:spLocks noChangeArrowheads="1"/>
            </p:cNvSpPr>
            <p:nvPr/>
          </p:nvSpPr>
          <p:spPr bwMode="auto">
            <a:xfrm>
              <a:off x="4060" y="1591"/>
              <a:ext cx="1089" cy="15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39" name="Text Box 14"/>
            <p:cNvSpPr txBox="1">
              <a:spLocks noChangeArrowheads="1"/>
            </p:cNvSpPr>
            <p:nvPr/>
          </p:nvSpPr>
          <p:spPr bwMode="auto">
            <a:xfrm>
              <a:off x="4124" y="1636"/>
              <a:ext cx="983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200">
                  <a:latin typeface="Tahoma" panose="020B0604030504040204" pitchFamily="34" charset="0"/>
                  <a:cs typeface="Tahoma" panose="020B0604030504040204" pitchFamily="34" charset="0"/>
                </a:rPr>
                <a:t>Eredménykimutatás</a:t>
              </a:r>
            </a:p>
          </p:txBody>
        </p:sp>
        <p:sp>
          <p:nvSpPr>
            <p:cNvPr id="26640" name="Rectangle 15"/>
            <p:cNvSpPr>
              <a:spLocks noChangeArrowheads="1"/>
            </p:cNvSpPr>
            <p:nvPr/>
          </p:nvSpPr>
          <p:spPr bwMode="auto">
            <a:xfrm>
              <a:off x="3936" y="1826"/>
              <a:ext cx="1088" cy="15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hu-HU" sz="18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41" name="Text Box 16"/>
            <p:cNvSpPr txBox="1">
              <a:spLocks noChangeArrowheads="1"/>
            </p:cNvSpPr>
            <p:nvPr/>
          </p:nvSpPr>
          <p:spPr bwMode="auto">
            <a:xfrm>
              <a:off x="4269" y="1938"/>
              <a:ext cx="417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1200">
                  <a:latin typeface="Tahoma" panose="020B0604030504040204" pitchFamily="34" charset="0"/>
                  <a:cs typeface="Tahoma" panose="020B0604030504040204" pitchFamily="34" charset="0"/>
                </a:rPr>
                <a:t>Mérleg</a:t>
              </a:r>
            </a:p>
          </p:txBody>
        </p:sp>
        <p:sp>
          <p:nvSpPr>
            <p:cNvPr id="26642" name="Line 17"/>
            <p:cNvSpPr>
              <a:spLocks noChangeShapeType="1"/>
            </p:cNvSpPr>
            <p:nvPr/>
          </p:nvSpPr>
          <p:spPr bwMode="auto">
            <a:xfrm>
              <a:off x="4046" y="2444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43" name="Line 18"/>
            <p:cNvSpPr>
              <a:spLocks noChangeShapeType="1"/>
            </p:cNvSpPr>
            <p:nvPr/>
          </p:nvSpPr>
          <p:spPr bwMode="auto">
            <a:xfrm>
              <a:off x="4046" y="2516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44" name="Line 19"/>
            <p:cNvSpPr>
              <a:spLocks noChangeShapeType="1"/>
            </p:cNvSpPr>
            <p:nvPr/>
          </p:nvSpPr>
          <p:spPr bwMode="auto">
            <a:xfrm>
              <a:off x="4046" y="2587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45" name="Line 20"/>
            <p:cNvSpPr>
              <a:spLocks noChangeShapeType="1"/>
            </p:cNvSpPr>
            <p:nvPr/>
          </p:nvSpPr>
          <p:spPr bwMode="auto">
            <a:xfrm>
              <a:off x="4046" y="2658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46" name="Line 21"/>
            <p:cNvSpPr>
              <a:spLocks noChangeShapeType="1"/>
            </p:cNvSpPr>
            <p:nvPr/>
          </p:nvSpPr>
          <p:spPr bwMode="auto">
            <a:xfrm>
              <a:off x="4046" y="2730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47" name="Line 22"/>
            <p:cNvSpPr>
              <a:spLocks noChangeShapeType="1"/>
            </p:cNvSpPr>
            <p:nvPr/>
          </p:nvSpPr>
          <p:spPr bwMode="auto">
            <a:xfrm>
              <a:off x="4046" y="2801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48" name="Line 23"/>
            <p:cNvSpPr>
              <a:spLocks noChangeShapeType="1"/>
            </p:cNvSpPr>
            <p:nvPr/>
          </p:nvSpPr>
          <p:spPr bwMode="auto">
            <a:xfrm>
              <a:off x="4046" y="2873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49" name="Line 24"/>
            <p:cNvSpPr>
              <a:spLocks noChangeShapeType="1"/>
            </p:cNvSpPr>
            <p:nvPr/>
          </p:nvSpPr>
          <p:spPr bwMode="auto">
            <a:xfrm>
              <a:off x="4046" y="2944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50" name="Line 25"/>
            <p:cNvSpPr>
              <a:spLocks noChangeShapeType="1"/>
            </p:cNvSpPr>
            <p:nvPr/>
          </p:nvSpPr>
          <p:spPr bwMode="auto">
            <a:xfrm>
              <a:off x="4046" y="3015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51" name="Line 26"/>
            <p:cNvSpPr>
              <a:spLocks noChangeShapeType="1"/>
            </p:cNvSpPr>
            <p:nvPr/>
          </p:nvSpPr>
          <p:spPr bwMode="auto">
            <a:xfrm>
              <a:off x="4046" y="3087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52" name="Line 27"/>
            <p:cNvSpPr>
              <a:spLocks noChangeShapeType="1"/>
            </p:cNvSpPr>
            <p:nvPr/>
          </p:nvSpPr>
          <p:spPr bwMode="auto">
            <a:xfrm>
              <a:off x="4046" y="3158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53" name="Line 28"/>
            <p:cNvSpPr>
              <a:spLocks noChangeShapeType="1"/>
            </p:cNvSpPr>
            <p:nvPr/>
          </p:nvSpPr>
          <p:spPr bwMode="auto">
            <a:xfrm>
              <a:off x="4046" y="3230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54" name="Line 29"/>
            <p:cNvSpPr>
              <a:spLocks noChangeShapeType="1"/>
            </p:cNvSpPr>
            <p:nvPr/>
          </p:nvSpPr>
          <p:spPr bwMode="auto">
            <a:xfrm>
              <a:off x="4046" y="3301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55" name="Line 30"/>
            <p:cNvSpPr>
              <a:spLocks noChangeShapeType="1"/>
            </p:cNvSpPr>
            <p:nvPr/>
          </p:nvSpPr>
          <p:spPr bwMode="auto">
            <a:xfrm>
              <a:off x="4553" y="2444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56" name="Line 31"/>
            <p:cNvSpPr>
              <a:spLocks noChangeShapeType="1"/>
            </p:cNvSpPr>
            <p:nvPr/>
          </p:nvSpPr>
          <p:spPr bwMode="auto">
            <a:xfrm>
              <a:off x="4553" y="2516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57" name="Line 32"/>
            <p:cNvSpPr>
              <a:spLocks noChangeShapeType="1"/>
            </p:cNvSpPr>
            <p:nvPr/>
          </p:nvSpPr>
          <p:spPr bwMode="auto">
            <a:xfrm>
              <a:off x="4553" y="2587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58" name="Line 33"/>
            <p:cNvSpPr>
              <a:spLocks noChangeShapeType="1"/>
            </p:cNvSpPr>
            <p:nvPr/>
          </p:nvSpPr>
          <p:spPr bwMode="auto">
            <a:xfrm>
              <a:off x="4391" y="2658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59" name="Line 34"/>
            <p:cNvSpPr>
              <a:spLocks noChangeShapeType="1"/>
            </p:cNvSpPr>
            <p:nvPr/>
          </p:nvSpPr>
          <p:spPr bwMode="auto">
            <a:xfrm>
              <a:off x="4553" y="2730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60" name="Line 35"/>
            <p:cNvSpPr>
              <a:spLocks noChangeShapeType="1"/>
            </p:cNvSpPr>
            <p:nvPr/>
          </p:nvSpPr>
          <p:spPr bwMode="auto">
            <a:xfrm>
              <a:off x="4553" y="2801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61" name="Line 36"/>
            <p:cNvSpPr>
              <a:spLocks noChangeShapeType="1"/>
            </p:cNvSpPr>
            <p:nvPr/>
          </p:nvSpPr>
          <p:spPr bwMode="auto">
            <a:xfrm>
              <a:off x="4553" y="2873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62" name="Line 37"/>
            <p:cNvSpPr>
              <a:spLocks noChangeShapeType="1"/>
            </p:cNvSpPr>
            <p:nvPr/>
          </p:nvSpPr>
          <p:spPr bwMode="auto">
            <a:xfrm>
              <a:off x="4553" y="2944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63" name="Line 38"/>
            <p:cNvSpPr>
              <a:spLocks noChangeShapeType="1"/>
            </p:cNvSpPr>
            <p:nvPr/>
          </p:nvSpPr>
          <p:spPr bwMode="auto">
            <a:xfrm>
              <a:off x="4553" y="3015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64" name="Line 39"/>
            <p:cNvSpPr>
              <a:spLocks noChangeShapeType="1"/>
            </p:cNvSpPr>
            <p:nvPr/>
          </p:nvSpPr>
          <p:spPr bwMode="auto">
            <a:xfrm>
              <a:off x="4553" y="3087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65" name="Line 40"/>
            <p:cNvSpPr>
              <a:spLocks noChangeShapeType="1"/>
            </p:cNvSpPr>
            <p:nvPr/>
          </p:nvSpPr>
          <p:spPr bwMode="auto">
            <a:xfrm>
              <a:off x="4553" y="3158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66" name="Line 41"/>
            <p:cNvSpPr>
              <a:spLocks noChangeShapeType="1"/>
            </p:cNvSpPr>
            <p:nvPr/>
          </p:nvSpPr>
          <p:spPr bwMode="auto">
            <a:xfrm>
              <a:off x="4553" y="3230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667" name="Line 42"/>
            <p:cNvSpPr>
              <a:spLocks noChangeShapeType="1"/>
            </p:cNvSpPr>
            <p:nvPr/>
          </p:nvSpPr>
          <p:spPr bwMode="auto">
            <a:xfrm>
              <a:off x="4553" y="3301"/>
              <a:ext cx="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6203435" name="Oval 43"/>
          <p:cNvSpPr>
            <a:spLocks noChangeArrowheads="1"/>
          </p:cNvSpPr>
          <p:nvPr/>
        </p:nvSpPr>
        <p:spPr bwMode="auto">
          <a:xfrm>
            <a:off x="-19050" y="2108200"/>
            <a:ext cx="3287713" cy="433546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954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0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0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0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0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0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0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0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0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0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0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0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0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0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0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0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0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0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0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3395" grpId="0" build="p"/>
      <p:bldP spid="62034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alpesikecske.eoldal.hu/img/original/20/a-nya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9525"/>
            <a:ext cx="915511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 smtClean="0">
                <a:solidFill>
                  <a:schemeClr val="bg1"/>
                </a:solidFill>
              </a:rPr>
              <a:t>MESE: A 18. KECSKE</a:t>
            </a:r>
          </a:p>
        </p:txBody>
      </p:sp>
      <p:sp>
        <p:nvSpPr>
          <p:cNvPr id="11268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E08B34A-634C-4C6A-95AE-CDB0D1532CF5}" type="slidenum">
              <a:rPr lang="hu-HU" altLang="hu-HU" sz="14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13</a:t>
            </a:fld>
            <a:endParaRPr lang="hu-HU" altLang="hu-HU" sz="1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VAGYONLELTÁR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230F7-312F-4703-B1B0-D1169389C943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251520" y="2519025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/>
            <a:r>
              <a:rPr lang="hu-HU" sz="3200" dirty="0" smtClean="0"/>
              <a:t>KECSKEBAK		 		              	  2 DB</a:t>
            </a:r>
          </a:p>
          <a:p>
            <a:pPr marL="4763" lvl="1"/>
            <a:endParaRPr lang="hu-HU" sz="3200" dirty="0" smtClean="0"/>
          </a:p>
          <a:p>
            <a:pPr marL="4763" lvl="1"/>
            <a:r>
              <a:rPr lang="hu-HU" sz="3200" dirty="0" smtClean="0"/>
              <a:t>ANYAKECSKE            				  4 DB</a:t>
            </a:r>
          </a:p>
          <a:p>
            <a:pPr marL="4763" lvl="1"/>
            <a:endParaRPr lang="hu-HU" sz="3200" dirty="0" smtClean="0"/>
          </a:p>
          <a:p>
            <a:pPr marL="4763" lvl="1"/>
            <a:r>
              <a:rPr lang="hu-HU" sz="3200" dirty="0" smtClean="0"/>
              <a:t>KECSKEGIDA		            			12 DB </a:t>
            </a:r>
          </a:p>
          <a:p>
            <a:endParaRPr lang="hu-HU" sz="3200" b="1" dirty="0" smtClean="0"/>
          </a:p>
          <a:p>
            <a:r>
              <a:rPr lang="hu-HU" sz="3200" b="1" dirty="0" smtClean="0"/>
              <a:t>ÖSSZESEN: 		            			18 DB</a:t>
            </a:r>
            <a:endParaRPr lang="hu-H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77286"/>
            <a:ext cx="1080120" cy="149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01401"/>
            <a:ext cx="1080120" cy="149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1840" y="3284415"/>
            <a:ext cx="1051961" cy="10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9952" y="3284984"/>
            <a:ext cx="1051961" cy="10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0239" y="3284984"/>
            <a:ext cx="1051961" cy="10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2367" y="3284984"/>
            <a:ext cx="1051961" cy="10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112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2" y="4437112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476" y="4437112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532" y="4442644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96" y="4437112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660" y="4442644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18708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396" y="5018708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460" y="5018708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516" y="5024240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580" y="5018708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44" y="5024240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4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49624" y="836712"/>
            <a:ext cx="4837175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MENNYIT ÉRHET EZ FORINTBAN?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230F7-312F-4703-B1B0-D1169389C943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12818"/>
            <a:ext cx="1080120" cy="149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36933"/>
            <a:ext cx="1080120" cy="149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5976" y="4419947"/>
            <a:ext cx="1051961" cy="10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4420516"/>
            <a:ext cx="1051961" cy="10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4375" y="4420516"/>
            <a:ext cx="1051961" cy="10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503" y="4420516"/>
            <a:ext cx="1051961" cy="10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572644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48" y="5572644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12" y="5572644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668" y="5578176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732" y="5572644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796" y="5578176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54240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532" y="6154240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96" y="6154240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652" y="6159772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16" y="6154240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780" y="6159772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ttps://encrypted-tbn1.gstatic.com/images?q=tbn:ANd9GcQPJexO7UGbDTBaOpokVIO_oQJ3XtBgbYL7m6_lFgD6142nCj5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1" y="116632"/>
            <a:ext cx="3889375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3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1840" y="2708920"/>
            <a:ext cx="1051961" cy="10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9952" y="2709489"/>
            <a:ext cx="1051961" cy="10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0239" y="2709489"/>
            <a:ext cx="1051961" cy="10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2367" y="2709489"/>
            <a:ext cx="1051961" cy="10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4744"/>
            <a:ext cx="1080120" cy="149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48859"/>
            <a:ext cx="1080120" cy="149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lvl="0"/>
            <a:r>
              <a:rPr lang="hu-HU" sz="3600" b="1" dirty="0" smtClean="0">
                <a:solidFill>
                  <a:srgbClr val="FF0000"/>
                </a:solidFill>
              </a:rPr>
              <a:t>VAGYONÉRTÉK MEGHATÁROZÁSA</a:t>
            </a:r>
            <a:br>
              <a:rPr lang="hu-HU" sz="3600" b="1" dirty="0" smtClean="0">
                <a:solidFill>
                  <a:srgbClr val="FF0000"/>
                </a:solidFill>
              </a:rPr>
            </a:br>
            <a:r>
              <a:rPr lang="hu-HU" sz="3600" b="1" dirty="0" smtClean="0">
                <a:solidFill>
                  <a:srgbClr val="FF0000"/>
                </a:solidFill>
              </a:rPr>
              <a:t>PIACI ÁRON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230F7-312F-4703-B1B0-D1169389C943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251520" y="1484784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400" b="1" dirty="0" smtClean="0"/>
              <a:t>2 KECSKEBAK </a:t>
            </a:r>
            <a:br>
              <a:rPr lang="hu-HU" sz="2400" b="1" dirty="0" smtClean="0"/>
            </a:br>
            <a:r>
              <a:rPr lang="hu-HU" sz="2400" b="1" dirty="0" smtClean="0"/>
              <a:t>	100 000FT/DB =				200 000 FT</a:t>
            </a:r>
          </a:p>
          <a:p>
            <a:pPr lvl="0"/>
            <a:endParaRPr lang="hu-HU" sz="2400" b="1" dirty="0" smtClean="0"/>
          </a:p>
          <a:p>
            <a:pPr lvl="0"/>
            <a:endParaRPr lang="hu-HU" sz="2400" b="1" dirty="0"/>
          </a:p>
          <a:p>
            <a:pPr lvl="0"/>
            <a:r>
              <a:rPr lang="hu-HU" sz="2400" b="1" dirty="0" smtClean="0"/>
              <a:t>4 KIFEJLETT </a:t>
            </a:r>
          </a:p>
          <a:p>
            <a:pPr lvl="0"/>
            <a:r>
              <a:rPr lang="hu-HU" sz="2400" b="1" dirty="0" smtClean="0"/>
              <a:t>NŐSTÉNYKECSKE </a:t>
            </a:r>
          </a:p>
          <a:p>
            <a:pPr lvl="0"/>
            <a:r>
              <a:rPr lang="hu-HU" sz="2400" b="1" dirty="0"/>
              <a:t>	</a:t>
            </a:r>
            <a:r>
              <a:rPr lang="hu-HU" sz="2400" b="1" dirty="0" smtClean="0"/>
              <a:t>60 000FT/DB =				240 000 FT</a:t>
            </a:r>
          </a:p>
          <a:p>
            <a:pPr lvl="0"/>
            <a:endParaRPr lang="hu-HU" sz="2400" b="1" dirty="0" smtClean="0"/>
          </a:p>
          <a:p>
            <a:pPr lvl="0"/>
            <a:endParaRPr lang="hu-HU" sz="2400" b="1" dirty="0"/>
          </a:p>
          <a:p>
            <a:pPr lvl="0"/>
            <a:r>
              <a:rPr lang="hu-HU" sz="2400" b="1" dirty="0" smtClean="0"/>
              <a:t>12 KECSKEGIDA </a:t>
            </a:r>
            <a:br>
              <a:rPr lang="hu-HU" sz="2400" b="1" dirty="0" smtClean="0"/>
            </a:br>
            <a:r>
              <a:rPr lang="hu-HU" sz="2400" b="1" dirty="0" smtClean="0"/>
              <a:t>	15 000 FT/DB =				180 000 FT</a:t>
            </a:r>
          </a:p>
          <a:p>
            <a:endParaRPr lang="hu-HU" sz="2400" b="1" dirty="0" smtClean="0">
              <a:solidFill>
                <a:srgbClr val="FF0000"/>
              </a:solidFill>
            </a:endParaRPr>
          </a:p>
          <a:p>
            <a:r>
              <a:rPr lang="hu-HU" sz="2400" b="1" dirty="0" smtClean="0">
                <a:solidFill>
                  <a:srgbClr val="FF0000"/>
                </a:solidFill>
              </a:rPr>
              <a:t>ÖSSZESEN						620 000 FT</a:t>
            </a:r>
            <a:endParaRPr lang="hu-HU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112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2" y="4437112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476" y="4437112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532" y="4442644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96" y="4437112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660" y="4442644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348" y="5018708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2" y="5018708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476" y="5018708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532" y="5024240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588" y="5018708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44" y="5024240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9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3330" y="1009619"/>
            <a:ext cx="4917166" cy="385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MELYIK KECSKE KIÉ LETT?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230F7-312F-4703-B1B0-D1169389C943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1080120" cy="149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53729"/>
            <a:ext cx="1080120" cy="149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5606" y="4797152"/>
            <a:ext cx="1051961" cy="10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0439" y="4781500"/>
            <a:ext cx="1051961" cy="10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36" y="6021288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00" y="6021288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556" y="6026820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20" y="6021288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84" y="6026820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82232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60" y="6082232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24" y="6082232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80" y="6087764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244" y="6082232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308" y="6087764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41.media.tumblr.com/cb0c28d0e0a6db6fff8987f53f4447c1/tumblr_nip2usKnRA1u98d57o1_5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1840141" cy="211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2178"/>
            <a:ext cx="938870" cy="93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9919" y="4781500"/>
            <a:ext cx="1051961" cy="10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68" y="5301208"/>
            <a:ext cx="437580" cy="4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llipszis 21"/>
          <p:cNvSpPr/>
          <p:nvPr/>
        </p:nvSpPr>
        <p:spPr bwMode="auto">
          <a:xfrm>
            <a:off x="1958" y="1052736"/>
            <a:ext cx="2913858" cy="302433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Ellipszis 25"/>
          <p:cNvSpPr/>
          <p:nvPr/>
        </p:nvSpPr>
        <p:spPr bwMode="auto">
          <a:xfrm>
            <a:off x="2913050" y="892103"/>
            <a:ext cx="2018990" cy="390504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Téglalap 24"/>
          <p:cNvSpPr/>
          <p:nvPr/>
        </p:nvSpPr>
        <p:spPr bwMode="auto">
          <a:xfrm>
            <a:off x="179512" y="4365104"/>
            <a:ext cx="3743033" cy="23042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Ellipszis 29"/>
          <p:cNvSpPr/>
          <p:nvPr/>
        </p:nvSpPr>
        <p:spPr bwMode="auto">
          <a:xfrm>
            <a:off x="4572000" y="980728"/>
            <a:ext cx="1661716" cy="3905049"/>
          </a:xfrm>
          <a:prstGeom prst="ellipse">
            <a:avLst/>
          </a:prstGeom>
          <a:noFill/>
          <a:ln w="38100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Téglalap 30"/>
          <p:cNvSpPr/>
          <p:nvPr/>
        </p:nvSpPr>
        <p:spPr bwMode="auto">
          <a:xfrm>
            <a:off x="3995936" y="4517504"/>
            <a:ext cx="3007263" cy="2151856"/>
          </a:xfrm>
          <a:prstGeom prst="rect">
            <a:avLst/>
          </a:prstGeom>
          <a:noFill/>
          <a:ln w="38100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Ellipszis 31"/>
          <p:cNvSpPr/>
          <p:nvPr/>
        </p:nvSpPr>
        <p:spPr bwMode="auto">
          <a:xfrm>
            <a:off x="5934620" y="964111"/>
            <a:ext cx="1661716" cy="3905049"/>
          </a:xfrm>
          <a:prstGeom prst="ellips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Téglalap 32"/>
          <p:cNvSpPr/>
          <p:nvPr/>
        </p:nvSpPr>
        <p:spPr bwMode="auto">
          <a:xfrm>
            <a:off x="7122448" y="4509120"/>
            <a:ext cx="1844049" cy="2151856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5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5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pPr lvl="0"/>
            <a:r>
              <a:rPr lang="hu-HU" sz="3200" b="1" dirty="0">
                <a:solidFill>
                  <a:srgbClr val="FF0000"/>
                </a:solidFill>
              </a:rPr>
              <a:t>LÉTESÍTŐ OKIRAT ALAPJÁUL SZOLGÁLÓ TULAJDONOSI ARÁNYOK MEGHATÁROZÁSA</a:t>
            </a:r>
            <a:r>
              <a:rPr lang="hu-HU" sz="3200" dirty="0">
                <a:solidFill>
                  <a:srgbClr val="FF0000"/>
                </a:solidFill>
              </a:rPr>
              <a:t/>
            </a:r>
            <a:br>
              <a:rPr lang="hu-HU" sz="3200" dirty="0">
                <a:solidFill>
                  <a:srgbClr val="FF0000"/>
                </a:solidFill>
              </a:rPr>
            </a:b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230F7-312F-4703-B1B0-D1169389C943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251520" y="1859340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400" b="1" dirty="0" smtClean="0"/>
              <a:t>A LEGIDŐSEBB TESTVÉRÉ </a:t>
            </a:r>
          </a:p>
          <a:p>
            <a:pPr lvl="0"/>
            <a:r>
              <a:rPr lang="hu-HU" sz="2400" b="1" dirty="0"/>
              <a:t>	</a:t>
            </a:r>
            <a:r>
              <a:rPr lang="hu-HU" sz="2400" b="1" dirty="0" smtClean="0"/>
              <a:t>1 KECSKEBAK, 2 NŐSTÉNY, 6 GIDA	310 000 FT	</a:t>
            </a:r>
          </a:p>
          <a:p>
            <a:pPr lvl="0"/>
            <a:r>
              <a:rPr lang="hu-HU" sz="2400" b="1" dirty="0" smtClean="0"/>
              <a:t>A KÖZÉPSŐ TESTVÉRÉ </a:t>
            </a:r>
          </a:p>
          <a:p>
            <a:pPr lvl="0"/>
            <a:r>
              <a:rPr lang="hu-HU" sz="2400" b="1" dirty="0"/>
              <a:t>	</a:t>
            </a:r>
            <a:r>
              <a:rPr lang="hu-HU" sz="2400" b="1" dirty="0" smtClean="0"/>
              <a:t>1 KECSKEBAK, 5 GIDA	 		175 000 FT</a:t>
            </a:r>
          </a:p>
          <a:p>
            <a:pPr lvl="0"/>
            <a:r>
              <a:rPr lang="hu-HU" sz="2400" b="1" dirty="0" smtClean="0"/>
              <a:t>A LEGKISEBB TESTVÉRÉ </a:t>
            </a:r>
            <a:br>
              <a:rPr lang="hu-HU" sz="2400" b="1" dirty="0" smtClean="0"/>
            </a:br>
            <a:r>
              <a:rPr lang="hu-HU" sz="2400" b="1" dirty="0" smtClean="0"/>
              <a:t>	1 NŐSTÉNY ÉS 1 GIDA 			  75 000 FT</a:t>
            </a:r>
          </a:p>
          <a:p>
            <a:r>
              <a:rPr lang="hu-HU" sz="2400" b="1" dirty="0" smtClean="0"/>
              <a:t>ÖSSZESEN: 					560 000 FT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6763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pPr lvl="0"/>
            <a:r>
              <a:rPr lang="hu-HU" sz="3200" b="1" dirty="0" smtClean="0">
                <a:solidFill>
                  <a:srgbClr val="FF0000"/>
                </a:solidFill>
              </a:rPr>
              <a:t>KÖTELEZETTSÉG MEGHATÁROZÁSA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230F7-312F-4703-B1B0-D1169389C943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79512" y="149930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400" b="1" dirty="0" smtClean="0"/>
              <a:t>A FALU ÖREGJÉNEK KIFEJLETT NŐSTÉNYKECSKÉJÉNEK ÉRTÉKE	 	 60 000 FT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8925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certax-accounting.com/wp-content/uploads/2014/12/Accoun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" y="-18825"/>
            <a:ext cx="9474584" cy="68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979C2B39-ADA2-47EF-840F-D06CD9D9FF38}" type="slidenum">
              <a:rPr lang="hu-HU" altLang="hu-HU" sz="1200" b="1" smtClean="0"/>
              <a:pPr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hu-HU" altLang="hu-HU" sz="1200" b="1" smtClean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457200" y="-1714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4400" b="1" dirty="0" smtClean="0">
                <a:solidFill>
                  <a:srgbClr val="FF0000"/>
                </a:solidFill>
                <a:cs typeface="+mn-cs"/>
              </a:rPr>
              <a:t>MIRŐL LESZ MA SZÓ?</a:t>
            </a:r>
          </a:p>
        </p:txBody>
      </p:sp>
      <p:sp>
        <p:nvSpPr>
          <p:cNvPr id="2272260" name="AutoShape 4"/>
          <p:cNvSpPr>
            <a:spLocks/>
          </p:cNvSpPr>
          <p:nvPr/>
        </p:nvSpPr>
        <p:spPr bwMode="auto">
          <a:xfrm>
            <a:off x="144463" y="2780928"/>
            <a:ext cx="8675687" cy="1150937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6600" b="1" dirty="0" smtClean="0">
                <a:cs typeface="+mn-cs"/>
                <a:sym typeface="Wingdings" pitchFamily="2" charset="2"/>
              </a:rPr>
              <a:t>2. </a:t>
            </a:r>
            <a:r>
              <a:rPr lang="hu-HU" altLang="hu-HU" b="1" dirty="0" smtClean="0">
                <a:cs typeface="+mn-cs"/>
              </a:rPr>
              <a:t>BESZÁMOLÁS, MÉRLEGELÉS, VAGYONMÉRLEG </a:t>
            </a:r>
            <a:r>
              <a:rPr lang="hu-HU" altLang="hu-HU" sz="1600" b="1" dirty="0" smtClean="0">
                <a:cs typeface="+mn-cs"/>
              </a:rPr>
              <a:t/>
            </a:r>
            <a:br>
              <a:rPr lang="hu-HU" altLang="hu-HU" sz="1600" b="1" dirty="0" smtClean="0">
                <a:cs typeface="+mn-cs"/>
              </a:rPr>
            </a:br>
            <a:r>
              <a:rPr lang="hu-HU" altLang="hu-HU" sz="1600" b="1" dirty="0" smtClean="0">
                <a:cs typeface="+mn-cs"/>
              </a:rPr>
              <a:t>(</a:t>
            </a:r>
            <a:r>
              <a:rPr lang="hu-HU" altLang="hu-HU" sz="1800" b="1" dirty="0" smtClean="0">
                <a:cs typeface="+mn-cs"/>
              </a:rPr>
              <a:t>A VAGYON ÖSSZETÉTEL ÉS EREDET SZERINTI KETTŐS KIMUTATÁSA ) </a:t>
            </a:r>
            <a:endParaRPr lang="hu-HU" altLang="hu-HU" sz="3600" b="1" dirty="0" smtClean="0">
              <a:cs typeface="+mn-cs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hu-HU" altLang="hu-HU" b="1" dirty="0" smtClean="0">
              <a:cs typeface="+mn-cs"/>
            </a:endParaRPr>
          </a:p>
        </p:txBody>
      </p:sp>
      <p:sp>
        <p:nvSpPr>
          <p:cNvPr id="2272261" name="AutoShape 1"/>
          <p:cNvSpPr>
            <a:spLocks/>
          </p:cNvSpPr>
          <p:nvPr/>
        </p:nvSpPr>
        <p:spPr bwMode="auto">
          <a:xfrm>
            <a:off x="107950" y="981918"/>
            <a:ext cx="8856663" cy="1150938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6600" b="1" dirty="0" smtClean="0">
                <a:cs typeface="+mn-cs"/>
                <a:sym typeface="Wingdings" pitchFamily="2" charset="2"/>
              </a:rPr>
              <a:t>1.</a:t>
            </a:r>
            <a:r>
              <a:rPr lang="hu-HU" altLang="hu-HU" sz="6600" b="1" dirty="0" smtClean="0">
                <a:cs typeface="+mn-cs"/>
              </a:rPr>
              <a:t> </a:t>
            </a:r>
            <a:r>
              <a:rPr lang="hu-HU" altLang="hu-HU" b="1" dirty="0" smtClean="0">
                <a:cs typeface="+mn-cs"/>
              </a:rPr>
              <a:t>TÁJÉKOZTATÓ A TÁRGY KÖVETELMÉNYRENDSZERÉRŐL</a:t>
            </a:r>
            <a:endParaRPr lang="hu-HU" altLang="hu-HU" sz="2400" b="1" dirty="0" smtClean="0">
              <a:cs typeface="+mn-cs"/>
            </a:endParaRPr>
          </a:p>
        </p:txBody>
      </p:sp>
      <p:sp>
        <p:nvSpPr>
          <p:cNvPr id="2272262" name="AutoShape 6"/>
          <p:cNvSpPr>
            <a:spLocks/>
          </p:cNvSpPr>
          <p:nvPr/>
        </p:nvSpPr>
        <p:spPr bwMode="auto">
          <a:xfrm>
            <a:off x="34925" y="4798343"/>
            <a:ext cx="8785225" cy="1150937"/>
          </a:xfrm>
          <a:prstGeom prst="roundRect">
            <a:avLst>
              <a:gd name="adj" fmla="val 1442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1" dir="3059923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223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6600" b="1" dirty="0" smtClean="0">
                <a:cs typeface="+mn-cs"/>
                <a:sym typeface="Wingdings" pitchFamily="2" charset="2"/>
              </a:rPr>
              <a:t>3. </a:t>
            </a:r>
            <a:r>
              <a:rPr lang="hu-HU" altLang="hu-HU" b="1" dirty="0" smtClean="0">
                <a:cs typeface="+mn-cs"/>
              </a:rPr>
              <a:t>MÉRLEG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altLang="hu-HU" sz="1800" b="1" dirty="0" smtClean="0">
                <a:cs typeface="+mn-cs"/>
              </a:rPr>
              <a:t>(RÉSZLETEK)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hu-HU" altLang="hu-HU" sz="1200" b="1" dirty="0" smtClean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2260" grpId="0"/>
      <p:bldP spid="2272260" grpId="1"/>
      <p:bldP spid="2272261" grpId="0"/>
      <p:bldP spid="2272262" grpId="0"/>
      <p:bldP spid="227226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cid:image001.gif@01C56813.97455D6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11" y="658813"/>
            <a:ext cx="820261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 flipH="1">
            <a:off x="4325723" y="1438275"/>
            <a:ext cx="46038" cy="523081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1322173" y="-26988"/>
            <a:ext cx="6126163" cy="94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MÉRLEG</a:t>
            </a:r>
            <a:br>
              <a:rPr lang="hu-HU" altLang="hu-HU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hu-HU" altLang="hu-HU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ESZKÖZÖK</a:t>
            </a:r>
            <a:r>
              <a:rPr lang="hu-HU" altLang="hu-HU" sz="2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	    </a:t>
            </a:r>
            <a:r>
              <a:rPr lang="hu-HU" altLang="hu-HU" sz="2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FORRÁSOK</a:t>
            </a:r>
            <a:endParaRPr lang="hu-HU" altLang="hu-HU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366" name="Picture 2" descr="http://www.rajzokvilaga.hu/kepek/k/kecske/nagy/kecske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98" y="1320800"/>
            <a:ext cx="6254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 descr="http://www.rajzokvilaga.hu/kepek/k/kecske/nagy/kecske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23" y="1320800"/>
            <a:ext cx="6254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 descr="http://www.rajzokvilaga.hu/kepek/k/kecske/nagy/kecske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198" y="1320800"/>
            <a:ext cx="6254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" descr="http://www.rajzokvilaga.hu/kepek/k/kecske/nagy/kecske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73" y="1916113"/>
            <a:ext cx="6254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http://www.rajzokvilaga.hu/kepek/k/kecske/nagy/kecske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98" y="1916113"/>
            <a:ext cx="6254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 descr="http://www.rajzokvilaga.hu/kepek/k/kecske/nagy/kecske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73" y="1916113"/>
            <a:ext cx="6254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" descr="http://www.rajzokvilaga.hu/kepek/k/kecske/nagy/kecske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98" y="2630488"/>
            <a:ext cx="6254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" descr="http://www.rajzokvilaga.hu/kepek/k/kecske/nagy/kecske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23" y="2630488"/>
            <a:ext cx="6254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" descr="http://www.rajzokvilaga.hu/kepek/k/kecske/nagy/kecske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198" y="2630488"/>
            <a:ext cx="6254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2" descr="http://www.rajzokvilaga.hu/kepek/k/kecske/nagy/kecske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73" y="3336925"/>
            <a:ext cx="6254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2" descr="http://www.rajzokvilaga.hu/kepek/k/kecske/nagy/kecske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98" y="3336925"/>
            <a:ext cx="6254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2" descr="http://www.rajzokvilaga.hu/kepek/k/kecske/nagy/kecske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73" y="3336925"/>
            <a:ext cx="6254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2" descr="http://www.rajzokvilaga.hu/kepek/k/kecske/nagy/kecske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48" y="3933825"/>
            <a:ext cx="6254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2" descr="http://www.rajzokvilaga.hu/kepek/k/kecske/nagy/kecske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73" y="3933825"/>
            <a:ext cx="6254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" descr="http://www.rajzokvilaga.hu/kepek/k/kecske/nagy/kecske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61" y="3933825"/>
            <a:ext cx="6254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2" descr="http://www.rajzokvilaga.hu/kepek/k/kecske/nagy/kecske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73" y="4646613"/>
            <a:ext cx="6254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" descr="http://www.rajzokvilaga.hu/kepek/k/kecske/nagy/kecske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98" y="4646613"/>
            <a:ext cx="6254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" descr="http://www.rajzokvilaga.hu/kepek/k/kecske/nagy/kecske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98" y="5373688"/>
            <a:ext cx="6254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1149136" y="1235075"/>
            <a:ext cx="3097212" cy="19780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cxnSp>
        <p:nvCxnSpPr>
          <p:cNvPr id="5" name="Egyenes összekötő nyíllal 4"/>
          <p:cNvCxnSpPr>
            <a:cxnSpLocks noChangeShapeType="1"/>
            <a:stCxn id="3" idx="3"/>
          </p:cNvCxnSpPr>
          <p:nvPr/>
        </p:nvCxnSpPr>
        <p:spPr bwMode="auto">
          <a:xfrm flipV="1">
            <a:off x="4246348" y="2224088"/>
            <a:ext cx="719138" cy="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5095661" y="2060575"/>
            <a:ext cx="2992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rgbClr val="FF0000"/>
                </a:solidFill>
              </a:rPr>
              <a:t>LEGIDŐSEBB TESTVÉRÉ</a:t>
            </a:r>
            <a:br>
              <a:rPr lang="hu-HU" altLang="hu-HU" sz="1800" b="1">
                <a:solidFill>
                  <a:srgbClr val="FF0000"/>
                </a:solidFill>
              </a:rPr>
            </a:br>
            <a:r>
              <a:rPr lang="hu-HU" altLang="hu-HU" sz="1800" b="1">
                <a:solidFill>
                  <a:srgbClr val="FF0000"/>
                </a:solidFill>
              </a:rPr>
              <a:t>9 KECSKE</a:t>
            </a:r>
          </a:p>
        </p:txBody>
      </p:sp>
      <p:sp>
        <p:nvSpPr>
          <p:cNvPr id="74" name="Téglalap 73"/>
          <p:cNvSpPr/>
          <p:nvPr/>
        </p:nvSpPr>
        <p:spPr bwMode="auto">
          <a:xfrm>
            <a:off x="1149136" y="3284538"/>
            <a:ext cx="3097212" cy="1223962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hu-HU">
              <a:latin typeface="Arial" pitchFamily="34" charset="0"/>
              <a:cs typeface="+mn-cs"/>
            </a:endParaRPr>
          </a:p>
        </p:txBody>
      </p:sp>
      <p:cxnSp>
        <p:nvCxnSpPr>
          <p:cNvPr id="75" name="Egyenes összekötő nyíllal 74"/>
          <p:cNvCxnSpPr/>
          <p:nvPr/>
        </p:nvCxnSpPr>
        <p:spPr bwMode="auto">
          <a:xfrm flipV="1">
            <a:off x="4246348" y="3870325"/>
            <a:ext cx="71913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Szövegdoboz 75"/>
          <p:cNvSpPr txBox="1"/>
          <p:nvPr/>
        </p:nvSpPr>
        <p:spPr>
          <a:xfrm>
            <a:off x="5294098" y="3708400"/>
            <a:ext cx="25955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b="1" dirty="0">
                <a:solidFill>
                  <a:schemeClr val="accent6"/>
                </a:solidFill>
                <a:latin typeface="Arial" pitchFamily="34" charset="0"/>
                <a:cs typeface="+mn-cs"/>
              </a:rPr>
              <a:t>KÖZÉPSŐ TESTVÉRÉ</a:t>
            </a:r>
            <a:br>
              <a:rPr lang="hu-HU" b="1" dirty="0">
                <a:solidFill>
                  <a:schemeClr val="accent6"/>
                </a:solidFill>
                <a:latin typeface="Arial" pitchFamily="34" charset="0"/>
                <a:cs typeface="+mn-cs"/>
              </a:rPr>
            </a:br>
            <a:r>
              <a:rPr lang="hu-HU" b="1" dirty="0">
                <a:solidFill>
                  <a:schemeClr val="accent6"/>
                </a:solidFill>
                <a:latin typeface="Arial" pitchFamily="34" charset="0"/>
                <a:cs typeface="+mn-cs"/>
              </a:rPr>
              <a:t>6 KECSKE</a:t>
            </a:r>
          </a:p>
        </p:txBody>
      </p:sp>
      <p:sp>
        <p:nvSpPr>
          <p:cNvPr id="77" name="Téglalap 76"/>
          <p:cNvSpPr>
            <a:spLocks noChangeArrowheads="1"/>
          </p:cNvSpPr>
          <p:nvPr/>
        </p:nvSpPr>
        <p:spPr bwMode="auto">
          <a:xfrm>
            <a:off x="1149136" y="4581525"/>
            <a:ext cx="2016125" cy="611188"/>
          </a:xfrm>
          <a:prstGeom prst="rect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>
              <a:solidFill>
                <a:srgbClr val="92D050"/>
              </a:solidFill>
            </a:endParaRPr>
          </a:p>
        </p:txBody>
      </p:sp>
      <p:cxnSp>
        <p:nvCxnSpPr>
          <p:cNvPr id="78" name="Egyenes összekötő nyíllal 77"/>
          <p:cNvCxnSpPr>
            <a:cxnSpLocks noChangeShapeType="1"/>
            <a:stCxn id="77" idx="3"/>
          </p:cNvCxnSpPr>
          <p:nvPr/>
        </p:nvCxnSpPr>
        <p:spPr bwMode="auto">
          <a:xfrm flipV="1">
            <a:off x="3165261" y="4868863"/>
            <a:ext cx="1800225" cy="1905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Szövegdoboz 78"/>
          <p:cNvSpPr txBox="1">
            <a:spLocks noChangeArrowheads="1"/>
          </p:cNvSpPr>
          <p:nvPr/>
        </p:nvSpPr>
        <p:spPr bwMode="auto">
          <a:xfrm>
            <a:off x="5244886" y="4652963"/>
            <a:ext cx="2813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00B050"/>
                </a:solidFill>
              </a:rPr>
              <a:t>LEGKISEBB TESTVÉRÉ</a:t>
            </a:r>
            <a:br>
              <a:rPr lang="hu-HU" altLang="hu-HU" sz="1800" b="1" dirty="0">
                <a:solidFill>
                  <a:srgbClr val="00B050"/>
                </a:solidFill>
              </a:rPr>
            </a:br>
            <a:r>
              <a:rPr lang="hu-HU" altLang="hu-HU" sz="1800" b="1" dirty="0">
                <a:solidFill>
                  <a:srgbClr val="00B050"/>
                </a:solidFill>
              </a:rPr>
              <a:t>2 KECSKE</a:t>
            </a:r>
          </a:p>
        </p:txBody>
      </p:sp>
      <p:cxnSp>
        <p:nvCxnSpPr>
          <p:cNvPr id="80" name="Egyenes összekötő nyíllal 79"/>
          <p:cNvCxnSpPr>
            <a:cxnSpLocks noChangeShapeType="1"/>
            <a:stCxn id="82" idx="3"/>
          </p:cNvCxnSpPr>
          <p:nvPr/>
        </p:nvCxnSpPr>
        <p:spPr bwMode="auto">
          <a:xfrm flipV="1">
            <a:off x="2157198" y="5589588"/>
            <a:ext cx="2808288" cy="174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Szövegdoboz 80"/>
          <p:cNvSpPr txBox="1">
            <a:spLocks noChangeArrowheads="1"/>
          </p:cNvSpPr>
          <p:nvPr/>
        </p:nvSpPr>
        <p:spPr bwMode="auto">
          <a:xfrm>
            <a:off x="5243298" y="5445125"/>
            <a:ext cx="2697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/>
              <a:t>FALU ÖREGJÉNEK </a:t>
            </a:r>
            <a:br>
              <a:rPr lang="hu-HU" altLang="hu-HU" sz="1800" b="1"/>
            </a:br>
            <a:r>
              <a:rPr lang="hu-HU" altLang="hu-HU" sz="1800" b="1"/>
              <a:t>VISSZAJÁR 1 KECSKE</a:t>
            </a:r>
          </a:p>
        </p:txBody>
      </p:sp>
      <p:sp>
        <p:nvSpPr>
          <p:cNvPr id="82" name="Téglalap 81"/>
          <p:cNvSpPr>
            <a:spLocks noChangeArrowheads="1"/>
          </p:cNvSpPr>
          <p:nvPr/>
        </p:nvSpPr>
        <p:spPr bwMode="auto">
          <a:xfrm>
            <a:off x="1149136" y="5300663"/>
            <a:ext cx="1008062" cy="612775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>
              <a:solidFill>
                <a:srgbClr val="92D05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032446" y="1234391"/>
            <a:ext cx="615553" cy="3922801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hu-HU" sz="2800" b="1" dirty="0">
                <a:solidFill>
                  <a:srgbClr val="FF0000"/>
                </a:solidFill>
                <a:latin typeface="Arial" pitchFamily="34" charset="0"/>
                <a:cs typeface="+mn-cs"/>
              </a:rPr>
              <a:t>SAJÁT TŐKE </a:t>
            </a:r>
            <a:r>
              <a:rPr lang="hu-HU" sz="2800" b="1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 17</a:t>
            </a:r>
            <a:endParaRPr lang="hu-HU" sz="2800" b="1" dirty="0">
              <a:solidFill>
                <a:srgbClr val="FF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86" name="Szövegdoboz 85"/>
          <p:cNvSpPr txBox="1"/>
          <p:nvPr/>
        </p:nvSpPr>
        <p:spPr>
          <a:xfrm>
            <a:off x="7990055" y="5301208"/>
            <a:ext cx="677108" cy="108012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hu-HU" sz="1600" b="1" dirty="0">
                <a:solidFill>
                  <a:srgbClr val="FF0000"/>
                </a:solidFill>
                <a:latin typeface="Arial" pitchFamily="34" charset="0"/>
                <a:cs typeface="+mn-cs"/>
              </a:rPr>
              <a:t>IDEGEN </a:t>
            </a:r>
            <a:br>
              <a:rPr lang="hu-HU" sz="1600" b="1" dirty="0">
                <a:solidFill>
                  <a:srgbClr val="FF0000"/>
                </a:solidFill>
                <a:latin typeface="Arial" pitchFamily="34" charset="0"/>
                <a:cs typeface="+mn-cs"/>
              </a:rPr>
            </a:br>
            <a:r>
              <a:rPr lang="hu-HU" sz="1600" b="1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TŐKE 1</a:t>
            </a:r>
            <a:endParaRPr lang="hu-HU" sz="1600" b="1" dirty="0">
              <a:solidFill>
                <a:srgbClr val="FF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87" name="Szövegdoboz 86"/>
          <p:cNvSpPr txBox="1">
            <a:spLocks noChangeArrowheads="1"/>
          </p:cNvSpPr>
          <p:nvPr/>
        </p:nvSpPr>
        <p:spPr bwMode="auto">
          <a:xfrm>
            <a:off x="1106323" y="6453336"/>
            <a:ext cx="3168650" cy="33972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FF0000"/>
                </a:solidFill>
              </a:rPr>
              <a:t>ÖSSZES ESZKÖZ: 18 KECSKE</a:t>
            </a:r>
          </a:p>
        </p:txBody>
      </p:sp>
      <p:sp>
        <p:nvSpPr>
          <p:cNvPr id="88" name="Szövegdoboz 87"/>
          <p:cNvSpPr txBox="1">
            <a:spLocks noChangeArrowheads="1"/>
          </p:cNvSpPr>
          <p:nvPr/>
        </p:nvSpPr>
        <p:spPr bwMode="auto">
          <a:xfrm>
            <a:off x="4418691" y="6473651"/>
            <a:ext cx="3168650" cy="33972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>
                <a:solidFill>
                  <a:srgbClr val="FF0000"/>
                </a:solidFill>
              </a:rPr>
              <a:t>ÖSSZES FORRÁS:18 KECSKE</a:t>
            </a:r>
          </a:p>
        </p:txBody>
      </p:sp>
      <p:sp>
        <p:nvSpPr>
          <p:cNvPr id="15400" name="Szövegdoboz 88"/>
          <p:cNvSpPr txBox="1">
            <a:spLocks noChangeArrowheads="1"/>
          </p:cNvSpPr>
          <p:nvPr/>
        </p:nvSpPr>
        <p:spPr bwMode="auto">
          <a:xfrm>
            <a:off x="1006261" y="765175"/>
            <a:ext cx="3167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>
                <a:solidFill>
                  <a:srgbClr val="FF0000"/>
                </a:solidFill>
              </a:rPr>
              <a:t>MIBŐL ÁLL A VAGYON?</a:t>
            </a:r>
          </a:p>
        </p:txBody>
      </p:sp>
      <p:sp>
        <p:nvSpPr>
          <p:cNvPr id="90" name="Szövegdoboz 89"/>
          <p:cNvSpPr txBox="1">
            <a:spLocks noChangeArrowheads="1"/>
          </p:cNvSpPr>
          <p:nvPr/>
        </p:nvSpPr>
        <p:spPr bwMode="auto">
          <a:xfrm>
            <a:off x="4749586" y="785813"/>
            <a:ext cx="3168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>
                <a:solidFill>
                  <a:srgbClr val="FF0000"/>
                </a:solidFill>
              </a:rPr>
              <a:t>KI A TULAJDONOSA?</a:t>
            </a:r>
          </a:p>
        </p:txBody>
      </p:sp>
      <p:sp>
        <p:nvSpPr>
          <p:cNvPr id="42" name="Szövegdoboz 41"/>
          <p:cNvSpPr txBox="1"/>
          <p:nvPr/>
        </p:nvSpPr>
        <p:spPr>
          <a:xfrm>
            <a:off x="170219" y="1277711"/>
            <a:ext cx="923330" cy="2784921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hu-HU" sz="1600" b="1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TENYÉSZÁLLATOK: BEFEKTETETT ESZKÖZÖK</a:t>
            </a:r>
          </a:p>
          <a:p>
            <a:pPr algn="ctr">
              <a:defRPr/>
            </a:pPr>
            <a:r>
              <a:rPr lang="hu-HU" sz="1600" b="1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6</a:t>
            </a:r>
            <a:endParaRPr lang="hu-HU" sz="1600" b="1" dirty="0">
              <a:solidFill>
                <a:srgbClr val="FF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170219" y="4062632"/>
            <a:ext cx="923330" cy="2353065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hu-HU" sz="1600" b="1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NÖVENDÉK ÁLLATOK:</a:t>
            </a:r>
          </a:p>
          <a:p>
            <a:pPr algn="ctr">
              <a:defRPr/>
            </a:pPr>
            <a:r>
              <a:rPr lang="hu-HU" sz="1600" b="1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FORGÓESZKÖZÖK</a:t>
            </a:r>
          </a:p>
          <a:p>
            <a:pPr algn="ctr">
              <a:defRPr/>
            </a:pPr>
            <a:r>
              <a:rPr lang="hu-HU" sz="1600" b="1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12</a:t>
            </a:r>
            <a:endParaRPr lang="hu-HU" sz="1600" b="1" dirty="0">
              <a:solidFill>
                <a:srgbClr val="FF0000"/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4" name="Egyenes összekötő nyíllal 3"/>
          <p:cNvCxnSpPr/>
          <p:nvPr/>
        </p:nvCxnSpPr>
        <p:spPr bwMode="auto">
          <a:xfrm flipV="1">
            <a:off x="1106323" y="1614342"/>
            <a:ext cx="559618" cy="10945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Egyenes összekötő nyíllal 45"/>
          <p:cNvCxnSpPr/>
          <p:nvPr/>
        </p:nvCxnSpPr>
        <p:spPr bwMode="auto">
          <a:xfrm flipV="1">
            <a:off x="1034315" y="1700808"/>
            <a:ext cx="1656184" cy="10945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Egyenes összekötő nyíllal 46"/>
          <p:cNvCxnSpPr/>
          <p:nvPr/>
        </p:nvCxnSpPr>
        <p:spPr bwMode="auto">
          <a:xfrm>
            <a:off x="1043751" y="2795386"/>
            <a:ext cx="494446" cy="9130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Egyenes összekötő nyíllal 47"/>
          <p:cNvCxnSpPr/>
          <p:nvPr/>
        </p:nvCxnSpPr>
        <p:spPr bwMode="auto">
          <a:xfrm>
            <a:off x="1092571" y="2762346"/>
            <a:ext cx="229602" cy="28272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Egyenes összekötő nyíllal 48"/>
          <p:cNvCxnSpPr>
            <a:endCxn id="15373" idx="1"/>
          </p:cNvCxnSpPr>
          <p:nvPr/>
        </p:nvCxnSpPr>
        <p:spPr bwMode="auto">
          <a:xfrm>
            <a:off x="1106323" y="2723378"/>
            <a:ext cx="1250900" cy="1626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Egyenes összekötő nyíllal 53"/>
          <p:cNvCxnSpPr/>
          <p:nvPr/>
        </p:nvCxnSpPr>
        <p:spPr bwMode="auto">
          <a:xfrm>
            <a:off x="1101520" y="2708919"/>
            <a:ext cx="454041" cy="21435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zövegdoboz 9"/>
          <p:cNvSpPr txBox="1"/>
          <p:nvPr/>
        </p:nvSpPr>
        <p:spPr>
          <a:xfrm rot="16200000">
            <a:off x="369064" y="438228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180 </a:t>
            </a:r>
            <a:r>
              <a:rPr lang="hu-HU" b="1" dirty="0" err="1" smtClean="0"/>
              <a:t>eFt</a:t>
            </a:r>
            <a:endParaRPr lang="hu-HU" b="1" dirty="0"/>
          </a:p>
        </p:txBody>
      </p:sp>
      <p:sp>
        <p:nvSpPr>
          <p:cNvPr id="55" name="Szövegdoboz 54"/>
          <p:cNvSpPr txBox="1"/>
          <p:nvPr/>
        </p:nvSpPr>
        <p:spPr>
          <a:xfrm rot="16200000">
            <a:off x="8498080" y="570530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60 </a:t>
            </a:r>
            <a:r>
              <a:rPr lang="hu-HU" b="1" dirty="0" err="1" smtClean="0"/>
              <a:t>eFt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-66118" y="6444044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Ʃ 620 </a:t>
            </a:r>
            <a:r>
              <a:rPr lang="hu-HU" b="1" dirty="0" err="1" smtClean="0"/>
              <a:t>eFt</a:t>
            </a:r>
            <a:endParaRPr lang="hu-HU" b="1" dirty="0"/>
          </a:p>
        </p:txBody>
      </p:sp>
      <p:sp>
        <p:nvSpPr>
          <p:cNvPr id="56" name="Szövegdoboz 55"/>
          <p:cNvSpPr txBox="1"/>
          <p:nvPr/>
        </p:nvSpPr>
        <p:spPr>
          <a:xfrm>
            <a:off x="7587043" y="6453336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Ʃ 620 </a:t>
            </a:r>
            <a:r>
              <a:rPr lang="hu-HU" b="1" dirty="0" err="1" smtClean="0"/>
              <a:t>eFt</a:t>
            </a:r>
            <a:endParaRPr lang="hu-HU" b="1" dirty="0"/>
          </a:p>
        </p:txBody>
      </p:sp>
      <p:sp>
        <p:nvSpPr>
          <p:cNvPr id="57" name="Szövegdoboz 56"/>
          <p:cNvSpPr txBox="1"/>
          <p:nvPr/>
        </p:nvSpPr>
        <p:spPr>
          <a:xfrm rot="16200000">
            <a:off x="8433960" y="310660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560 </a:t>
            </a:r>
            <a:r>
              <a:rPr lang="hu-HU" b="1" dirty="0" err="1" smtClean="0"/>
              <a:t>eFt</a:t>
            </a:r>
            <a:endParaRPr lang="hu-HU" b="1" dirty="0"/>
          </a:p>
        </p:txBody>
      </p:sp>
      <p:sp>
        <p:nvSpPr>
          <p:cNvPr id="58" name="Szövegdoboz 57"/>
          <p:cNvSpPr txBox="1"/>
          <p:nvPr/>
        </p:nvSpPr>
        <p:spPr>
          <a:xfrm rot="16200000">
            <a:off x="369064" y="167433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440 </a:t>
            </a:r>
            <a:r>
              <a:rPr lang="hu-HU" b="1" dirty="0" err="1" smtClean="0"/>
              <a:t>eFt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6" grpId="0"/>
      <p:bldP spid="3" grpId="0" animBg="1"/>
      <p:bldP spid="6" grpId="0"/>
      <p:bldP spid="74" grpId="0" animBg="1"/>
      <p:bldP spid="76" grpId="0"/>
      <p:bldP spid="77" grpId="0" animBg="1"/>
      <p:bldP spid="79" grpId="0"/>
      <p:bldP spid="81" grpId="0"/>
      <p:bldP spid="82" grpId="0" animBg="1"/>
      <p:bldP spid="87" grpId="0" animBg="1"/>
      <p:bldP spid="88" grpId="0" animBg="1"/>
      <p:bldP spid="90" grpId="0"/>
      <p:bldP spid="10" grpId="0"/>
      <p:bldP spid="55" grpId="0"/>
      <p:bldP spid="11" grpId="0"/>
      <p:bldP spid="56" grpId="0"/>
      <p:bldP spid="57" grpId="0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5913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hu-HU" altLang="hu-HU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SAJÁT vagy IDEGEN TŐKE???</a:t>
            </a:r>
          </a:p>
        </p:txBody>
      </p:sp>
      <p:graphicFrame>
        <p:nvGraphicFramePr>
          <p:cNvPr id="109648" name="Group 80"/>
          <p:cNvGraphicFramePr>
            <a:graphicFrameLocks noGrp="1"/>
          </p:cNvGraphicFramePr>
          <p:nvPr>
            <p:ph idx="1"/>
          </p:nvPr>
        </p:nvGraphicFramePr>
        <p:xfrm>
          <a:off x="457200" y="620713"/>
          <a:ext cx="8229600" cy="6218232"/>
        </p:xfrm>
        <a:graphic>
          <a:graphicData uri="http://schemas.openxmlformats.org/drawingml/2006/table">
            <a:tbl>
              <a:tblPr/>
              <a:tblGrid>
                <a:gridCol w="6346825"/>
                <a:gridCol w="1882775"/>
              </a:tblGrid>
              <a:tr h="5181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9650" name="Text Box 82"/>
          <p:cNvSpPr txBox="1">
            <a:spLocks noChangeArrowheads="1"/>
          </p:cNvSpPr>
          <p:nvPr/>
        </p:nvSpPr>
        <p:spPr bwMode="auto">
          <a:xfrm>
            <a:off x="539750" y="660400"/>
            <a:ext cx="5076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Lekötött bankbetét után kapott kamat</a:t>
            </a:r>
          </a:p>
        </p:txBody>
      </p:sp>
      <p:sp>
        <p:nvSpPr>
          <p:cNvPr id="109651" name="Text Box 83"/>
          <p:cNvSpPr txBox="1">
            <a:spLocks noChangeArrowheads="1"/>
          </p:cNvSpPr>
          <p:nvPr/>
        </p:nvSpPr>
        <p:spPr bwMode="auto">
          <a:xfrm>
            <a:off x="539750" y="1165225"/>
            <a:ext cx="4676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Árubeszerzésből származó tartozás</a:t>
            </a:r>
          </a:p>
        </p:txBody>
      </p:sp>
      <p:sp>
        <p:nvSpPr>
          <p:cNvPr id="109652" name="Text Box 84"/>
          <p:cNvSpPr txBox="1">
            <a:spLocks noChangeArrowheads="1"/>
          </p:cNvSpPr>
          <p:nvPr/>
        </p:nvSpPr>
        <p:spPr bwMode="auto">
          <a:xfrm>
            <a:off x="519113" y="1692275"/>
            <a:ext cx="2887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 vállalat törzstőkéje</a:t>
            </a:r>
          </a:p>
        </p:txBody>
      </p:sp>
      <p:sp>
        <p:nvSpPr>
          <p:cNvPr id="109653" name="Text Box 85"/>
          <p:cNvSpPr txBox="1">
            <a:spLocks noChangeArrowheads="1"/>
          </p:cNvSpPr>
          <p:nvPr/>
        </p:nvSpPr>
        <p:spPr bwMode="auto">
          <a:xfrm>
            <a:off x="539750" y="2193925"/>
            <a:ext cx="491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 vállalat által kibocsátott kötvények</a:t>
            </a:r>
          </a:p>
        </p:txBody>
      </p:sp>
      <p:sp>
        <p:nvSpPr>
          <p:cNvPr id="109654" name="Text Box 86"/>
          <p:cNvSpPr txBox="1">
            <a:spLocks noChangeArrowheads="1"/>
          </p:cNvSpPr>
          <p:nvPr/>
        </p:nvSpPr>
        <p:spPr bwMode="auto">
          <a:xfrm>
            <a:off x="539750" y="2700338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Vevőktől kapott előlegek</a:t>
            </a:r>
          </a:p>
        </p:txBody>
      </p:sp>
      <p:sp>
        <p:nvSpPr>
          <p:cNvPr id="109655" name="Text Box 87"/>
          <p:cNvSpPr txBox="1">
            <a:spLocks noChangeArrowheads="1"/>
          </p:cNvSpPr>
          <p:nvPr/>
        </p:nvSpPr>
        <p:spPr bwMode="auto">
          <a:xfrm>
            <a:off x="539750" y="3259138"/>
            <a:ext cx="479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Korábbi évek kummulált eredménye</a:t>
            </a:r>
          </a:p>
        </p:txBody>
      </p:sp>
      <p:sp>
        <p:nvSpPr>
          <p:cNvPr id="109656" name="Text Box 88"/>
          <p:cNvSpPr txBox="1">
            <a:spLocks noChangeArrowheads="1"/>
          </p:cNvSpPr>
          <p:nvPr/>
        </p:nvSpPr>
        <p:spPr bwMode="auto">
          <a:xfrm>
            <a:off x="539750" y="3757613"/>
            <a:ext cx="317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Felvett beruházási hitel</a:t>
            </a:r>
          </a:p>
        </p:txBody>
      </p:sp>
      <p:sp>
        <p:nvSpPr>
          <p:cNvPr id="109657" name="Text Box 89"/>
          <p:cNvSpPr txBox="1">
            <a:spLocks noChangeArrowheads="1"/>
          </p:cNvSpPr>
          <p:nvPr/>
        </p:nvSpPr>
        <p:spPr bwMode="auto">
          <a:xfrm>
            <a:off x="539750" y="4283075"/>
            <a:ext cx="3997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Értékesített eszköz nyeresége</a:t>
            </a:r>
          </a:p>
        </p:txBody>
      </p:sp>
      <p:sp>
        <p:nvSpPr>
          <p:cNvPr id="109658" name="Text Box 90"/>
          <p:cNvSpPr txBox="1">
            <a:spLocks noChangeArrowheads="1"/>
          </p:cNvSpPr>
          <p:nvPr/>
        </p:nvSpPr>
        <p:spPr bwMode="auto">
          <a:xfrm>
            <a:off x="539750" y="4843463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Rövid lejáratra kapott kölcsönök</a:t>
            </a:r>
          </a:p>
        </p:txBody>
      </p:sp>
      <p:sp>
        <p:nvSpPr>
          <p:cNvPr id="109659" name="Text Box 91"/>
          <p:cNvSpPr txBox="1">
            <a:spLocks noChangeArrowheads="1"/>
          </p:cNvSpPr>
          <p:nvPr/>
        </p:nvSpPr>
        <p:spPr bwMode="auto">
          <a:xfrm>
            <a:off x="541338" y="5348288"/>
            <a:ext cx="500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Jegyzett, de még be nem fizetett tőke</a:t>
            </a:r>
          </a:p>
        </p:txBody>
      </p:sp>
      <p:sp>
        <p:nvSpPr>
          <p:cNvPr id="109660" name="Text Box 92"/>
          <p:cNvSpPr txBox="1">
            <a:spLocks noChangeArrowheads="1"/>
          </p:cNvSpPr>
          <p:nvPr/>
        </p:nvSpPr>
        <p:spPr bwMode="auto">
          <a:xfrm>
            <a:off x="539750" y="5911850"/>
            <a:ext cx="4606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Munkavállalók ki nem fizetett bére</a:t>
            </a:r>
          </a:p>
        </p:txBody>
      </p:sp>
      <p:sp>
        <p:nvSpPr>
          <p:cNvPr id="109661" name="Text Box 93"/>
          <p:cNvSpPr txBox="1">
            <a:spLocks noChangeArrowheads="1"/>
          </p:cNvSpPr>
          <p:nvPr/>
        </p:nvSpPr>
        <p:spPr bwMode="auto">
          <a:xfrm>
            <a:off x="550863" y="6370638"/>
            <a:ext cx="5967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Társadalombiztosítással szembeni tartozások</a:t>
            </a:r>
          </a:p>
        </p:txBody>
      </p:sp>
      <p:sp>
        <p:nvSpPr>
          <p:cNvPr id="109662" name="Text Box 94"/>
          <p:cNvSpPr txBox="1">
            <a:spLocks noChangeArrowheads="1"/>
          </p:cNvSpPr>
          <p:nvPr/>
        </p:nvSpPr>
        <p:spPr bwMode="auto">
          <a:xfrm>
            <a:off x="7575550" y="1700213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109663" name="Text Box 95"/>
          <p:cNvSpPr txBox="1">
            <a:spLocks noChangeArrowheads="1"/>
          </p:cNvSpPr>
          <p:nvPr/>
        </p:nvSpPr>
        <p:spPr bwMode="auto">
          <a:xfrm>
            <a:off x="7575550" y="3284538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109664" name="Text Box 96"/>
          <p:cNvSpPr txBox="1">
            <a:spLocks noChangeArrowheads="1"/>
          </p:cNvSpPr>
          <p:nvPr/>
        </p:nvSpPr>
        <p:spPr bwMode="auto">
          <a:xfrm>
            <a:off x="7575550" y="42926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109665" name="Text Box 97"/>
          <p:cNvSpPr txBox="1">
            <a:spLocks noChangeArrowheads="1"/>
          </p:cNvSpPr>
          <p:nvPr/>
        </p:nvSpPr>
        <p:spPr bwMode="auto">
          <a:xfrm>
            <a:off x="7575550" y="5348288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109666" name="Text Box 98"/>
          <p:cNvSpPr txBox="1">
            <a:spLocks noChangeArrowheads="1"/>
          </p:cNvSpPr>
          <p:nvPr/>
        </p:nvSpPr>
        <p:spPr bwMode="auto">
          <a:xfrm>
            <a:off x="7575550" y="69215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109667" name="Text Box 99"/>
          <p:cNvSpPr txBox="1">
            <a:spLocks noChangeArrowheads="1"/>
          </p:cNvSpPr>
          <p:nvPr/>
        </p:nvSpPr>
        <p:spPr bwMode="auto">
          <a:xfrm>
            <a:off x="7596188" y="2179638"/>
            <a:ext cx="331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</a:t>
            </a:r>
          </a:p>
        </p:txBody>
      </p:sp>
      <p:sp>
        <p:nvSpPr>
          <p:cNvPr id="109668" name="Text Box 100"/>
          <p:cNvSpPr txBox="1">
            <a:spLocks noChangeArrowheads="1"/>
          </p:cNvSpPr>
          <p:nvPr/>
        </p:nvSpPr>
        <p:spPr bwMode="auto">
          <a:xfrm>
            <a:off x="7596188" y="2755900"/>
            <a:ext cx="331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</a:t>
            </a:r>
          </a:p>
        </p:txBody>
      </p:sp>
      <p:sp>
        <p:nvSpPr>
          <p:cNvPr id="109669" name="Text Box 101"/>
          <p:cNvSpPr txBox="1">
            <a:spLocks noChangeArrowheads="1"/>
          </p:cNvSpPr>
          <p:nvPr/>
        </p:nvSpPr>
        <p:spPr bwMode="auto">
          <a:xfrm>
            <a:off x="7596188" y="3763963"/>
            <a:ext cx="331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</a:t>
            </a:r>
          </a:p>
        </p:txBody>
      </p:sp>
      <p:sp>
        <p:nvSpPr>
          <p:cNvPr id="109670" name="Text Box 102"/>
          <p:cNvSpPr txBox="1">
            <a:spLocks noChangeArrowheads="1"/>
          </p:cNvSpPr>
          <p:nvPr/>
        </p:nvSpPr>
        <p:spPr bwMode="auto">
          <a:xfrm>
            <a:off x="7596188" y="4772025"/>
            <a:ext cx="331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</a:t>
            </a:r>
          </a:p>
        </p:txBody>
      </p:sp>
      <p:sp>
        <p:nvSpPr>
          <p:cNvPr id="109671" name="Text Box 103"/>
          <p:cNvSpPr txBox="1">
            <a:spLocks noChangeArrowheads="1"/>
          </p:cNvSpPr>
          <p:nvPr/>
        </p:nvSpPr>
        <p:spPr bwMode="auto">
          <a:xfrm>
            <a:off x="7596188" y="5851525"/>
            <a:ext cx="331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</a:t>
            </a:r>
          </a:p>
        </p:txBody>
      </p:sp>
      <p:sp>
        <p:nvSpPr>
          <p:cNvPr id="109672" name="Text Box 104"/>
          <p:cNvSpPr txBox="1">
            <a:spLocks noChangeArrowheads="1"/>
          </p:cNvSpPr>
          <p:nvPr/>
        </p:nvSpPr>
        <p:spPr bwMode="auto">
          <a:xfrm>
            <a:off x="7596188" y="6356350"/>
            <a:ext cx="331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</a:t>
            </a:r>
          </a:p>
        </p:txBody>
      </p:sp>
      <p:sp>
        <p:nvSpPr>
          <p:cNvPr id="109673" name="Text Box 105"/>
          <p:cNvSpPr txBox="1">
            <a:spLocks noChangeArrowheads="1"/>
          </p:cNvSpPr>
          <p:nvPr/>
        </p:nvSpPr>
        <p:spPr bwMode="auto">
          <a:xfrm>
            <a:off x="7596188" y="1136650"/>
            <a:ext cx="331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34469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9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62" grpId="0"/>
      <p:bldP spid="109663" grpId="0"/>
      <p:bldP spid="109664" grpId="0"/>
      <p:bldP spid="109665" grpId="0"/>
      <p:bldP spid="109666" grpId="0"/>
      <p:bldP spid="109667" grpId="0"/>
      <p:bldP spid="109668" grpId="0"/>
      <p:bldP spid="109669" grpId="0"/>
      <p:bldP spid="109670" grpId="0"/>
      <p:bldP spid="109671" grpId="0"/>
      <p:bldP spid="109672" grpId="0"/>
      <p:bldP spid="1096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hu-HU" altLang="hu-H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BEFEKTETETT vagy FORGÓESZKÖZ???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250825" y="541338"/>
            <a:ext cx="1828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Üzemépületek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250825" y="758825"/>
            <a:ext cx="166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Alapanyagok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231775" y="974725"/>
            <a:ext cx="2913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12 hónap futamidejű</a:t>
            </a:r>
          </a:p>
          <a:p>
            <a:pPr algn="ctr" eaLnBrk="1" hangingPunct="1">
              <a:defRPr/>
            </a:pPr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diszkont kincstárjegyek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225425" y="1195388"/>
            <a:ext cx="3913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18 hónap futamidejű kötvények </a:t>
            </a:r>
          </a:p>
          <a:p>
            <a:pPr algn="ctr" eaLnBrk="1" hangingPunct="1">
              <a:defRPr/>
            </a:pPr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(beszerzés tárgyév március 1.)</a:t>
            </a: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179388" y="1412875"/>
            <a:ext cx="3995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36 hónap futamidejű, lejáratig</a:t>
            </a:r>
          </a:p>
          <a:p>
            <a:pPr algn="ctr" eaLnBrk="1" hangingPunct="1">
              <a:defRPr/>
            </a:pPr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megőrizni kívánt államkötvények</a:t>
            </a: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2176463" y="492125"/>
            <a:ext cx="3551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Tartósan hasznosítani kívánt </a:t>
            </a:r>
          </a:p>
          <a:p>
            <a:pPr algn="ctr" eaLnBrk="1" hangingPunct="1">
              <a:defRPr/>
            </a:pPr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vásárolt szabadalom</a:t>
            </a: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2103438" y="685800"/>
            <a:ext cx="2697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Befejezetlen termelés</a:t>
            </a: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4911725" y="692150"/>
            <a:ext cx="2554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Ingatlan bérleti joga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179388" y="1628775"/>
            <a:ext cx="4100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Befolyásolási szándékkal vásárolt </a:t>
            </a:r>
          </a:p>
          <a:p>
            <a:pPr algn="ctr" eaLnBrk="1" hangingPunct="1">
              <a:defRPr/>
            </a:pPr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leányvállalati részvények</a:t>
            </a: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179388" y="1844675"/>
            <a:ext cx="3303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Termelési céllal beszerzett </a:t>
            </a:r>
          </a:p>
          <a:p>
            <a:pPr algn="ctr" eaLnBrk="1" hangingPunct="1">
              <a:defRPr/>
            </a:pPr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számítógépek</a:t>
            </a:r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179388" y="1989138"/>
            <a:ext cx="3049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Forgalmazási céllal </a:t>
            </a:r>
          </a:p>
          <a:p>
            <a:pPr algn="ctr" eaLnBrk="1" hangingPunct="1">
              <a:defRPr/>
            </a:pPr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beszerzett számítógépek</a:t>
            </a:r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5703888" y="908050"/>
            <a:ext cx="1265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Készpénz</a:t>
            </a:r>
          </a:p>
        </p:txBody>
      </p:sp>
      <p:sp>
        <p:nvSpPr>
          <p:cNvPr id="108563" name="Text Box 19"/>
          <p:cNvSpPr txBox="1">
            <a:spLocks noChangeArrowheads="1"/>
          </p:cNvSpPr>
          <p:nvPr/>
        </p:nvSpPr>
        <p:spPr bwMode="auto">
          <a:xfrm>
            <a:off x="5272088" y="1844675"/>
            <a:ext cx="311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3 évre lekötött bankbetét</a:t>
            </a:r>
          </a:p>
        </p:txBody>
      </p:sp>
      <p:sp>
        <p:nvSpPr>
          <p:cNvPr id="108564" name="Text Box 20"/>
          <p:cNvSpPr txBox="1">
            <a:spLocks noChangeArrowheads="1"/>
          </p:cNvSpPr>
          <p:nvPr/>
        </p:nvSpPr>
        <p:spPr bwMode="auto">
          <a:xfrm>
            <a:off x="5508625" y="2125663"/>
            <a:ext cx="3611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Árubeszerzésre fizetett előleg</a:t>
            </a:r>
          </a:p>
        </p:txBody>
      </p:sp>
      <p:sp>
        <p:nvSpPr>
          <p:cNvPr id="108565" name="Text Box 21"/>
          <p:cNvSpPr txBox="1">
            <a:spLocks noChangeArrowheads="1"/>
          </p:cNvSpPr>
          <p:nvPr/>
        </p:nvSpPr>
        <p:spPr bwMode="auto">
          <a:xfrm>
            <a:off x="4608513" y="1268413"/>
            <a:ext cx="3995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Munkavállalónak nyújtott 3 éves </a:t>
            </a:r>
          </a:p>
          <a:p>
            <a:pPr algn="ctr" eaLnBrk="1" hangingPunct="1">
              <a:defRPr/>
            </a:pPr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futamidejű lakásépítési kölcsön</a:t>
            </a:r>
          </a:p>
        </p:txBody>
      </p:sp>
      <p:sp>
        <p:nvSpPr>
          <p:cNvPr id="108566" name="Text Box 22"/>
          <p:cNvSpPr txBox="1">
            <a:spLocks noChangeArrowheads="1"/>
          </p:cNvSpPr>
          <p:nvPr/>
        </p:nvSpPr>
        <p:spPr bwMode="auto">
          <a:xfrm>
            <a:off x="5508625" y="2565400"/>
            <a:ext cx="248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FORGÓESZKÖZ</a:t>
            </a:r>
          </a:p>
        </p:txBody>
      </p:sp>
      <p:sp>
        <p:nvSpPr>
          <p:cNvPr id="108567" name="Text Box 23"/>
          <p:cNvSpPr txBox="1">
            <a:spLocks noChangeArrowheads="1"/>
          </p:cNvSpPr>
          <p:nvPr/>
        </p:nvSpPr>
        <p:spPr bwMode="auto">
          <a:xfrm>
            <a:off x="485775" y="25654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altLang="hu-H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BEFEKTETETT ESZKÖZ</a:t>
            </a:r>
          </a:p>
        </p:txBody>
      </p:sp>
      <p:sp>
        <p:nvSpPr>
          <p:cNvPr id="47124" name="Rectangle 24"/>
          <p:cNvSpPr>
            <a:spLocks noChangeArrowheads="1"/>
          </p:cNvSpPr>
          <p:nvPr/>
        </p:nvSpPr>
        <p:spPr bwMode="auto">
          <a:xfrm>
            <a:off x="4643438" y="2565400"/>
            <a:ext cx="4464050" cy="4292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47125" name="Rectangle 25"/>
          <p:cNvSpPr>
            <a:spLocks noChangeArrowheads="1"/>
          </p:cNvSpPr>
          <p:nvPr/>
        </p:nvSpPr>
        <p:spPr bwMode="auto">
          <a:xfrm>
            <a:off x="107950" y="2565400"/>
            <a:ext cx="4392613" cy="4292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</p:spTree>
    <p:extLst>
      <p:ext uri="{BB962C8B-B14F-4D97-AF65-F5344CB8AC3E}">
        <p14:creationId xmlns:p14="http://schemas.microsoft.com/office/powerpoint/2010/main" val="29143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09688 0.35254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61788 0.3312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85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55173 0.35301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87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49774 0.40463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8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01371 0.26828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20781 0.48657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9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35885 0.59398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4" y="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01146 0.40463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45243 0.62453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22" y="3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03212 0.50972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55 0.46759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05122 0.7294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3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-0.51476 0.59283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7" y="2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49011 0.71968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14" y="3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05573 0.62547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  <p:bldP spid="108548" grpId="1"/>
      <p:bldP spid="108551" grpId="0"/>
      <p:bldP spid="108551" grpId="1"/>
      <p:bldP spid="108552" grpId="0"/>
      <p:bldP spid="108552" grpId="1"/>
      <p:bldP spid="108554" grpId="0"/>
      <p:bldP spid="108554" grpId="1"/>
      <p:bldP spid="108555" grpId="0"/>
      <p:bldP spid="108555" grpId="1"/>
      <p:bldP spid="108556" grpId="0"/>
      <p:bldP spid="108556" grpId="1"/>
      <p:bldP spid="108557" grpId="0"/>
      <p:bldP spid="108557" grpId="1"/>
      <p:bldP spid="108558" grpId="0"/>
      <p:bldP spid="108558" grpId="1"/>
      <p:bldP spid="108559" grpId="0"/>
      <p:bldP spid="108559" grpId="1"/>
      <p:bldP spid="108560" grpId="0"/>
      <p:bldP spid="108560" grpId="1"/>
      <p:bldP spid="108561" grpId="0"/>
      <p:bldP spid="108561" grpId="1"/>
      <p:bldP spid="108562" grpId="0"/>
      <p:bldP spid="108562" grpId="1"/>
      <p:bldP spid="108563" grpId="0"/>
      <p:bldP spid="108563" grpId="1"/>
      <p:bldP spid="108564" grpId="0"/>
      <p:bldP spid="108564" grpId="1"/>
      <p:bldP spid="108565" grpId="0"/>
      <p:bldP spid="10856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3A541912-044F-4778-B199-B3AE978A3758}" type="slidenum">
              <a:rPr lang="hu-HU" altLang="hu-HU" sz="14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23</a:t>
            </a:fld>
            <a:endParaRPr lang="hu-HU" altLang="hu-HU" sz="1400" smtClean="0">
              <a:solidFill>
                <a:schemeClr val="bg1"/>
              </a:solidFill>
            </a:endParaRPr>
          </a:p>
        </p:txBody>
      </p:sp>
      <p:pic>
        <p:nvPicPr>
          <p:cNvPr id="663554" name="Picture 2" descr="cid:image001.gif@01C56813.97455D6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692150"/>
            <a:ext cx="820261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3555" name="Rectangle 3"/>
          <p:cNvSpPr>
            <a:spLocks noChangeArrowheads="1"/>
          </p:cNvSpPr>
          <p:nvPr/>
        </p:nvSpPr>
        <p:spPr bwMode="auto">
          <a:xfrm>
            <a:off x="4841875" y="1438275"/>
            <a:ext cx="44450" cy="42751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1758950" y="188913"/>
            <a:ext cx="6126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hu-HU" alt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MÉRLEG</a:t>
            </a:r>
            <a:br>
              <a:rPr lang="hu-HU" alt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hu-HU" alt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ESZKÖZÖK</a:t>
            </a:r>
            <a:r>
              <a:rPr lang="hu-HU" alt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		    </a:t>
            </a:r>
            <a:r>
              <a:rPr lang="hu-HU" alt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FORRÁSOK</a:t>
            </a:r>
            <a:endParaRPr lang="hu-HU" alt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63557" name="Rectangle 5"/>
          <p:cNvSpPr>
            <a:spLocks noChangeArrowheads="1"/>
          </p:cNvSpPr>
          <p:nvPr/>
        </p:nvSpPr>
        <p:spPr bwMode="auto">
          <a:xfrm>
            <a:off x="0" y="1854200"/>
            <a:ext cx="9144000" cy="143033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000" b="1">
                <a:solidFill>
                  <a:srgbClr val="FF3300"/>
                </a:solidFill>
              </a:rPr>
              <a:t> A VÁLLALAT VAGYONÁT MUTATJA </a:t>
            </a:r>
            <a:br>
              <a:rPr lang="hu-HU" altLang="hu-HU" sz="4000" b="1">
                <a:solidFill>
                  <a:srgbClr val="FF3300"/>
                </a:solidFill>
              </a:rPr>
            </a:br>
            <a:r>
              <a:rPr lang="hu-HU" altLang="hu-HU" sz="4000" b="1">
                <a:solidFill>
                  <a:srgbClr val="FF3300"/>
                </a:solidFill>
              </a:rPr>
              <a:t>EGY ADOTT IDŐ</a:t>
            </a:r>
            <a:r>
              <a:rPr lang="hu-HU" altLang="hu-HU" sz="5400" b="1">
                <a:solidFill>
                  <a:srgbClr val="FF3300"/>
                </a:solidFill>
              </a:rPr>
              <a:t>PONT</a:t>
            </a:r>
            <a:r>
              <a:rPr lang="hu-HU" altLang="hu-HU" sz="4000" b="1">
                <a:solidFill>
                  <a:srgbClr val="FF3300"/>
                </a:solidFill>
              </a:rPr>
              <a:t>BAN</a:t>
            </a:r>
          </a:p>
        </p:txBody>
      </p:sp>
      <p:sp>
        <p:nvSpPr>
          <p:cNvPr id="663570" name="Rectangle 18"/>
          <p:cNvSpPr>
            <a:spLocks noChangeArrowheads="1"/>
          </p:cNvSpPr>
          <p:nvPr/>
        </p:nvSpPr>
        <p:spPr bwMode="auto">
          <a:xfrm>
            <a:off x="5003800" y="5013325"/>
            <a:ext cx="4176713" cy="1511300"/>
          </a:xfrm>
          <a:prstGeom prst="rect">
            <a:avLst/>
          </a:prstGeom>
          <a:solidFill>
            <a:srgbClr val="FFFF00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3600" b="1">
                <a:solidFill>
                  <a:srgbClr val="FF3300"/>
                </a:solidFill>
              </a:rPr>
              <a:t>FINANSZÍROZÓK SZERINT</a:t>
            </a:r>
          </a:p>
        </p:txBody>
      </p:sp>
      <p:sp>
        <p:nvSpPr>
          <p:cNvPr id="663569" name="Rectangle 17"/>
          <p:cNvSpPr>
            <a:spLocks noChangeArrowheads="1"/>
          </p:cNvSpPr>
          <p:nvPr/>
        </p:nvSpPr>
        <p:spPr bwMode="auto">
          <a:xfrm>
            <a:off x="250825" y="5011738"/>
            <a:ext cx="4392613" cy="1512887"/>
          </a:xfrm>
          <a:prstGeom prst="rect">
            <a:avLst/>
          </a:prstGeom>
          <a:solidFill>
            <a:srgbClr val="FFFF00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3600" b="1">
                <a:solidFill>
                  <a:srgbClr val="FF3300"/>
                </a:solidFill>
              </a:rPr>
              <a:t>VAGYON</a:t>
            </a:r>
            <a:br>
              <a:rPr lang="hu-HU" altLang="hu-HU" sz="3600" b="1">
                <a:solidFill>
                  <a:srgbClr val="FF3300"/>
                </a:solidFill>
              </a:rPr>
            </a:br>
            <a:r>
              <a:rPr lang="hu-HU" altLang="hu-HU" sz="3600" b="1">
                <a:solidFill>
                  <a:srgbClr val="FF3300"/>
                </a:solidFill>
              </a:rPr>
              <a:t>FAJTÁNKÉNT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7" grpId="0" animBg="1" autoUpdateAnimBg="0"/>
      <p:bldP spid="663570" grpId="0" animBg="1" autoUpdateAnimBg="0"/>
      <p:bldP spid="663569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certax-accounting.com/wp-content/uploads/2014/12/Accoun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" y="-18825"/>
            <a:ext cx="9474584" cy="68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C3EC0F95-765A-4038-A028-F355FF46E870}" type="slidenum">
              <a:rPr lang="hu-HU" altLang="hu-HU" sz="14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24</a:t>
            </a:fld>
            <a:endParaRPr lang="hu-HU" altLang="hu-HU" sz="1400" smtClean="0">
              <a:solidFill>
                <a:schemeClr val="bg1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682625" y="2205038"/>
            <a:ext cx="10583863" cy="2425700"/>
          </a:xfrm>
          <a:effectLst>
            <a:outerShdw dist="50800" algn="ctr" rotWithShape="0">
              <a:srgbClr val="EAEAEA">
                <a:alpha val="50000"/>
              </a:srgbClr>
            </a:outerShdw>
          </a:effectLst>
        </p:spPr>
        <p:txBody>
          <a:bodyPr lIns="34290" tIns="34290" rIns="34290" bIns="34290"/>
          <a:lstStyle/>
          <a:p>
            <a:pPr eaLnBrk="1" hangingPunct="1"/>
            <a:r>
              <a:rPr lang="hu-HU" altLang="hu-HU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br>
              <a:rPr lang="hu-HU" altLang="hu-HU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u-HU" altLang="hu-HU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altLang="hu-HU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MÉRLEG</a:t>
            </a:r>
            <a:r>
              <a:rPr lang="hu-HU" altLang="hu-HU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u-HU" altLang="hu-HU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hu-HU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27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>
            <a:grpSpLocks/>
          </p:cNvGrpSpPr>
          <p:nvPr/>
        </p:nvGrpSpPr>
        <p:grpSpPr bwMode="auto">
          <a:xfrm>
            <a:off x="323850" y="188913"/>
            <a:ext cx="8928100" cy="5832475"/>
            <a:chOff x="310" y="729"/>
            <a:chExt cx="5380" cy="3130"/>
          </a:xfrm>
        </p:grpSpPr>
        <p:sp>
          <p:nvSpPr>
            <p:cNvPr id="120835" name="Rectangle 3"/>
            <p:cNvSpPr>
              <a:spLocks noChangeArrowheads="1"/>
            </p:cNvSpPr>
            <p:nvPr/>
          </p:nvSpPr>
          <p:spPr bwMode="auto">
            <a:xfrm>
              <a:off x="340" y="729"/>
              <a:ext cx="4896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hu-HU" altLang="hu-HU" sz="4800" b="1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MÉRLEG</a:t>
              </a:r>
            </a:p>
          </p:txBody>
        </p:sp>
        <p:sp>
          <p:nvSpPr>
            <p:cNvPr id="120836" name="Rectangle 4"/>
            <p:cNvSpPr>
              <a:spLocks noChangeArrowheads="1"/>
            </p:cNvSpPr>
            <p:nvPr/>
          </p:nvSpPr>
          <p:spPr bwMode="auto">
            <a:xfrm>
              <a:off x="310" y="1191"/>
              <a:ext cx="2615" cy="2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>
              <a:lvl1pPr marL="342900" indent="-3429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u-HU" altLang="hu-HU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A) BEFEKTETETT ESZKÖZÖK</a:t>
              </a:r>
              <a:r>
                <a:rPr lang="hu-HU" altLang="hu-HU" sz="20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eaLnBrk="1" hangingPunct="1">
                <a:buFontTx/>
                <a:buNone/>
                <a:defRPr/>
              </a:pPr>
              <a:r>
                <a:rPr lang="hu-HU" altLang="hu-HU" sz="2000" b="1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      </a:t>
              </a:r>
            </a:p>
            <a:p>
              <a:pPr eaLnBrk="1" hangingPunct="1">
                <a:buFontTx/>
                <a:buNone/>
                <a:defRPr/>
              </a:pPr>
              <a:endParaRPr lang="hu-HU" altLang="hu-HU" sz="2000" b="1" dirty="0" smtClean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buFontTx/>
                <a:buNone/>
                <a:defRPr/>
              </a:pPr>
              <a:endParaRPr lang="hu-HU" altLang="hu-HU" sz="2000" b="1" dirty="0" smtClean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buFontTx/>
                <a:buNone/>
                <a:defRPr/>
              </a:pPr>
              <a:endParaRPr lang="hu-HU" altLang="hu-HU" sz="2000" b="1" dirty="0" smtClean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buFontTx/>
                <a:buNone/>
                <a:defRPr/>
              </a:pPr>
              <a:endParaRPr lang="hu-HU" altLang="hu-HU" sz="2000" b="1" dirty="0" smtClean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buFontTx/>
                <a:buNone/>
                <a:defRPr/>
              </a:pPr>
              <a:r>
                <a:rPr lang="hu-HU" altLang="hu-HU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B) FORGÓESZKÖZÖK</a:t>
              </a:r>
            </a:p>
            <a:p>
              <a:pPr eaLnBrk="1" hangingPunct="1">
                <a:buFontTx/>
                <a:buNone/>
                <a:defRPr/>
              </a:pPr>
              <a:endParaRPr lang="hu-HU" altLang="hu-HU" sz="2400" dirty="0" smtClean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buFontTx/>
                <a:buNone/>
                <a:defRPr/>
              </a:pPr>
              <a:endParaRPr lang="hu-HU" altLang="hu-HU" sz="2400" dirty="0" smtClean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buFontTx/>
                <a:buNone/>
                <a:defRPr/>
              </a:pPr>
              <a:endParaRPr lang="hu-HU" altLang="hu-HU" sz="2400" dirty="0" smtClean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buFontTx/>
                <a:buNone/>
                <a:defRPr/>
              </a:pPr>
              <a:r>
                <a:rPr lang="hu-HU" altLang="hu-HU" sz="2000" b="1" u="sng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C) </a:t>
              </a:r>
              <a:r>
                <a:rPr lang="hu-HU" altLang="hu-HU" sz="1800" b="1" u="sng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AKTIV  IDŐBELI ELHATÁROLÁSOK</a:t>
              </a:r>
              <a:endParaRPr lang="hu-HU" altLang="hu-HU" sz="1800" b="1" dirty="0" smtClean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buFontTx/>
                <a:buNone/>
                <a:defRPr/>
              </a:pPr>
              <a:endParaRPr lang="hu-HU" altLang="hu-HU" sz="2000" dirty="0" smtClean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buFontTx/>
                <a:buNone/>
                <a:defRPr/>
              </a:pPr>
              <a:r>
                <a:rPr lang="hu-HU" altLang="hu-HU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ESZKÖZÖK ÖSSZESEN</a:t>
              </a:r>
            </a:p>
          </p:txBody>
        </p:sp>
        <p:sp>
          <p:nvSpPr>
            <p:cNvPr id="120837" name="Rectangle 5"/>
            <p:cNvSpPr>
              <a:spLocks noChangeArrowheads="1"/>
            </p:cNvSpPr>
            <p:nvPr/>
          </p:nvSpPr>
          <p:spPr bwMode="auto">
            <a:xfrm>
              <a:off x="2900" y="1211"/>
              <a:ext cx="2790" cy="2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>
              <a:lvl1pPr marL="342900" indent="-3429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r>
                <a:rPr lang="hu-HU" altLang="hu-HU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D) SAJÁT TŐKE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endParaRPr lang="hu-HU" altLang="hu-H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endParaRPr lang="hu-HU" altLang="hu-H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endParaRPr lang="hu-HU" altLang="hu-H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r>
                <a:rPr lang="hu-HU" altLang="hu-HU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E) CÉLTARTALÉKOK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endParaRPr lang="hu-HU" altLang="hu-H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r>
                <a:rPr lang="hu-HU" altLang="hu-HU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F)  KÖTELEZETTSÉGEK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endParaRPr lang="hu-HU" altLang="hu-HU" sz="1600" b="1" u="sng" dirty="0" smtClean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endParaRPr lang="hu-HU" altLang="hu-HU" sz="1600" b="1" u="sng" dirty="0" smtClean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endParaRPr lang="hu-HU" altLang="hu-HU" sz="1600" b="1" u="sng" dirty="0" smtClean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endParaRPr lang="hu-HU" altLang="hu-HU" sz="1600" b="1" u="sng" dirty="0" smtClean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endParaRPr lang="hu-HU" altLang="hu-HU" sz="1600" b="1" u="sng" dirty="0" smtClean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r>
                <a:rPr lang="hu-HU" altLang="hu-HU" sz="2000" b="1" u="sng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G) </a:t>
              </a:r>
              <a:r>
                <a:rPr lang="hu-HU" altLang="hu-HU" sz="1800" b="1" u="sng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PASSZIV  IDŐBELI ELHATÁROLÁSOK</a:t>
              </a:r>
              <a:endParaRPr lang="hu-HU" altLang="hu-H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endParaRPr lang="hu-HU" altLang="hu-H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r>
                <a:rPr lang="hu-HU" altLang="hu-HU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FORRÁSOK ÖSSZESEN</a:t>
              </a:r>
            </a:p>
          </p:txBody>
        </p:sp>
        <p:sp>
          <p:nvSpPr>
            <p:cNvPr id="45062" name="Line 6"/>
            <p:cNvSpPr>
              <a:spLocks noChangeShapeType="1"/>
            </p:cNvSpPr>
            <p:nvPr/>
          </p:nvSpPr>
          <p:spPr bwMode="auto">
            <a:xfrm flipV="1">
              <a:off x="353" y="1071"/>
              <a:ext cx="5080" cy="24"/>
            </a:xfrm>
            <a:prstGeom prst="line">
              <a:avLst/>
            </a:prstGeom>
            <a:noFill/>
            <a:ln w="1016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>
              <a:off x="2827" y="1095"/>
              <a:ext cx="0" cy="2764"/>
            </a:xfrm>
            <a:prstGeom prst="line">
              <a:avLst/>
            </a:prstGeom>
            <a:noFill/>
            <a:ln w="1016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425569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C58B-7DA9-49C8-B44F-92A3F358FBFB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09271"/>
            <a:ext cx="9001001" cy="566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sz="2000" b="1" kern="0" dirty="0" smtClean="0">
                <a:solidFill>
                  <a:srgbClr val="FF0000"/>
                </a:solidFill>
              </a:rPr>
              <a:t>A HÁROM TESTVÉR KÖZÖS VÁLLALKOZÁSÁNAK NYITÓMÉRLEGE</a:t>
            </a:r>
            <a:endParaRPr lang="hu-HU" sz="20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5" name="Group 3"/>
          <p:cNvGrpSpPr>
            <a:grpSpLocks/>
          </p:cNvGrpSpPr>
          <p:nvPr/>
        </p:nvGrpSpPr>
        <p:grpSpPr bwMode="auto">
          <a:xfrm>
            <a:off x="431800" y="188913"/>
            <a:ext cx="8893175" cy="6669087"/>
            <a:chOff x="223" y="729"/>
            <a:chExt cx="5598" cy="4201"/>
          </a:xfrm>
        </p:grpSpPr>
        <p:sp>
          <p:nvSpPr>
            <p:cNvPr id="100356" name="Rectangle 4"/>
            <p:cNvSpPr>
              <a:spLocks noChangeArrowheads="1"/>
            </p:cNvSpPr>
            <p:nvPr/>
          </p:nvSpPr>
          <p:spPr bwMode="auto">
            <a:xfrm>
              <a:off x="340" y="729"/>
              <a:ext cx="4898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hu-HU" altLang="hu-HU" sz="4800" b="1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MÉRLEG</a:t>
              </a:r>
            </a:p>
          </p:txBody>
        </p:sp>
        <p:sp>
          <p:nvSpPr>
            <p:cNvPr id="100357" name="Rectangle 5"/>
            <p:cNvSpPr>
              <a:spLocks noChangeArrowheads="1"/>
            </p:cNvSpPr>
            <p:nvPr/>
          </p:nvSpPr>
          <p:spPr bwMode="auto">
            <a:xfrm>
              <a:off x="223" y="1117"/>
              <a:ext cx="2756" cy="2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>
              <a:lvl1pPr marL="342900" indent="-3429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u-HU" altLang="hu-HU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A) BEFEKTETETT ESZKÖZÖK</a:t>
              </a:r>
              <a:r>
                <a:rPr lang="hu-HU" altLang="hu-HU" sz="20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eaLnBrk="1" hangingPunct="1">
                <a:buFontTx/>
                <a:buNone/>
                <a:defRPr/>
              </a:pPr>
              <a:r>
                <a:rPr lang="hu-HU" altLang="hu-HU" sz="2000" b="1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      I.	Immateriális javak</a:t>
              </a:r>
            </a:p>
            <a:p>
              <a:pPr eaLnBrk="1" hangingPunct="1">
                <a:buFontTx/>
                <a:buNone/>
                <a:defRPr/>
              </a:pPr>
              <a:r>
                <a:rPr lang="hu-HU" altLang="hu-HU" sz="2000" b="1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      II.	Tárgyi eszközök</a:t>
              </a:r>
            </a:p>
            <a:p>
              <a:pPr eaLnBrk="1" hangingPunct="1">
                <a:buFontTx/>
                <a:buNone/>
                <a:defRPr/>
              </a:pPr>
              <a:r>
                <a:rPr lang="hu-HU" altLang="hu-HU" sz="2000" b="1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      III.	Befektetett pénzügyi eszközök</a:t>
              </a:r>
            </a:p>
            <a:p>
              <a:pPr eaLnBrk="1" hangingPunct="1">
                <a:buFontTx/>
                <a:buNone/>
                <a:defRPr/>
              </a:pPr>
              <a:endParaRPr lang="hu-HU" altLang="hu-HU" sz="2000" b="1" dirty="0" smtClean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buFontTx/>
                <a:buNone/>
                <a:defRPr/>
              </a:pPr>
              <a:r>
                <a:rPr lang="hu-HU" altLang="hu-HU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B) FORGÓESZKÖZÖK</a:t>
              </a:r>
            </a:p>
            <a:p>
              <a:pPr eaLnBrk="1" hangingPunct="1">
                <a:buFontTx/>
                <a:buNone/>
                <a:defRPr/>
              </a:pPr>
              <a:r>
                <a:rPr lang="hu-HU" altLang="hu-HU" sz="2000" b="1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      I.	Készletek</a:t>
              </a:r>
            </a:p>
            <a:p>
              <a:pPr eaLnBrk="1" hangingPunct="1">
                <a:buFontTx/>
                <a:buNone/>
                <a:defRPr/>
              </a:pPr>
              <a:r>
                <a:rPr lang="hu-HU" altLang="hu-HU" sz="2000" b="1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      II.	Követelések</a:t>
              </a:r>
            </a:p>
            <a:p>
              <a:pPr eaLnBrk="1" hangingPunct="1">
                <a:buFontTx/>
                <a:buNone/>
                <a:defRPr/>
              </a:pPr>
              <a:r>
                <a:rPr lang="hu-HU" altLang="hu-HU" sz="2000" b="1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      III.	Értékpapírok</a:t>
              </a:r>
            </a:p>
            <a:p>
              <a:pPr eaLnBrk="1" hangingPunct="1">
                <a:buFontTx/>
                <a:buNone/>
                <a:defRPr/>
              </a:pPr>
              <a:r>
                <a:rPr lang="hu-HU" altLang="hu-HU" sz="2000" b="1" dirty="0" smtClean="0">
                  <a:solidFill>
                    <a:srgbClr val="FF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hu-HU" altLang="hu-HU" sz="2400" b="1" dirty="0" smtClean="0">
                  <a:solidFill>
                    <a:srgbClr val="FF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IV.	Pénzeszközök</a:t>
              </a:r>
              <a:r>
                <a:rPr lang="hu-HU" altLang="hu-HU" sz="24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eaLnBrk="1" hangingPunct="1">
                <a:buFontTx/>
                <a:buNone/>
                <a:defRPr/>
              </a:pPr>
              <a:endParaRPr lang="hu-HU" altLang="hu-HU" sz="2000" b="1" u="sng" dirty="0" smtClean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buFontTx/>
                <a:buNone/>
                <a:defRPr/>
              </a:pPr>
              <a:r>
                <a:rPr lang="hu-HU" altLang="hu-HU" sz="2000" b="1" u="sng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C) AKTIV  IDŐBELI ELHATÁROLÁSOK</a:t>
              </a:r>
              <a:endParaRPr lang="hu-HU" altLang="hu-HU" sz="2000" b="1" dirty="0" smtClean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buFontTx/>
                <a:buNone/>
                <a:defRPr/>
              </a:pPr>
              <a:endParaRPr lang="hu-HU" altLang="hu-HU" sz="2000" dirty="0" smtClean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358" name="Rectangle 6"/>
            <p:cNvSpPr>
              <a:spLocks noChangeArrowheads="1"/>
            </p:cNvSpPr>
            <p:nvPr/>
          </p:nvSpPr>
          <p:spPr bwMode="auto">
            <a:xfrm>
              <a:off x="2835" y="1123"/>
              <a:ext cx="2986" cy="2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>
              <a:lvl1pPr marL="342900" indent="-3429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r>
                <a:rPr lang="hu-HU" altLang="hu-HU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D) SAJÁT TŐKE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r>
                <a:rPr lang="hu-HU" altLang="hu-HU" sz="1800" b="1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       I.	Jegyzett tőke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r>
                <a:rPr lang="hu-HU" altLang="hu-HU" sz="1800" b="1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       II.	Jegyzett, de még be nem fizetett tőke (-)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r>
                <a:rPr lang="hu-HU" altLang="hu-HU" sz="1800" b="1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       III.	 Tőketartalék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r>
                <a:rPr lang="hu-HU" altLang="hu-HU" sz="1800" b="1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       IV.	Eredménytartalék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r>
                <a:rPr lang="hu-HU" altLang="hu-HU" sz="1800" b="1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       V.	Lekötött tartalék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r>
                <a:rPr lang="hu-HU" altLang="hu-HU" sz="1800" b="1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       VI.	Értékelési tartalék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r>
                <a:rPr lang="hu-HU" altLang="hu-HU" sz="1800" b="1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hu-HU" altLang="hu-HU" sz="2000" b="1" dirty="0" smtClean="0">
                  <a:solidFill>
                    <a:srgbClr val="FF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VII. Adózott eredmény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r>
                <a:rPr lang="hu-HU" altLang="hu-HU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E) CÉLTARTALÉKOK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r>
                <a:rPr lang="hu-HU" altLang="hu-HU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F)  KÖTELEZETTSÉGEK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r>
                <a:rPr lang="hu-HU" altLang="hu-HU" sz="1800" b="1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       I.	Hátrasorolt kötelezettségek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r>
                <a:rPr lang="hu-HU" altLang="hu-HU" sz="1800" b="1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       II.	Hosszú lejáratú kötelezettségek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r>
                <a:rPr lang="hu-HU" altLang="hu-HU" sz="1800" b="1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       III.	Rövid lejáratú kötelezettségek</a:t>
              </a: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endParaRPr lang="hu-HU" altLang="hu-HU" sz="1600" b="1" u="sng" dirty="0" smtClean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eaLnBrk="1" hangingPunct="1">
                <a:lnSpc>
                  <a:spcPct val="95000"/>
                </a:lnSpc>
                <a:buFontTx/>
                <a:buNone/>
                <a:defRPr/>
              </a:pPr>
              <a:r>
                <a:rPr lang="hu-HU" altLang="hu-HU" sz="2000" b="1" u="sng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rPr>
                <a:t>G) PASSZIV  IDŐBELI ELHATÁROLÁSOK</a:t>
              </a:r>
              <a:endParaRPr lang="hu-HU" altLang="hu-H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136" name="Line 7"/>
            <p:cNvSpPr>
              <a:spLocks noChangeShapeType="1"/>
            </p:cNvSpPr>
            <p:nvPr/>
          </p:nvSpPr>
          <p:spPr bwMode="auto">
            <a:xfrm flipV="1">
              <a:off x="340" y="1071"/>
              <a:ext cx="5080" cy="24"/>
            </a:xfrm>
            <a:prstGeom prst="line">
              <a:avLst/>
            </a:prstGeom>
            <a:noFill/>
            <a:ln w="1016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8137" name="Line 8"/>
            <p:cNvSpPr>
              <a:spLocks noChangeShapeType="1"/>
            </p:cNvSpPr>
            <p:nvPr/>
          </p:nvSpPr>
          <p:spPr bwMode="auto">
            <a:xfrm>
              <a:off x="2820" y="1088"/>
              <a:ext cx="15" cy="3842"/>
            </a:xfrm>
            <a:prstGeom prst="line">
              <a:avLst/>
            </a:prstGeom>
            <a:noFill/>
            <a:ln w="1016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" name="Szövegdoboz 1"/>
          <p:cNvSpPr txBox="1"/>
          <p:nvPr/>
        </p:nvSpPr>
        <p:spPr>
          <a:xfrm>
            <a:off x="755650" y="6524625"/>
            <a:ext cx="30035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ESZKÖZÖK ÖSSZESEN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5270500" y="6524625"/>
            <a:ext cx="30464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u-H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FORRÁSOK ÖSSZESEN</a:t>
            </a:r>
          </a:p>
        </p:txBody>
      </p:sp>
    </p:spTree>
    <p:extLst>
      <p:ext uri="{BB962C8B-B14F-4D97-AF65-F5344CB8AC3E}">
        <p14:creationId xmlns:p14="http://schemas.microsoft.com/office/powerpoint/2010/main" val="326477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-3238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hu-HU" alt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BEFEKTETETT ESZKÖZÖK</a:t>
            </a:r>
          </a:p>
        </p:txBody>
      </p:sp>
      <p:sp>
        <p:nvSpPr>
          <p:cNvPr id="10243" name="Text Box 15"/>
          <p:cNvSpPr txBox="1">
            <a:spLocks noChangeArrowheads="1"/>
          </p:cNvSpPr>
          <p:nvPr/>
        </p:nvSpPr>
        <p:spPr bwMode="auto">
          <a:xfrm>
            <a:off x="-171450" y="2301875"/>
            <a:ext cx="3887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II. Tárgyi eszközök</a:t>
            </a:r>
          </a:p>
        </p:txBody>
      </p:sp>
      <p:sp>
        <p:nvSpPr>
          <p:cNvPr id="6398995" name="Text Box 19"/>
          <p:cNvSpPr txBox="1">
            <a:spLocks noChangeArrowheads="1"/>
          </p:cNvSpPr>
          <p:nvPr/>
        </p:nvSpPr>
        <p:spPr bwMode="auto">
          <a:xfrm>
            <a:off x="4616450" y="503238"/>
            <a:ext cx="3167063" cy="376237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Vagyoni értékű jogok</a:t>
            </a:r>
          </a:p>
        </p:txBody>
      </p:sp>
      <p:sp>
        <p:nvSpPr>
          <p:cNvPr id="6398996" name="Text Box 20"/>
          <p:cNvSpPr txBox="1">
            <a:spLocks noChangeArrowheads="1"/>
          </p:cNvSpPr>
          <p:nvPr/>
        </p:nvSpPr>
        <p:spPr bwMode="auto">
          <a:xfrm>
            <a:off x="4616450" y="1133475"/>
            <a:ext cx="3167063" cy="376238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Szellemi termékek</a:t>
            </a:r>
          </a:p>
        </p:txBody>
      </p:sp>
      <p:sp>
        <p:nvSpPr>
          <p:cNvPr id="6398997" name="Text Box 21"/>
          <p:cNvSpPr txBox="1">
            <a:spLocks noChangeArrowheads="1"/>
          </p:cNvSpPr>
          <p:nvPr/>
        </p:nvSpPr>
        <p:spPr bwMode="auto">
          <a:xfrm>
            <a:off x="5545138" y="5019675"/>
            <a:ext cx="3167062" cy="376238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Tartós részesedések</a:t>
            </a:r>
          </a:p>
        </p:txBody>
      </p:sp>
      <p:sp>
        <p:nvSpPr>
          <p:cNvPr id="6398998" name="Text Box 22"/>
          <p:cNvSpPr txBox="1">
            <a:spLocks noChangeArrowheads="1"/>
          </p:cNvSpPr>
          <p:nvPr/>
        </p:nvSpPr>
        <p:spPr bwMode="auto">
          <a:xfrm>
            <a:off x="5545138" y="6450013"/>
            <a:ext cx="3167062" cy="376237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Tartós követelések</a:t>
            </a:r>
          </a:p>
        </p:txBody>
      </p:sp>
      <p:sp>
        <p:nvSpPr>
          <p:cNvPr id="6398999" name="Text Box 23"/>
          <p:cNvSpPr txBox="1">
            <a:spLocks noChangeArrowheads="1"/>
          </p:cNvSpPr>
          <p:nvPr/>
        </p:nvSpPr>
        <p:spPr bwMode="auto">
          <a:xfrm>
            <a:off x="4995863" y="4283075"/>
            <a:ext cx="3167062" cy="376238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Beruházások</a:t>
            </a:r>
          </a:p>
        </p:txBody>
      </p:sp>
      <p:sp>
        <p:nvSpPr>
          <p:cNvPr id="10249" name="Text Box 24"/>
          <p:cNvSpPr txBox="1">
            <a:spLocks noChangeArrowheads="1"/>
          </p:cNvSpPr>
          <p:nvPr/>
        </p:nvSpPr>
        <p:spPr bwMode="auto">
          <a:xfrm>
            <a:off x="98425" y="5289550"/>
            <a:ext cx="3887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III. Befektetett eszközök</a:t>
            </a:r>
          </a:p>
        </p:txBody>
      </p:sp>
      <p:sp>
        <p:nvSpPr>
          <p:cNvPr id="10250" name="Text Box 26"/>
          <p:cNvSpPr txBox="1">
            <a:spLocks noChangeArrowheads="1"/>
          </p:cNvSpPr>
          <p:nvPr/>
        </p:nvSpPr>
        <p:spPr bwMode="auto">
          <a:xfrm>
            <a:off x="26988" y="1060450"/>
            <a:ext cx="3887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I. Immateriális javak</a:t>
            </a:r>
          </a:p>
        </p:txBody>
      </p:sp>
      <p:sp>
        <p:nvSpPr>
          <p:cNvPr id="6399003" name="Line 27"/>
          <p:cNvSpPr>
            <a:spLocks noChangeShapeType="1"/>
          </p:cNvSpPr>
          <p:nvPr/>
        </p:nvSpPr>
        <p:spPr bwMode="auto">
          <a:xfrm flipV="1">
            <a:off x="3311525" y="700088"/>
            <a:ext cx="1260475" cy="568325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399005" name="Line 29"/>
          <p:cNvSpPr>
            <a:spLocks noChangeShapeType="1"/>
          </p:cNvSpPr>
          <p:nvPr/>
        </p:nvSpPr>
        <p:spPr bwMode="auto">
          <a:xfrm flipV="1">
            <a:off x="3860800" y="5213350"/>
            <a:ext cx="1611313" cy="211138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399006" name="Line 30"/>
          <p:cNvSpPr>
            <a:spLocks noChangeShapeType="1"/>
          </p:cNvSpPr>
          <p:nvPr/>
        </p:nvSpPr>
        <p:spPr bwMode="auto">
          <a:xfrm>
            <a:off x="3860800" y="5424488"/>
            <a:ext cx="1611313" cy="1211262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399007" name="Line 31"/>
          <p:cNvSpPr>
            <a:spLocks noChangeShapeType="1"/>
          </p:cNvSpPr>
          <p:nvPr/>
        </p:nvSpPr>
        <p:spPr bwMode="auto">
          <a:xfrm>
            <a:off x="3311525" y="2500313"/>
            <a:ext cx="1611313" cy="19304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399008" name="Text Box 32"/>
          <p:cNvSpPr txBox="1">
            <a:spLocks noChangeArrowheads="1"/>
          </p:cNvSpPr>
          <p:nvPr/>
        </p:nvSpPr>
        <p:spPr bwMode="auto">
          <a:xfrm>
            <a:off x="5545138" y="5695950"/>
            <a:ext cx="3167062" cy="650875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Tartós egyéb értékpapírok</a:t>
            </a:r>
          </a:p>
        </p:txBody>
      </p:sp>
      <p:sp>
        <p:nvSpPr>
          <p:cNvPr id="6399009" name="Line 33"/>
          <p:cNvSpPr>
            <a:spLocks noChangeShapeType="1"/>
          </p:cNvSpPr>
          <p:nvPr/>
        </p:nvSpPr>
        <p:spPr bwMode="auto">
          <a:xfrm>
            <a:off x="3860800" y="5424488"/>
            <a:ext cx="1611313" cy="4191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399010" name="Text Box 34"/>
          <p:cNvSpPr txBox="1">
            <a:spLocks noChangeArrowheads="1"/>
          </p:cNvSpPr>
          <p:nvPr/>
        </p:nvSpPr>
        <p:spPr bwMode="auto">
          <a:xfrm>
            <a:off x="4995863" y="2095500"/>
            <a:ext cx="3167062" cy="646113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Ingatlanok és kapcsolódó vagyoni értékű jogok</a:t>
            </a:r>
          </a:p>
        </p:txBody>
      </p:sp>
      <p:sp>
        <p:nvSpPr>
          <p:cNvPr id="6399011" name="Text Box 35"/>
          <p:cNvSpPr txBox="1">
            <a:spLocks noChangeArrowheads="1"/>
          </p:cNvSpPr>
          <p:nvPr/>
        </p:nvSpPr>
        <p:spPr bwMode="auto">
          <a:xfrm>
            <a:off x="4995863" y="3525838"/>
            <a:ext cx="3167062" cy="376237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Egyéb berendezések</a:t>
            </a:r>
          </a:p>
        </p:txBody>
      </p:sp>
      <p:sp>
        <p:nvSpPr>
          <p:cNvPr id="6399012" name="Line 36"/>
          <p:cNvSpPr>
            <a:spLocks noChangeShapeType="1"/>
          </p:cNvSpPr>
          <p:nvPr/>
        </p:nvSpPr>
        <p:spPr bwMode="auto">
          <a:xfrm flipV="1">
            <a:off x="3311525" y="2289175"/>
            <a:ext cx="1611313" cy="211138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399013" name="Line 37"/>
          <p:cNvSpPr>
            <a:spLocks noChangeShapeType="1"/>
          </p:cNvSpPr>
          <p:nvPr/>
        </p:nvSpPr>
        <p:spPr bwMode="auto">
          <a:xfrm>
            <a:off x="3311525" y="2500313"/>
            <a:ext cx="1611313" cy="1211262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399014" name="Text Box 38"/>
          <p:cNvSpPr txBox="1">
            <a:spLocks noChangeArrowheads="1"/>
          </p:cNvSpPr>
          <p:nvPr/>
        </p:nvSpPr>
        <p:spPr bwMode="auto">
          <a:xfrm>
            <a:off x="4995863" y="2908300"/>
            <a:ext cx="3167062" cy="376238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Műszaki berendezések</a:t>
            </a:r>
          </a:p>
        </p:txBody>
      </p:sp>
      <p:sp>
        <p:nvSpPr>
          <p:cNvPr id="6399015" name="Line 39"/>
          <p:cNvSpPr>
            <a:spLocks noChangeShapeType="1"/>
          </p:cNvSpPr>
          <p:nvPr/>
        </p:nvSpPr>
        <p:spPr bwMode="auto">
          <a:xfrm>
            <a:off x="3311525" y="2500313"/>
            <a:ext cx="1611313" cy="587375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399016" name="Line 40"/>
          <p:cNvSpPr>
            <a:spLocks noChangeShapeType="1"/>
          </p:cNvSpPr>
          <p:nvPr/>
        </p:nvSpPr>
        <p:spPr bwMode="auto">
          <a:xfrm>
            <a:off x="3311525" y="1268413"/>
            <a:ext cx="1260475" cy="61912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723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8995" grpId="0" animBg="1"/>
      <p:bldP spid="6398996" grpId="0" animBg="1"/>
      <p:bldP spid="6398997" grpId="0" animBg="1"/>
      <p:bldP spid="6398998" grpId="0" animBg="1"/>
      <p:bldP spid="6398999" grpId="0" animBg="1"/>
      <p:bldP spid="6399003" grpId="0" animBg="1"/>
      <p:bldP spid="6399005" grpId="0" animBg="1"/>
      <p:bldP spid="6399006" grpId="0" animBg="1"/>
      <p:bldP spid="6399007" grpId="0" animBg="1"/>
      <p:bldP spid="6399008" grpId="0" animBg="1"/>
      <p:bldP spid="6399009" grpId="0" animBg="1"/>
      <p:bldP spid="6399010" grpId="0" animBg="1"/>
      <p:bldP spid="6399011" grpId="0" animBg="1"/>
      <p:bldP spid="6399012" grpId="0" animBg="1"/>
      <p:bldP spid="6399013" grpId="0" animBg="1"/>
      <p:bldP spid="6399014" grpId="0" animBg="1"/>
      <p:bldP spid="6399015" grpId="0" animBg="1"/>
      <p:bldP spid="63990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-306388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hu-HU" alt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 FORGÓESZKÖZÖK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88913" y="3106738"/>
            <a:ext cx="3887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II. Követelések</a:t>
            </a:r>
          </a:p>
        </p:txBody>
      </p:sp>
      <p:sp>
        <p:nvSpPr>
          <p:cNvPr id="6400005" name="Text Box 5"/>
          <p:cNvSpPr txBox="1">
            <a:spLocks noChangeArrowheads="1"/>
          </p:cNvSpPr>
          <p:nvPr/>
        </p:nvSpPr>
        <p:spPr bwMode="auto">
          <a:xfrm>
            <a:off x="2501900" y="593725"/>
            <a:ext cx="3167063" cy="376238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Anyagok</a:t>
            </a:r>
          </a:p>
        </p:txBody>
      </p:sp>
      <p:sp>
        <p:nvSpPr>
          <p:cNvPr id="6400006" name="Text Box 6"/>
          <p:cNvSpPr txBox="1">
            <a:spLocks noChangeArrowheads="1"/>
          </p:cNvSpPr>
          <p:nvPr/>
        </p:nvSpPr>
        <p:spPr bwMode="auto">
          <a:xfrm>
            <a:off x="2501900" y="1089025"/>
            <a:ext cx="3167063" cy="376238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Áruk</a:t>
            </a:r>
          </a:p>
        </p:txBody>
      </p:sp>
      <p:sp>
        <p:nvSpPr>
          <p:cNvPr id="6400007" name="Text Box 7"/>
          <p:cNvSpPr txBox="1">
            <a:spLocks noChangeArrowheads="1"/>
          </p:cNvSpPr>
          <p:nvPr/>
        </p:nvSpPr>
        <p:spPr bwMode="auto">
          <a:xfrm>
            <a:off x="5886450" y="3856038"/>
            <a:ext cx="3167063" cy="376237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Egyéb követelések</a:t>
            </a:r>
          </a:p>
        </p:txBody>
      </p:sp>
      <p:sp>
        <p:nvSpPr>
          <p:cNvPr id="6400008" name="Text Box 8"/>
          <p:cNvSpPr txBox="1">
            <a:spLocks noChangeArrowheads="1"/>
          </p:cNvSpPr>
          <p:nvPr/>
        </p:nvSpPr>
        <p:spPr bwMode="auto">
          <a:xfrm>
            <a:off x="5832475" y="6427788"/>
            <a:ext cx="3014663" cy="376237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Bankbetétek</a:t>
            </a:r>
          </a:p>
        </p:txBody>
      </p:sp>
      <p:sp>
        <p:nvSpPr>
          <p:cNvPr id="6400009" name="Text Box 9"/>
          <p:cNvSpPr txBox="1">
            <a:spLocks noChangeArrowheads="1"/>
          </p:cNvSpPr>
          <p:nvPr/>
        </p:nvSpPr>
        <p:spPr bwMode="auto">
          <a:xfrm>
            <a:off x="5876925" y="3270250"/>
            <a:ext cx="3167063" cy="376238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Váltókövetelések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250825" y="6129338"/>
            <a:ext cx="3887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IV. Pénzeszközök</a:t>
            </a: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-1069975" y="1060450"/>
            <a:ext cx="3887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I. Készletek</a:t>
            </a:r>
          </a:p>
        </p:txBody>
      </p:sp>
      <p:sp>
        <p:nvSpPr>
          <p:cNvPr id="6400012" name="Line 12"/>
          <p:cNvSpPr>
            <a:spLocks noChangeShapeType="1"/>
          </p:cNvSpPr>
          <p:nvPr/>
        </p:nvSpPr>
        <p:spPr bwMode="auto">
          <a:xfrm flipV="1">
            <a:off x="1676400" y="863600"/>
            <a:ext cx="735013" cy="422275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400013" name="Line 13"/>
          <p:cNvSpPr>
            <a:spLocks noChangeShapeType="1"/>
          </p:cNvSpPr>
          <p:nvPr/>
        </p:nvSpPr>
        <p:spPr bwMode="auto">
          <a:xfrm flipV="1">
            <a:off x="1676400" y="1268413"/>
            <a:ext cx="735013" cy="17462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400014" name="Line 14"/>
          <p:cNvSpPr>
            <a:spLocks noChangeShapeType="1"/>
          </p:cNvSpPr>
          <p:nvPr/>
        </p:nvSpPr>
        <p:spPr bwMode="auto">
          <a:xfrm>
            <a:off x="3311525" y="3294063"/>
            <a:ext cx="2386013" cy="720725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400015" name="Line 15"/>
          <p:cNvSpPr>
            <a:spLocks noChangeShapeType="1"/>
          </p:cNvSpPr>
          <p:nvPr/>
        </p:nvSpPr>
        <p:spPr bwMode="auto">
          <a:xfrm>
            <a:off x="3267075" y="6354763"/>
            <a:ext cx="2519363" cy="269875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400016" name="Line 16"/>
          <p:cNvSpPr>
            <a:spLocks noChangeShapeType="1"/>
          </p:cNvSpPr>
          <p:nvPr/>
        </p:nvSpPr>
        <p:spPr bwMode="auto">
          <a:xfrm>
            <a:off x="3311525" y="3294063"/>
            <a:ext cx="2386013" cy="134937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400019" name="Text Box 19"/>
          <p:cNvSpPr txBox="1">
            <a:spLocks noChangeArrowheads="1"/>
          </p:cNvSpPr>
          <p:nvPr/>
        </p:nvSpPr>
        <p:spPr bwMode="auto">
          <a:xfrm>
            <a:off x="2501900" y="1628775"/>
            <a:ext cx="3167063" cy="376238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Késztermékek</a:t>
            </a:r>
          </a:p>
        </p:txBody>
      </p:sp>
      <p:sp>
        <p:nvSpPr>
          <p:cNvPr id="6400020" name="Text Box 20"/>
          <p:cNvSpPr txBox="1">
            <a:spLocks noChangeArrowheads="1"/>
          </p:cNvSpPr>
          <p:nvPr/>
        </p:nvSpPr>
        <p:spPr bwMode="auto">
          <a:xfrm>
            <a:off x="5876925" y="2484438"/>
            <a:ext cx="3167063" cy="650875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Vevőkkel szembeni követelések</a:t>
            </a:r>
          </a:p>
        </p:txBody>
      </p:sp>
      <p:sp>
        <p:nvSpPr>
          <p:cNvPr id="6400021" name="Line 21"/>
          <p:cNvSpPr>
            <a:spLocks noChangeShapeType="1"/>
          </p:cNvSpPr>
          <p:nvPr/>
        </p:nvSpPr>
        <p:spPr bwMode="auto">
          <a:xfrm>
            <a:off x="1676400" y="1268413"/>
            <a:ext cx="690563" cy="53975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400022" name="Line 22"/>
          <p:cNvSpPr>
            <a:spLocks noChangeShapeType="1"/>
          </p:cNvSpPr>
          <p:nvPr/>
        </p:nvSpPr>
        <p:spPr bwMode="auto">
          <a:xfrm flipV="1">
            <a:off x="3311525" y="2798763"/>
            <a:ext cx="2430463" cy="49530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400023" name="Text Box 23"/>
          <p:cNvSpPr txBox="1">
            <a:spLocks noChangeArrowheads="1"/>
          </p:cNvSpPr>
          <p:nvPr/>
        </p:nvSpPr>
        <p:spPr bwMode="auto">
          <a:xfrm>
            <a:off x="2501900" y="2124075"/>
            <a:ext cx="3167063" cy="376238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Befejezetlen termelés</a:t>
            </a:r>
          </a:p>
        </p:txBody>
      </p:sp>
      <p:sp>
        <p:nvSpPr>
          <p:cNvPr id="6400024" name="Line 24"/>
          <p:cNvSpPr>
            <a:spLocks noChangeShapeType="1"/>
          </p:cNvSpPr>
          <p:nvPr/>
        </p:nvSpPr>
        <p:spPr bwMode="auto">
          <a:xfrm>
            <a:off x="1676400" y="1268413"/>
            <a:ext cx="735013" cy="1035050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400025" name="Text Box 25"/>
          <p:cNvSpPr txBox="1">
            <a:spLocks noChangeArrowheads="1"/>
          </p:cNvSpPr>
          <p:nvPr/>
        </p:nvSpPr>
        <p:spPr bwMode="auto">
          <a:xfrm>
            <a:off x="5832475" y="5932488"/>
            <a:ext cx="3014663" cy="376237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Pénztár, csekkek</a:t>
            </a:r>
          </a:p>
        </p:txBody>
      </p:sp>
      <p:sp>
        <p:nvSpPr>
          <p:cNvPr id="6400026" name="Line 26"/>
          <p:cNvSpPr>
            <a:spLocks noChangeShapeType="1"/>
          </p:cNvSpPr>
          <p:nvPr/>
        </p:nvSpPr>
        <p:spPr bwMode="auto">
          <a:xfrm flipV="1">
            <a:off x="3267075" y="6129338"/>
            <a:ext cx="2474913" cy="225425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400027" name="Text Box 27"/>
          <p:cNvSpPr txBox="1">
            <a:spLocks noChangeArrowheads="1"/>
          </p:cNvSpPr>
          <p:nvPr/>
        </p:nvSpPr>
        <p:spPr bwMode="auto">
          <a:xfrm>
            <a:off x="3086100" y="5438775"/>
            <a:ext cx="4410075" cy="376238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Forgatási célú egyéb értékpapírok</a:t>
            </a:r>
          </a:p>
        </p:txBody>
      </p:sp>
      <p:sp>
        <p:nvSpPr>
          <p:cNvPr id="12313" name="Text Box 28"/>
          <p:cNvSpPr txBox="1">
            <a:spLocks noChangeArrowheads="1"/>
          </p:cNvSpPr>
          <p:nvPr/>
        </p:nvSpPr>
        <p:spPr bwMode="auto">
          <a:xfrm>
            <a:off x="-738188" y="4778375"/>
            <a:ext cx="3887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III. Értékpapírok</a:t>
            </a:r>
          </a:p>
        </p:txBody>
      </p:sp>
      <p:sp>
        <p:nvSpPr>
          <p:cNvPr id="6400029" name="Line 29"/>
          <p:cNvSpPr>
            <a:spLocks noChangeShapeType="1"/>
          </p:cNvSpPr>
          <p:nvPr/>
        </p:nvSpPr>
        <p:spPr bwMode="auto">
          <a:xfrm>
            <a:off x="2276475" y="4914900"/>
            <a:ext cx="765175" cy="674688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400030" name="Text Box 30"/>
          <p:cNvSpPr txBox="1">
            <a:spLocks noChangeArrowheads="1"/>
          </p:cNvSpPr>
          <p:nvPr/>
        </p:nvSpPr>
        <p:spPr bwMode="auto">
          <a:xfrm>
            <a:off x="3086100" y="4375150"/>
            <a:ext cx="4410075" cy="376238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Forgatási célú részesedések</a:t>
            </a:r>
          </a:p>
        </p:txBody>
      </p:sp>
      <p:sp>
        <p:nvSpPr>
          <p:cNvPr id="6400031" name="Line 31"/>
          <p:cNvSpPr>
            <a:spLocks noChangeShapeType="1"/>
          </p:cNvSpPr>
          <p:nvPr/>
        </p:nvSpPr>
        <p:spPr bwMode="auto">
          <a:xfrm flipV="1">
            <a:off x="2276475" y="4554538"/>
            <a:ext cx="765175" cy="358775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400032" name="Text Box 32"/>
          <p:cNvSpPr txBox="1">
            <a:spLocks noChangeArrowheads="1"/>
          </p:cNvSpPr>
          <p:nvPr/>
        </p:nvSpPr>
        <p:spPr bwMode="auto">
          <a:xfrm>
            <a:off x="3086100" y="4870450"/>
            <a:ext cx="4410075" cy="376238"/>
          </a:xfrm>
          <a:prstGeom prst="rect">
            <a:avLst/>
          </a:prstGeom>
          <a:noFill/>
          <a:ln w="9525" algn="ctr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u-HU" altLang="hu-HU" sz="1800" b="1">
                <a:latin typeface="Tahoma" panose="020B0604030504040204" pitchFamily="34" charset="0"/>
              </a:rPr>
              <a:t>Saját részvény vagy üzletrész</a:t>
            </a:r>
          </a:p>
        </p:txBody>
      </p:sp>
      <p:sp>
        <p:nvSpPr>
          <p:cNvPr id="6400033" name="Line 33"/>
          <p:cNvSpPr>
            <a:spLocks noChangeShapeType="1"/>
          </p:cNvSpPr>
          <p:nvPr/>
        </p:nvSpPr>
        <p:spPr bwMode="auto">
          <a:xfrm>
            <a:off x="2276475" y="4913313"/>
            <a:ext cx="765175" cy="136525"/>
          </a:xfrm>
          <a:prstGeom prst="line">
            <a:avLst/>
          </a:prstGeom>
          <a:noFill/>
          <a:ln w="9525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400034" name="AutoShape 34"/>
          <p:cNvSpPr>
            <a:spLocks/>
          </p:cNvSpPr>
          <p:nvPr/>
        </p:nvSpPr>
        <p:spPr bwMode="auto">
          <a:xfrm>
            <a:off x="5832475" y="1584325"/>
            <a:ext cx="179388" cy="900113"/>
          </a:xfrm>
          <a:prstGeom prst="rightBrace">
            <a:avLst>
              <a:gd name="adj1" fmla="val 41814"/>
              <a:gd name="adj2" fmla="val 50000"/>
            </a:avLst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6400035" name="AutoShape 35"/>
          <p:cNvSpPr>
            <a:spLocks/>
          </p:cNvSpPr>
          <p:nvPr/>
        </p:nvSpPr>
        <p:spPr bwMode="auto">
          <a:xfrm>
            <a:off x="5832475" y="549275"/>
            <a:ext cx="179388" cy="900113"/>
          </a:xfrm>
          <a:prstGeom prst="rightBrace">
            <a:avLst>
              <a:gd name="adj1" fmla="val 41814"/>
              <a:gd name="adj2" fmla="val 50000"/>
            </a:avLst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6400037" name="Text Box 37"/>
          <p:cNvSpPr txBox="1">
            <a:spLocks noChangeArrowheads="1"/>
          </p:cNvSpPr>
          <p:nvPr/>
        </p:nvSpPr>
        <p:spPr bwMode="auto">
          <a:xfrm>
            <a:off x="5786438" y="1828800"/>
            <a:ext cx="2798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hu-HU" altLang="hu-HU" sz="1800" b="1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SAJÁT TERMELÉSŰ</a:t>
            </a:r>
          </a:p>
        </p:txBody>
      </p:sp>
      <p:sp>
        <p:nvSpPr>
          <p:cNvPr id="6400038" name="Text Box 38"/>
          <p:cNvSpPr txBox="1">
            <a:spLocks noChangeArrowheads="1"/>
          </p:cNvSpPr>
          <p:nvPr/>
        </p:nvSpPr>
        <p:spPr bwMode="auto">
          <a:xfrm>
            <a:off x="5786438" y="792163"/>
            <a:ext cx="1866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hu-HU" altLang="hu-HU" sz="1800" b="1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VÁSÁROLT</a:t>
            </a:r>
          </a:p>
        </p:txBody>
      </p:sp>
    </p:spTree>
    <p:extLst>
      <p:ext uri="{BB962C8B-B14F-4D97-AF65-F5344CB8AC3E}">
        <p14:creationId xmlns:p14="http://schemas.microsoft.com/office/powerpoint/2010/main" val="284386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05" grpId="0" animBg="1"/>
      <p:bldP spid="6400006" grpId="0" animBg="1"/>
      <p:bldP spid="6400007" grpId="0" animBg="1"/>
      <p:bldP spid="6400008" grpId="0" animBg="1"/>
      <p:bldP spid="6400009" grpId="0" animBg="1"/>
      <p:bldP spid="6400012" grpId="0" animBg="1"/>
      <p:bldP spid="6400013" grpId="0" animBg="1"/>
      <p:bldP spid="6400014" grpId="0" animBg="1"/>
      <p:bldP spid="6400015" grpId="0" animBg="1"/>
      <p:bldP spid="6400016" grpId="0" animBg="1"/>
      <p:bldP spid="6400019" grpId="0" animBg="1"/>
      <p:bldP spid="6400020" grpId="0" animBg="1"/>
      <p:bldP spid="6400021" grpId="0" animBg="1"/>
      <p:bldP spid="6400022" grpId="0" animBg="1"/>
      <p:bldP spid="6400023" grpId="0" animBg="1"/>
      <p:bldP spid="6400024" grpId="0" animBg="1"/>
      <p:bldP spid="6400025" grpId="0" animBg="1"/>
      <p:bldP spid="6400026" grpId="0" animBg="1"/>
      <p:bldP spid="6400027" grpId="0" animBg="1"/>
      <p:bldP spid="6400029" grpId="0" animBg="1"/>
      <p:bldP spid="6400030" grpId="0" animBg="1"/>
      <p:bldP spid="6400031" grpId="0" animBg="1"/>
      <p:bldP spid="6400032" grpId="0" animBg="1"/>
      <p:bldP spid="6400033" grpId="0" animBg="1"/>
      <p:bldP spid="6400034" grpId="0" animBg="1"/>
      <p:bldP spid="6400035" grpId="0" animBg="1"/>
      <p:bldP spid="6400037" grpId="0"/>
      <p:bldP spid="64000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2BE2E92D-F145-46BF-ABC0-B767CFAC32C5}" type="slidenum">
              <a:rPr lang="hu-HU" altLang="hu-HU" sz="1400" smtClean="0">
                <a:solidFill>
                  <a:schemeClr val="accent6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hu-HU" altLang="hu-HU" sz="1400" smtClean="0">
              <a:solidFill>
                <a:schemeClr val="accent6"/>
              </a:solidFill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852738"/>
            <a:ext cx="7056437" cy="337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9080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4000" b="1" smtClean="0">
                <a:solidFill>
                  <a:schemeClr val="accent6"/>
                </a:solidFill>
              </a:rPr>
              <a:t>A KURZUS ONLINE TANULÁSI KÖRNYEZETE 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-192088" y="2617788"/>
            <a:ext cx="9559926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4000" b="1" dirty="0" smtClean="0">
                <a:solidFill>
                  <a:schemeClr val="accent6"/>
                </a:solidFill>
                <a:cs typeface="+mn-cs"/>
              </a:rPr>
              <a:t>http://moodle3.omikk.bme.hu/</a:t>
            </a:r>
            <a:r>
              <a:rPr lang="hu-HU" altLang="hu-HU" sz="4000" b="1" dirty="0" err="1" smtClean="0">
                <a:solidFill>
                  <a:schemeClr val="accent6"/>
                </a:solidFill>
                <a:cs typeface="+mn-cs"/>
              </a:rPr>
              <a:t>moodle</a:t>
            </a:r>
            <a:endParaRPr lang="hu-HU" altLang="hu-HU" sz="4000" b="1" dirty="0" smtClean="0">
              <a:solidFill>
                <a:schemeClr val="accent6"/>
              </a:solidFill>
              <a:cs typeface="+mn-cs"/>
            </a:endParaRP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819150" y="5751513"/>
            <a:ext cx="7748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4000" b="1" dirty="0" smtClean="0">
                <a:solidFill>
                  <a:schemeClr val="accent6"/>
                </a:solidFill>
                <a:cs typeface="+mn-cs"/>
              </a:rPr>
              <a:t>Belépés: </a:t>
            </a:r>
            <a:r>
              <a:rPr lang="hu-HU" altLang="hu-HU" sz="4000" b="1" dirty="0" err="1" smtClean="0">
                <a:solidFill>
                  <a:schemeClr val="accent6"/>
                </a:solidFill>
                <a:cs typeface="+mn-cs"/>
              </a:rPr>
              <a:t>neptun</a:t>
            </a:r>
            <a:r>
              <a:rPr lang="hu-HU" altLang="hu-HU" sz="4000" b="1" dirty="0" smtClean="0">
                <a:solidFill>
                  <a:schemeClr val="accent6"/>
                </a:solidFill>
                <a:cs typeface="+mn-cs"/>
              </a:rPr>
              <a:t> kód, </a:t>
            </a:r>
            <a:r>
              <a:rPr lang="hu-HU" altLang="hu-HU" sz="4000" b="1" dirty="0" err="1" smtClean="0">
                <a:solidFill>
                  <a:schemeClr val="accent6"/>
                </a:solidFill>
                <a:cs typeface="+mn-cs"/>
              </a:rPr>
              <a:t>szamvitel</a:t>
            </a:r>
            <a:endParaRPr lang="hu-HU" altLang="hu-HU" sz="4000" b="1" dirty="0" smtClean="0">
              <a:solidFill>
                <a:schemeClr val="accent6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875" name="Group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930841"/>
              </p:ext>
            </p:extLst>
          </p:nvPr>
        </p:nvGraphicFramePr>
        <p:xfrm>
          <a:off x="250825" y="1608138"/>
          <a:ext cx="6661150" cy="4775460"/>
        </p:xfrm>
        <a:graphic>
          <a:graphicData uri="http://schemas.openxmlformats.org/drawingml/2006/table">
            <a:tbl>
              <a:tblPr/>
              <a:tblGrid>
                <a:gridCol w="433388"/>
                <a:gridCol w="1871662"/>
                <a:gridCol w="1008063"/>
                <a:gridCol w="468312"/>
                <a:gridCol w="1871663"/>
                <a:gridCol w="1008062"/>
              </a:tblGrid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Befektetett eszközök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Saját tőke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Immateriális javak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Jegyzett tőke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Tárgyi eszközök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Jegyzett, de be nem fizetett tőke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III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Befektetett pénzügyi eszközök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IV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Eredménytartalék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Forgóeszközök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VII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Adózott eredmény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Készletek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Céltartalékok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Követelések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Kötelezettségek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III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Értékpapírok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Hosszú lej. köt.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IV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Pénzeszközök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Rövid lej. köt.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AIE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PIE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ESZKÖZÖK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FORRÁSOK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824" name="Text Box 88"/>
          <p:cNvSpPr txBox="1">
            <a:spLocks noChangeArrowheads="1"/>
          </p:cNvSpPr>
          <p:nvPr/>
        </p:nvSpPr>
        <p:spPr bwMode="auto">
          <a:xfrm>
            <a:off x="250825" y="1241425"/>
            <a:ext cx="1425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</a:rPr>
              <a:t>ESZKÖZÖK</a:t>
            </a:r>
          </a:p>
        </p:txBody>
      </p:sp>
      <p:sp>
        <p:nvSpPr>
          <p:cNvPr id="116825" name="Text Box 89"/>
          <p:cNvSpPr txBox="1">
            <a:spLocks noChangeArrowheads="1"/>
          </p:cNvSpPr>
          <p:nvPr/>
        </p:nvSpPr>
        <p:spPr bwMode="auto">
          <a:xfrm>
            <a:off x="3635375" y="1247775"/>
            <a:ext cx="1463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</a:rPr>
              <a:t>FORRÁSOK</a:t>
            </a:r>
          </a:p>
        </p:txBody>
      </p:sp>
      <p:sp>
        <p:nvSpPr>
          <p:cNvPr id="116826" name="Text Box 90"/>
          <p:cNvSpPr txBox="1">
            <a:spLocks noChangeArrowheads="1"/>
          </p:cNvSpPr>
          <p:nvPr/>
        </p:nvSpPr>
        <p:spPr bwMode="auto">
          <a:xfrm>
            <a:off x="6088063" y="6470650"/>
            <a:ext cx="3021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1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1. Példatár: 5. gyak. feladat</a:t>
            </a:r>
          </a:p>
        </p:txBody>
      </p:sp>
      <p:sp>
        <p:nvSpPr>
          <p:cNvPr id="116827" name="Text Box 91"/>
          <p:cNvSpPr txBox="1">
            <a:spLocks noChangeArrowheads="1"/>
          </p:cNvSpPr>
          <p:nvPr/>
        </p:nvSpPr>
        <p:spPr bwMode="auto">
          <a:xfrm>
            <a:off x="7451725" y="3660775"/>
            <a:ext cx="722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RLK:</a:t>
            </a:r>
          </a:p>
        </p:txBody>
      </p:sp>
      <p:sp>
        <p:nvSpPr>
          <p:cNvPr id="116828" name="Text Box 92"/>
          <p:cNvSpPr txBox="1">
            <a:spLocks noChangeArrowheads="1"/>
          </p:cNvSpPr>
          <p:nvPr/>
        </p:nvSpPr>
        <p:spPr bwMode="auto">
          <a:xfrm>
            <a:off x="8169275" y="36195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 altLang="hu-HU" sz="2000" b="1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grpSp>
        <p:nvGrpSpPr>
          <p:cNvPr id="116829" name="Group 93"/>
          <p:cNvGrpSpPr>
            <a:grpSpLocks/>
          </p:cNvGrpSpPr>
          <p:nvPr/>
        </p:nvGrpSpPr>
        <p:grpSpPr bwMode="auto">
          <a:xfrm>
            <a:off x="8101013" y="3906838"/>
            <a:ext cx="803275" cy="396875"/>
            <a:chOff x="5012" y="3872"/>
            <a:chExt cx="506" cy="250"/>
          </a:xfrm>
        </p:grpSpPr>
        <p:sp>
          <p:nvSpPr>
            <p:cNvPr id="116830" name="Line 94"/>
            <p:cNvSpPr>
              <a:spLocks noChangeShapeType="1"/>
            </p:cNvSpPr>
            <p:nvPr/>
          </p:nvSpPr>
          <p:spPr bwMode="auto">
            <a:xfrm>
              <a:off x="5065" y="4114"/>
              <a:ext cx="4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6831" name="Text Box 95"/>
            <p:cNvSpPr txBox="1">
              <a:spLocks noChangeArrowheads="1"/>
            </p:cNvSpPr>
            <p:nvPr/>
          </p:nvSpPr>
          <p:spPr bwMode="auto">
            <a:xfrm>
              <a:off x="5012" y="3872"/>
              <a:ext cx="24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altLang="hu-HU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+</a:t>
              </a:r>
            </a:p>
          </p:txBody>
        </p:sp>
      </p:grpSp>
      <p:sp>
        <p:nvSpPr>
          <p:cNvPr id="116832" name="Text Box 96"/>
          <p:cNvSpPr txBox="1">
            <a:spLocks noChangeArrowheads="1"/>
          </p:cNvSpPr>
          <p:nvPr/>
        </p:nvSpPr>
        <p:spPr bwMode="auto">
          <a:xfrm>
            <a:off x="231775" y="603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 altLang="hu-HU" b="1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16833" name="Text Box 97"/>
          <p:cNvSpPr txBox="1">
            <a:spLocks noChangeArrowheads="1"/>
          </p:cNvSpPr>
          <p:nvPr/>
        </p:nvSpPr>
        <p:spPr bwMode="auto">
          <a:xfrm>
            <a:off x="0" y="0"/>
            <a:ext cx="1684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PIE: 100.000</a:t>
            </a:r>
          </a:p>
        </p:txBody>
      </p:sp>
      <p:sp>
        <p:nvSpPr>
          <p:cNvPr id="116834" name="Text Box 98"/>
          <p:cNvSpPr txBox="1">
            <a:spLocks noChangeArrowheads="1"/>
          </p:cNvSpPr>
          <p:nvPr/>
        </p:nvSpPr>
        <p:spPr bwMode="auto">
          <a:xfrm>
            <a:off x="6278563" y="5629275"/>
            <a:ext cx="66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100</a:t>
            </a:r>
          </a:p>
        </p:txBody>
      </p:sp>
      <p:sp>
        <p:nvSpPr>
          <p:cNvPr id="116835" name="Text Box 99"/>
          <p:cNvSpPr txBox="1">
            <a:spLocks noChangeArrowheads="1"/>
          </p:cNvSpPr>
          <p:nvPr/>
        </p:nvSpPr>
        <p:spPr bwMode="auto">
          <a:xfrm>
            <a:off x="0" y="260350"/>
            <a:ext cx="3506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Elszámolási betét: 1.500.000</a:t>
            </a:r>
          </a:p>
        </p:txBody>
      </p:sp>
      <p:sp>
        <p:nvSpPr>
          <p:cNvPr id="116836" name="Text Box 100"/>
          <p:cNvSpPr txBox="1">
            <a:spLocks noChangeArrowheads="1"/>
          </p:cNvSpPr>
          <p:nvPr/>
        </p:nvSpPr>
        <p:spPr bwMode="auto">
          <a:xfrm>
            <a:off x="2652713" y="5203825"/>
            <a:ext cx="911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1.500</a:t>
            </a:r>
          </a:p>
        </p:txBody>
      </p:sp>
      <p:sp>
        <p:nvSpPr>
          <p:cNvPr id="116837" name="Text Box 101"/>
          <p:cNvSpPr txBox="1">
            <a:spLocks noChangeArrowheads="1"/>
          </p:cNvSpPr>
          <p:nvPr/>
        </p:nvSpPr>
        <p:spPr bwMode="auto">
          <a:xfrm>
            <a:off x="0" y="476250"/>
            <a:ext cx="3971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3 évre kapott kölcsön: 1.200.000</a:t>
            </a:r>
          </a:p>
        </p:txBody>
      </p:sp>
      <p:sp>
        <p:nvSpPr>
          <p:cNvPr id="116838" name="Text Box 102"/>
          <p:cNvSpPr txBox="1">
            <a:spLocks noChangeArrowheads="1"/>
          </p:cNvSpPr>
          <p:nvPr/>
        </p:nvSpPr>
        <p:spPr bwMode="auto">
          <a:xfrm>
            <a:off x="6037263" y="4859338"/>
            <a:ext cx="911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1.200</a:t>
            </a:r>
          </a:p>
        </p:txBody>
      </p:sp>
      <p:sp>
        <p:nvSpPr>
          <p:cNvPr id="116839" name="Text Box 103"/>
          <p:cNvSpPr txBox="1">
            <a:spLocks noChangeArrowheads="1"/>
          </p:cNvSpPr>
          <p:nvPr/>
        </p:nvSpPr>
        <p:spPr bwMode="auto">
          <a:xfrm>
            <a:off x="0" y="765175"/>
            <a:ext cx="7280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Értékesített késztermék ki nem egyenlített számlája: 300.000</a:t>
            </a:r>
          </a:p>
        </p:txBody>
      </p:sp>
      <p:sp>
        <p:nvSpPr>
          <p:cNvPr id="116840" name="Text Box 104"/>
          <p:cNvSpPr txBox="1">
            <a:spLocks noChangeArrowheads="1"/>
          </p:cNvSpPr>
          <p:nvPr/>
        </p:nvSpPr>
        <p:spPr bwMode="auto">
          <a:xfrm>
            <a:off x="2895600" y="4498975"/>
            <a:ext cx="66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300</a:t>
            </a:r>
          </a:p>
        </p:txBody>
      </p:sp>
      <p:sp>
        <p:nvSpPr>
          <p:cNvPr id="116841" name="Text Box 105"/>
          <p:cNvSpPr txBox="1">
            <a:spLocks noChangeArrowheads="1"/>
          </p:cNvSpPr>
          <p:nvPr/>
        </p:nvSpPr>
        <p:spPr bwMode="auto">
          <a:xfrm>
            <a:off x="1692275" y="0"/>
            <a:ext cx="5913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Céltartalékok várható kötelezettségekre: 100.000</a:t>
            </a:r>
          </a:p>
        </p:txBody>
      </p:sp>
      <p:sp>
        <p:nvSpPr>
          <p:cNvPr id="116842" name="Text Box 106"/>
          <p:cNvSpPr txBox="1">
            <a:spLocks noChangeArrowheads="1"/>
          </p:cNvSpPr>
          <p:nvPr/>
        </p:nvSpPr>
        <p:spPr bwMode="auto">
          <a:xfrm>
            <a:off x="6254750" y="4138613"/>
            <a:ext cx="66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100</a:t>
            </a:r>
          </a:p>
        </p:txBody>
      </p:sp>
      <p:sp>
        <p:nvSpPr>
          <p:cNvPr id="116843" name="Text Box 107"/>
          <p:cNvSpPr txBox="1">
            <a:spLocks noChangeArrowheads="1"/>
          </p:cNvSpPr>
          <p:nvPr/>
        </p:nvSpPr>
        <p:spPr bwMode="auto">
          <a:xfrm>
            <a:off x="3492500" y="188913"/>
            <a:ext cx="3616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2 évre adott kölcsön: 800.000</a:t>
            </a:r>
          </a:p>
        </p:txBody>
      </p:sp>
      <p:sp>
        <p:nvSpPr>
          <p:cNvPr id="116844" name="Text Box 108"/>
          <p:cNvSpPr txBox="1">
            <a:spLocks noChangeArrowheads="1"/>
          </p:cNvSpPr>
          <p:nvPr/>
        </p:nvSpPr>
        <p:spPr bwMode="auto">
          <a:xfrm>
            <a:off x="2894013" y="3324225"/>
            <a:ext cx="66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800</a:t>
            </a:r>
          </a:p>
        </p:txBody>
      </p:sp>
      <p:sp>
        <p:nvSpPr>
          <p:cNvPr id="116845" name="Text Box 109"/>
          <p:cNvSpPr txBox="1">
            <a:spLocks noChangeArrowheads="1"/>
          </p:cNvSpPr>
          <p:nvPr/>
        </p:nvSpPr>
        <p:spPr bwMode="auto">
          <a:xfrm>
            <a:off x="2774950" y="620713"/>
            <a:ext cx="636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Anyagbeszerzés ki nem egyenlített számlája: 400.000</a:t>
            </a:r>
          </a:p>
        </p:txBody>
      </p:sp>
      <p:sp>
        <p:nvSpPr>
          <p:cNvPr id="116846" name="Text Box 110"/>
          <p:cNvSpPr txBox="1">
            <a:spLocks noChangeArrowheads="1"/>
          </p:cNvSpPr>
          <p:nvPr/>
        </p:nvSpPr>
        <p:spPr bwMode="auto">
          <a:xfrm>
            <a:off x="8316913" y="3679825"/>
            <a:ext cx="66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400</a:t>
            </a:r>
          </a:p>
        </p:txBody>
      </p:sp>
      <p:sp>
        <p:nvSpPr>
          <p:cNvPr id="116847" name="Text Box 111"/>
          <p:cNvSpPr txBox="1">
            <a:spLocks noChangeArrowheads="1"/>
          </p:cNvSpPr>
          <p:nvPr/>
        </p:nvSpPr>
        <p:spPr bwMode="auto">
          <a:xfrm>
            <a:off x="3924300" y="404813"/>
            <a:ext cx="2625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Törzstőke: 3.000.000</a:t>
            </a:r>
          </a:p>
        </p:txBody>
      </p:sp>
      <p:sp>
        <p:nvSpPr>
          <p:cNvPr id="116848" name="Text Box 112"/>
          <p:cNvSpPr txBox="1">
            <a:spLocks noChangeArrowheads="1"/>
          </p:cNvSpPr>
          <p:nvPr/>
        </p:nvSpPr>
        <p:spPr bwMode="auto">
          <a:xfrm>
            <a:off x="6037263" y="2173288"/>
            <a:ext cx="911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3.000</a:t>
            </a:r>
          </a:p>
        </p:txBody>
      </p:sp>
      <p:sp>
        <p:nvSpPr>
          <p:cNvPr id="116849" name="Text Box 113"/>
          <p:cNvSpPr txBox="1">
            <a:spLocks noChangeArrowheads="1"/>
          </p:cNvSpPr>
          <p:nvPr/>
        </p:nvSpPr>
        <p:spPr bwMode="auto">
          <a:xfrm>
            <a:off x="2679700" y="563563"/>
            <a:ext cx="2236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Szoftver: 500.000</a:t>
            </a:r>
          </a:p>
        </p:txBody>
      </p:sp>
      <p:sp>
        <p:nvSpPr>
          <p:cNvPr id="116850" name="Text Box 114"/>
          <p:cNvSpPr txBox="1">
            <a:spLocks noChangeArrowheads="1"/>
          </p:cNvSpPr>
          <p:nvPr/>
        </p:nvSpPr>
        <p:spPr bwMode="auto">
          <a:xfrm>
            <a:off x="2894013" y="2173288"/>
            <a:ext cx="66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500</a:t>
            </a:r>
          </a:p>
        </p:txBody>
      </p:sp>
      <p:sp>
        <p:nvSpPr>
          <p:cNvPr id="116851" name="Text Box 115"/>
          <p:cNvSpPr txBox="1">
            <a:spLocks noChangeArrowheads="1"/>
          </p:cNvSpPr>
          <p:nvPr/>
        </p:nvSpPr>
        <p:spPr bwMode="auto">
          <a:xfrm>
            <a:off x="4695825" y="-12700"/>
            <a:ext cx="3309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Üzem bérleti joga: 500.000</a:t>
            </a:r>
          </a:p>
        </p:txBody>
      </p:sp>
      <p:sp>
        <p:nvSpPr>
          <p:cNvPr id="116852" name="Text Box 116"/>
          <p:cNvSpPr txBox="1">
            <a:spLocks noChangeArrowheads="1"/>
          </p:cNvSpPr>
          <p:nvPr/>
        </p:nvSpPr>
        <p:spPr bwMode="auto">
          <a:xfrm>
            <a:off x="7388225" y="1822450"/>
            <a:ext cx="1565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Tárgyi eszk:</a:t>
            </a:r>
          </a:p>
        </p:txBody>
      </p:sp>
      <p:sp>
        <p:nvSpPr>
          <p:cNvPr id="116853" name="Text Box 117"/>
          <p:cNvSpPr txBox="1">
            <a:spLocks noChangeArrowheads="1"/>
          </p:cNvSpPr>
          <p:nvPr/>
        </p:nvSpPr>
        <p:spPr bwMode="auto">
          <a:xfrm>
            <a:off x="8316913" y="2349500"/>
            <a:ext cx="66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500</a:t>
            </a:r>
          </a:p>
        </p:txBody>
      </p:sp>
      <p:sp>
        <p:nvSpPr>
          <p:cNvPr id="116854" name="Text Box 118"/>
          <p:cNvSpPr txBox="1">
            <a:spLocks noChangeArrowheads="1"/>
          </p:cNvSpPr>
          <p:nvPr/>
        </p:nvSpPr>
        <p:spPr bwMode="auto">
          <a:xfrm>
            <a:off x="8101013" y="2603500"/>
            <a:ext cx="911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1.000</a:t>
            </a:r>
          </a:p>
        </p:txBody>
      </p:sp>
      <p:grpSp>
        <p:nvGrpSpPr>
          <p:cNvPr id="116855" name="Group 119"/>
          <p:cNvGrpSpPr>
            <a:grpSpLocks/>
          </p:cNvGrpSpPr>
          <p:nvPr/>
        </p:nvGrpSpPr>
        <p:grpSpPr bwMode="auto">
          <a:xfrm>
            <a:off x="7885113" y="2605088"/>
            <a:ext cx="1008062" cy="396875"/>
            <a:chOff x="4954" y="521"/>
            <a:chExt cx="511" cy="250"/>
          </a:xfrm>
        </p:grpSpPr>
        <p:sp>
          <p:nvSpPr>
            <p:cNvPr id="116856" name="Line 120"/>
            <p:cNvSpPr>
              <a:spLocks noChangeShapeType="1"/>
            </p:cNvSpPr>
            <p:nvPr/>
          </p:nvSpPr>
          <p:spPr bwMode="auto">
            <a:xfrm>
              <a:off x="5012" y="754"/>
              <a:ext cx="4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6857" name="Text Box 121"/>
            <p:cNvSpPr txBox="1">
              <a:spLocks noChangeArrowheads="1"/>
            </p:cNvSpPr>
            <p:nvPr/>
          </p:nvSpPr>
          <p:spPr bwMode="auto">
            <a:xfrm>
              <a:off x="4954" y="521"/>
              <a:ext cx="1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altLang="hu-HU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+</a:t>
              </a:r>
            </a:p>
          </p:txBody>
        </p:sp>
      </p:grpSp>
      <p:sp>
        <p:nvSpPr>
          <p:cNvPr id="116858" name="Text Box 122"/>
          <p:cNvSpPr txBox="1">
            <a:spLocks noChangeArrowheads="1"/>
          </p:cNvSpPr>
          <p:nvPr/>
        </p:nvSpPr>
        <p:spPr bwMode="auto">
          <a:xfrm>
            <a:off x="87313" y="779463"/>
            <a:ext cx="5351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Korábbi évek halmozott vesztesége: 600.000</a:t>
            </a:r>
          </a:p>
        </p:txBody>
      </p:sp>
      <p:sp>
        <p:nvSpPr>
          <p:cNvPr id="116859" name="Text Box 123"/>
          <p:cNvSpPr txBox="1">
            <a:spLocks noChangeArrowheads="1"/>
          </p:cNvSpPr>
          <p:nvPr/>
        </p:nvSpPr>
        <p:spPr bwMode="auto">
          <a:xfrm>
            <a:off x="6169025" y="3248025"/>
            <a:ext cx="779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-600</a:t>
            </a:r>
          </a:p>
        </p:txBody>
      </p:sp>
      <p:sp>
        <p:nvSpPr>
          <p:cNvPr id="116860" name="Text Box 124"/>
          <p:cNvSpPr txBox="1">
            <a:spLocks noChangeArrowheads="1"/>
          </p:cNvSpPr>
          <p:nvPr/>
        </p:nvSpPr>
        <p:spPr bwMode="auto">
          <a:xfrm>
            <a:off x="-26988" y="925513"/>
            <a:ext cx="381952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Termelő berendezés: 1.000.000</a:t>
            </a:r>
          </a:p>
        </p:txBody>
      </p:sp>
      <p:sp>
        <p:nvSpPr>
          <p:cNvPr id="116861" name="Text Box 125"/>
          <p:cNvSpPr txBox="1">
            <a:spLocks noChangeArrowheads="1"/>
          </p:cNvSpPr>
          <p:nvPr/>
        </p:nvSpPr>
        <p:spPr bwMode="auto">
          <a:xfrm>
            <a:off x="3687763" y="923925"/>
            <a:ext cx="2911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Késztermékek: 600.000</a:t>
            </a:r>
          </a:p>
        </p:txBody>
      </p:sp>
      <p:sp>
        <p:nvSpPr>
          <p:cNvPr id="116862" name="Text Box 126"/>
          <p:cNvSpPr txBox="1">
            <a:spLocks noChangeArrowheads="1"/>
          </p:cNvSpPr>
          <p:nvPr/>
        </p:nvSpPr>
        <p:spPr bwMode="auto">
          <a:xfrm>
            <a:off x="2895600" y="4138613"/>
            <a:ext cx="66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600</a:t>
            </a:r>
          </a:p>
        </p:txBody>
      </p:sp>
      <p:sp>
        <p:nvSpPr>
          <p:cNvPr id="116863" name="Text Box 127"/>
          <p:cNvSpPr txBox="1">
            <a:spLocks noChangeArrowheads="1"/>
          </p:cNvSpPr>
          <p:nvPr/>
        </p:nvSpPr>
        <p:spPr bwMode="auto">
          <a:xfrm>
            <a:off x="663575" y="347663"/>
            <a:ext cx="6067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Munkavállalókkal szembeni kötelezettség: 800.000</a:t>
            </a:r>
          </a:p>
        </p:txBody>
      </p:sp>
      <p:sp>
        <p:nvSpPr>
          <p:cNvPr id="116864" name="Text Box 128"/>
          <p:cNvSpPr txBox="1">
            <a:spLocks noChangeArrowheads="1"/>
          </p:cNvSpPr>
          <p:nvPr/>
        </p:nvSpPr>
        <p:spPr bwMode="auto">
          <a:xfrm>
            <a:off x="8316913" y="3922713"/>
            <a:ext cx="66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800</a:t>
            </a:r>
          </a:p>
        </p:txBody>
      </p:sp>
      <p:sp>
        <p:nvSpPr>
          <p:cNvPr id="116865" name="Text Box 129"/>
          <p:cNvSpPr txBox="1">
            <a:spLocks noChangeArrowheads="1"/>
          </p:cNvSpPr>
          <p:nvPr/>
        </p:nvSpPr>
        <p:spPr bwMode="auto">
          <a:xfrm>
            <a:off x="8101013" y="2960688"/>
            <a:ext cx="911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1.500</a:t>
            </a:r>
          </a:p>
        </p:txBody>
      </p:sp>
      <p:sp>
        <p:nvSpPr>
          <p:cNvPr id="116866" name="Text Box 130"/>
          <p:cNvSpPr txBox="1">
            <a:spLocks noChangeArrowheads="1"/>
          </p:cNvSpPr>
          <p:nvPr/>
        </p:nvSpPr>
        <p:spPr bwMode="auto">
          <a:xfrm>
            <a:off x="8101013" y="4283075"/>
            <a:ext cx="911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1.200</a:t>
            </a:r>
          </a:p>
        </p:txBody>
      </p:sp>
      <p:sp>
        <p:nvSpPr>
          <p:cNvPr id="116867" name="Text Box 131"/>
          <p:cNvSpPr txBox="1">
            <a:spLocks noChangeArrowheads="1"/>
          </p:cNvSpPr>
          <p:nvPr/>
        </p:nvSpPr>
        <p:spPr bwMode="auto">
          <a:xfrm>
            <a:off x="2652713" y="1690688"/>
            <a:ext cx="911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2.800</a:t>
            </a:r>
          </a:p>
        </p:txBody>
      </p:sp>
      <p:sp>
        <p:nvSpPr>
          <p:cNvPr id="116868" name="Text Box 132"/>
          <p:cNvSpPr txBox="1">
            <a:spLocks noChangeArrowheads="1"/>
          </p:cNvSpPr>
          <p:nvPr/>
        </p:nvSpPr>
        <p:spPr bwMode="auto">
          <a:xfrm>
            <a:off x="2652713" y="3752850"/>
            <a:ext cx="911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2.400</a:t>
            </a:r>
          </a:p>
        </p:txBody>
      </p:sp>
      <p:sp>
        <p:nvSpPr>
          <p:cNvPr id="116869" name="Text Box 133"/>
          <p:cNvSpPr txBox="1">
            <a:spLocks noChangeArrowheads="1"/>
          </p:cNvSpPr>
          <p:nvPr/>
        </p:nvSpPr>
        <p:spPr bwMode="auto">
          <a:xfrm>
            <a:off x="2652713" y="5984875"/>
            <a:ext cx="911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5.200</a:t>
            </a:r>
          </a:p>
        </p:txBody>
      </p:sp>
      <p:sp>
        <p:nvSpPr>
          <p:cNvPr id="116870" name="Text Box 134"/>
          <p:cNvSpPr txBox="1">
            <a:spLocks noChangeArrowheads="1"/>
          </p:cNvSpPr>
          <p:nvPr/>
        </p:nvSpPr>
        <p:spPr bwMode="auto">
          <a:xfrm>
            <a:off x="6037263" y="5984875"/>
            <a:ext cx="911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5.200</a:t>
            </a:r>
          </a:p>
        </p:txBody>
      </p:sp>
      <p:sp>
        <p:nvSpPr>
          <p:cNvPr id="116871" name="Text Box 135"/>
          <p:cNvSpPr txBox="1">
            <a:spLocks noChangeArrowheads="1"/>
          </p:cNvSpPr>
          <p:nvPr/>
        </p:nvSpPr>
        <p:spPr bwMode="auto">
          <a:xfrm>
            <a:off x="6037263" y="4498975"/>
            <a:ext cx="911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2.400</a:t>
            </a:r>
          </a:p>
        </p:txBody>
      </p:sp>
      <p:sp>
        <p:nvSpPr>
          <p:cNvPr id="116872" name="Text Box 136"/>
          <p:cNvSpPr txBox="1">
            <a:spLocks noChangeArrowheads="1"/>
          </p:cNvSpPr>
          <p:nvPr/>
        </p:nvSpPr>
        <p:spPr bwMode="auto">
          <a:xfrm>
            <a:off x="6037263" y="1690688"/>
            <a:ext cx="911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2.600</a:t>
            </a:r>
          </a:p>
        </p:txBody>
      </p:sp>
      <p:sp>
        <p:nvSpPr>
          <p:cNvPr id="116873" name="Text Box 137"/>
          <p:cNvSpPr txBox="1">
            <a:spLocks noChangeArrowheads="1"/>
          </p:cNvSpPr>
          <p:nvPr/>
        </p:nvSpPr>
        <p:spPr bwMode="auto">
          <a:xfrm>
            <a:off x="6278563" y="3752850"/>
            <a:ext cx="66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3649453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59323 -0.04468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16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70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0.22309 0.14051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1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3" grpId="0"/>
      <p:bldP spid="116833" grpId="1"/>
      <p:bldP spid="116834" grpId="0"/>
      <p:bldP spid="116835" grpId="0"/>
      <p:bldP spid="116835" grpId="1"/>
      <p:bldP spid="116836" grpId="0"/>
      <p:bldP spid="116837" grpId="0"/>
      <p:bldP spid="116837" grpId="1"/>
      <p:bldP spid="116838" grpId="0"/>
      <p:bldP spid="116839" grpId="0"/>
      <p:bldP spid="116839" grpId="1"/>
      <p:bldP spid="116840" grpId="0"/>
      <p:bldP spid="116841" grpId="0"/>
      <p:bldP spid="116841" grpId="1"/>
      <p:bldP spid="116842" grpId="0"/>
      <p:bldP spid="116843" grpId="0"/>
      <p:bldP spid="116843" grpId="1"/>
      <p:bldP spid="116844" grpId="0"/>
      <p:bldP spid="116845" grpId="0"/>
      <p:bldP spid="116845" grpId="1"/>
      <p:bldP spid="116846" grpId="0"/>
      <p:bldP spid="116847" grpId="0"/>
      <p:bldP spid="116847" grpId="1"/>
      <p:bldP spid="116848" grpId="0"/>
      <p:bldP spid="116849" grpId="0"/>
      <p:bldP spid="116849" grpId="1"/>
      <p:bldP spid="116850" grpId="0"/>
      <p:bldP spid="116851" grpId="0"/>
      <p:bldP spid="116851" grpId="1"/>
      <p:bldP spid="116853" grpId="0"/>
      <p:bldP spid="116858" grpId="0"/>
      <p:bldP spid="116858" grpId="1"/>
      <p:bldP spid="116859" grpId="0"/>
      <p:bldP spid="116860" grpId="0"/>
      <p:bldP spid="116860" grpId="1"/>
      <p:bldP spid="116861" grpId="0"/>
      <p:bldP spid="116861" grpId="1"/>
      <p:bldP spid="116863" grpId="0"/>
      <p:bldP spid="116863" grpId="1"/>
      <p:bldP spid="116864" grpId="0"/>
      <p:bldP spid="116865" grpId="0"/>
      <p:bldP spid="116865" grpId="1"/>
      <p:bldP spid="116866" grpId="0"/>
      <p:bldP spid="116866" grpId="1"/>
      <p:bldP spid="116867" grpId="0"/>
      <p:bldP spid="116868" grpId="0"/>
      <p:bldP spid="116869" grpId="0"/>
      <p:bldP spid="116870" grpId="0"/>
      <p:bldP spid="11687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16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610272"/>
              </p:ext>
            </p:extLst>
          </p:nvPr>
        </p:nvGraphicFramePr>
        <p:xfrm>
          <a:off x="250825" y="1608138"/>
          <a:ext cx="6661150" cy="4775460"/>
        </p:xfrm>
        <a:graphic>
          <a:graphicData uri="http://schemas.openxmlformats.org/drawingml/2006/table">
            <a:tbl>
              <a:tblPr/>
              <a:tblGrid>
                <a:gridCol w="433388"/>
                <a:gridCol w="1871662"/>
                <a:gridCol w="1008063"/>
                <a:gridCol w="468312"/>
                <a:gridCol w="1871663"/>
                <a:gridCol w="1008062"/>
              </a:tblGrid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Befektetett eszközök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Saját tőke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Immateriális javak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Jegyzett tőke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Tárgyi eszközök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Jegyzett, de be nem fizetett tőke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III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Befektetett pénzügyi eszközök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IV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Eredménytartalék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Forgóeszközök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VII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Adózott eredmény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Készletek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Céltartalékok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Követelések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Kötelezettségek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III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Értékpapírok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Hosszú lej. köt.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IV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Pénzeszközök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III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Rövid lej. köt.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AIE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PIE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ESZKÖZÖK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FORRÁSOK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24" name="Text Box 88"/>
          <p:cNvSpPr txBox="1">
            <a:spLocks noChangeArrowheads="1"/>
          </p:cNvSpPr>
          <p:nvPr/>
        </p:nvSpPr>
        <p:spPr bwMode="auto">
          <a:xfrm>
            <a:off x="250825" y="1241425"/>
            <a:ext cx="1425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ESZKÖZÖK</a:t>
            </a:r>
          </a:p>
        </p:txBody>
      </p:sp>
      <p:sp>
        <p:nvSpPr>
          <p:cNvPr id="14425" name="Text Box 89"/>
          <p:cNvSpPr txBox="1">
            <a:spLocks noChangeArrowheads="1"/>
          </p:cNvSpPr>
          <p:nvPr/>
        </p:nvSpPr>
        <p:spPr bwMode="auto">
          <a:xfrm>
            <a:off x="3635375" y="1247775"/>
            <a:ext cx="1463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FORRÁSOK</a:t>
            </a:r>
          </a:p>
        </p:txBody>
      </p:sp>
      <p:sp>
        <p:nvSpPr>
          <p:cNvPr id="14426" name="Text Box 90"/>
          <p:cNvSpPr txBox="1">
            <a:spLocks noChangeArrowheads="1"/>
          </p:cNvSpPr>
          <p:nvPr/>
        </p:nvSpPr>
        <p:spPr bwMode="auto">
          <a:xfrm>
            <a:off x="128588" y="6548438"/>
            <a:ext cx="3021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1600" b="1">
                <a:latin typeface="Tahoma" panose="020B0604030504040204" pitchFamily="34" charset="0"/>
                <a:cs typeface="Arial" panose="020B0604020202020204" pitchFamily="34" charset="0"/>
              </a:rPr>
              <a:t>2. Példatár: 4. gyak. feladat</a:t>
            </a:r>
          </a:p>
        </p:txBody>
      </p:sp>
      <p:sp>
        <p:nvSpPr>
          <p:cNvPr id="14427" name="Text Box 91"/>
          <p:cNvSpPr txBox="1">
            <a:spLocks noChangeArrowheads="1"/>
          </p:cNvSpPr>
          <p:nvPr/>
        </p:nvSpPr>
        <p:spPr bwMode="auto">
          <a:xfrm>
            <a:off x="3184525" y="1689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 altLang="hu-HU" b="1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428" name="Text Box 92"/>
          <p:cNvSpPr txBox="1">
            <a:spLocks noChangeArrowheads="1"/>
          </p:cNvSpPr>
          <p:nvPr/>
        </p:nvSpPr>
        <p:spPr bwMode="auto">
          <a:xfrm>
            <a:off x="87313" y="-12700"/>
            <a:ext cx="1684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PIE: 200.000</a:t>
            </a:r>
          </a:p>
        </p:txBody>
      </p:sp>
      <p:sp>
        <p:nvSpPr>
          <p:cNvPr id="14429" name="Text Box 93"/>
          <p:cNvSpPr txBox="1">
            <a:spLocks noChangeArrowheads="1"/>
          </p:cNvSpPr>
          <p:nvPr/>
        </p:nvSpPr>
        <p:spPr bwMode="auto">
          <a:xfrm>
            <a:off x="6288088" y="5634038"/>
            <a:ext cx="622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14430" name="Text Box 94"/>
          <p:cNvSpPr txBox="1">
            <a:spLocks noChangeArrowheads="1"/>
          </p:cNvSpPr>
          <p:nvPr/>
        </p:nvSpPr>
        <p:spPr bwMode="auto">
          <a:xfrm>
            <a:off x="87313" y="203200"/>
            <a:ext cx="3516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Iroda bérleti joga: 1.000.000</a:t>
            </a:r>
          </a:p>
        </p:txBody>
      </p:sp>
      <p:sp>
        <p:nvSpPr>
          <p:cNvPr id="14431" name="Text Box 95"/>
          <p:cNvSpPr txBox="1">
            <a:spLocks noChangeArrowheads="1"/>
          </p:cNvSpPr>
          <p:nvPr/>
        </p:nvSpPr>
        <p:spPr bwMode="auto">
          <a:xfrm>
            <a:off x="7388225" y="38100"/>
            <a:ext cx="1565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Tárgyi eszk:</a:t>
            </a:r>
          </a:p>
        </p:txBody>
      </p:sp>
      <p:sp>
        <p:nvSpPr>
          <p:cNvPr id="14432" name="Text Box 96"/>
          <p:cNvSpPr txBox="1">
            <a:spLocks noChangeArrowheads="1"/>
          </p:cNvSpPr>
          <p:nvPr/>
        </p:nvSpPr>
        <p:spPr bwMode="auto">
          <a:xfrm>
            <a:off x="8124825" y="398463"/>
            <a:ext cx="839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1.000</a:t>
            </a:r>
          </a:p>
        </p:txBody>
      </p:sp>
      <p:sp>
        <p:nvSpPr>
          <p:cNvPr id="14433" name="Text Box 97"/>
          <p:cNvSpPr txBox="1">
            <a:spLocks noChangeArrowheads="1"/>
          </p:cNvSpPr>
          <p:nvPr/>
        </p:nvSpPr>
        <p:spPr bwMode="auto">
          <a:xfrm>
            <a:off x="87313" y="419100"/>
            <a:ext cx="2614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Bértartozás: 400.000</a:t>
            </a:r>
          </a:p>
        </p:txBody>
      </p:sp>
      <p:sp>
        <p:nvSpPr>
          <p:cNvPr id="14434" name="Text Box 98"/>
          <p:cNvSpPr txBox="1">
            <a:spLocks noChangeArrowheads="1"/>
          </p:cNvSpPr>
          <p:nvPr/>
        </p:nvSpPr>
        <p:spPr bwMode="auto">
          <a:xfrm>
            <a:off x="6964363" y="1484313"/>
            <a:ext cx="1374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Készletek:</a:t>
            </a:r>
          </a:p>
        </p:txBody>
      </p:sp>
      <p:sp>
        <p:nvSpPr>
          <p:cNvPr id="14435" name="Text Box 99"/>
          <p:cNvSpPr txBox="1">
            <a:spLocks noChangeArrowheads="1"/>
          </p:cNvSpPr>
          <p:nvPr/>
        </p:nvSpPr>
        <p:spPr bwMode="auto">
          <a:xfrm>
            <a:off x="6948488" y="2636838"/>
            <a:ext cx="1663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Követelések:</a:t>
            </a:r>
          </a:p>
        </p:txBody>
      </p:sp>
      <p:sp>
        <p:nvSpPr>
          <p:cNvPr id="14436" name="Text Box 100"/>
          <p:cNvSpPr txBox="1">
            <a:spLocks noChangeArrowheads="1"/>
          </p:cNvSpPr>
          <p:nvPr/>
        </p:nvSpPr>
        <p:spPr bwMode="auto">
          <a:xfrm>
            <a:off x="7019925" y="3573463"/>
            <a:ext cx="1874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Pénzeszközök:</a:t>
            </a:r>
          </a:p>
        </p:txBody>
      </p:sp>
      <p:sp>
        <p:nvSpPr>
          <p:cNvPr id="14437" name="Text Box 101"/>
          <p:cNvSpPr txBox="1">
            <a:spLocks noChangeArrowheads="1"/>
          </p:cNvSpPr>
          <p:nvPr/>
        </p:nvSpPr>
        <p:spPr bwMode="auto">
          <a:xfrm>
            <a:off x="7043738" y="4724400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HLK:</a:t>
            </a:r>
          </a:p>
        </p:txBody>
      </p:sp>
      <p:sp>
        <p:nvSpPr>
          <p:cNvPr id="14438" name="Text Box 102"/>
          <p:cNvSpPr txBox="1">
            <a:spLocks noChangeArrowheads="1"/>
          </p:cNvSpPr>
          <p:nvPr/>
        </p:nvSpPr>
        <p:spPr bwMode="auto">
          <a:xfrm>
            <a:off x="7451725" y="5605463"/>
            <a:ext cx="722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RLK:</a:t>
            </a:r>
          </a:p>
        </p:txBody>
      </p:sp>
      <p:sp>
        <p:nvSpPr>
          <p:cNvPr id="14439" name="Text Box 103"/>
          <p:cNvSpPr txBox="1">
            <a:spLocks noChangeArrowheads="1"/>
          </p:cNvSpPr>
          <p:nvPr/>
        </p:nvSpPr>
        <p:spPr bwMode="auto">
          <a:xfrm>
            <a:off x="8169275" y="55895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 altLang="hu-HU" b="1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440" name="Text Box 104"/>
          <p:cNvSpPr txBox="1">
            <a:spLocks noChangeArrowheads="1"/>
          </p:cNvSpPr>
          <p:nvPr/>
        </p:nvSpPr>
        <p:spPr bwMode="auto">
          <a:xfrm>
            <a:off x="8399463" y="5589588"/>
            <a:ext cx="622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400</a:t>
            </a:r>
          </a:p>
        </p:txBody>
      </p:sp>
      <p:sp>
        <p:nvSpPr>
          <p:cNvPr id="14441" name="Text Box 105"/>
          <p:cNvSpPr txBox="1">
            <a:spLocks noChangeArrowheads="1"/>
          </p:cNvSpPr>
          <p:nvPr/>
        </p:nvSpPr>
        <p:spPr bwMode="auto">
          <a:xfrm>
            <a:off x="87313" y="563563"/>
            <a:ext cx="216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Pénztár: 200.000</a:t>
            </a:r>
          </a:p>
        </p:txBody>
      </p:sp>
      <p:sp>
        <p:nvSpPr>
          <p:cNvPr id="14442" name="Text Box 106"/>
          <p:cNvSpPr txBox="1">
            <a:spLocks noChangeArrowheads="1"/>
          </p:cNvSpPr>
          <p:nvPr/>
        </p:nvSpPr>
        <p:spPr bwMode="auto">
          <a:xfrm>
            <a:off x="8393113" y="3854450"/>
            <a:ext cx="622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14443" name="Text Box 107"/>
          <p:cNvSpPr txBox="1">
            <a:spLocks noChangeArrowheads="1"/>
          </p:cNvSpPr>
          <p:nvPr/>
        </p:nvSpPr>
        <p:spPr bwMode="auto">
          <a:xfrm>
            <a:off x="87313" y="708025"/>
            <a:ext cx="325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Irodai szoftverek: 800.000</a:t>
            </a:r>
          </a:p>
        </p:txBody>
      </p:sp>
      <p:sp>
        <p:nvSpPr>
          <p:cNvPr id="14444" name="Text Box 108"/>
          <p:cNvSpPr txBox="1">
            <a:spLocks noChangeArrowheads="1"/>
          </p:cNvSpPr>
          <p:nvPr/>
        </p:nvSpPr>
        <p:spPr bwMode="auto">
          <a:xfrm>
            <a:off x="2941638" y="2192338"/>
            <a:ext cx="622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800</a:t>
            </a:r>
          </a:p>
        </p:txBody>
      </p:sp>
      <p:sp>
        <p:nvSpPr>
          <p:cNvPr id="14445" name="Text Box 109"/>
          <p:cNvSpPr txBox="1">
            <a:spLocks noChangeArrowheads="1"/>
          </p:cNvSpPr>
          <p:nvPr/>
        </p:nvSpPr>
        <p:spPr bwMode="auto">
          <a:xfrm>
            <a:off x="1527175" y="-33338"/>
            <a:ext cx="3862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Vevőktől kapott előleg: 200.000</a:t>
            </a:r>
          </a:p>
        </p:txBody>
      </p:sp>
      <p:sp>
        <p:nvSpPr>
          <p:cNvPr id="14446" name="Text Box 110"/>
          <p:cNvSpPr txBox="1">
            <a:spLocks noChangeArrowheads="1"/>
          </p:cNvSpPr>
          <p:nvPr/>
        </p:nvSpPr>
        <p:spPr bwMode="auto">
          <a:xfrm>
            <a:off x="8399463" y="5827713"/>
            <a:ext cx="622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14447" name="Text Box 111"/>
          <p:cNvSpPr txBox="1">
            <a:spLocks noChangeArrowheads="1"/>
          </p:cNvSpPr>
          <p:nvPr/>
        </p:nvSpPr>
        <p:spPr bwMode="auto">
          <a:xfrm>
            <a:off x="2176463" y="203200"/>
            <a:ext cx="3833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3 évre adott kölcsön: 1.200.000</a:t>
            </a:r>
          </a:p>
        </p:txBody>
      </p:sp>
      <p:sp>
        <p:nvSpPr>
          <p:cNvPr id="14448" name="Text Box 112"/>
          <p:cNvSpPr txBox="1">
            <a:spLocks noChangeArrowheads="1"/>
          </p:cNvSpPr>
          <p:nvPr/>
        </p:nvSpPr>
        <p:spPr bwMode="auto">
          <a:xfrm>
            <a:off x="2724150" y="3344863"/>
            <a:ext cx="839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1.200</a:t>
            </a:r>
          </a:p>
        </p:txBody>
      </p:sp>
      <p:sp>
        <p:nvSpPr>
          <p:cNvPr id="14449" name="Text Box 113"/>
          <p:cNvSpPr txBox="1">
            <a:spLocks noChangeArrowheads="1"/>
          </p:cNvSpPr>
          <p:nvPr/>
        </p:nvSpPr>
        <p:spPr bwMode="auto">
          <a:xfrm>
            <a:off x="1743075" y="347663"/>
            <a:ext cx="4767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Szállítókkal szembeni tartozás: 800.000</a:t>
            </a:r>
          </a:p>
        </p:txBody>
      </p:sp>
      <p:sp>
        <p:nvSpPr>
          <p:cNvPr id="14450" name="Text Box 114"/>
          <p:cNvSpPr txBox="1">
            <a:spLocks noChangeArrowheads="1"/>
          </p:cNvSpPr>
          <p:nvPr/>
        </p:nvSpPr>
        <p:spPr bwMode="auto">
          <a:xfrm>
            <a:off x="8399463" y="6092825"/>
            <a:ext cx="622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800</a:t>
            </a:r>
          </a:p>
        </p:txBody>
      </p:sp>
      <p:sp>
        <p:nvSpPr>
          <p:cNvPr id="14451" name="Text Box 115"/>
          <p:cNvSpPr txBox="1">
            <a:spLocks noChangeArrowheads="1"/>
          </p:cNvSpPr>
          <p:nvPr/>
        </p:nvSpPr>
        <p:spPr bwMode="auto">
          <a:xfrm>
            <a:off x="1166813" y="492125"/>
            <a:ext cx="401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Mérnökök számítógépei: 700.000</a:t>
            </a:r>
          </a:p>
        </p:txBody>
      </p:sp>
      <p:sp>
        <p:nvSpPr>
          <p:cNvPr id="14452" name="Text Box 116"/>
          <p:cNvSpPr txBox="1">
            <a:spLocks noChangeArrowheads="1"/>
          </p:cNvSpPr>
          <p:nvPr/>
        </p:nvSpPr>
        <p:spPr bwMode="auto">
          <a:xfrm>
            <a:off x="8324850" y="628650"/>
            <a:ext cx="622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700</a:t>
            </a:r>
          </a:p>
        </p:txBody>
      </p:sp>
      <p:sp>
        <p:nvSpPr>
          <p:cNvPr id="14453" name="Text Box 117"/>
          <p:cNvSpPr txBox="1">
            <a:spLocks noChangeArrowheads="1"/>
          </p:cNvSpPr>
          <p:nvPr/>
        </p:nvSpPr>
        <p:spPr bwMode="auto">
          <a:xfrm>
            <a:off x="735013" y="635000"/>
            <a:ext cx="4408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Követelések áruszállításból: 900.000</a:t>
            </a:r>
          </a:p>
        </p:txBody>
      </p:sp>
      <p:sp>
        <p:nvSpPr>
          <p:cNvPr id="14454" name="Text Box 118"/>
          <p:cNvSpPr txBox="1">
            <a:spLocks noChangeArrowheads="1"/>
          </p:cNvSpPr>
          <p:nvPr/>
        </p:nvSpPr>
        <p:spPr bwMode="auto">
          <a:xfrm>
            <a:off x="8440738" y="2781300"/>
            <a:ext cx="622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900</a:t>
            </a:r>
          </a:p>
        </p:txBody>
      </p:sp>
      <p:sp>
        <p:nvSpPr>
          <p:cNvPr id="14455" name="Text Box 119"/>
          <p:cNvSpPr txBox="1">
            <a:spLocks noChangeArrowheads="1"/>
          </p:cNvSpPr>
          <p:nvPr/>
        </p:nvSpPr>
        <p:spPr bwMode="auto">
          <a:xfrm>
            <a:off x="1671638" y="708025"/>
            <a:ext cx="3971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5 évre kapott kölcsön: 1.500.000</a:t>
            </a:r>
          </a:p>
        </p:txBody>
      </p:sp>
      <p:sp>
        <p:nvSpPr>
          <p:cNvPr id="14456" name="Text Box 120"/>
          <p:cNvSpPr txBox="1">
            <a:spLocks noChangeArrowheads="1"/>
          </p:cNvSpPr>
          <p:nvPr/>
        </p:nvSpPr>
        <p:spPr bwMode="auto">
          <a:xfrm>
            <a:off x="7764463" y="4724400"/>
            <a:ext cx="839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1.500</a:t>
            </a:r>
          </a:p>
        </p:txBody>
      </p:sp>
      <p:sp>
        <p:nvSpPr>
          <p:cNvPr id="14457" name="Text Box 121"/>
          <p:cNvSpPr txBox="1">
            <a:spLocks noChangeArrowheads="1"/>
          </p:cNvSpPr>
          <p:nvPr/>
        </p:nvSpPr>
        <p:spPr bwMode="auto">
          <a:xfrm>
            <a:off x="158750" y="779463"/>
            <a:ext cx="4549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Céltartalékok várható köt-re: 100.000</a:t>
            </a:r>
          </a:p>
        </p:txBody>
      </p:sp>
      <p:sp>
        <p:nvSpPr>
          <p:cNvPr id="14458" name="Text Box 122"/>
          <p:cNvSpPr txBox="1">
            <a:spLocks noChangeArrowheads="1"/>
          </p:cNvSpPr>
          <p:nvPr/>
        </p:nvSpPr>
        <p:spPr bwMode="auto">
          <a:xfrm>
            <a:off x="6300788" y="4137025"/>
            <a:ext cx="622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4459" name="Text Box 123"/>
          <p:cNvSpPr txBox="1">
            <a:spLocks noChangeArrowheads="1"/>
          </p:cNvSpPr>
          <p:nvPr/>
        </p:nvSpPr>
        <p:spPr bwMode="auto">
          <a:xfrm>
            <a:off x="2247900" y="-33338"/>
            <a:ext cx="2903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Jegyzett, de…: 500.000</a:t>
            </a:r>
          </a:p>
        </p:txBody>
      </p:sp>
      <p:sp>
        <p:nvSpPr>
          <p:cNvPr id="14460" name="Text Box 124"/>
          <p:cNvSpPr txBox="1">
            <a:spLocks noChangeArrowheads="1"/>
          </p:cNvSpPr>
          <p:nvPr/>
        </p:nvSpPr>
        <p:spPr bwMode="auto">
          <a:xfrm>
            <a:off x="6227763" y="2701925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-500</a:t>
            </a:r>
          </a:p>
        </p:txBody>
      </p:sp>
      <p:sp>
        <p:nvSpPr>
          <p:cNvPr id="14461" name="Text Box 125"/>
          <p:cNvSpPr txBox="1">
            <a:spLocks noChangeArrowheads="1"/>
          </p:cNvSpPr>
          <p:nvPr/>
        </p:nvSpPr>
        <p:spPr bwMode="auto">
          <a:xfrm>
            <a:off x="3903663" y="60325"/>
            <a:ext cx="269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Elsz. betét: 2.100.000</a:t>
            </a:r>
          </a:p>
        </p:txBody>
      </p:sp>
      <p:sp>
        <p:nvSpPr>
          <p:cNvPr id="14462" name="Text Box 126"/>
          <p:cNvSpPr txBox="1">
            <a:spLocks noChangeArrowheads="1"/>
          </p:cNvSpPr>
          <p:nvPr/>
        </p:nvSpPr>
        <p:spPr bwMode="auto">
          <a:xfrm>
            <a:off x="8196263" y="4070350"/>
            <a:ext cx="839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2.100</a:t>
            </a:r>
          </a:p>
        </p:txBody>
      </p:sp>
      <p:sp>
        <p:nvSpPr>
          <p:cNvPr id="14463" name="Text Box 127"/>
          <p:cNvSpPr txBox="1">
            <a:spLocks noChangeArrowheads="1"/>
          </p:cNvSpPr>
          <p:nvPr/>
        </p:nvSpPr>
        <p:spPr bwMode="auto">
          <a:xfrm>
            <a:off x="3400425" y="276225"/>
            <a:ext cx="4200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Adminisztrátorok szgépei: 300.000</a:t>
            </a:r>
          </a:p>
        </p:txBody>
      </p:sp>
      <p:sp>
        <p:nvSpPr>
          <p:cNvPr id="14464" name="Text Box 128"/>
          <p:cNvSpPr txBox="1">
            <a:spLocks noChangeArrowheads="1"/>
          </p:cNvSpPr>
          <p:nvPr/>
        </p:nvSpPr>
        <p:spPr bwMode="auto">
          <a:xfrm>
            <a:off x="8324850" y="844550"/>
            <a:ext cx="622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14465" name="Text Box 129"/>
          <p:cNvSpPr txBox="1">
            <a:spLocks noChangeArrowheads="1"/>
          </p:cNvSpPr>
          <p:nvPr/>
        </p:nvSpPr>
        <p:spPr bwMode="auto">
          <a:xfrm>
            <a:off x="2824163" y="492125"/>
            <a:ext cx="3400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Beruházási hitelek: 900.000</a:t>
            </a:r>
          </a:p>
        </p:txBody>
      </p:sp>
      <p:sp>
        <p:nvSpPr>
          <p:cNvPr id="14466" name="Text Box 130"/>
          <p:cNvSpPr txBox="1">
            <a:spLocks noChangeArrowheads="1"/>
          </p:cNvSpPr>
          <p:nvPr/>
        </p:nvSpPr>
        <p:spPr bwMode="auto">
          <a:xfrm>
            <a:off x="7980363" y="4940300"/>
            <a:ext cx="622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900</a:t>
            </a:r>
          </a:p>
        </p:txBody>
      </p:sp>
      <p:sp>
        <p:nvSpPr>
          <p:cNvPr id="14467" name="Text Box 131"/>
          <p:cNvSpPr txBox="1">
            <a:spLocks noChangeArrowheads="1"/>
          </p:cNvSpPr>
          <p:nvPr/>
        </p:nvSpPr>
        <p:spPr bwMode="auto">
          <a:xfrm>
            <a:off x="376238" y="635000"/>
            <a:ext cx="719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Számológépek és egyéb nem tartós irodai eszközök: 300.000</a:t>
            </a:r>
          </a:p>
        </p:txBody>
      </p:sp>
      <p:sp>
        <p:nvSpPr>
          <p:cNvPr id="14468" name="Text Box 132"/>
          <p:cNvSpPr txBox="1">
            <a:spLocks noChangeArrowheads="1"/>
          </p:cNvSpPr>
          <p:nvPr/>
        </p:nvSpPr>
        <p:spPr bwMode="auto">
          <a:xfrm>
            <a:off x="8307388" y="1620838"/>
            <a:ext cx="622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14469" name="Text Box 133"/>
          <p:cNvSpPr txBox="1">
            <a:spLocks noChangeArrowheads="1"/>
          </p:cNvSpPr>
          <p:nvPr/>
        </p:nvSpPr>
        <p:spPr bwMode="auto">
          <a:xfrm>
            <a:off x="4119563" y="-12700"/>
            <a:ext cx="3338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Eredménytartalék: 650.000</a:t>
            </a:r>
          </a:p>
        </p:txBody>
      </p:sp>
      <p:sp>
        <p:nvSpPr>
          <p:cNvPr id="14470" name="Text Box 134"/>
          <p:cNvSpPr txBox="1">
            <a:spLocks noChangeArrowheads="1"/>
          </p:cNvSpPr>
          <p:nvPr/>
        </p:nvSpPr>
        <p:spPr bwMode="auto">
          <a:xfrm>
            <a:off x="6288088" y="3273425"/>
            <a:ext cx="622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650</a:t>
            </a:r>
          </a:p>
        </p:txBody>
      </p:sp>
      <p:sp>
        <p:nvSpPr>
          <p:cNvPr id="14471" name="Text Box 135"/>
          <p:cNvSpPr txBox="1">
            <a:spLocks noChangeArrowheads="1"/>
          </p:cNvSpPr>
          <p:nvPr/>
        </p:nvSpPr>
        <p:spPr bwMode="auto">
          <a:xfrm>
            <a:off x="3616325" y="708025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Áruk: 1.700.000</a:t>
            </a:r>
          </a:p>
        </p:txBody>
      </p:sp>
      <p:sp>
        <p:nvSpPr>
          <p:cNvPr id="14472" name="Text Box 136"/>
          <p:cNvSpPr txBox="1">
            <a:spLocks noChangeArrowheads="1"/>
          </p:cNvSpPr>
          <p:nvPr/>
        </p:nvSpPr>
        <p:spPr bwMode="auto">
          <a:xfrm>
            <a:off x="8101013" y="1836738"/>
            <a:ext cx="839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1.700</a:t>
            </a:r>
          </a:p>
        </p:txBody>
      </p:sp>
      <p:sp>
        <p:nvSpPr>
          <p:cNvPr id="14473" name="Text Box 137"/>
          <p:cNvSpPr txBox="1">
            <a:spLocks noChangeArrowheads="1"/>
          </p:cNvSpPr>
          <p:nvPr/>
        </p:nvSpPr>
        <p:spPr bwMode="auto">
          <a:xfrm>
            <a:off x="4048125" y="781050"/>
            <a:ext cx="3049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Jegyzett tőke: 6.000.000</a:t>
            </a:r>
          </a:p>
        </p:txBody>
      </p:sp>
      <p:sp>
        <p:nvSpPr>
          <p:cNvPr id="14474" name="Text Box 138"/>
          <p:cNvSpPr txBox="1">
            <a:spLocks noChangeArrowheads="1"/>
          </p:cNvSpPr>
          <p:nvPr/>
        </p:nvSpPr>
        <p:spPr bwMode="auto">
          <a:xfrm>
            <a:off x="6084888" y="2198688"/>
            <a:ext cx="839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6.000</a:t>
            </a:r>
          </a:p>
        </p:txBody>
      </p:sp>
      <p:sp>
        <p:nvSpPr>
          <p:cNvPr id="14475" name="Text Box 139"/>
          <p:cNvSpPr txBox="1">
            <a:spLocks noChangeArrowheads="1"/>
          </p:cNvSpPr>
          <p:nvPr/>
        </p:nvSpPr>
        <p:spPr bwMode="auto">
          <a:xfrm>
            <a:off x="1023938" y="779463"/>
            <a:ext cx="416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Befejezetlen szolgáltatás: 200.000</a:t>
            </a:r>
          </a:p>
        </p:txBody>
      </p:sp>
      <p:sp>
        <p:nvSpPr>
          <p:cNvPr id="14476" name="Text Box 140"/>
          <p:cNvSpPr txBox="1">
            <a:spLocks noChangeArrowheads="1"/>
          </p:cNvSpPr>
          <p:nvPr/>
        </p:nvSpPr>
        <p:spPr bwMode="auto">
          <a:xfrm>
            <a:off x="8307388" y="2054225"/>
            <a:ext cx="622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14477" name="Text Box 141"/>
          <p:cNvSpPr txBox="1">
            <a:spLocks noChangeArrowheads="1"/>
          </p:cNvSpPr>
          <p:nvPr/>
        </p:nvSpPr>
        <p:spPr bwMode="auto">
          <a:xfrm>
            <a:off x="376238" y="852488"/>
            <a:ext cx="556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Spekulációs céllal vásárolt kötvények: 500.000</a:t>
            </a:r>
          </a:p>
        </p:txBody>
      </p:sp>
      <p:sp>
        <p:nvSpPr>
          <p:cNvPr id="14478" name="Text Box 142"/>
          <p:cNvSpPr txBox="1">
            <a:spLocks noChangeArrowheads="1"/>
          </p:cNvSpPr>
          <p:nvPr/>
        </p:nvSpPr>
        <p:spPr bwMode="auto">
          <a:xfrm>
            <a:off x="2941638" y="4884738"/>
            <a:ext cx="622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14479" name="Text Box 143"/>
          <p:cNvSpPr txBox="1">
            <a:spLocks noChangeArrowheads="1"/>
          </p:cNvSpPr>
          <p:nvPr/>
        </p:nvSpPr>
        <p:spPr bwMode="auto">
          <a:xfrm>
            <a:off x="1600200" y="852488"/>
            <a:ext cx="3252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Váltókövetelések: 100.000</a:t>
            </a:r>
          </a:p>
        </p:txBody>
      </p:sp>
      <p:sp>
        <p:nvSpPr>
          <p:cNvPr id="14480" name="Text Box 144"/>
          <p:cNvSpPr txBox="1">
            <a:spLocks noChangeArrowheads="1"/>
          </p:cNvSpPr>
          <p:nvPr/>
        </p:nvSpPr>
        <p:spPr bwMode="auto">
          <a:xfrm>
            <a:off x="8440738" y="2997200"/>
            <a:ext cx="622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4481" name="Text Box 145"/>
          <p:cNvSpPr txBox="1">
            <a:spLocks noChangeArrowheads="1"/>
          </p:cNvSpPr>
          <p:nvPr/>
        </p:nvSpPr>
        <p:spPr bwMode="auto">
          <a:xfrm>
            <a:off x="4408488" y="923925"/>
            <a:ext cx="1690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AIE: 100.000</a:t>
            </a:r>
          </a:p>
        </p:txBody>
      </p:sp>
      <p:sp>
        <p:nvSpPr>
          <p:cNvPr id="14482" name="Text Box 146"/>
          <p:cNvSpPr txBox="1">
            <a:spLocks noChangeArrowheads="1"/>
          </p:cNvSpPr>
          <p:nvPr/>
        </p:nvSpPr>
        <p:spPr bwMode="auto">
          <a:xfrm>
            <a:off x="2941638" y="5603875"/>
            <a:ext cx="622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4483" name="Text Box 147"/>
          <p:cNvSpPr txBox="1">
            <a:spLocks noChangeArrowheads="1"/>
          </p:cNvSpPr>
          <p:nvPr/>
        </p:nvSpPr>
        <p:spPr bwMode="auto">
          <a:xfrm>
            <a:off x="8108950" y="1190625"/>
            <a:ext cx="839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2.000</a:t>
            </a:r>
          </a:p>
        </p:txBody>
      </p:sp>
      <p:grpSp>
        <p:nvGrpSpPr>
          <p:cNvPr id="14484" name="Group 148"/>
          <p:cNvGrpSpPr>
            <a:grpSpLocks/>
          </p:cNvGrpSpPr>
          <p:nvPr/>
        </p:nvGrpSpPr>
        <p:grpSpPr bwMode="auto">
          <a:xfrm>
            <a:off x="8088313" y="846138"/>
            <a:ext cx="811212" cy="366712"/>
            <a:chOff x="4954" y="537"/>
            <a:chExt cx="511" cy="231"/>
          </a:xfrm>
        </p:grpSpPr>
        <p:sp>
          <p:nvSpPr>
            <p:cNvPr id="14485" name="Line 149"/>
            <p:cNvSpPr>
              <a:spLocks noChangeShapeType="1"/>
            </p:cNvSpPr>
            <p:nvPr/>
          </p:nvSpPr>
          <p:spPr bwMode="auto">
            <a:xfrm>
              <a:off x="5012" y="754"/>
              <a:ext cx="4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486" name="Text Box 150"/>
            <p:cNvSpPr txBox="1">
              <a:spLocks noChangeArrowheads="1"/>
            </p:cNvSpPr>
            <p:nvPr/>
          </p:nvSpPr>
          <p:spPr bwMode="auto">
            <a:xfrm>
              <a:off x="4954" y="537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altLang="hu-HU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4487" name="Group 151"/>
          <p:cNvGrpSpPr>
            <a:grpSpLocks/>
          </p:cNvGrpSpPr>
          <p:nvPr/>
        </p:nvGrpSpPr>
        <p:grpSpPr bwMode="auto">
          <a:xfrm>
            <a:off x="8027988" y="2039938"/>
            <a:ext cx="801687" cy="366712"/>
            <a:chOff x="5057" y="1285"/>
            <a:chExt cx="505" cy="231"/>
          </a:xfrm>
        </p:grpSpPr>
        <p:sp>
          <p:nvSpPr>
            <p:cNvPr id="14488" name="Line 152"/>
            <p:cNvSpPr>
              <a:spLocks noChangeShapeType="1"/>
            </p:cNvSpPr>
            <p:nvPr/>
          </p:nvSpPr>
          <p:spPr bwMode="auto">
            <a:xfrm>
              <a:off x="5109" y="1511"/>
              <a:ext cx="4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489" name="Text Box 153"/>
            <p:cNvSpPr txBox="1">
              <a:spLocks noChangeArrowheads="1"/>
            </p:cNvSpPr>
            <p:nvPr/>
          </p:nvSpPr>
          <p:spPr bwMode="auto">
            <a:xfrm>
              <a:off x="5057" y="1285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altLang="hu-HU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4490" name="Group 154"/>
          <p:cNvGrpSpPr>
            <a:grpSpLocks/>
          </p:cNvGrpSpPr>
          <p:nvPr/>
        </p:nvGrpSpPr>
        <p:grpSpPr bwMode="auto">
          <a:xfrm>
            <a:off x="8172450" y="2982913"/>
            <a:ext cx="863600" cy="366712"/>
            <a:chOff x="5148" y="1879"/>
            <a:chExt cx="544" cy="231"/>
          </a:xfrm>
        </p:grpSpPr>
        <p:sp>
          <p:nvSpPr>
            <p:cNvPr id="14491" name="Line 155"/>
            <p:cNvSpPr>
              <a:spLocks noChangeShapeType="1"/>
            </p:cNvSpPr>
            <p:nvPr/>
          </p:nvSpPr>
          <p:spPr bwMode="auto">
            <a:xfrm>
              <a:off x="5239" y="2105"/>
              <a:ext cx="4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492" name="Text Box 156"/>
            <p:cNvSpPr txBox="1">
              <a:spLocks noChangeArrowheads="1"/>
            </p:cNvSpPr>
            <p:nvPr/>
          </p:nvSpPr>
          <p:spPr bwMode="auto">
            <a:xfrm>
              <a:off x="5148" y="1879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altLang="hu-HU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4493" name="Group 157"/>
          <p:cNvGrpSpPr>
            <a:grpSpLocks/>
          </p:cNvGrpSpPr>
          <p:nvPr/>
        </p:nvGrpSpPr>
        <p:grpSpPr bwMode="auto">
          <a:xfrm>
            <a:off x="7908925" y="4056063"/>
            <a:ext cx="1006475" cy="366712"/>
            <a:chOff x="4982" y="2555"/>
            <a:chExt cx="634" cy="231"/>
          </a:xfrm>
        </p:grpSpPr>
        <p:sp>
          <p:nvSpPr>
            <p:cNvPr id="14494" name="Line 158"/>
            <p:cNvSpPr>
              <a:spLocks noChangeShapeType="1"/>
            </p:cNvSpPr>
            <p:nvPr/>
          </p:nvSpPr>
          <p:spPr bwMode="auto">
            <a:xfrm>
              <a:off x="5163" y="2781"/>
              <a:ext cx="4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495" name="Text Box 159"/>
            <p:cNvSpPr txBox="1">
              <a:spLocks noChangeArrowheads="1"/>
            </p:cNvSpPr>
            <p:nvPr/>
          </p:nvSpPr>
          <p:spPr bwMode="auto">
            <a:xfrm>
              <a:off x="4982" y="2555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altLang="hu-HU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4496" name="Group 160"/>
          <p:cNvGrpSpPr>
            <a:grpSpLocks/>
          </p:cNvGrpSpPr>
          <p:nvPr/>
        </p:nvGrpSpPr>
        <p:grpSpPr bwMode="auto">
          <a:xfrm>
            <a:off x="7556500" y="4926013"/>
            <a:ext cx="946150" cy="366712"/>
            <a:chOff x="4760" y="3103"/>
            <a:chExt cx="596" cy="231"/>
          </a:xfrm>
        </p:grpSpPr>
        <p:sp>
          <p:nvSpPr>
            <p:cNvPr id="14497" name="Line 161"/>
            <p:cNvSpPr>
              <a:spLocks noChangeShapeType="1"/>
            </p:cNvSpPr>
            <p:nvPr/>
          </p:nvSpPr>
          <p:spPr bwMode="auto">
            <a:xfrm>
              <a:off x="4903" y="3330"/>
              <a:ext cx="4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498" name="Text Box 162"/>
            <p:cNvSpPr txBox="1">
              <a:spLocks noChangeArrowheads="1"/>
            </p:cNvSpPr>
            <p:nvPr/>
          </p:nvSpPr>
          <p:spPr bwMode="auto">
            <a:xfrm>
              <a:off x="4760" y="3103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altLang="hu-HU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4499" name="Group 163"/>
          <p:cNvGrpSpPr>
            <a:grpSpLocks/>
          </p:cNvGrpSpPr>
          <p:nvPr/>
        </p:nvGrpSpPr>
        <p:grpSpPr bwMode="auto">
          <a:xfrm>
            <a:off x="8120063" y="6100763"/>
            <a:ext cx="803275" cy="366712"/>
            <a:chOff x="5012" y="3888"/>
            <a:chExt cx="506" cy="231"/>
          </a:xfrm>
        </p:grpSpPr>
        <p:sp>
          <p:nvSpPr>
            <p:cNvPr id="14500" name="Line 164"/>
            <p:cNvSpPr>
              <a:spLocks noChangeShapeType="1"/>
            </p:cNvSpPr>
            <p:nvPr/>
          </p:nvSpPr>
          <p:spPr bwMode="auto">
            <a:xfrm>
              <a:off x="5065" y="4114"/>
              <a:ext cx="4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4501" name="Text Box 165"/>
            <p:cNvSpPr txBox="1">
              <a:spLocks noChangeArrowheads="1"/>
            </p:cNvSpPr>
            <p:nvPr/>
          </p:nvSpPr>
          <p:spPr bwMode="auto">
            <a:xfrm>
              <a:off x="5012" y="3888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hu-HU" altLang="hu-HU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14502" name="Text Box 166"/>
          <p:cNvSpPr txBox="1">
            <a:spLocks noChangeArrowheads="1"/>
          </p:cNvSpPr>
          <p:nvPr/>
        </p:nvSpPr>
        <p:spPr bwMode="auto">
          <a:xfrm>
            <a:off x="8101013" y="2363788"/>
            <a:ext cx="839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2.200</a:t>
            </a:r>
          </a:p>
        </p:txBody>
      </p:sp>
      <p:sp>
        <p:nvSpPr>
          <p:cNvPr id="14503" name="Text Box 167"/>
          <p:cNvSpPr txBox="1">
            <a:spLocks noChangeArrowheads="1"/>
          </p:cNvSpPr>
          <p:nvPr/>
        </p:nvSpPr>
        <p:spPr bwMode="auto">
          <a:xfrm>
            <a:off x="8243888" y="3284538"/>
            <a:ext cx="839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1.000</a:t>
            </a:r>
          </a:p>
        </p:txBody>
      </p:sp>
      <p:sp>
        <p:nvSpPr>
          <p:cNvPr id="14504" name="Text Box 168"/>
          <p:cNvSpPr txBox="1">
            <a:spLocks noChangeArrowheads="1"/>
          </p:cNvSpPr>
          <p:nvPr/>
        </p:nvSpPr>
        <p:spPr bwMode="auto">
          <a:xfrm>
            <a:off x="8196263" y="4379913"/>
            <a:ext cx="839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2.300</a:t>
            </a:r>
          </a:p>
        </p:txBody>
      </p:sp>
      <p:sp>
        <p:nvSpPr>
          <p:cNvPr id="14505" name="Text Box 169"/>
          <p:cNvSpPr txBox="1">
            <a:spLocks noChangeArrowheads="1"/>
          </p:cNvSpPr>
          <p:nvPr/>
        </p:nvSpPr>
        <p:spPr bwMode="auto">
          <a:xfrm>
            <a:off x="7764463" y="5243513"/>
            <a:ext cx="839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2.400</a:t>
            </a:r>
          </a:p>
        </p:txBody>
      </p:sp>
      <p:sp>
        <p:nvSpPr>
          <p:cNvPr id="14506" name="Text Box 170"/>
          <p:cNvSpPr txBox="1">
            <a:spLocks noChangeArrowheads="1"/>
          </p:cNvSpPr>
          <p:nvPr/>
        </p:nvSpPr>
        <p:spPr bwMode="auto">
          <a:xfrm>
            <a:off x="8191500" y="6446838"/>
            <a:ext cx="839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latin typeface="Tahoma" panose="020B0604030504040204" pitchFamily="34" charset="0"/>
                <a:cs typeface="Arial" panose="020B0604020202020204" pitchFamily="34" charset="0"/>
              </a:rPr>
              <a:t>1.400</a:t>
            </a:r>
          </a:p>
        </p:txBody>
      </p:sp>
      <p:sp>
        <p:nvSpPr>
          <p:cNvPr id="14507" name="Text Box 171"/>
          <p:cNvSpPr txBox="1">
            <a:spLocks noChangeArrowheads="1"/>
          </p:cNvSpPr>
          <p:nvPr/>
        </p:nvSpPr>
        <p:spPr bwMode="auto">
          <a:xfrm>
            <a:off x="2679700" y="1690688"/>
            <a:ext cx="911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4.000</a:t>
            </a:r>
          </a:p>
        </p:txBody>
      </p:sp>
      <p:sp>
        <p:nvSpPr>
          <p:cNvPr id="14508" name="Text Box 172"/>
          <p:cNvSpPr txBox="1">
            <a:spLocks noChangeArrowheads="1"/>
          </p:cNvSpPr>
          <p:nvPr/>
        </p:nvSpPr>
        <p:spPr bwMode="auto">
          <a:xfrm>
            <a:off x="2700338" y="3752850"/>
            <a:ext cx="911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6.000</a:t>
            </a:r>
          </a:p>
        </p:txBody>
      </p:sp>
      <p:sp>
        <p:nvSpPr>
          <p:cNvPr id="14509" name="Text Box 173"/>
          <p:cNvSpPr txBox="1">
            <a:spLocks noChangeArrowheads="1"/>
          </p:cNvSpPr>
          <p:nvPr/>
        </p:nvSpPr>
        <p:spPr bwMode="auto">
          <a:xfrm>
            <a:off x="2555875" y="5984875"/>
            <a:ext cx="107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10.100</a:t>
            </a:r>
          </a:p>
        </p:txBody>
      </p:sp>
      <p:sp>
        <p:nvSpPr>
          <p:cNvPr id="14510" name="Text Box 174"/>
          <p:cNvSpPr txBox="1">
            <a:spLocks noChangeArrowheads="1"/>
          </p:cNvSpPr>
          <p:nvPr/>
        </p:nvSpPr>
        <p:spPr bwMode="auto">
          <a:xfrm>
            <a:off x="5875338" y="5984875"/>
            <a:ext cx="107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10.100</a:t>
            </a:r>
          </a:p>
        </p:txBody>
      </p:sp>
      <p:sp>
        <p:nvSpPr>
          <p:cNvPr id="14511" name="Text Box 175"/>
          <p:cNvSpPr txBox="1">
            <a:spLocks noChangeArrowheads="1"/>
          </p:cNvSpPr>
          <p:nvPr/>
        </p:nvSpPr>
        <p:spPr bwMode="auto">
          <a:xfrm>
            <a:off x="6037263" y="4498975"/>
            <a:ext cx="911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3.800</a:t>
            </a:r>
          </a:p>
        </p:txBody>
      </p:sp>
      <p:sp>
        <p:nvSpPr>
          <p:cNvPr id="14512" name="Text Box 176"/>
          <p:cNvSpPr txBox="1">
            <a:spLocks noChangeArrowheads="1"/>
          </p:cNvSpPr>
          <p:nvPr/>
        </p:nvSpPr>
        <p:spPr bwMode="auto">
          <a:xfrm>
            <a:off x="6011863" y="1700213"/>
            <a:ext cx="911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6.000</a:t>
            </a:r>
          </a:p>
        </p:txBody>
      </p:sp>
      <p:sp>
        <p:nvSpPr>
          <p:cNvPr id="14513" name="Text Box 177"/>
          <p:cNvSpPr txBox="1">
            <a:spLocks noChangeArrowheads="1"/>
          </p:cNvSpPr>
          <p:nvPr/>
        </p:nvSpPr>
        <p:spPr bwMode="auto">
          <a:xfrm>
            <a:off x="6227763" y="3783013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rPr>
              <a:t>-150</a:t>
            </a:r>
          </a:p>
        </p:txBody>
      </p:sp>
    </p:spTree>
    <p:extLst>
      <p:ext uri="{BB962C8B-B14F-4D97-AF65-F5344CB8AC3E}">
        <p14:creationId xmlns:p14="http://schemas.microsoft.com/office/powerpoint/2010/main" val="1502199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 nodeType="clickPar">
                      <p:stCondLst>
                        <p:cond delay="indefinite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-0.59011 0.21574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4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4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58924 0.25463 " pathEditMode="relative" rAng="0" ptsTypes="AA">
                                      <p:cBhvr>
                                        <p:cTn id="314" dur="2000" fill="hold"/>
                                        <p:tgtEl>
                                          <p:spTgt spid="14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2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60487 0.17291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14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43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 nodeType="clickPar">
                      <p:stCondLst>
                        <p:cond delay="indefinite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 nodeType="clickPar">
                      <p:stCondLst>
                        <p:cond delay="indefinite"/>
                      </p:stCondLst>
                      <p:childTnLst>
                        <p:par>
                          <p:cTn id="3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 nodeType="clickPar">
                      <p:stCondLst>
                        <p:cond delay="indefinite"/>
                      </p:stCondLst>
                      <p:childTnLst>
                        <p:par>
                          <p:cTn id="3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59966 0.1287 " pathEditMode="relative" rAng="0" ptsTypes="AA">
                                      <p:cBhvr>
                                        <p:cTn id="338" dur="2000" fill="hold"/>
                                        <p:tgtEl>
                                          <p:spTgt spid="14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83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 nodeType="clickPar">
                      <p:stCondLst>
                        <p:cond delay="indefinite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 nodeType="clickPar">
                      <p:stCondLst>
                        <p:cond delay="indefinite"/>
                      </p:stCondLst>
                      <p:childTnLst>
                        <p:par>
                          <p:cTn id="3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 nodeType="clickPar">
                      <p:stCondLst>
                        <p:cond delay="indefinite"/>
                      </p:stCondLst>
                      <p:childTnLst>
                        <p:par>
                          <p:cTn id="3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1823 -0.04976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14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 nodeType="clickPar">
                      <p:stCondLst>
                        <p:cond delay="indefinite"/>
                      </p:stCondLst>
                      <p:childTnLst>
                        <p:par>
                          <p:cTn id="3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 nodeType="clickPar">
                      <p:stCondLst>
                        <p:cond delay="indefinite"/>
                      </p:stCondLst>
                      <p:childTnLst>
                        <p:par>
                          <p:cTn id="3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229 -0.17269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14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 nodeType="clickPar">
                      <p:stCondLst>
                        <p:cond delay="indefinite"/>
                      </p:stCondLst>
                      <p:childTnLst>
                        <p:par>
                          <p:cTn id="3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 nodeType="clickPar">
                      <p:stCondLst>
                        <p:cond delay="indefinite"/>
                      </p:stCondLst>
                      <p:childTnLst>
                        <p:par>
                          <p:cTn id="3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 nodeType="clickPar">
                      <p:stCondLst>
                        <p:cond delay="indefinite"/>
                      </p:stCondLst>
                      <p:childTnLst>
                        <p:par>
                          <p:cTn id="3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 nodeType="clickPar">
                      <p:stCondLst>
                        <p:cond delay="indefinite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 nodeType="clickPar">
                      <p:stCondLst>
                        <p:cond delay="indefinite"/>
                      </p:stCondLst>
                      <p:childTnLst>
                        <p:par>
                          <p:cTn id="3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 nodeType="clickPar">
                      <p:stCondLst>
                        <p:cond delay="indefinite"/>
                      </p:stCondLst>
                      <p:childTnLst>
                        <p:par>
                          <p:cTn id="3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28" grpId="0"/>
      <p:bldP spid="14428" grpId="1"/>
      <p:bldP spid="14429" grpId="0"/>
      <p:bldP spid="14430" grpId="0"/>
      <p:bldP spid="14430" grpId="1"/>
      <p:bldP spid="14432" grpId="0"/>
      <p:bldP spid="14433" grpId="0"/>
      <p:bldP spid="14433" grpId="1"/>
      <p:bldP spid="14440" grpId="0"/>
      <p:bldP spid="14441" grpId="0"/>
      <p:bldP spid="14441" grpId="1"/>
      <p:bldP spid="14442" grpId="0"/>
      <p:bldP spid="14443" grpId="0"/>
      <p:bldP spid="14443" grpId="1"/>
      <p:bldP spid="14444" grpId="0"/>
      <p:bldP spid="14445" grpId="0"/>
      <p:bldP spid="14445" grpId="1"/>
      <p:bldP spid="14446" grpId="0"/>
      <p:bldP spid="14447" grpId="0"/>
      <p:bldP spid="14447" grpId="1"/>
      <p:bldP spid="14448" grpId="0"/>
      <p:bldP spid="14449" grpId="0"/>
      <p:bldP spid="14449" grpId="1"/>
      <p:bldP spid="14450" grpId="0"/>
      <p:bldP spid="14451" grpId="0"/>
      <p:bldP spid="14451" grpId="1"/>
      <p:bldP spid="14452" grpId="0"/>
      <p:bldP spid="14453" grpId="0"/>
      <p:bldP spid="14453" grpId="1"/>
      <p:bldP spid="14454" grpId="0"/>
      <p:bldP spid="14455" grpId="0"/>
      <p:bldP spid="14455" grpId="1"/>
      <p:bldP spid="14456" grpId="0"/>
      <p:bldP spid="14457" grpId="0"/>
      <p:bldP spid="14457" grpId="1"/>
      <p:bldP spid="14458" grpId="0"/>
      <p:bldP spid="14459" grpId="0"/>
      <p:bldP spid="14459" grpId="1"/>
      <p:bldP spid="14460" grpId="0"/>
      <p:bldP spid="14461" grpId="0"/>
      <p:bldP spid="14461" grpId="1"/>
      <p:bldP spid="14462" grpId="0"/>
      <p:bldP spid="14463" grpId="0"/>
      <p:bldP spid="14463" grpId="1"/>
      <p:bldP spid="14464" grpId="0"/>
      <p:bldP spid="14465" grpId="0"/>
      <p:bldP spid="14465" grpId="1"/>
      <p:bldP spid="14466" grpId="0"/>
      <p:bldP spid="14467" grpId="0"/>
      <p:bldP spid="14467" grpId="1"/>
      <p:bldP spid="14468" grpId="0"/>
      <p:bldP spid="14469" grpId="0"/>
      <p:bldP spid="14469" grpId="1"/>
      <p:bldP spid="14470" grpId="0"/>
      <p:bldP spid="14471" grpId="0"/>
      <p:bldP spid="14471" grpId="1"/>
      <p:bldP spid="14472" grpId="0"/>
      <p:bldP spid="14473" grpId="0"/>
      <p:bldP spid="14473" grpId="1"/>
      <p:bldP spid="14474" grpId="0"/>
      <p:bldP spid="14475" grpId="0"/>
      <p:bldP spid="14475" grpId="1"/>
      <p:bldP spid="14476" grpId="0"/>
      <p:bldP spid="14477" grpId="0"/>
      <p:bldP spid="14477" grpId="1"/>
      <p:bldP spid="14478" grpId="0"/>
      <p:bldP spid="14479" grpId="0"/>
      <p:bldP spid="14479" grpId="1"/>
      <p:bldP spid="14480" grpId="0"/>
      <p:bldP spid="14481" grpId="0"/>
      <p:bldP spid="14481" grpId="1"/>
      <p:bldP spid="14482" grpId="0"/>
      <p:bldP spid="14483" grpId="0"/>
      <p:bldP spid="14483" grpId="1"/>
      <p:bldP spid="14502" grpId="0"/>
      <p:bldP spid="14502" grpId="1"/>
      <p:bldP spid="14503" grpId="0"/>
      <p:bldP spid="14503" grpId="1"/>
      <p:bldP spid="14504" grpId="0"/>
      <p:bldP spid="14504" grpId="1"/>
      <p:bldP spid="14505" grpId="0"/>
      <p:bldP spid="14505" grpId="1"/>
      <p:bldP spid="14506" grpId="0"/>
      <p:bldP spid="14506" grpId="1"/>
      <p:bldP spid="14507" grpId="0"/>
      <p:bldP spid="14508" grpId="0"/>
      <p:bldP spid="14509" grpId="0"/>
      <p:bldP spid="14510" grpId="0"/>
      <p:bldP spid="14511" grpId="0"/>
      <p:bldP spid="14512" grpId="0"/>
      <p:bldP spid="145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C58B-7DA9-49C8-B44F-92A3F358FBFB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395536" y="44624"/>
            <a:ext cx="829126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sz="28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félévközi jegy megszerezhető </a:t>
            </a:r>
            <a:r>
              <a:rPr lang="hu-HU" sz="2800" b="1" cap="sm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érdemi </a:t>
            </a:r>
            <a:r>
              <a:rPr lang="hu-HU" sz="28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félévközi munkával vagy </a:t>
            </a:r>
            <a:r>
              <a:rPr lang="hu-HU" sz="2800" b="1" cap="sm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zárthelyi </a:t>
            </a:r>
            <a:r>
              <a:rPr lang="hu-HU" sz="2800" b="1" cap="sm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dolgozat megírásával</a:t>
            </a:r>
            <a:r>
              <a:rPr lang="hu-HU" sz="2800" b="1" cap="sm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hu-H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A 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félévközi jegy megszerzése </a:t>
            </a:r>
            <a:r>
              <a:rPr lang="hu-H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érdemi félévközi munkával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hu-H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moodle</a:t>
            </a:r>
            <a:r>
              <a:rPr lang="hu-H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tesztek (</a:t>
            </a:r>
            <a:r>
              <a:rPr lang="hu-H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össz</a:t>
            </a:r>
            <a:r>
              <a:rPr lang="hu-H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25 pont) és önálló vagy csoportos feladatok kidolgozásával (</a:t>
            </a:r>
            <a:r>
              <a:rPr lang="hu-H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össz</a:t>
            </a:r>
            <a:r>
              <a:rPr lang="hu-H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25 pont)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hu-H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endParaRPr lang="hu-H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Évközi 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munkával így </a:t>
            </a:r>
            <a:r>
              <a:rPr lang="hu-H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összesen 50 pont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szerezhető. 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érdemjegy évközi munkával való megszerzésének további feltétele, hogy a hallgató mind a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moodle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tesztekkel, mind az önálló és csoportos munkákkal legalább 12-12 pontot elérjen. </a:t>
            </a:r>
            <a:endParaRPr lang="hu-H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endParaRPr lang="hu-H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aktív órai munkával pluszpontok szerezhetők, amelyekkel egy jegyet lehet javítani a már legalább elégséges félévközi jegyen.</a:t>
            </a:r>
          </a:p>
          <a:p>
            <a:pPr algn="just">
              <a:spcAft>
                <a:spcPts val="0"/>
              </a:spcAft>
            </a:pPr>
            <a:endParaRPr lang="hu-H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C58B-7DA9-49C8-B44F-92A3F358FBFB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51520" y="460985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Moodle</a:t>
            </a:r>
            <a:r>
              <a:rPr lang="hu-H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teszt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hu-H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hallgatók szeptember 20-tól megoldhatnak az aznapi előadáshoz kapcsolódó ötpontos tesztet a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moodleban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az adott előadás napján, legkésőbb éjfélig. (Minden teszttel 5 pont érhető el.) A legjobban sikerült 5 teszt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összpontszáma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számít bele a félévközi jegybe. A tesztekkel így összesen 5*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25 pont érhető el</a:t>
            </a:r>
            <a:r>
              <a:rPr lang="hu-H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hu-H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hu-H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Önálló és csoportos feladatok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Lehetőség van egyéni és csoportos önálló feladatok feltöltésére a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moodle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rendszerbe a megadott határidők betartásával. (Önálló feladatokkal ugyancsak összesen 25 pont szerezhető.) </a:t>
            </a:r>
            <a:endParaRPr lang="hu-H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endParaRPr lang="hu-H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így értékelhető félévközi teljesítmény jegyei a szorgalmi időszak végén bekerülnek a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Neptunba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és a hallgatók a zárthelyi megírása alól mentesülnek.</a:t>
            </a:r>
          </a:p>
        </p:txBody>
      </p:sp>
    </p:spTree>
    <p:extLst>
      <p:ext uri="{BB962C8B-B14F-4D97-AF65-F5344CB8AC3E}">
        <p14:creationId xmlns:p14="http://schemas.microsoft.com/office/powerpoint/2010/main" val="31983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C58B-7DA9-49C8-B44F-92A3F358FBFB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611560" y="830317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Aki 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félév során nem tudja, vagy nem akarja az 1. pontban foglalt módon a félévközi jegyét megszerezni, </a:t>
            </a:r>
            <a:r>
              <a:rPr lang="hu-H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december 6-án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az előadás időpontjában </a:t>
            </a:r>
            <a:r>
              <a:rPr lang="hu-H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zárthelyi dolgozat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 írhat. </a:t>
            </a:r>
            <a:endParaRPr lang="hu-H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hu-H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u-H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zárthelyi dolgozat egy 50 pontos teszt. A zárthelyivel elért legalább elégséges eredmény is javítható egy jeggyel az aktív órai munkával szerzett pluszpontok beszámításával. </a:t>
            </a:r>
            <a:endParaRPr lang="hu-H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hu-H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u-H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Pótlási </a:t>
            </a:r>
            <a:r>
              <a:rPr lang="hu-H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lehetőségek</a:t>
            </a:r>
            <a:endParaRPr lang="hu-H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moodle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felületen meghirdetett helyen és időpontban a pótlási héten, amiről az érintett hallgatók </a:t>
            </a:r>
            <a:r>
              <a:rPr lang="hu-H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Neptun</a:t>
            </a: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üzenetet is kapnak.</a:t>
            </a:r>
          </a:p>
        </p:txBody>
      </p:sp>
    </p:spTree>
    <p:extLst>
      <p:ext uri="{BB962C8B-B14F-4D97-AF65-F5344CB8AC3E}">
        <p14:creationId xmlns:p14="http://schemas.microsoft.com/office/powerpoint/2010/main" val="37856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C58B-7DA9-49C8-B44F-92A3F358FBFB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195736" y="1552724"/>
            <a:ext cx="4878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 értékelés ponthatárai: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  –  24 pont 	(1) elégtelen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–  31 pont 	(2) elégséges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–  38 pont 	(3) közepes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 –  44 pont 	(4) jó</a:t>
            </a:r>
          </a:p>
          <a:p>
            <a:pPr>
              <a:spcAft>
                <a:spcPts val="0"/>
              </a:spcAft>
            </a:pPr>
            <a:r>
              <a:rPr lang="hu-H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 –  50 pont 	(5) jeles</a:t>
            </a:r>
            <a:endParaRPr lang="hu-HU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certax-accounting.com/wp-content/uploads/2014/12/Account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" y="-18825"/>
            <a:ext cx="9474584" cy="68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C3EC0F95-765A-4038-A028-F355FF46E870}" type="slidenum">
              <a:rPr lang="hu-HU" altLang="hu-HU" sz="14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8</a:t>
            </a:fld>
            <a:endParaRPr lang="hu-HU" altLang="hu-HU" sz="1400" smtClean="0">
              <a:solidFill>
                <a:schemeClr val="bg1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682625" y="2205038"/>
            <a:ext cx="10583863" cy="2425700"/>
          </a:xfrm>
          <a:effectLst>
            <a:outerShdw dist="50800" algn="ctr" rotWithShape="0">
              <a:srgbClr val="EAEAEA">
                <a:alpha val="50000"/>
              </a:srgbClr>
            </a:outerShdw>
          </a:effectLst>
        </p:spPr>
        <p:txBody>
          <a:bodyPr lIns="34290" tIns="34290" rIns="34290" bIns="34290"/>
          <a:lstStyle/>
          <a:p>
            <a:pPr eaLnBrk="1" hangingPunct="1"/>
            <a:r>
              <a:rPr lang="hu-HU" altLang="hu-HU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BESZÁMOLÁS, MÉRLEGELÉS, VAGYONMÉRLEG</a:t>
            </a:r>
            <a:endParaRPr lang="en-US" altLang="hu-HU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42052" name="01 Siker tangó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0485438"/>
            <a:ext cx="944562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 vol="100000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205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u-HU" alt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336699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(Hagyományos) </a:t>
            </a:r>
            <a:r>
              <a:rPr lang="hu-HU" alt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336699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számvitel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558925"/>
            <a:ext cx="8229600" cy="223043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hu-HU" altLang="hu-HU" sz="2800" b="1" smtClean="0">
                <a:latin typeface="Tahoma" panose="020B0604030504040204" pitchFamily="34" charset="0"/>
                <a:cs typeface="Tahoma" panose="020B0604030504040204" pitchFamily="34" charset="0"/>
              </a:rPr>
              <a:t>	A vállalkozás működése során bekövetkezett gazdasági események előre meghatározott rendszerben történő gyűjtése, mérése, feljegyzése, ellenőrzése, elemzése és közlése.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323850" y="5229225"/>
            <a:ext cx="3613150" cy="1200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hu-HU" altLang="hu-H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BESZÁMOLÓ</a:t>
            </a:r>
          </a:p>
          <a:p>
            <a:pPr algn="ctr">
              <a:defRPr/>
            </a:pPr>
            <a:r>
              <a:rPr lang="hu-HU" altLang="hu-HU" sz="2400" b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(KÜLSŐ ÉRDEKELTEK)</a:t>
            </a:r>
          </a:p>
          <a:p>
            <a:pPr algn="ctr">
              <a:defRPr/>
            </a:pPr>
            <a:r>
              <a:rPr lang="hu-HU" altLang="hu-H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Pénzügyi számvitel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4233863" y="5227638"/>
            <a:ext cx="4852987" cy="1200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hu-HU" altLang="hu-H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VEZETŐI DÖNTÉSTÁMOGATÁS</a:t>
            </a:r>
          </a:p>
          <a:p>
            <a:pPr algn="ctr">
              <a:defRPr/>
            </a:pPr>
            <a:r>
              <a:rPr lang="hu-HU" altLang="hu-HU" sz="2400" b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(BELSŐ ÉRDEKELTEK)</a:t>
            </a:r>
          </a:p>
          <a:p>
            <a:pPr algn="ctr">
              <a:defRPr/>
            </a:pPr>
            <a:r>
              <a:rPr lang="hu-HU" altLang="hu-H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Vezetői számvitel</a:t>
            </a: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 flipH="1">
            <a:off x="3059113" y="3789363"/>
            <a:ext cx="144145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4935" name="Line 7"/>
          <p:cNvSpPr>
            <a:spLocks noChangeShapeType="1"/>
          </p:cNvSpPr>
          <p:nvPr/>
        </p:nvSpPr>
        <p:spPr bwMode="auto">
          <a:xfrm>
            <a:off x="4500563" y="3789363"/>
            <a:ext cx="1514475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660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nimBg="1"/>
      <p:bldP spid="124932" grpId="0" animBg="1"/>
      <p:bldP spid="124933" grpId="0" animBg="1"/>
      <p:bldP spid="124934" grpId="0" animBg="1"/>
      <p:bldP spid="124935" grpId="0" animBg="1"/>
    </p:bld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59141</TotalTime>
  <Words>2495</Words>
  <Application>Microsoft Office PowerPoint</Application>
  <PresentationFormat>Diavetítés a képernyőre (4:3 oldalarány)</PresentationFormat>
  <Paragraphs>589</Paragraphs>
  <Slides>31</Slides>
  <Notes>23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Tahoma</vt:lpstr>
      <vt:lpstr>Times New Roman CE</vt:lpstr>
      <vt:lpstr>Wingdings</vt:lpstr>
      <vt:lpstr>Alapértelmezett terv</vt:lpstr>
      <vt:lpstr>1. ELŐADÁS (09.06.)</vt:lpstr>
      <vt:lpstr>PowerPoint bemutató</vt:lpstr>
      <vt:lpstr>A KURZUS ONLINE TANULÁSI KÖRNYEZETE </vt:lpstr>
      <vt:lpstr>PowerPoint bemutató</vt:lpstr>
      <vt:lpstr>PowerPoint bemutató</vt:lpstr>
      <vt:lpstr>PowerPoint bemutató</vt:lpstr>
      <vt:lpstr>PowerPoint bemutató</vt:lpstr>
      <vt:lpstr>2. BESZÁMOLÁS, MÉRLEGELÉS, VAGYONMÉRLEG</vt:lpstr>
      <vt:lpstr>(Hagyományos) számvitel</vt:lpstr>
      <vt:lpstr>BESZÁMOLÓ</vt:lpstr>
      <vt:lpstr>A JELENLEGI BESZÁMOLÓ TARTALMA</vt:lpstr>
      <vt:lpstr>A JELENLEGI BESZÁMOLÓ TARTALMA</vt:lpstr>
      <vt:lpstr>MESE: A 18. KECSKE</vt:lpstr>
      <vt:lpstr>VAGYONLELTÁR</vt:lpstr>
      <vt:lpstr>MENNYIT ÉRHET EZ FORINTBAN?</vt:lpstr>
      <vt:lpstr>VAGYONÉRTÉK MEGHATÁROZÁSA PIACI ÁRON</vt:lpstr>
      <vt:lpstr>MELYIK KECSKE KIÉ LETT?</vt:lpstr>
      <vt:lpstr>LÉTESÍTŐ OKIRAT ALAPJÁUL SZOLGÁLÓ TULAJDONOSI ARÁNYOK MEGHATÁROZÁSA </vt:lpstr>
      <vt:lpstr>KÖTELEZETTSÉG MEGHATÁROZÁSA</vt:lpstr>
      <vt:lpstr>PowerPoint bemutató</vt:lpstr>
      <vt:lpstr>SAJÁT vagy IDEGEN TŐKE???</vt:lpstr>
      <vt:lpstr>BEFEKTETETT vagy FORGÓESZKÖZ???</vt:lpstr>
      <vt:lpstr>PowerPoint bemutató</vt:lpstr>
      <vt:lpstr>3.   MÉRLEG </vt:lpstr>
      <vt:lpstr>PowerPoint bemutató</vt:lpstr>
      <vt:lpstr>PowerPoint bemutató</vt:lpstr>
      <vt:lpstr>PowerPoint bemutató</vt:lpstr>
      <vt:lpstr>A) BEFEKTETETT ESZKÖZÖK</vt:lpstr>
      <vt:lpstr>B) FORGÓESZKÖZÖK</vt:lpstr>
      <vt:lpstr>PowerPoint bemutató</vt:lpstr>
      <vt:lpstr>PowerPoint bemutató</vt:lpstr>
    </vt:vector>
  </TitlesOfParts>
  <Company>BME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laab</dc:creator>
  <cp:lastModifiedBy>BaranyM</cp:lastModifiedBy>
  <cp:revision>356</cp:revision>
  <cp:lastPrinted>2016-09-20T08:53:37Z</cp:lastPrinted>
  <dcterms:created xsi:type="dcterms:W3CDTF">2009-11-22T10:24:48Z</dcterms:created>
  <dcterms:modified xsi:type="dcterms:W3CDTF">2016-09-20T09:03:11Z</dcterms:modified>
</cp:coreProperties>
</file>