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0"/>
  </p:notesMasterIdLst>
  <p:sldIdLst>
    <p:sldId id="260" r:id="rId2"/>
    <p:sldId id="329" r:id="rId3"/>
    <p:sldId id="330" r:id="rId4"/>
    <p:sldId id="335" r:id="rId5"/>
    <p:sldId id="333" r:id="rId6"/>
    <p:sldId id="281" r:id="rId7"/>
    <p:sldId id="334" r:id="rId8"/>
    <p:sldId id="336" r:id="rId9"/>
    <p:sldId id="340" r:id="rId10"/>
    <p:sldId id="282" r:id="rId11"/>
    <p:sldId id="316" r:id="rId12"/>
    <p:sldId id="315" r:id="rId13"/>
    <p:sldId id="317" r:id="rId14"/>
    <p:sldId id="318" r:id="rId15"/>
    <p:sldId id="319" r:id="rId16"/>
    <p:sldId id="320" r:id="rId17"/>
    <p:sldId id="337" r:id="rId18"/>
    <p:sldId id="332" r:id="rId19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FFFF"/>
    <a:srgbClr val="FF7C80"/>
    <a:srgbClr val="99FF66"/>
    <a:srgbClr val="FFFF00"/>
    <a:srgbClr val="656565"/>
    <a:srgbClr val="CCCC00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6" y="58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 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A506EC-1BA8-4EA5-AE8C-B25EF5E7043F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F0B314-FDF4-42C1-B1E5-79B940CB5B73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4CA311-589F-4D50-927F-85A1C997172C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FF7395-88B4-44DF-9B74-246D0F0BCB33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B1A2B5-7EAA-4F9D-9CC5-32E4B6CA0C12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03462D-E21E-4AF5-8A5C-232DB9B671EE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EEA8DF-79FE-44EC-ACB9-1328E57617BC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15794B-B8E1-4414-9590-3526C7019BDD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82468C-FA52-48C5-9932-11E9D39E4131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B26885-9A6E-4429-8FFA-AB417184F5BB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C7E22E-A655-42E1-875C-C6776B7B6A48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C129A7-10D2-49C6-9881-FEED8C10B4A4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 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56325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fld id="{838611F8-58AE-413D-8160-F10626042233}" type="slidenum">
              <a:rPr lang="hu-HU"/>
              <a:pPr/>
              <a:t>‹#›</a:t>
            </a:fld>
            <a:endParaRPr lang="hu-HU"/>
          </a:p>
        </p:txBody>
      </p:sp>
      <p:pic>
        <p:nvPicPr>
          <p:cNvPr id="1029" name="Picture 18" descr="v1cimer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08963" y="6230938"/>
            <a:ext cx="935037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9" descr="muegyred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335713"/>
            <a:ext cx="17557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›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/D/Users/Tamus/Villk&#246;rny/2003I/11.ea/mempot.jpe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/D/Users/Tamus/Villk&#246;rny/2003I/11.ea/action-potential.jpe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/D/Users/Tamus/Villk&#246;rny/2003I/11.ea/cellmemb.jpe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/D/Users/Tamus/Villk&#246;rny/2003I/11.ea/brain-neuron.g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997200"/>
            <a:ext cx="9144000" cy="2286000"/>
          </a:xfrm>
        </p:spPr>
        <p:txBody>
          <a:bodyPr/>
          <a:lstStyle/>
          <a:p>
            <a:r>
              <a:rPr lang="hu-HU" smtClean="0"/>
              <a:t>Villamosság élettani hatásai</a:t>
            </a:r>
            <a:r>
              <a:rPr lang="hu-HU" sz="4000" smtClean="0"/>
              <a:t/>
            </a:r>
            <a:br>
              <a:rPr lang="hu-HU" sz="4000" smtClean="0"/>
            </a:br>
            <a:r>
              <a:rPr lang="hu-HU" sz="4000" smtClean="0"/>
              <a:t/>
            </a:r>
            <a:br>
              <a:rPr lang="hu-HU" sz="4000" smtClean="0"/>
            </a:br>
            <a:r>
              <a:rPr lang="hu-HU" sz="3200" smtClean="0"/>
              <a:t>Alapvető elektromos jelek az élőszervezetben</a:t>
            </a:r>
            <a:r>
              <a:rPr lang="hu-HU" sz="2400" smtClean="0"/>
              <a:t/>
            </a:r>
            <a:br>
              <a:rPr lang="hu-HU" sz="2400" smtClean="0"/>
            </a:br>
            <a:endParaRPr lang="hu-HU" sz="2400" smtClean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5876925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Tamus Zoltán Ádám </a:t>
            </a:r>
            <a:endParaRPr lang="hu-HU" b="1" baseline="3000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 algn="ctr"/>
            <a:r>
              <a:rPr lang="hu-HU" sz="1800">
                <a:latin typeface="Tahoma" pitchFamily="34" charset="0"/>
              </a:rPr>
              <a:t>tamus.adam@vet.bme.hu</a:t>
            </a:r>
            <a:endParaRPr lang="hu-HU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33400" y="1371600"/>
            <a:ext cx="830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Budapesti Műszaki és Gazdaságtudományi Egyetem</a:t>
            </a:r>
          </a:p>
          <a:p>
            <a:pPr algn="ctr"/>
            <a:r>
              <a:rPr lang="hu-H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Villamos Energetika Tanszék</a:t>
            </a:r>
          </a:p>
          <a:p>
            <a:pPr algn="ctr"/>
            <a:r>
              <a:rPr lang="hu-H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Nagyfeszültségű Technika és Berendezések Csoport </a:t>
            </a:r>
            <a:endParaRPr lang="en-US"/>
          </a:p>
        </p:txBody>
      </p:sp>
      <p:pic>
        <p:nvPicPr>
          <p:cNvPr id="14340" name="Picture 10"/>
          <p:cNvPicPr>
            <a:picLocks noChangeAspect="1" noChangeArrowheads="1"/>
          </p:cNvPicPr>
          <p:nvPr/>
        </p:nvPicPr>
        <p:blipFill>
          <a:blip r:embed="rId2" cstate="print">
            <a:lum bright="52000" contrast="94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1331913" y="0"/>
            <a:ext cx="6553200" cy="139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A615F-63AC-4322-BEAD-DF652C63B767}" type="slidenum">
              <a:rPr lang="hu-HU"/>
              <a:pPr/>
              <a:t>10</a:t>
            </a:fld>
            <a:endParaRPr lang="hu-HU">
              <a:latin typeface="Times New Roman" pitchFamily="18" charset="0"/>
            </a:endParaRPr>
          </a:p>
        </p:txBody>
      </p:sp>
      <p:pic>
        <p:nvPicPr>
          <p:cNvPr id="23554" name="Picture 2" descr="D:\Users\Tamus\Villkörny\2003I\11.ea\mempot.jpe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15D2-429D-43B6-85B4-A603C67A85EA}" type="slidenum">
              <a:rPr lang="hu-HU"/>
              <a:pPr/>
              <a:t>11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Nyugalmi potenciál</a:t>
            </a:r>
            <a:endParaRPr lang="en-US" smtClean="0"/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4719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mtClean="0"/>
              <a:t>A sejtmembrán nyugalmi helyzetben könnyen átengedi a K</a:t>
            </a:r>
            <a:r>
              <a:rPr lang="hu-HU" baseline="30000" smtClean="0"/>
              <a:t>+</a:t>
            </a:r>
            <a:r>
              <a:rPr lang="hu-HU" smtClean="0"/>
              <a:t> és a Cl</a:t>
            </a:r>
            <a:r>
              <a:rPr lang="hu-HU" baseline="30000" smtClean="0"/>
              <a:t>-</a:t>
            </a:r>
            <a:r>
              <a:rPr lang="hu-HU" smtClean="0"/>
              <a:t> ionokat, de nem engedi át a Na</a:t>
            </a:r>
            <a:r>
              <a:rPr lang="hu-HU" baseline="30000" smtClean="0"/>
              <a:t>+</a:t>
            </a:r>
            <a:r>
              <a:rPr lang="hu-HU" smtClean="0"/>
              <a:t> ionokat.</a:t>
            </a:r>
          </a:p>
          <a:p>
            <a:pPr>
              <a:lnSpc>
                <a:spcPct val="90000"/>
              </a:lnSpc>
            </a:pPr>
            <a:r>
              <a:rPr lang="hu-HU" smtClean="0"/>
              <a:t>A membrán permeabilitása a K</a:t>
            </a:r>
            <a:r>
              <a:rPr lang="hu-HU" baseline="30000" smtClean="0"/>
              <a:t>+</a:t>
            </a:r>
            <a:r>
              <a:rPr lang="hu-HU" smtClean="0"/>
              <a:t> ionokra 50-100-szer nagyobb mint a Na</a:t>
            </a:r>
            <a:r>
              <a:rPr lang="hu-HU" baseline="30000" smtClean="0"/>
              <a:t>+</a:t>
            </a:r>
            <a:r>
              <a:rPr lang="hu-HU" smtClean="0"/>
              <a:t> ionokra</a:t>
            </a:r>
          </a:p>
          <a:p>
            <a:pPr>
              <a:lnSpc>
                <a:spcPct val="90000"/>
              </a:lnSpc>
            </a:pPr>
            <a:r>
              <a:rPr lang="hu-HU" smtClean="0"/>
              <a:t>A nyugalmi potenciál értéke -60…-100 mV</a:t>
            </a:r>
          </a:p>
          <a:p>
            <a:pPr lvl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F00AC-D3F8-4CC4-9430-2C5E7F878616}" type="slidenum">
              <a:rPr lang="hu-HU"/>
              <a:pPr/>
              <a:t>12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r>
              <a:rPr lang="hu-HU" smtClean="0"/>
              <a:t>Akciós potenciál</a:t>
            </a:r>
            <a:endParaRPr lang="en-US" smtClean="0"/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73238"/>
            <a:ext cx="8064500" cy="4330700"/>
          </a:xfrm>
        </p:spPr>
        <p:txBody>
          <a:bodyPr/>
          <a:lstStyle/>
          <a:p>
            <a:r>
              <a:rPr lang="hu-HU" smtClean="0"/>
              <a:t>Minden biológiai jel alapja</a:t>
            </a:r>
          </a:p>
          <a:p>
            <a:r>
              <a:rPr lang="hu-HU" smtClean="0"/>
              <a:t>A Na</a:t>
            </a:r>
            <a:r>
              <a:rPr lang="hu-HU" baseline="30000" smtClean="0"/>
              <a:t>+</a:t>
            </a:r>
            <a:r>
              <a:rPr lang="hu-HU" smtClean="0"/>
              <a:t>, K</a:t>
            </a:r>
            <a:r>
              <a:rPr lang="hu-HU" baseline="30000" smtClean="0"/>
              <a:t>+</a:t>
            </a:r>
            <a:r>
              <a:rPr lang="hu-HU" smtClean="0"/>
              <a:t> és Cl</a:t>
            </a:r>
            <a:r>
              <a:rPr lang="hu-HU" baseline="30000" smtClean="0"/>
              <a:t>-</a:t>
            </a:r>
            <a:r>
              <a:rPr lang="hu-HU" smtClean="0"/>
              <a:t> ionok sejtmembránon keresztüli áramlása okozza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E7157-B47A-4687-8C43-31F8A451F65F}" type="slidenum">
              <a:rPr lang="hu-HU"/>
              <a:pPr/>
              <a:t>13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Akciós potenciál</a:t>
            </a:r>
            <a:endParaRPr lang="en-US" smtClean="0"/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772400" cy="4114800"/>
          </a:xfrm>
        </p:spPr>
        <p:txBody>
          <a:bodyPr/>
          <a:lstStyle/>
          <a:p>
            <a:r>
              <a:rPr lang="hu-HU" smtClean="0"/>
              <a:t>Depolarizáció</a:t>
            </a:r>
          </a:p>
          <a:p>
            <a:pPr lvl="1"/>
            <a:r>
              <a:rPr lang="hu-HU" smtClean="0"/>
              <a:t>Ingerlés hatására megváltozik a membrán tulajdonsága, Na</a:t>
            </a:r>
            <a:r>
              <a:rPr lang="hu-HU" baseline="30000" smtClean="0"/>
              <a:t>+</a:t>
            </a:r>
            <a:r>
              <a:rPr lang="hu-HU" smtClean="0"/>
              <a:t> ionokat enged a sejt belsejébe.</a:t>
            </a:r>
          </a:p>
          <a:p>
            <a:pPr lvl="1"/>
            <a:r>
              <a:rPr lang="hu-HU" smtClean="0"/>
              <a:t>A létrejövő ionáram tovább növeli a membrán áteresztő képességét a Na</a:t>
            </a:r>
            <a:r>
              <a:rPr lang="hu-HU" baseline="30000" smtClean="0"/>
              <a:t>+</a:t>
            </a:r>
            <a:r>
              <a:rPr lang="hu-HU" smtClean="0"/>
              <a:t> ionok számára.</a:t>
            </a:r>
          </a:p>
          <a:p>
            <a:pPr lvl="1"/>
            <a:r>
              <a:rPr lang="hu-HU" smtClean="0"/>
              <a:t>A sejt belsejében a potenciál nő.</a:t>
            </a:r>
          </a:p>
          <a:p>
            <a:pPr lvl="1"/>
            <a:r>
              <a:rPr lang="hu-HU" smtClean="0"/>
              <a:t>A potenciál csúcsértéke 20 mV körüli érték.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D53A8-70C1-49B5-8834-3F40E547D924}" type="slidenum">
              <a:rPr lang="hu-HU"/>
              <a:pPr/>
              <a:t>14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Akciós potenciál</a:t>
            </a:r>
            <a:endParaRPr lang="en-US" smtClean="0"/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373687"/>
          </a:xfrm>
        </p:spPr>
        <p:txBody>
          <a:bodyPr/>
          <a:lstStyle/>
          <a:p>
            <a:r>
              <a:rPr lang="hu-HU" smtClean="0"/>
              <a:t>Repolarizáció</a:t>
            </a:r>
          </a:p>
          <a:p>
            <a:pPr lvl="1"/>
            <a:r>
              <a:rPr lang="hu-HU" smtClean="0"/>
              <a:t>A depolarizáció során növekszik a membrán permeabilitása a K</a:t>
            </a:r>
            <a:r>
              <a:rPr lang="hu-HU" baseline="30000" smtClean="0"/>
              <a:t>+</a:t>
            </a:r>
            <a:r>
              <a:rPr lang="hu-HU" smtClean="0"/>
              <a:t> ionok számára is, a feszültségfüggő K</a:t>
            </a:r>
            <a:r>
              <a:rPr lang="hu-HU" baseline="30000" smtClean="0"/>
              <a:t>+</a:t>
            </a:r>
            <a:r>
              <a:rPr lang="hu-HU" smtClean="0"/>
              <a:t> csatornáknak köszönhetően.</a:t>
            </a:r>
          </a:p>
          <a:p>
            <a:pPr lvl="1"/>
            <a:r>
              <a:rPr lang="hu-HU" smtClean="0"/>
              <a:t>Közben a membrán Na</a:t>
            </a:r>
            <a:r>
              <a:rPr lang="hu-HU" baseline="30000" smtClean="0"/>
              <a:t>+</a:t>
            </a:r>
            <a:r>
              <a:rPr lang="hu-HU" smtClean="0"/>
              <a:t> ion permeabilitása csökken.</a:t>
            </a:r>
          </a:p>
          <a:p>
            <a:pPr lvl="1"/>
            <a:r>
              <a:rPr lang="hu-HU" smtClean="0"/>
              <a:t>K</a:t>
            </a:r>
            <a:r>
              <a:rPr lang="hu-HU" baseline="30000" smtClean="0"/>
              <a:t>+</a:t>
            </a:r>
            <a:r>
              <a:rPr lang="hu-HU" smtClean="0"/>
              <a:t> áramolnak ki a sejt belsejéből.</a:t>
            </a:r>
          </a:p>
          <a:p>
            <a:pPr lvl="1"/>
            <a:r>
              <a:rPr lang="hu-HU" smtClean="0"/>
              <a:t>Visszaáll a nyugalmi potenciál</a:t>
            </a:r>
          </a:p>
          <a:p>
            <a:pPr lvl="1"/>
            <a:r>
              <a:rPr lang="hu-HU" smtClean="0"/>
              <a:t>Időtartama ideg- és izomsejtekben 1 ms, szívizomsejtben 150-300 ms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A6FA8-242E-4868-93C7-5A8D3DA3947C}" type="slidenum">
              <a:rPr lang="hu-HU"/>
              <a:pPr/>
              <a:t>15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Akciós potenciál</a:t>
            </a:r>
            <a:endParaRPr lang="en-US" smtClean="0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4067175" cy="4968875"/>
          </a:xfrm>
        </p:spPr>
        <p:txBody>
          <a:bodyPr/>
          <a:lstStyle/>
          <a:p>
            <a:r>
              <a:rPr lang="hu-HU" smtClean="0"/>
              <a:t>Mindent vagy semmit elv</a:t>
            </a:r>
          </a:p>
          <a:p>
            <a:r>
              <a:rPr lang="hu-HU" smtClean="0"/>
              <a:t>Abszolút refrakter fázis 1 ms körül idegsejtekben</a:t>
            </a:r>
          </a:p>
          <a:p>
            <a:r>
              <a:rPr lang="hu-HU" smtClean="0"/>
              <a:t>Relatív refrakter fázis néhány ms idegsejtek esetén</a:t>
            </a:r>
            <a:endParaRPr lang="en-US" smtClean="0"/>
          </a:p>
        </p:txBody>
      </p:sp>
      <p:pic>
        <p:nvPicPr>
          <p:cNvPr id="28676" name="Picture 4" descr="D:\Users\Tamus\Villkörny\2003I\11.ea\action-potential.jpe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097338" y="1700213"/>
            <a:ext cx="5046662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A12E1-FCA9-43A5-A49C-42F32BBF85FA}" type="slidenum">
              <a:rPr lang="hu-HU"/>
              <a:pPr/>
              <a:t>16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r>
              <a:rPr lang="hu-HU" smtClean="0"/>
              <a:t>Akciós potenciál</a:t>
            </a:r>
            <a:endParaRPr lang="en-US" smtClean="0"/>
          </a:p>
        </p:txBody>
      </p:sp>
      <p:pic>
        <p:nvPicPr>
          <p:cNvPr id="29699" name="Picture 3" descr="IMAGE0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1196975"/>
            <a:ext cx="5980113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 descr="IMAGE0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4076700"/>
            <a:ext cx="5976938" cy="247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4590D-B6DF-45AD-903A-C05B77D8BB00}" type="slidenum">
              <a:rPr lang="hu-HU"/>
              <a:pPr/>
              <a:t>17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Sejtek közötti hírközlés</a:t>
            </a:r>
            <a:endParaRPr lang="en-US" smtClean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772400" cy="48275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800" u="sng" smtClean="0"/>
              <a:t>Réskapcsolatok:</a:t>
            </a:r>
            <a:r>
              <a:rPr lang="hu-HU" sz="2800" smtClean="0"/>
              <a:t> olyan csatornák, melyeken az egyik sejtből a másikba különböző anyagok juthatnak át</a:t>
            </a:r>
            <a:endParaRPr lang="hu-HU" sz="2800" u="sng" smtClean="0"/>
          </a:p>
          <a:p>
            <a:pPr>
              <a:lnSpc>
                <a:spcPct val="80000"/>
              </a:lnSpc>
            </a:pPr>
            <a:r>
              <a:rPr lang="hu-HU" sz="2800" u="sng" smtClean="0"/>
              <a:t>Idegi kapcsolat:</a:t>
            </a:r>
            <a:r>
              <a:rPr lang="hu-HU" sz="2800" smtClean="0"/>
              <a:t> Szinaptikus átkapcsolódások helyén neurotranszmitter szabadul fel, ami a posztszinaptikus sejten hat</a:t>
            </a:r>
          </a:p>
          <a:p>
            <a:pPr>
              <a:lnSpc>
                <a:spcPct val="80000"/>
              </a:lnSpc>
            </a:pPr>
            <a:r>
              <a:rPr lang="hu-HU" sz="2800" u="sng" smtClean="0"/>
              <a:t>Endokrin kapcsolat:</a:t>
            </a:r>
            <a:r>
              <a:rPr lang="hu-HU" sz="2800" smtClean="0"/>
              <a:t> A hormonok a célsejteket a keringő véren keresztül éri el</a:t>
            </a:r>
          </a:p>
          <a:p>
            <a:pPr>
              <a:lnSpc>
                <a:spcPct val="80000"/>
              </a:lnSpc>
            </a:pPr>
            <a:r>
              <a:rPr lang="hu-HU" sz="2800" u="sng" smtClean="0"/>
              <a:t>Parakrin kapcsolat:</a:t>
            </a:r>
            <a:r>
              <a:rPr lang="hu-HU" sz="2800" smtClean="0"/>
              <a:t> a sejtek termékei az ECF-ban diffundálnak és a szomszédos sejtekre hatnak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3C9F4-CF1A-4E28-B8BF-960A9B497217}" type="slidenum">
              <a:rPr lang="hu-HU"/>
              <a:pPr/>
              <a:t>18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ea typeface="+mj-ea"/>
                <a:cs typeface="+mj-cs"/>
              </a:rPr>
              <a:t>Irodalom</a:t>
            </a:r>
            <a:endParaRPr lang="en-US" smtClean="0">
              <a:ea typeface="+mj-ea"/>
              <a:cs typeface="+mj-cs"/>
            </a:endParaRP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mtClean="0"/>
              <a:t>Donáth T.: Anatómia élettan, Medicina, 1999.</a:t>
            </a:r>
          </a:p>
          <a:p>
            <a:pPr>
              <a:lnSpc>
                <a:spcPct val="90000"/>
              </a:lnSpc>
            </a:pPr>
            <a:r>
              <a:rPr lang="hu-HU" smtClean="0"/>
              <a:t>R</a:t>
            </a:r>
            <a:r>
              <a:rPr lang="en-US" smtClean="0"/>
              <a:t>angaraj M. Rangayyan: Biomedical Signal Analysis, IEEE Press/Wiley, New York, NY, 2002.</a:t>
            </a:r>
            <a:endParaRPr lang="hu-HU" smtClean="0"/>
          </a:p>
          <a:p>
            <a:pPr>
              <a:lnSpc>
                <a:spcPct val="90000"/>
              </a:lnSpc>
            </a:pPr>
            <a:r>
              <a:rPr lang="hu-HU" smtClean="0"/>
              <a:t>Baggaley A. ed.:Human body, Dorling Kindersley Ltd., London,2001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11216-FC39-4CD1-95A1-F9F6584826ED}" type="slidenum">
              <a:rPr lang="hu-HU"/>
              <a:pPr/>
              <a:t>2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hu-HU" smtClean="0"/>
              <a:t>A biológiai rendszerek tulajdonságai</a:t>
            </a:r>
            <a:endParaRPr lang="en-US" smtClean="0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91512" cy="4616450"/>
          </a:xfrm>
        </p:spPr>
        <p:txBody>
          <a:bodyPr/>
          <a:lstStyle/>
          <a:p>
            <a:r>
              <a:rPr lang="hu-HU" smtClean="0"/>
              <a:t>Az élő szervezet rendszerekből épül fel, a rendszerek alrendszerekből, melyekben fiziológiai folyamatok zajlanak.</a:t>
            </a:r>
          </a:p>
          <a:p>
            <a:r>
              <a:rPr lang="hu-HU" smtClean="0"/>
              <a:t>Az élettani folyamatokat valamilyen jelek kísérik vagy jelekben nyilvánulnak meg.</a:t>
            </a:r>
          </a:p>
          <a:p>
            <a:pPr lvl="1"/>
            <a:r>
              <a:rPr lang="hu-HU" smtClean="0"/>
              <a:t>Jelek: kémiai, elektromos, fizikai</a:t>
            </a:r>
          </a:p>
          <a:p>
            <a:r>
              <a:rPr lang="hu-HU" smtClean="0"/>
              <a:t>Rendellenességek esetén ezek a jelek megváltoznak.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48728-CF45-4B4D-BE9E-753C061A72A8}" type="slidenum">
              <a:rPr lang="hu-HU"/>
              <a:pPr/>
              <a:t>3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Homeosztázis</a:t>
            </a:r>
            <a:endParaRPr lang="en-US" smtClean="0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A belső környezet állandósága</a:t>
            </a:r>
          </a:p>
          <a:p>
            <a:r>
              <a:rPr lang="hu-HU" smtClean="0"/>
              <a:t>A sejtek csak az „ősi</a:t>
            </a:r>
            <a:r>
              <a:rPr lang="ja-JP" altLang="hu-HU" smtClean="0"/>
              <a:t>”</a:t>
            </a:r>
            <a:r>
              <a:rPr lang="hu-HU" altLang="ja-JP" smtClean="0"/>
              <a:t> környezetben képesek élni</a:t>
            </a:r>
          </a:p>
          <a:p>
            <a:r>
              <a:rPr lang="hu-HU" smtClean="0"/>
              <a:t>Dinamikus egyensúly, melyet a szervezet bonyolult szabályozórendszereken keresztül tart fönn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5ED6-7B40-4F64-A11B-80358993F3A9}" type="slidenum">
              <a:rPr lang="hu-HU"/>
              <a:pPr/>
              <a:t>4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ea typeface="+mj-ea"/>
                <a:cs typeface="+mj-cs"/>
              </a:rPr>
              <a:t>A sejt</a:t>
            </a:r>
            <a:endParaRPr lang="en-US" smtClean="0">
              <a:ea typeface="+mj-ea"/>
              <a:cs typeface="+mj-cs"/>
            </a:endParaRP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08050"/>
            <a:ext cx="7772400" cy="50419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800" smtClean="0"/>
              <a:t>Membrán</a:t>
            </a:r>
          </a:p>
          <a:p>
            <a:pPr>
              <a:lnSpc>
                <a:spcPct val="80000"/>
              </a:lnSpc>
            </a:pPr>
            <a:r>
              <a:rPr lang="hu-HU" sz="2800" smtClean="0"/>
              <a:t>Sejtmag:</a:t>
            </a:r>
          </a:p>
          <a:p>
            <a:pPr lvl="1">
              <a:lnSpc>
                <a:spcPct val="80000"/>
              </a:lnSpc>
            </a:pPr>
            <a:r>
              <a:rPr lang="hu-HU" sz="2400" smtClean="0"/>
              <a:t>Kromatin: DNS és fehérje</a:t>
            </a:r>
          </a:p>
          <a:p>
            <a:pPr lvl="1">
              <a:lnSpc>
                <a:spcPct val="80000"/>
              </a:lnSpc>
            </a:pPr>
            <a:r>
              <a:rPr lang="hu-HU" sz="2400" smtClean="0"/>
              <a:t>Magvacska (nucleous): riboszómák szintézise</a:t>
            </a:r>
          </a:p>
          <a:p>
            <a:pPr>
              <a:lnSpc>
                <a:spcPct val="80000"/>
              </a:lnSpc>
            </a:pPr>
            <a:r>
              <a:rPr lang="hu-HU" sz="2800" smtClean="0"/>
              <a:t>Centriolum: sejtközpont</a:t>
            </a:r>
          </a:p>
          <a:p>
            <a:pPr>
              <a:lnSpc>
                <a:spcPct val="80000"/>
              </a:lnSpc>
            </a:pPr>
            <a:r>
              <a:rPr lang="hu-HU" sz="2800" smtClean="0"/>
              <a:t>Riboszómák: protein szintézis</a:t>
            </a:r>
          </a:p>
          <a:p>
            <a:pPr>
              <a:lnSpc>
                <a:spcPct val="80000"/>
              </a:lnSpc>
            </a:pPr>
            <a:r>
              <a:rPr lang="hu-HU" sz="2800" smtClean="0"/>
              <a:t>Mitokondrium: ATP szintézis, az ATP a fő energiaforrás</a:t>
            </a:r>
          </a:p>
          <a:p>
            <a:pPr>
              <a:lnSpc>
                <a:spcPct val="80000"/>
              </a:lnSpc>
            </a:pPr>
            <a:r>
              <a:rPr lang="hu-HU" sz="2800" smtClean="0"/>
              <a:t>Endoplazmatikus retikulum: transzport folyamatok</a:t>
            </a:r>
          </a:p>
          <a:p>
            <a:pPr>
              <a:lnSpc>
                <a:spcPct val="80000"/>
              </a:lnSpc>
            </a:pPr>
            <a:r>
              <a:rPr lang="hu-HU" sz="2800" smtClean="0"/>
              <a:t>Golgi-komplex: fehérjék „érése</a:t>
            </a:r>
            <a:r>
              <a:rPr lang="ja-JP" altLang="hu-HU" sz="2800" smtClean="0"/>
              <a:t>”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AA1CD-BF37-482E-AA42-8B4312A61748}" type="slidenum">
              <a:rPr lang="hu-HU"/>
              <a:pPr/>
              <a:t>5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 sejtmembrán</a:t>
            </a:r>
            <a:endParaRPr lang="en-US" smtClean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Vastagsága: ~ 75 nm</a:t>
            </a:r>
          </a:p>
          <a:p>
            <a:r>
              <a:rPr lang="hu-HU" smtClean="0"/>
              <a:t>Foszfolipidekből és fehérjékből áll</a:t>
            </a:r>
          </a:p>
          <a:p>
            <a:r>
              <a:rPr lang="hu-HU" smtClean="0"/>
              <a:t>Foszfolipid:</a:t>
            </a:r>
          </a:p>
          <a:p>
            <a:pPr lvl="1"/>
            <a:r>
              <a:rPr lang="hu-HU" smtClean="0"/>
              <a:t>feji rész hidrofil tulajdonságú</a:t>
            </a:r>
          </a:p>
          <a:p>
            <a:pPr lvl="1"/>
            <a:r>
              <a:rPr lang="hu-HU" smtClean="0"/>
              <a:t>Farokrész hidrofób tulajdonságú</a:t>
            </a:r>
          </a:p>
          <a:p>
            <a:r>
              <a:rPr lang="hu-HU" smtClean="0"/>
              <a:t>Fehérjék, transzmembrán fehérjék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80968-620F-431C-8602-F64B963A6C1B}" type="slidenum">
              <a:rPr lang="hu-HU"/>
              <a:pPr/>
              <a:t>6</a:t>
            </a:fld>
            <a:endParaRPr lang="hu-HU">
              <a:latin typeface="Times New Roman" pitchFamily="18" charset="0"/>
            </a:endParaRPr>
          </a:p>
        </p:txBody>
      </p:sp>
      <p:pic>
        <p:nvPicPr>
          <p:cNvPr id="19458" name="Picture 2" descr="D:\Users\Tamus\Villkörny\2003I\11.ea\cellmemb.jpe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0EE7D-DBC6-47FD-8118-24F3546145D6}" type="slidenum">
              <a:rPr lang="hu-HU"/>
              <a:pPr/>
              <a:t>7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Membránfehérjék </a:t>
            </a:r>
            <a:endParaRPr lang="en-US" smtClean="0"/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mtClean="0"/>
              <a:t>Strukturális fehérjék</a:t>
            </a:r>
          </a:p>
          <a:p>
            <a:pPr>
              <a:lnSpc>
                <a:spcPct val="90000"/>
              </a:lnSpc>
            </a:pPr>
            <a:r>
              <a:rPr lang="hu-HU" smtClean="0"/>
              <a:t>Pumpa: aktív transzportfolyamatok</a:t>
            </a:r>
          </a:p>
          <a:p>
            <a:pPr>
              <a:lnSpc>
                <a:spcPct val="90000"/>
              </a:lnSpc>
            </a:pPr>
            <a:r>
              <a:rPr lang="hu-HU" smtClean="0"/>
              <a:t>Ioncsatorna: passzív transzportfolyamatok, nyílnak v. záródnak</a:t>
            </a:r>
          </a:p>
          <a:p>
            <a:pPr>
              <a:lnSpc>
                <a:spcPct val="90000"/>
              </a:lnSpc>
            </a:pPr>
            <a:r>
              <a:rPr lang="hu-HU" smtClean="0"/>
              <a:t>Receptor: neurotranszmittert, vagy hormont köt</a:t>
            </a:r>
          </a:p>
          <a:p>
            <a:pPr>
              <a:lnSpc>
                <a:spcPct val="90000"/>
              </a:lnSpc>
            </a:pPr>
            <a:r>
              <a:rPr lang="hu-HU" smtClean="0"/>
              <a:t>Enzim: reakciókat katalizál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73B1F-7526-4E28-A466-F1D9E6CF83F6}" type="slidenum">
              <a:rPr lang="hu-HU"/>
              <a:pPr/>
              <a:t>8</a:t>
            </a:fld>
            <a:endParaRPr lang="hu-HU">
              <a:latin typeface="Times New Roman" pitchFamily="18" charset="0"/>
            </a:endParaRPr>
          </a:p>
        </p:txBody>
      </p:sp>
      <p:pic>
        <p:nvPicPr>
          <p:cNvPr id="21506" name="Picture 2" descr="D:\Users\Tamus\Villkörny\2003I\11.ea\brain-neuron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066800" y="1123950"/>
            <a:ext cx="701040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1475" name="Rectangle 3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u-HU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Az idegsejt felépítése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E13A6-5912-40FF-A36D-DDE0687B19F6}" type="slidenum">
              <a:rPr lang="hu-HU"/>
              <a:pPr/>
              <a:t>9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ea typeface="+mj-ea"/>
                <a:cs typeface="+mj-cs"/>
              </a:rPr>
              <a:t>Az idegsejt</a:t>
            </a:r>
            <a:endParaRPr lang="en-US" smtClean="0">
              <a:ea typeface="+mj-ea"/>
              <a:cs typeface="+mj-cs"/>
            </a:endParaRP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268413"/>
            <a:ext cx="7772400" cy="4114800"/>
          </a:xfrm>
        </p:spPr>
        <p:txBody>
          <a:bodyPr/>
          <a:lstStyle/>
          <a:p>
            <a:r>
              <a:rPr lang="hu-HU" smtClean="0"/>
              <a:t>Dendrit: 5-7 rövid nyúlvány</a:t>
            </a:r>
          </a:p>
          <a:p>
            <a:r>
              <a:rPr lang="hu-HU" smtClean="0"/>
              <a:t>Axon: hosszú nyúlvány, több szinaptikus bunkócskában végződik</a:t>
            </a:r>
          </a:p>
          <a:p>
            <a:r>
              <a:rPr lang="hu-HU" smtClean="0"/>
              <a:t>Velőhüvely (mielinhüvely): Schwann-sejtek</a:t>
            </a:r>
          </a:p>
          <a:p>
            <a:r>
              <a:rPr lang="hu-HU" smtClean="0"/>
              <a:t>Ranvier-féle befűződések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33CC"/>
      </a:dk2>
      <a:lt2>
        <a:srgbClr val="808080"/>
      </a:lt2>
      <a:accent1>
        <a:srgbClr val="FFCC99"/>
      </a:accent1>
      <a:accent2>
        <a:srgbClr val="33CC33"/>
      </a:accent2>
      <a:accent3>
        <a:srgbClr val="FFFFFF"/>
      </a:accent3>
      <a:accent4>
        <a:srgbClr val="000000"/>
      </a:accent4>
      <a:accent5>
        <a:srgbClr val="FFE2CA"/>
      </a:accent5>
      <a:accent6>
        <a:srgbClr val="2DB92D"/>
      </a:accent6>
      <a:hlink>
        <a:srgbClr val="66FFFF"/>
      </a:hlink>
      <a:folHlink>
        <a:srgbClr val="FF00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4921</TotalTime>
  <Words>524</Words>
  <Application>Microsoft Office PowerPoint</Application>
  <PresentationFormat>Diavetítés a képernyőre (4:3 oldalarány)</PresentationFormat>
  <Paragraphs>95</Paragraphs>
  <Slides>18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3" baseType="lpstr">
      <vt:lpstr>Times New Roman</vt:lpstr>
      <vt:lpstr>MS PGothic</vt:lpstr>
      <vt:lpstr>Arial</vt:lpstr>
      <vt:lpstr>Tahoma</vt:lpstr>
      <vt:lpstr>Default Design</vt:lpstr>
      <vt:lpstr>Villamosság élettani hatásai  Alapvető elektromos jelek az élőszervezetben </vt:lpstr>
      <vt:lpstr>A biológiai rendszerek tulajdonságai</vt:lpstr>
      <vt:lpstr>Homeosztázis</vt:lpstr>
      <vt:lpstr>A sejt</vt:lpstr>
      <vt:lpstr>A sejtmembrán</vt:lpstr>
      <vt:lpstr>6. dia</vt:lpstr>
      <vt:lpstr>Membránfehérjék </vt:lpstr>
      <vt:lpstr>8. dia</vt:lpstr>
      <vt:lpstr>Az idegsejt</vt:lpstr>
      <vt:lpstr>10. dia</vt:lpstr>
      <vt:lpstr>Nyugalmi potenciál</vt:lpstr>
      <vt:lpstr>Akciós potenciál</vt:lpstr>
      <vt:lpstr>Akciós potenciál</vt:lpstr>
      <vt:lpstr>Akciós potenciál</vt:lpstr>
      <vt:lpstr>Akciós potenciál</vt:lpstr>
      <vt:lpstr>Akciós potenciál</vt:lpstr>
      <vt:lpstr>Sejtek közötti hírközlés</vt:lpstr>
      <vt:lpstr>Irodalom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Kiss István</dc:creator>
  <cp:lastModifiedBy>Pigen</cp:lastModifiedBy>
  <cp:revision>169</cp:revision>
  <dcterms:created xsi:type="dcterms:W3CDTF">2002-04-01T20:24:32Z</dcterms:created>
  <dcterms:modified xsi:type="dcterms:W3CDTF">2011-12-14T11:22:46Z</dcterms:modified>
</cp:coreProperties>
</file>