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14" r:id="rId3"/>
    <p:sldId id="297" r:id="rId4"/>
    <p:sldId id="261" r:id="rId5"/>
    <p:sldId id="262" r:id="rId6"/>
    <p:sldId id="263" r:id="rId7"/>
    <p:sldId id="264" r:id="rId8"/>
    <p:sldId id="265" r:id="rId9"/>
    <p:sldId id="267" r:id="rId10"/>
    <p:sldId id="309" r:id="rId11"/>
    <p:sldId id="300" r:id="rId12"/>
    <p:sldId id="302" r:id="rId13"/>
    <p:sldId id="303" r:id="rId14"/>
    <p:sldId id="304" r:id="rId15"/>
    <p:sldId id="306" r:id="rId16"/>
    <p:sldId id="307" r:id="rId17"/>
    <p:sldId id="308" r:id="rId18"/>
    <p:sldId id="269" r:id="rId19"/>
    <p:sldId id="270" r:id="rId20"/>
    <p:sldId id="313" r:id="rId21"/>
    <p:sldId id="273" r:id="rId22"/>
    <p:sldId id="272" r:id="rId23"/>
    <p:sldId id="274" r:id="rId24"/>
    <p:sldId id="276" r:id="rId25"/>
    <p:sldId id="310" r:id="rId26"/>
    <p:sldId id="311" r:id="rId27"/>
    <p:sldId id="277" r:id="rId28"/>
    <p:sldId id="278" r:id="rId29"/>
    <p:sldId id="279" r:id="rId30"/>
    <p:sldId id="280" r:id="rId31"/>
    <p:sldId id="296" r:id="rId32"/>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44" autoAdjust="0"/>
  </p:normalViewPr>
  <p:slideViewPr>
    <p:cSldViewPr showGuides="1">
      <p:cViewPr varScale="1">
        <p:scale>
          <a:sx n="66" d="100"/>
          <a:sy n="66" d="100"/>
        </p:scale>
        <p:origin x="14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D679D46-29FB-4A83-9873-B664AA9E6AF9}" type="datetimeFigureOut">
              <a:rPr lang="hu-HU" smtClean="0"/>
              <a:t>2016.10.04.</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A039713-DAAD-412A-BB7E-99DD323BD07B}" type="slidenum">
              <a:rPr lang="hu-HU" smtClean="0"/>
              <a:t>‹#›</a:t>
            </a:fld>
            <a:endParaRPr lang="hu-HU"/>
          </a:p>
        </p:txBody>
      </p:sp>
    </p:spTree>
    <p:extLst>
      <p:ext uri="{BB962C8B-B14F-4D97-AF65-F5344CB8AC3E}">
        <p14:creationId xmlns:p14="http://schemas.microsoft.com/office/powerpoint/2010/main" val="168690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07FF8BA-BE88-4756-B622-3403243F7136}" type="slidenum">
              <a:rPr lang="hu-HU" altLang="hu-HU" smtClean="0"/>
              <a:pPr algn="r" eaLnBrk="1" hangingPunct="1">
                <a:spcBef>
                  <a:spcPct val="0"/>
                </a:spcBef>
              </a:pPr>
              <a:t>1</a:t>
            </a:fld>
            <a:endParaRPr lang="hu-HU" altLang="hu-HU"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hu-HU" altLang="hu-HU" dirty="0" smtClean="0">
              <a:latin typeface="Arial" pitchFamily="34" charset="0"/>
            </a:endParaRPr>
          </a:p>
        </p:txBody>
      </p:sp>
    </p:spTree>
    <p:extLst>
      <p:ext uri="{BB962C8B-B14F-4D97-AF65-F5344CB8AC3E}">
        <p14:creationId xmlns:p14="http://schemas.microsoft.com/office/powerpoint/2010/main" val="355481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10</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96681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11</a:t>
            </a:fld>
            <a:endParaRPr lang="hu-HU"/>
          </a:p>
        </p:txBody>
      </p:sp>
    </p:spTree>
    <p:extLst>
      <p:ext uri="{BB962C8B-B14F-4D97-AF65-F5344CB8AC3E}">
        <p14:creationId xmlns:p14="http://schemas.microsoft.com/office/powerpoint/2010/main" val="222646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12</a:t>
            </a:fld>
            <a:endParaRPr lang="hu-HU"/>
          </a:p>
        </p:txBody>
      </p:sp>
    </p:spTree>
    <p:extLst>
      <p:ext uri="{BB962C8B-B14F-4D97-AF65-F5344CB8AC3E}">
        <p14:creationId xmlns:p14="http://schemas.microsoft.com/office/powerpoint/2010/main" val="420126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13</a:t>
            </a:fld>
            <a:endParaRPr lang="hu-HU"/>
          </a:p>
        </p:txBody>
      </p:sp>
    </p:spTree>
    <p:extLst>
      <p:ext uri="{BB962C8B-B14F-4D97-AF65-F5344CB8AC3E}">
        <p14:creationId xmlns:p14="http://schemas.microsoft.com/office/powerpoint/2010/main" val="4209976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14</a:t>
            </a:fld>
            <a:endParaRPr lang="hu-HU"/>
          </a:p>
        </p:txBody>
      </p:sp>
    </p:spTree>
    <p:extLst>
      <p:ext uri="{BB962C8B-B14F-4D97-AF65-F5344CB8AC3E}">
        <p14:creationId xmlns:p14="http://schemas.microsoft.com/office/powerpoint/2010/main" val="234840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15</a:t>
            </a:fld>
            <a:endParaRPr lang="hu-HU"/>
          </a:p>
        </p:txBody>
      </p:sp>
    </p:spTree>
    <p:extLst>
      <p:ext uri="{BB962C8B-B14F-4D97-AF65-F5344CB8AC3E}">
        <p14:creationId xmlns:p14="http://schemas.microsoft.com/office/powerpoint/2010/main" val="2238276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16</a:t>
            </a:fld>
            <a:endParaRPr lang="hu-HU"/>
          </a:p>
        </p:txBody>
      </p:sp>
    </p:spTree>
    <p:extLst>
      <p:ext uri="{BB962C8B-B14F-4D97-AF65-F5344CB8AC3E}">
        <p14:creationId xmlns:p14="http://schemas.microsoft.com/office/powerpoint/2010/main" val="2852119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17</a:t>
            </a:fld>
            <a:endParaRPr lang="hu-HU"/>
          </a:p>
        </p:txBody>
      </p:sp>
    </p:spTree>
    <p:extLst>
      <p:ext uri="{BB962C8B-B14F-4D97-AF65-F5344CB8AC3E}">
        <p14:creationId xmlns:p14="http://schemas.microsoft.com/office/powerpoint/2010/main" val="344317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auto" hangingPunct="1"/>
            <a:r>
              <a:rPr lang="hu-HU" sz="1200" b="1" kern="1200" dirty="0" smtClean="0">
                <a:solidFill>
                  <a:schemeClr val="tx1"/>
                </a:solidFill>
                <a:effectLst/>
                <a:latin typeface="+mn-lt"/>
                <a:ea typeface="+mn-ea"/>
                <a:cs typeface="+mn-cs"/>
              </a:rPr>
              <a:t>Az általános forgalmi adó (ÁFA) jellemzői</a:t>
            </a:r>
            <a:endParaRPr lang="hu-HU" sz="1200" kern="1200" dirty="0" smtClean="0">
              <a:solidFill>
                <a:schemeClr val="tx1"/>
              </a:solidFill>
              <a:effectLst/>
              <a:latin typeface="+mn-lt"/>
              <a:ea typeface="+mn-ea"/>
              <a:cs typeface="+mn-cs"/>
            </a:endParaRPr>
          </a:p>
          <a:p>
            <a:pPr lvl="0" fontAlgn="auto" hangingPunct="1"/>
            <a:r>
              <a:rPr lang="hu-HU" sz="1200" kern="1200" dirty="0" smtClean="0">
                <a:solidFill>
                  <a:schemeClr val="tx1"/>
                </a:solidFill>
                <a:effectLst/>
                <a:latin typeface="+mn-lt"/>
                <a:ea typeface="+mn-ea"/>
                <a:cs typeface="+mn-cs"/>
              </a:rPr>
              <a:t>közvetett adó, mert az adó fizetője és az adóteher viselője elválik egymástól</a:t>
            </a:r>
          </a:p>
          <a:p>
            <a:pPr lvl="0" fontAlgn="auto" hangingPunct="1"/>
            <a:r>
              <a:rPr lang="hu-HU" sz="1200" kern="1200" dirty="0" smtClean="0">
                <a:solidFill>
                  <a:schemeClr val="tx1"/>
                </a:solidFill>
                <a:effectLst/>
                <a:latin typeface="+mn-lt"/>
                <a:ea typeface="+mn-ea"/>
                <a:cs typeface="+mn-cs"/>
              </a:rPr>
              <a:t>általános adó, mert az értékesítési láncolat minden pontján jelen van</a:t>
            </a:r>
          </a:p>
          <a:p>
            <a:pPr lvl="0" fontAlgn="auto" hangingPunct="1"/>
            <a:r>
              <a:rPr lang="hu-HU" sz="1200" kern="1200" dirty="0" smtClean="0">
                <a:solidFill>
                  <a:schemeClr val="tx1"/>
                </a:solidFill>
                <a:effectLst/>
                <a:latin typeface="+mn-lt"/>
                <a:ea typeface="+mn-ea"/>
                <a:cs typeface="+mn-cs"/>
              </a:rPr>
              <a:t>hozzáadott érték típusú adó, mert a valódi adóteher a realizált új érték arányában keletkezik</a:t>
            </a:r>
          </a:p>
          <a:p>
            <a:pPr lvl="0" fontAlgn="auto" hangingPunct="1"/>
            <a:r>
              <a:rPr lang="hu-HU" sz="1200" kern="1200" dirty="0" smtClean="0">
                <a:solidFill>
                  <a:schemeClr val="tx1"/>
                </a:solidFill>
                <a:effectLst/>
                <a:latin typeface="+mn-lt"/>
                <a:ea typeface="+mn-ea"/>
                <a:cs typeface="+mn-cs"/>
              </a:rPr>
              <a:t>nettó típusú adó, mert a vertikum minden fázisában a befizetési kötelezettség együtt jár a visszaigénylési jogosultsággal (kivéve: a végső fogyasztót)</a:t>
            </a:r>
          </a:p>
          <a:p>
            <a:pPr lvl="0" fontAlgn="auto" hangingPunct="1"/>
            <a:r>
              <a:rPr lang="hu-HU" sz="1200" kern="1200" dirty="0" smtClean="0">
                <a:solidFill>
                  <a:schemeClr val="tx1"/>
                </a:solidFill>
                <a:effectLst/>
                <a:latin typeface="+mn-lt"/>
                <a:ea typeface="+mn-ea"/>
                <a:cs typeface="+mn-cs"/>
              </a:rPr>
              <a:t>fogyasztási típusú adó, mert az értékesítési láncolatban a végső fogyasztót terheli</a:t>
            </a:r>
          </a:p>
          <a:p>
            <a:pPr lvl="0" fontAlgn="auto" hangingPunct="1"/>
            <a:r>
              <a:rPr lang="hu-HU" sz="1200" kern="1200" dirty="0" smtClean="0">
                <a:solidFill>
                  <a:schemeClr val="tx1"/>
                </a:solidFill>
                <a:effectLst/>
                <a:latin typeface="+mn-lt"/>
                <a:ea typeface="+mn-ea"/>
                <a:cs typeface="+mn-cs"/>
              </a:rPr>
              <a:t>forgalmi típusú adó, mert az értékesítéshez kötött.</a:t>
            </a:r>
          </a:p>
          <a:p>
            <a:pPr hangingPunct="0"/>
            <a:r>
              <a:rPr lang="hu-HU" sz="1200" kern="1200" dirty="0" smtClean="0">
                <a:solidFill>
                  <a:schemeClr val="tx1"/>
                </a:solidFill>
                <a:effectLst/>
                <a:latin typeface="+mn-lt"/>
                <a:ea typeface="+mn-ea"/>
                <a:cs typeface="+mn-cs"/>
              </a:rPr>
              <a:t>Az </a:t>
            </a:r>
            <a:r>
              <a:rPr lang="hu-HU" sz="1200" b="1" kern="1200" dirty="0" smtClean="0">
                <a:solidFill>
                  <a:schemeClr val="tx1"/>
                </a:solidFill>
                <a:effectLst/>
                <a:latin typeface="+mn-lt"/>
                <a:ea typeface="+mn-ea"/>
                <a:cs typeface="+mn-cs"/>
              </a:rPr>
              <a:t>adó alapja </a:t>
            </a:r>
            <a:r>
              <a:rPr lang="hu-HU" sz="1200" kern="1200" dirty="0" smtClean="0">
                <a:solidFill>
                  <a:schemeClr val="tx1"/>
                </a:solidFill>
                <a:effectLst/>
                <a:latin typeface="+mn-lt"/>
                <a:ea typeface="+mn-ea"/>
                <a:cs typeface="+mn-cs"/>
              </a:rPr>
              <a:t>főszabály szerint: a teljesítésért járó ellenérték, vagy a szokásos piaci ár.</a:t>
            </a:r>
          </a:p>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18</a:t>
            </a:fld>
            <a:endParaRPr lang="hu-HU"/>
          </a:p>
        </p:txBody>
      </p:sp>
    </p:spTree>
    <p:extLst>
      <p:ext uri="{BB962C8B-B14F-4D97-AF65-F5344CB8AC3E}">
        <p14:creationId xmlns:p14="http://schemas.microsoft.com/office/powerpoint/2010/main" val="311453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a:t>
            </a:r>
            <a:r>
              <a:rPr lang="hu-HU" dirty="0" smtClean="0"/>
              <a:t>általános forgalmi adóról szóló 2007. évi CXXVII. törvény (a továbbiakban: Áfa tv.) 82. § (1) bekezdésében foglalt főszabály szerint a termékértékesítések és szolgáltatásnyújtások után fizetendő áfa általános mértéke az adó alapjának </a:t>
            </a:r>
            <a:r>
              <a:rPr lang="hu-HU" b="1" dirty="0" smtClean="0"/>
              <a:t>27</a:t>
            </a:r>
            <a:r>
              <a:rPr lang="hu-HU" dirty="0" smtClean="0"/>
              <a:t> százaléka. Kivételt jelentenek az Áfa tv. 3. és 3/A. számú mellékletében szerepelő termékértékesítések, szolgáltatásnyújtások, amelyek az Áfa tv. 82. § (2) és (3) bekezdése alapján </a:t>
            </a:r>
            <a:r>
              <a:rPr lang="hu-HU" b="1" dirty="0" smtClean="0"/>
              <a:t>5</a:t>
            </a:r>
            <a:r>
              <a:rPr lang="hu-HU" dirty="0" smtClean="0"/>
              <a:t> (könyv, napilap), illetőleg </a:t>
            </a:r>
            <a:r>
              <a:rPr lang="hu-HU" b="1" dirty="0" smtClean="0"/>
              <a:t>18%-</a:t>
            </a:r>
            <a:r>
              <a:rPr lang="hu-HU" dirty="0" smtClean="0"/>
              <a:t>os (Tej és tejtermékek, Gabona, liszt, keményítő vagy tej felhasználásával készült termék ) adómérték alá esnek.</a:t>
            </a:r>
          </a:p>
          <a:p>
            <a:r>
              <a:rPr lang="hu-HU" dirty="0" smtClean="0"/>
              <a:t>A tevékenység közérdekű vagy egyéb sajátos jellegére tekintettel </a:t>
            </a:r>
            <a:r>
              <a:rPr lang="hu-HU" b="1" dirty="0" smtClean="0"/>
              <a:t>adómentes </a:t>
            </a:r>
            <a:r>
              <a:rPr lang="hu-HU" dirty="0" smtClean="0"/>
              <a:t>termékértékesítések és szolgáltatásnyújtások köre </a:t>
            </a:r>
          </a:p>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19</a:t>
            </a:fld>
            <a:endParaRPr lang="hu-HU"/>
          </a:p>
        </p:txBody>
      </p:sp>
    </p:spTree>
    <p:extLst>
      <p:ext uri="{BB962C8B-B14F-4D97-AF65-F5344CB8AC3E}">
        <p14:creationId xmlns:p14="http://schemas.microsoft.com/office/powerpoint/2010/main" val="240722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sz="1200" kern="1200" dirty="0" smtClean="0">
                <a:solidFill>
                  <a:schemeClr val="tx1"/>
                </a:solidFill>
                <a:effectLst/>
                <a:latin typeface="Arial" charset="0"/>
                <a:ea typeface="+mn-ea"/>
                <a:cs typeface="+mn-cs"/>
              </a:rPr>
              <a:t>„Az </a:t>
            </a:r>
            <a:r>
              <a:rPr lang="hu-HU" sz="1200" kern="1200" dirty="0" err="1" smtClean="0">
                <a:solidFill>
                  <a:schemeClr val="tx1"/>
                </a:solidFill>
                <a:effectLst/>
                <a:latin typeface="Arial" charset="0"/>
                <a:ea typeface="+mn-ea"/>
                <a:cs typeface="+mn-cs"/>
              </a:rPr>
              <a:t>agrai</a:t>
            </a:r>
            <a:r>
              <a:rPr lang="hu-HU" sz="1200" kern="1200" dirty="0" smtClean="0">
                <a:solidFill>
                  <a:schemeClr val="tx1"/>
                </a:solidFill>
                <a:effectLst/>
                <a:latin typeface="Arial" charset="0"/>
                <a:ea typeface="+mn-ea"/>
                <a:cs typeface="+mn-cs"/>
              </a:rPr>
              <a:t> maharadzsa kertésze egy hajnalon rémülten ébreszti az urát. - Add kérlek, a leggyorsabb lovadat, menekülnöm kell!</a:t>
            </a:r>
            <a:br>
              <a:rPr lang="hu-HU" sz="1200" kern="1200" dirty="0" smtClean="0">
                <a:solidFill>
                  <a:schemeClr val="tx1"/>
                </a:solidFill>
                <a:effectLst/>
                <a:latin typeface="Arial" charset="0"/>
                <a:ea typeface="+mn-ea"/>
                <a:cs typeface="+mn-cs"/>
              </a:rPr>
            </a:br>
            <a:r>
              <a:rPr lang="hu-HU" sz="1200" kern="1200" dirty="0" smtClean="0">
                <a:solidFill>
                  <a:schemeClr val="tx1"/>
                </a:solidFill>
                <a:effectLst/>
                <a:latin typeface="Arial" charset="0"/>
                <a:ea typeface="+mn-ea"/>
                <a:cs typeface="+mn-cs"/>
              </a:rPr>
              <a:t>- Mi történt?</a:t>
            </a:r>
            <a:br>
              <a:rPr lang="hu-HU" sz="1200" kern="1200" dirty="0" smtClean="0">
                <a:solidFill>
                  <a:schemeClr val="tx1"/>
                </a:solidFill>
                <a:effectLst/>
                <a:latin typeface="Arial" charset="0"/>
                <a:ea typeface="+mn-ea"/>
                <a:cs typeface="+mn-cs"/>
              </a:rPr>
            </a:br>
            <a:r>
              <a:rPr lang="hu-HU" sz="1200" kern="1200" dirty="0" smtClean="0">
                <a:solidFill>
                  <a:schemeClr val="tx1"/>
                </a:solidFill>
                <a:effectLst/>
                <a:latin typeface="Arial" charset="0"/>
                <a:ea typeface="+mn-ea"/>
                <a:cs typeface="+mn-cs"/>
              </a:rPr>
              <a:t>- Kertedben munkálkodtam éppen, amikor találkoztam a Halállal, aki felemelt karokkal megfenyegetett engem. Hadd induljak el sebes harci szekereden, akkor estére Delhibe érhetek, és ott elrejtőzöm a rengeteg ember között, hogy ne lelhessen rám.</a:t>
            </a:r>
            <a:br>
              <a:rPr lang="hu-HU" sz="1200" kern="1200" dirty="0" smtClean="0">
                <a:solidFill>
                  <a:schemeClr val="tx1"/>
                </a:solidFill>
                <a:effectLst/>
                <a:latin typeface="Arial" charset="0"/>
                <a:ea typeface="+mn-ea"/>
                <a:cs typeface="+mn-cs"/>
              </a:rPr>
            </a:br>
            <a:r>
              <a:rPr lang="hu-HU" sz="1200" kern="1200" dirty="0" smtClean="0">
                <a:solidFill>
                  <a:schemeClr val="tx1"/>
                </a:solidFill>
                <a:effectLst/>
                <a:latin typeface="Arial" charset="0"/>
                <a:ea typeface="+mn-ea"/>
                <a:cs typeface="+mn-cs"/>
              </a:rPr>
              <a:t>- Jó - mondja a maharadzsa-, indulj el máris!</a:t>
            </a:r>
            <a:br>
              <a:rPr lang="hu-HU" sz="1200" kern="1200" dirty="0" smtClean="0">
                <a:solidFill>
                  <a:schemeClr val="tx1"/>
                </a:solidFill>
                <a:effectLst/>
                <a:latin typeface="Arial" charset="0"/>
                <a:ea typeface="+mn-ea"/>
                <a:cs typeface="+mn-cs"/>
              </a:rPr>
            </a:br>
            <a:r>
              <a:rPr lang="hu-HU" sz="1200" kern="1200" dirty="0" smtClean="0">
                <a:solidFill>
                  <a:schemeClr val="tx1"/>
                </a:solidFill>
                <a:effectLst/>
                <a:latin typeface="Arial" charset="0"/>
                <a:ea typeface="+mn-ea"/>
                <a:cs typeface="+mn-cs"/>
              </a:rPr>
              <a:t>A nap folyamán azután a maharadzsa is sétálgat a kertjében, és Ő is találkozik a Halállal. Megszólítja:</a:t>
            </a:r>
            <a:br>
              <a:rPr lang="hu-HU" sz="1200" kern="1200" dirty="0" smtClean="0">
                <a:solidFill>
                  <a:schemeClr val="tx1"/>
                </a:solidFill>
                <a:effectLst/>
                <a:latin typeface="Arial" charset="0"/>
                <a:ea typeface="+mn-ea"/>
                <a:cs typeface="+mn-cs"/>
              </a:rPr>
            </a:br>
            <a:r>
              <a:rPr lang="hu-HU" sz="1200" kern="1200" dirty="0" smtClean="0">
                <a:solidFill>
                  <a:schemeClr val="tx1"/>
                </a:solidFill>
                <a:effectLst/>
                <a:latin typeface="Arial" charset="0"/>
                <a:ea typeface="+mn-ea"/>
                <a:cs typeface="+mn-cs"/>
              </a:rPr>
              <a:t>- Te Halál, miért ijesztgeted az én kertészemet?</a:t>
            </a:r>
            <a:br>
              <a:rPr lang="hu-HU" sz="1200" kern="1200" dirty="0" smtClean="0">
                <a:solidFill>
                  <a:schemeClr val="tx1"/>
                </a:solidFill>
                <a:effectLst/>
                <a:latin typeface="Arial" charset="0"/>
                <a:ea typeface="+mn-ea"/>
                <a:cs typeface="+mn-cs"/>
              </a:rPr>
            </a:br>
            <a:r>
              <a:rPr lang="hu-HU" sz="1200" kern="1200" dirty="0" smtClean="0">
                <a:solidFill>
                  <a:schemeClr val="tx1"/>
                </a:solidFill>
                <a:effectLst/>
                <a:latin typeface="Arial" charset="0"/>
                <a:ea typeface="+mn-ea"/>
                <a:cs typeface="+mn-cs"/>
              </a:rPr>
              <a:t>- Uram-  feleli a Halál-, én nem ijesztgetem Őt, csak égnek emeltem a karomat csodálkozásomban: hogyhogy ő még itt van, amikor ma este Delhiből kell őt elvinnem?” (Indiai mese)</a:t>
            </a:r>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a:t>
            </a:fld>
            <a:endParaRPr lang="hu-HU"/>
          </a:p>
        </p:txBody>
      </p:sp>
    </p:spTree>
    <p:extLst>
      <p:ext uri="{BB962C8B-B14F-4D97-AF65-F5344CB8AC3E}">
        <p14:creationId xmlns:p14="http://schemas.microsoft.com/office/powerpoint/2010/main" val="2907361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b="0" i="0" kern="1200" dirty="0" smtClean="0">
                <a:solidFill>
                  <a:schemeClr val="tx1"/>
                </a:solidFill>
                <a:effectLst/>
                <a:latin typeface="+mn-lt"/>
                <a:ea typeface="+mn-ea"/>
                <a:cs typeface="+mn-cs"/>
              </a:rPr>
              <a:t>Többfázisú, nettó típusú adó, amelyet a termelés és értékesítés minden pontján az adóalanyok kötelesek fizetni a hozzáadott érték után. Az adó a végső felhasználót, a fogyasztót terheli. </a:t>
            </a:r>
            <a:endParaRPr lang="hu-HU" dirty="0" smtClean="0"/>
          </a:p>
          <a:p>
            <a:endParaRPr lang="hu-HU" dirty="0" smtClean="0"/>
          </a:p>
          <a:p>
            <a:r>
              <a:rPr lang="hu-HU" dirty="0" smtClean="0"/>
              <a:t>Független a </a:t>
            </a:r>
            <a:r>
              <a:rPr lang="hu-HU" dirty="0" smtClean="0"/>
              <a:t>pénzforgalomtól</a:t>
            </a:r>
          </a:p>
          <a:p>
            <a:endParaRPr lang="hu-H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Az adócsalások elhárítása érdekében vezették be a </a:t>
            </a:r>
            <a:r>
              <a:rPr lang="hu-HU" b="1" dirty="0" smtClean="0"/>
              <a:t>fordított adózási rendet </a:t>
            </a:r>
            <a:r>
              <a:rPr lang="hu-HU" dirty="0" smtClean="0"/>
              <a:t>(2007. évi CXXVII. tv. 142. §). Ilyenkor a kiállított szállítói számlában nem kell szerepeltetni a szolgáltatás áfáját, azt a vevő/megrendelő fizeti/vallja be a saját </a:t>
            </a:r>
            <a:r>
              <a:rPr lang="hu-HU" dirty="0" err="1" smtClean="0"/>
              <a:t>áfabevallása</a:t>
            </a:r>
            <a:r>
              <a:rPr lang="hu-HU" dirty="0" smtClean="0"/>
              <a:t> során az adóhatóságnak.</a:t>
            </a:r>
          </a:p>
          <a:p>
            <a:endParaRPr lang="hu-HU" dirty="0" smtClean="0"/>
          </a:p>
          <a:p>
            <a:endParaRPr lang="hu-HU" dirty="0" smtClean="0"/>
          </a:p>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20</a:t>
            </a:fld>
            <a:endParaRPr lang="hu-HU"/>
          </a:p>
        </p:txBody>
      </p:sp>
    </p:spTree>
    <p:extLst>
      <p:ext uri="{BB962C8B-B14F-4D97-AF65-F5344CB8AC3E}">
        <p14:creationId xmlns:p14="http://schemas.microsoft.com/office/powerpoint/2010/main" val="3308365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21</a:t>
            </a:fld>
            <a:endParaRPr lang="hu-HU"/>
          </a:p>
        </p:txBody>
      </p:sp>
    </p:spTree>
    <p:extLst>
      <p:ext uri="{BB962C8B-B14F-4D97-AF65-F5344CB8AC3E}">
        <p14:creationId xmlns:p14="http://schemas.microsoft.com/office/powerpoint/2010/main" val="2386345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22</a:t>
            </a:fld>
            <a:endParaRPr lang="hu-HU"/>
          </a:p>
        </p:txBody>
      </p:sp>
    </p:spTree>
    <p:extLst>
      <p:ext uri="{BB962C8B-B14F-4D97-AF65-F5344CB8AC3E}">
        <p14:creationId xmlns:p14="http://schemas.microsoft.com/office/powerpoint/2010/main" val="1532445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23</a:t>
            </a:fld>
            <a:endParaRPr lang="hu-HU"/>
          </a:p>
        </p:txBody>
      </p:sp>
    </p:spTree>
    <p:extLst>
      <p:ext uri="{BB962C8B-B14F-4D97-AF65-F5344CB8AC3E}">
        <p14:creationId xmlns:p14="http://schemas.microsoft.com/office/powerpoint/2010/main" val="302128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Éves</a:t>
            </a:r>
            <a:r>
              <a:rPr lang="hu-HU" baseline="0" dirty="0" smtClean="0"/>
              <a:t> bevalló: különbözet kisebb, mint 250.000</a:t>
            </a:r>
          </a:p>
          <a:p>
            <a:r>
              <a:rPr lang="hu-HU" baseline="0" dirty="0" smtClean="0"/>
              <a:t>Negyedéves: különbözet 250.000 – 1.000.000</a:t>
            </a:r>
          </a:p>
          <a:p>
            <a:r>
              <a:rPr lang="hu-HU" baseline="0" dirty="0" smtClean="0"/>
              <a:t>Havi: különbözet: több mint 1.000.000</a:t>
            </a:r>
            <a:endParaRPr lang="hu-HU" dirty="0" smtClean="0"/>
          </a:p>
          <a:p>
            <a:r>
              <a:rPr lang="hu-HU" sz="1200" b="1" kern="1200" dirty="0" smtClean="0">
                <a:solidFill>
                  <a:schemeClr val="tx1"/>
                </a:solidFill>
                <a:effectLst/>
                <a:latin typeface="+mn-lt"/>
                <a:ea typeface="+mn-ea"/>
                <a:cs typeface="+mn-cs"/>
              </a:rPr>
              <a:t>A vállalkozásoknak az általános forgalmi adót többnyire havonta kell megállapítaniuk és bevallaniuk ezer Ft-ra kerekítve. </a:t>
            </a:r>
            <a:r>
              <a:rPr lang="hu-HU" sz="1200" kern="1200" dirty="0" smtClean="0">
                <a:solidFill>
                  <a:schemeClr val="tx1"/>
                </a:solidFill>
                <a:effectLst/>
                <a:latin typeface="+mn-lt"/>
                <a:ea typeface="+mn-ea"/>
                <a:cs typeface="+mn-cs"/>
              </a:rPr>
              <a:t>A bevallást a területileg illetékes adóhivatalhoz kell benyújtani a </a:t>
            </a:r>
            <a:r>
              <a:rPr lang="hu-HU" sz="1200" b="1" kern="1200" dirty="0" smtClean="0">
                <a:solidFill>
                  <a:schemeClr val="tx1"/>
                </a:solidFill>
                <a:effectLst/>
                <a:latin typeface="+mn-lt"/>
                <a:ea typeface="+mn-ea"/>
                <a:cs typeface="+mn-cs"/>
              </a:rPr>
              <a:t>tárgyhónapot követő hónap 20-áig.</a:t>
            </a:r>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bevallással egyidejűleg az áfát pénzügyileg is rendezni kell.</a:t>
            </a:r>
            <a:r>
              <a:rPr lang="hu-HU" sz="1200" kern="1200" dirty="0" smtClean="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24</a:t>
            </a:fld>
            <a:endParaRPr lang="hu-HU"/>
          </a:p>
        </p:txBody>
      </p:sp>
    </p:spTree>
    <p:extLst>
      <p:ext uri="{BB962C8B-B14F-4D97-AF65-F5344CB8AC3E}">
        <p14:creationId xmlns:p14="http://schemas.microsoft.com/office/powerpoint/2010/main" val="2345621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hangingPunct="0"/>
            <a:r>
              <a:rPr lang="hu-HU" sz="1200" b="1" kern="1200" dirty="0" smtClean="0">
                <a:solidFill>
                  <a:schemeClr val="tx1"/>
                </a:solidFill>
                <a:effectLst/>
                <a:latin typeface="+mn-lt"/>
                <a:ea typeface="+mn-ea"/>
                <a:cs typeface="+mn-cs"/>
              </a:rPr>
              <a:t>Mi a jelentősége annak, hogy az általános forgalmi adót legalább három számlán tartjuk nyilván?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általános forgalmi adót végső soron minden esetben a vevő fizeti meg, a vállalatra hárul azonban ezzel kapcsolatban az adó felszámítása, nyilvántartása, beszedése és a vevőktől beszedett valamint a szállítóknak már megfizetett általános forgalmi adó különbözetének bevallása és megfizetése. A gazdálkodónak ezért olyan részletes analitikus nyilvántartást kell vezetni a bejövő (szállító) és a kimenő (vevő) számláiról, amelyből a levonható (le nem vonható) előzetesen felszámított adó és a keletkező fizetendő általános forgalmi adó bevallási időszakonként egyértelműen megállapítható. </a:t>
            </a:r>
            <a:r>
              <a:rPr lang="hu-HU" sz="1200" b="1" kern="1200" dirty="0" smtClean="0">
                <a:solidFill>
                  <a:schemeClr val="tx1"/>
                </a:solidFill>
                <a:effectLst/>
                <a:latin typeface="+mn-lt"/>
                <a:ea typeface="+mn-ea"/>
                <a:cs typeface="+mn-cs"/>
              </a:rPr>
              <a:t>Az analitikus és a főkönyvi könyvelésnek természetesen meg kell egyeznie ezért célszerű két főkönyvi számlán vezetni ezeket.</a:t>
            </a:r>
            <a:r>
              <a:rPr lang="hu-HU" sz="1200" kern="1200" dirty="0" smtClean="0">
                <a:solidFill>
                  <a:schemeClr val="tx1"/>
                </a:solidFill>
                <a:effectLst/>
                <a:latin typeface="+mn-lt"/>
                <a:ea typeface="+mn-ea"/>
                <a:cs typeface="+mn-cs"/>
              </a:rPr>
              <a:t> A két számla bevalláskor megállapított egyenlege lesz az ÁFA bevallásban a bevallott összeg, míg a pénzügyi rendezések nyilvántartására szolgál a harmadik főkönyvi számla, a 4. ÁFA elszámolási számla. A bevallások és pénzügyi teljesítések összegeinek az adóhivatal adófolyószámla egyenlegközlőjében az általános forgalmi adónál szereplő bevallott és befizetett összegekkel kell megegyezni</a:t>
            </a:r>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25</a:t>
            </a:fld>
            <a:endParaRPr lang="hu-HU"/>
          </a:p>
        </p:txBody>
      </p:sp>
    </p:spTree>
    <p:extLst>
      <p:ext uri="{BB962C8B-B14F-4D97-AF65-F5344CB8AC3E}">
        <p14:creationId xmlns:p14="http://schemas.microsoft.com/office/powerpoint/2010/main" val="2387359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26</a:t>
            </a:fld>
            <a:endParaRPr lang="hu-HU"/>
          </a:p>
        </p:txBody>
      </p:sp>
    </p:spTree>
    <p:extLst>
      <p:ext uri="{BB962C8B-B14F-4D97-AF65-F5344CB8AC3E}">
        <p14:creationId xmlns:p14="http://schemas.microsoft.com/office/powerpoint/2010/main" val="3468617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27</a:t>
            </a:fld>
            <a:endParaRPr lang="hu-HU"/>
          </a:p>
        </p:txBody>
      </p:sp>
    </p:spTree>
    <p:extLst>
      <p:ext uri="{BB962C8B-B14F-4D97-AF65-F5344CB8AC3E}">
        <p14:creationId xmlns:p14="http://schemas.microsoft.com/office/powerpoint/2010/main" val="2332194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28</a:t>
            </a:fld>
            <a:endParaRPr lang="hu-HU"/>
          </a:p>
        </p:txBody>
      </p:sp>
    </p:spTree>
    <p:extLst>
      <p:ext uri="{BB962C8B-B14F-4D97-AF65-F5344CB8AC3E}">
        <p14:creationId xmlns:p14="http://schemas.microsoft.com/office/powerpoint/2010/main" val="3874094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9B8904D-0B8E-4F17-B890-9F50CB8EE3C0}" type="slidenum">
              <a:rPr lang="hu-HU" altLang="hu-HU" smtClean="0"/>
              <a:pPr algn="r" eaLnBrk="1" hangingPunct="1">
                <a:spcBef>
                  <a:spcPct val="0"/>
                </a:spcBef>
              </a:pPr>
              <a:t>29</a:t>
            </a:fld>
            <a:endParaRPr lang="hu-HU" altLang="hu-HU"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hu-HU" altLang="hu-HU" dirty="0" smtClean="0">
              <a:latin typeface="Arial" pitchFamily="34" charset="0"/>
            </a:endParaRPr>
          </a:p>
        </p:txBody>
      </p:sp>
    </p:spTree>
    <p:extLst>
      <p:ext uri="{BB962C8B-B14F-4D97-AF65-F5344CB8AC3E}">
        <p14:creationId xmlns:p14="http://schemas.microsoft.com/office/powerpoint/2010/main" val="293166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3</a:t>
            </a:fld>
            <a:endParaRPr lang="hu-HU"/>
          </a:p>
        </p:txBody>
      </p:sp>
    </p:spTree>
    <p:extLst>
      <p:ext uri="{BB962C8B-B14F-4D97-AF65-F5344CB8AC3E}">
        <p14:creationId xmlns:p14="http://schemas.microsoft.com/office/powerpoint/2010/main" val="368685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A039713-DAAD-412A-BB7E-99DD323BD07B}" type="slidenum">
              <a:rPr lang="hu-HU" smtClean="0"/>
              <a:t>30</a:t>
            </a:fld>
            <a:endParaRPr lang="hu-HU"/>
          </a:p>
        </p:txBody>
      </p:sp>
    </p:spTree>
    <p:extLst>
      <p:ext uri="{BB962C8B-B14F-4D97-AF65-F5344CB8AC3E}">
        <p14:creationId xmlns:p14="http://schemas.microsoft.com/office/powerpoint/2010/main" val="3335627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0B7EFD-06A5-4150-803E-794614111A95}" type="slidenum">
              <a:rPr lang="hu-HU" altLang="hu-HU" sz="1300"/>
              <a:pPr eaLnBrk="1" hangingPunct="1">
                <a:spcBef>
                  <a:spcPct val="0"/>
                </a:spcBef>
              </a:pPr>
              <a:t>31</a:t>
            </a:fld>
            <a:endParaRPr lang="hu-HU" altLang="hu-HU" sz="1300"/>
          </a:p>
        </p:txBody>
      </p:sp>
      <p:sp>
        <p:nvSpPr>
          <p:cNvPr id="77827" name="Rectangle 2"/>
          <p:cNvSpPr>
            <a:spLocks noGrp="1" noRot="1" noChangeAspect="1" noChangeArrowheads="1" noTextEdit="1"/>
          </p:cNvSpPr>
          <p:nvPr>
            <p:ph type="sldImg"/>
          </p:nvPr>
        </p:nvSpPr>
        <p:spPr>
          <a:xfrm>
            <a:off x="919163" y="744538"/>
            <a:ext cx="4960937" cy="3722687"/>
          </a:xfrm>
          <a:ln/>
        </p:spPr>
      </p:sp>
      <p:sp>
        <p:nvSpPr>
          <p:cNvPr id="77828"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82991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4</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58712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hangingPunct="0"/>
            <a:r>
              <a:rPr lang="hu-HU" sz="1200" b="1" kern="1200" dirty="0" smtClean="0">
                <a:solidFill>
                  <a:schemeClr val="tx1"/>
                </a:solidFill>
                <a:effectLst/>
                <a:latin typeface="+mn-lt"/>
                <a:ea typeface="+mn-ea"/>
                <a:cs typeface="+mn-cs"/>
              </a:rPr>
              <a:t>Az adózás lényege, hogy a közös befizetésekből fedezzék a közkiadásokat. Ezen kívül a gazdaságban szabályozó eszközként is jelen van</a:t>
            </a:r>
            <a:r>
              <a:rPr lang="hu-HU" sz="1200" kern="1200" dirty="0" smtClean="0">
                <a:solidFill>
                  <a:schemeClr val="tx1"/>
                </a:solidFill>
                <a:effectLst/>
                <a:latin typeface="+mn-lt"/>
                <a:ea typeface="+mn-ea"/>
                <a:cs typeface="+mn-cs"/>
              </a:rPr>
              <a:t>. Adócsökkentés hatására a kereslet nő, valamint a megtakarítások is nőhetnek. Adócsökkentéssel élhet a kormány dekonjunktúra idején. Az adóterhek növelése termelés visszafogásával, a fogyasztás mérséklésével, a társadalmi összjövedelem csökkenésével jár. Ezzel az eszközzel konjunktúra idején élhet az állam. </a:t>
            </a:r>
          </a:p>
          <a:p>
            <a:r>
              <a:rPr lang="hu-HU" sz="1200" b="1" kern="1200" dirty="0" smtClean="0">
                <a:solidFill>
                  <a:schemeClr val="tx1"/>
                </a:solidFill>
                <a:effectLst/>
                <a:latin typeface="+mn-lt"/>
                <a:ea typeface="+mn-ea"/>
                <a:cs typeface="+mn-cs"/>
              </a:rPr>
              <a:t>Az adó olyan ellenszolgáltatás nélküli kötelezettség, amelynek elvonását az állam biztosítja. </a:t>
            </a:r>
          </a:p>
          <a:p>
            <a:pPr hangingPunct="0"/>
            <a:r>
              <a:rPr lang="hu-HU" sz="1200" b="1" kern="1200" dirty="0" smtClean="0">
                <a:solidFill>
                  <a:schemeClr val="tx1"/>
                </a:solidFill>
                <a:effectLst/>
                <a:latin typeface="+mn-lt"/>
                <a:ea typeface="+mn-ea"/>
                <a:cs typeface="+mn-cs"/>
              </a:rPr>
              <a:t>Az adóknak három gazdasági feladata van</a:t>
            </a:r>
            <a:r>
              <a:rPr lang="hu-HU" sz="1200" kern="1200" dirty="0" smtClean="0">
                <a:solidFill>
                  <a:schemeClr val="tx1"/>
                </a:solidFill>
                <a:effectLst/>
                <a:latin typeface="+mn-lt"/>
                <a:ea typeface="+mn-ea"/>
                <a:cs typeface="+mn-cs"/>
              </a:rPr>
              <a:t>:</a:t>
            </a:r>
          </a:p>
          <a:p>
            <a:pPr marL="171450" lvl="0" indent="-171450" fontAlgn="auto" hangingPunct="1">
              <a:buFont typeface="Arial" panose="020B0604020202020204" pitchFamily="34" charset="0"/>
              <a:buChar char="•"/>
            </a:pPr>
            <a:r>
              <a:rPr lang="hu-HU" sz="1200" kern="1200" dirty="0" smtClean="0">
                <a:solidFill>
                  <a:schemeClr val="tx1"/>
                </a:solidFill>
                <a:effectLst/>
                <a:latin typeface="+mn-lt"/>
                <a:ea typeface="+mn-ea"/>
                <a:cs typeface="+mn-cs"/>
              </a:rPr>
              <a:t>biztosítaniuk kell az állami (önkormányzati) kiadások fedezetének, ezáltal az államháztartás egyensúlyának és az állami rendszerek működésének fenntartását </a:t>
            </a:r>
          </a:p>
          <a:p>
            <a:pPr marL="171450" lvl="0" indent="-171450" fontAlgn="auto" hangingPunct="1">
              <a:buFont typeface="Arial" panose="020B0604020202020204" pitchFamily="34" charset="0"/>
              <a:buChar char="•"/>
            </a:pPr>
            <a:r>
              <a:rPr lang="hu-HU" sz="1200" kern="1200" dirty="0" smtClean="0">
                <a:solidFill>
                  <a:schemeClr val="tx1"/>
                </a:solidFill>
                <a:effectLst/>
                <a:latin typeface="+mn-lt"/>
                <a:ea typeface="+mn-ea"/>
                <a:cs typeface="+mn-cs"/>
              </a:rPr>
              <a:t>az adókat és adókedvezményeket az állam (önkormányzat) a piaci szereplők magatartásának befolyásolására is használhatja, ha társadalmi vagy állami igény mutatkozik egyes viselkedésformák szankcionálására (például alkoholfogyasztás), akkor megoldás lehet az ehhez kapcsolódó adók mértékének jelentős megemelése (az adókedvezmény ezzel ellentétes, ösztönző hatás kifejtésére használható) </a:t>
            </a:r>
          </a:p>
          <a:p>
            <a:pPr marL="171450" indent="-171450">
              <a:buFont typeface="Arial" panose="020B0604020202020204" pitchFamily="34" charset="0"/>
              <a:buChar char="•"/>
            </a:pPr>
            <a:r>
              <a:rPr lang="hu-HU" sz="1200" kern="1200" dirty="0" smtClean="0">
                <a:solidFill>
                  <a:schemeClr val="tx1"/>
                </a:solidFill>
                <a:effectLst/>
                <a:latin typeface="+mn-lt"/>
                <a:ea typeface="+mn-ea"/>
                <a:cs typeface="+mn-cs"/>
              </a:rPr>
              <a:t>az állam egyik legfontosabb feladata a jövedelmek újraelosztása - az adók ebben éppen olyan fontos szerepet játszanak, mint a rendszer másik oldalán a szociális juttatások (transzferek).</a:t>
            </a:r>
          </a:p>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5</a:t>
            </a:fld>
            <a:endParaRPr lang="hu-HU"/>
          </a:p>
        </p:txBody>
      </p:sp>
    </p:spTree>
    <p:extLst>
      <p:ext uri="{BB962C8B-B14F-4D97-AF65-F5344CB8AC3E}">
        <p14:creationId xmlns:p14="http://schemas.microsoft.com/office/powerpoint/2010/main" val="77799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magyarországi adórendszer </a:t>
            </a:r>
            <a:r>
              <a:rPr lang="hu-HU" sz="1200" b="1" kern="1200" dirty="0" smtClean="0">
                <a:solidFill>
                  <a:schemeClr val="tx1"/>
                </a:solidFill>
                <a:effectLst/>
                <a:latin typeface="+mn-lt"/>
                <a:ea typeface="+mn-ea"/>
                <a:cs typeface="+mn-cs"/>
              </a:rPr>
              <a:t>központi és helyi alrendszer</a:t>
            </a:r>
            <a:r>
              <a:rPr lang="hu-HU" sz="1200" kern="1200" dirty="0" smtClean="0">
                <a:solidFill>
                  <a:schemeClr val="tx1"/>
                </a:solidFill>
                <a:effectLst/>
                <a:latin typeface="+mn-lt"/>
                <a:ea typeface="+mn-ea"/>
                <a:cs typeface="+mn-cs"/>
              </a:rPr>
              <a:t>re tagozódik. </a:t>
            </a:r>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Az adók az </a:t>
            </a:r>
            <a:r>
              <a:rPr lang="hu-HU" b="1" dirty="0" smtClean="0"/>
              <a:t>adóztatási jog</a:t>
            </a:r>
            <a:r>
              <a:rPr lang="hu-HU" dirty="0" smtClean="0"/>
              <a:t> (jogosultságuk) szerint lehetnek </a:t>
            </a:r>
            <a:r>
              <a:rPr lang="hu-HU" b="1" dirty="0" smtClean="0"/>
              <a:t>központi és helyi adók</a:t>
            </a:r>
            <a:r>
              <a:rPr lang="hu-HU" dirty="0" smtClean="0"/>
              <a:t>. A </a:t>
            </a:r>
            <a:r>
              <a:rPr lang="hu-HU" b="1" dirty="0" smtClean="0"/>
              <a:t>központi adók</a:t>
            </a:r>
            <a:r>
              <a:rPr lang="hu-HU" dirty="0" smtClean="0"/>
              <a:t> (például általános forgalmi adó,) esetében az adók alapjának, mértékének, fizetési idejének megállapítása, az esedékes összegek beszedése stb. általánosan az </a:t>
            </a:r>
            <a:r>
              <a:rPr lang="hu-HU" b="1" dirty="0" smtClean="0"/>
              <a:t>államigazgatás központi szerveinek a feladata</a:t>
            </a:r>
            <a:r>
              <a:rPr lang="hu-HU" dirty="0" smtClean="0"/>
              <a:t>, míg a </a:t>
            </a:r>
            <a:r>
              <a:rPr lang="hu-HU" i="1" dirty="0" smtClean="0"/>
              <a:t>helyi adók</a:t>
            </a:r>
            <a:r>
              <a:rPr lang="hu-HU" dirty="0" smtClean="0"/>
              <a:t>nál (például helyi iparűzési adó, telekadó stb.) ugyanezeket a teendőket a </a:t>
            </a:r>
            <a:r>
              <a:rPr lang="hu-HU" b="1" dirty="0" smtClean="0"/>
              <a:t>helyi szervezetek (önkormányzatok</a:t>
            </a:r>
            <a:r>
              <a:rPr lang="hu-HU" dirty="0" smtClean="0"/>
              <a:t>, illetőleg azok szakigazgatási szervezetei vagy megbízottai) látják el. A központi adókat általánosan a központi költségvetés javára fizetik, míg a helyi (területi) adókat a helyi (területi) költségvetés javára hajtják be.</a:t>
            </a:r>
            <a:endParaRPr lang="hu-H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központi költségvetés bevételének több mint 80%-át az adó- és adójellegű befizetések alkotják</a:t>
            </a:r>
            <a:r>
              <a:rPr lang="hu-HU" sz="1200" kern="1200" smtClean="0">
                <a:solidFill>
                  <a:schemeClr val="tx1"/>
                </a:solidFill>
                <a:effectLst/>
                <a:latin typeface="+mn-lt"/>
                <a:ea typeface="+mn-ea"/>
                <a:cs typeface="+mn-cs"/>
              </a:rPr>
              <a:t>. </a:t>
            </a:r>
          </a:p>
        </p:txBody>
      </p:sp>
      <p:sp>
        <p:nvSpPr>
          <p:cNvPr id="4" name="Dia számának helye 3"/>
          <p:cNvSpPr>
            <a:spLocks noGrp="1"/>
          </p:cNvSpPr>
          <p:nvPr>
            <p:ph type="sldNum" sz="quarter" idx="10"/>
          </p:nvPr>
        </p:nvSpPr>
        <p:spPr/>
        <p:txBody>
          <a:bodyPr/>
          <a:lstStyle/>
          <a:p>
            <a:fld id="{4A039713-DAAD-412A-BB7E-99DD323BD07B}" type="slidenum">
              <a:rPr lang="hu-HU" smtClean="0"/>
              <a:t>6</a:t>
            </a:fld>
            <a:endParaRPr lang="hu-HU"/>
          </a:p>
        </p:txBody>
      </p:sp>
    </p:spTree>
    <p:extLst>
      <p:ext uri="{BB962C8B-B14F-4D97-AF65-F5344CB8AC3E}">
        <p14:creationId xmlns:p14="http://schemas.microsoft.com/office/powerpoint/2010/main" val="16412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7</a:t>
            </a:fld>
            <a:endParaRPr lang="hu-HU"/>
          </a:p>
        </p:txBody>
      </p:sp>
    </p:spTree>
    <p:extLst>
      <p:ext uri="{BB962C8B-B14F-4D97-AF65-F5344CB8AC3E}">
        <p14:creationId xmlns:p14="http://schemas.microsoft.com/office/powerpoint/2010/main" val="4497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adók csoportosításánál lényeges, hogy </a:t>
            </a:r>
            <a:r>
              <a:rPr lang="hu-HU" b="1" dirty="0" smtClean="0"/>
              <a:t>kit terhel</a:t>
            </a:r>
            <a:r>
              <a:rPr lang="hu-HU" dirty="0" smtClean="0"/>
              <a:t> ténylegesen az adó (ki viseli az adó terhét). </a:t>
            </a:r>
            <a:r>
              <a:rPr lang="hu-HU" b="1" dirty="0" smtClean="0"/>
              <a:t>Teherviselésük</a:t>
            </a:r>
            <a:r>
              <a:rPr lang="hu-HU" dirty="0" smtClean="0"/>
              <a:t>, illetve </a:t>
            </a:r>
            <a:r>
              <a:rPr lang="hu-HU" i="1" dirty="0" smtClean="0"/>
              <a:t>átháríthatóság</a:t>
            </a:r>
            <a:r>
              <a:rPr lang="hu-HU" dirty="0" smtClean="0"/>
              <a:t>uk szerint az adók lehetnek </a:t>
            </a:r>
            <a:r>
              <a:rPr lang="hu-HU" b="1" dirty="0" smtClean="0"/>
              <a:t>közvetlen</a:t>
            </a:r>
            <a:r>
              <a:rPr lang="hu-HU" dirty="0" smtClean="0"/>
              <a:t> (egyenes, direkt), és </a:t>
            </a:r>
            <a:r>
              <a:rPr lang="hu-HU" b="1" dirty="0" smtClean="0"/>
              <a:t>közvetett</a:t>
            </a:r>
            <a:r>
              <a:rPr lang="hu-HU" dirty="0" smtClean="0"/>
              <a:t> (indirekt) adók.</a:t>
            </a:r>
          </a:p>
          <a:p>
            <a:r>
              <a:rPr lang="hu-HU" b="1" dirty="0" smtClean="0"/>
              <a:t>Közvetlen</a:t>
            </a:r>
            <a:r>
              <a:rPr lang="hu-HU" dirty="0" smtClean="0"/>
              <a:t> (egyenes, direkt) </a:t>
            </a:r>
            <a:r>
              <a:rPr lang="hu-HU" b="1" dirty="0" smtClean="0"/>
              <a:t>adók azok a befizetések, amelyek valamely gazdasági tevékenységhez, annak pénzügyi eredményéhez vagy a lakossági jövedelmekhez kapcsolódnak.</a:t>
            </a:r>
            <a:r>
              <a:rPr lang="hu-HU" dirty="0" smtClean="0"/>
              <a:t> Ilyen adók a magánszemélyek jövedelemadója, a társasági adó stb. Az egyenes adóknál </a:t>
            </a:r>
            <a:r>
              <a:rPr lang="hu-HU" b="1" dirty="0" smtClean="0"/>
              <a:t>az adófizető és az adóterhet viselő személy (szervezet)</a:t>
            </a:r>
            <a:r>
              <a:rPr lang="hu-HU" dirty="0" smtClean="0"/>
              <a:t> azonos: az adóalany a saját jövedelméből, bevételéből fizeti az adót.</a:t>
            </a:r>
          </a:p>
          <a:p>
            <a:r>
              <a:rPr lang="hu-HU" b="1" dirty="0" smtClean="0"/>
              <a:t>A közvetett</a:t>
            </a:r>
            <a:r>
              <a:rPr lang="hu-HU" dirty="0" smtClean="0"/>
              <a:t> (indirekt) </a:t>
            </a:r>
            <a:r>
              <a:rPr lang="hu-HU" b="1" dirty="0" smtClean="0"/>
              <a:t>adók termékekhez, szolgáltatásokhoz kapcsolódnak; az áruk árát és a szolgáltatások díját terhelik meg; azok forgalmát, fogyasztását terhelik, s ily módon csak „közvetve” hárulnak a személyekre.</a:t>
            </a:r>
            <a:r>
              <a:rPr lang="hu-HU" dirty="0" smtClean="0"/>
              <a:t> </a:t>
            </a:r>
            <a:r>
              <a:rPr lang="hu-HU" b="1" dirty="0" smtClean="0"/>
              <a:t>Az indirekt adóknál más az adóalany, az adófizető és más az a személy, akit az adó ténylegesen terhel</a:t>
            </a:r>
            <a:r>
              <a:rPr lang="hu-HU" dirty="0" smtClean="0"/>
              <a:t>, mert az adóalany az általa befizetett adót (például az általános forgalmi adót) áthárítja a vevőre (a fogyasztóra) az eladott áru árában vagy a végzett szolgáltatások díjában. A közvetett adók tehát a termék felhasználóját, a szolgáltatás igénybevevőjét terhelik, tehát egy szándékolt adóáthárítás történik.</a:t>
            </a:r>
          </a:p>
          <a:p>
            <a:endParaRPr lang="hu-HU" dirty="0"/>
          </a:p>
        </p:txBody>
      </p:sp>
      <p:sp>
        <p:nvSpPr>
          <p:cNvPr id="4" name="Dia számának helye 3"/>
          <p:cNvSpPr>
            <a:spLocks noGrp="1"/>
          </p:cNvSpPr>
          <p:nvPr>
            <p:ph type="sldNum" sz="quarter" idx="10"/>
          </p:nvPr>
        </p:nvSpPr>
        <p:spPr/>
        <p:txBody>
          <a:bodyPr/>
          <a:lstStyle/>
          <a:p>
            <a:fld id="{4A039713-DAAD-412A-BB7E-99DD323BD07B}" type="slidenum">
              <a:rPr lang="hu-HU" smtClean="0"/>
              <a:t>8</a:t>
            </a:fld>
            <a:endParaRPr lang="hu-HU"/>
          </a:p>
        </p:txBody>
      </p:sp>
    </p:spTree>
    <p:extLst>
      <p:ext uri="{BB962C8B-B14F-4D97-AF65-F5344CB8AC3E}">
        <p14:creationId xmlns:p14="http://schemas.microsoft.com/office/powerpoint/2010/main" val="154339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mai magyar adórendszerünkben az ún. </a:t>
            </a:r>
            <a:r>
              <a:rPr lang="hu-HU" sz="1200" b="1" kern="1200" dirty="0" smtClean="0">
                <a:solidFill>
                  <a:schemeClr val="tx1"/>
                </a:solidFill>
                <a:effectLst/>
                <a:latin typeface="+mn-lt"/>
                <a:ea typeface="+mn-ea"/>
                <a:cs typeface="+mn-cs"/>
              </a:rPr>
              <a:t>főadók</a:t>
            </a:r>
            <a:r>
              <a:rPr lang="hu-HU" sz="1200" kern="1200" dirty="0" smtClean="0">
                <a:solidFill>
                  <a:schemeClr val="tx1"/>
                </a:solidFill>
                <a:effectLst/>
                <a:latin typeface="+mn-lt"/>
                <a:ea typeface="+mn-ea"/>
                <a:cs typeface="+mn-cs"/>
              </a:rPr>
              <a:t> erős koncentrációja jellemző. A négy főadó (általános forgalmi adó, jövedéki adó, személyi jövedelemadó és a társasági adó) a központi költségvetés összes bevételének több mint háromnegyedét adja. </a:t>
            </a:r>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legnagyobb súllyal a közvetett adók (fogyasztáshoz kapcsolt adók) szerepelnek és ezen belül is a legjelentősebb bevételi forrás az általános forgalmi adó (ÁFA), ami egymaga több mint 20%-os részarányt tesz ki a költségvetési bevételen belül.</a:t>
            </a:r>
          </a:p>
          <a:p>
            <a:endParaRPr lang="hu-HU" sz="1200" kern="1200" dirty="0" smtClean="0">
              <a:solidFill>
                <a:schemeClr val="tx1"/>
              </a:solidFill>
              <a:effectLst/>
              <a:latin typeface="Arial" charset="0"/>
              <a:ea typeface="+mn-ea"/>
              <a:cs typeface="+mn-cs"/>
            </a:endParaRPr>
          </a:p>
          <a:p>
            <a:endParaRPr lang="hu-HU" sz="1200" kern="1200" dirty="0" smtClean="0">
              <a:solidFill>
                <a:schemeClr val="tx1"/>
              </a:solidFill>
              <a:effectLst/>
              <a:latin typeface="Arial" charset="0"/>
              <a:ea typeface="+mn-ea"/>
              <a:cs typeface="+mn-cs"/>
            </a:endParaRPr>
          </a:p>
          <a:p>
            <a:r>
              <a:rPr lang="hu-HU" sz="1200" kern="1200" dirty="0" smtClean="0">
                <a:solidFill>
                  <a:schemeClr val="tx1"/>
                </a:solidFill>
                <a:effectLst/>
                <a:latin typeface="Arial" charset="0"/>
                <a:ea typeface="+mn-ea"/>
                <a:cs typeface="+mn-cs"/>
              </a:rPr>
              <a:t>Adózási fogalomtár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Adatvédelem, adatbiztonság: Az adatkezelő, adatfeldolgozó köteles gondoskodni az adatok biztonságáról, köteles olyan rendszert kialakítani, amely az adatokat védi különösen a jogosulatlan hozzáférés, megváltoztatás, továbbítás, nyilvánosságra hozatal, törlés vagy megsemmisülés és sérülés ellen.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 Az állami feladatok megvalósulását szolgáló, pénzbeli befizetési kötelezettség, amelyet az állam vagy annak felhatalmazása alapján más szerv hajt be, meghatározott mértékben és időben természetes és jogi személyektől.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Adózó: Az a természetes személy, gazdálkodó szervezet (egyéni vállalkozó, jogi és nem jogi személyiségű társaság, egyéb gazdálkodó szervezet) akit az adózásról szóló anyagi jogszabályok bármelyike adófizetésre kötelez.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Adóalany: Az a természetes vagy jogi személy, akit a törvény valamely adó megfizetésére kötelez.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Adóalap: Az adóalap értékben (pénzben) vagy mennyiségben (természetben) jelenti az adókötelezettség alapját, amely után adókulcs vagy adótétel alkalmazásával kiszámítható az adó összege.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Adótárgy: Az a dolog, jog, tény, jogviszony, amelyre az adóztatás irányul. Ez úgy is kifejezhető, hogy az adókötelezés jogcíme.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Adóazonosító jel: Minden magyar állampolgár részére az APEH által képzett és kiadott azonosító szám.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Adószám: A vállalkozási tevékenységet folytató magánszemélyek, jogi személyiséggel rendelkező gazdasági társaságok és jogi személyiséggel nem rendelkező egyéb szervezetek részére az APEH által kiadott azonosító szám.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Adófolyószámla: Olyan kimutatás, amely az adóalanyok kötelezettségeinek, jogosultságainak és az ezek alapján teljesített befizetések, illetve visszatérítések nyilvántartására szolgál.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Adóbevallás: Az adózó az önadózással megállapított adóról – az eljárási illeték kivételével – továbbá költségvetési támogatásonként, az erre a célra rendszeresített nyomtatványon adóbevallást tesz. Az adóbevallás az adózó azonosításához, az adóalap, a mentességek, a kedvezmények, az adó, a költségvetési támogatás alapja és összege megállapításához szükséges adatokat tartalmazza.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Adótartozás: Az esedékességkor meg nem fizetett adó és a jogosulatlanul igénybe vett költségvetési támogatás.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Adóhiány: Az adózó terhére megállapított adókülönbözet, önadózás esetén akkor, ha az adókülönbözetet az esedékesség időpontjáig nem fizették meg, ill. a költségvetési támogatást igénybe vették. Adóbírság: Az adóbírságot adóhiány esetén kell fizetni.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Adócsaló: Adócsalást követ el az, aki az adókötelezettség megállapítása szempontjából valótlan tartalmú nyilatkozatot tesz, vagy ilyen tényt a hatóság elől elhallgat és ezzel az adóbevételt csökkenti.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Adóparadicsom: Lásd offshore cég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Adótitok: Az adózást érintő minden olyan tény, adat, körülmény, határozat, igazolás vagy más irat, ami a hatósági eljárás során a hivatal tudomására jut.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Általános forgalmi adó (áfa): Többfázisú, nettó típusú adó, amelyet a termelés és értékesítés minden pontján az adóalanyok kötelesek fizetni a hozzáadott érték után. Az adó a végső felhasználót, a fogyasztót terheli. </a:t>
            </a:r>
          </a:p>
          <a:p>
            <a:r>
              <a:rPr lang="hu-HU" sz="1200" kern="1200" dirty="0" smtClean="0">
                <a:solidFill>
                  <a:schemeClr val="tx1"/>
                </a:solidFill>
                <a:effectLst/>
                <a:latin typeface="Arial" charset="0"/>
                <a:ea typeface="+mn-ea"/>
                <a:cs typeface="+mn-cs"/>
              </a:rPr>
              <a:t> </a:t>
            </a:r>
          </a:p>
          <a:p>
            <a:r>
              <a:rPr lang="hu-HU" sz="1200" kern="1200" dirty="0" err="1" smtClean="0">
                <a:solidFill>
                  <a:schemeClr val="tx1"/>
                </a:solidFill>
                <a:effectLst/>
                <a:latin typeface="Arial" charset="0"/>
                <a:ea typeface="+mn-ea"/>
                <a:cs typeface="+mn-cs"/>
              </a:rPr>
              <a:t>Call</a:t>
            </a:r>
            <a:r>
              <a:rPr lang="hu-HU" sz="1200" kern="1200" dirty="0" smtClean="0">
                <a:solidFill>
                  <a:schemeClr val="tx1"/>
                </a:solidFill>
                <a:effectLst/>
                <a:latin typeface="Arial" charset="0"/>
                <a:ea typeface="+mn-ea"/>
                <a:cs typeface="+mn-cs"/>
              </a:rPr>
              <a:t> Center (CC): Telefonos ügyfélszolgálatot jelent. Döntő többségében helyi tarifával hívható szám, melynek segítségével az adott szolgáltatóval kapcsolatos ügyeket, problémákat tudjuk kezelni.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Egyszerűsített vállalkozási adó (eva): Olyan adónem, amely az egyéni vállalkozók esetében kiváltja a vállalkozói személyi jövedelemadót, a vállalkozói osztalékalap után fizetendő személyi jövedelemadót, illetve az általános forgalmi adót. Társas vállalkozások esetében kiváltja a társasági adót, az osztalék után fizetendő személyi jövedelemadót és az általános forgalmi adóval kapcsolatos adófizetési kötelezettségeket.</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Egyszerűsített közteher-viselési hozzájárulás (</a:t>
            </a:r>
            <a:r>
              <a:rPr lang="hu-HU" sz="1200" kern="1200" dirty="0" err="1" smtClean="0">
                <a:solidFill>
                  <a:schemeClr val="tx1"/>
                </a:solidFill>
                <a:effectLst/>
                <a:latin typeface="Arial" charset="0"/>
                <a:ea typeface="+mn-ea"/>
                <a:cs typeface="+mn-cs"/>
              </a:rPr>
              <a:t>ekho</a:t>
            </a:r>
            <a:r>
              <a:rPr lang="hu-HU" sz="1200" kern="1200" dirty="0" smtClean="0">
                <a:solidFill>
                  <a:schemeClr val="tx1"/>
                </a:solidFill>
                <a:effectLst/>
                <a:latin typeface="Arial" charset="0"/>
                <a:ea typeface="+mn-ea"/>
                <a:cs typeface="+mn-cs"/>
              </a:rPr>
              <a:t>): Egyes tevékenységek sajátosságait elismerve a közterhek vonatkozásában kedvezmények érvényesíthetősége és megfizetési kötelezettség egyszerűsített módon való teljesíthetősége. Az ekhót akár megbízási vagy vállalkozási szerződéssel, akár munkaviszonyban (közalkalmazotti, köztisztviselői jogviszonyban) foglalkoztatott személyek választhatják, amennyiben foglalkoztatásuk megfelel a törvényi előírásoknak.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Elektronikus ügyfélkapu: Az ügyfélkapun beléphet az elektronikus ügyintézés világába. Használatával hivatali ügyeit biztonságosan, gyorsabban intézheti el bárhonnan, bármikor. Használatához számítógép, internetkapcsolat, és az okmányirodában beszerezhető regisztrációs kód szükséges.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Felszámolási eljárás: Olyan eljárás, amelynek célja, hogy a fizetésképtelen adós jogutód nélküli megszűnése során a hitelezők a törvényben meghatározott módon pénzükhöz jussanak.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Illeték: Állami bevétel, amelyeket azok a természetes és jogi személyek fizetnek, akik, vagy amelyek az állami szervek igazgatási, illetve igazságszolgáltatási tevékenységét veszik igénybe. </a:t>
            </a:r>
          </a:p>
          <a:p>
            <a:r>
              <a:rPr lang="hu-HU" sz="1200" kern="1200" dirty="0" smtClean="0">
                <a:solidFill>
                  <a:schemeClr val="tx1"/>
                </a:solidFill>
                <a:effectLst/>
                <a:latin typeface="Arial" charset="0"/>
                <a:ea typeface="+mn-ea"/>
                <a:cs typeface="+mn-cs"/>
              </a:rPr>
              <a:t>Inkasszó: Beszedési megbízás. Fizetési forma a pénzforgalomban. A jogosult megbíz egy pénzintézetet, hogy a kötelezett számlájának terhére szedje be az esedékessé vált, illetve lejárt követelések ellenértékét.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Offshore cég: Azok a vállalatok tartoznak e kategóriába, amelyeknek a nem helyben folytatott tevékenységekre nagyon alacsony (vagy akár nulla) kulcsos társasági nyereségadót kell fizetniük az adott országban (az offshore helyszínen)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Regisztrációs adó: A személygépkocsik és lakóautók után fizetendő fogyasztási adó ellentételezése céljából, környezetvédelmi szempontok figyelembevételével kivetett adó.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Revizor: Az adózás ellenőrzését ellenőrző tisztviselő.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Személyi jövedelemadó (szja): A magánszemély (természetes személy) jövedelmét terhelő adó. A célja a magánszemély összjövedelmével arányos közteherviselés, azzal, hogy az állami közkiadásokhoz a magánszemély jövedelmének arányában járul hozzá.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Társadalombiztosítás: A társadalombiztosítási jogviszonyban részt vevő biztosítottak aktív munkaképes korukban járulékot fizetnek, ám az ellátásokat jellemzően nem a járulékfizetés időpontjában veszik igénybe, hanem bizonyos átmeneti vagy tartós munkaképtelenséget okozó esemény bekövetkezésekor (pl. szülés, betegség, rokkantság, idős kor elérése). </a:t>
            </a:r>
          </a:p>
          <a:p>
            <a:r>
              <a:rPr lang="hu-HU" sz="1200" kern="1200" dirty="0" smtClean="0">
                <a:solidFill>
                  <a:schemeClr val="tx1"/>
                </a:solidFill>
                <a:effectLst/>
                <a:latin typeface="Arial" charset="0"/>
                <a:ea typeface="+mn-ea"/>
                <a:cs typeface="+mn-cs"/>
              </a:rPr>
              <a:t> </a:t>
            </a:r>
          </a:p>
          <a:p>
            <a:r>
              <a:rPr lang="hu-HU" sz="1200" kern="1200" dirty="0" smtClean="0">
                <a:solidFill>
                  <a:schemeClr val="tx1"/>
                </a:solidFill>
                <a:effectLst/>
                <a:latin typeface="Arial" charset="0"/>
                <a:ea typeface="+mn-ea"/>
                <a:cs typeface="+mn-cs"/>
              </a:rPr>
              <a:t>Végrehajtási eljárás: A tartozást megállapító, illetve a nyilvántartó adóhatóság intézkedése az esedékesség időpontjáig meg nem fizetett adó, jogosulatlanul igénybe vett költségvetési támogatás behajtása iránt, mint pl. az inkasszó, illetve a hatóság által lefoglalt ingó- és ingatlanvagyon árverésen történő értékesítése.</a:t>
            </a:r>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9</a:t>
            </a:fld>
            <a:endParaRPr lang="hu-HU"/>
          </a:p>
        </p:txBody>
      </p:sp>
    </p:spTree>
    <p:extLst>
      <p:ext uri="{BB962C8B-B14F-4D97-AF65-F5344CB8AC3E}">
        <p14:creationId xmlns:p14="http://schemas.microsoft.com/office/powerpoint/2010/main" val="267696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90B02BD-1668-4405-A5F5-31E339C6FC8B}" type="datetimeFigureOut">
              <a:rPr lang="hu-HU" smtClean="0"/>
              <a:t>2016.10.04.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371922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0B02BD-1668-4405-A5F5-31E339C6FC8B}" type="datetimeFigureOut">
              <a:rPr lang="hu-HU" smtClean="0"/>
              <a:t>2016.10.04.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285161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0B02BD-1668-4405-A5F5-31E339C6FC8B}" type="datetimeFigureOut">
              <a:rPr lang="hu-HU" smtClean="0"/>
              <a:t>2016.10.04.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91430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457200" y="1600200"/>
            <a:ext cx="8229600" cy="4525963"/>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F1D6838-705D-453D-9490-F031D34B25D2}" type="slidenum">
              <a:rPr lang="hu-HU"/>
              <a:pPr>
                <a:defRPr/>
              </a:pPr>
              <a:t>‹#›</a:t>
            </a:fld>
            <a:endParaRPr lang="hu-HU"/>
          </a:p>
        </p:txBody>
      </p:sp>
    </p:spTree>
    <p:extLst>
      <p:ext uri="{BB962C8B-B14F-4D97-AF65-F5344CB8AC3E}">
        <p14:creationId xmlns:p14="http://schemas.microsoft.com/office/powerpoint/2010/main" val="701499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átum helye 2"/>
          <p:cNvSpPr>
            <a:spLocks noGrp="1"/>
          </p:cNvSpPr>
          <p:nvPr>
            <p:ph type="dt" sz="half" idx="10"/>
          </p:nvPr>
        </p:nvSpPr>
        <p:spPr>
          <a:xfrm>
            <a:off x="457200" y="6245225"/>
            <a:ext cx="2133600" cy="476250"/>
          </a:xfrm>
        </p:spPr>
        <p:txBody>
          <a:bodyPr/>
          <a:lstStyle>
            <a:lvl1pPr>
              <a:defRPr/>
            </a:lvl1pPr>
          </a:lstStyle>
          <a:p>
            <a:endParaRPr lang="hu-HU" altLang="hu-HU"/>
          </a:p>
        </p:txBody>
      </p:sp>
      <p:sp>
        <p:nvSpPr>
          <p:cNvPr id="4" name="Élőláb helye 3"/>
          <p:cNvSpPr>
            <a:spLocks noGrp="1"/>
          </p:cNvSpPr>
          <p:nvPr>
            <p:ph type="ftr" sz="quarter" idx="11"/>
          </p:nvPr>
        </p:nvSpPr>
        <p:spPr>
          <a:xfrm>
            <a:off x="3124200" y="6245225"/>
            <a:ext cx="2895600" cy="476250"/>
          </a:xfrm>
        </p:spPr>
        <p:txBody>
          <a:bodyPr/>
          <a:lstStyle>
            <a:lvl1pPr>
              <a:defRPr/>
            </a:lvl1pPr>
          </a:lstStyle>
          <a:p>
            <a:endParaRPr lang="hu-HU" altLang="hu-HU"/>
          </a:p>
        </p:txBody>
      </p:sp>
      <p:sp>
        <p:nvSpPr>
          <p:cNvPr id="5" name="Dia számának helye 4"/>
          <p:cNvSpPr>
            <a:spLocks noGrp="1"/>
          </p:cNvSpPr>
          <p:nvPr>
            <p:ph type="sldNum" sz="quarter" idx="12"/>
          </p:nvPr>
        </p:nvSpPr>
        <p:spPr>
          <a:xfrm>
            <a:off x="6553200" y="6245225"/>
            <a:ext cx="2133600" cy="476250"/>
          </a:xfrm>
        </p:spPr>
        <p:txBody>
          <a:bodyPr/>
          <a:lstStyle>
            <a:lvl1pPr>
              <a:defRPr/>
            </a:lvl1pPr>
          </a:lstStyle>
          <a:p>
            <a:fld id="{26506002-BA00-401B-A99F-D04D091F431B}" type="slidenum">
              <a:rPr lang="hu-HU" altLang="hu-HU"/>
              <a:pPr/>
              <a:t>‹#›</a:t>
            </a:fld>
            <a:endParaRPr lang="hu-HU" altLang="hu-HU"/>
          </a:p>
        </p:txBody>
      </p:sp>
    </p:spTree>
    <p:extLst>
      <p:ext uri="{BB962C8B-B14F-4D97-AF65-F5344CB8AC3E}">
        <p14:creationId xmlns:p14="http://schemas.microsoft.com/office/powerpoint/2010/main" val="42768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90B02BD-1668-4405-A5F5-31E339C6FC8B}" type="datetimeFigureOut">
              <a:rPr lang="hu-HU" smtClean="0"/>
              <a:t>2016.10.04.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2451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90B02BD-1668-4405-A5F5-31E339C6FC8B}" type="datetimeFigureOut">
              <a:rPr lang="hu-HU" smtClean="0"/>
              <a:t>2016.10.04.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272809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90B02BD-1668-4405-A5F5-31E339C6FC8B}" type="datetimeFigureOut">
              <a:rPr lang="hu-HU" smtClean="0"/>
              <a:t>2016.10.04.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208298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90B02BD-1668-4405-A5F5-31E339C6FC8B}" type="datetimeFigureOut">
              <a:rPr lang="hu-HU" smtClean="0"/>
              <a:t>2016.10.04.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276904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90B02BD-1668-4405-A5F5-31E339C6FC8B}" type="datetimeFigureOut">
              <a:rPr lang="hu-HU" smtClean="0"/>
              <a:t>2016.10.04.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334163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90B02BD-1668-4405-A5F5-31E339C6FC8B}" type="datetimeFigureOut">
              <a:rPr lang="hu-HU" smtClean="0"/>
              <a:t>2016.10.04.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267279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90B02BD-1668-4405-A5F5-31E339C6FC8B}" type="datetimeFigureOut">
              <a:rPr lang="hu-HU" smtClean="0"/>
              <a:t>2016.10.04.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102747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90B02BD-1668-4405-A5F5-31E339C6FC8B}" type="datetimeFigureOut">
              <a:rPr lang="hu-HU" smtClean="0"/>
              <a:t>2016.10.04.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2DCAB60-C68B-4242-BCB0-5B4A2BC403C6}" type="slidenum">
              <a:rPr lang="hu-HU" smtClean="0"/>
              <a:t>‹#›</a:t>
            </a:fld>
            <a:endParaRPr lang="hu-HU"/>
          </a:p>
        </p:txBody>
      </p:sp>
    </p:spTree>
    <p:extLst>
      <p:ext uri="{BB962C8B-B14F-4D97-AF65-F5344CB8AC3E}">
        <p14:creationId xmlns:p14="http://schemas.microsoft.com/office/powerpoint/2010/main" val="379474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B02BD-1668-4405-A5F5-31E339C6FC8B}" type="datetimeFigureOut">
              <a:rPr lang="hu-HU" smtClean="0"/>
              <a:t>2016.10.04.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CAB60-C68B-4242-BCB0-5B4A2BC403C6}" type="slidenum">
              <a:rPr lang="hu-HU" smtClean="0"/>
              <a:t>‹#›</a:t>
            </a:fld>
            <a:endParaRPr lang="hu-HU"/>
          </a:p>
        </p:txBody>
      </p:sp>
    </p:spTree>
    <p:extLst>
      <p:ext uri="{BB962C8B-B14F-4D97-AF65-F5344CB8AC3E}">
        <p14:creationId xmlns:p14="http://schemas.microsoft.com/office/powerpoint/2010/main" val="1122593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cid:image001.gif@01C56813.97455D6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cid:image001.gif@01C56813.97455D6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27384"/>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2050"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A13C68E5-A9B2-4DF6-8B74-BCE3E59C7831}" type="slidenum">
              <a:rPr lang="hu-HU" altLang="hu-HU" sz="1400" smtClean="0"/>
              <a:pPr algn="r" eaLnBrk="1" hangingPunct="1">
                <a:spcBef>
                  <a:spcPct val="0"/>
                </a:spcBef>
                <a:buFontTx/>
                <a:buNone/>
              </a:pPr>
              <a:t>1</a:t>
            </a:fld>
            <a:endParaRPr lang="hu-HU" altLang="hu-HU" sz="1400" smtClean="0"/>
          </a:p>
        </p:txBody>
      </p:sp>
      <p:sp>
        <p:nvSpPr>
          <p:cNvPr id="2052" name="Rectangle 3"/>
          <p:cNvSpPr>
            <a:spLocks noGrp="1" noChangeArrowheads="1"/>
          </p:cNvSpPr>
          <p:nvPr>
            <p:ph type="title" idx="4294967295"/>
          </p:nvPr>
        </p:nvSpPr>
        <p:spPr>
          <a:xfrm>
            <a:off x="-1223963" y="2947988"/>
            <a:ext cx="10260013" cy="2425700"/>
          </a:xfrm>
          <a:effectLst>
            <a:outerShdw dist="50800" algn="ctr" rotWithShape="0">
              <a:srgbClr val="EAEAEA">
                <a:alpha val="50000"/>
              </a:srgbClr>
            </a:outerShdw>
          </a:effectLst>
        </p:spPr>
        <p:txBody>
          <a:bodyPr lIns="34290" tIns="34290" rIns="34290" bIns="34290" anchor="b">
            <a:normAutofit fontScale="90000"/>
          </a:bodyPr>
          <a:lstStyle/>
          <a:p>
            <a:pPr algn="r" eaLnBrk="1" hangingPunct="1"/>
            <a:r>
              <a:rPr lang="hu-HU" altLang="hu-HU" sz="7200" b="1" dirty="0" smtClean="0"/>
              <a:t>4.</a:t>
            </a:r>
            <a:r>
              <a:rPr lang="hu-HU" altLang="hu-HU" sz="7200" b="0" dirty="0" smtClean="0"/>
              <a:t/>
            </a:r>
            <a:br>
              <a:rPr lang="hu-HU" altLang="hu-HU" sz="7200" b="0" dirty="0" smtClean="0"/>
            </a:br>
            <a:r>
              <a:rPr lang="hu-HU" altLang="hu-HU" sz="7200" b="1" dirty="0" smtClean="0"/>
              <a:t>ADÓZÁSI ALAPOK,  </a:t>
            </a:r>
            <a:br>
              <a:rPr lang="hu-HU" altLang="hu-HU" sz="7200" b="1" dirty="0" smtClean="0"/>
            </a:br>
            <a:r>
              <a:rPr lang="hu-HU" altLang="hu-HU" sz="7200" b="1" dirty="0" smtClean="0"/>
              <a:t>ÁFA ELSZÁMOLÁS</a:t>
            </a:r>
            <a:endParaRPr lang="en-US" altLang="hu-HU" sz="7200" b="1" dirty="0" smtClean="0"/>
          </a:p>
        </p:txBody>
      </p:sp>
      <p:sp>
        <p:nvSpPr>
          <p:cNvPr id="6" name="Text Box 8"/>
          <p:cNvSpPr txBox="1">
            <a:spLocks noChangeArrowheads="1"/>
          </p:cNvSpPr>
          <p:nvPr/>
        </p:nvSpPr>
        <p:spPr bwMode="auto">
          <a:xfrm>
            <a:off x="4787900" y="5800725"/>
            <a:ext cx="3935413"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1800" b="1" dirty="0">
                <a:latin typeface="Arial Black" pitchFamily="34" charset="0"/>
              </a:rPr>
              <a:t>Dr. </a:t>
            </a:r>
            <a:r>
              <a:rPr lang="hu-HU" altLang="hu-HU" sz="1800" b="1" dirty="0" err="1">
                <a:latin typeface="Arial Black" pitchFamily="34" charset="0"/>
              </a:rPr>
              <a:t>Laáb</a:t>
            </a:r>
            <a:r>
              <a:rPr lang="hu-HU" altLang="hu-HU" sz="1800" b="1" dirty="0">
                <a:latin typeface="Arial Black" pitchFamily="34" charset="0"/>
              </a:rPr>
              <a:t> Ágnes</a:t>
            </a:r>
          </a:p>
          <a:p>
            <a:pPr algn="ctr" eaLnBrk="1" hangingPunct="1">
              <a:spcBef>
                <a:spcPct val="0"/>
              </a:spcBef>
              <a:buFontTx/>
              <a:buNone/>
            </a:pPr>
            <a:r>
              <a:rPr lang="hu-HU" altLang="hu-HU" sz="1800" dirty="0" err="1">
                <a:latin typeface="Arial Black" pitchFamily="34" charset="0"/>
              </a:rPr>
              <a:t>laab</a:t>
            </a:r>
            <a:r>
              <a:rPr lang="hu-HU" altLang="hu-HU" sz="1800" dirty="0">
                <a:latin typeface="Arial Black" pitchFamily="34" charset="0"/>
              </a:rPr>
              <a:t>@</a:t>
            </a:r>
            <a:r>
              <a:rPr lang="hu-HU" altLang="hu-HU" sz="1800" dirty="0" err="1">
                <a:latin typeface="Arial Black" pitchFamily="34" charset="0"/>
              </a:rPr>
              <a:t>finance.bme.hu</a:t>
            </a:r>
            <a:endParaRPr lang="hu-HU" altLang="hu-HU" sz="1800" dirty="0">
              <a:latin typeface="Arial Black" pitchFamily="34" charset="0"/>
            </a:endParaRPr>
          </a:p>
          <a:p>
            <a:pPr algn="ctr" eaLnBrk="1" hangingPunct="1">
              <a:spcBef>
                <a:spcPct val="0"/>
              </a:spcBef>
              <a:buFontTx/>
              <a:buNone/>
            </a:pPr>
            <a:endParaRPr lang="hu-HU" altLang="hu-HU" sz="4000" dirty="0"/>
          </a:p>
        </p:txBody>
      </p:sp>
    </p:spTree>
    <p:extLst>
      <p:ext uri="{BB962C8B-B14F-4D97-AF65-F5344CB8AC3E}">
        <p14:creationId xmlns:p14="http://schemas.microsoft.com/office/powerpoint/2010/main" val="41901772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34ECB0C-6F33-4328-830E-9814F0A5B8D5}" type="slidenum">
              <a:rPr lang="hu-HU" altLang="hu-HU" sz="1400" smtClean="0"/>
              <a:pPr>
                <a:spcBef>
                  <a:spcPct val="0"/>
                </a:spcBef>
                <a:buFontTx/>
                <a:buNone/>
                <a:defRPr/>
              </a:pPr>
              <a:t>10</a:t>
            </a:fld>
            <a:endParaRPr lang="hu-HU" altLang="hu-HU" sz="1400" smtClean="0"/>
          </a:p>
        </p:txBody>
      </p:sp>
      <p:sp>
        <p:nvSpPr>
          <p:cNvPr id="2272261" name="AutoShape 1"/>
          <p:cNvSpPr>
            <a:spLocks/>
          </p:cNvSpPr>
          <p:nvPr/>
        </p:nvSpPr>
        <p:spPr bwMode="auto">
          <a:xfrm>
            <a:off x="107950" y="692150"/>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cs typeface="+mn-cs"/>
                <a:sym typeface="Wingdings" pitchFamily="2" charset="2"/>
              </a:rPr>
              <a:t>2.</a:t>
            </a:r>
            <a:r>
              <a:rPr lang="hu-HU" altLang="hu-HU" sz="6800" b="1" dirty="0" smtClean="0">
                <a:cs typeface="+mn-cs"/>
              </a:rPr>
              <a:t> </a:t>
            </a:r>
            <a:r>
              <a:rPr lang="hu-HU" altLang="hu-HU" sz="3600" b="1" dirty="0" smtClean="0">
                <a:cs typeface="+mn-cs"/>
              </a:rPr>
              <a:t>KÖLTSÉG ÉS EREDMÉNYSZÁMLÁK A KETTŐS KÖNYVELÉSBEN</a:t>
            </a:r>
            <a:endParaRPr lang="hu-HU" altLang="hu-HU" sz="2800" b="1" dirty="0" smtClean="0">
              <a:cs typeface="+mn-cs"/>
            </a:endParaRPr>
          </a:p>
        </p:txBody>
      </p:sp>
    </p:spTree>
    <p:extLst>
      <p:ext uri="{BB962C8B-B14F-4D97-AF65-F5344CB8AC3E}">
        <p14:creationId xmlns:p14="http://schemas.microsoft.com/office/powerpoint/2010/main" val="3660629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5826" name="Rectangle 2"/>
          <p:cNvSpPr>
            <a:spLocks noChangeArrowheads="1"/>
          </p:cNvSpPr>
          <p:nvPr/>
        </p:nvSpPr>
        <p:spPr bwMode="auto">
          <a:xfrm>
            <a:off x="1285875" y="1042988"/>
            <a:ext cx="1390650" cy="350837"/>
          </a:xfrm>
          <a:prstGeom prst="rect">
            <a:avLst/>
          </a:prstGeom>
          <a:solidFill>
            <a:srgbClr val="FF00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556" tIns="26778" rIns="53556" bIns="26778" anchor="ct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600" b="1">
                <a:solidFill>
                  <a:srgbClr val="000066"/>
                </a:solidFill>
                <a:latin typeface="Tahoma" pitchFamily="34" charset="0"/>
              </a:rPr>
              <a:t>MÉRLEG</a:t>
            </a:r>
          </a:p>
        </p:txBody>
      </p:sp>
      <p:sp>
        <p:nvSpPr>
          <p:cNvPr id="4685827" name="Text Box 3"/>
          <p:cNvSpPr txBox="1">
            <a:spLocks noChangeArrowheads="1"/>
          </p:cNvSpPr>
          <p:nvPr/>
        </p:nvSpPr>
        <p:spPr bwMode="auto">
          <a:xfrm>
            <a:off x="434975" y="1638300"/>
            <a:ext cx="3175000" cy="5207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500" b="1">
                <a:solidFill>
                  <a:srgbClr val="000066"/>
                </a:solidFill>
                <a:latin typeface="Tahoma" pitchFamily="34" charset="0"/>
              </a:rPr>
              <a:t>A vagyoni helyzet statikus </a:t>
            </a:r>
          </a:p>
          <a:p>
            <a:pPr algn="ctr" eaLnBrk="1" hangingPunct="1">
              <a:lnSpc>
                <a:spcPct val="100000"/>
              </a:lnSpc>
              <a:buClrTx/>
              <a:buSzTx/>
              <a:buFontTx/>
              <a:buNone/>
            </a:pPr>
            <a:r>
              <a:rPr lang="hu-HU" altLang="hu-HU" sz="1500" b="1">
                <a:solidFill>
                  <a:srgbClr val="000066"/>
                </a:solidFill>
                <a:latin typeface="Tahoma" pitchFamily="34" charset="0"/>
              </a:rPr>
              <a:t>leírása egy adott időpontban</a:t>
            </a:r>
            <a:endParaRPr lang="en-GB" altLang="hu-HU" sz="1500" b="1">
              <a:solidFill>
                <a:srgbClr val="000066"/>
              </a:solidFill>
              <a:latin typeface="Tahoma" pitchFamily="34" charset="0"/>
            </a:endParaRPr>
          </a:p>
        </p:txBody>
      </p:sp>
      <p:sp>
        <p:nvSpPr>
          <p:cNvPr id="4685828" name="Rectangle 4"/>
          <p:cNvSpPr>
            <a:spLocks noChangeArrowheads="1"/>
          </p:cNvSpPr>
          <p:nvPr/>
        </p:nvSpPr>
        <p:spPr bwMode="auto">
          <a:xfrm>
            <a:off x="1139825" y="3014663"/>
            <a:ext cx="1897063" cy="449262"/>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nchorCtr="1"/>
          <a:lstStyle>
            <a:lvl1pPr algn="ctr">
              <a:spcBef>
                <a:spcPct val="0"/>
              </a:spcBef>
              <a:defRPr sz="2800" b="1">
                <a:solidFill>
                  <a:srgbClr val="354C7B"/>
                </a:solidFill>
                <a:latin typeface="Tahoma" pitchFamily="34" charset="0"/>
                <a:cs typeface="Tahoma" pitchFamily="34" charset="0"/>
              </a:defRPr>
            </a:lvl1pPr>
            <a:lvl2pPr algn="ctr">
              <a:spcBef>
                <a:spcPct val="0"/>
              </a:spcBef>
              <a:defRPr sz="2800" b="1">
                <a:solidFill>
                  <a:srgbClr val="354C7B"/>
                </a:solidFill>
                <a:latin typeface="Tahoma" pitchFamily="34" charset="0"/>
                <a:cs typeface="Tahoma" pitchFamily="34" charset="0"/>
              </a:defRPr>
            </a:lvl2pPr>
            <a:lvl3pPr algn="ctr">
              <a:spcBef>
                <a:spcPct val="0"/>
              </a:spcBef>
              <a:defRPr sz="2800" b="1">
                <a:solidFill>
                  <a:srgbClr val="354C7B"/>
                </a:solidFill>
                <a:latin typeface="Tahoma" pitchFamily="34" charset="0"/>
                <a:cs typeface="Tahoma" pitchFamily="34" charset="0"/>
              </a:defRPr>
            </a:lvl3pPr>
            <a:lvl4pPr algn="ctr">
              <a:spcBef>
                <a:spcPct val="0"/>
              </a:spcBef>
              <a:defRPr sz="2800" b="1">
                <a:solidFill>
                  <a:srgbClr val="354C7B"/>
                </a:solidFill>
                <a:latin typeface="Tahoma" pitchFamily="34" charset="0"/>
                <a:cs typeface="Tahoma" pitchFamily="34" charset="0"/>
              </a:defRPr>
            </a:lvl4pPr>
            <a:lvl5pPr algn="ctr">
              <a:spcBef>
                <a:spcPct val="0"/>
              </a:spcBef>
              <a:defRPr sz="2800" b="1">
                <a:solidFill>
                  <a:srgbClr val="354C7B"/>
                </a:solidFill>
                <a:latin typeface="Tahoma" pitchFamily="34" charset="0"/>
                <a:cs typeface="Tahoma" pitchFamily="34" charset="0"/>
              </a:defRPr>
            </a:lvl5pPr>
            <a:lvl6pPr marL="457200" algn="ctr" eaLnBrk="0" fontAlgn="base" hangingPunct="0">
              <a:lnSpc>
                <a:spcPct val="90000"/>
              </a:lnSpc>
              <a:spcBef>
                <a:spcPct val="0"/>
              </a:spcBef>
              <a:spcAft>
                <a:spcPct val="0"/>
              </a:spcAft>
              <a:defRPr sz="2800" b="1">
                <a:solidFill>
                  <a:srgbClr val="354C7B"/>
                </a:solidFill>
                <a:latin typeface="Tahoma" pitchFamily="34" charset="0"/>
                <a:cs typeface="Tahoma" pitchFamily="34" charset="0"/>
              </a:defRPr>
            </a:lvl6pPr>
            <a:lvl7pPr marL="914400" algn="ctr" eaLnBrk="0" fontAlgn="base" hangingPunct="0">
              <a:lnSpc>
                <a:spcPct val="90000"/>
              </a:lnSpc>
              <a:spcBef>
                <a:spcPct val="0"/>
              </a:spcBef>
              <a:spcAft>
                <a:spcPct val="0"/>
              </a:spcAft>
              <a:defRPr sz="2800" b="1">
                <a:solidFill>
                  <a:srgbClr val="354C7B"/>
                </a:solidFill>
                <a:latin typeface="Tahoma" pitchFamily="34" charset="0"/>
                <a:cs typeface="Tahoma" pitchFamily="34" charset="0"/>
              </a:defRPr>
            </a:lvl7pPr>
            <a:lvl8pPr marL="1371600" algn="ctr" eaLnBrk="0" fontAlgn="base" hangingPunct="0">
              <a:lnSpc>
                <a:spcPct val="90000"/>
              </a:lnSpc>
              <a:spcBef>
                <a:spcPct val="0"/>
              </a:spcBef>
              <a:spcAft>
                <a:spcPct val="0"/>
              </a:spcAft>
              <a:defRPr sz="2800" b="1">
                <a:solidFill>
                  <a:srgbClr val="354C7B"/>
                </a:solidFill>
                <a:latin typeface="Tahoma" pitchFamily="34" charset="0"/>
                <a:cs typeface="Tahoma" pitchFamily="34" charset="0"/>
              </a:defRPr>
            </a:lvl8pPr>
            <a:lvl9pPr marL="1828800" algn="ctr" eaLnBrk="0" fontAlgn="base" hangingPunct="0">
              <a:lnSpc>
                <a:spcPct val="90000"/>
              </a:lnSpc>
              <a:spcBef>
                <a:spcPct val="0"/>
              </a:spcBef>
              <a:spcAft>
                <a:spcPct val="0"/>
              </a:spcAft>
              <a:defRPr sz="2800" b="1">
                <a:solidFill>
                  <a:srgbClr val="354C7B"/>
                </a:solidFill>
                <a:latin typeface="Tahoma" pitchFamily="34" charset="0"/>
                <a:cs typeface="Tahoma" pitchFamily="34" charset="0"/>
              </a:defRPr>
            </a:lvl9pPr>
          </a:lstStyle>
          <a:p>
            <a:pPr>
              <a:buClrTx/>
              <a:buSzTx/>
              <a:buFontTx/>
              <a:buNone/>
            </a:pPr>
            <a:r>
              <a:rPr lang="hu-HU" altLang="hu-HU" sz="1500">
                <a:solidFill>
                  <a:srgbClr val="000066"/>
                </a:solidFill>
              </a:rPr>
              <a:t>FÉNYKÉP</a:t>
            </a:r>
            <a:br>
              <a:rPr lang="hu-HU" altLang="hu-HU" sz="1500">
                <a:solidFill>
                  <a:srgbClr val="000066"/>
                </a:solidFill>
              </a:rPr>
            </a:br>
            <a:r>
              <a:rPr lang="hu-HU" altLang="hu-HU" sz="1500">
                <a:solidFill>
                  <a:srgbClr val="000066"/>
                </a:solidFill>
              </a:rPr>
              <a:t>(állapot, STOCK)</a:t>
            </a:r>
          </a:p>
        </p:txBody>
      </p:sp>
      <p:sp>
        <p:nvSpPr>
          <p:cNvPr id="4685829" name="AutoShape 5"/>
          <p:cNvSpPr>
            <a:spLocks noChangeArrowheads="1"/>
          </p:cNvSpPr>
          <p:nvPr/>
        </p:nvSpPr>
        <p:spPr bwMode="auto">
          <a:xfrm>
            <a:off x="1609725" y="2355850"/>
            <a:ext cx="957263" cy="479425"/>
          </a:xfrm>
          <a:prstGeom prst="downArrow">
            <a:avLst>
              <a:gd name="adj1" fmla="val 50000"/>
              <a:gd name="adj2" fmla="val 25000"/>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85830" name="Text Box 6"/>
          <p:cNvSpPr txBox="1">
            <a:spLocks noChangeArrowheads="1"/>
          </p:cNvSpPr>
          <p:nvPr/>
        </p:nvSpPr>
        <p:spPr bwMode="auto">
          <a:xfrm>
            <a:off x="4572000" y="1633538"/>
            <a:ext cx="3527425" cy="5207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500" b="1" dirty="0">
                <a:solidFill>
                  <a:srgbClr val="000066"/>
                </a:solidFill>
                <a:latin typeface="Tahoma" pitchFamily="34" charset="0"/>
              </a:rPr>
              <a:t>Az üzemi (</a:t>
            </a:r>
            <a:r>
              <a:rPr lang="hu-HU" altLang="hu-HU" sz="1500" b="1">
                <a:solidFill>
                  <a:srgbClr val="000066"/>
                </a:solidFill>
                <a:latin typeface="Tahoma" pitchFamily="34" charset="0"/>
              </a:rPr>
              <a:t>üzleti</a:t>
            </a:r>
            <a:r>
              <a:rPr lang="hu-HU" altLang="hu-HU" sz="1500" b="1" smtClean="0">
                <a:solidFill>
                  <a:srgbClr val="000066"/>
                </a:solidFill>
                <a:latin typeface="Tahoma" pitchFamily="34" charset="0"/>
              </a:rPr>
              <a:t>) és </a:t>
            </a:r>
            <a:r>
              <a:rPr lang="hu-HU" altLang="hu-HU" sz="1500" b="1">
                <a:solidFill>
                  <a:srgbClr val="000066"/>
                </a:solidFill>
                <a:latin typeface="Tahoma" pitchFamily="34" charset="0"/>
              </a:rPr>
              <a:t>pénzügyi </a:t>
            </a:r>
            <a:r>
              <a:rPr lang="hu-HU" altLang="hu-HU" sz="1500" b="1" smtClean="0">
                <a:solidFill>
                  <a:srgbClr val="000066"/>
                </a:solidFill>
                <a:latin typeface="Tahoma" pitchFamily="34" charset="0"/>
              </a:rPr>
              <a:t>események </a:t>
            </a:r>
            <a:r>
              <a:rPr lang="hu-HU" altLang="hu-HU" sz="1500" b="1" dirty="0">
                <a:solidFill>
                  <a:srgbClr val="000066"/>
                </a:solidFill>
                <a:latin typeface="Tahoma" pitchFamily="34" charset="0"/>
              </a:rPr>
              <a:t>leírása</a:t>
            </a:r>
            <a:endParaRPr lang="en-GB" altLang="hu-HU" sz="1500" b="1" dirty="0">
              <a:solidFill>
                <a:srgbClr val="000066"/>
              </a:solidFill>
              <a:latin typeface="Tahoma" pitchFamily="34" charset="0"/>
            </a:endParaRPr>
          </a:p>
        </p:txBody>
      </p:sp>
      <p:sp>
        <p:nvSpPr>
          <p:cNvPr id="4685831" name="Rectangle 7"/>
          <p:cNvSpPr>
            <a:spLocks noChangeArrowheads="1"/>
          </p:cNvSpPr>
          <p:nvPr/>
        </p:nvSpPr>
        <p:spPr bwMode="auto">
          <a:xfrm>
            <a:off x="5472113" y="3014663"/>
            <a:ext cx="1792287" cy="449262"/>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nchorCtr="1"/>
          <a:lstStyle>
            <a:lvl1pPr algn="ctr">
              <a:spcBef>
                <a:spcPct val="0"/>
              </a:spcBef>
              <a:defRPr sz="2800" b="1">
                <a:solidFill>
                  <a:srgbClr val="354C7B"/>
                </a:solidFill>
                <a:latin typeface="Tahoma" pitchFamily="34" charset="0"/>
                <a:cs typeface="Tahoma" pitchFamily="34" charset="0"/>
              </a:defRPr>
            </a:lvl1pPr>
            <a:lvl2pPr algn="ctr">
              <a:spcBef>
                <a:spcPct val="0"/>
              </a:spcBef>
              <a:defRPr sz="2800" b="1">
                <a:solidFill>
                  <a:srgbClr val="354C7B"/>
                </a:solidFill>
                <a:latin typeface="Tahoma" pitchFamily="34" charset="0"/>
                <a:cs typeface="Tahoma" pitchFamily="34" charset="0"/>
              </a:defRPr>
            </a:lvl2pPr>
            <a:lvl3pPr algn="ctr">
              <a:spcBef>
                <a:spcPct val="0"/>
              </a:spcBef>
              <a:defRPr sz="2800" b="1">
                <a:solidFill>
                  <a:srgbClr val="354C7B"/>
                </a:solidFill>
                <a:latin typeface="Tahoma" pitchFamily="34" charset="0"/>
                <a:cs typeface="Tahoma" pitchFamily="34" charset="0"/>
              </a:defRPr>
            </a:lvl3pPr>
            <a:lvl4pPr algn="ctr">
              <a:spcBef>
                <a:spcPct val="0"/>
              </a:spcBef>
              <a:defRPr sz="2800" b="1">
                <a:solidFill>
                  <a:srgbClr val="354C7B"/>
                </a:solidFill>
                <a:latin typeface="Tahoma" pitchFamily="34" charset="0"/>
                <a:cs typeface="Tahoma" pitchFamily="34" charset="0"/>
              </a:defRPr>
            </a:lvl4pPr>
            <a:lvl5pPr algn="ctr">
              <a:spcBef>
                <a:spcPct val="0"/>
              </a:spcBef>
              <a:defRPr sz="2800" b="1">
                <a:solidFill>
                  <a:srgbClr val="354C7B"/>
                </a:solidFill>
                <a:latin typeface="Tahoma" pitchFamily="34" charset="0"/>
                <a:cs typeface="Tahoma" pitchFamily="34" charset="0"/>
              </a:defRPr>
            </a:lvl5pPr>
            <a:lvl6pPr marL="457200" algn="ctr" eaLnBrk="0" fontAlgn="base" hangingPunct="0">
              <a:lnSpc>
                <a:spcPct val="90000"/>
              </a:lnSpc>
              <a:spcBef>
                <a:spcPct val="0"/>
              </a:spcBef>
              <a:spcAft>
                <a:spcPct val="0"/>
              </a:spcAft>
              <a:defRPr sz="2800" b="1">
                <a:solidFill>
                  <a:srgbClr val="354C7B"/>
                </a:solidFill>
                <a:latin typeface="Tahoma" pitchFamily="34" charset="0"/>
                <a:cs typeface="Tahoma" pitchFamily="34" charset="0"/>
              </a:defRPr>
            </a:lvl6pPr>
            <a:lvl7pPr marL="914400" algn="ctr" eaLnBrk="0" fontAlgn="base" hangingPunct="0">
              <a:lnSpc>
                <a:spcPct val="90000"/>
              </a:lnSpc>
              <a:spcBef>
                <a:spcPct val="0"/>
              </a:spcBef>
              <a:spcAft>
                <a:spcPct val="0"/>
              </a:spcAft>
              <a:defRPr sz="2800" b="1">
                <a:solidFill>
                  <a:srgbClr val="354C7B"/>
                </a:solidFill>
                <a:latin typeface="Tahoma" pitchFamily="34" charset="0"/>
                <a:cs typeface="Tahoma" pitchFamily="34" charset="0"/>
              </a:defRPr>
            </a:lvl7pPr>
            <a:lvl8pPr marL="1371600" algn="ctr" eaLnBrk="0" fontAlgn="base" hangingPunct="0">
              <a:lnSpc>
                <a:spcPct val="90000"/>
              </a:lnSpc>
              <a:spcBef>
                <a:spcPct val="0"/>
              </a:spcBef>
              <a:spcAft>
                <a:spcPct val="0"/>
              </a:spcAft>
              <a:defRPr sz="2800" b="1">
                <a:solidFill>
                  <a:srgbClr val="354C7B"/>
                </a:solidFill>
                <a:latin typeface="Tahoma" pitchFamily="34" charset="0"/>
                <a:cs typeface="Tahoma" pitchFamily="34" charset="0"/>
              </a:defRPr>
            </a:lvl8pPr>
            <a:lvl9pPr marL="1828800" algn="ctr" eaLnBrk="0" fontAlgn="base" hangingPunct="0">
              <a:lnSpc>
                <a:spcPct val="90000"/>
              </a:lnSpc>
              <a:spcBef>
                <a:spcPct val="0"/>
              </a:spcBef>
              <a:spcAft>
                <a:spcPct val="0"/>
              </a:spcAft>
              <a:defRPr sz="2800" b="1">
                <a:solidFill>
                  <a:srgbClr val="354C7B"/>
                </a:solidFill>
                <a:latin typeface="Tahoma" pitchFamily="34" charset="0"/>
                <a:cs typeface="Tahoma" pitchFamily="34" charset="0"/>
              </a:defRPr>
            </a:lvl9pPr>
          </a:lstStyle>
          <a:p>
            <a:pPr>
              <a:buClrTx/>
              <a:buSzTx/>
              <a:buFontTx/>
              <a:buNone/>
            </a:pPr>
            <a:r>
              <a:rPr lang="hu-HU" altLang="hu-HU" sz="1500">
                <a:solidFill>
                  <a:srgbClr val="000066"/>
                </a:solidFill>
              </a:rPr>
              <a:t>FILM</a:t>
            </a:r>
            <a:br>
              <a:rPr lang="hu-HU" altLang="hu-HU" sz="1500">
                <a:solidFill>
                  <a:srgbClr val="000066"/>
                </a:solidFill>
              </a:rPr>
            </a:br>
            <a:r>
              <a:rPr lang="hu-HU" altLang="hu-HU" sz="1500">
                <a:solidFill>
                  <a:srgbClr val="000066"/>
                </a:solidFill>
              </a:rPr>
              <a:t>folyamat (FLOW)</a:t>
            </a:r>
          </a:p>
        </p:txBody>
      </p:sp>
      <p:sp>
        <p:nvSpPr>
          <p:cNvPr id="4685832" name="Rectangle 8"/>
          <p:cNvSpPr>
            <a:spLocks noChangeArrowheads="1"/>
          </p:cNvSpPr>
          <p:nvPr/>
        </p:nvSpPr>
        <p:spPr bwMode="auto">
          <a:xfrm>
            <a:off x="2351088" y="3740150"/>
            <a:ext cx="1258887" cy="30797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600" b="1">
                <a:solidFill>
                  <a:srgbClr val="000066"/>
                </a:solidFill>
                <a:latin typeface="Tahoma" pitchFamily="34" charset="0"/>
              </a:rPr>
              <a:t>Források</a:t>
            </a:r>
            <a:endParaRPr lang="fr-FR" altLang="hu-HU" sz="1600" b="1">
              <a:solidFill>
                <a:srgbClr val="000066"/>
              </a:solidFill>
              <a:latin typeface="Tahoma" pitchFamily="34" charset="0"/>
            </a:endParaRPr>
          </a:p>
        </p:txBody>
      </p:sp>
      <p:sp>
        <p:nvSpPr>
          <p:cNvPr id="4685833" name="Line 9"/>
          <p:cNvSpPr>
            <a:spLocks noChangeShapeType="1"/>
          </p:cNvSpPr>
          <p:nvPr/>
        </p:nvSpPr>
        <p:spPr bwMode="auto">
          <a:xfrm>
            <a:off x="434975" y="3509963"/>
            <a:ext cx="31750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685834" name="Line 10"/>
          <p:cNvSpPr>
            <a:spLocks noChangeShapeType="1"/>
          </p:cNvSpPr>
          <p:nvPr/>
        </p:nvSpPr>
        <p:spPr bwMode="auto">
          <a:xfrm>
            <a:off x="2087563" y="3509963"/>
            <a:ext cx="0" cy="10620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685835" name="Rectangle 11"/>
          <p:cNvSpPr>
            <a:spLocks noChangeArrowheads="1"/>
          </p:cNvSpPr>
          <p:nvPr/>
        </p:nvSpPr>
        <p:spPr bwMode="auto">
          <a:xfrm>
            <a:off x="434975" y="3721100"/>
            <a:ext cx="1306513" cy="30797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600" b="1">
                <a:solidFill>
                  <a:srgbClr val="000066"/>
                </a:solidFill>
                <a:latin typeface="Tahoma" pitchFamily="34" charset="0"/>
              </a:rPr>
              <a:t>Eszközök</a:t>
            </a:r>
            <a:endParaRPr lang="fr-FR" altLang="hu-HU" sz="1600" b="1">
              <a:solidFill>
                <a:srgbClr val="000066"/>
              </a:solidFill>
              <a:latin typeface="Tahoma" pitchFamily="34" charset="0"/>
            </a:endParaRPr>
          </a:p>
        </p:txBody>
      </p:sp>
      <p:sp>
        <p:nvSpPr>
          <p:cNvPr id="4685836" name="Text Box 12"/>
          <p:cNvSpPr txBox="1">
            <a:spLocks noChangeArrowheads="1"/>
          </p:cNvSpPr>
          <p:nvPr/>
        </p:nvSpPr>
        <p:spPr bwMode="auto">
          <a:xfrm>
            <a:off x="1225550" y="4821238"/>
            <a:ext cx="1765300" cy="5207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500" b="1">
                <a:solidFill>
                  <a:srgbClr val="FFFF00"/>
                </a:solidFill>
                <a:latin typeface="Tahoma" pitchFamily="34" charset="0"/>
                <a:cs typeface="Times New Roman" pitchFamily="18" charset="0"/>
              </a:rPr>
              <a:t>Vagyoni helyzet </a:t>
            </a:r>
          </a:p>
          <a:p>
            <a:pPr algn="ctr" eaLnBrk="1" hangingPunct="1">
              <a:lnSpc>
                <a:spcPct val="100000"/>
              </a:lnSpc>
              <a:buClrTx/>
              <a:buSzTx/>
              <a:buFontTx/>
              <a:buNone/>
            </a:pPr>
            <a:r>
              <a:rPr lang="hu-HU" altLang="hu-HU" sz="1500" b="1">
                <a:solidFill>
                  <a:srgbClr val="FFFF00"/>
                </a:solidFill>
                <a:latin typeface="Tahoma" pitchFamily="34" charset="0"/>
                <a:cs typeface="Times New Roman" pitchFamily="18" charset="0"/>
              </a:rPr>
              <a:t>megváltoztatása</a:t>
            </a:r>
            <a:r>
              <a:rPr lang="en-GB" altLang="hu-HU" sz="1500" b="1">
                <a:solidFill>
                  <a:srgbClr val="000066"/>
                </a:solidFill>
                <a:latin typeface="Tahoma" pitchFamily="34" charset="0"/>
              </a:rPr>
              <a:t> </a:t>
            </a:r>
          </a:p>
        </p:txBody>
      </p:sp>
      <p:sp>
        <p:nvSpPr>
          <p:cNvPr id="4685837" name="Rectangle 13"/>
          <p:cNvSpPr>
            <a:spLocks noChangeArrowheads="1"/>
          </p:cNvSpPr>
          <p:nvPr/>
        </p:nvSpPr>
        <p:spPr bwMode="auto">
          <a:xfrm>
            <a:off x="6864350" y="3740150"/>
            <a:ext cx="1220788" cy="30797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600" b="1">
                <a:solidFill>
                  <a:srgbClr val="000066"/>
                </a:solidFill>
                <a:latin typeface="Tahoma" pitchFamily="34" charset="0"/>
              </a:rPr>
              <a:t>Hozamok</a:t>
            </a:r>
            <a:endParaRPr lang="fr-FR" altLang="hu-HU" sz="1600" b="1">
              <a:solidFill>
                <a:srgbClr val="000066"/>
              </a:solidFill>
              <a:latin typeface="Tahoma" pitchFamily="34" charset="0"/>
            </a:endParaRPr>
          </a:p>
        </p:txBody>
      </p:sp>
      <p:sp>
        <p:nvSpPr>
          <p:cNvPr id="4685838" name="Line 14"/>
          <p:cNvSpPr>
            <a:spLocks noChangeShapeType="1"/>
          </p:cNvSpPr>
          <p:nvPr/>
        </p:nvSpPr>
        <p:spPr bwMode="auto">
          <a:xfrm>
            <a:off x="4572000" y="3509963"/>
            <a:ext cx="35274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685839" name="Line 15"/>
          <p:cNvSpPr>
            <a:spLocks noChangeShapeType="1"/>
          </p:cNvSpPr>
          <p:nvPr/>
        </p:nvSpPr>
        <p:spPr bwMode="auto">
          <a:xfrm>
            <a:off x="6399213" y="3509963"/>
            <a:ext cx="0" cy="10620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685840" name="Rectangle 16"/>
          <p:cNvSpPr>
            <a:spLocks noChangeArrowheads="1"/>
          </p:cNvSpPr>
          <p:nvPr/>
        </p:nvSpPr>
        <p:spPr bwMode="auto">
          <a:xfrm>
            <a:off x="4572000" y="3694113"/>
            <a:ext cx="1698625" cy="30797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600" b="1">
                <a:solidFill>
                  <a:srgbClr val="000066"/>
                </a:solidFill>
                <a:latin typeface="Tahoma" pitchFamily="34" charset="0"/>
              </a:rPr>
              <a:t>Ráfordítások</a:t>
            </a:r>
            <a:endParaRPr lang="fr-FR" altLang="hu-HU" sz="1600" b="1">
              <a:solidFill>
                <a:srgbClr val="000066"/>
              </a:solidFill>
              <a:latin typeface="Tahoma" pitchFamily="34" charset="0"/>
            </a:endParaRPr>
          </a:p>
        </p:txBody>
      </p:sp>
      <p:sp>
        <p:nvSpPr>
          <p:cNvPr id="4685841" name="Text Box 17"/>
          <p:cNvSpPr txBox="1">
            <a:spLocks noChangeArrowheads="1"/>
          </p:cNvSpPr>
          <p:nvPr/>
        </p:nvSpPr>
        <p:spPr bwMode="auto">
          <a:xfrm>
            <a:off x="5337175" y="4824413"/>
            <a:ext cx="2138363" cy="5207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500" b="1">
                <a:solidFill>
                  <a:srgbClr val="FFFF00"/>
                </a:solidFill>
                <a:latin typeface="Tahoma" pitchFamily="34" charset="0"/>
              </a:rPr>
              <a:t>Jövedelmi viszonyok</a:t>
            </a:r>
            <a:r>
              <a:rPr lang="en-GB" altLang="hu-HU" sz="1500" b="1">
                <a:solidFill>
                  <a:srgbClr val="FFFF00"/>
                </a:solidFill>
                <a:latin typeface="Tahoma" pitchFamily="34" charset="0"/>
              </a:rPr>
              <a:t> </a:t>
            </a:r>
            <a:endParaRPr lang="en-GB" altLang="hu-HU" sz="1500" b="1">
              <a:solidFill>
                <a:srgbClr val="FFFF00"/>
              </a:solidFill>
              <a:latin typeface="Tahoma" pitchFamily="34" charset="0"/>
              <a:cs typeface="Arial" pitchFamily="34" charset="0"/>
            </a:endParaRPr>
          </a:p>
          <a:p>
            <a:pPr algn="ctr" eaLnBrk="1" hangingPunct="1">
              <a:lnSpc>
                <a:spcPct val="100000"/>
              </a:lnSpc>
              <a:buClrTx/>
              <a:buSzTx/>
              <a:buFontTx/>
              <a:buNone/>
            </a:pPr>
            <a:r>
              <a:rPr lang="hu-HU" altLang="hu-HU" sz="1500" b="1">
                <a:solidFill>
                  <a:srgbClr val="FFFF00"/>
                </a:solidFill>
                <a:latin typeface="Tahoma" pitchFamily="34" charset="0"/>
                <a:cs typeface="Times New Roman" pitchFamily="18" charset="0"/>
              </a:rPr>
              <a:t>megváltoztatása</a:t>
            </a:r>
            <a:r>
              <a:rPr lang="en-GB" altLang="hu-HU" sz="1500" b="1">
                <a:solidFill>
                  <a:srgbClr val="FFFF00"/>
                </a:solidFill>
                <a:latin typeface="Tahoma" pitchFamily="34" charset="0"/>
                <a:cs typeface="Times New Roman" pitchFamily="18" charset="0"/>
              </a:rPr>
              <a:t> </a:t>
            </a:r>
          </a:p>
        </p:txBody>
      </p:sp>
      <p:sp>
        <p:nvSpPr>
          <p:cNvPr id="4685842" name="Text Box 18"/>
          <p:cNvSpPr txBox="1">
            <a:spLocks noChangeArrowheads="1"/>
          </p:cNvSpPr>
          <p:nvPr/>
        </p:nvSpPr>
        <p:spPr bwMode="auto">
          <a:xfrm>
            <a:off x="881063" y="414338"/>
            <a:ext cx="7921625" cy="4048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spcBef>
                <a:spcPct val="50000"/>
              </a:spcBef>
              <a:buClrTx/>
              <a:buSzTx/>
              <a:buFontTx/>
              <a:buNone/>
            </a:pPr>
            <a:r>
              <a:rPr lang="hu-HU" altLang="hu-HU" sz="2300" b="1">
                <a:solidFill>
                  <a:srgbClr val="000066"/>
                </a:solidFill>
                <a:latin typeface="Tahoma" pitchFamily="34" charset="0"/>
              </a:rPr>
              <a:t>MIT MUTAT A MÉRLEG ÉS AZ EREDMÉNYKIMTATÁS?</a:t>
            </a:r>
          </a:p>
        </p:txBody>
      </p:sp>
      <p:sp>
        <p:nvSpPr>
          <p:cNvPr id="4685843" name="Rectangle 19"/>
          <p:cNvSpPr>
            <a:spLocks noChangeArrowheads="1"/>
          </p:cNvSpPr>
          <p:nvPr/>
        </p:nvSpPr>
        <p:spPr bwMode="auto">
          <a:xfrm>
            <a:off x="4932363" y="1042988"/>
            <a:ext cx="2719387" cy="350837"/>
          </a:xfrm>
          <a:prstGeom prst="rect">
            <a:avLst/>
          </a:prstGeom>
          <a:solidFill>
            <a:srgbClr val="FF00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556" tIns="26778" rIns="53556" bIns="26778" anchor="ct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600" b="1">
                <a:solidFill>
                  <a:srgbClr val="000066"/>
                </a:solidFill>
                <a:latin typeface="Tahoma" pitchFamily="34" charset="0"/>
              </a:rPr>
              <a:t>EREDMÉNYKIMUTATÁS</a:t>
            </a:r>
          </a:p>
        </p:txBody>
      </p:sp>
      <p:sp>
        <p:nvSpPr>
          <p:cNvPr id="4685844" name="Rectangle 20"/>
          <p:cNvSpPr>
            <a:spLocks noChangeArrowheads="1"/>
          </p:cNvSpPr>
          <p:nvPr/>
        </p:nvSpPr>
        <p:spPr bwMode="auto">
          <a:xfrm>
            <a:off x="2786063" y="6049963"/>
            <a:ext cx="3352800" cy="508000"/>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556" tIns="26778" rIns="53556" bIns="26778" anchor="ctr"/>
          <a:lstStyle>
            <a:lvl1pPr defTabSz="534988">
              <a:spcBef>
                <a:spcPct val="0"/>
              </a:spcBef>
              <a:defRPr sz="2400">
                <a:solidFill>
                  <a:schemeClr val="tx1"/>
                </a:solidFill>
                <a:latin typeface="Times New Roman" pitchFamily="18" charset="0"/>
              </a:defRPr>
            </a:lvl1pPr>
            <a:lvl2pPr marL="268288" defTabSz="534988">
              <a:spcBef>
                <a:spcPct val="0"/>
              </a:spcBef>
              <a:defRPr sz="2400">
                <a:solidFill>
                  <a:schemeClr val="tx1"/>
                </a:solidFill>
                <a:latin typeface="Times New Roman" pitchFamily="18" charset="0"/>
              </a:defRPr>
            </a:lvl2pPr>
            <a:lvl3pPr marL="534988" defTabSz="534988">
              <a:spcBef>
                <a:spcPct val="0"/>
              </a:spcBef>
              <a:defRPr sz="2400">
                <a:solidFill>
                  <a:schemeClr val="tx1"/>
                </a:solidFill>
                <a:latin typeface="Times New Roman" pitchFamily="18" charset="0"/>
              </a:defRPr>
            </a:lvl3pPr>
            <a:lvl4pPr marL="803275" defTabSz="534988">
              <a:spcBef>
                <a:spcPct val="0"/>
              </a:spcBef>
              <a:defRPr sz="2400">
                <a:solidFill>
                  <a:schemeClr val="tx1"/>
                </a:solidFill>
                <a:latin typeface="Times New Roman" pitchFamily="18" charset="0"/>
              </a:defRPr>
            </a:lvl4pPr>
            <a:lvl5pPr marL="1071563" defTabSz="534988">
              <a:spcBef>
                <a:spcPct val="0"/>
              </a:spcBef>
              <a:defRPr sz="2400">
                <a:solidFill>
                  <a:schemeClr val="tx1"/>
                </a:solidFill>
                <a:latin typeface="Times New Roman" pitchFamily="18" charset="0"/>
              </a:defRPr>
            </a:lvl5pPr>
            <a:lvl6pPr marL="1528763" defTabSz="534988" eaLnBrk="0" fontAlgn="base" hangingPunct="0">
              <a:spcBef>
                <a:spcPct val="0"/>
              </a:spcBef>
              <a:spcAft>
                <a:spcPct val="0"/>
              </a:spcAft>
              <a:defRPr sz="2400">
                <a:solidFill>
                  <a:schemeClr val="tx1"/>
                </a:solidFill>
                <a:latin typeface="Times New Roman" pitchFamily="18" charset="0"/>
              </a:defRPr>
            </a:lvl6pPr>
            <a:lvl7pPr marL="1985963" defTabSz="534988" eaLnBrk="0" fontAlgn="base" hangingPunct="0">
              <a:spcBef>
                <a:spcPct val="0"/>
              </a:spcBef>
              <a:spcAft>
                <a:spcPct val="0"/>
              </a:spcAft>
              <a:defRPr sz="2400">
                <a:solidFill>
                  <a:schemeClr val="tx1"/>
                </a:solidFill>
                <a:latin typeface="Times New Roman" pitchFamily="18" charset="0"/>
              </a:defRPr>
            </a:lvl7pPr>
            <a:lvl8pPr marL="2443163" defTabSz="534988" eaLnBrk="0" fontAlgn="base" hangingPunct="0">
              <a:spcBef>
                <a:spcPct val="0"/>
              </a:spcBef>
              <a:spcAft>
                <a:spcPct val="0"/>
              </a:spcAft>
              <a:defRPr sz="2400">
                <a:solidFill>
                  <a:schemeClr val="tx1"/>
                </a:solidFill>
                <a:latin typeface="Times New Roman" pitchFamily="18" charset="0"/>
              </a:defRPr>
            </a:lvl8pPr>
            <a:lvl9pPr marL="2900363" defTabSz="534988"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00000"/>
              </a:lnSpc>
              <a:buClrTx/>
              <a:buSzTx/>
              <a:buFontTx/>
              <a:buNone/>
            </a:pPr>
            <a:r>
              <a:rPr lang="hu-HU" altLang="hu-HU" sz="1900" b="1">
                <a:solidFill>
                  <a:srgbClr val="000066"/>
                </a:solidFill>
                <a:latin typeface="Tahoma" pitchFamily="34" charset="0"/>
              </a:rPr>
              <a:t>Gazdasági esemény</a:t>
            </a:r>
          </a:p>
        </p:txBody>
      </p:sp>
      <p:sp>
        <p:nvSpPr>
          <p:cNvPr id="4685845" name="AutoShape 21"/>
          <p:cNvSpPr>
            <a:spLocks noChangeArrowheads="1"/>
          </p:cNvSpPr>
          <p:nvPr/>
        </p:nvSpPr>
        <p:spPr bwMode="auto">
          <a:xfrm rot="16200000">
            <a:off x="1591468" y="5339557"/>
            <a:ext cx="950913" cy="1263650"/>
          </a:xfrm>
          <a:custGeom>
            <a:avLst/>
            <a:gdLst>
              <a:gd name="G0" fmla="+- 13984 0 0"/>
              <a:gd name="G1" fmla="+- 4512 0 0"/>
              <a:gd name="G2" fmla="+- 12158 0 4512"/>
              <a:gd name="G3" fmla="+- G2 0 4512"/>
              <a:gd name="G4" fmla="*/ G3 32768 32059"/>
              <a:gd name="G5" fmla="*/ G4 1 2"/>
              <a:gd name="G6" fmla="+- 21600 0 13984"/>
              <a:gd name="G7" fmla="*/ G6 4512 6079"/>
              <a:gd name="G8" fmla="+- G7 13984 0"/>
              <a:gd name="T0" fmla="*/ 13984 w 21600"/>
              <a:gd name="T1" fmla="*/ 0 h 21600"/>
              <a:gd name="T2" fmla="*/ 13984 w 21600"/>
              <a:gd name="T3" fmla="*/ 12158 h 21600"/>
              <a:gd name="T4" fmla="*/ 160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984" y="0"/>
                </a:lnTo>
                <a:lnTo>
                  <a:pt x="13984" y="4512"/>
                </a:lnTo>
                <a:lnTo>
                  <a:pt x="12427" y="4512"/>
                </a:lnTo>
                <a:cubicBezTo>
                  <a:pt x="5564" y="4512"/>
                  <a:pt x="0" y="7935"/>
                  <a:pt x="0" y="12158"/>
                </a:cubicBezTo>
                <a:lnTo>
                  <a:pt x="0" y="21600"/>
                </a:lnTo>
                <a:lnTo>
                  <a:pt x="3203" y="21600"/>
                </a:lnTo>
                <a:lnTo>
                  <a:pt x="3203" y="12158"/>
                </a:lnTo>
                <a:cubicBezTo>
                  <a:pt x="3203" y="9666"/>
                  <a:pt x="7333" y="7646"/>
                  <a:pt x="12427" y="7646"/>
                </a:cubicBezTo>
                <a:lnTo>
                  <a:pt x="13984" y="7646"/>
                </a:lnTo>
                <a:lnTo>
                  <a:pt x="13984" y="12158"/>
                </a:lnTo>
                <a:close/>
              </a:path>
            </a:pathLst>
          </a:cu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85846" name="AutoShape 22"/>
          <p:cNvSpPr>
            <a:spLocks noChangeArrowheads="1"/>
          </p:cNvSpPr>
          <p:nvPr/>
        </p:nvSpPr>
        <p:spPr bwMode="auto">
          <a:xfrm rot="16200000">
            <a:off x="234157" y="4393406"/>
            <a:ext cx="1238250" cy="573087"/>
          </a:xfrm>
          <a:custGeom>
            <a:avLst/>
            <a:gdLst>
              <a:gd name="G0" fmla="+- 13984 0 0"/>
              <a:gd name="G1" fmla="+- 4512 0 0"/>
              <a:gd name="G2" fmla="+- 12158 0 4512"/>
              <a:gd name="G3" fmla="+- G2 0 4512"/>
              <a:gd name="G4" fmla="*/ G3 32768 32059"/>
              <a:gd name="G5" fmla="*/ G4 1 2"/>
              <a:gd name="G6" fmla="+- 21600 0 13984"/>
              <a:gd name="G7" fmla="*/ G6 4512 6079"/>
              <a:gd name="G8" fmla="+- G7 13984 0"/>
              <a:gd name="T0" fmla="*/ 13984 w 21600"/>
              <a:gd name="T1" fmla="*/ 0 h 21600"/>
              <a:gd name="T2" fmla="*/ 13984 w 21600"/>
              <a:gd name="T3" fmla="*/ 12158 h 21600"/>
              <a:gd name="T4" fmla="*/ 160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984" y="0"/>
                </a:lnTo>
                <a:lnTo>
                  <a:pt x="13984" y="4512"/>
                </a:lnTo>
                <a:lnTo>
                  <a:pt x="12427" y="4512"/>
                </a:lnTo>
                <a:cubicBezTo>
                  <a:pt x="5564" y="4512"/>
                  <a:pt x="0" y="7935"/>
                  <a:pt x="0" y="12158"/>
                </a:cubicBezTo>
                <a:lnTo>
                  <a:pt x="0" y="21600"/>
                </a:lnTo>
                <a:lnTo>
                  <a:pt x="3203" y="21600"/>
                </a:lnTo>
                <a:lnTo>
                  <a:pt x="3203" y="12158"/>
                </a:lnTo>
                <a:cubicBezTo>
                  <a:pt x="3203" y="9666"/>
                  <a:pt x="7333" y="7646"/>
                  <a:pt x="12427" y="7646"/>
                </a:cubicBezTo>
                <a:lnTo>
                  <a:pt x="13984" y="7646"/>
                </a:lnTo>
                <a:lnTo>
                  <a:pt x="13984" y="12158"/>
                </a:lnTo>
                <a:close/>
              </a:path>
            </a:pathLst>
          </a:cu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85847" name="AutoShape 23"/>
          <p:cNvSpPr>
            <a:spLocks noChangeArrowheads="1"/>
          </p:cNvSpPr>
          <p:nvPr/>
        </p:nvSpPr>
        <p:spPr bwMode="auto">
          <a:xfrm rot="5400000" flipH="1">
            <a:off x="2730501" y="4367212"/>
            <a:ext cx="1238250" cy="625475"/>
          </a:xfrm>
          <a:custGeom>
            <a:avLst/>
            <a:gdLst>
              <a:gd name="G0" fmla="+- 13984 0 0"/>
              <a:gd name="G1" fmla="+- 4512 0 0"/>
              <a:gd name="G2" fmla="+- 12158 0 4512"/>
              <a:gd name="G3" fmla="+- G2 0 4512"/>
              <a:gd name="G4" fmla="*/ G3 32768 32059"/>
              <a:gd name="G5" fmla="*/ G4 1 2"/>
              <a:gd name="G6" fmla="+- 21600 0 13984"/>
              <a:gd name="G7" fmla="*/ G6 4512 6079"/>
              <a:gd name="G8" fmla="+- G7 13984 0"/>
              <a:gd name="T0" fmla="*/ 13984 w 21600"/>
              <a:gd name="T1" fmla="*/ 0 h 21600"/>
              <a:gd name="T2" fmla="*/ 13984 w 21600"/>
              <a:gd name="T3" fmla="*/ 12158 h 21600"/>
              <a:gd name="T4" fmla="*/ 160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984" y="0"/>
                </a:lnTo>
                <a:lnTo>
                  <a:pt x="13984" y="4512"/>
                </a:lnTo>
                <a:lnTo>
                  <a:pt x="12427" y="4512"/>
                </a:lnTo>
                <a:cubicBezTo>
                  <a:pt x="5564" y="4512"/>
                  <a:pt x="0" y="7935"/>
                  <a:pt x="0" y="12158"/>
                </a:cubicBezTo>
                <a:lnTo>
                  <a:pt x="0" y="21600"/>
                </a:lnTo>
                <a:lnTo>
                  <a:pt x="3203" y="21600"/>
                </a:lnTo>
                <a:lnTo>
                  <a:pt x="3203" y="12158"/>
                </a:lnTo>
                <a:cubicBezTo>
                  <a:pt x="3203" y="9666"/>
                  <a:pt x="7333" y="7646"/>
                  <a:pt x="12427" y="7646"/>
                </a:cubicBezTo>
                <a:lnTo>
                  <a:pt x="13984" y="7646"/>
                </a:lnTo>
                <a:lnTo>
                  <a:pt x="13984" y="12158"/>
                </a:lnTo>
                <a:close/>
              </a:path>
            </a:pathLst>
          </a:cu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85848" name="AutoShape 24"/>
          <p:cNvSpPr>
            <a:spLocks noChangeArrowheads="1"/>
          </p:cNvSpPr>
          <p:nvPr/>
        </p:nvSpPr>
        <p:spPr bwMode="auto">
          <a:xfrm rot="16200000">
            <a:off x="4400550" y="4535488"/>
            <a:ext cx="1084263" cy="573087"/>
          </a:xfrm>
          <a:custGeom>
            <a:avLst/>
            <a:gdLst>
              <a:gd name="G0" fmla="+- 13984 0 0"/>
              <a:gd name="G1" fmla="+- 4512 0 0"/>
              <a:gd name="G2" fmla="+- 12158 0 4512"/>
              <a:gd name="G3" fmla="+- G2 0 4512"/>
              <a:gd name="G4" fmla="*/ G3 32768 32059"/>
              <a:gd name="G5" fmla="*/ G4 1 2"/>
              <a:gd name="G6" fmla="+- 21600 0 13984"/>
              <a:gd name="G7" fmla="*/ G6 4512 6079"/>
              <a:gd name="G8" fmla="+- G7 13984 0"/>
              <a:gd name="T0" fmla="*/ 13984 w 21600"/>
              <a:gd name="T1" fmla="*/ 0 h 21600"/>
              <a:gd name="T2" fmla="*/ 13984 w 21600"/>
              <a:gd name="T3" fmla="*/ 12158 h 21600"/>
              <a:gd name="T4" fmla="*/ 160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984" y="0"/>
                </a:lnTo>
                <a:lnTo>
                  <a:pt x="13984" y="4512"/>
                </a:lnTo>
                <a:lnTo>
                  <a:pt x="12427" y="4512"/>
                </a:lnTo>
                <a:cubicBezTo>
                  <a:pt x="5564" y="4512"/>
                  <a:pt x="0" y="7935"/>
                  <a:pt x="0" y="12158"/>
                </a:cubicBezTo>
                <a:lnTo>
                  <a:pt x="0" y="21600"/>
                </a:lnTo>
                <a:lnTo>
                  <a:pt x="3203" y="21600"/>
                </a:lnTo>
                <a:lnTo>
                  <a:pt x="3203" y="12158"/>
                </a:lnTo>
                <a:cubicBezTo>
                  <a:pt x="3203" y="9666"/>
                  <a:pt x="7333" y="7646"/>
                  <a:pt x="12427" y="7646"/>
                </a:cubicBezTo>
                <a:lnTo>
                  <a:pt x="13984" y="7646"/>
                </a:lnTo>
                <a:lnTo>
                  <a:pt x="13984" y="12158"/>
                </a:lnTo>
                <a:close/>
              </a:path>
            </a:pathLst>
          </a:cu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85849" name="AutoShape 25"/>
          <p:cNvSpPr>
            <a:spLocks noChangeArrowheads="1"/>
          </p:cNvSpPr>
          <p:nvPr/>
        </p:nvSpPr>
        <p:spPr bwMode="auto">
          <a:xfrm rot="5400000" flipH="1">
            <a:off x="7301707" y="4368006"/>
            <a:ext cx="1238250" cy="623887"/>
          </a:xfrm>
          <a:custGeom>
            <a:avLst/>
            <a:gdLst>
              <a:gd name="G0" fmla="+- 13984 0 0"/>
              <a:gd name="G1" fmla="+- 4512 0 0"/>
              <a:gd name="G2" fmla="+- 12158 0 4512"/>
              <a:gd name="G3" fmla="+- G2 0 4512"/>
              <a:gd name="G4" fmla="*/ G3 32768 32059"/>
              <a:gd name="G5" fmla="*/ G4 1 2"/>
              <a:gd name="G6" fmla="+- 21600 0 13984"/>
              <a:gd name="G7" fmla="*/ G6 4512 6079"/>
              <a:gd name="G8" fmla="+- G7 13984 0"/>
              <a:gd name="T0" fmla="*/ 13984 w 21600"/>
              <a:gd name="T1" fmla="*/ 0 h 21600"/>
              <a:gd name="T2" fmla="*/ 13984 w 21600"/>
              <a:gd name="T3" fmla="*/ 12158 h 21600"/>
              <a:gd name="T4" fmla="*/ 1602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984" y="0"/>
                </a:lnTo>
                <a:lnTo>
                  <a:pt x="13984" y="4512"/>
                </a:lnTo>
                <a:lnTo>
                  <a:pt x="12427" y="4512"/>
                </a:lnTo>
                <a:cubicBezTo>
                  <a:pt x="5564" y="4512"/>
                  <a:pt x="0" y="7935"/>
                  <a:pt x="0" y="12158"/>
                </a:cubicBezTo>
                <a:lnTo>
                  <a:pt x="0" y="21600"/>
                </a:lnTo>
                <a:lnTo>
                  <a:pt x="3203" y="21600"/>
                </a:lnTo>
                <a:lnTo>
                  <a:pt x="3203" y="12158"/>
                </a:lnTo>
                <a:cubicBezTo>
                  <a:pt x="3203" y="9666"/>
                  <a:pt x="7333" y="7646"/>
                  <a:pt x="12427" y="7646"/>
                </a:cubicBezTo>
                <a:lnTo>
                  <a:pt x="13984" y="7646"/>
                </a:lnTo>
                <a:lnTo>
                  <a:pt x="13984" y="12158"/>
                </a:lnTo>
                <a:close/>
              </a:path>
            </a:pathLst>
          </a:cu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85850" name="AutoShape 26"/>
          <p:cNvSpPr>
            <a:spLocks noChangeArrowheads="1"/>
          </p:cNvSpPr>
          <p:nvPr/>
        </p:nvSpPr>
        <p:spPr bwMode="auto">
          <a:xfrm rot="5400000" flipH="1">
            <a:off x="6348412" y="5408613"/>
            <a:ext cx="950913" cy="1125538"/>
          </a:xfrm>
          <a:custGeom>
            <a:avLst/>
            <a:gdLst>
              <a:gd name="G0" fmla="+- 13628 0 0"/>
              <a:gd name="G1" fmla="+- 4459 0 0"/>
              <a:gd name="G2" fmla="+- 12158 0 4459"/>
              <a:gd name="G3" fmla="+- G2 0 4459"/>
              <a:gd name="G4" fmla="*/ G3 32768 32059"/>
              <a:gd name="G5" fmla="*/ G4 1 2"/>
              <a:gd name="G6" fmla="+- 21600 0 13628"/>
              <a:gd name="G7" fmla="*/ G6 4459 6079"/>
              <a:gd name="G8" fmla="+- G7 13628 0"/>
              <a:gd name="T0" fmla="*/ 13628 w 21600"/>
              <a:gd name="T1" fmla="*/ 0 h 21600"/>
              <a:gd name="T2" fmla="*/ 13628 w 21600"/>
              <a:gd name="T3" fmla="*/ 12158 h 21600"/>
              <a:gd name="T4" fmla="*/ 165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628" y="0"/>
                </a:lnTo>
                <a:lnTo>
                  <a:pt x="13628" y="4459"/>
                </a:lnTo>
                <a:lnTo>
                  <a:pt x="12427" y="4459"/>
                </a:lnTo>
                <a:cubicBezTo>
                  <a:pt x="5564" y="4459"/>
                  <a:pt x="0" y="7906"/>
                  <a:pt x="0" y="12158"/>
                </a:cubicBezTo>
                <a:lnTo>
                  <a:pt x="0" y="21600"/>
                </a:lnTo>
                <a:lnTo>
                  <a:pt x="3312" y="21600"/>
                </a:lnTo>
                <a:lnTo>
                  <a:pt x="3312" y="12158"/>
                </a:lnTo>
                <a:cubicBezTo>
                  <a:pt x="3312" y="9695"/>
                  <a:pt x="7393" y="7699"/>
                  <a:pt x="12427" y="7699"/>
                </a:cubicBezTo>
                <a:lnTo>
                  <a:pt x="13628" y="7699"/>
                </a:lnTo>
                <a:lnTo>
                  <a:pt x="13628" y="12158"/>
                </a:lnTo>
                <a:close/>
              </a:path>
            </a:pathLst>
          </a:cu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685851" name="AutoShape 27"/>
          <p:cNvSpPr>
            <a:spLocks noChangeArrowheads="1"/>
          </p:cNvSpPr>
          <p:nvPr/>
        </p:nvSpPr>
        <p:spPr bwMode="auto">
          <a:xfrm>
            <a:off x="5907088" y="2355850"/>
            <a:ext cx="957262" cy="479425"/>
          </a:xfrm>
          <a:prstGeom prst="downArrow">
            <a:avLst>
              <a:gd name="adj1" fmla="val 50000"/>
              <a:gd name="adj2" fmla="val 25000"/>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extLst>
      <p:ext uri="{BB962C8B-B14F-4D97-AF65-F5344CB8AC3E}">
        <p14:creationId xmlns:p14="http://schemas.microsoft.com/office/powerpoint/2010/main" val="296677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685842"/>
                                        </p:tgtEl>
                                        <p:attrNameLst>
                                          <p:attrName>style.visibility</p:attrName>
                                        </p:attrNameLst>
                                      </p:cBhvr>
                                      <p:to>
                                        <p:strVal val="visible"/>
                                      </p:to>
                                    </p:set>
                                    <p:anim calcmode="lin" valueType="num">
                                      <p:cBhvr>
                                        <p:cTn id="7" dur="1000" fill="hold"/>
                                        <p:tgtEl>
                                          <p:spTgt spid="4685842"/>
                                        </p:tgtEl>
                                        <p:attrNameLst>
                                          <p:attrName>ppt_w</p:attrName>
                                        </p:attrNameLst>
                                      </p:cBhvr>
                                      <p:tavLst>
                                        <p:tav tm="0">
                                          <p:val>
                                            <p:fltVal val="0"/>
                                          </p:val>
                                        </p:tav>
                                        <p:tav tm="100000">
                                          <p:val>
                                            <p:strVal val="#ppt_w"/>
                                          </p:val>
                                        </p:tav>
                                      </p:tavLst>
                                    </p:anim>
                                    <p:anim calcmode="lin" valueType="num">
                                      <p:cBhvr>
                                        <p:cTn id="8" dur="1000" fill="hold"/>
                                        <p:tgtEl>
                                          <p:spTgt spid="4685842"/>
                                        </p:tgtEl>
                                        <p:attrNameLst>
                                          <p:attrName>ppt_h</p:attrName>
                                        </p:attrNameLst>
                                      </p:cBhvr>
                                      <p:tavLst>
                                        <p:tav tm="0">
                                          <p:val>
                                            <p:fltVal val="0"/>
                                          </p:val>
                                        </p:tav>
                                        <p:tav tm="100000">
                                          <p:val>
                                            <p:strVal val="#ppt_h"/>
                                          </p:val>
                                        </p:tav>
                                      </p:tavLst>
                                    </p:anim>
                                    <p:anim calcmode="lin" valueType="num">
                                      <p:cBhvr>
                                        <p:cTn id="9" dur="1000" fill="hold"/>
                                        <p:tgtEl>
                                          <p:spTgt spid="46858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8584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685826"/>
                                        </p:tgtEl>
                                        <p:attrNameLst>
                                          <p:attrName>style.visibility</p:attrName>
                                        </p:attrNameLst>
                                      </p:cBhvr>
                                      <p:to>
                                        <p:strVal val="visible"/>
                                      </p:to>
                                    </p:set>
                                    <p:anim calcmode="lin" valueType="num">
                                      <p:cBhvr>
                                        <p:cTn id="14" dur="500" fill="hold"/>
                                        <p:tgtEl>
                                          <p:spTgt spid="4685826"/>
                                        </p:tgtEl>
                                        <p:attrNameLst>
                                          <p:attrName>ppt_w</p:attrName>
                                        </p:attrNameLst>
                                      </p:cBhvr>
                                      <p:tavLst>
                                        <p:tav tm="0">
                                          <p:val>
                                            <p:fltVal val="0"/>
                                          </p:val>
                                        </p:tav>
                                        <p:tav tm="100000">
                                          <p:val>
                                            <p:strVal val="#ppt_w"/>
                                          </p:val>
                                        </p:tav>
                                      </p:tavLst>
                                    </p:anim>
                                    <p:anim calcmode="lin" valueType="num">
                                      <p:cBhvr>
                                        <p:cTn id="15" dur="500" fill="hold"/>
                                        <p:tgtEl>
                                          <p:spTgt spid="4685826"/>
                                        </p:tgtEl>
                                        <p:attrNameLst>
                                          <p:attrName>ppt_h</p:attrName>
                                        </p:attrNameLst>
                                      </p:cBhvr>
                                      <p:tavLst>
                                        <p:tav tm="0">
                                          <p:val>
                                            <p:fltVal val="0"/>
                                          </p:val>
                                        </p:tav>
                                        <p:tav tm="100000">
                                          <p:val>
                                            <p:strVal val="#ppt_h"/>
                                          </p:val>
                                        </p:tav>
                                      </p:tavLst>
                                    </p:anim>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4685843"/>
                                        </p:tgtEl>
                                        <p:attrNameLst>
                                          <p:attrName>style.visibility</p:attrName>
                                        </p:attrNameLst>
                                      </p:cBhvr>
                                      <p:to>
                                        <p:strVal val="visible"/>
                                      </p:to>
                                    </p:set>
                                    <p:anim calcmode="lin" valueType="num">
                                      <p:cBhvr>
                                        <p:cTn id="19" dur="500" fill="hold"/>
                                        <p:tgtEl>
                                          <p:spTgt spid="4685843"/>
                                        </p:tgtEl>
                                        <p:attrNameLst>
                                          <p:attrName>ppt_w</p:attrName>
                                        </p:attrNameLst>
                                      </p:cBhvr>
                                      <p:tavLst>
                                        <p:tav tm="0">
                                          <p:val>
                                            <p:fltVal val="0"/>
                                          </p:val>
                                        </p:tav>
                                        <p:tav tm="100000">
                                          <p:val>
                                            <p:strVal val="#ppt_w"/>
                                          </p:val>
                                        </p:tav>
                                      </p:tavLst>
                                    </p:anim>
                                    <p:anim calcmode="lin" valueType="num">
                                      <p:cBhvr>
                                        <p:cTn id="20" dur="500" fill="hold"/>
                                        <p:tgtEl>
                                          <p:spTgt spid="468584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4685827"/>
                                        </p:tgtEl>
                                        <p:attrNameLst>
                                          <p:attrName>style.visibility</p:attrName>
                                        </p:attrNameLst>
                                      </p:cBhvr>
                                      <p:to>
                                        <p:strVal val="visible"/>
                                      </p:to>
                                    </p:set>
                                    <p:animEffect transition="in" filter="barn(outVertical)">
                                      <p:cBhvr>
                                        <p:cTn id="25" dur="500"/>
                                        <p:tgtEl>
                                          <p:spTgt spid="46858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685829"/>
                                        </p:tgtEl>
                                        <p:attrNameLst>
                                          <p:attrName>style.visibility</p:attrName>
                                        </p:attrNameLst>
                                      </p:cBhvr>
                                      <p:to>
                                        <p:strVal val="visible"/>
                                      </p:to>
                                    </p:set>
                                    <p:animEffect transition="in" filter="wipe(up)">
                                      <p:cBhvr>
                                        <p:cTn id="30" dur="500"/>
                                        <p:tgtEl>
                                          <p:spTgt spid="4685829"/>
                                        </p:tgtEl>
                                      </p:cBhvr>
                                    </p:animEffect>
                                  </p:childTnLst>
                                </p:cTn>
                              </p:par>
                            </p:childTnLst>
                          </p:cTn>
                        </p:par>
                        <p:par>
                          <p:cTn id="31" fill="hold" nodeType="afterGroup">
                            <p:stCondLst>
                              <p:cond delay="500"/>
                            </p:stCondLst>
                            <p:childTnLst>
                              <p:par>
                                <p:cTn id="32" presetID="17" presetClass="entr" presetSubtype="1" fill="hold" grpId="0" nodeType="afterEffect">
                                  <p:stCondLst>
                                    <p:cond delay="0"/>
                                  </p:stCondLst>
                                  <p:childTnLst>
                                    <p:set>
                                      <p:cBhvr>
                                        <p:cTn id="33" dur="1" fill="hold">
                                          <p:stCondLst>
                                            <p:cond delay="0"/>
                                          </p:stCondLst>
                                        </p:cTn>
                                        <p:tgtEl>
                                          <p:spTgt spid="4685828"/>
                                        </p:tgtEl>
                                        <p:attrNameLst>
                                          <p:attrName>style.visibility</p:attrName>
                                        </p:attrNameLst>
                                      </p:cBhvr>
                                      <p:to>
                                        <p:strVal val="visible"/>
                                      </p:to>
                                    </p:set>
                                    <p:anim calcmode="lin" valueType="num">
                                      <p:cBhvr>
                                        <p:cTn id="34" dur="500" fill="hold"/>
                                        <p:tgtEl>
                                          <p:spTgt spid="4685828"/>
                                        </p:tgtEl>
                                        <p:attrNameLst>
                                          <p:attrName>ppt_x</p:attrName>
                                        </p:attrNameLst>
                                      </p:cBhvr>
                                      <p:tavLst>
                                        <p:tav tm="0">
                                          <p:val>
                                            <p:strVal val="#ppt_x"/>
                                          </p:val>
                                        </p:tav>
                                        <p:tav tm="100000">
                                          <p:val>
                                            <p:strVal val="#ppt_x"/>
                                          </p:val>
                                        </p:tav>
                                      </p:tavLst>
                                    </p:anim>
                                    <p:anim calcmode="lin" valueType="num">
                                      <p:cBhvr>
                                        <p:cTn id="35" dur="500" fill="hold"/>
                                        <p:tgtEl>
                                          <p:spTgt spid="4685828"/>
                                        </p:tgtEl>
                                        <p:attrNameLst>
                                          <p:attrName>ppt_y</p:attrName>
                                        </p:attrNameLst>
                                      </p:cBhvr>
                                      <p:tavLst>
                                        <p:tav tm="0">
                                          <p:val>
                                            <p:strVal val="#ppt_y-#ppt_h/2"/>
                                          </p:val>
                                        </p:tav>
                                        <p:tav tm="100000">
                                          <p:val>
                                            <p:strVal val="#ppt_y"/>
                                          </p:val>
                                        </p:tav>
                                      </p:tavLst>
                                    </p:anim>
                                    <p:anim calcmode="lin" valueType="num">
                                      <p:cBhvr>
                                        <p:cTn id="36" dur="500" fill="hold"/>
                                        <p:tgtEl>
                                          <p:spTgt spid="4685828"/>
                                        </p:tgtEl>
                                        <p:attrNameLst>
                                          <p:attrName>ppt_w</p:attrName>
                                        </p:attrNameLst>
                                      </p:cBhvr>
                                      <p:tavLst>
                                        <p:tav tm="0">
                                          <p:val>
                                            <p:strVal val="#ppt_w"/>
                                          </p:val>
                                        </p:tav>
                                        <p:tav tm="100000">
                                          <p:val>
                                            <p:strVal val="#ppt_w"/>
                                          </p:val>
                                        </p:tav>
                                      </p:tavLst>
                                    </p:anim>
                                    <p:anim calcmode="lin" valueType="num">
                                      <p:cBhvr>
                                        <p:cTn id="37" dur="500" fill="hold"/>
                                        <p:tgtEl>
                                          <p:spTgt spid="4685828"/>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4685830"/>
                                        </p:tgtEl>
                                        <p:attrNameLst>
                                          <p:attrName>style.visibility</p:attrName>
                                        </p:attrNameLst>
                                      </p:cBhvr>
                                      <p:to>
                                        <p:strVal val="visible"/>
                                      </p:to>
                                    </p:set>
                                    <p:animEffect transition="in" filter="barn(outVertical)">
                                      <p:cBhvr>
                                        <p:cTn id="42" dur="500"/>
                                        <p:tgtEl>
                                          <p:spTgt spid="46858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685851"/>
                                        </p:tgtEl>
                                        <p:attrNameLst>
                                          <p:attrName>style.visibility</p:attrName>
                                        </p:attrNameLst>
                                      </p:cBhvr>
                                      <p:to>
                                        <p:strVal val="visible"/>
                                      </p:to>
                                    </p:set>
                                    <p:animEffect transition="in" filter="wipe(up)">
                                      <p:cBhvr>
                                        <p:cTn id="47" dur="500"/>
                                        <p:tgtEl>
                                          <p:spTgt spid="4685851"/>
                                        </p:tgtEl>
                                      </p:cBhvr>
                                    </p:animEffect>
                                  </p:childTnLst>
                                </p:cTn>
                              </p:par>
                            </p:childTnLst>
                          </p:cTn>
                        </p:par>
                        <p:par>
                          <p:cTn id="48" fill="hold" nodeType="afterGroup">
                            <p:stCondLst>
                              <p:cond delay="500"/>
                            </p:stCondLst>
                            <p:childTnLst>
                              <p:par>
                                <p:cTn id="49" presetID="17" presetClass="entr" presetSubtype="1" fill="hold" grpId="0" nodeType="afterEffect">
                                  <p:stCondLst>
                                    <p:cond delay="0"/>
                                  </p:stCondLst>
                                  <p:childTnLst>
                                    <p:set>
                                      <p:cBhvr>
                                        <p:cTn id="50" dur="1" fill="hold">
                                          <p:stCondLst>
                                            <p:cond delay="0"/>
                                          </p:stCondLst>
                                        </p:cTn>
                                        <p:tgtEl>
                                          <p:spTgt spid="4685831"/>
                                        </p:tgtEl>
                                        <p:attrNameLst>
                                          <p:attrName>style.visibility</p:attrName>
                                        </p:attrNameLst>
                                      </p:cBhvr>
                                      <p:to>
                                        <p:strVal val="visible"/>
                                      </p:to>
                                    </p:set>
                                    <p:anim calcmode="lin" valueType="num">
                                      <p:cBhvr>
                                        <p:cTn id="51" dur="500" fill="hold"/>
                                        <p:tgtEl>
                                          <p:spTgt spid="4685831"/>
                                        </p:tgtEl>
                                        <p:attrNameLst>
                                          <p:attrName>ppt_x</p:attrName>
                                        </p:attrNameLst>
                                      </p:cBhvr>
                                      <p:tavLst>
                                        <p:tav tm="0">
                                          <p:val>
                                            <p:strVal val="#ppt_x"/>
                                          </p:val>
                                        </p:tav>
                                        <p:tav tm="100000">
                                          <p:val>
                                            <p:strVal val="#ppt_x"/>
                                          </p:val>
                                        </p:tav>
                                      </p:tavLst>
                                    </p:anim>
                                    <p:anim calcmode="lin" valueType="num">
                                      <p:cBhvr>
                                        <p:cTn id="52" dur="500" fill="hold"/>
                                        <p:tgtEl>
                                          <p:spTgt spid="4685831"/>
                                        </p:tgtEl>
                                        <p:attrNameLst>
                                          <p:attrName>ppt_y</p:attrName>
                                        </p:attrNameLst>
                                      </p:cBhvr>
                                      <p:tavLst>
                                        <p:tav tm="0">
                                          <p:val>
                                            <p:strVal val="#ppt_y-#ppt_h/2"/>
                                          </p:val>
                                        </p:tav>
                                        <p:tav tm="100000">
                                          <p:val>
                                            <p:strVal val="#ppt_y"/>
                                          </p:val>
                                        </p:tav>
                                      </p:tavLst>
                                    </p:anim>
                                    <p:anim calcmode="lin" valueType="num">
                                      <p:cBhvr>
                                        <p:cTn id="53" dur="500" fill="hold"/>
                                        <p:tgtEl>
                                          <p:spTgt spid="4685831"/>
                                        </p:tgtEl>
                                        <p:attrNameLst>
                                          <p:attrName>ppt_w</p:attrName>
                                        </p:attrNameLst>
                                      </p:cBhvr>
                                      <p:tavLst>
                                        <p:tav tm="0">
                                          <p:val>
                                            <p:strVal val="#ppt_w"/>
                                          </p:val>
                                        </p:tav>
                                        <p:tav tm="100000">
                                          <p:val>
                                            <p:strVal val="#ppt_w"/>
                                          </p:val>
                                        </p:tav>
                                      </p:tavLst>
                                    </p:anim>
                                    <p:anim calcmode="lin" valueType="num">
                                      <p:cBhvr>
                                        <p:cTn id="54" dur="500" fill="hold"/>
                                        <p:tgtEl>
                                          <p:spTgt spid="4685831"/>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4685844"/>
                                        </p:tgtEl>
                                        <p:attrNameLst>
                                          <p:attrName>style.visibility</p:attrName>
                                        </p:attrNameLst>
                                      </p:cBhvr>
                                      <p:to>
                                        <p:strVal val="visible"/>
                                      </p:to>
                                    </p:set>
                                    <p:animEffect transition="in" filter="barn(outVertical)">
                                      <p:cBhvr>
                                        <p:cTn id="59" dur="500"/>
                                        <p:tgtEl>
                                          <p:spTgt spid="468584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9" fill="hold" grpId="0" nodeType="clickEffect">
                                  <p:stCondLst>
                                    <p:cond delay="0"/>
                                  </p:stCondLst>
                                  <p:childTnLst>
                                    <p:set>
                                      <p:cBhvr>
                                        <p:cTn id="63" dur="1" fill="hold">
                                          <p:stCondLst>
                                            <p:cond delay="0"/>
                                          </p:stCondLst>
                                        </p:cTn>
                                        <p:tgtEl>
                                          <p:spTgt spid="4685845"/>
                                        </p:tgtEl>
                                        <p:attrNameLst>
                                          <p:attrName>style.visibility</p:attrName>
                                        </p:attrNameLst>
                                      </p:cBhvr>
                                      <p:to>
                                        <p:strVal val="visible"/>
                                      </p:to>
                                    </p:set>
                                    <p:animEffect transition="in" filter="strips(upLeft)">
                                      <p:cBhvr>
                                        <p:cTn id="64" dur="500"/>
                                        <p:tgtEl>
                                          <p:spTgt spid="4685845"/>
                                        </p:tgtEl>
                                      </p:cBhvr>
                                    </p:animEffect>
                                  </p:childTnLst>
                                </p:cTn>
                              </p:par>
                            </p:childTnLst>
                          </p:cTn>
                        </p:par>
                        <p:par>
                          <p:cTn id="65" fill="hold" nodeType="afterGroup">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4685836"/>
                                        </p:tgtEl>
                                        <p:attrNameLst>
                                          <p:attrName>style.visibility</p:attrName>
                                        </p:attrNameLst>
                                      </p:cBhvr>
                                      <p:to>
                                        <p:strVal val="visible"/>
                                      </p:to>
                                    </p:set>
                                    <p:animEffect transition="in" filter="wipe(down)">
                                      <p:cBhvr>
                                        <p:cTn id="68" dur="500"/>
                                        <p:tgtEl>
                                          <p:spTgt spid="468583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37" fill="hold" grpId="0" nodeType="clickEffect">
                                  <p:stCondLst>
                                    <p:cond delay="0"/>
                                  </p:stCondLst>
                                  <p:childTnLst>
                                    <p:set>
                                      <p:cBhvr>
                                        <p:cTn id="72" dur="1" fill="hold">
                                          <p:stCondLst>
                                            <p:cond delay="0"/>
                                          </p:stCondLst>
                                        </p:cTn>
                                        <p:tgtEl>
                                          <p:spTgt spid="4685833"/>
                                        </p:tgtEl>
                                        <p:attrNameLst>
                                          <p:attrName>style.visibility</p:attrName>
                                        </p:attrNameLst>
                                      </p:cBhvr>
                                      <p:to>
                                        <p:strVal val="visible"/>
                                      </p:to>
                                    </p:set>
                                    <p:animEffect transition="in" filter="barn(outVertical)">
                                      <p:cBhvr>
                                        <p:cTn id="73" dur="500"/>
                                        <p:tgtEl>
                                          <p:spTgt spid="4685833"/>
                                        </p:tgtEl>
                                      </p:cBhvr>
                                    </p:animEffect>
                                  </p:childTnLst>
                                </p:cTn>
                              </p:par>
                            </p:childTnLst>
                          </p:cTn>
                        </p:par>
                        <p:par>
                          <p:cTn id="74" fill="hold" nodeType="afterGroup">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4685834"/>
                                        </p:tgtEl>
                                        <p:attrNameLst>
                                          <p:attrName>style.visibility</p:attrName>
                                        </p:attrNameLst>
                                      </p:cBhvr>
                                      <p:to>
                                        <p:strVal val="visible"/>
                                      </p:to>
                                    </p:set>
                                    <p:animEffect transition="in" filter="wipe(up)">
                                      <p:cBhvr>
                                        <p:cTn id="77" dur="500"/>
                                        <p:tgtEl>
                                          <p:spTgt spid="4685834"/>
                                        </p:tgtEl>
                                      </p:cBhvr>
                                    </p:animEffect>
                                  </p:childTnLst>
                                </p:cTn>
                              </p:par>
                            </p:childTnLst>
                          </p:cTn>
                        </p:par>
                        <p:par>
                          <p:cTn id="78" fill="hold" nodeType="afterGroup">
                            <p:stCondLst>
                              <p:cond delay="1000"/>
                            </p:stCondLst>
                            <p:childTnLst>
                              <p:par>
                                <p:cTn id="79" presetID="18" presetClass="entr" presetSubtype="9" fill="hold" grpId="0" nodeType="afterEffect">
                                  <p:stCondLst>
                                    <p:cond delay="0"/>
                                  </p:stCondLst>
                                  <p:childTnLst>
                                    <p:set>
                                      <p:cBhvr>
                                        <p:cTn id="80" dur="1" fill="hold">
                                          <p:stCondLst>
                                            <p:cond delay="0"/>
                                          </p:stCondLst>
                                        </p:cTn>
                                        <p:tgtEl>
                                          <p:spTgt spid="4685846"/>
                                        </p:tgtEl>
                                        <p:attrNameLst>
                                          <p:attrName>style.visibility</p:attrName>
                                        </p:attrNameLst>
                                      </p:cBhvr>
                                      <p:to>
                                        <p:strVal val="visible"/>
                                      </p:to>
                                    </p:set>
                                    <p:animEffect transition="in" filter="strips(upLeft)">
                                      <p:cBhvr>
                                        <p:cTn id="81" dur="500"/>
                                        <p:tgtEl>
                                          <p:spTgt spid="4685846"/>
                                        </p:tgtEl>
                                      </p:cBhvr>
                                    </p:animEffect>
                                  </p:childTnLst>
                                </p:cTn>
                              </p:par>
                            </p:childTnLst>
                          </p:cTn>
                        </p:par>
                        <p:par>
                          <p:cTn id="82" fill="hold" nodeType="afterGroup">
                            <p:stCondLst>
                              <p:cond delay="1500"/>
                            </p:stCondLst>
                            <p:childTnLst>
                              <p:par>
                                <p:cTn id="83" presetID="22" presetClass="entr" presetSubtype="4" fill="hold" grpId="0" nodeType="afterEffect">
                                  <p:stCondLst>
                                    <p:cond delay="0"/>
                                  </p:stCondLst>
                                  <p:childTnLst>
                                    <p:set>
                                      <p:cBhvr>
                                        <p:cTn id="84" dur="1" fill="hold">
                                          <p:stCondLst>
                                            <p:cond delay="0"/>
                                          </p:stCondLst>
                                        </p:cTn>
                                        <p:tgtEl>
                                          <p:spTgt spid="4685835"/>
                                        </p:tgtEl>
                                        <p:attrNameLst>
                                          <p:attrName>style.visibility</p:attrName>
                                        </p:attrNameLst>
                                      </p:cBhvr>
                                      <p:to>
                                        <p:strVal val="visible"/>
                                      </p:to>
                                    </p:set>
                                    <p:animEffect transition="in" filter="wipe(down)">
                                      <p:cBhvr>
                                        <p:cTn id="85" dur="500"/>
                                        <p:tgtEl>
                                          <p:spTgt spid="4685835"/>
                                        </p:tgtEl>
                                      </p:cBhvr>
                                    </p:animEffect>
                                  </p:childTnLst>
                                </p:cTn>
                              </p:par>
                            </p:childTnLst>
                          </p:cTn>
                        </p:par>
                        <p:par>
                          <p:cTn id="86" fill="hold" nodeType="afterGroup">
                            <p:stCondLst>
                              <p:cond delay="2000"/>
                            </p:stCondLst>
                            <p:childTnLst>
                              <p:par>
                                <p:cTn id="87" presetID="18" presetClass="entr" presetSubtype="3" fill="hold" grpId="0" nodeType="afterEffect">
                                  <p:stCondLst>
                                    <p:cond delay="3000"/>
                                  </p:stCondLst>
                                  <p:childTnLst>
                                    <p:set>
                                      <p:cBhvr>
                                        <p:cTn id="88" dur="1" fill="hold">
                                          <p:stCondLst>
                                            <p:cond delay="0"/>
                                          </p:stCondLst>
                                        </p:cTn>
                                        <p:tgtEl>
                                          <p:spTgt spid="4685847"/>
                                        </p:tgtEl>
                                        <p:attrNameLst>
                                          <p:attrName>style.visibility</p:attrName>
                                        </p:attrNameLst>
                                      </p:cBhvr>
                                      <p:to>
                                        <p:strVal val="visible"/>
                                      </p:to>
                                    </p:set>
                                    <p:animEffect transition="in" filter="strips(upRight)">
                                      <p:cBhvr>
                                        <p:cTn id="89" dur="500"/>
                                        <p:tgtEl>
                                          <p:spTgt spid="4685847"/>
                                        </p:tgtEl>
                                      </p:cBhvr>
                                    </p:animEffect>
                                  </p:childTnLst>
                                </p:cTn>
                              </p:par>
                            </p:childTnLst>
                          </p:cTn>
                        </p:par>
                        <p:par>
                          <p:cTn id="90" fill="hold" nodeType="afterGroup">
                            <p:stCondLst>
                              <p:cond delay="5500"/>
                            </p:stCondLst>
                            <p:childTnLst>
                              <p:par>
                                <p:cTn id="91" presetID="22" presetClass="entr" presetSubtype="4" fill="hold" grpId="0" nodeType="afterEffect">
                                  <p:stCondLst>
                                    <p:cond delay="0"/>
                                  </p:stCondLst>
                                  <p:childTnLst>
                                    <p:set>
                                      <p:cBhvr>
                                        <p:cTn id="92" dur="1" fill="hold">
                                          <p:stCondLst>
                                            <p:cond delay="0"/>
                                          </p:stCondLst>
                                        </p:cTn>
                                        <p:tgtEl>
                                          <p:spTgt spid="4685832"/>
                                        </p:tgtEl>
                                        <p:attrNameLst>
                                          <p:attrName>style.visibility</p:attrName>
                                        </p:attrNameLst>
                                      </p:cBhvr>
                                      <p:to>
                                        <p:strVal val="visible"/>
                                      </p:to>
                                    </p:set>
                                    <p:animEffect transition="in" filter="wipe(down)">
                                      <p:cBhvr>
                                        <p:cTn id="93" dur="500"/>
                                        <p:tgtEl>
                                          <p:spTgt spid="468583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3" fill="hold" grpId="0" nodeType="clickEffect">
                                  <p:stCondLst>
                                    <p:cond delay="0"/>
                                  </p:stCondLst>
                                  <p:childTnLst>
                                    <p:set>
                                      <p:cBhvr>
                                        <p:cTn id="97" dur="1" fill="hold">
                                          <p:stCondLst>
                                            <p:cond delay="0"/>
                                          </p:stCondLst>
                                        </p:cTn>
                                        <p:tgtEl>
                                          <p:spTgt spid="4685850"/>
                                        </p:tgtEl>
                                        <p:attrNameLst>
                                          <p:attrName>style.visibility</p:attrName>
                                        </p:attrNameLst>
                                      </p:cBhvr>
                                      <p:to>
                                        <p:strVal val="visible"/>
                                      </p:to>
                                    </p:set>
                                    <p:animEffect transition="in" filter="strips(upRight)">
                                      <p:cBhvr>
                                        <p:cTn id="98" dur="500"/>
                                        <p:tgtEl>
                                          <p:spTgt spid="4685850"/>
                                        </p:tgtEl>
                                      </p:cBhvr>
                                    </p:animEffect>
                                  </p:childTnLst>
                                </p:cTn>
                              </p:par>
                            </p:childTnLst>
                          </p:cTn>
                        </p:par>
                        <p:par>
                          <p:cTn id="99" fill="hold" nodeType="afterGroup">
                            <p:stCondLst>
                              <p:cond delay="500"/>
                            </p:stCondLst>
                            <p:childTnLst>
                              <p:par>
                                <p:cTn id="100" presetID="22" presetClass="entr" presetSubtype="4" fill="hold" grpId="0" nodeType="afterEffect">
                                  <p:stCondLst>
                                    <p:cond delay="0"/>
                                  </p:stCondLst>
                                  <p:childTnLst>
                                    <p:set>
                                      <p:cBhvr>
                                        <p:cTn id="101" dur="1" fill="hold">
                                          <p:stCondLst>
                                            <p:cond delay="0"/>
                                          </p:stCondLst>
                                        </p:cTn>
                                        <p:tgtEl>
                                          <p:spTgt spid="4685841"/>
                                        </p:tgtEl>
                                        <p:attrNameLst>
                                          <p:attrName>style.visibility</p:attrName>
                                        </p:attrNameLst>
                                      </p:cBhvr>
                                      <p:to>
                                        <p:strVal val="visible"/>
                                      </p:to>
                                    </p:set>
                                    <p:animEffect transition="in" filter="wipe(down)">
                                      <p:cBhvr>
                                        <p:cTn id="102" dur="500"/>
                                        <p:tgtEl>
                                          <p:spTgt spid="468584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37" fill="hold" grpId="0" nodeType="clickEffect">
                                  <p:stCondLst>
                                    <p:cond delay="0"/>
                                  </p:stCondLst>
                                  <p:childTnLst>
                                    <p:set>
                                      <p:cBhvr>
                                        <p:cTn id="106" dur="1" fill="hold">
                                          <p:stCondLst>
                                            <p:cond delay="0"/>
                                          </p:stCondLst>
                                        </p:cTn>
                                        <p:tgtEl>
                                          <p:spTgt spid="4685838"/>
                                        </p:tgtEl>
                                        <p:attrNameLst>
                                          <p:attrName>style.visibility</p:attrName>
                                        </p:attrNameLst>
                                      </p:cBhvr>
                                      <p:to>
                                        <p:strVal val="visible"/>
                                      </p:to>
                                    </p:set>
                                    <p:animEffect transition="in" filter="barn(outVertical)">
                                      <p:cBhvr>
                                        <p:cTn id="107" dur="500"/>
                                        <p:tgtEl>
                                          <p:spTgt spid="4685838"/>
                                        </p:tgtEl>
                                      </p:cBhvr>
                                    </p:animEffect>
                                  </p:childTnLst>
                                </p:cTn>
                              </p:par>
                            </p:childTnLst>
                          </p:cTn>
                        </p:par>
                        <p:par>
                          <p:cTn id="108" fill="hold" nodeType="afterGroup">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4685839"/>
                                        </p:tgtEl>
                                        <p:attrNameLst>
                                          <p:attrName>style.visibility</p:attrName>
                                        </p:attrNameLst>
                                      </p:cBhvr>
                                      <p:to>
                                        <p:strVal val="visible"/>
                                      </p:to>
                                    </p:set>
                                    <p:animEffect transition="in" filter="wipe(up)">
                                      <p:cBhvr>
                                        <p:cTn id="111" dur="500"/>
                                        <p:tgtEl>
                                          <p:spTgt spid="4685839"/>
                                        </p:tgtEl>
                                      </p:cBhvr>
                                    </p:animEffect>
                                  </p:childTnLst>
                                </p:cTn>
                              </p:par>
                            </p:childTnLst>
                          </p:cTn>
                        </p:par>
                        <p:par>
                          <p:cTn id="112" fill="hold" nodeType="afterGroup">
                            <p:stCondLst>
                              <p:cond delay="1000"/>
                            </p:stCondLst>
                            <p:childTnLst>
                              <p:par>
                                <p:cTn id="113" presetID="18" presetClass="entr" presetSubtype="3" fill="hold" grpId="0" nodeType="afterEffect">
                                  <p:stCondLst>
                                    <p:cond delay="3000"/>
                                  </p:stCondLst>
                                  <p:childTnLst>
                                    <p:set>
                                      <p:cBhvr>
                                        <p:cTn id="114" dur="1" fill="hold">
                                          <p:stCondLst>
                                            <p:cond delay="0"/>
                                          </p:stCondLst>
                                        </p:cTn>
                                        <p:tgtEl>
                                          <p:spTgt spid="4685849"/>
                                        </p:tgtEl>
                                        <p:attrNameLst>
                                          <p:attrName>style.visibility</p:attrName>
                                        </p:attrNameLst>
                                      </p:cBhvr>
                                      <p:to>
                                        <p:strVal val="visible"/>
                                      </p:to>
                                    </p:set>
                                    <p:animEffect transition="in" filter="strips(upRight)">
                                      <p:cBhvr>
                                        <p:cTn id="115" dur="500"/>
                                        <p:tgtEl>
                                          <p:spTgt spid="4685849"/>
                                        </p:tgtEl>
                                      </p:cBhvr>
                                    </p:animEffect>
                                  </p:childTnLst>
                                </p:cTn>
                              </p:par>
                            </p:childTnLst>
                          </p:cTn>
                        </p:par>
                        <p:par>
                          <p:cTn id="116" fill="hold" nodeType="afterGroup">
                            <p:stCondLst>
                              <p:cond delay="4500"/>
                            </p:stCondLst>
                            <p:childTnLst>
                              <p:par>
                                <p:cTn id="117" presetID="22" presetClass="entr" presetSubtype="4" fill="hold" grpId="0" nodeType="afterEffect">
                                  <p:stCondLst>
                                    <p:cond delay="0"/>
                                  </p:stCondLst>
                                  <p:childTnLst>
                                    <p:set>
                                      <p:cBhvr>
                                        <p:cTn id="118" dur="1" fill="hold">
                                          <p:stCondLst>
                                            <p:cond delay="0"/>
                                          </p:stCondLst>
                                        </p:cTn>
                                        <p:tgtEl>
                                          <p:spTgt spid="4685837"/>
                                        </p:tgtEl>
                                        <p:attrNameLst>
                                          <p:attrName>style.visibility</p:attrName>
                                        </p:attrNameLst>
                                      </p:cBhvr>
                                      <p:to>
                                        <p:strVal val="visible"/>
                                      </p:to>
                                    </p:set>
                                    <p:animEffect transition="in" filter="wipe(down)">
                                      <p:cBhvr>
                                        <p:cTn id="119" dur="500"/>
                                        <p:tgtEl>
                                          <p:spTgt spid="468583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8" presetClass="entr" presetSubtype="9" fill="hold" grpId="0" nodeType="clickEffect">
                                  <p:stCondLst>
                                    <p:cond delay="0"/>
                                  </p:stCondLst>
                                  <p:childTnLst>
                                    <p:set>
                                      <p:cBhvr>
                                        <p:cTn id="123" dur="1" fill="hold">
                                          <p:stCondLst>
                                            <p:cond delay="0"/>
                                          </p:stCondLst>
                                        </p:cTn>
                                        <p:tgtEl>
                                          <p:spTgt spid="4685848"/>
                                        </p:tgtEl>
                                        <p:attrNameLst>
                                          <p:attrName>style.visibility</p:attrName>
                                        </p:attrNameLst>
                                      </p:cBhvr>
                                      <p:to>
                                        <p:strVal val="visible"/>
                                      </p:to>
                                    </p:set>
                                    <p:animEffect transition="in" filter="strips(upLeft)">
                                      <p:cBhvr>
                                        <p:cTn id="124" dur="500"/>
                                        <p:tgtEl>
                                          <p:spTgt spid="4685848"/>
                                        </p:tgtEl>
                                      </p:cBhvr>
                                    </p:animEffect>
                                  </p:childTnLst>
                                </p:cTn>
                              </p:par>
                            </p:childTnLst>
                          </p:cTn>
                        </p:par>
                        <p:par>
                          <p:cTn id="125" fill="hold" nodeType="afterGroup">
                            <p:stCondLst>
                              <p:cond delay="500"/>
                            </p:stCondLst>
                            <p:childTnLst>
                              <p:par>
                                <p:cTn id="126" presetID="22" presetClass="entr" presetSubtype="4" fill="hold" grpId="0" nodeType="afterEffect">
                                  <p:stCondLst>
                                    <p:cond delay="0"/>
                                  </p:stCondLst>
                                  <p:childTnLst>
                                    <p:set>
                                      <p:cBhvr>
                                        <p:cTn id="127" dur="1" fill="hold">
                                          <p:stCondLst>
                                            <p:cond delay="0"/>
                                          </p:stCondLst>
                                        </p:cTn>
                                        <p:tgtEl>
                                          <p:spTgt spid="4685840"/>
                                        </p:tgtEl>
                                        <p:attrNameLst>
                                          <p:attrName>style.visibility</p:attrName>
                                        </p:attrNameLst>
                                      </p:cBhvr>
                                      <p:to>
                                        <p:strVal val="visible"/>
                                      </p:to>
                                    </p:set>
                                    <p:animEffect transition="in" filter="wipe(down)">
                                      <p:cBhvr>
                                        <p:cTn id="128" dur="500"/>
                                        <p:tgtEl>
                                          <p:spTgt spid="4685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5826" grpId="0" animBg="1" autoUpdateAnimBg="0"/>
      <p:bldP spid="4685827" grpId="0" animBg="1" autoUpdateAnimBg="0"/>
      <p:bldP spid="4685828" grpId="0" animBg="1" autoUpdateAnimBg="0"/>
      <p:bldP spid="4685829" grpId="0" animBg="1"/>
      <p:bldP spid="4685830" grpId="0" animBg="1" autoUpdateAnimBg="0"/>
      <p:bldP spid="4685831" grpId="0" animBg="1" autoUpdateAnimBg="0"/>
      <p:bldP spid="4685832" grpId="0" animBg="1" autoUpdateAnimBg="0"/>
      <p:bldP spid="4685833" grpId="0" animBg="1"/>
      <p:bldP spid="4685834" grpId="0" animBg="1"/>
      <p:bldP spid="4685835" grpId="0" animBg="1" autoUpdateAnimBg="0"/>
      <p:bldP spid="4685836" grpId="0" animBg="1" autoUpdateAnimBg="0"/>
      <p:bldP spid="4685837" grpId="0" animBg="1" autoUpdateAnimBg="0"/>
      <p:bldP spid="4685838" grpId="0" animBg="1"/>
      <p:bldP spid="4685839" grpId="0" animBg="1"/>
      <p:bldP spid="4685840" grpId="0" animBg="1" autoUpdateAnimBg="0"/>
      <p:bldP spid="4685841" grpId="0" animBg="1" autoUpdateAnimBg="0"/>
      <p:bldP spid="4685842" grpId="0" autoUpdateAnimBg="0"/>
      <p:bldP spid="4685843" grpId="0" animBg="1" autoUpdateAnimBg="0"/>
      <p:bldP spid="4685844" grpId="0" animBg="1" autoUpdateAnimBg="0"/>
      <p:bldP spid="4685845" grpId="0" animBg="1"/>
      <p:bldP spid="4685846" grpId="0" animBg="1"/>
      <p:bldP spid="4685847" grpId="0" animBg="1"/>
      <p:bldP spid="4685848" grpId="0" animBg="1"/>
      <p:bldP spid="4685849" grpId="0" animBg="1"/>
      <p:bldP spid="4685850" grpId="0" animBg="1"/>
      <p:bldP spid="46858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1"/>
          <p:cNvSpPr>
            <a:spLocks/>
          </p:cNvSpPr>
          <p:nvPr/>
        </p:nvSpPr>
        <p:spPr bwMode="auto">
          <a:xfrm>
            <a:off x="250825" y="476672"/>
            <a:ext cx="8532813"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25400" dir="16200000" algn="ctr" rotWithShape="0">
                    <a:schemeClr val="bg1">
                      <a:alpha val="50000"/>
                    </a:schemeClr>
                  </a:outerShdw>
                </a:effectLst>
              </a14:hiddenEffects>
            </a:ext>
          </a:extLst>
        </p:spPr>
        <p:txBody>
          <a:bodyPr lIns="0" tIns="0" rIns="0" bIns="0"/>
          <a:lstStyle>
            <a:lvl1pPr algn="l" defTabSz="822325" eaLnBrk="0" hangingPunct="0">
              <a:spcBef>
                <a:spcPct val="20000"/>
              </a:spcBef>
              <a:buChar char="•"/>
              <a:defRPr sz="3200" b="1">
                <a:solidFill>
                  <a:schemeClr val="tx1"/>
                </a:solidFill>
                <a:latin typeface="Arial" charset="0"/>
              </a:defRPr>
            </a:lvl1pPr>
            <a:lvl2pPr marL="742950" indent="-285750" algn="l" defTabSz="822325" eaLnBrk="0" hangingPunct="0">
              <a:spcBef>
                <a:spcPct val="20000"/>
              </a:spcBef>
              <a:buChar char="–"/>
              <a:defRPr sz="2800" b="1">
                <a:solidFill>
                  <a:schemeClr val="tx1"/>
                </a:solidFill>
                <a:latin typeface="Arial" charset="0"/>
              </a:defRPr>
            </a:lvl2pPr>
            <a:lvl3pPr marL="1143000" indent="-228600" algn="l" defTabSz="822325" eaLnBrk="0" hangingPunct="0">
              <a:spcBef>
                <a:spcPct val="20000"/>
              </a:spcBef>
              <a:buChar char="•"/>
              <a:defRPr sz="2400" b="1">
                <a:solidFill>
                  <a:schemeClr val="tx1"/>
                </a:solidFill>
                <a:latin typeface="Arial" charset="0"/>
              </a:defRPr>
            </a:lvl3pPr>
            <a:lvl4pPr marL="1600200" indent="-228600" algn="l" defTabSz="822325" eaLnBrk="0" hangingPunct="0">
              <a:spcBef>
                <a:spcPct val="20000"/>
              </a:spcBef>
              <a:buChar char="–"/>
              <a:defRPr sz="2000" b="1">
                <a:solidFill>
                  <a:schemeClr val="tx1"/>
                </a:solidFill>
                <a:latin typeface="Arial" charset="0"/>
              </a:defRPr>
            </a:lvl4pPr>
            <a:lvl5pPr marL="2057400" indent="-228600" algn="l" defTabSz="822325" eaLnBrk="0" hangingPunct="0">
              <a:spcBef>
                <a:spcPct val="20000"/>
              </a:spcBef>
              <a:buChar char="»"/>
              <a:defRPr sz="2000" b="1">
                <a:solidFill>
                  <a:schemeClr val="tx1"/>
                </a:solidFill>
                <a:latin typeface="Arial" charset="0"/>
              </a:defRPr>
            </a:lvl5pPr>
            <a:lvl6pPr marL="2514600" indent="-228600" defTabSz="822325" eaLnBrk="0" fontAlgn="base" hangingPunct="0">
              <a:spcBef>
                <a:spcPct val="20000"/>
              </a:spcBef>
              <a:spcAft>
                <a:spcPct val="0"/>
              </a:spcAft>
              <a:buChar char="»"/>
              <a:defRPr sz="2000" b="1">
                <a:solidFill>
                  <a:schemeClr val="tx1"/>
                </a:solidFill>
                <a:latin typeface="Arial" charset="0"/>
              </a:defRPr>
            </a:lvl6pPr>
            <a:lvl7pPr marL="2971800" indent="-228600" defTabSz="822325" eaLnBrk="0" fontAlgn="base" hangingPunct="0">
              <a:spcBef>
                <a:spcPct val="20000"/>
              </a:spcBef>
              <a:spcAft>
                <a:spcPct val="0"/>
              </a:spcAft>
              <a:buChar char="»"/>
              <a:defRPr sz="2000" b="1">
                <a:solidFill>
                  <a:schemeClr val="tx1"/>
                </a:solidFill>
                <a:latin typeface="Arial" charset="0"/>
              </a:defRPr>
            </a:lvl7pPr>
            <a:lvl8pPr marL="3429000" indent="-228600" defTabSz="822325" eaLnBrk="0" fontAlgn="base" hangingPunct="0">
              <a:spcBef>
                <a:spcPct val="20000"/>
              </a:spcBef>
              <a:spcAft>
                <a:spcPct val="0"/>
              </a:spcAft>
              <a:buChar char="»"/>
              <a:defRPr sz="2000" b="1">
                <a:solidFill>
                  <a:schemeClr val="tx1"/>
                </a:solidFill>
                <a:latin typeface="Arial" charset="0"/>
              </a:defRPr>
            </a:lvl8pPr>
            <a:lvl9pPr marL="3886200" indent="-228600" defTabSz="822325"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hu-HU" altLang="hu-HU" sz="4200" dirty="0" smtClean="0">
                <a:sym typeface="Wingdings" pitchFamily="2" charset="2"/>
              </a:rPr>
              <a:t>A FELMERÜLŐ KÖLTSÉGEK</a:t>
            </a:r>
          </a:p>
          <a:p>
            <a:pPr algn="ctr" eaLnBrk="1" hangingPunct="1">
              <a:spcBef>
                <a:spcPct val="0"/>
              </a:spcBef>
              <a:buFontTx/>
              <a:buNone/>
            </a:pPr>
            <a:r>
              <a:rPr lang="hu-HU" altLang="hu-HU" sz="4200" dirty="0" smtClean="0">
                <a:sym typeface="Wingdings" pitchFamily="2" charset="2"/>
              </a:rPr>
              <a:t>NYOMON KÖVETÉSÉRE</a:t>
            </a:r>
          </a:p>
          <a:p>
            <a:pPr algn="ctr" eaLnBrk="1" hangingPunct="1">
              <a:spcBef>
                <a:spcPct val="0"/>
              </a:spcBef>
              <a:buFontTx/>
              <a:buNone/>
            </a:pPr>
            <a:r>
              <a:rPr lang="hu-HU" altLang="hu-HU" sz="4200" dirty="0" smtClean="0">
                <a:sym typeface="Wingdings" pitchFamily="2" charset="2"/>
              </a:rPr>
              <a:t>EZÉRT ÉV </a:t>
            </a:r>
            <a:r>
              <a:rPr lang="hu-HU" altLang="hu-HU" sz="4200" dirty="0">
                <a:sym typeface="Wingdings" pitchFamily="2" charset="2"/>
              </a:rPr>
              <a:t>KÖZBEN ÚN. </a:t>
            </a:r>
            <a:r>
              <a:rPr lang="hu-HU" altLang="hu-HU" sz="4200" dirty="0" smtClean="0">
                <a:solidFill>
                  <a:srgbClr val="FF5353"/>
                </a:solidFill>
                <a:sym typeface="Wingdings" pitchFamily="2" charset="2"/>
              </a:rPr>
              <a:t>KÖLTSÉGSZÁMLÁKAT</a:t>
            </a:r>
            <a:r>
              <a:rPr lang="hu-HU" altLang="hu-HU" sz="4200" dirty="0" smtClean="0">
                <a:sym typeface="Wingdings" pitchFamily="2" charset="2"/>
              </a:rPr>
              <a:t> </a:t>
            </a:r>
            <a:br>
              <a:rPr lang="hu-HU" altLang="hu-HU" sz="4200" dirty="0" smtClean="0">
                <a:sym typeface="Wingdings" pitchFamily="2" charset="2"/>
              </a:rPr>
            </a:br>
            <a:r>
              <a:rPr lang="hu-HU" altLang="hu-HU" sz="4200" dirty="0" smtClean="0">
                <a:sym typeface="Wingdings" pitchFamily="2" charset="2"/>
              </a:rPr>
              <a:t>NYITUNK</a:t>
            </a:r>
            <a:endParaRPr lang="hu-HU" altLang="hu-HU" sz="3800" dirty="0">
              <a:sym typeface="Wingdings" pitchFamily="2" charset="2"/>
            </a:endParaRPr>
          </a:p>
        </p:txBody>
      </p:sp>
      <p:sp>
        <p:nvSpPr>
          <p:cNvPr id="45060" name="Text Box 3"/>
          <p:cNvSpPr txBox="1">
            <a:spLocks noChangeArrowheads="1"/>
          </p:cNvSpPr>
          <p:nvPr/>
        </p:nvSpPr>
        <p:spPr bwMode="auto">
          <a:xfrm>
            <a:off x="2782416" y="3875112"/>
            <a:ext cx="3733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1400" dirty="0" smtClean="0">
                <a:solidFill>
                  <a:srgbClr val="FF0000"/>
                </a:solidFill>
                <a:latin typeface="Tahoma" pitchFamily="34" charset="0"/>
                <a:cs typeface="Tahoma" pitchFamily="34" charset="0"/>
              </a:rPr>
              <a:t>KÖLTSÉGSZÁMLÁK 5, (6,7)</a:t>
            </a:r>
            <a:endParaRPr lang="hu-HU" altLang="hu-HU" sz="1400" dirty="0">
              <a:solidFill>
                <a:srgbClr val="FF0000"/>
              </a:solidFill>
              <a:latin typeface="Tahoma" pitchFamily="34" charset="0"/>
              <a:cs typeface="Tahoma" pitchFamily="34" charset="0"/>
            </a:endParaRPr>
          </a:p>
        </p:txBody>
      </p:sp>
      <p:grpSp>
        <p:nvGrpSpPr>
          <p:cNvPr id="45073" name="Group 16"/>
          <p:cNvGrpSpPr>
            <a:grpSpLocks/>
          </p:cNvGrpSpPr>
          <p:nvPr/>
        </p:nvGrpSpPr>
        <p:grpSpPr bwMode="auto">
          <a:xfrm>
            <a:off x="3239616" y="4408512"/>
            <a:ext cx="2514600" cy="1828800"/>
            <a:chOff x="1152" y="768"/>
            <a:chExt cx="1584" cy="1152"/>
          </a:xfrm>
        </p:grpSpPr>
        <p:sp>
          <p:nvSpPr>
            <p:cNvPr id="45074" name="Text Box 17"/>
            <p:cNvSpPr txBox="1">
              <a:spLocks noChangeArrowheads="1"/>
            </p:cNvSpPr>
            <p:nvPr/>
          </p:nvSpPr>
          <p:spPr bwMode="auto">
            <a:xfrm>
              <a:off x="1152" y="969"/>
              <a:ext cx="816" cy="13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800" b="0">
                  <a:solidFill>
                    <a:srgbClr val="FF0000"/>
                  </a:solidFill>
                  <a:latin typeface="Tahoma" pitchFamily="34" charset="0"/>
                  <a:cs typeface="Tahoma" pitchFamily="34" charset="0"/>
                </a:rPr>
                <a:t>TARTOZIK  KÖVETEL</a:t>
              </a:r>
            </a:p>
          </p:txBody>
        </p:sp>
        <p:sp>
          <p:nvSpPr>
            <p:cNvPr id="45075" name="Rectangle 18"/>
            <p:cNvSpPr>
              <a:spLocks noChangeArrowheads="1"/>
            </p:cNvSpPr>
            <p:nvPr/>
          </p:nvSpPr>
          <p:spPr bwMode="auto">
            <a:xfrm>
              <a:off x="1200" y="76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solidFill>
                  <a:srgbClr val="FF0000"/>
                </a:solidFill>
              </a:endParaRPr>
            </a:p>
          </p:txBody>
        </p:sp>
        <p:sp>
          <p:nvSpPr>
            <p:cNvPr id="45076" name="Rectangle 19"/>
            <p:cNvSpPr>
              <a:spLocks noChangeArrowheads="1"/>
            </p:cNvSpPr>
            <p:nvPr/>
          </p:nvSpPr>
          <p:spPr bwMode="auto">
            <a:xfrm>
              <a:off x="1296" y="864"/>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solidFill>
                  <a:srgbClr val="FF0000"/>
                </a:solidFill>
              </a:endParaRPr>
            </a:p>
          </p:txBody>
        </p:sp>
        <p:sp>
          <p:nvSpPr>
            <p:cNvPr id="45077" name="Rectangle 20"/>
            <p:cNvSpPr>
              <a:spLocks noChangeArrowheads="1"/>
            </p:cNvSpPr>
            <p:nvPr/>
          </p:nvSpPr>
          <p:spPr bwMode="auto">
            <a:xfrm>
              <a:off x="1392" y="96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solidFill>
                  <a:srgbClr val="FF0000"/>
                </a:solidFill>
              </a:endParaRPr>
            </a:p>
          </p:txBody>
        </p:sp>
        <p:sp>
          <p:nvSpPr>
            <p:cNvPr id="45078" name="Rectangle 21"/>
            <p:cNvSpPr>
              <a:spLocks noChangeArrowheads="1"/>
            </p:cNvSpPr>
            <p:nvPr/>
          </p:nvSpPr>
          <p:spPr bwMode="auto">
            <a:xfrm>
              <a:off x="1488" y="1056"/>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solidFill>
                  <a:srgbClr val="FF0000"/>
                </a:solidFill>
              </a:endParaRPr>
            </a:p>
          </p:txBody>
        </p:sp>
        <p:sp>
          <p:nvSpPr>
            <p:cNvPr id="45079" name="Rectangle 22"/>
            <p:cNvSpPr>
              <a:spLocks noChangeArrowheads="1"/>
            </p:cNvSpPr>
            <p:nvPr/>
          </p:nvSpPr>
          <p:spPr bwMode="auto">
            <a:xfrm>
              <a:off x="1584" y="1152"/>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solidFill>
                  <a:srgbClr val="FF0000"/>
                </a:solidFill>
              </a:endParaRPr>
            </a:p>
          </p:txBody>
        </p:sp>
        <p:sp>
          <p:nvSpPr>
            <p:cNvPr id="45080" name="Rectangle 23"/>
            <p:cNvSpPr>
              <a:spLocks noChangeArrowheads="1"/>
            </p:cNvSpPr>
            <p:nvPr/>
          </p:nvSpPr>
          <p:spPr bwMode="auto">
            <a:xfrm>
              <a:off x="1728" y="124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solidFill>
                  <a:srgbClr val="FF0000"/>
                </a:solidFill>
              </a:endParaRPr>
            </a:p>
          </p:txBody>
        </p:sp>
        <p:sp>
          <p:nvSpPr>
            <p:cNvPr id="45081" name="Text Box 24"/>
            <p:cNvSpPr txBox="1">
              <a:spLocks noChangeArrowheads="1"/>
            </p:cNvSpPr>
            <p:nvPr/>
          </p:nvSpPr>
          <p:spPr bwMode="auto">
            <a:xfrm>
              <a:off x="1776" y="1344"/>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1000">
                  <a:solidFill>
                    <a:srgbClr val="FF0000"/>
                  </a:solidFill>
                  <a:latin typeface="Tahoma" pitchFamily="34" charset="0"/>
                  <a:cs typeface="Tahoma" pitchFamily="34" charset="0"/>
                </a:rPr>
                <a:t>TARTOZIK KÖVETEL</a:t>
              </a:r>
            </a:p>
          </p:txBody>
        </p:sp>
        <p:sp>
          <p:nvSpPr>
            <p:cNvPr id="45082" name="Line 25"/>
            <p:cNvSpPr>
              <a:spLocks noChangeShapeType="1"/>
            </p:cNvSpPr>
            <p:nvPr/>
          </p:nvSpPr>
          <p:spPr bwMode="auto">
            <a:xfrm>
              <a:off x="1824" y="1536"/>
              <a:ext cx="816"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solidFill>
                  <a:srgbClr val="FF0000"/>
                </a:solidFill>
              </a:endParaRPr>
            </a:p>
          </p:txBody>
        </p:sp>
        <p:sp>
          <p:nvSpPr>
            <p:cNvPr id="45083" name="Line 26"/>
            <p:cNvSpPr>
              <a:spLocks noChangeShapeType="1"/>
            </p:cNvSpPr>
            <p:nvPr/>
          </p:nvSpPr>
          <p:spPr bwMode="auto">
            <a:xfrm>
              <a:off x="2256" y="1536"/>
              <a:ext cx="0" cy="336"/>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solidFill>
                  <a:srgbClr val="FF0000"/>
                </a:solidFill>
              </a:endParaRPr>
            </a:p>
          </p:txBody>
        </p:sp>
        <p:sp>
          <p:nvSpPr>
            <p:cNvPr id="45084" name="Line 27"/>
            <p:cNvSpPr>
              <a:spLocks noChangeShapeType="1"/>
            </p:cNvSpPr>
            <p:nvPr/>
          </p:nvSpPr>
          <p:spPr bwMode="auto">
            <a:xfrm flipV="1">
              <a:off x="1872" y="1536"/>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solidFill>
                  <a:srgbClr val="FF0000"/>
                </a:solidFill>
              </a:endParaRPr>
            </a:p>
          </p:txBody>
        </p:sp>
        <p:sp>
          <p:nvSpPr>
            <p:cNvPr id="45085" name="Line 28"/>
            <p:cNvSpPr>
              <a:spLocks noChangeShapeType="1"/>
            </p:cNvSpPr>
            <p:nvPr/>
          </p:nvSpPr>
          <p:spPr bwMode="auto">
            <a:xfrm rot="5502067" flipV="1">
              <a:off x="2328" y="1608"/>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solidFill>
                  <a:srgbClr val="FF0000"/>
                </a:solidFill>
              </a:endParaRPr>
            </a:p>
          </p:txBody>
        </p:sp>
      </p:grpSp>
    </p:spTree>
    <p:extLst>
      <p:ext uri="{BB962C8B-B14F-4D97-AF65-F5344CB8AC3E}">
        <p14:creationId xmlns:p14="http://schemas.microsoft.com/office/powerpoint/2010/main" val="262721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1"/>
          <p:cNvSpPr>
            <a:spLocks/>
          </p:cNvSpPr>
          <p:nvPr/>
        </p:nvSpPr>
        <p:spPr bwMode="auto">
          <a:xfrm>
            <a:off x="250825" y="188640"/>
            <a:ext cx="483584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25400" dir="16200000" algn="ctr" rotWithShape="0">
                    <a:schemeClr val="bg1">
                      <a:alpha val="50000"/>
                    </a:schemeClr>
                  </a:outerShdw>
                </a:effectLst>
              </a14:hiddenEffects>
            </a:ext>
          </a:extLst>
        </p:spPr>
        <p:txBody>
          <a:bodyPr lIns="0" tIns="0" rIns="0" bIns="0"/>
          <a:lstStyle>
            <a:lvl1pPr algn="l" defTabSz="822325" eaLnBrk="0" hangingPunct="0">
              <a:spcBef>
                <a:spcPct val="20000"/>
              </a:spcBef>
              <a:buChar char="•"/>
              <a:defRPr sz="3200" b="1">
                <a:solidFill>
                  <a:schemeClr val="tx1"/>
                </a:solidFill>
                <a:latin typeface="Arial" charset="0"/>
              </a:defRPr>
            </a:lvl1pPr>
            <a:lvl2pPr marL="742950" indent="-285750" algn="l" defTabSz="822325" eaLnBrk="0" hangingPunct="0">
              <a:spcBef>
                <a:spcPct val="20000"/>
              </a:spcBef>
              <a:buChar char="–"/>
              <a:defRPr sz="2800" b="1">
                <a:solidFill>
                  <a:schemeClr val="tx1"/>
                </a:solidFill>
                <a:latin typeface="Arial" charset="0"/>
              </a:defRPr>
            </a:lvl2pPr>
            <a:lvl3pPr marL="1143000" indent="-228600" algn="l" defTabSz="822325" eaLnBrk="0" hangingPunct="0">
              <a:spcBef>
                <a:spcPct val="20000"/>
              </a:spcBef>
              <a:buChar char="•"/>
              <a:defRPr sz="2400" b="1">
                <a:solidFill>
                  <a:schemeClr val="tx1"/>
                </a:solidFill>
                <a:latin typeface="Arial" charset="0"/>
              </a:defRPr>
            </a:lvl3pPr>
            <a:lvl4pPr marL="1600200" indent="-228600" algn="l" defTabSz="822325" eaLnBrk="0" hangingPunct="0">
              <a:spcBef>
                <a:spcPct val="20000"/>
              </a:spcBef>
              <a:buChar char="–"/>
              <a:defRPr sz="2000" b="1">
                <a:solidFill>
                  <a:schemeClr val="tx1"/>
                </a:solidFill>
                <a:latin typeface="Arial" charset="0"/>
              </a:defRPr>
            </a:lvl4pPr>
            <a:lvl5pPr marL="2057400" indent="-228600" algn="l" defTabSz="822325" eaLnBrk="0" hangingPunct="0">
              <a:spcBef>
                <a:spcPct val="20000"/>
              </a:spcBef>
              <a:buChar char="»"/>
              <a:defRPr sz="2000" b="1">
                <a:solidFill>
                  <a:schemeClr val="tx1"/>
                </a:solidFill>
                <a:latin typeface="Arial" charset="0"/>
              </a:defRPr>
            </a:lvl5pPr>
            <a:lvl6pPr marL="2514600" indent="-228600" defTabSz="822325" eaLnBrk="0" fontAlgn="base" hangingPunct="0">
              <a:spcBef>
                <a:spcPct val="20000"/>
              </a:spcBef>
              <a:spcAft>
                <a:spcPct val="0"/>
              </a:spcAft>
              <a:buChar char="»"/>
              <a:defRPr sz="2000" b="1">
                <a:solidFill>
                  <a:schemeClr val="tx1"/>
                </a:solidFill>
                <a:latin typeface="Arial" charset="0"/>
              </a:defRPr>
            </a:lvl6pPr>
            <a:lvl7pPr marL="2971800" indent="-228600" defTabSz="822325" eaLnBrk="0" fontAlgn="base" hangingPunct="0">
              <a:spcBef>
                <a:spcPct val="20000"/>
              </a:spcBef>
              <a:spcAft>
                <a:spcPct val="0"/>
              </a:spcAft>
              <a:buChar char="»"/>
              <a:defRPr sz="2000" b="1">
                <a:solidFill>
                  <a:schemeClr val="tx1"/>
                </a:solidFill>
                <a:latin typeface="Arial" charset="0"/>
              </a:defRPr>
            </a:lvl7pPr>
            <a:lvl8pPr marL="3429000" indent="-228600" defTabSz="822325" eaLnBrk="0" fontAlgn="base" hangingPunct="0">
              <a:spcBef>
                <a:spcPct val="20000"/>
              </a:spcBef>
              <a:spcAft>
                <a:spcPct val="0"/>
              </a:spcAft>
              <a:buChar char="»"/>
              <a:defRPr sz="2000" b="1">
                <a:solidFill>
                  <a:schemeClr val="tx1"/>
                </a:solidFill>
                <a:latin typeface="Arial" charset="0"/>
              </a:defRPr>
            </a:lvl8pPr>
            <a:lvl9pPr marL="3886200" indent="-228600" defTabSz="822325"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hu-HU" altLang="hu-HU" dirty="0" smtClean="0">
                <a:sym typeface="Wingdings" pitchFamily="2" charset="2"/>
              </a:rPr>
              <a:t>EZEKBŐL ÉV VÉGÉN VAGY </a:t>
            </a:r>
            <a:r>
              <a:rPr lang="hu-HU" altLang="hu-HU" dirty="0" smtClean="0">
                <a:solidFill>
                  <a:srgbClr val="FF3300"/>
                </a:solidFill>
                <a:sym typeface="Wingdings" pitchFamily="2" charset="2"/>
              </a:rPr>
              <a:t>RÁFORDÍTÁS </a:t>
            </a:r>
          </a:p>
          <a:p>
            <a:pPr algn="ctr" eaLnBrk="1" hangingPunct="1">
              <a:spcBef>
                <a:spcPct val="0"/>
              </a:spcBef>
              <a:buFontTx/>
              <a:buNone/>
            </a:pPr>
            <a:r>
              <a:rPr lang="hu-HU" altLang="hu-HU" dirty="0" smtClean="0">
                <a:solidFill>
                  <a:srgbClr val="FF3300"/>
                </a:solidFill>
                <a:sym typeface="Wingdings" pitchFamily="2" charset="2"/>
              </a:rPr>
              <a:t>VAGY KÉSZLET LESZ</a:t>
            </a:r>
            <a:r>
              <a:rPr lang="hu-HU" altLang="hu-HU" dirty="0" smtClean="0">
                <a:sym typeface="Wingdings" pitchFamily="2" charset="2"/>
              </a:rPr>
              <a:t> </a:t>
            </a:r>
            <a:br>
              <a:rPr lang="hu-HU" altLang="hu-HU" dirty="0" smtClean="0">
                <a:sym typeface="Wingdings" pitchFamily="2" charset="2"/>
              </a:rPr>
            </a:br>
            <a:r>
              <a:rPr lang="hu-HU" altLang="hu-HU" dirty="0" smtClean="0">
                <a:sym typeface="Wingdings" pitchFamily="2" charset="2"/>
              </a:rPr>
              <a:t>– ÉV VÉGÉN EGYENLEGÜK NEM MARADHAT</a:t>
            </a:r>
            <a:endParaRPr lang="hu-HU" altLang="hu-HU" sz="2800" dirty="0">
              <a:sym typeface="Wingdings" pitchFamily="2" charset="2"/>
            </a:endParaRPr>
          </a:p>
        </p:txBody>
      </p:sp>
      <p:sp>
        <p:nvSpPr>
          <p:cNvPr id="45060" name="Text Box 3"/>
          <p:cNvSpPr txBox="1">
            <a:spLocks noChangeArrowheads="1"/>
          </p:cNvSpPr>
          <p:nvPr/>
        </p:nvSpPr>
        <p:spPr bwMode="auto">
          <a:xfrm>
            <a:off x="395536" y="3861048"/>
            <a:ext cx="3733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1400" dirty="0" smtClean="0">
                <a:solidFill>
                  <a:srgbClr val="FF0000"/>
                </a:solidFill>
                <a:latin typeface="Tahoma" pitchFamily="34" charset="0"/>
                <a:cs typeface="Tahoma" pitchFamily="34" charset="0"/>
              </a:rPr>
              <a:t>KÖLTSÉGSZÁMLÁK 5, (6,7)</a:t>
            </a:r>
            <a:endParaRPr lang="hu-HU" altLang="hu-HU" sz="1400" dirty="0">
              <a:solidFill>
                <a:srgbClr val="FF0000"/>
              </a:solidFill>
              <a:latin typeface="Tahoma" pitchFamily="34" charset="0"/>
              <a:cs typeface="Tahoma" pitchFamily="34" charset="0"/>
            </a:endParaRPr>
          </a:p>
        </p:txBody>
      </p:sp>
      <p:grpSp>
        <p:nvGrpSpPr>
          <p:cNvPr id="45073" name="Group 16"/>
          <p:cNvGrpSpPr>
            <a:grpSpLocks/>
          </p:cNvGrpSpPr>
          <p:nvPr/>
        </p:nvGrpSpPr>
        <p:grpSpPr bwMode="auto">
          <a:xfrm>
            <a:off x="852736" y="4394448"/>
            <a:ext cx="2514600" cy="1828800"/>
            <a:chOff x="1152" y="768"/>
            <a:chExt cx="1584" cy="1152"/>
          </a:xfrm>
        </p:grpSpPr>
        <p:sp>
          <p:nvSpPr>
            <p:cNvPr id="45074" name="Text Box 17"/>
            <p:cNvSpPr txBox="1">
              <a:spLocks noChangeArrowheads="1"/>
            </p:cNvSpPr>
            <p:nvPr/>
          </p:nvSpPr>
          <p:spPr bwMode="auto">
            <a:xfrm>
              <a:off x="1152" y="969"/>
              <a:ext cx="816" cy="13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800" b="0">
                  <a:latin typeface="Tahoma" pitchFamily="34" charset="0"/>
                  <a:cs typeface="Tahoma" pitchFamily="34" charset="0"/>
                </a:rPr>
                <a:t>TARTOZIK  KÖVETEL</a:t>
              </a:r>
            </a:p>
          </p:txBody>
        </p:sp>
        <p:sp>
          <p:nvSpPr>
            <p:cNvPr id="45075" name="Rectangle 18"/>
            <p:cNvSpPr>
              <a:spLocks noChangeArrowheads="1"/>
            </p:cNvSpPr>
            <p:nvPr/>
          </p:nvSpPr>
          <p:spPr bwMode="auto">
            <a:xfrm>
              <a:off x="1200" y="76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76" name="Rectangle 19"/>
            <p:cNvSpPr>
              <a:spLocks noChangeArrowheads="1"/>
            </p:cNvSpPr>
            <p:nvPr/>
          </p:nvSpPr>
          <p:spPr bwMode="auto">
            <a:xfrm>
              <a:off x="1296" y="864"/>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77" name="Rectangle 20"/>
            <p:cNvSpPr>
              <a:spLocks noChangeArrowheads="1"/>
            </p:cNvSpPr>
            <p:nvPr/>
          </p:nvSpPr>
          <p:spPr bwMode="auto">
            <a:xfrm>
              <a:off x="1392" y="96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78" name="Rectangle 21"/>
            <p:cNvSpPr>
              <a:spLocks noChangeArrowheads="1"/>
            </p:cNvSpPr>
            <p:nvPr/>
          </p:nvSpPr>
          <p:spPr bwMode="auto">
            <a:xfrm>
              <a:off x="1488" y="1056"/>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79" name="Rectangle 22"/>
            <p:cNvSpPr>
              <a:spLocks noChangeArrowheads="1"/>
            </p:cNvSpPr>
            <p:nvPr/>
          </p:nvSpPr>
          <p:spPr bwMode="auto">
            <a:xfrm>
              <a:off x="1584" y="1152"/>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80" name="Rectangle 23"/>
            <p:cNvSpPr>
              <a:spLocks noChangeArrowheads="1"/>
            </p:cNvSpPr>
            <p:nvPr/>
          </p:nvSpPr>
          <p:spPr bwMode="auto">
            <a:xfrm>
              <a:off x="1728" y="124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81" name="Text Box 24"/>
            <p:cNvSpPr txBox="1">
              <a:spLocks noChangeArrowheads="1"/>
            </p:cNvSpPr>
            <p:nvPr/>
          </p:nvSpPr>
          <p:spPr bwMode="auto">
            <a:xfrm>
              <a:off x="1776" y="1344"/>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1000">
                  <a:latin typeface="Tahoma" pitchFamily="34" charset="0"/>
                  <a:cs typeface="Tahoma" pitchFamily="34" charset="0"/>
                </a:rPr>
                <a:t>TARTOZIK KÖVETEL</a:t>
              </a:r>
            </a:p>
          </p:txBody>
        </p:sp>
        <p:sp>
          <p:nvSpPr>
            <p:cNvPr id="45082" name="Line 25"/>
            <p:cNvSpPr>
              <a:spLocks noChangeShapeType="1"/>
            </p:cNvSpPr>
            <p:nvPr/>
          </p:nvSpPr>
          <p:spPr bwMode="auto">
            <a:xfrm>
              <a:off x="1824" y="1536"/>
              <a:ext cx="816"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83" name="Line 26"/>
            <p:cNvSpPr>
              <a:spLocks noChangeShapeType="1"/>
            </p:cNvSpPr>
            <p:nvPr/>
          </p:nvSpPr>
          <p:spPr bwMode="auto">
            <a:xfrm>
              <a:off x="2256" y="1536"/>
              <a:ext cx="0" cy="336"/>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84" name="Line 27"/>
            <p:cNvSpPr>
              <a:spLocks noChangeShapeType="1"/>
            </p:cNvSpPr>
            <p:nvPr/>
          </p:nvSpPr>
          <p:spPr bwMode="auto">
            <a:xfrm flipV="1">
              <a:off x="1872" y="1536"/>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85" name="Line 28"/>
            <p:cNvSpPr>
              <a:spLocks noChangeShapeType="1"/>
            </p:cNvSpPr>
            <p:nvPr/>
          </p:nvSpPr>
          <p:spPr bwMode="auto">
            <a:xfrm rot="5502067" flipV="1">
              <a:off x="2328" y="1608"/>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sp>
        <p:nvSpPr>
          <p:cNvPr id="17" name="Text Box 3"/>
          <p:cNvSpPr txBox="1">
            <a:spLocks noChangeArrowheads="1"/>
          </p:cNvSpPr>
          <p:nvPr/>
        </p:nvSpPr>
        <p:spPr bwMode="auto">
          <a:xfrm>
            <a:off x="5086672" y="3861048"/>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1400" dirty="0">
                <a:solidFill>
                  <a:srgbClr val="FF0000"/>
                </a:solidFill>
                <a:latin typeface="Tahoma" pitchFamily="34" charset="0"/>
                <a:cs typeface="Tahoma" pitchFamily="34" charset="0"/>
              </a:rPr>
              <a:t>RÁFORDITÁS</a:t>
            </a:r>
            <a:br>
              <a:rPr lang="hu-HU" altLang="hu-HU" sz="1400" dirty="0">
                <a:solidFill>
                  <a:srgbClr val="FF0000"/>
                </a:solidFill>
                <a:latin typeface="Tahoma" pitchFamily="34" charset="0"/>
                <a:cs typeface="Tahoma" pitchFamily="34" charset="0"/>
              </a:rPr>
            </a:br>
            <a:r>
              <a:rPr lang="hu-HU" altLang="hu-HU" sz="1400" dirty="0">
                <a:solidFill>
                  <a:srgbClr val="FF0000"/>
                </a:solidFill>
                <a:latin typeface="Tahoma" pitchFamily="34" charset="0"/>
                <a:cs typeface="Tahoma" pitchFamily="34" charset="0"/>
              </a:rPr>
              <a:t>SZÁMLÁK (8)</a:t>
            </a:r>
          </a:p>
        </p:txBody>
      </p:sp>
      <p:grpSp>
        <p:nvGrpSpPr>
          <p:cNvPr id="18" name="Group 16"/>
          <p:cNvGrpSpPr>
            <a:grpSpLocks/>
          </p:cNvGrpSpPr>
          <p:nvPr/>
        </p:nvGrpSpPr>
        <p:grpSpPr bwMode="auto">
          <a:xfrm>
            <a:off x="5543872" y="4394448"/>
            <a:ext cx="2514600" cy="1828800"/>
            <a:chOff x="1152" y="768"/>
            <a:chExt cx="1584" cy="1152"/>
          </a:xfrm>
        </p:grpSpPr>
        <p:sp>
          <p:nvSpPr>
            <p:cNvPr id="19" name="Text Box 17"/>
            <p:cNvSpPr txBox="1">
              <a:spLocks noChangeArrowheads="1"/>
            </p:cNvSpPr>
            <p:nvPr/>
          </p:nvSpPr>
          <p:spPr bwMode="auto">
            <a:xfrm>
              <a:off x="1152" y="969"/>
              <a:ext cx="816" cy="13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800" b="0">
                  <a:latin typeface="Tahoma" pitchFamily="34" charset="0"/>
                  <a:cs typeface="Tahoma" pitchFamily="34" charset="0"/>
                </a:rPr>
                <a:t>TARTOZIK  KÖVETEL</a:t>
              </a:r>
            </a:p>
          </p:txBody>
        </p:sp>
        <p:sp>
          <p:nvSpPr>
            <p:cNvPr id="20" name="Rectangle 18"/>
            <p:cNvSpPr>
              <a:spLocks noChangeArrowheads="1"/>
            </p:cNvSpPr>
            <p:nvPr/>
          </p:nvSpPr>
          <p:spPr bwMode="auto">
            <a:xfrm>
              <a:off x="1200" y="76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21" name="Rectangle 19"/>
            <p:cNvSpPr>
              <a:spLocks noChangeArrowheads="1"/>
            </p:cNvSpPr>
            <p:nvPr/>
          </p:nvSpPr>
          <p:spPr bwMode="auto">
            <a:xfrm>
              <a:off x="1296" y="864"/>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22" name="Rectangle 20"/>
            <p:cNvSpPr>
              <a:spLocks noChangeArrowheads="1"/>
            </p:cNvSpPr>
            <p:nvPr/>
          </p:nvSpPr>
          <p:spPr bwMode="auto">
            <a:xfrm>
              <a:off x="1392" y="96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23" name="Rectangle 21"/>
            <p:cNvSpPr>
              <a:spLocks noChangeArrowheads="1"/>
            </p:cNvSpPr>
            <p:nvPr/>
          </p:nvSpPr>
          <p:spPr bwMode="auto">
            <a:xfrm>
              <a:off x="1488" y="1056"/>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24" name="Rectangle 22"/>
            <p:cNvSpPr>
              <a:spLocks noChangeArrowheads="1"/>
            </p:cNvSpPr>
            <p:nvPr/>
          </p:nvSpPr>
          <p:spPr bwMode="auto">
            <a:xfrm>
              <a:off x="1584" y="1152"/>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25" name="Rectangle 23"/>
            <p:cNvSpPr>
              <a:spLocks noChangeArrowheads="1"/>
            </p:cNvSpPr>
            <p:nvPr/>
          </p:nvSpPr>
          <p:spPr bwMode="auto">
            <a:xfrm>
              <a:off x="1728" y="124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26" name="Text Box 24"/>
            <p:cNvSpPr txBox="1">
              <a:spLocks noChangeArrowheads="1"/>
            </p:cNvSpPr>
            <p:nvPr/>
          </p:nvSpPr>
          <p:spPr bwMode="auto">
            <a:xfrm>
              <a:off x="1776" y="1344"/>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1000" dirty="0">
                  <a:latin typeface="Tahoma" pitchFamily="34" charset="0"/>
                  <a:cs typeface="Tahoma" pitchFamily="34" charset="0"/>
                </a:rPr>
                <a:t>TARTOZIK KÖVETEL</a:t>
              </a:r>
            </a:p>
          </p:txBody>
        </p:sp>
        <p:sp>
          <p:nvSpPr>
            <p:cNvPr id="27" name="Line 25"/>
            <p:cNvSpPr>
              <a:spLocks noChangeShapeType="1"/>
            </p:cNvSpPr>
            <p:nvPr/>
          </p:nvSpPr>
          <p:spPr bwMode="auto">
            <a:xfrm>
              <a:off x="1824" y="1536"/>
              <a:ext cx="816"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28" name="Line 26"/>
            <p:cNvSpPr>
              <a:spLocks noChangeShapeType="1"/>
            </p:cNvSpPr>
            <p:nvPr/>
          </p:nvSpPr>
          <p:spPr bwMode="auto">
            <a:xfrm>
              <a:off x="2256" y="1536"/>
              <a:ext cx="0" cy="336"/>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29" name="Line 27"/>
            <p:cNvSpPr>
              <a:spLocks noChangeShapeType="1"/>
            </p:cNvSpPr>
            <p:nvPr/>
          </p:nvSpPr>
          <p:spPr bwMode="auto">
            <a:xfrm flipV="1">
              <a:off x="1872" y="1536"/>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0" name="Line 28"/>
            <p:cNvSpPr>
              <a:spLocks noChangeShapeType="1"/>
            </p:cNvSpPr>
            <p:nvPr/>
          </p:nvSpPr>
          <p:spPr bwMode="auto">
            <a:xfrm rot="5502067" flipV="1">
              <a:off x="2328" y="1608"/>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sp>
        <p:nvSpPr>
          <p:cNvPr id="31" name="Text Box 3"/>
          <p:cNvSpPr txBox="1">
            <a:spLocks noChangeArrowheads="1"/>
          </p:cNvSpPr>
          <p:nvPr/>
        </p:nvSpPr>
        <p:spPr bwMode="auto">
          <a:xfrm>
            <a:off x="4870648" y="1138808"/>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1400" dirty="0" smtClean="0">
                <a:solidFill>
                  <a:srgbClr val="FF0000"/>
                </a:solidFill>
                <a:latin typeface="Tahoma" pitchFamily="34" charset="0"/>
                <a:cs typeface="Tahoma" pitchFamily="34" charset="0"/>
              </a:rPr>
              <a:t>KÉSZLET</a:t>
            </a:r>
            <a:r>
              <a:rPr lang="hu-HU" altLang="hu-HU" sz="1400" dirty="0">
                <a:solidFill>
                  <a:srgbClr val="FF0000"/>
                </a:solidFill>
                <a:latin typeface="Tahoma" pitchFamily="34" charset="0"/>
                <a:cs typeface="Tahoma" pitchFamily="34" charset="0"/>
              </a:rPr>
              <a:t/>
            </a:r>
            <a:br>
              <a:rPr lang="hu-HU" altLang="hu-HU" sz="1400" dirty="0">
                <a:solidFill>
                  <a:srgbClr val="FF0000"/>
                </a:solidFill>
                <a:latin typeface="Tahoma" pitchFamily="34" charset="0"/>
                <a:cs typeface="Tahoma" pitchFamily="34" charset="0"/>
              </a:rPr>
            </a:br>
            <a:r>
              <a:rPr lang="hu-HU" altLang="hu-HU" sz="1400" dirty="0">
                <a:solidFill>
                  <a:srgbClr val="FF0000"/>
                </a:solidFill>
                <a:latin typeface="Tahoma" pitchFamily="34" charset="0"/>
                <a:cs typeface="Tahoma" pitchFamily="34" charset="0"/>
              </a:rPr>
              <a:t>SZÁMLÁK </a:t>
            </a:r>
            <a:r>
              <a:rPr lang="hu-HU" altLang="hu-HU" sz="1400" dirty="0" smtClean="0">
                <a:solidFill>
                  <a:srgbClr val="FF0000"/>
                </a:solidFill>
                <a:latin typeface="Tahoma" pitchFamily="34" charset="0"/>
                <a:cs typeface="Tahoma" pitchFamily="34" charset="0"/>
              </a:rPr>
              <a:t>(2)</a:t>
            </a:r>
            <a:endParaRPr lang="hu-HU" altLang="hu-HU" sz="1400" dirty="0">
              <a:solidFill>
                <a:srgbClr val="FF0000"/>
              </a:solidFill>
              <a:latin typeface="Tahoma" pitchFamily="34" charset="0"/>
              <a:cs typeface="Tahoma" pitchFamily="34" charset="0"/>
            </a:endParaRPr>
          </a:p>
        </p:txBody>
      </p:sp>
      <p:grpSp>
        <p:nvGrpSpPr>
          <p:cNvPr id="32" name="Group 16"/>
          <p:cNvGrpSpPr>
            <a:grpSpLocks/>
          </p:cNvGrpSpPr>
          <p:nvPr/>
        </p:nvGrpSpPr>
        <p:grpSpPr bwMode="auto">
          <a:xfrm>
            <a:off x="5292080" y="1672208"/>
            <a:ext cx="2514600" cy="1828800"/>
            <a:chOff x="1152" y="768"/>
            <a:chExt cx="1584" cy="1152"/>
          </a:xfrm>
        </p:grpSpPr>
        <p:sp>
          <p:nvSpPr>
            <p:cNvPr id="33" name="Text Box 17"/>
            <p:cNvSpPr txBox="1">
              <a:spLocks noChangeArrowheads="1"/>
            </p:cNvSpPr>
            <p:nvPr/>
          </p:nvSpPr>
          <p:spPr bwMode="auto">
            <a:xfrm>
              <a:off x="1152" y="969"/>
              <a:ext cx="816" cy="13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800" b="0">
                  <a:latin typeface="Tahoma" pitchFamily="34" charset="0"/>
                  <a:cs typeface="Tahoma" pitchFamily="34" charset="0"/>
                </a:rPr>
                <a:t>TARTOZIK  KÖVETEL</a:t>
              </a:r>
            </a:p>
          </p:txBody>
        </p:sp>
        <p:sp>
          <p:nvSpPr>
            <p:cNvPr id="34" name="Rectangle 18"/>
            <p:cNvSpPr>
              <a:spLocks noChangeArrowheads="1"/>
            </p:cNvSpPr>
            <p:nvPr/>
          </p:nvSpPr>
          <p:spPr bwMode="auto">
            <a:xfrm>
              <a:off x="1200" y="76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35" name="Rectangle 19"/>
            <p:cNvSpPr>
              <a:spLocks noChangeArrowheads="1"/>
            </p:cNvSpPr>
            <p:nvPr/>
          </p:nvSpPr>
          <p:spPr bwMode="auto">
            <a:xfrm>
              <a:off x="1296" y="864"/>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36" name="Rectangle 20"/>
            <p:cNvSpPr>
              <a:spLocks noChangeArrowheads="1"/>
            </p:cNvSpPr>
            <p:nvPr/>
          </p:nvSpPr>
          <p:spPr bwMode="auto">
            <a:xfrm>
              <a:off x="1392" y="96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37" name="Rectangle 21"/>
            <p:cNvSpPr>
              <a:spLocks noChangeArrowheads="1"/>
            </p:cNvSpPr>
            <p:nvPr/>
          </p:nvSpPr>
          <p:spPr bwMode="auto">
            <a:xfrm>
              <a:off x="1488" y="1056"/>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38" name="Rectangle 22"/>
            <p:cNvSpPr>
              <a:spLocks noChangeArrowheads="1"/>
            </p:cNvSpPr>
            <p:nvPr/>
          </p:nvSpPr>
          <p:spPr bwMode="auto">
            <a:xfrm>
              <a:off x="1584" y="1152"/>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39" name="Rectangle 23"/>
            <p:cNvSpPr>
              <a:spLocks noChangeArrowheads="1"/>
            </p:cNvSpPr>
            <p:nvPr/>
          </p:nvSpPr>
          <p:spPr bwMode="auto">
            <a:xfrm>
              <a:off x="1728" y="124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0" name="Text Box 24"/>
            <p:cNvSpPr txBox="1">
              <a:spLocks noChangeArrowheads="1"/>
            </p:cNvSpPr>
            <p:nvPr/>
          </p:nvSpPr>
          <p:spPr bwMode="auto">
            <a:xfrm>
              <a:off x="1776" y="1344"/>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1000" dirty="0">
                  <a:latin typeface="Tahoma" pitchFamily="34" charset="0"/>
                  <a:cs typeface="Tahoma" pitchFamily="34" charset="0"/>
                </a:rPr>
                <a:t>TARTOZIK KÖVETEL</a:t>
              </a:r>
            </a:p>
          </p:txBody>
        </p:sp>
        <p:sp>
          <p:nvSpPr>
            <p:cNvPr id="41" name="Line 25"/>
            <p:cNvSpPr>
              <a:spLocks noChangeShapeType="1"/>
            </p:cNvSpPr>
            <p:nvPr/>
          </p:nvSpPr>
          <p:spPr bwMode="auto">
            <a:xfrm>
              <a:off x="1824" y="1536"/>
              <a:ext cx="816"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2" name="Line 26"/>
            <p:cNvSpPr>
              <a:spLocks noChangeShapeType="1"/>
            </p:cNvSpPr>
            <p:nvPr/>
          </p:nvSpPr>
          <p:spPr bwMode="auto">
            <a:xfrm>
              <a:off x="2256" y="1536"/>
              <a:ext cx="0" cy="336"/>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3" name="Line 27"/>
            <p:cNvSpPr>
              <a:spLocks noChangeShapeType="1"/>
            </p:cNvSpPr>
            <p:nvPr/>
          </p:nvSpPr>
          <p:spPr bwMode="auto">
            <a:xfrm flipV="1">
              <a:off x="1872" y="1536"/>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4" name="Line 28"/>
            <p:cNvSpPr>
              <a:spLocks noChangeShapeType="1"/>
            </p:cNvSpPr>
            <p:nvPr/>
          </p:nvSpPr>
          <p:spPr bwMode="auto">
            <a:xfrm rot="5502067" flipV="1">
              <a:off x="2328" y="1608"/>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cxnSp>
        <p:nvCxnSpPr>
          <p:cNvPr id="5" name="Egyenes összekötő nyíllal 4"/>
          <p:cNvCxnSpPr/>
          <p:nvPr/>
        </p:nvCxnSpPr>
        <p:spPr bwMode="auto">
          <a:xfrm>
            <a:off x="3491880" y="4927849"/>
            <a:ext cx="1378768"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Egyenes összekötő 6"/>
          <p:cNvCxnSpPr/>
          <p:nvPr/>
        </p:nvCxnSpPr>
        <p:spPr bwMode="auto">
          <a:xfrm>
            <a:off x="4870648" y="2815208"/>
            <a:ext cx="0" cy="314134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Egyenes összekötő nyíllal 8"/>
          <p:cNvCxnSpPr/>
          <p:nvPr/>
        </p:nvCxnSpPr>
        <p:spPr bwMode="auto">
          <a:xfrm>
            <a:off x="4870648" y="2815208"/>
            <a:ext cx="457200"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Egyenes összekötő nyíllal 10"/>
          <p:cNvCxnSpPr/>
          <p:nvPr/>
        </p:nvCxnSpPr>
        <p:spPr bwMode="auto">
          <a:xfrm>
            <a:off x="4870648" y="5956548"/>
            <a:ext cx="901824"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74450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 számának helye 3"/>
          <p:cNvSpPr>
            <a:spLocks noGrp="1"/>
          </p:cNvSpPr>
          <p:nvPr>
            <p:ph type="sldNum" sz="quarter" idx="12"/>
          </p:nvPr>
        </p:nvSpPr>
        <p:spPr>
          <a:xfrm>
            <a:off x="6553200" y="5607050"/>
            <a:ext cx="2133600" cy="476250"/>
          </a:xfrm>
          <a:noFill/>
          <a:ln>
            <a:noFill/>
          </a:ln>
        </p:spPr>
        <p:txBody>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r" eaLnBrk="1" hangingPunct="1">
              <a:spcBef>
                <a:spcPct val="0"/>
              </a:spcBef>
              <a:buFontTx/>
              <a:buNone/>
            </a:pPr>
            <a:fld id="{AFA9A06B-25D9-4D4A-84ED-4B878845DC56}" type="slidenum">
              <a:rPr lang="hu-HU" altLang="hu-HU" sz="1400" b="0" smtClean="0">
                <a:solidFill>
                  <a:schemeClr val="bg1"/>
                </a:solidFill>
              </a:rPr>
              <a:pPr algn="r" eaLnBrk="1" hangingPunct="1">
                <a:spcBef>
                  <a:spcPct val="0"/>
                </a:spcBef>
                <a:buFontTx/>
                <a:buNone/>
              </a:pPr>
              <a:t>14</a:t>
            </a:fld>
            <a:endParaRPr lang="hu-HU" altLang="hu-HU" sz="1400" b="0" smtClean="0">
              <a:solidFill>
                <a:schemeClr val="bg1"/>
              </a:solidFill>
            </a:endParaRPr>
          </a:p>
        </p:txBody>
      </p:sp>
      <p:sp>
        <p:nvSpPr>
          <p:cNvPr id="45059" name="AutoShape 1"/>
          <p:cNvSpPr>
            <a:spLocks/>
          </p:cNvSpPr>
          <p:nvPr/>
        </p:nvSpPr>
        <p:spPr bwMode="auto">
          <a:xfrm>
            <a:off x="250825" y="404664"/>
            <a:ext cx="8532813"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25400" dir="16200000" algn="ctr" rotWithShape="0">
                    <a:schemeClr val="bg1">
                      <a:alpha val="50000"/>
                    </a:schemeClr>
                  </a:outerShdw>
                </a:effectLst>
              </a14:hiddenEffects>
            </a:ext>
          </a:extLst>
        </p:spPr>
        <p:txBody>
          <a:bodyPr lIns="0" tIns="0" rIns="0" bIns="0"/>
          <a:lstStyle>
            <a:lvl1pPr algn="l" defTabSz="822325" eaLnBrk="0" hangingPunct="0">
              <a:spcBef>
                <a:spcPct val="20000"/>
              </a:spcBef>
              <a:buChar char="•"/>
              <a:defRPr sz="3200" b="1">
                <a:solidFill>
                  <a:schemeClr val="tx1"/>
                </a:solidFill>
                <a:latin typeface="Arial" charset="0"/>
              </a:defRPr>
            </a:lvl1pPr>
            <a:lvl2pPr marL="742950" indent="-285750" algn="l" defTabSz="822325" eaLnBrk="0" hangingPunct="0">
              <a:spcBef>
                <a:spcPct val="20000"/>
              </a:spcBef>
              <a:buChar char="–"/>
              <a:defRPr sz="2800" b="1">
                <a:solidFill>
                  <a:schemeClr val="tx1"/>
                </a:solidFill>
                <a:latin typeface="Arial" charset="0"/>
              </a:defRPr>
            </a:lvl2pPr>
            <a:lvl3pPr marL="1143000" indent="-228600" algn="l" defTabSz="822325" eaLnBrk="0" hangingPunct="0">
              <a:spcBef>
                <a:spcPct val="20000"/>
              </a:spcBef>
              <a:buChar char="•"/>
              <a:defRPr sz="2400" b="1">
                <a:solidFill>
                  <a:schemeClr val="tx1"/>
                </a:solidFill>
                <a:latin typeface="Arial" charset="0"/>
              </a:defRPr>
            </a:lvl3pPr>
            <a:lvl4pPr marL="1600200" indent="-228600" algn="l" defTabSz="822325" eaLnBrk="0" hangingPunct="0">
              <a:spcBef>
                <a:spcPct val="20000"/>
              </a:spcBef>
              <a:buChar char="–"/>
              <a:defRPr sz="2000" b="1">
                <a:solidFill>
                  <a:schemeClr val="tx1"/>
                </a:solidFill>
                <a:latin typeface="Arial" charset="0"/>
              </a:defRPr>
            </a:lvl4pPr>
            <a:lvl5pPr marL="2057400" indent="-228600" algn="l" defTabSz="822325" eaLnBrk="0" hangingPunct="0">
              <a:spcBef>
                <a:spcPct val="20000"/>
              </a:spcBef>
              <a:buChar char="»"/>
              <a:defRPr sz="2000" b="1">
                <a:solidFill>
                  <a:schemeClr val="tx1"/>
                </a:solidFill>
                <a:latin typeface="Arial" charset="0"/>
              </a:defRPr>
            </a:lvl5pPr>
            <a:lvl6pPr marL="2514600" indent="-228600" defTabSz="822325" eaLnBrk="0" fontAlgn="base" hangingPunct="0">
              <a:spcBef>
                <a:spcPct val="20000"/>
              </a:spcBef>
              <a:spcAft>
                <a:spcPct val="0"/>
              </a:spcAft>
              <a:buChar char="»"/>
              <a:defRPr sz="2000" b="1">
                <a:solidFill>
                  <a:schemeClr val="tx1"/>
                </a:solidFill>
                <a:latin typeface="Arial" charset="0"/>
              </a:defRPr>
            </a:lvl6pPr>
            <a:lvl7pPr marL="2971800" indent="-228600" defTabSz="822325" eaLnBrk="0" fontAlgn="base" hangingPunct="0">
              <a:spcBef>
                <a:spcPct val="20000"/>
              </a:spcBef>
              <a:spcAft>
                <a:spcPct val="0"/>
              </a:spcAft>
              <a:buChar char="»"/>
              <a:defRPr sz="2000" b="1">
                <a:solidFill>
                  <a:schemeClr val="tx1"/>
                </a:solidFill>
                <a:latin typeface="Arial" charset="0"/>
              </a:defRPr>
            </a:lvl7pPr>
            <a:lvl8pPr marL="3429000" indent="-228600" defTabSz="822325" eaLnBrk="0" fontAlgn="base" hangingPunct="0">
              <a:spcBef>
                <a:spcPct val="20000"/>
              </a:spcBef>
              <a:spcAft>
                <a:spcPct val="0"/>
              </a:spcAft>
              <a:buChar char="»"/>
              <a:defRPr sz="2000" b="1">
                <a:solidFill>
                  <a:schemeClr val="tx1"/>
                </a:solidFill>
                <a:latin typeface="Arial" charset="0"/>
              </a:defRPr>
            </a:lvl8pPr>
            <a:lvl9pPr marL="3886200" indent="-228600" defTabSz="822325"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r>
              <a:rPr lang="hu-HU" altLang="hu-HU" sz="4200" dirty="0" smtClean="0">
                <a:sym typeface="Wingdings" pitchFamily="2" charset="2"/>
              </a:rPr>
              <a:t>AZ EREDMÉNYRE HATÓ VÁLTOZÁSOKAT PEDIG ÚN</a:t>
            </a:r>
            <a:r>
              <a:rPr lang="hu-HU" altLang="hu-HU" sz="4200" dirty="0">
                <a:sym typeface="Wingdings" pitchFamily="2" charset="2"/>
              </a:rPr>
              <a:t>. </a:t>
            </a:r>
            <a:r>
              <a:rPr lang="hu-HU" altLang="hu-HU" sz="4200" dirty="0" smtClean="0">
                <a:solidFill>
                  <a:srgbClr val="FF5353"/>
                </a:solidFill>
                <a:sym typeface="Wingdings" pitchFamily="2" charset="2"/>
              </a:rPr>
              <a:t>EREDMÉNYSZÁMLÁKON</a:t>
            </a:r>
            <a:r>
              <a:rPr lang="hu-HU" altLang="hu-HU" sz="4200" dirty="0" smtClean="0">
                <a:sym typeface="Wingdings" pitchFamily="2" charset="2"/>
              </a:rPr>
              <a:t> KÖVETJÜK</a:t>
            </a:r>
            <a:endParaRPr lang="hu-HU" altLang="hu-HU" sz="3800" dirty="0">
              <a:sym typeface="Wingdings" pitchFamily="2" charset="2"/>
            </a:endParaRPr>
          </a:p>
        </p:txBody>
      </p:sp>
      <p:sp>
        <p:nvSpPr>
          <p:cNvPr id="45060" name="Text Box 3"/>
          <p:cNvSpPr txBox="1">
            <a:spLocks noChangeArrowheads="1"/>
          </p:cNvSpPr>
          <p:nvPr/>
        </p:nvSpPr>
        <p:spPr bwMode="auto">
          <a:xfrm>
            <a:off x="381000" y="3429000"/>
            <a:ext cx="3733800"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1400">
                <a:solidFill>
                  <a:srgbClr val="FF0000"/>
                </a:solidFill>
                <a:latin typeface="Tahoma" pitchFamily="34" charset="0"/>
                <a:cs typeface="Tahoma" pitchFamily="34" charset="0"/>
              </a:rPr>
              <a:t>RÁFORDITÁS</a:t>
            </a:r>
            <a:br>
              <a:rPr lang="hu-HU" altLang="hu-HU" sz="1400">
                <a:solidFill>
                  <a:srgbClr val="FF0000"/>
                </a:solidFill>
                <a:latin typeface="Tahoma" pitchFamily="34" charset="0"/>
                <a:cs typeface="Tahoma" pitchFamily="34" charset="0"/>
              </a:rPr>
            </a:br>
            <a:r>
              <a:rPr lang="hu-HU" altLang="hu-HU" sz="1400">
                <a:solidFill>
                  <a:srgbClr val="FF0000"/>
                </a:solidFill>
                <a:latin typeface="Tahoma" pitchFamily="34" charset="0"/>
                <a:cs typeface="Tahoma" pitchFamily="34" charset="0"/>
              </a:rPr>
              <a:t>SZÁMLÁK (8)</a:t>
            </a:r>
          </a:p>
        </p:txBody>
      </p:sp>
      <p:sp>
        <p:nvSpPr>
          <p:cNvPr id="45061" name="Text Box 4"/>
          <p:cNvSpPr txBox="1">
            <a:spLocks noChangeArrowheads="1"/>
          </p:cNvSpPr>
          <p:nvPr/>
        </p:nvSpPr>
        <p:spPr bwMode="auto">
          <a:xfrm>
            <a:off x="6230938" y="3500438"/>
            <a:ext cx="2028825" cy="3048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hu-HU" altLang="hu-HU" sz="1400">
                <a:solidFill>
                  <a:srgbClr val="FF0000"/>
                </a:solidFill>
                <a:latin typeface="Tahoma" pitchFamily="34" charset="0"/>
                <a:cs typeface="Tahoma" pitchFamily="34" charset="0"/>
              </a:rPr>
              <a:t>HOZAMSZÁMLÁK (9)</a:t>
            </a:r>
          </a:p>
        </p:txBody>
      </p:sp>
      <p:sp>
        <p:nvSpPr>
          <p:cNvPr id="45062" name="Rectangle 5"/>
          <p:cNvSpPr>
            <a:spLocks noChangeArrowheads="1"/>
          </p:cNvSpPr>
          <p:nvPr/>
        </p:nvSpPr>
        <p:spPr bwMode="auto">
          <a:xfrm>
            <a:off x="5410200" y="3886200"/>
            <a:ext cx="1600200" cy="1066800"/>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63" name="Rectangle 6"/>
          <p:cNvSpPr>
            <a:spLocks noChangeArrowheads="1"/>
          </p:cNvSpPr>
          <p:nvPr/>
        </p:nvSpPr>
        <p:spPr bwMode="auto">
          <a:xfrm>
            <a:off x="5562600" y="4038600"/>
            <a:ext cx="1600200" cy="1066800"/>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64" name="Rectangle 7"/>
          <p:cNvSpPr>
            <a:spLocks noChangeArrowheads="1"/>
          </p:cNvSpPr>
          <p:nvPr/>
        </p:nvSpPr>
        <p:spPr bwMode="auto">
          <a:xfrm>
            <a:off x="5715000" y="4191000"/>
            <a:ext cx="1600200" cy="1066800"/>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65" name="Rectangle 8"/>
          <p:cNvSpPr>
            <a:spLocks noChangeArrowheads="1"/>
          </p:cNvSpPr>
          <p:nvPr/>
        </p:nvSpPr>
        <p:spPr bwMode="auto">
          <a:xfrm>
            <a:off x="5867400" y="4343400"/>
            <a:ext cx="1600200" cy="1066800"/>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66" name="Rectangle 9"/>
          <p:cNvSpPr>
            <a:spLocks noChangeArrowheads="1"/>
          </p:cNvSpPr>
          <p:nvPr/>
        </p:nvSpPr>
        <p:spPr bwMode="auto">
          <a:xfrm>
            <a:off x="6019800" y="4495800"/>
            <a:ext cx="1600200" cy="1066800"/>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67" name="Rectangle 10"/>
          <p:cNvSpPr>
            <a:spLocks noChangeArrowheads="1"/>
          </p:cNvSpPr>
          <p:nvPr/>
        </p:nvSpPr>
        <p:spPr bwMode="auto">
          <a:xfrm>
            <a:off x="6172200" y="4648200"/>
            <a:ext cx="1600200" cy="1066800"/>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68" name="Line 11"/>
          <p:cNvSpPr>
            <a:spLocks noChangeShapeType="1"/>
          </p:cNvSpPr>
          <p:nvPr/>
        </p:nvSpPr>
        <p:spPr bwMode="auto">
          <a:xfrm>
            <a:off x="6324600" y="4953000"/>
            <a:ext cx="1295400" cy="1588"/>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69" name="Text Box 12"/>
          <p:cNvSpPr txBox="1">
            <a:spLocks noChangeArrowheads="1"/>
          </p:cNvSpPr>
          <p:nvPr/>
        </p:nvSpPr>
        <p:spPr bwMode="auto">
          <a:xfrm>
            <a:off x="6248400" y="4708525"/>
            <a:ext cx="1501775"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1000">
                <a:latin typeface="Tahoma" pitchFamily="34" charset="0"/>
                <a:cs typeface="Tahoma" pitchFamily="34" charset="0"/>
              </a:rPr>
              <a:t>TARTOZIK KÖVETEL</a:t>
            </a:r>
          </a:p>
        </p:txBody>
      </p:sp>
      <p:sp>
        <p:nvSpPr>
          <p:cNvPr id="45070" name="Line 13"/>
          <p:cNvSpPr>
            <a:spLocks noChangeShapeType="1"/>
          </p:cNvSpPr>
          <p:nvPr/>
        </p:nvSpPr>
        <p:spPr bwMode="auto">
          <a:xfrm>
            <a:off x="7010400" y="4953000"/>
            <a:ext cx="1588" cy="53340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71" name="Line 14"/>
          <p:cNvSpPr>
            <a:spLocks noChangeShapeType="1"/>
          </p:cNvSpPr>
          <p:nvPr/>
        </p:nvSpPr>
        <p:spPr bwMode="auto">
          <a:xfrm rot="5250024" flipV="1">
            <a:off x="6438900" y="5143500"/>
            <a:ext cx="533400" cy="457200"/>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72" name="Line 15"/>
          <p:cNvSpPr>
            <a:spLocks noChangeShapeType="1"/>
          </p:cNvSpPr>
          <p:nvPr/>
        </p:nvSpPr>
        <p:spPr bwMode="auto">
          <a:xfrm flipV="1">
            <a:off x="7162800" y="5105400"/>
            <a:ext cx="533400" cy="457200"/>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nvGrpSpPr>
          <p:cNvPr id="45073" name="Group 16"/>
          <p:cNvGrpSpPr>
            <a:grpSpLocks/>
          </p:cNvGrpSpPr>
          <p:nvPr/>
        </p:nvGrpSpPr>
        <p:grpSpPr bwMode="auto">
          <a:xfrm>
            <a:off x="838200" y="3962400"/>
            <a:ext cx="2514600" cy="1828800"/>
            <a:chOff x="1152" y="768"/>
            <a:chExt cx="1584" cy="1152"/>
          </a:xfrm>
        </p:grpSpPr>
        <p:sp>
          <p:nvSpPr>
            <p:cNvPr id="45074" name="Text Box 17"/>
            <p:cNvSpPr txBox="1">
              <a:spLocks noChangeArrowheads="1"/>
            </p:cNvSpPr>
            <p:nvPr/>
          </p:nvSpPr>
          <p:spPr bwMode="auto">
            <a:xfrm>
              <a:off x="1152" y="969"/>
              <a:ext cx="816" cy="13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800" b="0">
                  <a:latin typeface="Tahoma" pitchFamily="34" charset="0"/>
                  <a:cs typeface="Tahoma" pitchFamily="34" charset="0"/>
                </a:rPr>
                <a:t>TARTOZIK  KÖVETEL</a:t>
              </a:r>
            </a:p>
          </p:txBody>
        </p:sp>
        <p:sp>
          <p:nvSpPr>
            <p:cNvPr id="45075" name="Rectangle 18"/>
            <p:cNvSpPr>
              <a:spLocks noChangeArrowheads="1"/>
            </p:cNvSpPr>
            <p:nvPr/>
          </p:nvSpPr>
          <p:spPr bwMode="auto">
            <a:xfrm>
              <a:off x="1200" y="76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76" name="Rectangle 19"/>
            <p:cNvSpPr>
              <a:spLocks noChangeArrowheads="1"/>
            </p:cNvSpPr>
            <p:nvPr/>
          </p:nvSpPr>
          <p:spPr bwMode="auto">
            <a:xfrm>
              <a:off x="1296" y="864"/>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77" name="Rectangle 20"/>
            <p:cNvSpPr>
              <a:spLocks noChangeArrowheads="1"/>
            </p:cNvSpPr>
            <p:nvPr/>
          </p:nvSpPr>
          <p:spPr bwMode="auto">
            <a:xfrm>
              <a:off x="1392" y="96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78" name="Rectangle 21"/>
            <p:cNvSpPr>
              <a:spLocks noChangeArrowheads="1"/>
            </p:cNvSpPr>
            <p:nvPr/>
          </p:nvSpPr>
          <p:spPr bwMode="auto">
            <a:xfrm>
              <a:off x="1488" y="1056"/>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79" name="Rectangle 22"/>
            <p:cNvSpPr>
              <a:spLocks noChangeArrowheads="1"/>
            </p:cNvSpPr>
            <p:nvPr/>
          </p:nvSpPr>
          <p:spPr bwMode="auto">
            <a:xfrm>
              <a:off x="1584" y="1152"/>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80" name="Rectangle 23"/>
            <p:cNvSpPr>
              <a:spLocks noChangeArrowheads="1"/>
            </p:cNvSpPr>
            <p:nvPr/>
          </p:nvSpPr>
          <p:spPr bwMode="auto">
            <a:xfrm>
              <a:off x="1728" y="124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pPr>
              <a:endParaRPr lang="hu-HU" altLang="hu-HU" sz="1800" b="0"/>
            </a:p>
          </p:txBody>
        </p:sp>
        <p:sp>
          <p:nvSpPr>
            <p:cNvPr id="45081" name="Text Box 24"/>
            <p:cNvSpPr txBox="1">
              <a:spLocks noChangeArrowheads="1"/>
            </p:cNvSpPr>
            <p:nvPr/>
          </p:nvSpPr>
          <p:spPr bwMode="auto">
            <a:xfrm>
              <a:off x="1776" y="1344"/>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b="1">
                  <a:solidFill>
                    <a:schemeClr val="tx1"/>
                  </a:solidFill>
                  <a:latin typeface="Arial" charset="0"/>
                </a:defRPr>
              </a:lvl1pPr>
              <a:lvl2pPr marL="742950" indent="-285750" algn="l" eaLnBrk="0" hangingPunct="0">
                <a:spcBef>
                  <a:spcPct val="20000"/>
                </a:spcBef>
                <a:buChar char="–"/>
                <a:defRPr sz="2800" b="1">
                  <a:solidFill>
                    <a:schemeClr val="tx1"/>
                  </a:solidFill>
                  <a:latin typeface="Arial" charset="0"/>
                </a:defRPr>
              </a:lvl2pPr>
              <a:lvl3pPr marL="1143000" indent="-228600" algn="l" eaLnBrk="0" hangingPunct="0">
                <a:spcBef>
                  <a:spcPct val="20000"/>
                </a:spcBef>
                <a:buChar char="•"/>
                <a:defRPr sz="2400" b="1">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50000"/>
                </a:spcBef>
                <a:buFontTx/>
                <a:buNone/>
              </a:pPr>
              <a:r>
                <a:rPr lang="hu-HU" altLang="hu-HU" sz="1000">
                  <a:latin typeface="Tahoma" pitchFamily="34" charset="0"/>
                  <a:cs typeface="Tahoma" pitchFamily="34" charset="0"/>
                </a:rPr>
                <a:t>TARTOZIK KÖVETEL</a:t>
              </a:r>
            </a:p>
          </p:txBody>
        </p:sp>
        <p:sp>
          <p:nvSpPr>
            <p:cNvPr id="45082" name="Line 25"/>
            <p:cNvSpPr>
              <a:spLocks noChangeShapeType="1"/>
            </p:cNvSpPr>
            <p:nvPr/>
          </p:nvSpPr>
          <p:spPr bwMode="auto">
            <a:xfrm>
              <a:off x="1824" y="1536"/>
              <a:ext cx="816"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83" name="Line 26"/>
            <p:cNvSpPr>
              <a:spLocks noChangeShapeType="1"/>
            </p:cNvSpPr>
            <p:nvPr/>
          </p:nvSpPr>
          <p:spPr bwMode="auto">
            <a:xfrm>
              <a:off x="2256" y="1536"/>
              <a:ext cx="0" cy="336"/>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84" name="Line 27"/>
            <p:cNvSpPr>
              <a:spLocks noChangeShapeType="1"/>
            </p:cNvSpPr>
            <p:nvPr/>
          </p:nvSpPr>
          <p:spPr bwMode="auto">
            <a:xfrm flipV="1">
              <a:off x="1872" y="1536"/>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085" name="Line 28"/>
            <p:cNvSpPr>
              <a:spLocks noChangeShapeType="1"/>
            </p:cNvSpPr>
            <p:nvPr/>
          </p:nvSpPr>
          <p:spPr bwMode="auto">
            <a:xfrm rot="5502067" flipV="1">
              <a:off x="2328" y="1608"/>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spTree>
    <p:extLst>
      <p:ext uri="{BB962C8B-B14F-4D97-AF65-F5344CB8AC3E}">
        <p14:creationId xmlns:p14="http://schemas.microsoft.com/office/powerpoint/2010/main" val="75479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 számának helye 4"/>
          <p:cNvSpPr>
            <a:spLocks noGrp="1"/>
          </p:cNvSpPr>
          <p:nvPr>
            <p:ph type="sldNum" sz="quarter" idx="12"/>
          </p:nvPr>
        </p:nvSpPr>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fld id="{56A3D72F-01A8-4B1C-A73D-16FD43134400}" type="slidenum">
              <a:rPr lang="hu-HU" altLang="hu-HU" sz="1400" smtClean="0">
                <a:solidFill>
                  <a:schemeClr val="bg1"/>
                </a:solidFill>
              </a:rPr>
              <a:pPr eaLnBrk="1" hangingPunct="1">
                <a:spcBef>
                  <a:spcPct val="0"/>
                </a:spcBef>
                <a:buFontTx/>
                <a:buNone/>
                <a:defRPr/>
              </a:pPr>
              <a:t>15</a:t>
            </a:fld>
            <a:endParaRPr lang="hu-HU" altLang="hu-HU" sz="1400" smtClean="0">
              <a:solidFill>
                <a:schemeClr val="bg1"/>
              </a:solidFill>
            </a:endParaRPr>
          </a:p>
        </p:txBody>
      </p:sp>
      <p:grpSp>
        <p:nvGrpSpPr>
          <p:cNvPr id="55299" name="Group 2"/>
          <p:cNvGrpSpPr>
            <a:grpSpLocks/>
          </p:cNvGrpSpPr>
          <p:nvPr/>
        </p:nvGrpSpPr>
        <p:grpSpPr bwMode="auto">
          <a:xfrm>
            <a:off x="1295400" y="3976688"/>
            <a:ext cx="6858000" cy="1828800"/>
            <a:chOff x="864" y="1440"/>
            <a:chExt cx="3744" cy="1152"/>
          </a:xfrm>
        </p:grpSpPr>
        <p:sp>
          <p:nvSpPr>
            <p:cNvPr id="55317" name="Text Box 3"/>
            <p:cNvSpPr txBox="1">
              <a:spLocks noChangeArrowheads="1"/>
            </p:cNvSpPr>
            <p:nvPr/>
          </p:nvSpPr>
          <p:spPr bwMode="auto">
            <a:xfrm>
              <a:off x="864" y="1641"/>
              <a:ext cx="816" cy="13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hu-HU" altLang="hu-HU" sz="800">
                  <a:latin typeface="Tahoma" pitchFamily="34" charset="0"/>
                </a:rPr>
                <a:t>TARTOZIK  KÖVETEL</a:t>
              </a:r>
            </a:p>
          </p:txBody>
        </p:sp>
        <p:sp>
          <p:nvSpPr>
            <p:cNvPr id="55318" name="Rectangle 4"/>
            <p:cNvSpPr>
              <a:spLocks noChangeArrowheads="1"/>
            </p:cNvSpPr>
            <p:nvPr/>
          </p:nvSpPr>
          <p:spPr bwMode="auto">
            <a:xfrm>
              <a:off x="912" y="144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19" name="Rectangle 5"/>
            <p:cNvSpPr>
              <a:spLocks noChangeArrowheads="1"/>
            </p:cNvSpPr>
            <p:nvPr/>
          </p:nvSpPr>
          <p:spPr bwMode="auto">
            <a:xfrm>
              <a:off x="1008" y="1536"/>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20" name="Rectangle 6"/>
            <p:cNvSpPr>
              <a:spLocks noChangeArrowheads="1"/>
            </p:cNvSpPr>
            <p:nvPr/>
          </p:nvSpPr>
          <p:spPr bwMode="auto">
            <a:xfrm>
              <a:off x="1104" y="1632"/>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21" name="Rectangle 7"/>
            <p:cNvSpPr>
              <a:spLocks noChangeArrowheads="1"/>
            </p:cNvSpPr>
            <p:nvPr/>
          </p:nvSpPr>
          <p:spPr bwMode="auto">
            <a:xfrm>
              <a:off x="1200" y="172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22" name="Rectangle 8"/>
            <p:cNvSpPr>
              <a:spLocks noChangeArrowheads="1"/>
            </p:cNvSpPr>
            <p:nvPr/>
          </p:nvSpPr>
          <p:spPr bwMode="auto">
            <a:xfrm>
              <a:off x="1296" y="1824"/>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23" name="Rectangle 9"/>
            <p:cNvSpPr>
              <a:spLocks noChangeArrowheads="1"/>
            </p:cNvSpPr>
            <p:nvPr/>
          </p:nvSpPr>
          <p:spPr bwMode="auto">
            <a:xfrm>
              <a:off x="1440" y="192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24" name="Text Box 10"/>
            <p:cNvSpPr txBox="1">
              <a:spLocks noChangeArrowheads="1"/>
            </p:cNvSpPr>
            <p:nvPr/>
          </p:nvSpPr>
          <p:spPr bwMode="auto">
            <a:xfrm>
              <a:off x="1488" y="2016"/>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hu-HU" altLang="hu-HU" sz="1000" b="1">
                  <a:latin typeface="Tahoma" pitchFamily="34" charset="0"/>
                </a:rPr>
                <a:t>TARTOZIK KÖVETEL</a:t>
              </a:r>
            </a:p>
          </p:txBody>
        </p:sp>
        <p:sp>
          <p:nvSpPr>
            <p:cNvPr id="55325" name="Line 11"/>
            <p:cNvSpPr>
              <a:spLocks noChangeShapeType="1"/>
            </p:cNvSpPr>
            <p:nvPr/>
          </p:nvSpPr>
          <p:spPr bwMode="auto">
            <a:xfrm>
              <a:off x="1536" y="2208"/>
              <a:ext cx="816"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26" name="Line 12"/>
            <p:cNvSpPr>
              <a:spLocks noChangeShapeType="1"/>
            </p:cNvSpPr>
            <p:nvPr/>
          </p:nvSpPr>
          <p:spPr bwMode="auto">
            <a:xfrm>
              <a:off x="1968" y="2208"/>
              <a:ext cx="0" cy="336"/>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27" name="Line 13"/>
            <p:cNvSpPr>
              <a:spLocks noChangeShapeType="1"/>
            </p:cNvSpPr>
            <p:nvPr/>
          </p:nvSpPr>
          <p:spPr bwMode="auto">
            <a:xfrm flipV="1">
              <a:off x="1584" y="2208"/>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28" name="Line 14"/>
            <p:cNvSpPr>
              <a:spLocks noChangeShapeType="1"/>
            </p:cNvSpPr>
            <p:nvPr/>
          </p:nvSpPr>
          <p:spPr bwMode="auto">
            <a:xfrm rot="5502067" flipV="1">
              <a:off x="2040" y="2280"/>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29" name="Rectangle 15"/>
            <p:cNvSpPr>
              <a:spLocks noChangeArrowheads="1"/>
            </p:cNvSpPr>
            <p:nvPr/>
          </p:nvSpPr>
          <p:spPr bwMode="auto">
            <a:xfrm>
              <a:off x="3120" y="144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30" name="Rectangle 16"/>
            <p:cNvSpPr>
              <a:spLocks noChangeArrowheads="1"/>
            </p:cNvSpPr>
            <p:nvPr/>
          </p:nvSpPr>
          <p:spPr bwMode="auto">
            <a:xfrm>
              <a:off x="3216" y="1536"/>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31" name="Rectangle 17"/>
            <p:cNvSpPr>
              <a:spLocks noChangeArrowheads="1"/>
            </p:cNvSpPr>
            <p:nvPr/>
          </p:nvSpPr>
          <p:spPr bwMode="auto">
            <a:xfrm>
              <a:off x="3312" y="1632"/>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32" name="Rectangle 18"/>
            <p:cNvSpPr>
              <a:spLocks noChangeArrowheads="1"/>
            </p:cNvSpPr>
            <p:nvPr/>
          </p:nvSpPr>
          <p:spPr bwMode="auto">
            <a:xfrm>
              <a:off x="3408" y="1728"/>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33" name="Rectangle 19"/>
            <p:cNvSpPr>
              <a:spLocks noChangeArrowheads="1"/>
            </p:cNvSpPr>
            <p:nvPr/>
          </p:nvSpPr>
          <p:spPr bwMode="auto">
            <a:xfrm>
              <a:off x="3504" y="1824"/>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34" name="Rectangle 20"/>
            <p:cNvSpPr>
              <a:spLocks noChangeArrowheads="1"/>
            </p:cNvSpPr>
            <p:nvPr/>
          </p:nvSpPr>
          <p:spPr bwMode="auto">
            <a:xfrm>
              <a:off x="3600" y="1920"/>
              <a:ext cx="1008" cy="672"/>
            </a:xfrm>
            <a:prstGeom prst="rect">
              <a:avLst/>
            </a:prstGeom>
            <a:solidFill>
              <a:schemeClr val="bg1"/>
            </a:solidFill>
            <a:ln w="571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u-HU" altLang="hu-HU" sz="1800"/>
            </a:p>
          </p:txBody>
        </p:sp>
        <p:sp>
          <p:nvSpPr>
            <p:cNvPr id="55335" name="Line 21"/>
            <p:cNvSpPr>
              <a:spLocks noChangeShapeType="1"/>
            </p:cNvSpPr>
            <p:nvPr/>
          </p:nvSpPr>
          <p:spPr bwMode="auto">
            <a:xfrm>
              <a:off x="3696" y="2160"/>
              <a:ext cx="816"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36" name="Text Box 22"/>
            <p:cNvSpPr txBox="1">
              <a:spLocks noChangeArrowheads="1"/>
            </p:cNvSpPr>
            <p:nvPr/>
          </p:nvSpPr>
          <p:spPr bwMode="auto">
            <a:xfrm>
              <a:off x="3648" y="2016"/>
              <a:ext cx="946" cy="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hu-HU" altLang="hu-HU" sz="1000" b="1">
                  <a:latin typeface="Tahoma" pitchFamily="34" charset="0"/>
                </a:rPr>
                <a:t>TARTOZIK KÖVETEL</a:t>
              </a:r>
            </a:p>
          </p:txBody>
        </p:sp>
        <p:sp>
          <p:nvSpPr>
            <p:cNvPr id="55337" name="Line 23"/>
            <p:cNvSpPr>
              <a:spLocks noChangeShapeType="1"/>
            </p:cNvSpPr>
            <p:nvPr/>
          </p:nvSpPr>
          <p:spPr bwMode="auto">
            <a:xfrm>
              <a:off x="4080" y="2160"/>
              <a:ext cx="0" cy="336"/>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38" name="Line 24"/>
            <p:cNvSpPr>
              <a:spLocks noChangeShapeType="1"/>
            </p:cNvSpPr>
            <p:nvPr/>
          </p:nvSpPr>
          <p:spPr bwMode="auto">
            <a:xfrm flipV="1">
              <a:off x="4176" y="2208"/>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39" name="Line 25"/>
            <p:cNvSpPr>
              <a:spLocks noChangeShapeType="1"/>
            </p:cNvSpPr>
            <p:nvPr/>
          </p:nvSpPr>
          <p:spPr bwMode="auto">
            <a:xfrm rot="5250024" flipV="1">
              <a:off x="3720" y="2232"/>
              <a:ext cx="336" cy="288"/>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sp>
        <p:nvSpPr>
          <p:cNvPr id="55300" name="Text Box 26"/>
          <p:cNvSpPr txBox="1">
            <a:spLocks noChangeArrowheads="1"/>
          </p:cNvSpPr>
          <p:nvPr/>
        </p:nvSpPr>
        <p:spPr bwMode="auto">
          <a:xfrm>
            <a:off x="4660900" y="1130300"/>
            <a:ext cx="3101975"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hu-HU" altLang="hu-HU" sz="2400" b="1">
                <a:solidFill>
                  <a:srgbClr val="FF3300"/>
                </a:solidFill>
                <a:latin typeface="Tahoma" pitchFamily="34" charset="0"/>
              </a:rPr>
              <a:t>HOZAM SZÁMLÁK</a:t>
            </a:r>
          </a:p>
          <a:p>
            <a:pPr algn="ctr">
              <a:spcBef>
                <a:spcPct val="0"/>
              </a:spcBef>
              <a:buFontTx/>
              <a:buNone/>
            </a:pPr>
            <a:r>
              <a:rPr lang="hu-HU" altLang="hu-HU" sz="2400" b="1">
                <a:solidFill>
                  <a:srgbClr val="FF3300"/>
                </a:solidFill>
                <a:latin typeface="Tahoma" pitchFamily="34" charset="0"/>
              </a:rPr>
              <a:t>T                            K</a:t>
            </a:r>
          </a:p>
        </p:txBody>
      </p:sp>
      <p:sp>
        <p:nvSpPr>
          <p:cNvPr id="55301" name="Line 27"/>
          <p:cNvSpPr>
            <a:spLocks noChangeShapeType="1"/>
          </p:cNvSpPr>
          <p:nvPr/>
        </p:nvSpPr>
        <p:spPr bwMode="auto">
          <a:xfrm>
            <a:off x="867544" y="1919288"/>
            <a:ext cx="3200400" cy="0"/>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02" name="Text Box 28"/>
          <p:cNvSpPr txBox="1">
            <a:spLocks noChangeArrowheads="1"/>
          </p:cNvSpPr>
          <p:nvPr/>
        </p:nvSpPr>
        <p:spPr bwMode="auto">
          <a:xfrm>
            <a:off x="6410325" y="2063750"/>
            <a:ext cx="1716088"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hu-HU" altLang="hu-HU" sz="1600" b="1">
              <a:solidFill>
                <a:srgbClr val="FF3300"/>
              </a:solidFill>
              <a:latin typeface="Tahoma" pitchFamily="34" charset="0"/>
            </a:endParaRPr>
          </a:p>
          <a:p>
            <a:pPr algn="ctr">
              <a:spcBef>
                <a:spcPct val="0"/>
              </a:spcBef>
              <a:buFontTx/>
              <a:buNone/>
            </a:pPr>
            <a:endParaRPr lang="hu-HU" altLang="hu-HU" sz="1600" b="1">
              <a:solidFill>
                <a:srgbClr val="FF3300"/>
              </a:solidFill>
              <a:latin typeface="Tahoma" pitchFamily="34" charset="0"/>
            </a:endParaRPr>
          </a:p>
          <a:p>
            <a:pPr algn="ctr">
              <a:spcBef>
                <a:spcPct val="0"/>
              </a:spcBef>
              <a:buFontTx/>
              <a:buNone/>
            </a:pPr>
            <a:r>
              <a:rPr lang="hu-HU" altLang="hu-HU" sz="1600" b="1">
                <a:solidFill>
                  <a:srgbClr val="FF3300"/>
                </a:solidFill>
                <a:latin typeface="Tahoma" pitchFamily="34" charset="0"/>
              </a:rPr>
              <a:t>NÖVEKEDÉSEK</a:t>
            </a:r>
          </a:p>
          <a:p>
            <a:pPr algn="ctr">
              <a:spcBef>
                <a:spcPct val="0"/>
              </a:spcBef>
              <a:buFontTx/>
              <a:buNone/>
            </a:pPr>
            <a:r>
              <a:rPr lang="hu-HU" altLang="hu-HU" sz="3600" b="1">
                <a:solidFill>
                  <a:srgbClr val="FF3300"/>
                </a:solidFill>
                <a:latin typeface="Tahoma" pitchFamily="34" charset="0"/>
              </a:rPr>
              <a:t>+</a:t>
            </a:r>
          </a:p>
        </p:txBody>
      </p:sp>
      <p:grpSp>
        <p:nvGrpSpPr>
          <p:cNvPr id="55303" name="Group 29"/>
          <p:cNvGrpSpPr>
            <a:grpSpLocks/>
          </p:cNvGrpSpPr>
          <p:nvPr/>
        </p:nvGrpSpPr>
        <p:grpSpPr bwMode="auto">
          <a:xfrm>
            <a:off x="576263" y="788988"/>
            <a:ext cx="3895725" cy="2640012"/>
            <a:chOff x="363" y="133"/>
            <a:chExt cx="2454" cy="1663"/>
          </a:xfrm>
        </p:grpSpPr>
        <p:sp>
          <p:nvSpPr>
            <p:cNvPr id="55312" name="Text Box 30"/>
            <p:cNvSpPr txBox="1">
              <a:spLocks noChangeArrowheads="1"/>
            </p:cNvSpPr>
            <p:nvPr/>
          </p:nvSpPr>
          <p:spPr bwMode="auto">
            <a:xfrm>
              <a:off x="363" y="133"/>
              <a:ext cx="2391" cy="75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hu-HU" altLang="hu-HU" sz="2400" b="1">
                  <a:solidFill>
                    <a:srgbClr val="FF3300"/>
                  </a:solidFill>
                  <a:latin typeface="Tahoma" pitchFamily="34" charset="0"/>
                </a:rPr>
                <a:t>(KÖLTSÉG)</a:t>
              </a:r>
              <a:br>
                <a:rPr lang="hu-HU" altLang="hu-HU" sz="2400" b="1">
                  <a:solidFill>
                    <a:srgbClr val="FF3300"/>
                  </a:solidFill>
                  <a:latin typeface="Tahoma" pitchFamily="34" charset="0"/>
                </a:rPr>
              </a:br>
              <a:r>
                <a:rPr lang="hu-HU" altLang="hu-HU" sz="2400" b="1">
                  <a:solidFill>
                    <a:srgbClr val="FF3300"/>
                  </a:solidFill>
                  <a:latin typeface="Tahoma" pitchFamily="34" charset="0"/>
                </a:rPr>
                <a:t>RÁFORDÍTÁS SZÁMLÁK</a:t>
              </a:r>
            </a:p>
            <a:p>
              <a:pPr algn="ctr">
                <a:spcBef>
                  <a:spcPct val="0"/>
                </a:spcBef>
                <a:buFontTx/>
                <a:buNone/>
              </a:pPr>
              <a:r>
                <a:rPr lang="hu-HU" altLang="hu-HU" sz="2400" b="1">
                  <a:solidFill>
                    <a:srgbClr val="FF3300"/>
                  </a:solidFill>
                  <a:latin typeface="Tahoma" pitchFamily="34" charset="0"/>
                </a:rPr>
                <a:t>T                          K</a:t>
              </a:r>
            </a:p>
          </p:txBody>
        </p:sp>
        <p:sp>
          <p:nvSpPr>
            <p:cNvPr id="55313" name="Line 31"/>
            <p:cNvSpPr>
              <a:spLocks noChangeShapeType="1"/>
            </p:cNvSpPr>
            <p:nvPr/>
          </p:nvSpPr>
          <p:spPr bwMode="auto">
            <a:xfrm>
              <a:off x="672" y="839"/>
              <a:ext cx="2016" cy="0"/>
            </a:xfrm>
            <a:prstGeom prst="line">
              <a:avLst/>
            </a:prstGeom>
            <a:noFill/>
            <a:ln w="571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14" name="Line 32"/>
            <p:cNvSpPr>
              <a:spLocks noChangeShapeType="1"/>
            </p:cNvSpPr>
            <p:nvPr/>
          </p:nvSpPr>
          <p:spPr bwMode="auto">
            <a:xfrm>
              <a:off x="1632" y="839"/>
              <a:ext cx="0" cy="912"/>
            </a:xfrm>
            <a:prstGeom prst="line">
              <a:avLst/>
            </a:prstGeom>
            <a:noFill/>
            <a:ln w="571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15" name="Text Box 33"/>
            <p:cNvSpPr txBox="1">
              <a:spLocks noChangeArrowheads="1"/>
            </p:cNvSpPr>
            <p:nvPr/>
          </p:nvSpPr>
          <p:spPr bwMode="auto">
            <a:xfrm>
              <a:off x="448" y="922"/>
              <a:ext cx="1082" cy="87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hu-HU" altLang="hu-HU" sz="1600" b="1">
                <a:solidFill>
                  <a:srgbClr val="FF3300"/>
                </a:solidFill>
                <a:latin typeface="Tahoma" pitchFamily="34" charset="0"/>
              </a:endParaRPr>
            </a:p>
            <a:p>
              <a:pPr algn="ctr">
                <a:spcBef>
                  <a:spcPct val="0"/>
                </a:spcBef>
                <a:buFontTx/>
                <a:buNone/>
              </a:pPr>
              <a:endParaRPr lang="hu-HU" altLang="hu-HU" sz="1600" b="1">
                <a:solidFill>
                  <a:srgbClr val="FF3300"/>
                </a:solidFill>
                <a:latin typeface="Tahoma" pitchFamily="34" charset="0"/>
              </a:endParaRPr>
            </a:p>
            <a:p>
              <a:pPr algn="ctr">
                <a:spcBef>
                  <a:spcPct val="0"/>
                </a:spcBef>
                <a:buFontTx/>
                <a:buNone/>
              </a:pPr>
              <a:r>
                <a:rPr lang="hu-HU" altLang="hu-HU" sz="1600" b="1">
                  <a:solidFill>
                    <a:srgbClr val="FF3300"/>
                  </a:solidFill>
                  <a:latin typeface="Tahoma" pitchFamily="34" charset="0"/>
                </a:rPr>
                <a:t>NÖVEKEDÉSEK</a:t>
              </a:r>
            </a:p>
            <a:p>
              <a:pPr algn="ctr">
                <a:spcBef>
                  <a:spcPct val="0"/>
                </a:spcBef>
                <a:buFontTx/>
                <a:buNone/>
              </a:pPr>
              <a:r>
                <a:rPr lang="hu-HU" altLang="hu-HU" sz="3600" b="1">
                  <a:solidFill>
                    <a:srgbClr val="FF3300"/>
                  </a:solidFill>
                  <a:latin typeface="Tahoma" pitchFamily="34" charset="0"/>
                </a:rPr>
                <a:t>+</a:t>
              </a:r>
            </a:p>
          </p:txBody>
        </p:sp>
        <p:sp>
          <p:nvSpPr>
            <p:cNvPr id="55316" name="Text Box 34"/>
            <p:cNvSpPr txBox="1">
              <a:spLocks noChangeArrowheads="1"/>
            </p:cNvSpPr>
            <p:nvPr/>
          </p:nvSpPr>
          <p:spPr bwMode="auto">
            <a:xfrm>
              <a:off x="1752" y="930"/>
              <a:ext cx="1065" cy="8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hu-HU" altLang="hu-HU" sz="1600" b="1">
                <a:solidFill>
                  <a:schemeClr val="accent2"/>
                </a:solidFill>
                <a:latin typeface="Tahoma" pitchFamily="34" charset="0"/>
              </a:endParaRPr>
            </a:p>
            <a:p>
              <a:pPr algn="ctr">
                <a:spcBef>
                  <a:spcPct val="0"/>
                </a:spcBef>
                <a:buFontTx/>
                <a:buNone/>
              </a:pPr>
              <a:endParaRPr lang="hu-HU" altLang="hu-HU" sz="1600" b="1">
                <a:solidFill>
                  <a:schemeClr val="accent2"/>
                </a:solidFill>
                <a:latin typeface="Tahoma" pitchFamily="34" charset="0"/>
              </a:endParaRPr>
            </a:p>
            <a:p>
              <a:pPr algn="ctr">
                <a:spcBef>
                  <a:spcPct val="0"/>
                </a:spcBef>
                <a:buFontTx/>
                <a:buNone/>
              </a:pPr>
              <a:r>
                <a:rPr lang="hu-HU" altLang="hu-HU" sz="1600" b="1">
                  <a:solidFill>
                    <a:schemeClr val="accent2"/>
                  </a:solidFill>
                  <a:latin typeface="Tahoma" pitchFamily="34" charset="0"/>
                </a:rPr>
                <a:t>CSÖKKENÉSEK</a:t>
              </a:r>
            </a:p>
            <a:p>
              <a:pPr algn="ctr">
                <a:spcBef>
                  <a:spcPct val="0"/>
                </a:spcBef>
                <a:buFontTx/>
                <a:buNone/>
              </a:pPr>
              <a:r>
                <a:rPr lang="hu-HU" altLang="hu-HU" sz="3600" b="1">
                  <a:solidFill>
                    <a:schemeClr val="accent2"/>
                  </a:solidFill>
                  <a:latin typeface="Tahoma" pitchFamily="34" charset="0"/>
                </a:rPr>
                <a:t>-</a:t>
              </a:r>
            </a:p>
          </p:txBody>
        </p:sp>
      </p:grpSp>
      <p:sp>
        <p:nvSpPr>
          <p:cNvPr id="55304" name="Text Box 35"/>
          <p:cNvSpPr txBox="1">
            <a:spLocks noChangeArrowheads="1"/>
          </p:cNvSpPr>
          <p:nvPr/>
        </p:nvSpPr>
        <p:spPr bwMode="auto">
          <a:xfrm>
            <a:off x="4681538" y="2066925"/>
            <a:ext cx="1690687"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hu-HU" altLang="hu-HU" sz="1600" b="1">
              <a:solidFill>
                <a:schemeClr val="accent2"/>
              </a:solidFill>
              <a:latin typeface="Tahoma" pitchFamily="34" charset="0"/>
            </a:endParaRPr>
          </a:p>
          <a:p>
            <a:pPr algn="ctr">
              <a:spcBef>
                <a:spcPct val="0"/>
              </a:spcBef>
              <a:buFontTx/>
              <a:buNone/>
            </a:pPr>
            <a:endParaRPr lang="hu-HU" altLang="hu-HU" sz="1600" b="1">
              <a:solidFill>
                <a:schemeClr val="accent2"/>
              </a:solidFill>
              <a:latin typeface="Tahoma" pitchFamily="34" charset="0"/>
            </a:endParaRPr>
          </a:p>
          <a:p>
            <a:pPr algn="ctr">
              <a:spcBef>
                <a:spcPct val="0"/>
              </a:spcBef>
              <a:buFontTx/>
              <a:buNone/>
            </a:pPr>
            <a:r>
              <a:rPr lang="hu-HU" altLang="hu-HU" sz="1600" b="1">
                <a:solidFill>
                  <a:schemeClr val="accent2"/>
                </a:solidFill>
                <a:latin typeface="Tahoma" pitchFamily="34" charset="0"/>
              </a:rPr>
              <a:t>CSÖKKENÉSEK</a:t>
            </a:r>
          </a:p>
          <a:p>
            <a:pPr algn="ctr">
              <a:spcBef>
                <a:spcPct val="0"/>
              </a:spcBef>
              <a:buFontTx/>
              <a:buNone/>
            </a:pPr>
            <a:r>
              <a:rPr lang="hu-HU" altLang="hu-HU" sz="3600" b="1">
                <a:solidFill>
                  <a:schemeClr val="accent2"/>
                </a:solidFill>
                <a:latin typeface="Tahoma" pitchFamily="34" charset="0"/>
              </a:rPr>
              <a:t>-</a:t>
            </a:r>
          </a:p>
        </p:txBody>
      </p:sp>
      <p:sp>
        <p:nvSpPr>
          <p:cNvPr id="55305" name="Line 36"/>
          <p:cNvSpPr>
            <a:spLocks noChangeShapeType="1"/>
          </p:cNvSpPr>
          <p:nvPr/>
        </p:nvSpPr>
        <p:spPr bwMode="auto">
          <a:xfrm>
            <a:off x="2543944" y="1919288"/>
            <a:ext cx="0" cy="1447800"/>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55306" name="Line 37"/>
          <p:cNvSpPr>
            <a:spLocks noChangeShapeType="1"/>
          </p:cNvSpPr>
          <p:nvPr/>
        </p:nvSpPr>
        <p:spPr bwMode="auto">
          <a:xfrm>
            <a:off x="250825" y="692150"/>
            <a:ext cx="8569325" cy="0"/>
          </a:xfrm>
          <a:prstGeom prst="line">
            <a:avLst/>
          </a:prstGeom>
          <a:noFill/>
          <a:ln w="57150">
            <a:solidFill>
              <a:srgbClr val="FF53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5307" name="Text Box 38"/>
          <p:cNvSpPr txBox="1">
            <a:spLocks noChangeArrowheads="1"/>
          </p:cNvSpPr>
          <p:nvPr/>
        </p:nvSpPr>
        <p:spPr bwMode="auto">
          <a:xfrm>
            <a:off x="1265238" y="280988"/>
            <a:ext cx="6461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1800" b="1">
                <a:solidFill>
                  <a:srgbClr val="FF3300"/>
                </a:solidFill>
              </a:rPr>
              <a:t>ÉVI EREDMÉNY BEMUTATÁSÁRA SZOLGÁLÓ SZÁMKÁK</a:t>
            </a:r>
          </a:p>
        </p:txBody>
      </p:sp>
      <p:sp>
        <p:nvSpPr>
          <p:cNvPr id="55308" name="Line 39"/>
          <p:cNvSpPr>
            <a:spLocks noChangeShapeType="1"/>
          </p:cNvSpPr>
          <p:nvPr/>
        </p:nvSpPr>
        <p:spPr bwMode="auto">
          <a:xfrm>
            <a:off x="4500563" y="692150"/>
            <a:ext cx="0" cy="5410200"/>
          </a:xfrm>
          <a:prstGeom prst="line">
            <a:avLst/>
          </a:prstGeom>
          <a:noFill/>
          <a:ln w="57150">
            <a:solidFill>
              <a:srgbClr val="FF53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5309" name="Text Box 40"/>
          <p:cNvSpPr txBox="1">
            <a:spLocks noChangeArrowheads="1"/>
          </p:cNvSpPr>
          <p:nvPr/>
        </p:nvSpPr>
        <p:spPr bwMode="auto">
          <a:xfrm>
            <a:off x="323850" y="3933825"/>
            <a:ext cx="935038"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hu-HU" altLang="hu-HU" sz="1800" b="1">
                <a:solidFill>
                  <a:srgbClr val="FF3300"/>
                </a:solidFill>
              </a:rPr>
              <a:t>5,(6,7)</a:t>
            </a:r>
          </a:p>
          <a:p>
            <a:pPr algn="ctr" eaLnBrk="1" hangingPunct="1">
              <a:spcBef>
                <a:spcPct val="50000"/>
              </a:spcBef>
              <a:buFontTx/>
              <a:buNone/>
            </a:pPr>
            <a:r>
              <a:rPr lang="hu-HU" altLang="hu-HU" sz="1800" b="1">
                <a:solidFill>
                  <a:srgbClr val="FF3300"/>
                </a:solidFill>
              </a:rPr>
              <a:t>8.</a:t>
            </a:r>
          </a:p>
        </p:txBody>
      </p:sp>
      <p:sp>
        <p:nvSpPr>
          <p:cNvPr id="55310" name="Text Box 41"/>
          <p:cNvSpPr txBox="1">
            <a:spLocks noChangeArrowheads="1"/>
          </p:cNvSpPr>
          <p:nvPr/>
        </p:nvSpPr>
        <p:spPr bwMode="auto">
          <a:xfrm>
            <a:off x="8029575" y="393382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hu-HU" altLang="hu-HU" sz="1800" b="1">
                <a:solidFill>
                  <a:srgbClr val="FF3300"/>
                </a:solidFill>
              </a:rPr>
              <a:t>9.</a:t>
            </a:r>
          </a:p>
        </p:txBody>
      </p:sp>
      <p:sp>
        <p:nvSpPr>
          <p:cNvPr id="55311" name="Téglalap 1"/>
          <p:cNvSpPr>
            <a:spLocks noChangeArrowheads="1"/>
          </p:cNvSpPr>
          <p:nvPr/>
        </p:nvSpPr>
        <p:spPr bwMode="auto">
          <a:xfrm>
            <a:off x="322263" y="6092825"/>
            <a:ext cx="871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2400" b="1">
                <a:solidFill>
                  <a:srgbClr val="FF0000"/>
                </a:solidFill>
              </a:rPr>
              <a:t>A KÖLTSÉGFELMERÜLÉST OKOZÓ, AZ EREDMÉNYT RONTÓ ÉS EREDMÉNYT JAVÍTÓ HATÁSOKAT MUTATJÁK</a:t>
            </a:r>
          </a:p>
        </p:txBody>
      </p:sp>
      <p:sp>
        <p:nvSpPr>
          <p:cNvPr id="44" name="Line 27"/>
          <p:cNvSpPr>
            <a:spLocks noChangeShapeType="1"/>
          </p:cNvSpPr>
          <p:nvPr/>
        </p:nvSpPr>
        <p:spPr bwMode="auto">
          <a:xfrm>
            <a:off x="4724400" y="1919288"/>
            <a:ext cx="3200400" cy="0"/>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45" name="Line 36"/>
          <p:cNvSpPr>
            <a:spLocks noChangeShapeType="1"/>
          </p:cNvSpPr>
          <p:nvPr/>
        </p:nvSpPr>
        <p:spPr bwMode="auto">
          <a:xfrm>
            <a:off x="6400800" y="1919288"/>
            <a:ext cx="0" cy="1447800"/>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Tree>
    <p:extLst>
      <p:ext uri="{BB962C8B-B14F-4D97-AF65-F5344CB8AC3E}">
        <p14:creationId xmlns:p14="http://schemas.microsoft.com/office/powerpoint/2010/main" val="2284264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 számának helye 1"/>
          <p:cNvSpPr>
            <a:spLocks noGrp="1"/>
          </p:cNvSpPr>
          <p:nvPr>
            <p:ph type="sldNum" sz="quarter" idx="12"/>
          </p:nvPr>
        </p:nvSpPr>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fld id="{A12689EB-8E60-47F3-BB18-D403225C39FB}" type="slidenum">
              <a:rPr lang="hu-HU" altLang="hu-HU" sz="1400" smtClean="0">
                <a:solidFill>
                  <a:schemeClr val="bg1"/>
                </a:solidFill>
              </a:rPr>
              <a:pPr eaLnBrk="1" hangingPunct="1">
                <a:spcBef>
                  <a:spcPct val="0"/>
                </a:spcBef>
                <a:buFontTx/>
                <a:buNone/>
                <a:defRPr/>
              </a:pPr>
              <a:t>16</a:t>
            </a:fld>
            <a:endParaRPr lang="hu-HU" altLang="hu-HU" sz="1400" smtClean="0">
              <a:solidFill>
                <a:schemeClr val="bg1"/>
              </a:solidFill>
            </a:endParaRPr>
          </a:p>
        </p:txBody>
      </p:sp>
      <p:pic>
        <p:nvPicPr>
          <p:cNvPr id="56323"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
            <a:ext cx="28575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églalap 2"/>
          <p:cNvSpPr>
            <a:spLocks noChangeArrowheads="1"/>
          </p:cNvSpPr>
          <p:nvPr/>
        </p:nvSpPr>
        <p:spPr bwMode="auto">
          <a:xfrm>
            <a:off x="2857500" y="404813"/>
            <a:ext cx="5999163"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b="1">
                <a:solidFill>
                  <a:srgbClr val="FF0000"/>
                </a:solidFill>
              </a:rPr>
              <a:t>A KÖLTSÉG ÉS RÁFORDÍTÁS SZÁMLÁK A VAGYON CSÖKKENÉSÉT EREDMÉNYEZIK, EZÉRT ÚGY VISELKEDNEK MINT AZ ESZKÖZÖK, </a:t>
            </a:r>
          </a:p>
          <a:p>
            <a:pPr algn="ctr" eaLnBrk="1" hangingPunct="1">
              <a:spcBef>
                <a:spcPct val="0"/>
              </a:spcBef>
              <a:buFontTx/>
              <a:buNone/>
            </a:pPr>
            <a:endParaRPr lang="hu-HU" altLang="hu-HU" b="1">
              <a:solidFill>
                <a:srgbClr val="FF0000"/>
              </a:solidFill>
            </a:endParaRPr>
          </a:p>
          <a:p>
            <a:pPr algn="ctr" eaLnBrk="1" hangingPunct="1">
              <a:spcBef>
                <a:spcPct val="0"/>
              </a:spcBef>
              <a:buFontTx/>
              <a:buNone/>
            </a:pPr>
            <a:endParaRPr lang="hu-HU" altLang="hu-HU" b="1">
              <a:solidFill>
                <a:srgbClr val="FF0000"/>
              </a:solidFill>
            </a:endParaRPr>
          </a:p>
          <a:p>
            <a:pPr algn="ctr" eaLnBrk="1" hangingPunct="1">
              <a:spcBef>
                <a:spcPct val="0"/>
              </a:spcBef>
              <a:buFontTx/>
              <a:buNone/>
            </a:pPr>
            <a:r>
              <a:rPr lang="hu-HU" altLang="hu-HU" b="1">
                <a:solidFill>
                  <a:srgbClr val="FF0000"/>
                </a:solidFill>
              </a:rPr>
              <a:t>A HOZAM SZÁMLÁK A VAGYONT NÖVELIK, EZÉRT ÚGY VISELKEDNEK MINT A FORRÁSOK</a:t>
            </a:r>
          </a:p>
        </p:txBody>
      </p:sp>
    </p:spTree>
    <p:extLst>
      <p:ext uri="{BB962C8B-B14F-4D97-AF65-F5344CB8AC3E}">
        <p14:creationId xmlns:p14="http://schemas.microsoft.com/office/powerpoint/2010/main" val="3237951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 számának helye 2"/>
          <p:cNvSpPr>
            <a:spLocks noGrp="1"/>
          </p:cNvSpPr>
          <p:nvPr>
            <p:ph type="sldNum" sz="quarter" idx="12"/>
          </p:nvPr>
        </p:nvSpPr>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fld id="{E97411E7-D3A3-4BAE-8664-2B998DC770F5}" type="slidenum">
              <a:rPr lang="hu-HU" altLang="hu-HU" sz="1400" smtClean="0">
                <a:solidFill>
                  <a:schemeClr val="bg1"/>
                </a:solidFill>
              </a:rPr>
              <a:pPr eaLnBrk="1" hangingPunct="1">
                <a:spcBef>
                  <a:spcPct val="0"/>
                </a:spcBef>
                <a:buFontTx/>
                <a:buNone/>
                <a:defRPr/>
              </a:pPr>
              <a:t>17</a:t>
            </a:fld>
            <a:endParaRPr lang="hu-HU" altLang="hu-HU" sz="1400" smtClean="0">
              <a:solidFill>
                <a:schemeClr val="bg1"/>
              </a:solidFill>
            </a:endParaRPr>
          </a:p>
        </p:txBody>
      </p:sp>
      <p:pic>
        <p:nvPicPr>
          <p:cNvPr id="57347"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
            <a:ext cx="28575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églalap 4"/>
          <p:cNvSpPr>
            <a:spLocks noChangeArrowheads="1"/>
          </p:cNvSpPr>
          <p:nvPr/>
        </p:nvSpPr>
        <p:spPr bwMode="auto">
          <a:xfrm>
            <a:off x="2771775" y="1412875"/>
            <a:ext cx="62642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3600" b="1">
                <a:solidFill>
                  <a:srgbClr val="FF0000"/>
                </a:solidFill>
              </a:rPr>
              <a:t>A KÖLTSÉG, RÁFORDÍTÁS ÉS HOZAM SZÁMLÁKNAK SOHA NINCSEN </a:t>
            </a:r>
            <a:br>
              <a:rPr lang="hu-HU" altLang="hu-HU" sz="3600" b="1">
                <a:solidFill>
                  <a:srgbClr val="FF0000"/>
                </a:solidFill>
              </a:rPr>
            </a:br>
            <a:r>
              <a:rPr lang="hu-HU" altLang="hu-HU" sz="3600" b="1">
                <a:solidFill>
                  <a:srgbClr val="FF0000"/>
                </a:solidFill>
              </a:rPr>
              <a:t>NYITÓ EGYENLEGÜK</a:t>
            </a:r>
          </a:p>
          <a:p>
            <a:pPr algn="ctr" eaLnBrk="1" hangingPunct="1">
              <a:spcBef>
                <a:spcPct val="0"/>
              </a:spcBef>
              <a:buFontTx/>
              <a:buNone/>
            </a:pPr>
            <a:endParaRPr lang="hu-HU" altLang="hu-HU" sz="3600" b="1">
              <a:solidFill>
                <a:srgbClr val="FF0000"/>
              </a:solidFill>
            </a:endParaRPr>
          </a:p>
          <a:p>
            <a:pPr algn="ctr" eaLnBrk="1" hangingPunct="1">
              <a:spcBef>
                <a:spcPct val="0"/>
              </a:spcBef>
              <a:buFontTx/>
              <a:buNone/>
            </a:pPr>
            <a:r>
              <a:rPr lang="hu-HU" altLang="hu-HU" sz="3600" b="1">
                <a:solidFill>
                  <a:srgbClr val="FF0000"/>
                </a:solidFill>
              </a:rPr>
              <a:t>NYITÓ EGYENLEG</a:t>
            </a:r>
          </a:p>
        </p:txBody>
      </p:sp>
      <p:cxnSp>
        <p:nvCxnSpPr>
          <p:cNvPr id="57349" name="Egyenes összekötő 6"/>
          <p:cNvCxnSpPr>
            <a:cxnSpLocks noChangeShapeType="1"/>
          </p:cNvCxnSpPr>
          <p:nvPr/>
        </p:nvCxnSpPr>
        <p:spPr bwMode="auto">
          <a:xfrm flipV="1">
            <a:off x="3132138" y="4005263"/>
            <a:ext cx="5256212" cy="1223962"/>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50" name="Egyenes összekötő 7"/>
          <p:cNvCxnSpPr>
            <a:cxnSpLocks noChangeShapeType="1"/>
          </p:cNvCxnSpPr>
          <p:nvPr/>
        </p:nvCxnSpPr>
        <p:spPr bwMode="auto">
          <a:xfrm>
            <a:off x="3203575" y="4005263"/>
            <a:ext cx="5256213" cy="1223962"/>
          </a:xfrm>
          <a:prstGeom prst="line">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19599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8153B594-4A87-4CF7-8967-E8AF5A1803DD}" type="slidenum">
              <a:rPr lang="hu-HU" altLang="hu-HU" sz="1400" smtClean="0"/>
              <a:pPr algn="r" eaLnBrk="1" hangingPunct="1">
                <a:spcBef>
                  <a:spcPct val="0"/>
                </a:spcBef>
                <a:buFontTx/>
                <a:buNone/>
              </a:pPr>
              <a:t>18</a:t>
            </a:fld>
            <a:endParaRPr lang="hu-HU" altLang="hu-HU" sz="1400" smtClean="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6988"/>
            <a:ext cx="4984750" cy="620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AutoShape 3"/>
          <p:cNvSpPr>
            <a:spLocks/>
          </p:cNvSpPr>
          <p:nvPr/>
        </p:nvSpPr>
        <p:spPr bwMode="auto">
          <a:xfrm>
            <a:off x="2195513" y="2062163"/>
            <a:ext cx="6983412"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algn="l" defTabSz="822325" eaLnBrk="0" hangingPunct="0">
              <a:spcBef>
                <a:spcPct val="20000"/>
              </a:spcBef>
              <a:buChar char="•"/>
              <a:defRPr sz="3200">
                <a:solidFill>
                  <a:schemeClr val="tx1"/>
                </a:solidFill>
                <a:latin typeface="Arial" pitchFamily="34" charset="0"/>
              </a:defRPr>
            </a:lvl1pPr>
            <a:lvl2pPr marL="742950" indent="-285750" algn="l" defTabSz="822325" eaLnBrk="0" hangingPunct="0">
              <a:spcBef>
                <a:spcPct val="20000"/>
              </a:spcBef>
              <a:buChar char="–"/>
              <a:defRPr sz="2800">
                <a:solidFill>
                  <a:schemeClr val="tx1"/>
                </a:solidFill>
                <a:latin typeface="Arial" pitchFamily="34" charset="0"/>
              </a:defRPr>
            </a:lvl2pPr>
            <a:lvl3pPr marL="1143000" indent="-228600" algn="l" defTabSz="822325" eaLnBrk="0" hangingPunct="0">
              <a:spcBef>
                <a:spcPct val="20000"/>
              </a:spcBef>
              <a:buChar char="•"/>
              <a:defRPr sz="2400">
                <a:solidFill>
                  <a:schemeClr val="tx1"/>
                </a:solidFill>
                <a:latin typeface="Arial" pitchFamily="34" charset="0"/>
              </a:defRPr>
            </a:lvl3pPr>
            <a:lvl4pPr marL="1600200" indent="-228600" algn="l" defTabSz="822325" eaLnBrk="0" hangingPunct="0">
              <a:spcBef>
                <a:spcPct val="20000"/>
              </a:spcBef>
              <a:buChar char="–"/>
              <a:defRPr sz="2000">
                <a:solidFill>
                  <a:schemeClr val="tx1"/>
                </a:solidFill>
                <a:latin typeface="Arial" pitchFamily="34" charset="0"/>
              </a:defRPr>
            </a:lvl4pPr>
            <a:lvl5pPr marL="2057400" indent="-228600" algn="l" defTabSz="822325" eaLnBrk="0" hangingPunct="0">
              <a:spcBef>
                <a:spcPct val="20000"/>
              </a:spcBef>
              <a:buChar char="»"/>
              <a:defRPr sz="2000">
                <a:solidFill>
                  <a:schemeClr val="tx1"/>
                </a:solidFill>
                <a:latin typeface="Arial" pitchFamily="34" charset="0"/>
              </a:defRPr>
            </a:lvl5pPr>
            <a:lvl6pPr marL="2514600" indent="-228600" defTabSz="822325" eaLnBrk="0" fontAlgn="base" hangingPunct="0">
              <a:spcBef>
                <a:spcPct val="20000"/>
              </a:spcBef>
              <a:spcAft>
                <a:spcPct val="0"/>
              </a:spcAft>
              <a:buChar char="»"/>
              <a:defRPr sz="2000">
                <a:solidFill>
                  <a:schemeClr val="tx1"/>
                </a:solidFill>
                <a:latin typeface="Arial" pitchFamily="34" charset="0"/>
              </a:defRPr>
            </a:lvl6pPr>
            <a:lvl7pPr marL="2971800" indent="-228600" defTabSz="822325" eaLnBrk="0" fontAlgn="base" hangingPunct="0">
              <a:spcBef>
                <a:spcPct val="20000"/>
              </a:spcBef>
              <a:spcAft>
                <a:spcPct val="0"/>
              </a:spcAft>
              <a:buChar char="»"/>
              <a:defRPr sz="2000">
                <a:solidFill>
                  <a:schemeClr val="tx1"/>
                </a:solidFill>
                <a:latin typeface="Arial" pitchFamily="34" charset="0"/>
              </a:defRPr>
            </a:lvl7pPr>
            <a:lvl8pPr marL="3429000" indent="-228600" defTabSz="822325" eaLnBrk="0" fontAlgn="base" hangingPunct="0">
              <a:spcBef>
                <a:spcPct val="20000"/>
              </a:spcBef>
              <a:spcAft>
                <a:spcPct val="0"/>
              </a:spcAft>
              <a:buChar char="»"/>
              <a:defRPr sz="2000">
                <a:solidFill>
                  <a:schemeClr val="tx1"/>
                </a:solidFill>
                <a:latin typeface="Arial" pitchFamily="34" charset="0"/>
              </a:defRPr>
            </a:lvl8pPr>
            <a:lvl9pPr marL="3886200" indent="-228600" defTabSz="822325"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hu-HU" altLang="hu-HU" sz="9000" b="1" dirty="0">
                <a:sym typeface="Wingdings" pitchFamily="2" charset="2"/>
              </a:rPr>
              <a:t></a:t>
            </a:r>
            <a:r>
              <a:rPr lang="hu-HU" altLang="hu-HU" sz="4200" b="1" dirty="0"/>
              <a:t> HOZZÁADOTT ÉRTÉK </a:t>
            </a:r>
            <a:br>
              <a:rPr lang="hu-HU" altLang="hu-HU" sz="4200" b="1" dirty="0"/>
            </a:br>
            <a:r>
              <a:rPr lang="hu-HU" altLang="hu-HU" sz="4200" b="1" dirty="0"/>
              <a:t>        (ÁFA) ADÓZTATÁSA</a:t>
            </a:r>
          </a:p>
        </p:txBody>
      </p:sp>
    </p:spTree>
    <p:extLst>
      <p:ext uri="{BB962C8B-B14F-4D97-AF65-F5344CB8AC3E}">
        <p14:creationId xmlns:p14="http://schemas.microsoft.com/office/powerpoint/2010/main" val="3367923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016DAD6C-A481-4466-9F02-EA68AC7DA5B6}" type="slidenum">
              <a:rPr lang="hu-HU" altLang="hu-HU" sz="1400" smtClean="0"/>
              <a:pPr algn="r" eaLnBrk="1" hangingPunct="1">
                <a:spcBef>
                  <a:spcPct val="0"/>
                </a:spcBef>
                <a:buFontTx/>
                <a:buNone/>
              </a:pPr>
              <a:t>19</a:t>
            </a:fld>
            <a:endParaRPr lang="hu-HU" altLang="hu-HU" sz="1400" smtClean="0"/>
          </a:p>
        </p:txBody>
      </p:sp>
      <p:sp>
        <p:nvSpPr>
          <p:cNvPr id="10243" name="Rectangle 2"/>
          <p:cNvSpPr>
            <a:spLocks noGrp="1" noChangeArrowheads="1"/>
          </p:cNvSpPr>
          <p:nvPr>
            <p:ph type="title"/>
          </p:nvPr>
        </p:nvSpPr>
        <p:spPr/>
        <p:txBody>
          <a:bodyPr/>
          <a:lstStyle/>
          <a:p>
            <a:pPr eaLnBrk="1" hangingPunct="1"/>
            <a:r>
              <a:rPr lang="hu-HU" altLang="hu-HU" b="1" dirty="0" smtClean="0">
                <a:solidFill>
                  <a:srgbClr val="FF0000"/>
                </a:solidFill>
              </a:rPr>
              <a:t>HOZZÁADOTT ÉRTÉK ADÓ</a:t>
            </a:r>
          </a:p>
        </p:txBody>
      </p:sp>
      <p:sp>
        <p:nvSpPr>
          <p:cNvPr id="1195011" name="Rectangle 3"/>
          <p:cNvSpPr>
            <a:spLocks noGrp="1" noChangeArrowheads="1"/>
          </p:cNvSpPr>
          <p:nvPr>
            <p:ph type="body" idx="1"/>
          </p:nvPr>
        </p:nvSpPr>
        <p:spPr>
          <a:xfrm>
            <a:off x="250825" y="1600200"/>
            <a:ext cx="8686800" cy="4525963"/>
          </a:xfrm>
        </p:spPr>
        <p:txBody>
          <a:bodyPr/>
          <a:lstStyle/>
          <a:p>
            <a:pPr eaLnBrk="1" hangingPunct="1"/>
            <a:r>
              <a:rPr lang="hu-HU" altLang="hu-HU" sz="2000" b="1" dirty="0" smtClean="0"/>
              <a:t>MAGYAR – ÁLTALÁNOS FORGALMI ADÓ, ÁFA	   27%</a:t>
            </a:r>
          </a:p>
          <a:p>
            <a:pPr eaLnBrk="1" hangingPunct="1"/>
            <a:r>
              <a:rPr lang="hu-HU" altLang="hu-HU" sz="2000" b="1" dirty="0" smtClean="0"/>
              <a:t>OSZTRÁK – UMSATZSTEUER, UST	 	   20%</a:t>
            </a:r>
          </a:p>
          <a:p>
            <a:pPr eaLnBrk="1" hangingPunct="1"/>
            <a:r>
              <a:rPr lang="hu-HU" altLang="hu-HU" sz="2000" b="1" dirty="0" smtClean="0"/>
              <a:t>OLASZ - IMPOSTA SUL VALORE AGGIUNTO, IVA	   20%</a:t>
            </a:r>
          </a:p>
          <a:p>
            <a:pPr eaLnBrk="1" hangingPunct="1"/>
            <a:r>
              <a:rPr lang="hu-HU" altLang="hu-HU" sz="2000" b="1" dirty="0" smtClean="0"/>
              <a:t>FRANCIA - TAXE SUR LA VALEUR AJOUTÉE, TVA  19,6%</a:t>
            </a:r>
          </a:p>
          <a:p>
            <a:pPr eaLnBrk="1" hangingPunct="1"/>
            <a:r>
              <a:rPr lang="hu-HU" altLang="hu-HU" sz="2000" b="1" dirty="0" smtClean="0"/>
              <a:t>NÉMET – MEHRWERTSTEUER, MWST		   19%</a:t>
            </a:r>
          </a:p>
          <a:p>
            <a:pPr eaLnBrk="1" hangingPunct="1"/>
            <a:r>
              <a:rPr lang="hu-HU" altLang="hu-HU" sz="2000" b="1" dirty="0" smtClean="0"/>
              <a:t>ANGOL - VALUE ADDED TAX, VAT		   17,5%</a:t>
            </a:r>
          </a:p>
        </p:txBody>
      </p:sp>
    </p:spTree>
    <p:extLst>
      <p:ext uri="{BB962C8B-B14F-4D97-AF65-F5344CB8AC3E}">
        <p14:creationId xmlns:p14="http://schemas.microsoft.com/office/powerpoint/2010/main" val="1067164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a:stretch>
            <a:fillRect/>
          </a:stretch>
        </p:blipFill>
        <p:spPr>
          <a:xfrm>
            <a:off x="1187624" y="44624"/>
            <a:ext cx="6763687" cy="6748923"/>
          </a:xfrm>
          <a:prstGeom prst="rect">
            <a:avLst/>
          </a:prstGeom>
        </p:spPr>
      </p:pic>
      <p:sp>
        <p:nvSpPr>
          <p:cNvPr id="2" name="Cím 1"/>
          <p:cNvSpPr>
            <a:spLocks noGrp="1"/>
          </p:cNvSpPr>
          <p:nvPr>
            <p:ph type="title"/>
          </p:nvPr>
        </p:nvSpPr>
        <p:spPr>
          <a:xfrm>
            <a:off x="457200" y="44624"/>
            <a:ext cx="8229600" cy="1143000"/>
          </a:xfrm>
        </p:spPr>
        <p:txBody>
          <a:bodyPr>
            <a:normAutofit/>
          </a:bodyPr>
          <a:lstStyle/>
          <a:p>
            <a:r>
              <a:rPr lang="hu-HU" sz="3200" b="1" dirty="0" smtClean="0">
                <a:solidFill>
                  <a:srgbClr val="FF0000"/>
                </a:solidFill>
                <a:effectLst>
                  <a:outerShdw blurRad="38100" dist="38100" dir="2700000" algn="tl">
                    <a:srgbClr val="000000">
                      <a:alpha val="43137"/>
                    </a:srgbClr>
                  </a:outerShdw>
                </a:effectLst>
              </a:rPr>
              <a:t>MESE: AZ AGRAI MAHARADZSA KERTÉSZE</a:t>
            </a:r>
            <a:endParaRPr lang="hu-HU" sz="3200" b="1" dirty="0">
              <a:solidFill>
                <a:srgbClr val="FF0000"/>
              </a:solidFill>
              <a:effectLst>
                <a:outerShdw blurRad="38100" dist="38100" dir="2700000" algn="tl">
                  <a:srgbClr val="000000">
                    <a:alpha val="43137"/>
                  </a:srgbClr>
                </a:outerShdw>
              </a:effectLst>
            </a:endParaRPr>
          </a:p>
        </p:txBody>
      </p:sp>
      <p:sp>
        <p:nvSpPr>
          <p:cNvPr id="3" name="Dia számának helye 2"/>
          <p:cNvSpPr>
            <a:spLocks noGrp="1"/>
          </p:cNvSpPr>
          <p:nvPr>
            <p:ph type="sldNum" sz="quarter" idx="12"/>
          </p:nvPr>
        </p:nvSpPr>
        <p:spPr/>
        <p:txBody>
          <a:bodyPr/>
          <a:lstStyle/>
          <a:p>
            <a:pPr>
              <a:defRPr/>
            </a:pPr>
            <a:fld id="{5C1A5A02-D479-4240-9A70-E442CCA1F124}" type="slidenum">
              <a:rPr lang="hu-HU" smtClean="0"/>
              <a:pPr>
                <a:defRPr/>
              </a:pPr>
              <a:t>2</a:t>
            </a:fld>
            <a:endParaRPr lang="hu-HU"/>
          </a:p>
        </p:txBody>
      </p:sp>
    </p:spTree>
    <p:extLst>
      <p:ext uri="{BB962C8B-B14F-4D97-AF65-F5344CB8AC3E}">
        <p14:creationId xmlns:p14="http://schemas.microsoft.com/office/powerpoint/2010/main" val="3195572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360" name="Group 496"/>
          <p:cNvGraphicFramePr>
            <a:graphicFrameLocks noGrp="1"/>
          </p:cNvGraphicFramePr>
          <p:nvPr>
            <p:ph/>
          </p:nvPr>
        </p:nvGraphicFramePr>
        <p:xfrm>
          <a:off x="34925" y="274638"/>
          <a:ext cx="9109075" cy="6065204"/>
        </p:xfrm>
        <a:graphic>
          <a:graphicData uri="http://schemas.openxmlformats.org/drawingml/2006/table">
            <a:tbl>
              <a:tblPr/>
              <a:tblGrid>
                <a:gridCol w="2233613"/>
                <a:gridCol w="1223962"/>
                <a:gridCol w="1150938"/>
                <a:gridCol w="1223962"/>
                <a:gridCol w="1296988"/>
                <a:gridCol w="1008062"/>
                <a:gridCol w="971550"/>
              </a:tblGrid>
              <a:tr h="5857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Megnevezés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Ősterm.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Fatelep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Bútorgy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Nagyker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Kisker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Végső fogy.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Nettó besz. ár</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rgbClr val="FF3300"/>
                          </a:solidFill>
                          <a:effectLst/>
                          <a:latin typeface="Tahoma" panose="020B0604030504040204" pitchFamily="34" charset="0"/>
                          <a:cs typeface="Arial" panose="020B0604020202020204" pitchFamily="34" charset="0"/>
                        </a:rPr>
                        <a:t>Előzetes ÁFA</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Szállítóval sz. tartozás</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Nettó eladási ár</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rgbClr val="FF3300"/>
                          </a:solidFill>
                          <a:effectLst/>
                          <a:latin typeface="Tahoma" panose="020B0604030504040204" pitchFamily="34" charset="0"/>
                          <a:cs typeface="Arial" panose="020B0604020202020204" pitchFamily="34" charset="0"/>
                        </a:rPr>
                        <a:t>Fizetendő ÁFA</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rgbClr val="FF3300"/>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rgbClr val="FF3300"/>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rgbClr val="FF3300"/>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rgbClr val="FF3300"/>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rgbClr val="FF3300"/>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rgbClr val="FF3300"/>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Vevővel sz. követelés</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rgbClr val="FF3300"/>
                          </a:solidFill>
                          <a:effectLst/>
                          <a:latin typeface="Tahoma" panose="020B0604030504040204" pitchFamily="34" charset="0"/>
                          <a:cs typeface="Arial" panose="020B0604020202020204" pitchFamily="34" charset="0"/>
                        </a:rPr>
                        <a:t>Adóhivatal sz. befizetendő adó</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chemeClr val="tx1"/>
                          </a:solidFill>
                          <a:effectLst/>
                          <a:latin typeface="Tahoma" panose="020B0604030504040204" pitchFamily="34" charset="0"/>
                          <a:cs typeface="Arial" panose="020B0604020202020204" pitchFamily="34" charset="0"/>
                        </a:rPr>
                        <a:t>Többletérték</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smtClean="0">
                          <a:ln>
                            <a:noFill/>
                          </a:ln>
                          <a:solidFill>
                            <a:srgbClr val="FF3300"/>
                          </a:solidFill>
                          <a:effectLst/>
                          <a:latin typeface="Tahoma" panose="020B0604030504040204" pitchFamily="34" charset="0"/>
                          <a:cs typeface="Arial" panose="020B0604020202020204" pitchFamily="34" charset="0"/>
                        </a:rPr>
                        <a:t>Többletérték adója</a:t>
                      </a:r>
                    </a:p>
                  </a:txBody>
                  <a:tcPr marL="7200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0" i="0" u="none" strike="noStrike" cap="none" normalizeH="0" baseline="0" smtClean="0">
                        <a:ln>
                          <a:noFill/>
                        </a:ln>
                        <a:solidFill>
                          <a:schemeClr val="tx1"/>
                        </a:solidFill>
                        <a:effectLst/>
                        <a:latin typeface="Tahoma" panose="020B0604030504040204" pitchFamily="34" charset="0"/>
                        <a:cs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022" name="Text Box 158"/>
          <p:cNvSpPr txBox="1">
            <a:spLocks noChangeArrowheads="1"/>
          </p:cNvSpPr>
          <p:nvPr/>
        </p:nvSpPr>
        <p:spPr bwMode="auto">
          <a:xfrm>
            <a:off x="2319338" y="10429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7023" name="Text Box 159"/>
          <p:cNvSpPr txBox="1">
            <a:spLocks noChangeArrowheads="1"/>
          </p:cNvSpPr>
          <p:nvPr/>
        </p:nvSpPr>
        <p:spPr bwMode="auto">
          <a:xfrm>
            <a:off x="3922713" y="102711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100</a:t>
            </a:r>
          </a:p>
        </p:txBody>
      </p:sp>
      <p:sp>
        <p:nvSpPr>
          <p:cNvPr id="37025" name="Text Box 161"/>
          <p:cNvSpPr txBox="1">
            <a:spLocks noChangeArrowheads="1"/>
          </p:cNvSpPr>
          <p:nvPr/>
        </p:nvSpPr>
        <p:spPr bwMode="auto">
          <a:xfrm>
            <a:off x="4068763" y="1674813"/>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25</a:t>
            </a:r>
          </a:p>
        </p:txBody>
      </p:sp>
      <p:sp>
        <p:nvSpPr>
          <p:cNvPr id="37026" name="Text Box 162"/>
          <p:cNvSpPr txBox="1">
            <a:spLocks noChangeArrowheads="1"/>
          </p:cNvSpPr>
          <p:nvPr/>
        </p:nvSpPr>
        <p:spPr bwMode="auto">
          <a:xfrm>
            <a:off x="3924300" y="2324100"/>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125</a:t>
            </a:r>
          </a:p>
        </p:txBody>
      </p:sp>
      <p:sp>
        <p:nvSpPr>
          <p:cNvPr id="37027" name="Text Box 163"/>
          <p:cNvSpPr txBox="1">
            <a:spLocks noChangeArrowheads="1"/>
          </p:cNvSpPr>
          <p:nvPr/>
        </p:nvSpPr>
        <p:spPr bwMode="auto">
          <a:xfrm>
            <a:off x="2916238" y="5876925"/>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25</a:t>
            </a:r>
          </a:p>
        </p:txBody>
      </p:sp>
      <p:sp>
        <p:nvSpPr>
          <p:cNvPr id="37028" name="Text Box 164"/>
          <p:cNvSpPr txBox="1">
            <a:spLocks noChangeArrowheads="1"/>
          </p:cNvSpPr>
          <p:nvPr/>
        </p:nvSpPr>
        <p:spPr bwMode="auto">
          <a:xfrm>
            <a:off x="2771775" y="5322888"/>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100</a:t>
            </a:r>
          </a:p>
        </p:txBody>
      </p:sp>
      <p:sp>
        <p:nvSpPr>
          <p:cNvPr id="37029" name="Text Box 165"/>
          <p:cNvSpPr txBox="1">
            <a:spLocks noChangeArrowheads="1"/>
          </p:cNvSpPr>
          <p:nvPr/>
        </p:nvSpPr>
        <p:spPr bwMode="auto">
          <a:xfrm>
            <a:off x="2916238" y="468788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25</a:t>
            </a:r>
          </a:p>
        </p:txBody>
      </p:sp>
      <p:sp>
        <p:nvSpPr>
          <p:cNvPr id="37030" name="Text Box 166"/>
          <p:cNvSpPr txBox="1">
            <a:spLocks noChangeArrowheads="1"/>
          </p:cNvSpPr>
          <p:nvPr/>
        </p:nvSpPr>
        <p:spPr bwMode="auto">
          <a:xfrm>
            <a:off x="2797175" y="2924175"/>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100</a:t>
            </a:r>
          </a:p>
        </p:txBody>
      </p:sp>
      <p:sp>
        <p:nvSpPr>
          <p:cNvPr id="37031" name="Text Box 167"/>
          <p:cNvSpPr txBox="1">
            <a:spLocks noChangeArrowheads="1"/>
          </p:cNvSpPr>
          <p:nvPr/>
        </p:nvSpPr>
        <p:spPr bwMode="auto">
          <a:xfrm>
            <a:off x="2943225" y="350043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25</a:t>
            </a:r>
          </a:p>
        </p:txBody>
      </p:sp>
      <p:sp>
        <p:nvSpPr>
          <p:cNvPr id="37032" name="Text Box 168"/>
          <p:cNvSpPr txBox="1">
            <a:spLocks noChangeArrowheads="1"/>
          </p:cNvSpPr>
          <p:nvPr/>
        </p:nvSpPr>
        <p:spPr bwMode="auto">
          <a:xfrm>
            <a:off x="2771775" y="4102100"/>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125</a:t>
            </a:r>
          </a:p>
        </p:txBody>
      </p:sp>
      <p:sp>
        <p:nvSpPr>
          <p:cNvPr id="37033" name="Text Box 169"/>
          <p:cNvSpPr txBox="1">
            <a:spLocks noChangeArrowheads="1"/>
          </p:cNvSpPr>
          <p:nvPr/>
        </p:nvSpPr>
        <p:spPr bwMode="auto">
          <a:xfrm>
            <a:off x="5173663" y="102711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160</a:t>
            </a:r>
          </a:p>
        </p:txBody>
      </p:sp>
      <p:sp>
        <p:nvSpPr>
          <p:cNvPr id="37034" name="Text Box 170"/>
          <p:cNvSpPr txBox="1">
            <a:spLocks noChangeArrowheads="1"/>
          </p:cNvSpPr>
          <p:nvPr/>
        </p:nvSpPr>
        <p:spPr bwMode="auto">
          <a:xfrm>
            <a:off x="5316538" y="1668463"/>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40</a:t>
            </a:r>
          </a:p>
        </p:txBody>
      </p:sp>
      <p:sp>
        <p:nvSpPr>
          <p:cNvPr id="37035" name="Text Box 171"/>
          <p:cNvSpPr txBox="1">
            <a:spLocks noChangeArrowheads="1"/>
          </p:cNvSpPr>
          <p:nvPr/>
        </p:nvSpPr>
        <p:spPr bwMode="auto">
          <a:xfrm>
            <a:off x="5173663" y="232251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200</a:t>
            </a:r>
          </a:p>
        </p:txBody>
      </p:sp>
      <p:sp>
        <p:nvSpPr>
          <p:cNvPr id="37036" name="Text Box 172"/>
          <p:cNvSpPr txBox="1">
            <a:spLocks noChangeArrowheads="1"/>
          </p:cNvSpPr>
          <p:nvPr/>
        </p:nvSpPr>
        <p:spPr bwMode="auto">
          <a:xfrm>
            <a:off x="4048125" y="468788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15</a:t>
            </a:r>
          </a:p>
        </p:txBody>
      </p:sp>
      <p:sp>
        <p:nvSpPr>
          <p:cNvPr id="37037" name="Text Box 173"/>
          <p:cNvSpPr txBox="1">
            <a:spLocks noChangeArrowheads="1"/>
          </p:cNvSpPr>
          <p:nvPr/>
        </p:nvSpPr>
        <p:spPr bwMode="auto">
          <a:xfrm>
            <a:off x="4067175" y="532288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60</a:t>
            </a:r>
          </a:p>
        </p:txBody>
      </p:sp>
      <p:sp>
        <p:nvSpPr>
          <p:cNvPr id="37038" name="Text Box 174"/>
          <p:cNvSpPr txBox="1">
            <a:spLocks noChangeArrowheads="1"/>
          </p:cNvSpPr>
          <p:nvPr/>
        </p:nvSpPr>
        <p:spPr bwMode="auto">
          <a:xfrm>
            <a:off x="4067175" y="5876925"/>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15</a:t>
            </a:r>
          </a:p>
        </p:txBody>
      </p:sp>
      <p:sp>
        <p:nvSpPr>
          <p:cNvPr id="37040" name="Text Box 176"/>
          <p:cNvSpPr txBox="1">
            <a:spLocks noChangeArrowheads="1"/>
          </p:cNvSpPr>
          <p:nvPr/>
        </p:nvSpPr>
        <p:spPr bwMode="auto">
          <a:xfrm>
            <a:off x="3924300" y="2924175"/>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160</a:t>
            </a:r>
          </a:p>
        </p:txBody>
      </p:sp>
      <p:sp>
        <p:nvSpPr>
          <p:cNvPr id="37041" name="Text Box 177"/>
          <p:cNvSpPr txBox="1">
            <a:spLocks noChangeArrowheads="1"/>
          </p:cNvSpPr>
          <p:nvPr/>
        </p:nvSpPr>
        <p:spPr bwMode="auto">
          <a:xfrm>
            <a:off x="4067175" y="350043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40</a:t>
            </a:r>
          </a:p>
        </p:txBody>
      </p:sp>
      <p:sp>
        <p:nvSpPr>
          <p:cNvPr id="37042" name="Text Box 178"/>
          <p:cNvSpPr txBox="1">
            <a:spLocks noChangeArrowheads="1"/>
          </p:cNvSpPr>
          <p:nvPr/>
        </p:nvSpPr>
        <p:spPr bwMode="auto">
          <a:xfrm>
            <a:off x="3924300" y="4102100"/>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200</a:t>
            </a:r>
          </a:p>
        </p:txBody>
      </p:sp>
      <p:sp>
        <p:nvSpPr>
          <p:cNvPr id="37043" name="Text Box 179"/>
          <p:cNvSpPr txBox="1">
            <a:spLocks noChangeArrowheads="1"/>
          </p:cNvSpPr>
          <p:nvPr/>
        </p:nvSpPr>
        <p:spPr bwMode="auto">
          <a:xfrm>
            <a:off x="6516688" y="102711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300</a:t>
            </a:r>
          </a:p>
        </p:txBody>
      </p:sp>
      <p:sp>
        <p:nvSpPr>
          <p:cNvPr id="37044" name="Text Box 180"/>
          <p:cNvSpPr txBox="1">
            <a:spLocks noChangeArrowheads="1"/>
          </p:cNvSpPr>
          <p:nvPr/>
        </p:nvSpPr>
        <p:spPr bwMode="auto">
          <a:xfrm>
            <a:off x="6659563" y="1668463"/>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75</a:t>
            </a:r>
          </a:p>
        </p:txBody>
      </p:sp>
      <p:sp>
        <p:nvSpPr>
          <p:cNvPr id="37045" name="Text Box 181"/>
          <p:cNvSpPr txBox="1">
            <a:spLocks noChangeArrowheads="1"/>
          </p:cNvSpPr>
          <p:nvPr/>
        </p:nvSpPr>
        <p:spPr bwMode="auto">
          <a:xfrm>
            <a:off x="6516688" y="231616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375</a:t>
            </a:r>
          </a:p>
        </p:txBody>
      </p:sp>
      <p:sp>
        <p:nvSpPr>
          <p:cNvPr id="37046" name="Text Box 182"/>
          <p:cNvSpPr txBox="1">
            <a:spLocks noChangeArrowheads="1"/>
          </p:cNvSpPr>
          <p:nvPr/>
        </p:nvSpPr>
        <p:spPr bwMode="auto">
          <a:xfrm>
            <a:off x="5364163" y="468788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35</a:t>
            </a:r>
          </a:p>
        </p:txBody>
      </p:sp>
      <p:sp>
        <p:nvSpPr>
          <p:cNvPr id="37047" name="Text Box 183"/>
          <p:cNvSpPr txBox="1">
            <a:spLocks noChangeArrowheads="1"/>
          </p:cNvSpPr>
          <p:nvPr/>
        </p:nvSpPr>
        <p:spPr bwMode="auto">
          <a:xfrm>
            <a:off x="5219700" y="5322888"/>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140</a:t>
            </a:r>
          </a:p>
        </p:txBody>
      </p:sp>
      <p:sp>
        <p:nvSpPr>
          <p:cNvPr id="37048" name="Text Box 184"/>
          <p:cNvSpPr txBox="1">
            <a:spLocks noChangeArrowheads="1"/>
          </p:cNvSpPr>
          <p:nvPr/>
        </p:nvSpPr>
        <p:spPr bwMode="auto">
          <a:xfrm>
            <a:off x="5359400" y="5876925"/>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35</a:t>
            </a:r>
          </a:p>
        </p:txBody>
      </p:sp>
      <p:sp>
        <p:nvSpPr>
          <p:cNvPr id="37049" name="Text Box 185"/>
          <p:cNvSpPr txBox="1">
            <a:spLocks noChangeArrowheads="1"/>
          </p:cNvSpPr>
          <p:nvPr/>
        </p:nvSpPr>
        <p:spPr bwMode="auto">
          <a:xfrm>
            <a:off x="5197475" y="2924175"/>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300</a:t>
            </a:r>
          </a:p>
        </p:txBody>
      </p:sp>
      <p:sp>
        <p:nvSpPr>
          <p:cNvPr id="37050" name="Text Box 186"/>
          <p:cNvSpPr txBox="1">
            <a:spLocks noChangeArrowheads="1"/>
          </p:cNvSpPr>
          <p:nvPr/>
        </p:nvSpPr>
        <p:spPr bwMode="auto">
          <a:xfrm>
            <a:off x="5359400" y="350043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75</a:t>
            </a:r>
          </a:p>
        </p:txBody>
      </p:sp>
      <p:sp>
        <p:nvSpPr>
          <p:cNvPr id="37051" name="Text Box 187"/>
          <p:cNvSpPr txBox="1">
            <a:spLocks noChangeArrowheads="1"/>
          </p:cNvSpPr>
          <p:nvPr/>
        </p:nvSpPr>
        <p:spPr bwMode="auto">
          <a:xfrm>
            <a:off x="5219700" y="4076700"/>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375</a:t>
            </a:r>
          </a:p>
        </p:txBody>
      </p:sp>
      <p:sp>
        <p:nvSpPr>
          <p:cNvPr id="37052" name="Text Box 188"/>
          <p:cNvSpPr txBox="1">
            <a:spLocks noChangeArrowheads="1"/>
          </p:cNvSpPr>
          <p:nvPr/>
        </p:nvSpPr>
        <p:spPr bwMode="auto">
          <a:xfrm>
            <a:off x="7550150" y="102711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420</a:t>
            </a:r>
          </a:p>
        </p:txBody>
      </p:sp>
      <p:sp>
        <p:nvSpPr>
          <p:cNvPr id="37053" name="Text Box 189"/>
          <p:cNvSpPr txBox="1">
            <a:spLocks noChangeArrowheads="1"/>
          </p:cNvSpPr>
          <p:nvPr/>
        </p:nvSpPr>
        <p:spPr bwMode="auto">
          <a:xfrm>
            <a:off x="7524750" y="166846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105</a:t>
            </a:r>
          </a:p>
        </p:txBody>
      </p:sp>
      <p:sp>
        <p:nvSpPr>
          <p:cNvPr id="37054" name="Text Box 190"/>
          <p:cNvSpPr txBox="1">
            <a:spLocks noChangeArrowheads="1"/>
          </p:cNvSpPr>
          <p:nvPr/>
        </p:nvSpPr>
        <p:spPr bwMode="auto">
          <a:xfrm>
            <a:off x="7550150" y="231616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525</a:t>
            </a:r>
          </a:p>
        </p:txBody>
      </p:sp>
      <p:sp>
        <p:nvSpPr>
          <p:cNvPr id="37055" name="Text Box 191"/>
          <p:cNvSpPr txBox="1">
            <a:spLocks noChangeArrowheads="1"/>
          </p:cNvSpPr>
          <p:nvPr/>
        </p:nvSpPr>
        <p:spPr bwMode="auto">
          <a:xfrm>
            <a:off x="6659563" y="468788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30</a:t>
            </a:r>
          </a:p>
        </p:txBody>
      </p:sp>
      <p:sp>
        <p:nvSpPr>
          <p:cNvPr id="37056" name="Text Box 192"/>
          <p:cNvSpPr txBox="1">
            <a:spLocks noChangeArrowheads="1"/>
          </p:cNvSpPr>
          <p:nvPr/>
        </p:nvSpPr>
        <p:spPr bwMode="auto">
          <a:xfrm>
            <a:off x="6516688" y="530066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120</a:t>
            </a:r>
          </a:p>
        </p:txBody>
      </p:sp>
      <p:sp>
        <p:nvSpPr>
          <p:cNvPr id="37057" name="Text Box 193"/>
          <p:cNvSpPr txBox="1">
            <a:spLocks noChangeArrowheads="1"/>
          </p:cNvSpPr>
          <p:nvPr/>
        </p:nvSpPr>
        <p:spPr bwMode="auto">
          <a:xfrm>
            <a:off x="6656388" y="588803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30</a:t>
            </a:r>
          </a:p>
        </p:txBody>
      </p:sp>
      <p:sp>
        <p:nvSpPr>
          <p:cNvPr id="37059" name="Text Box 195"/>
          <p:cNvSpPr txBox="1">
            <a:spLocks noChangeArrowheads="1"/>
          </p:cNvSpPr>
          <p:nvPr/>
        </p:nvSpPr>
        <p:spPr bwMode="auto">
          <a:xfrm>
            <a:off x="6516688" y="2924175"/>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420</a:t>
            </a:r>
          </a:p>
        </p:txBody>
      </p:sp>
      <p:sp>
        <p:nvSpPr>
          <p:cNvPr id="37060" name="Text Box 196"/>
          <p:cNvSpPr txBox="1">
            <a:spLocks noChangeArrowheads="1"/>
          </p:cNvSpPr>
          <p:nvPr/>
        </p:nvSpPr>
        <p:spPr bwMode="auto">
          <a:xfrm>
            <a:off x="6516688" y="3500438"/>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105</a:t>
            </a:r>
          </a:p>
        </p:txBody>
      </p:sp>
      <p:sp>
        <p:nvSpPr>
          <p:cNvPr id="37061" name="Text Box 197"/>
          <p:cNvSpPr txBox="1">
            <a:spLocks noChangeArrowheads="1"/>
          </p:cNvSpPr>
          <p:nvPr/>
        </p:nvSpPr>
        <p:spPr bwMode="auto">
          <a:xfrm>
            <a:off x="6516688" y="408146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525</a:t>
            </a:r>
          </a:p>
        </p:txBody>
      </p:sp>
      <p:sp>
        <p:nvSpPr>
          <p:cNvPr id="37062" name="Text Box 198"/>
          <p:cNvSpPr txBox="1">
            <a:spLocks noChangeArrowheads="1"/>
          </p:cNvSpPr>
          <p:nvPr/>
        </p:nvSpPr>
        <p:spPr bwMode="auto">
          <a:xfrm>
            <a:off x="8486775" y="102711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600</a:t>
            </a:r>
          </a:p>
        </p:txBody>
      </p:sp>
      <p:sp>
        <p:nvSpPr>
          <p:cNvPr id="37063" name="Text Box 199"/>
          <p:cNvSpPr txBox="1">
            <a:spLocks noChangeArrowheads="1"/>
          </p:cNvSpPr>
          <p:nvPr/>
        </p:nvSpPr>
        <p:spPr bwMode="auto">
          <a:xfrm>
            <a:off x="8486775" y="166846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150</a:t>
            </a:r>
          </a:p>
        </p:txBody>
      </p:sp>
      <p:sp>
        <p:nvSpPr>
          <p:cNvPr id="37064" name="Text Box 200"/>
          <p:cNvSpPr txBox="1">
            <a:spLocks noChangeArrowheads="1"/>
          </p:cNvSpPr>
          <p:nvPr/>
        </p:nvSpPr>
        <p:spPr bwMode="auto">
          <a:xfrm>
            <a:off x="8486775" y="231616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750</a:t>
            </a:r>
          </a:p>
        </p:txBody>
      </p:sp>
      <p:sp>
        <p:nvSpPr>
          <p:cNvPr id="37065" name="Text Box 201"/>
          <p:cNvSpPr txBox="1">
            <a:spLocks noChangeArrowheads="1"/>
          </p:cNvSpPr>
          <p:nvPr/>
        </p:nvSpPr>
        <p:spPr bwMode="auto">
          <a:xfrm>
            <a:off x="7696200" y="4687888"/>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45</a:t>
            </a:r>
          </a:p>
        </p:txBody>
      </p:sp>
      <p:sp>
        <p:nvSpPr>
          <p:cNvPr id="37066" name="Text Box 202"/>
          <p:cNvSpPr txBox="1">
            <a:spLocks noChangeArrowheads="1"/>
          </p:cNvSpPr>
          <p:nvPr/>
        </p:nvSpPr>
        <p:spPr bwMode="auto">
          <a:xfrm>
            <a:off x="7550150" y="5322888"/>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180</a:t>
            </a:r>
          </a:p>
        </p:txBody>
      </p:sp>
      <p:sp>
        <p:nvSpPr>
          <p:cNvPr id="37067" name="Text Box 203"/>
          <p:cNvSpPr txBox="1">
            <a:spLocks noChangeArrowheads="1"/>
          </p:cNvSpPr>
          <p:nvPr/>
        </p:nvSpPr>
        <p:spPr bwMode="auto">
          <a:xfrm>
            <a:off x="7696200" y="5876925"/>
            <a:ext cx="5116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45</a:t>
            </a:r>
          </a:p>
        </p:txBody>
      </p:sp>
      <p:sp>
        <p:nvSpPr>
          <p:cNvPr id="37069" name="Text Box 205"/>
          <p:cNvSpPr txBox="1">
            <a:spLocks noChangeArrowheads="1"/>
          </p:cNvSpPr>
          <p:nvPr/>
        </p:nvSpPr>
        <p:spPr bwMode="auto">
          <a:xfrm>
            <a:off x="7550150" y="2924175"/>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600</a:t>
            </a:r>
          </a:p>
        </p:txBody>
      </p:sp>
      <p:sp>
        <p:nvSpPr>
          <p:cNvPr id="37070" name="Text Box 206"/>
          <p:cNvSpPr txBox="1">
            <a:spLocks noChangeArrowheads="1"/>
          </p:cNvSpPr>
          <p:nvPr/>
        </p:nvSpPr>
        <p:spPr bwMode="auto">
          <a:xfrm>
            <a:off x="7550150" y="3521075"/>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solidFill>
                  <a:srgbClr val="FF33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150</a:t>
            </a:r>
          </a:p>
        </p:txBody>
      </p:sp>
      <p:sp>
        <p:nvSpPr>
          <p:cNvPr id="37071" name="Text Box 207"/>
          <p:cNvSpPr txBox="1">
            <a:spLocks noChangeArrowheads="1"/>
          </p:cNvSpPr>
          <p:nvPr/>
        </p:nvSpPr>
        <p:spPr bwMode="auto">
          <a:xfrm>
            <a:off x="7550150" y="4087813"/>
            <a:ext cx="6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000" b="1">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750</a:t>
            </a:r>
          </a:p>
        </p:txBody>
      </p:sp>
    </p:spTree>
    <p:extLst>
      <p:ext uri="{BB962C8B-B14F-4D97-AF65-F5344CB8AC3E}">
        <p14:creationId xmlns:p14="http://schemas.microsoft.com/office/powerpoint/2010/main" val="663845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030"/>
                                        </p:tgtEl>
                                        <p:attrNameLst>
                                          <p:attrName>style.visibility</p:attrName>
                                        </p:attrNameLst>
                                      </p:cBhvr>
                                      <p:to>
                                        <p:strVal val="visible"/>
                                      </p:to>
                                    </p:set>
                                    <p:animEffect transition="in" filter="diamond(in)">
                                      <p:cBhvr>
                                        <p:cTn id="7" dur="500"/>
                                        <p:tgtEl>
                                          <p:spTgt spid="370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031"/>
                                        </p:tgtEl>
                                        <p:attrNameLst>
                                          <p:attrName>style.visibility</p:attrName>
                                        </p:attrNameLst>
                                      </p:cBhvr>
                                      <p:to>
                                        <p:strVal val="visible"/>
                                      </p:to>
                                    </p:set>
                                    <p:animEffect transition="in" filter="diamond(in)">
                                      <p:cBhvr>
                                        <p:cTn id="12" dur="500"/>
                                        <p:tgtEl>
                                          <p:spTgt spid="370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7032"/>
                                        </p:tgtEl>
                                        <p:attrNameLst>
                                          <p:attrName>style.visibility</p:attrName>
                                        </p:attrNameLst>
                                      </p:cBhvr>
                                      <p:to>
                                        <p:strVal val="visible"/>
                                      </p:to>
                                    </p:set>
                                    <p:animEffect transition="in" filter="diamond(in)">
                                      <p:cBhvr>
                                        <p:cTn id="17" dur="500"/>
                                        <p:tgtEl>
                                          <p:spTgt spid="370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029"/>
                                        </p:tgtEl>
                                        <p:attrNameLst>
                                          <p:attrName>style.visibility</p:attrName>
                                        </p:attrNameLst>
                                      </p:cBhvr>
                                      <p:to>
                                        <p:strVal val="visible"/>
                                      </p:to>
                                    </p:set>
                                    <p:animEffect transition="in" filter="diamond(in)">
                                      <p:cBhvr>
                                        <p:cTn id="22" dur="500"/>
                                        <p:tgtEl>
                                          <p:spTgt spid="370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7028"/>
                                        </p:tgtEl>
                                        <p:attrNameLst>
                                          <p:attrName>style.visibility</p:attrName>
                                        </p:attrNameLst>
                                      </p:cBhvr>
                                      <p:to>
                                        <p:strVal val="visible"/>
                                      </p:to>
                                    </p:set>
                                    <p:animEffect transition="in" filter="diamond(in)">
                                      <p:cBhvr>
                                        <p:cTn id="27" dur="500"/>
                                        <p:tgtEl>
                                          <p:spTgt spid="370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7027"/>
                                        </p:tgtEl>
                                        <p:attrNameLst>
                                          <p:attrName>style.visibility</p:attrName>
                                        </p:attrNameLst>
                                      </p:cBhvr>
                                      <p:to>
                                        <p:strVal val="visible"/>
                                      </p:to>
                                    </p:set>
                                    <p:animEffect transition="in" filter="diamond(in)">
                                      <p:cBhvr>
                                        <p:cTn id="32" dur="500"/>
                                        <p:tgtEl>
                                          <p:spTgt spid="370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7023"/>
                                        </p:tgtEl>
                                        <p:attrNameLst>
                                          <p:attrName>style.visibility</p:attrName>
                                        </p:attrNameLst>
                                      </p:cBhvr>
                                      <p:to>
                                        <p:strVal val="visible"/>
                                      </p:to>
                                    </p:set>
                                    <p:animEffect transition="in" filter="diamond(in)">
                                      <p:cBhvr>
                                        <p:cTn id="37" dur="500"/>
                                        <p:tgtEl>
                                          <p:spTgt spid="370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7025"/>
                                        </p:tgtEl>
                                        <p:attrNameLst>
                                          <p:attrName>style.visibility</p:attrName>
                                        </p:attrNameLst>
                                      </p:cBhvr>
                                      <p:to>
                                        <p:strVal val="visible"/>
                                      </p:to>
                                    </p:set>
                                    <p:animEffect transition="in" filter="diamond(in)">
                                      <p:cBhvr>
                                        <p:cTn id="42" dur="500"/>
                                        <p:tgtEl>
                                          <p:spTgt spid="370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7026"/>
                                        </p:tgtEl>
                                        <p:attrNameLst>
                                          <p:attrName>style.visibility</p:attrName>
                                        </p:attrNameLst>
                                      </p:cBhvr>
                                      <p:to>
                                        <p:strVal val="visible"/>
                                      </p:to>
                                    </p:set>
                                    <p:animEffect transition="in" filter="diamond(in)">
                                      <p:cBhvr>
                                        <p:cTn id="47" dur="500"/>
                                        <p:tgtEl>
                                          <p:spTgt spid="370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7040"/>
                                        </p:tgtEl>
                                        <p:attrNameLst>
                                          <p:attrName>style.visibility</p:attrName>
                                        </p:attrNameLst>
                                      </p:cBhvr>
                                      <p:to>
                                        <p:strVal val="visible"/>
                                      </p:to>
                                    </p:set>
                                    <p:animEffect transition="in" filter="diamond(in)">
                                      <p:cBhvr>
                                        <p:cTn id="52" dur="500"/>
                                        <p:tgtEl>
                                          <p:spTgt spid="370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37041"/>
                                        </p:tgtEl>
                                        <p:attrNameLst>
                                          <p:attrName>style.visibility</p:attrName>
                                        </p:attrNameLst>
                                      </p:cBhvr>
                                      <p:to>
                                        <p:strVal val="visible"/>
                                      </p:to>
                                    </p:set>
                                    <p:animEffect transition="in" filter="diamond(in)">
                                      <p:cBhvr>
                                        <p:cTn id="57" dur="500"/>
                                        <p:tgtEl>
                                          <p:spTgt spid="370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37042"/>
                                        </p:tgtEl>
                                        <p:attrNameLst>
                                          <p:attrName>style.visibility</p:attrName>
                                        </p:attrNameLst>
                                      </p:cBhvr>
                                      <p:to>
                                        <p:strVal val="visible"/>
                                      </p:to>
                                    </p:set>
                                    <p:animEffect transition="in" filter="diamond(in)">
                                      <p:cBhvr>
                                        <p:cTn id="62" dur="500"/>
                                        <p:tgtEl>
                                          <p:spTgt spid="3704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37036"/>
                                        </p:tgtEl>
                                        <p:attrNameLst>
                                          <p:attrName>style.visibility</p:attrName>
                                        </p:attrNameLst>
                                      </p:cBhvr>
                                      <p:to>
                                        <p:strVal val="visible"/>
                                      </p:to>
                                    </p:set>
                                    <p:animEffect transition="in" filter="diamond(in)">
                                      <p:cBhvr>
                                        <p:cTn id="67" dur="500"/>
                                        <p:tgtEl>
                                          <p:spTgt spid="3703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37037"/>
                                        </p:tgtEl>
                                        <p:attrNameLst>
                                          <p:attrName>style.visibility</p:attrName>
                                        </p:attrNameLst>
                                      </p:cBhvr>
                                      <p:to>
                                        <p:strVal val="visible"/>
                                      </p:to>
                                    </p:set>
                                    <p:animEffect transition="in" filter="diamond(in)">
                                      <p:cBhvr>
                                        <p:cTn id="72" dur="500"/>
                                        <p:tgtEl>
                                          <p:spTgt spid="3703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37038"/>
                                        </p:tgtEl>
                                        <p:attrNameLst>
                                          <p:attrName>style.visibility</p:attrName>
                                        </p:attrNameLst>
                                      </p:cBhvr>
                                      <p:to>
                                        <p:strVal val="visible"/>
                                      </p:to>
                                    </p:set>
                                    <p:animEffect transition="in" filter="diamond(in)">
                                      <p:cBhvr>
                                        <p:cTn id="77" dur="500"/>
                                        <p:tgtEl>
                                          <p:spTgt spid="3703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37033"/>
                                        </p:tgtEl>
                                        <p:attrNameLst>
                                          <p:attrName>style.visibility</p:attrName>
                                        </p:attrNameLst>
                                      </p:cBhvr>
                                      <p:to>
                                        <p:strVal val="visible"/>
                                      </p:to>
                                    </p:set>
                                    <p:animEffect transition="in" filter="diamond(in)">
                                      <p:cBhvr>
                                        <p:cTn id="82" dur="500"/>
                                        <p:tgtEl>
                                          <p:spTgt spid="3703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37034"/>
                                        </p:tgtEl>
                                        <p:attrNameLst>
                                          <p:attrName>style.visibility</p:attrName>
                                        </p:attrNameLst>
                                      </p:cBhvr>
                                      <p:to>
                                        <p:strVal val="visible"/>
                                      </p:to>
                                    </p:set>
                                    <p:animEffect transition="in" filter="diamond(in)">
                                      <p:cBhvr>
                                        <p:cTn id="87" dur="500"/>
                                        <p:tgtEl>
                                          <p:spTgt spid="3703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8" presetClass="entr" presetSubtype="16" fill="hold" grpId="0" nodeType="clickEffect">
                                  <p:stCondLst>
                                    <p:cond delay="0"/>
                                  </p:stCondLst>
                                  <p:childTnLst>
                                    <p:set>
                                      <p:cBhvr>
                                        <p:cTn id="91" dur="1" fill="hold">
                                          <p:stCondLst>
                                            <p:cond delay="0"/>
                                          </p:stCondLst>
                                        </p:cTn>
                                        <p:tgtEl>
                                          <p:spTgt spid="37035"/>
                                        </p:tgtEl>
                                        <p:attrNameLst>
                                          <p:attrName>style.visibility</p:attrName>
                                        </p:attrNameLst>
                                      </p:cBhvr>
                                      <p:to>
                                        <p:strVal val="visible"/>
                                      </p:to>
                                    </p:set>
                                    <p:animEffect transition="in" filter="diamond(in)">
                                      <p:cBhvr>
                                        <p:cTn id="92" dur="500"/>
                                        <p:tgtEl>
                                          <p:spTgt spid="3703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ntr" presetSubtype="16" fill="hold" grpId="0" nodeType="clickEffect">
                                  <p:stCondLst>
                                    <p:cond delay="0"/>
                                  </p:stCondLst>
                                  <p:childTnLst>
                                    <p:set>
                                      <p:cBhvr>
                                        <p:cTn id="96" dur="1" fill="hold">
                                          <p:stCondLst>
                                            <p:cond delay="0"/>
                                          </p:stCondLst>
                                        </p:cTn>
                                        <p:tgtEl>
                                          <p:spTgt spid="37049"/>
                                        </p:tgtEl>
                                        <p:attrNameLst>
                                          <p:attrName>style.visibility</p:attrName>
                                        </p:attrNameLst>
                                      </p:cBhvr>
                                      <p:to>
                                        <p:strVal val="visible"/>
                                      </p:to>
                                    </p:set>
                                    <p:animEffect transition="in" filter="diamond(in)">
                                      <p:cBhvr>
                                        <p:cTn id="97" dur="500"/>
                                        <p:tgtEl>
                                          <p:spTgt spid="3704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8" presetClass="entr" presetSubtype="16" fill="hold" grpId="0" nodeType="clickEffect">
                                  <p:stCondLst>
                                    <p:cond delay="0"/>
                                  </p:stCondLst>
                                  <p:childTnLst>
                                    <p:set>
                                      <p:cBhvr>
                                        <p:cTn id="101" dur="1" fill="hold">
                                          <p:stCondLst>
                                            <p:cond delay="0"/>
                                          </p:stCondLst>
                                        </p:cTn>
                                        <p:tgtEl>
                                          <p:spTgt spid="37050"/>
                                        </p:tgtEl>
                                        <p:attrNameLst>
                                          <p:attrName>style.visibility</p:attrName>
                                        </p:attrNameLst>
                                      </p:cBhvr>
                                      <p:to>
                                        <p:strVal val="visible"/>
                                      </p:to>
                                    </p:set>
                                    <p:animEffect transition="in" filter="diamond(in)">
                                      <p:cBhvr>
                                        <p:cTn id="102" dur="500"/>
                                        <p:tgtEl>
                                          <p:spTgt spid="3705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8" presetClass="entr" presetSubtype="16" fill="hold" grpId="0" nodeType="clickEffect">
                                  <p:stCondLst>
                                    <p:cond delay="0"/>
                                  </p:stCondLst>
                                  <p:childTnLst>
                                    <p:set>
                                      <p:cBhvr>
                                        <p:cTn id="106" dur="1" fill="hold">
                                          <p:stCondLst>
                                            <p:cond delay="0"/>
                                          </p:stCondLst>
                                        </p:cTn>
                                        <p:tgtEl>
                                          <p:spTgt spid="37051"/>
                                        </p:tgtEl>
                                        <p:attrNameLst>
                                          <p:attrName>style.visibility</p:attrName>
                                        </p:attrNameLst>
                                      </p:cBhvr>
                                      <p:to>
                                        <p:strVal val="visible"/>
                                      </p:to>
                                    </p:set>
                                    <p:animEffect transition="in" filter="diamond(in)">
                                      <p:cBhvr>
                                        <p:cTn id="107" dur="500"/>
                                        <p:tgtEl>
                                          <p:spTgt spid="3705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8" presetClass="entr" presetSubtype="16" fill="hold" grpId="0" nodeType="clickEffect">
                                  <p:stCondLst>
                                    <p:cond delay="0"/>
                                  </p:stCondLst>
                                  <p:childTnLst>
                                    <p:set>
                                      <p:cBhvr>
                                        <p:cTn id="111" dur="1" fill="hold">
                                          <p:stCondLst>
                                            <p:cond delay="0"/>
                                          </p:stCondLst>
                                        </p:cTn>
                                        <p:tgtEl>
                                          <p:spTgt spid="37046"/>
                                        </p:tgtEl>
                                        <p:attrNameLst>
                                          <p:attrName>style.visibility</p:attrName>
                                        </p:attrNameLst>
                                      </p:cBhvr>
                                      <p:to>
                                        <p:strVal val="visible"/>
                                      </p:to>
                                    </p:set>
                                    <p:animEffect transition="in" filter="diamond(in)">
                                      <p:cBhvr>
                                        <p:cTn id="112" dur="500"/>
                                        <p:tgtEl>
                                          <p:spTgt spid="3704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37047"/>
                                        </p:tgtEl>
                                        <p:attrNameLst>
                                          <p:attrName>style.visibility</p:attrName>
                                        </p:attrNameLst>
                                      </p:cBhvr>
                                      <p:to>
                                        <p:strVal val="visible"/>
                                      </p:to>
                                    </p:set>
                                    <p:animEffect transition="in" filter="diamond(in)">
                                      <p:cBhvr>
                                        <p:cTn id="117" dur="500"/>
                                        <p:tgtEl>
                                          <p:spTgt spid="3704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8" presetClass="entr" presetSubtype="16" fill="hold" grpId="0" nodeType="clickEffect">
                                  <p:stCondLst>
                                    <p:cond delay="0"/>
                                  </p:stCondLst>
                                  <p:childTnLst>
                                    <p:set>
                                      <p:cBhvr>
                                        <p:cTn id="121" dur="1" fill="hold">
                                          <p:stCondLst>
                                            <p:cond delay="0"/>
                                          </p:stCondLst>
                                        </p:cTn>
                                        <p:tgtEl>
                                          <p:spTgt spid="37048"/>
                                        </p:tgtEl>
                                        <p:attrNameLst>
                                          <p:attrName>style.visibility</p:attrName>
                                        </p:attrNameLst>
                                      </p:cBhvr>
                                      <p:to>
                                        <p:strVal val="visible"/>
                                      </p:to>
                                    </p:set>
                                    <p:animEffect transition="in" filter="diamond(in)">
                                      <p:cBhvr>
                                        <p:cTn id="122" dur="500"/>
                                        <p:tgtEl>
                                          <p:spTgt spid="3704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8" presetClass="entr" presetSubtype="16" fill="hold" grpId="0" nodeType="clickEffect">
                                  <p:stCondLst>
                                    <p:cond delay="0"/>
                                  </p:stCondLst>
                                  <p:childTnLst>
                                    <p:set>
                                      <p:cBhvr>
                                        <p:cTn id="126" dur="1" fill="hold">
                                          <p:stCondLst>
                                            <p:cond delay="0"/>
                                          </p:stCondLst>
                                        </p:cTn>
                                        <p:tgtEl>
                                          <p:spTgt spid="37043"/>
                                        </p:tgtEl>
                                        <p:attrNameLst>
                                          <p:attrName>style.visibility</p:attrName>
                                        </p:attrNameLst>
                                      </p:cBhvr>
                                      <p:to>
                                        <p:strVal val="visible"/>
                                      </p:to>
                                    </p:set>
                                    <p:animEffect transition="in" filter="diamond(in)">
                                      <p:cBhvr>
                                        <p:cTn id="127" dur="500"/>
                                        <p:tgtEl>
                                          <p:spTgt spid="3704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8" presetClass="entr" presetSubtype="16" fill="hold" grpId="0" nodeType="clickEffect">
                                  <p:stCondLst>
                                    <p:cond delay="0"/>
                                  </p:stCondLst>
                                  <p:childTnLst>
                                    <p:set>
                                      <p:cBhvr>
                                        <p:cTn id="131" dur="1" fill="hold">
                                          <p:stCondLst>
                                            <p:cond delay="0"/>
                                          </p:stCondLst>
                                        </p:cTn>
                                        <p:tgtEl>
                                          <p:spTgt spid="37044"/>
                                        </p:tgtEl>
                                        <p:attrNameLst>
                                          <p:attrName>style.visibility</p:attrName>
                                        </p:attrNameLst>
                                      </p:cBhvr>
                                      <p:to>
                                        <p:strVal val="visible"/>
                                      </p:to>
                                    </p:set>
                                    <p:animEffect transition="in" filter="diamond(in)">
                                      <p:cBhvr>
                                        <p:cTn id="132" dur="500"/>
                                        <p:tgtEl>
                                          <p:spTgt spid="3704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8" presetClass="entr" presetSubtype="16" fill="hold" grpId="0" nodeType="clickEffect">
                                  <p:stCondLst>
                                    <p:cond delay="0"/>
                                  </p:stCondLst>
                                  <p:childTnLst>
                                    <p:set>
                                      <p:cBhvr>
                                        <p:cTn id="136" dur="1" fill="hold">
                                          <p:stCondLst>
                                            <p:cond delay="0"/>
                                          </p:stCondLst>
                                        </p:cTn>
                                        <p:tgtEl>
                                          <p:spTgt spid="37045"/>
                                        </p:tgtEl>
                                        <p:attrNameLst>
                                          <p:attrName>style.visibility</p:attrName>
                                        </p:attrNameLst>
                                      </p:cBhvr>
                                      <p:to>
                                        <p:strVal val="visible"/>
                                      </p:to>
                                    </p:set>
                                    <p:animEffect transition="in" filter="diamond(in)">
                                      <p:cBhvr>
                                        <p:cTn id="137" dur="500"/>
                                        <p:tgtEl>
                                          <p:spTgt spid="37045"/>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8" presetClass="entr" presetSubtype="16" fill="hold" grpId="0" nodeType="clickEffect">
                                  <p:stCondLst>
                                    <p:cond delay="0"/>
                                  </p:stCondLst>
                                  <p:childTnLst>
                                    <p:set>
                                      <p:cBhvr>
                                        <p:cTn id="141" dur="1" fill="hold">
                                          <p:stCondLst>
                                            <p:cond delay="0"/>
                                          </p:stCondLst>
                                        </p:cTn>
                                        <p:tgtEl>
                                          <p:spTgt spid="37059"/>
                                        </p:tgtEl>
                                        <p:attrNameLst>
                                          <p:attrName>style.visibility</p:attrName>
                                        </p:attrNameLst>
                                      </p:cBhvr>
                                      <p:to>
                                        <p:strVal val="visible"/>
                                      </p:to>
                                    </p:set>
                                    <p:animEffect transition="in" filter="diamond(in)">
                                      <p:cBhvr>
                                        <p:cTn id="142" dur="500"/>
                                        <p:tgtEl>
                                          <p:spTgt spid="37059"/>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8" presetClass="entr" presetSubtype="16" fill="hold" grpId="0" nodeType="clickEffect">
                                  <p:stCondLst>
                                    <p:cond delay="0"/>
                                  </p:stCondLst>
                                  <p:childTnLst>
                                    <p:set>
                                      <p:cBhvr>
                                        <p:cTn id="146" dur="1" fill="hold">
                                          <p:stCondLst>
                                            <p:cond delay="0"/>
                                          </p:stCondLst>
                                        </p:cTn>
                                        <p:tgtEl>
                                          <p:spTgt spid="37060"/>
                                        </p:tgtEl>
                                        <p:attrNameLst>
                                          <p:attrName>style.visibility</p:attrName>
                                        </p:attrNameLst>
                                      </p:cBhvr>
                                      <p:to>
                                        <p:strVal val="visible"/>
                                      </p:to>
                                    </p:set>
                                    <p:animEffect transition="in" filter="diamond(in)">
                                      <p:cBhvr>
                                        <p:cTn id="147" dur="500"/>
                                        <p:tgtEl>
                                          <p:spTgt spid="37060"/>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8" presetClass="entr" presetSubtype="16" fill="hold" grpId="0" nodeType="clickEffect">
                                  <p:stCondLst>
                                    <p:cond delay="0"/>
                                  </p:stCondLst>
                                  <p:childTnLst>
                                    <p:set>
                                      <p:cBhvr>
                                        <p:cTn id="151" dur="1" fill="hold">
                                          <p:stCondLst>
                                            <p:cond delay="0"/>
                                          </p:stCondLst>
                                        </p:cTn>
                                        <p:tgtEl>
                                          <p:spTgt spid="37061"/>
                                        </p:tgtEl>
                                        <p:attrNameLst>
                                          <p:attrName>style.visibility</p:attrName>
                                        </p:attrNameLst>
                                      </p:cBhvr>
                                      <p:to>
                                        <p:strVal val="visible"/>
                                      </p:to>
                                    </p:set>
                                    <p:animEffect transition="in" filter="diamond(in)">
                                      <p:cBhvr>
                                        <p:cTn id="152" dur="500"/>
                                        <p:tgtEl>
                                          <p:spTgt spid="37061"/>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8" presetClass="entr" presetSubtype="16" fill="hold" grpId="0" nodeType="clickEffect">
                                  <p:stCondLst>
                                    <p:cond delay="0"/>
                                  </p:stCondLst>
                                  <p:childTnLst>
                                    <p:set>
                                      <p:cBhvr>
                                        <p:cTn id="156" dur="1" fill="hold">
                                          <p:stCondLst>
                                            <p:cond delay="0"/>
                                          </p:stCondLst>
                                        </p:cTn>
                                        <p:tgtEl>
                                          <p:spTgt spid="37055"/>
                                        </p:tgtEl>
                                        <p:attrNameLst>
                                          <p:attrName>style.visibility</p:attrName>
                                        </p:attrNameLst>
                                      </p:cBhvr>
                                      <p:to>
                                        <p:strVal val="visible"/>
                                      </p:to>
                                    </p:set>
                                    <p:animEffect transition="in" filter="diamond(in)">
                                      <p:cBhvr>
                                        <p:cTn id="157" dur="500"/>
                                        <p:tgtEl>
                                          <p:spTgt spid="37055"/>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8" presetClass="entr" presetSubtype="16" fill="hold" grpId="0" nodeType="clickEffect">
                                  <p:stCondLst>
                                    <p:cond delay="0"/>
                                  </p:stCondLst>
                                  <p:childTnLst>
                                    <p:set>
                                      <p:cBhvr>
                                        <p:cTn id="161" dur="1" fill="hold">
                                          <p:stCondLst>
                                            <p:cond delay="0"/>
                                          </p:stCondLst>
                                        </p:cTn>
                                        <p:tgtEl>
                                          <p:spTgt spid="37056"/>
                                        </p:tgtEl>
                                        <p:attrNameLst>
                                          <p:attrName>style.visibility</p:attrName>
                                        </p:attrNameLst>
                                      </p:cBhvr>
                                      <p:to>
                                        <p:strVal val="visible"/>
                                      </p:to>
                                    </p:set>
                                    <p:animEffect transition="in" filter="diamond(in)">
                                      <p:cBhvr>
                                        <p:cTn id="162" dur="500"/>
                                        <p:tgtEl>
                                          <p:spTgt spid="37056"/>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8" presetClass="entr" presetSubtype="16" fill="hold" grpId="0" nodeType="clickEffect">
                                  <p:stCondLst>
                                    <p:cond delay="0"/>
                                  </p:stCondLst>
                                  <p:childTnLst>
                                    <p:set>
                                      <p:cBhvr>
                                        <p:cTn id="166" dur="1" fill="hold">
                                          <p:stCondLst>
                                            <p:cond delay="0"/>
                                          </p:stCondLst>
                                        </p:cTn>
                                        <p:tgtEl>
                                          <p:spTgt spid="37057"/>
                                        </p:tgtEl>
                                        <p:attrNameLst>
                                          <p:attrName>style.visibility</p:attrName>
                                        </p:attrNameLst>
                                      </p:cBhvr>
                                      <p:to>
                                        <p:strVal val="visible"/>
                                      </p:to>
                                    </p:set>
                                    <p:animEffect transition="in" filter="diamond(in)">
                                      <p:cBhvr>
                                        <p:cTn id="167" dur="500"/>
                                        <p:tgtEl>
                                          <p:spTgt spid="37057"/>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8" presetClass="entr" presetSubtype="16" fill="hold" grpId="0" nodeType="clickEffect">
                                  <p:stCondLst>
                                    <p:cond delay="0"/>
                                  </p:stCondLst>
                                  <p:childTnLst>
                                    <p:set>
                                      <p:cBhvr>
                                        <p:cTn id="171" dur="1" fill="hold">
                                          <p:stCondLst>
                                            <p:cond delay="0"/>
                                          </p:stCondLst>
                                        </p:cTn>
                                        <p:tgtEl>
                                          <p:spTgt spid="37052"/>
                                        </p:tgtEl>
                                        <p:attrNameLst>
                                          <p:attrName>style.visibility</p:attrName>
                                        </p:attrNameLst>
                                      </p:cBhvr>
                                      <p:to>
                                        <p:strVal val="visible"/>
                                      </p:to>
                                    </p:set>
                                    <p:animEffect transition="in" filter="diamond(in)">
                                      <p:cBhvr>
                                        <p:cTn id="172" dur="500"/>
                                        <p:tgtEl>
                                          <p:spTgt spid="3705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8" presetClass="entr" presetSubtype="16" fill="hold" grpId="0" nodeType="clickEffect">
                                  <p:stCondLst>
                                    <p:cond delay="0"/>
                                  </p:stCondLst>
                                  <p:childTnLst>
                                    <p:set>
                                      <p:cBhvr>
                                        <p:cTn id="176" dur="1" fill="hold">
                                          <p:stCondLst>
                                            <p:cond delay="0"/>
                                          </p:stCondLst>
                                        </p:cTn>
                                        <p:tgtEl>
                                          <p:spTgt spid="37053"/>
                                        </p:tgtEl>
                                        <p:attrNameLst>
                                          <p:attrName>style.visibility</p:attrName>
                                        </p:attrNameLst>
                                      </p:cBhvr>
                                      <p:to>
                                        <p:strVal val="visible"/>
                                      </p:to>
                                    </p:set>
                                    <p:animEffect transition="in" filter="diamond(in)">
                                      <p:cBhvr>
                                        <p:cTn id="177" dur="500"/>
                                        <p:tgtEl>
                                          <p:spTgt spid="37053"/>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8" presetClass="entr" presetSubtype="16" fill="hold" grpId="0" nodeType="clickEffect">
                                  <p:stCondLst>
                                    <p:cond delay="0"/>
                                  </p:stCondLst>
                                  <p:childTnLst>
                                    <p:set>
                                      <p:cBhvr>
                                        <p:cTn id="181" dur="1" fill="hold">
                                          <p:stCondLst>
                                            <p:cond delay="0"/>
                                          </p:stCondLst>
                                        </p:cTn>
                                        <p:tgtEl>
                                          <p:spTgt spid="37054"/>
                                        </p:tgtEl>
                                        <p:attrNameLst>
                                          <p:attrName>style.visibility</p:attrName>
                                        </p:attrNameLst>
                                      </p:cBhvr>
                                      <p:to>
                                        <p:strVal val="visible"/>
                                      </p:to>
                                    </p:set>
                                    <p:animEffect transition="in" filter="diamond(in)">
                                      <p:cBhvr>
                                        <p:cTn id="182" dur="500"/>
                                        <p:tgtEl>
                                          <p:spTgt spid="37054"/>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8" presetClass="entr" presetSubtype="16" fill="hold" grpId="0" nodeType="clickEffect">
                                  <p:stCondLst>
                                    <p:cond delay="0"/>
                                  </p:stCondLst>
                                  <p:childTnLst>
                                    <p:set>
                                      <p:cBhvr>
                                        <p:cTn id="186" dur="1" fill="hold">
                                          <p:stCondLst>
                                            <p:cond delay="0"/>
                                          </p:stCondLst>
                                        </p:cTn>
                                        <p:tgtEl>
                                          <p:spTgt spid="37069"/>
                                        </p:tgtEl>
                                        <p:attrNameLst>
                                          <p:attrName>style.visibility</p:attrName>
                                        </p:attrNameLst>
                                      </p:cBhvr>
                                      <p:to>
                                        <p:strVal val="visible"/>
                                      </p:to>
                                    </p:set>
                                    <p:animEffect transition="in" filter="diamond(in)">
                                      <p:cBhvr>
                                        <p:cTn id="187" dur="500"/>
                                        <p:tgtEl>
                                          <p:spTgt spid="37069"/>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8" presetClass="entr" presetSubtype="16" fill="hold" grpId="0" nodeType="clickEffect">
                                  <p:stCondLst>
                                    <p:cond delay="0"/>
                                  </p:stCondLst>
                                  <p:childTnLst>
                                    <p:set>
                                      <p:cBhvr>
                                        <p:cTn id="191" dur="1" fill="hold">
                                          <p:stCondLst>
                                            <p:cond delay="0"/>
                                          </p:stCondLst>
                                        </p:cTn>
                                        <p:tgtEl>
                                          <p:spTgt spid="37070"/>
                                        </p:tgtEl>
                                        <p:attrNameLst>
                                          <p:attrName>style.visibility</p:attrName>
                                        </p:attrNameLst>
                                      </p:cBhvr>
                                      <p:to>
                                        <p:strVal val="visible"/>
                                      </p:to>
                                    </p:set>
                                    <p:animEffect transition="in" filter="diamond(in)">
                                      <p:cBhvr>
                                        <p:cTn id="192" dur="500"/>
                                        <p:tgtEl>
                                          <p:spTgt spid="37070"/>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8" presetClass="entr" presetSubtype="16" fill="hold" grpId="0" nodeType="clickEffect">
                                  <p:stCondLst>
                                    <p:cond delay="0"/>
                                  </p:stCondLst>
                                  <p:childTnLst>
                                    <p:set>
                                      <p:cBhvr>
                                        <p:cTn id="196" dur="1" fill="hold">
                                          <p:stCondLst>
                                            <p:cond delay="0"/>
                                          </p:stCondLst>
                                        </p:cTn>
                                        <p:tgtEl>
                                          <p:spTgt spid="37071"/>
                                        </p:tgtEl>
                                        <p:attrNameLst>
                                          <p:attrName>style.visibility</p:attrName>
                                        </p:attrNameLst>
                                      </p:cBhvr>
                                      <p:to>
                                        <p:strVal val="visible"/>
                                      </p:to>
                                    </p:set>
                                    <p:animEffect transition="in" filter="diamond(in)">
                                      <p:cBhvr>
                                        <p:cTn id="197" dur="500"/>
                                        <p:tgtEl>
                                          <p:spTgt spid="37071"/>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8" presetClass="entr" presetSubtype="16" fill="hold" grpId="0" nodeType="clickEffect">
                                  <p:stCondLst>
                                    <p:cond delay="0"/>
                                  </p:stCondLst>
                                  <p:childTnLst>
                                    <p:set>
                                      <p:cBhvr>
                                        <p:cTn id="201" dur="1" fill="hold">
                                          <p:stCondLst>
                                            <p:cond delay="0"/>
                                          </p:stCondLst>
                                        </p:cTn>
                                        <p:tgtEl>
                                          <p:spTgt spid="37065"/>
                                        </p:tgtEl>
                                        <p:attrNameLst>
                                          <p:attrName>style.visibility</p:attrName>
                                        </p:attrNameLst>
                                      </p:cBhvr>
                                      <p:to>
                                        <p:strVal val="visible"/>
                                      </p:to>
                                    </p:set>
                                    <p:animEffect transition="in" filter="diamond(in)">
                                      <p:cBhvr>
                                        <p:cTn id="202" dur="500"/>
                                        <p:tgtEl>
                                          <p:spTgt spid="37065"/>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8" presetClass="entr" presetSubtype="16" fill="hold" grpId="0" nodeType="clickEffect">
                                  <p:stCondLst>
                                    <p:cond delay="0"/>
                                  </p:stCondLst>
                                  <p:childTnLst>
                                    <p:set>
                                      <p:cBhvr>
                                        <p:cTn id="206" dur="1" fill="hold">
                                          <p:stCondLst>
                                            <p:cond delay="0"/>
                                          </p:stCondLst>
                                        </p:cTn>
                                        <p:tgtEl>
                                          <p:spTgt spid="37066"/>
                                        </p:tgtEl>
                                        <p:attrNameLst>
                                          <p:attrName>style.visibility</p:attrName>
                                        </p:attrNameLst>
                                      </p:cBhvr>
                                      <p:to>
                                        <p:strVal val="visible"/>
                                      </p:to>
                                    </p:set>
                                    <p:animEffect transition="in" filter="diamond(in)">
                                      <p:cBhvr>
                                        <p:cTn id="207" dur="500"/>
                                        <p:tgtEl>
                                          <p:spTgt spid="37066"/>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8" presetClass="entr" presetSubtype="16" fill="hold" grpId="0" nodeType="clickEffect">
                                  <p:stCondLst>
                                    <p:cond delay="0"/>
                                  </p:stCondLst>
                                  <p:childTnLst>
                                    <p:set>
                                      <p:cBhvr>
                                        <p:cTn id="211" dur="1" fill="hold">
                                          <p:stCondLst>
                                            <p:cond delay="0"/>
                                          </p:stCondLst>
                                        </p:cTn>
                                        <p:tgtEl>
                                          <p:spTgt spid="37067"/>
                                        </p:tgtEl>
                                        <p:attrNameLst>
                                          <p:attrName>style.visibility</p:attrName>
                                        </p:attrNameLst>
                                      </p:cBhvr>
                                      <p:to>
                                        <p:strVal val="visible"/>
                                      </p:to>
                                    </p:set>
                                    <p:animEffect transition="in" filter="diamond(in)">
                                      <p:cBhvr>
                                        <p:cTn id="212" dur="500"/>
                                        <p:tgtEl>
                                          <p:spTgt spid="37067"/>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8" presetClass="entr" presetSubtype="16" fill="hold" grpId="0" nodeType="clickEffect">
                                  <p:stCondLst>
                                    <p:cond delay="0"/>
                                  </p:stCondLst>
                                  <p:childTnLst>
                                    <p:set>
                                      <p:cBhvr>
                                        <p:cTn id="216" dur="1" fill="hold">
                                          <p:stCondLst>
                                            <p:cond delay="0"/>
                                          </p:stCondLst>
                                        </p:cTn>
                                        <p:tgtEl>
                                          <p:spTgt spid="37062"/>
                                        </p:tgtEl>
                                        <p:attrNameLst>
                                          <p:attrName>style.visibility</p:attrName>
                                        </p:attrNameLst>
                                      </p:cBhvr>
                                      <p:to>
                                        <p:strVal val="visible"/>
                                      </p:to>
                                    </p:set>
                                    <p:animEffect transition="in" filter="diamond(in)">
                                      <p:cBhvr>
                                        <p:cTn id="217" dur="500"/>
                                        <p:tgtEl>
                                          <p:spTgt spid="37062"/>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8" presetClass="entr" presetSubtype="16" fill="hold" grpId="0" nodeType="clickEffect">
                                  <p:stCondLst>
                                    <p:cond delay="0"/>
                                  </p:stCondLst>
                                  <p:childTnLst>
                                    <p:set>
                                      <p:cBhvr>
                                        <p:cTn id="221" dur="1" fill="hold">
                                          <p:stCondLst>
                                            <p:cond delay="0"/>
                                          </p:stCondLst>
                                        </p:cTn>
                                        <p:tgtEl>
                                          <p:spTgt spid="37063"/>
                                        </p:tgtEl>
                                        <p:attrNameLst>
                                          <p:attrName>style.visibility</p:attrName>
                                        </p:attrNameLst>
                                      </p:cBhvr>
                                      <p:to>
                                        <p:strVal val="visible"/>
                                      </p:to>
                                    </p:set>
                                    <p:animEffect transition="in" filter="diamond(in)">
                                      <p:cBhvr>
                                        <p:cTn id="222" dur="500"/>
                                        <p:tgtEl>
                                          <p:spTgt spid="37063"/>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8" presetClass="entr" presetSubtype="16" fill="hold" grpId="0" nodeType="clickEffect">
                                  <p:stCondLst>
                                    <p:cond delay="0"/>
                                  </p:stCondLst>
                                  <p:childTnLst>
                                    <p:set>
                                      <p:cBhvr>
                                        <p:cTn id="226" dur="1" fill="hold">
                                          <p:stCondLst>
                                            <p:cond delay="0"/>
                                          </p:stCondLst>
                                        </p:cTn>
                                        <p:tgtEl>
                                          <p:spTgt spid="37064"/>
                                        </p:tgtEl>
                                        <p:attrNameLst>
                                          <p:attrName>style.visibility</p:attrName>
                                        </p:attrNameLst>
                                      </p:cBhvr>
                                      <p:to>
                                        <p:strVal val="visible"/>
                                      </p:to>
                                    </p:set>
                                    <p:animEffect transition="in" filter="diamond(in)">
                                      <p:cBhvr>
                                        <p:cTn id="227" dur="500"/>
                                        <p:tgtEl>
                                          <p:spTgt spid="37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23" grpId="0"/>
      <p:bldP spid="37025" grpId="0"/>
      <p:bldP spid="37026" grpId="0"/>
      <p:bldP spid="37027" grpId="0"/>
      <p:bldP spid="37028" grpId="0"/>
      <p:bldP spid="37029" grpId="0"/>
      <p:bldP spid="37030" grpId="0"/>
      <p:bldP spid="37031" grpId="0"/>
      <p:bldP spid="37032" grpId="0"/>
      <p:bldP spid="37033" grpId="0"/>
      <p:bldP spid="37034" grpId="0"/>
      <p:bldP spid="37035" grpId="0"/>
      <p:bldP spid="37036" grpId="0"/>
      <p:bldP spid="37037" grpId="0"/>
      <p:bldP spid="37038" grpId="0"/>
      <p:bldP spid="37040" grpId="0"/>
      <p:bldP spid="37041" grpId="0"/>
      <p:bldP spid="37042" grpId="0"/>
      <p:bldP spid="37043" grpId="0"/>
      <p:bldP spid="37044" grpId="0"/>
      <p:bldP spid="37045" grpId="0"/>
      <p:bldP spid="37046" grpId="0"/>
      <p:bldP spid="37047" grpId="0"/>
      <p:bldP spid="37048" grpId="0"/>
      <p:bldP spid="37049" grpId="0"/>
      <p:bldP spid="37050" grpId="0"/>
      <p:bldP spid="37051" grpId="0"/>
      <p:bldP spid="37052" grpId="0"/>
      <p:bldP spid="37053" grpId="0"/>
      <p:bldP spid="37054" grpId="0"/>
      <p:bldP spid="37055" grpId="0"/>
      <p:bldP spid="37056" grpId="0"/>
      <p:bldP spid="37057" grpId="0"/>
      <p:bldP spid="37059" grpId="0"/>
      <p:bldP spid="37060" grpId="0"/>
      <p:bldP spid="37061" grpId="0"/>
      <p:bldP spid="37062" grpId="0"/>
      <p:bldP spid="37063" grpId="0"/>
      <p:bldP spid="37064" grpId="0"/>
      <p:bldP spid="37065" grpId="0"/>
      <p:bldP spid="37066" grpId="0"/>
      <p:bldP spid="37067" grpId="0"/>
      <p:bldP spid="37069" grpId="0"/>
      <p:bldP spid="37070" grpId="0"/>
      <p:bldP spid="3707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71FF635A-A186-4D25-86BD-EEF55B0D2E61}" type="slidenum">
              <a:rPr lang="hu-HU" altLang="hu-HU" sz="1400" smtClean="0"/>
              <a:pPr algn="r" eaLnBrk="1" hangingPunct="1">
                <a:spcBef>
                  <a:spcPct val="0"/>
                </a:spcBef>
                <a:buFontTx/>
                <a:buNone/>
              </a:pPr>
              <a:t>21</a:t>
            </a:fld>
            <a:endParaRPr lang="hu-HU" altLang="hu-HU" sz="1400" smtClean="0"/>
          </a:p>
        </p:txBody>
      </p:sp>
      <p:sp>
        <p:nvSpPr>
          <p:cNvPr id="13315" name="Rectangle 2"/>
          <p:cNvSpPr>
            <a:spLocks noGrp="1" noChangeArrowheads="1"/>
          </p:cNvSpPr>
          <p:nvPr>
            <p:ph type="title"/>
          </p:nvPr>
        </p:nvSpPr>
        <p:spPr/>
        <p:txBody>
          <a:bodyPr/>
          <a:lstStyle/>
          <a:p>
            <a:pPr eaLnBrk="1" hangingPunct="1">
              <a:lnSpc>
                <a:spcPct val="95000"/>
              </a:lnSpc>
            </a:pPr>
            <a:r>
              <a:rPr lang="hu-HU" altLang="hu-HU" sz="3600" b="1" dirty="0" smtClean="0">
                <a:solidFill>
                  <a:srgbClr val="FF0000"/>
                </a:solidFill>
              </a:rPr>
              <a:t>ÁFA SZÁMÍTÁS BRUTTÓ </a:t>
            </a:r>
            <a:br>
              <a:rPr lang="hu-HU" altLang="hu-HU" sz="3600" b="1" dirty="0" smtClean="0">
                <a:solidFill>
                  <a:srgbClr val="FF0000"/>
                </a:solidFill>
              </a:rPr>
            </a:br>
            <a:r>
              <a:rPr lang="hu-HU" altLang="hu-HU" sz="3600" b="1" dirty="0" smtClean="0">
                <a:solidFill>
                  <a:srgbClr val="FF0000"/>
                </a:solidFill>
              </a:rPr>
              <a:t>ÉS NETTÓ MÓDJA</a:t>
            </a:r>
          </a:p>
        </p:txBody>
      </p:sp>
      <p:sp>
        <p:nvSpPr>
          <p:cNvPr id="1198083" name="Rectangle 3"/>
          <p:cNvSpPr>
            <a:spLocks noGrp="1" noChangeArrowheads="1"/>
          </p:cNvSpPr>
          <p:nvPr>
            <p:ph type="body" sz="half" idx="1"/>
          </p:nvPr>
        </p:nvSpPr>
        <p:spPr>
          <a:xfrm>
            <a:off x="34925" y="1673225"/>
            <a:ext cx="5338763" cy="41148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2075" tIns="46038" rIns="92075" bIns="46038"/>
          <a:lstStyle/>
          <a:p>
            <a:pPr eaLnBrk="1" hangingPunct="1"/>
            <a:r>
              <a:rPr lang="hu-HU" altLang="hu-HU" sz="2400" b="1" smtClean="0"/>
              <a:t> ADÓALAP (NETTÓ ÉRTÉK) 400</a:t>
            </a:r>
          </a:p>
          <a:p>
            <a:pPr eaLnBrk="1" hangingPunct="1"/>
            <a:r>
              <a:rPr lang="hu-HU" altLang="hu-HU" sz="2400" b="1" smtClean="0"/>
              <a:t> ÁFA KULCS 25%</a:t>
            </a:r>
          </a:p>
          <a:p>
            <a:pPr eaLnBrk="1" hangingPunct="1"/>
            <a:r>
              <a:rPr lang="hu-HU" altLang="hu-HU" sz="2400" b="1" smtClean="0"/>
              <a:t> ÁFA: 400*0,25=100	</a:t>
            </a:r>
          </a:p>
          <a:p>
            <a:pPr eaLnBrk="1" hangingPunct="1"/>
            <a:r>
              <a:rPr lang="hu-HU" altLang="hu-HU" sz="2400" b="1" smtClean="0"/>
              <a:t> BRUTTÓ ÉRTÉK: 400+100 = 500</a:t>
            </a:r>
            <a:br>
              <a:rPr lang="hu-HU" altLang="hu-HU" sz="2400" b="1" smtClean="0"/>
            </a:br>
            <a:r>
              <a:rPr lang="hu-HU" altLang="hu-HU" sz="2400" b="1" smtClean="0"/>
              <a:t>   EZ A SZÁMLA ELLENÉRTÉKE</a:t>
            </a:r>
            <a:endParaRPr lang="hu-HU" altLang="hu-HU" sz="2400" b="1" i="1" smtClean="0"/>
          </a:p>
        </p:txBody>
      </p:sp>
      <p:sp>
        <p:nvSpPr>
          <p:cNvPr id="1198084" name="Rectangle 4"/>
          <p:cNvSpPr>
            <a:spLocks noGrp="1" noChangeArrowheads="1"/>
          </p:cNvSpPr>
          <p:nvPr>
            <p:ph type="body" sz="half" idx="2"/>
          </p:nvPr>
        </p:nvSpPr>
        <p:spPr>
          <a:xfrm>
            <a:off x="5362575" y="1600200"/>
            <a:ext cx="4033838" cy="4525963"/>
          </a:xfrm>
        </p:spPr>
        <p:txBody>
          <a:bodyPr/>
          <a:lstStyle/>
          <a:p>
            <a:pPr eaLnBrk="1" hangingPunct="1"/>
            <a:r>
              <a:rPr lang="hu-HU" altLang="hu-HU" sz="2400" b="1" smtClean="0"/>
              <a:t> BRUTTÓ ÉRTÉK: 500</a:t>
            </a:r>
          </a:p>
          <a:p>
            <a:pPr eaLnBrk="1" hangingPunct="1"/>
            <a:r>
              <a:rPr lang="hu-HU" altLang="hu-HU" sz="2400" b="1" smtClean="0"/>
              <a:t> ÁFA KULCS 25%</a:t>
            </a:r>
          </a:p>
          <a:p>
            <a:pPr eaLnBrk="1" hangingPunct="1"/>
            <a:r>
              <a:rPr lang="hu-HU" altLang="hu-HU" sz="2400" b="1" smtClean="0"/>
              <a:t> ÁFA SZORZÓ MEGÁLLAPÍTÁSA:</a:t>
            </a:r>
            <a:br>
              <a:rPr lang="hu-HU" altLang="hu-HU" sz="2400" b="1" smtClean="0"/>
            </a:br>
            <a:r>
              <a:rPr lang="hu-HU" altLang="hu-HU" sz="2400" b="1" smtClean="0"/>
              <a:t>  25/(100+25) = 0,20</a:t>
            </a:r>
          </a:p>
          <a:p>
            <a:pPr eaLnBrk="1" hangingPunct="1"/>
            <a:r>
              <a:rPr lang="hu-HU" altLang="hu-HU" sz="2400" b="1" smtClean="0"/>
              <a:t> ÁFA KISZÁMÍTÁSA: </a:t>
            </a:r>
            <a:br>
              <a:rPr lang="hu-HU" altLang="hu-HU" sz="2400" b="1" smtClean="0"/>
            </a:br>
            <a:r>
              <a:rPr lang="hu-HU" altLang="hu-HU" sz="2400" b="1" smtClean="0"/>
              <a:t>   500 * 0,20 = 100</a:t>
            </a:r>
          </a:p>
          <a:p>
            <a:pPr eaLnBrk="1" hangingPunct="1"/>
            <a:r>
              <a:rPr lang="hu-HU" altLang="hu-HU" sz="2400" b="1" smtClean="0"/>
              <a:t> NETTÓ ÉRTÉK:	</a:t>
            </a:r>
            <a:br>
              <a:rPr lang="hu-HU" altLang="hu-HU" sz="2400" b="1" smtClean="0"/>
            </a:br>
            <a:r>
              <a:rPr lang="hu-HU" altLang="hu-HU" sz="2400" b="1" smtClean="0"/>
              <a:t>  500-100 = 400</a:t>
            </a:r>
          </a:p>
        </p:txBody>
      </p:sp>
      <p:sp>
        <p:nvSpPr>
          <p:cNvPr id="13318" name="Rectangle 5"/>
          <p:cNvSpPr>
            <a:spLocks noChangeArrowheads="1"/>
          </p:cNvSpPr>
          <p:nvPr/>
        </p:nvSpPr>
        <p:spPr bwMode="auto">
          <a:xfrm>
            <a:off x="371475" y="931863"/>
            <a:ext cx="87725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85000"/>
              </a:lnSpc>
              <a:spcBef>
                <a:spcPct val="0"/>
              </a:spcBef>
              <a:buFontTx/>
              <a:buNone/>
            </a:pPr>
            <a:endParaRPr lang="hu-HU" altLang="hu-HU" sz="3600">
              <a:solidFill>
                <a:srgbClr val="EEDCCA"/>
              </a:solidFill>
              <a:latin typeface="Times New Roman" pitchFamily="18" charset="0"/>
            </a:endParaRPr>
          </a:p>
        </p:txBody>
      </p:sp>
    </p:spTree>
    <p:extLst>
      <p:ext uri="{BB962C8B-B14F-4D97-AF65-F5344CB8AC3E}">
        <p14:creationId xmlns:p14="http://schemas.microsoft.com/office/powerpoint/2010/main" val="3598625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083">
                                            <p:txEl>
                                              <p:pRg st="0" end="0"/>
                                            </p:txEl>
                                          </p:spTgt>
                                        </p:tgtEl>
                                        <p:attrNameLst>
                                          <p:attrName>style.visibility</p:attrName>
                                        </p:attrNameLst>
                                      </p:cBhvr>
                                      <p:to>
                                        <p:strVal val="visible"/>
                                      </p:to>
                                    </p:set>
                                    <p:animEffect transition="in" filter="fade">
                                      <p:cBhvr>
                                        <p:cTn id="7" dur="500"/>
                                        <p:tgtEl>
                                          <p:spTgt spid="1198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8083">
                                            <p:txEl>
                                              <p:pRg st="1" end="1"/>
                                            </p:txEl>
                                          </p:spTgt>
                                        </p:tgtEl>
                                        <p:attrNameLst>
                                          <p:attrName>style.visibility</p:attrName>
                                        </p:attrNameLst>
                                      </p:cBhvr>
                                      <p:to>
                                        <p:strVal val="visible"/>
                                      </p:to>
                                    </p:set>
                                    <p:animEffect transition="in" filter="fade">
                                      <p:cBhvr>
                                        <p:cTn id="12" dur="500"/>
                                        <p:tgtEl>
                                          <p:spTgt spid="1198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8083">
                                            <p:txEl>
                                              <p:pRg st="2" end="2"/>
                                            </p:txEl>
                                          </p:spTgt>
                                        </p:tgtEl>
                                        <p:attrNameLst>
                                          <p:attrName>style.visibility</p:attrName>
                                        </p:attrNameLst>
                                      </p:cBhvr>
                                      <p:to>
                                        <p:strVal val="visible"/>
                                      </p:to>
                                    </p:set>
                                    <p:animEffect transition="in" filter="fade">
                                      <p:cBhvr>
                                        <p:cTn id="17" dur="500"/>
                                        <p:tgtEl>
                                          <p:spTgt spid="1198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8083">
                                            <p:txEl>
                                              <p:pRg st="3" end="3"/>
                                            </p:txEl>
                                          </p:spTgt>
                                        </p:tgtEl>
                                        <p:attrNameLst>
                                          <p:attrName>style.visibility</p:attrName>
                                        </p:attrNameLst>
                                      </p:cBhvr>
                                      <p:to>
                                        <p:strVal val="visible"/>
                                      </p:to>
                                    </p:set>
                                    <p:animEffect transition="in" filter="fade">
                                      <p:cBhvr>
                                        <p:cTn id="22" dur="500"/>
                                        <p:tgtEl>
                                          <p:spTgt spid="1198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98084">
                                            <p:txEl>
                                              <p:pRg st="0" end="0"/>
                                            </p:txEl>
                                          </p:spTgt>
                                        </p:tgtEl>
                                        <p:attrNameLst>
                                          <p:attrName>style.visibility</p:attrName>
                                        </p:attrNameLst>
                                      </p:cBhvr>
                                      <p:to>
                                        <p:strVal val="visible"/>
                                      </p:to>
                                    </p:set>
                                    <p:animEffect transition="in" filter="slide(fromBottom)">
                                      <p:cBhvr>
                                        <p:cTn id="27" dur="500"/>
                                        <p:tgtEl>
                                          <p:spTgt spid="119808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98084">
                                            <p:txEl>
                                              <p:pRg st="1" end="1"/>
                                            </p:txEl>
                                          </p:spTgt>
                                        </p:tgtEl>
                                        <p:attrNameLst>
                                          <p:attrName>style.visibility</p:attrName>
                                        </p:attrNameLst>
                                      </p:cBhvr>
                                      <p:to>
                                        <p:strVal val="visible"/>
                                      </p:to>
                                    </p:set>
                                    <p:animEffect transition="in" filter="slide(fromBottom)">
                                      <p:cBhvr>
                                        <p:cTn id="32" dur="500"/>
                                        <p:tgtEl>
                                          <p:spTgt spid="1198084">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98084">
                                            <p:txEl>
                                              <p:pRg st="2" end="2"/>
                                            </p:txEl>
                                          </p:spTgt>
                                        </p:tgtEl>
                                        <p:attrNameLst>
                                          <p:attrName>style.visibility</p:attrName>
                                        </p:attrNameLst>
                                      </p:cBhvr>
                                      <p:to>
                                        <p:strVal val="visible"/>
                                      </p:to>
                                    </p:set>
                                    <p:animEffect transition="in" filter="slide(fromBottom)">
                                      <p:cBhvr>
                                        <p:cTn id="37" dur="500"/>
                                        <p:tgtEl>
                                          <p:spTgt spid="1198084">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98084">
                                            <p:txEl>
                                              <p:pRg st="3" end="3"/>
                                            </p:txEl>
                                          </p:spTgt>
                                        </p:tgtEl>
                                        <p:attrNameLst>
                                          <p:attrName>style.visibility</p:attrName>
                                        </p:attrNameLst>
                                      </p:cBhvr>
                                      <p:to>
                                        <p:strVal val="visible"/>
                                      </p:to>
                                    </p:set>
                                    <p:animEffect transition="in" filter="slide(fromBottom)">
                                      <p:cBhvr>
                                        <p:cTn id="42" dur="500"/>
                                        <p:tgtEl>
                                          <p:spTgt spid="1198084">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198084">
                                            <p:txEl>
                                              <p:pRg st="4" end="4"/>
                                            </p:txEl>
                                          </p:spTgt>
                                        </p:tgtEl>
                                        <p:attrNameLst>
                                          <p:attrName>style.visibility</p:attrName>
                                        </p:attrNameLst>
                                      </p:cBhvr>
                                      <p:to>
                                        <p:strVal val="visible"/>
                                      </p:to>
                                    </p:set>
                                    <p:animEffect transition="in" filter="slide(fromBottom)">
                                      <p:cBhvr>
                                        <p:cTn id="47" dur="500"/>
                                        <p:tgtEl>
                                          <p:spTgt spid="11980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3" grpId="0" build="p"/>
      <p:bldP spid="119808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226C1B9B-89EE-4362-96E3-56E696A26E07}" type="slidenum">
              <a:rPr lang="hu-HU" altLang="hu-HU" sz="1400" smtClean="0"/>
              <a:pPr algn="r" eaLnBrk="1" hangingPunct="1">
                <a:spcBef>
                  <a:spcPct val="0"/>
                </a:spcBef>
                <a:buFontTx/>
                <a:buNone/>
              </a:pPr>
              <a:t>22</a:t>
            </a:fld>
            <a:endParaRPr lang="hu-HU" altLang="hu-HU" sz="1400" smtClean="0"/>
          </a:p>
        </p:txBody>
      </p:sp>
      <p:sp>
        <p:nvSpPr>
          <p:cNvPr id="12291" name="Rectangle 2"/>
          <p:cNvSpPr>
            <a:spLocks noGrp="1" noChangeArrowheads="1"/>
          </p:cNvSpPr>
          <p:nvPr>
            <p:ph type="title"/>
          </p:nvPr>
        </p:nvSpPr>
        <p:spPr/>
        <p:txBody>
          <a:bodyPr/>
          <a:lstStyle/>
          <a:p>
            <a:pPr eaLnBrk="1" hangingPunct="1">
              <a:lnSpc>
                <a:spcPct val="95000"/>
              </a:lnSpc>
            </a:pPr>
            <a:r>
              <a:rPr lang="hu-HU" altLang="hu-HU" sz="3600" b="1" dirty="0" smtClean="0">
                <a:solidFill>
                  <a:srgbClr val="FF0000"/>
                </a:solidFill>
              </a:rPr>
              <a:t>ÁFA SZÁMÍTÁS BRUTTÓ </a:t>
            </a:r>
            <a:br>
              <a:rPr lang="hu-HU" altLang="hu-HU" sz="3600" b="1" dirty="0" smtClean="0">
                <a:solidFill>
                  <a:srgbClr val="FF0000"/>
                </a:solidFill>
              </a:rPr>
            </a:br>
            <a:r>
              <a:rPr lang="hu-HU" altLang="hu-HU" sz="3600" b="1" dirty="0" smtClean="0">
                <a:solidFill>
                  <a:srgbClr val="FF0000"/>
                </a:solidFill>
              </a:rPr>
              <a:t>ÉS NETTÓ MÓDJA</a:t>
            </a:r>
          </a:p>
        </p:txBody>
      </p:sp>
      <p:sp>
        <p:nvSpPr>
          <p:cNvPr id="1197059" name="Rectangle 3"/>
          <p:cNvSpPr>
            <a:spLocks noGrp="1" noChangeArrowheads="1"/>
          </p:cNvSpPr>
          <p:nvPr>
            <p:ph type="body" sz="half" idx="1"/>
          </p:nvPr>
        </p:nvSpPr>
        <p:spPr>
          <a:xfrm>
            <a:off x="-36513" y="1654175"/>
            <a:ext cx="5688013" cy="41148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2075" tIns="46038" rIns="92075" bIns="46038"/>
          <a:lstStyle/>
          <a:p>
            <a:pPr eaLnBrk="1" hangingPunct="1"/>
            <a:r>
              <a:rPr lang="hu-HU" altLang="hu-HU" sz="2400" b="1" dirty="0" smtClean="0"/>
              <a:t> ADÓALAP (NETTÓ ÉRTÉK) 400</a:t>
            </a:r>
          </a:p>
          <a:p>
            <a:pPr eaLnBrk="1" hangingPunct="1"/>
            <a:r>
              <a:rPr lang="hu-HU" altLang="hu-HU" sz="2400" b="1" dirty="0" smtClean="0"/>
              <a:t> ÁFA KULCS 27%</a:t>
            </a:r>
          </a:p>
          <a:p>
            <a:pPr eaLnBrk="1" hangingPunct="1"/>
            <a:r>
              <a:rPr lang="hu-HU" altLang="hu-HU" sz="2400" b="1" dirty="0" smtClean="0"/>
              <a:t> ÁFA: 400*0,27=108</a:t>
            </a:r>
          </a:p>
          <a:p>
            <a:pPr eaLnBrk="1" hangingPunct="1"/>
            <a:r>
              <a:rPr lang="hu-HU" altLang="hu-HU" sz="2400" b="1" dirty="0" smtClean="0"/>
              <a:t> BRUTTÓ ÉRTÉK: 400+108 = 508</a:t>
            </a:r>
            <a:br>
              <a:rPr lang="hu-HU" altLang="hu-HU" sz="2400" b="1" dirty="0" smtClean="0"/>
            </a:br>
            <a:r>
              <a:rPr lang="hu-HU" altLang="hu-HU" sz="2400" b="1" dirty="0" smtClean="0"/>
              <a:t>   EZ A SZÁMLA ELLENÉRTÉKE</a:t>
            </a:r>
            <a:endParaRPr lang="hu-HU" altLang="hu-HU" sz="2400" b="1" i="1" dirty="0" smtClean="0"/>
          </a:p>
        </p:txBody>
      </p:sp>
      <p:sp>
        <p:nvSpPr>
          <p:cNvPr id="1197060" name="Rectangle 4"/>
          <p:cNvSpPr>
            <a:spLocks noGrp="1" noChangeArrowheads="1"/>
          </p:cNvSpPr>
          <p:nvPr>
            <p:ph type="body" sz="half" idx="2"/>
          </p:nvPr>
        </p:nvSpPr>
        <p:spPr>
          <a:xfrm>
            <a:off x="5291138" y="1600200"/>
            <a:ext cx="4033837" cy="4525963"/>
          </a:xfrm>
        </p:spPr>
        <p:txBody>
          <a:bodyPr/>
          <a:lstStyle/>
          <a:p>
            <a:pPr eaLnBrk="1" hangingPunct="1"/>
            <a:r>
              <a:rPr lang="hu-HU" altLang="hu-HU" sz="2400" b="1" dirty="0" smtClean="0"/>
              <a:t> BRUTTÓ ÉRTÉK: 508</a:t>
            </a:r>
          </a:p>
          <a:p>
            <a:pPr eaLnBrk="1" hangingPunct="1"/>
            <a:r>
              <a:rPr lang="hu-HU" altLang="hu-HU" sz="2400" b="1" dirty="0" smtClean="0"/>
              <a:t> ÁFA KULCS 27%</a:t>
            </a:r>
          </a:p>
          <a:p>
            <a:pPr eaLnBrk="1" hangingPunct="1"/>
            <a:r>
              <a:rPr lang="hu-HU" altLang="hu-HU" sz="2400" b="1" dirty="0" smtClean="0"/>
              <a:t> ÁFA SZORZÓ MEGÁLLAPÍTÁSA:</a:t>
            </a:r>
            <a:br>
              <a:rPr lang="hu-HU" altLang="hu-HU" sz="2400" b="1" dirty="0" smtClean="0"/>
            </a:br>
            <a:r>
              <a:rPr lang="hu-HU" altLang="hu-HU" sz="2400" b="1" dirty="0" smtClean="0"/>
              <a:t> 27/(100+27) = 0,2126</a:t>
            </a:r>
          </a:p>
          <a:p>
            <a:pPr eaLnBrk="1" hangingPunct="1"/>
            <a:r>
              <a:rPr lang="hu-HU" altLang="hu-HU" sz="2400" b="1" dirty="0" smtClean="0"/>
              <a:t> ÁFA KISZÁMÍTÁSA: </a:t>
            </a:r>
            <a:br>
              <a:rPr lang="hu-HU" altLang="hu-HU" sz="2400" b="1" dirty="0" smtClean="0"/>
            </a:br>
            <a:r>
              <a:rPr lang="hu-HU" altLang="hu-HU" sz="2400" b="1" dirty="0" smtClean="0"/>
              <a:t>   508 * 0,2126 = 108</a:t>
            </a:r>
          </a:p>
          <a:p>
            <a:pPr eaLnBrk="1" hangingPunct="1"/>
            <a:r>
              <a:rPr lang="hu-HU" altLang="hu-HU" sz="2400" b="1" dirty="0" smtClean="0"/>
              <a:t> NETTÓ ÉRTÉK:	</a:t>
            </a:r>
            <a:br>
              <a:rPr lang="hu-HU" altLang="hu-HU" sz="2400" b="1" dirty="0" smtClean="0"/>
            </a:br>
            <a:r>
              <a:rPr lang="hu-HU" altLang="hu-HU" sz="2400" b="1" dirty="0" smtClean="0"/>
              <a:t>  508-108 = 400</a:t>
            </a:r>
          </a:p>
        </p:txBody>
      </p:sp>
      <p:sp>
        <p:nvSpPr>
          <p:cNvPr id="12294" name="Rectangle 5"/>
          <p:cNvSpPr>
            <a:spLocks noChangeArrowheads="1"/>
          </p:cNvSpPr>
          <p:nvPr/>
        </p:nvSpPr>
        <p:spPr bwMode="auto">
          <a:xfrm>
            <a:off x="371475" y="931863"/>
            <a:ext cx="87725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85000"/>
              </a:lnSpc>
              <a:spcBef>
                <a:spcPct val="0"/>
              </a:spcBef>
              <a:buFontTx/>
              <a:buNone/>
            </a:pPr>
            <a:endParaRPr lang="hu-HU" altLang="hu-HU" sz="3600">
              <a:solidFill>
                <a:srgbClr val="EEDCCA"/>
              </a:solidFill>
              <a:latin typeface="Times New Roman" pitchFamily="18" charset="0"/>
            </a:endParaRPr>
          </a:p>
        </p:txBody>
      </p:sp>
    </p:spTree>
    <p:extLst>
      <p:ext uri="{BB962C8B-B14F-4D97-AF65-F5344CB8AC3E}">
        <p14:creationId xmlns:p14="http://schemas.microsoft.com/office/powerpoint/2010/main" val="770279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7059">
                                            <p:txEl>
                                              <p:pRg st="0" end="0"/>
                                            </p:txEl>
                                          </p:spTgt>
                                        </p:tgtEl>
                                        <p:attrNameLst>
                                          <p:attrName>style.visibility</p:attrName>
                                        </p:attrNameLst>
                                      </p:cBhvr>
                                      <p:to>
                                        <p:strVal val="visible"/>
                                      </p:to>
                                    </p:set>
                                    <p:animEffect transition="in" filter="fade">
                                      <p:cBhvr>
                                        <p:cTn id="7" dur="500"/>
                                        <p:tgtEl>
                                          <p:spTgt spid="1197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7059">
                                            <p:txEl>
                                              <p:pRg st="1" end="1"/>
                                            </p:txEl>
                                          </p:spTgt>
                                        </p:tgtEl>
                                        <p:attrNameLst>
                                          <p:attrName>style.visibility</p:attrName>
                                        </p:attrNameLst>
                                      </p:cBhvr>
                                      <p:to>
                                        <p:strVal val="visible"/>
                                      </p:to>
                                    </p:set>
                                    <p:animEffect transition="in" filter="fade">
                                      <p:cBhvr>
                                        <p:cTn id="12" dur="500"/>
                                        <p:tgtEl>
                                          <p:spTgt spid="1197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7059">
                                            <p:txEl>
                                              <p:pRg st="2" end="2"/>
                                            </p:txEl>
                                          </p:spTgt>
                                        </p:tgtEl>
                                        <p:attrNameLst>
                                          <p:attrName>style.visibility</p:attrName>
                                        </p:attrNameLst>
                                      </p:cBhvr>
                                      <p:to>
                                        <p:strVal val="visible"/>
                                      </p:to>
                                    </p:set>
                                    <p:animEffect transition="in" filter="fade">
                                      <p:cBhvr>
                                        <p:cTn id="17" dur="500"/>
                                        <p:tgtEl>
                                          <p:spTgt spid="1197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7059">
                                            <p:txEl>
                                              <p:pRg st="3" end="3"/>
                                            </p:txEl>
                                          </p:spTgt>
                                        </p:tgtEl>
                                        <p:attrNameLst>
                                          <p:attrName>style.visibility</p:attrName>
                                        </p:attrNameLst>
                                      </p:cBhvr>
                                      <p:to>
                                        <p:strVal val="visible"/>
                                      </p:to>
                                    </p:set>
                                    <p:animEffect transition="in" filter="fade">
                                      <p:cBhvr>
                                        <p:cTn id="22" dur="500"/>
                                        <p:tgtEl>
                                          <p:spTgt spid="1197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97060">
                                            <p:txEl>
                                              <p:pRg st="0" end="0"/>
                                            </p:txEl>
                                          </p:spTgt>
                                        </p:tgtEl>
                                        <p:attrNameLst>
                                          <p:attrName>style.visibility</p:attrName>
                                        </p:attrNameLst>
                                      </p:cBhvr>
                                      <p:to>
                                        <p:strVal val="visible"/>
                                      </p:to>
                                    </p:set>
                                    <p:animEffect transition="in" filter="slide(fromBottom)">
                                      <p:cBhvr>
                                        <p:cTn id="27" dur="500"/>
                                        <p:tgtEl>
                                          <p:spTgt spid="11970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97060">
                                            <p:txEl>
                                              <p:pRg st="1" end="1"/>
                                            </p:txEl>
                                          </p:spTgt>
                                        </p:tgtEl>
                                        <p:attrNameLst>
                                          <p:attrName>style.visibility</p:attrName>
                                        </p:attrNameLst>
                                      </p:cBhvr>
                                      <p:to>
                                        <p:strVal val="visible"/>
                                      </p:to>
                                    </p:set>
                                    <p:animEffect transition="in" filter="slide(fromBottom)">
                                      <p:cBhvr>
                                        <p:cTn id="32" dur="500"/>
                                        <p:tgtEl>
                                          <p:spTgt spid="119706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97060">
                                            <p:txEl>
                                              <p:pRg st="2" end="2"/>
                                            </p:txEl>
                                          </p:spTgt>
                                        </p:tgtEl>
                                        <p:attrNameLst>
                                          <p:attrName>style.visibility</p:attrName>
                                        </p:attrNameLst>
                                      </p:cBhvr>
                                      <p:to>
                                        <p:strVal val="visible"/>
                                      </p:to>
                                    </p:set>
                                    <p:animEffect transition="in" filter="slide(fromBottom)">
                                      <p:cBhvr>
                                        <p:cTn id="37" dur="500"/>
                                        <p:tgtEl>
                                          <p:spTgt spid="119706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97060">
                                            <p:txEl>
                                              <p:pRg st="3" end="3"/>
                                            </p:txEl>
                                          </p:spTgt>
                                        </p:tgtEl>
                                        <p:attrNameLst>
                                          <p:attrName>style.visibility</p:attrName>
                                        </p:attrNameLst>
                                      </p:cBhvr>
                                      <p:to>
                                        <p:strVal val="visible"/>
                                      </p:to>
                                    </p:set>
                                    <p:animEffect transition="in" filter="slide(fromBottom)">
                                      <p:cBhvr>
                                        <p:cTn id="42" dur="500"/>
                                        <p:tgtEl>
                                          <p:spTgt spid="119706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197060">
                                            <p:txEl>
                                              <p:pRg st="4" end="4"/>
                                            </p:txEl>
                                          </p:spTgt>
                                        </p:tgtEl>
                                        <p:attrNameLst>
                                          <p:attrName>style.visibility</p:attrName>
                                        </p:attrNameLst>
                                      </p:cBhvr>
                                      <p:to>
                                        <p:strVal val="visible"/>
                                      </p:to>
                                    </p:set>
                                    <p:animEffect transition="in" filter="slide(fromBottom)">
                                      <p:cBhvr>
                                        <p:cTn id="47" dur="500"/>
                                        <p:tgtEl>
                                          <p:spTgt spid="11970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7059" grpId="0" build="p"/>
      <p:bldP spid="119706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17E2AFA3-D480-4656-8D7D-9CF787D86AB4}" type="slidenum">
              <a:rPr lang="hu-HU" altLang="hu-HU" sz="1400" smtClean="0"/>
              <a:pPr algn="r" eaLnBrk="1" hangingPunct="1">
                <a:spcBef>
                  <a:spcPct val="0"/>
                </a:spcBef>
                <a:buFontTx/>
                <a:buNone/>
              </a:pPr>
              <a:t>23</a:t>
            </a:fld>
            <a:endParaRPr lang="hu-HU" altLang="hu-HU" sz="1400" smtClean="0"/>
          </a:p>
        </p:txBody>
      </p:sp>
      <p:sp>
        <p:nvSpPr>
          <p:cNvPr id="13316" name="Rectangle 3"/>
          <p:cNvSpPr>
            <a:spLocks noGrp="1" noChangeArrowheads="1"/>
          </p:cNvSpPr>
          <p:nvPr>
            <p:ph type="title"/>
          </p:nvPr>
        </p:nvSpPr>
        <p:spPr>
          <a:xfrm>
            <a:off x="2554734" y="2276475"/>
            <a:ext cx="6481762" cy="1143000"/>
          </a:xfrm>
        </p:spPr>
        <p:txBody>
          <a:bodyPr>
            <a:normAutofit fontScale="90000"/>
          </a:bodyPr>
          <a:lstStyle/>
          <a:p>
            <a:pPr eaLnBrk="1" hangingPunct="1">
              <a:defRPr/>
            </a:pPr>
            <a:r>
              <a:rPr lang="hu-HU" altLang="hu-HU" sz="4000" b="1" dirty="0" smtClean="0">
                <a:solidFill>
                  <a:srgbClr val="FF3300"/>
                </a:solidFill>
                <a:effectLst>
                  <a:outerShdw blurRad="38100" dist="38100" dir="2700000" algn="tl">
                    <a:srgbClr val="000000">
                      <a:alpha val="43137"/>
                    </a:srgbClr>
                  </a:outerShdw>
                </a:effectLst>
              </a:rPr>
              <a:t>AZ ÜZLETI ÁRAJÁNLATNÁL A NETTÓ ÖSSZEGRŐL TÁRGYALUNK!</a:t>
            </a:r>
          </a:p>
        </p:txBody>
      </p:sp>
      <p:pic>
        <p:nvPicPr>
          <p:cNvPr id="5"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099"/>
            <a:ext cx="2857500"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07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AD6DBDFF-D4F7-4971-91B9-EBAFA1B67B84}" type="slidenum">
              <a:rPr lang="hu-HU" altLang="hu-HU" sz="1400" smtClean="0"/>
              <a:pPr algn="r" eaLnBrk="1" hangingPunct="1">
                <a:spcBef>
                  <a:spcPct val="0"/>
                </a:spcBef>
                <a:buFontTx/>
                <a:buNone/>
              </a:pPr>
              <a:t>24</a:t>
            </a:fld>
            <a:endParaRPr lang="hu-HU" altLang="hu-HU" sz="1400" smtClean="0"/>
          </a:p>
        </p:txBody>
      </p:sp>
      <p:sp>
        <p:nvSpPr>
          <p:cNvPr id="17411" name="Rectangle 2"/>
          <p:cNvSpPr>
            <a:spLocks noGrp="1" noChangeArrowheads="1"/>
          </p:cNvSpPr>
          <p:nvPr>
            <p:ph type="title"/>
          </p:nvPr>
        </p:nvSpPr>
        <p:spPr>
          <a:xfrm>
            <a:off x="0" y="0"/>
            <a:ext cx="9144000" cy="1143000"/>
          </a:xfrm>
        </p:spPr>
        <p:txBody>
          <a:bodyPr/>
          <a:lstStyle/>
          <a:p>
            <a:pPr eaLnBrk="1" hangingPunct="1"/>
            <a:r>
              <a:rPr lang="hu-HU" altLang="hu-HU" b="1" dirty="0" smtClean="0">
                <a:solidFill>
                  <a:srgbClr val="FF3300"/>
                </a:solidFill>
              </a:rPr>
              <a:t>ÁFA SZÁMLÁK A FŐKÖNYVBEN </a:t>
            </a:r>
          </a:p>
        </p:txBody>
      </p:sp>
      <p:grpSp>
        <p:nvGrpSpPr>
          <p:cNvPr id="17412" name="Group 3"/>
          <p:cNvGrpSpPr>
            <a:grpSpLocks/>
          </p:cNvGrpSpPr>
          <p:nvPr/>
        </p:nvGrpSpPr>
        <p:grpSpPr bwMode="auto">
          <a:xfrm>
            <a:off x="390525" y="1196975"/>
            <a:ext cx="3632200" cy="2876550"/>
            <a:chOff x="328" y="334"/>
            <a:chExt cx="2479" cy="1417"/>
          </a:xfrm>
        </p:grpSpPr>
        <p:sp>
          <p:nvSpPr>
            <p:cNvPr id="17430" name="Text Box 4"/>
            <p:cNvSpPr txBox="1">
              <a:spLocks noChangeArrowheads="1"/>
            </p:cNvSpPr>
            <p:nvPr/>
          </p:nvSpPr>
          <p:spPr bwMode="auto">
            <a:xfrm>
              <a:off x="328" y="334"/>
              <a:ext cx="2479" cy="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a:solidFill>
                    <a:srgbClr val="000066"/>
                  </a:solidFill>
                  <a:latin typeface="Tahoma" pitchFamily="34" charset="0"/>
                </a:rPr>
                <a:t>466. ELŐZETESEN FELSZÁMÍTOTT</a:t>
              </a:r>
              <a:br>
                <a:rPr lang="hu-HU" altLang="hu-HU" sz="1600">
                  <a:solidFill>
                    <a:srgbClr val="000066"/>
                  </a:solidFill>
                  <a:latin typeface="Tahoma" pitchFamily="34" charset="0"/>
                </a:rPr>
              </a:br>
              <a:r>
                <a:rPr lang="hu-HU" altLang="hu-HU" sz="1600">
                  <a:solidFill>
                    <a:srgbClr val="000066"/>
                  </a:solidFill>
                  <a:latin typeface="Tahoma" pitchFamily="34" charset="0"/>
                </a:rPr>
                <a:t>ÁFA</a:t>
              </a:r>
            </a:p>
            <a:p>
              <a:pPr algn="ctr">
                <a:spcBef>
                  <a:spcPct val="0"/>
                </a:spcBef>
                <a:buFontTx/>
                <a:buNone/>
              </a:pPr>
              <a:r>
                <a:rPr lang="hu-HU" altLang="hu-HU" sz="2000">
                  <a:solidFill>
                    <a:srgbClr val="000066"/>
                  </a:solidFill>
                  <a:latin typeface="Tahoma" pitchFamily="34" charset="0"/>
                </a:rPr>
                <a:t>T                          K</a:t>
              </a:r>
            </a:p>
          </p:txBody>
        </p:sp>
        <p:sp>
          <p:nvSpPr>
            <p:cNvPr id="17431" name="Line 5"/>
            <p:cNvSpPr>
              <a:spLocks noChangeShapeType="1"/>
            </p:cNvSpPr>
            <p:nvPr/>
          </p:nvSpPr>
          <p:spPr bwMode="auto">
            <a:xfrm>
              <a:off x="672" y="839"/>
              <a:ext cx="201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32" name="Line 6"/>
            <p:cNvSpPr>
              <a:spLocks noChangeShapeType="1"/>
            </p:cNvSpPr>
            <p:nvPr/>
          </p:nvSpPr>
          <p:spPr bwMode="auto">
            <a:xfrm>
              <a:off x="1632" y="839"/>
              <a:ext cx="0" cy="912"/>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33" name="Text Box 7"/>
            <p:cNvSpPr txBox="1">
              <a:spLocks noChangeArrowheads="1"/>
            </p:cNvSpPr>
            <p:nvPr/>
          </p:nvSpPr>
          <p:spPr bwMode="auto">
            <a:xfrm>
              <a:off x="927" y="937"/>
              <a:ext cx="125"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a:solidFill>
                  <a:srgbClr val="FF9900"/>
                </a:solidFill>
                <a:latin typeface="Tahoma" pitchFamily="34" charset="0"/>
              </a:endParaRPr>
            </a:p>
          </p:txBody>
        </p:sp>
        <p:sp>
          <p:nvSpPr>
            <p:cNvPr id="17434" name="Text Box 8"/>
            <p:cNvSpPr txBox="1">
              <a:spLocks noChangeArrowheads="1"/>
            </p:cNvSpPr>
            <p:nvPr/>
          </p:nvSpPr>
          <p:spPr bwMode="auto">
            <a:xfrm>
              <a:off x="2221" y="944"/>
              <a:ext cx="126"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a:solidFill>
                  <a:srgbClr val="000066"/>
                </a:solidFill>
                <a:latin typeface="Tahoma" pitchFamily="34" charset="0"/>
              </a:endParaRPr>
            </a:p>
          </p:txBody>
        </p:sp>
      </p:grpSp>
      <p:grpSp>
        <p:nvGrpSpPr>
          <p:cNvPr id="17413" name="Group 9"/>
          <p:cNvGrpSpPr>
            <a:grpSpLocks/>
          </p:cNvGrpSpPr>
          <p:nvPr/>
        </p:nvGrpSpPr>
        <p:grpSpPr bwMode="auto">
          <a:xfrm>
            <a:off x="5849938" y="1058863"/>
            <a:ext cx="2843212" cy="3194050"/>
            <a:chOff x="2939" y="366"/>
            <a:chExt cx="2053" cy="1375"/>
          </a:xfrm>
        </p:grpSpPr>
        <p:sp>
          <p:nvSpPr>
            <p:cNvPr id="17424" name="Text Box 10"/>
            <p:cNvSpPr txBox="1">
              <a:spLocks noChangeArrowheads="1"/>
            </p:cNvSpPr>
            <p:nvPr/>
          </p:nvSpPr>
          <p:spPr bwMode="auto">
            <a:xfrm>
              <a:off x="4562" y="943"/>
              <a:ext cx="285" cy="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3300"/>
                  </a:solidFill>
                  <a:latin typeface="Tahoma" pitchFamily="34" charset="0"/>
                </a:rPr>
                <a:t>    </a:t>
              </a:r>
            </a:p>
          </p:txBody>
        </p:sp>
        <p:sp>
          <p:nvSpPr>
            <p:cNvPr id="17425" name="Text Box 11"/>
            <p:cNvSpPr txBox="1">
              <a:spLocks noChangeArrowheads="1"/>
            </p:cNvSpPr>
            <p:nvPr/>
          </p:nvSpPr>
          <p:spPr bwMode="auto">
            <a:xfrm>
              <a:off x="3418" y="947"/>
              <a:ext cx="133" cy="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a:solidFill>
                  <a:srgbClr val="FF3300"/>
                </a:solidFill>
                <a:latin typeface="Tahoma" pitchFamily="34" charset="0"/>
              </a:endParaRPr>
            </a:p>
          </p:txBody>
        </p:sp>
        <p:grpSp>
          <p:nvGrpSpPr>
            <p:cNvPr id="17426" name="Group 12"/>
            <p:cNvGrpSpPr>
              <a:grpSpLocks/>
            </p:cNvGrpSpPr>
            <p:nvPr/>
          </p:nvGrpSpPr>
          <p:grpSpPr bwMode="auto">
            <a:xfrm>
              <a:off x="2939" y="366"/>
              <a:ext cx="2053" cy="1375"/>
              <a:chOff x="2939" y="376"/>
              <a:chExt cx="2053" cy="1375"/>
            </a:xfrm>
          </p:grpSpPr>
          <p:sp>
            <p:nvSpPr>
              <p:cNvPr id="17427" name="Text Box 13"/>
              <p:cNvSpPr txBox="1">
                <a:spLocks noChangeArrowheads="1"/>
              </p:cNvSpPr>
              <p:nvPr/>
            </p:nvSpPr>
            <p:spPr bwMode="auto">
              <a:xfrm>
                <a:off x="2939" y="376"/>
                <a:ext cx="1953" cy="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800">
                    <a:solidFill>
                      <a:srgbClr val="FF3300"/>
                    </a:solidFill>
                    <a:latin typeface="Tahoma" pitchFamily="34" charset="0"/>
                  </a:rPr>
                  <a:t>467. FIZETENDŐ</a:t>
                </a:r>
                <a:br>
                  <a:rPr lang="hu-HU" altLang="hu-HU" sz="1800">
                    <a:solidFill>
                      <a:srgbClr val="FF3300"/>
                    </a:solidFill>
                    <a:latin typeface="Tahoma" pitchFamily="34" charset="0"/>
                  </a:rPr>
                </a:br>
                <a:r>
                  <a:rPr lang="hu-HU" altLang="hu-HU" sz="1800">
                    <a:solidFill>
                      <a:srgbClr val="FF3300"/>
                    </a:solidFill>
                    <a:latin typeface="Tahoma" pitchFamily="34" charset="0"/>
                  </a:rPr>
                  <a:t> ÁFA</a:t>
                </a:r>
              </a:p>
              <a:p>
                <a:pPr algn="ctr">
                  <a:spcBef>
                    <a:spcPct val="0"/>
                  </a:spcBef>
                  <a:buFontTx/>
                  <a:buNone/>
                </a:pPr>
                <a:r>
                  <a:rPr lang="hu-HU" altLang="hu-HU" sz="2000">
                    <a:solidFill>
                      <a:srgbClr val="FF3300"/>
                    </a:solidFill>
                    <a:latin typeface="Tahoma" pitchFamily="34" charset="0"/>
                  </a:rPr>
                  <a:t>T                            K</a:t>
                </a:r>
              </a:p>
            </p:txBody>
          </p:sp>
          <p:sp>
            <p:nvSpPr>
              <p:cNvPr id="17428" name="Line 14"/>
              <p:cNvSpPr>
                <a:spLocks noChangeShapeType="1"/>
              </p:cNvSpPr>
              <p:nvPr/>
            </p:nvSpPr>
            <p:spPr bwMode="auto">
              <a:xfrm>
                <a:off x="2976" y="839"/>
                <a:ext cx="2016"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29" name="Line 15"/>
              <p:cNvSpPr>
                <a:spLocks noChangeShapeType="1"/>
              </p:cNvSpPr>
              <p:nvPr/>
            </p:nvSpPr>
            <p:spPr bwMode="auto">
              <a:xfrm>
                <a:off x="4032" y="839"/>
                <a:ext cx="0" cy="912"/>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grpSp>
      <p:sp>
        <p:nvSpPr>
          <p:cNvPr id="17414" name="Text Box 16"/>
          <p:cNvSpPr txBox="1">
            <a:spLocks noChangeArrowheads="1"/>
          </p:cNvSpPr>
          <p:nvPr/>
        </p:nvSpPr>
        <p:spPr bwMode="auto">
          <a:xfrm>
            <a:off x="646113" y="2441575"/>
            <a:ext cx="9683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3300"/>
                </a:solidFill>
                <a:latin typeface="Tahoma" pitchFamily="34" charset="0"/>
              </a:rPr>
              <a:t>1. 28000</a:t>
            </a:r>
          </a:p>
        </p:txBody>
      </p:sp>
      <p:sp>
        <p:nvSpPr>
          <p:cNvPr id="17415" name="Text Box 17"/>
          <p:cNvSpPr txBox="1">
            <a:spLocks noChangeArrowheads="1"/>
          </p:cNvSpPr>
          <p:nvPr/>
        </p:nvSpPr>
        <p:spPr bwMode="auto">
          <a:xfrm>
            <a:off x="7543800" y="2368550"/>
            <a:ext cx="9683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a:solidFill>
                  <a:srgbClr val="FF9900"/>
                </a:solidFill>
                <a:latin typeface="Tahoma" pitchFamily="34" charset="0"/>
              </a:rPr>
              <a:t>2. 32000</a:t>
            </a:r>
          </a:p>
        </p:txBody>
      </p:sp>
      <p:sp>
        <p:nvSpPr>
          <p:cNvPr id="17416" name="Text Box 18"/>
          <p:cNvSpPr txBox="1">
            <a:spLocks noChangeArrowheads="1"/>
          </p:cNvSpPr>
          <p:nvPr/>
        </p:nvSpPr>
        <p:spPr bwMode="auto">
          <a:xfrm>
            <a:off x="2741613" y="3429000"/>
            <a:ext cx="391795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800">
                <a:solidFill>
                  <a:srgbClr val="000066"/>
                </a:solidFill>
                <a:latin typeface="Tahoma" pitchFamily="34" charset="0"/>
              </a:rPr>
              <a:t>468. ÁFA ELSZÁMOLÁSI SZÁMLA</a:t>
            </a:r>
          </a:p>
          <a:p>
            <a:pPr algn="ctr">
              <a:spcBef>
                <a:spcPct val="0"/>
              </a:spcBef>
              <a:buFontTx/>
              <a:buNone/>
            </a:pPr>
            <a:r>
              <a:rPr lang="hu-HU" altLang="hu-HU" sz="2000">
                <a:solidFill>
                  <a:srgbClr val="000066"/>
                </a:solidFill>
                <a:latin typeface="Tahoma" pitchFamily="34" charset="0"/>
              </a:rPr>
              <a:t>T                          K</a:t>
            </a:r>
          </a:p>
        </p:txBody>
      </p:sp>
      <p:sp>
        <p:nvSpPr>
          <p:cNvPr id="17417" name="Line 19"/>
          <p:cNvSpPr>
            <a:spLocks noChangeShapeType="1"/>
          </p:cNvSpPr>
          <p:nvPr/>
        </p:nvSpPr>
        <p:spPr bwMode="auto">
          <a:xfrm>
            <a:off x="3508375" y="4076700"/>
            <a:ext cx="23495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18" name="Text Box 20"/>
          <p:cNvSpPr txBox="1">
            <a:spLocks noChangeArrowheads="1"/>
          </p:cNvSpPr>
          <p:nvPr/>
        </p:nvSpPr>
        <p:spPr bwMode="auto">
          <a:xfrm>
            <a:off x="3786188" y="4021138"/>
            <a:ext cx="184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a:solidFill>
                <a:srgbClr val="FF9900"/>
              </a:solidFill>
              <a:latin typeface="Tahoma" pitchFamily="34" charset="0"/>
            </a:endParaRPr>
          </a:p>
        </p:txBody>
      </p:sp>
      <p:sp>
        <p:nvSpPr>
          <p:cNvPr id="17419" name="Text Box 21"/>
          <p:cNvSpPr txBox="1">
            <a:spLocks noChangeArrowheads="1"/>
          </p:cNvSpPr>
          <p:nvPr/>
        </p:nvSpPr>
        <p:spPr bwMode="auto">
          <a:xfrm>
            <a:off x="3503613" y="4203700"/>
            <a:ext cx="85566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rPr>
              <a:t>3. 4000</a:t>
            </a:r>
          </a:p>
        </p:txBody>
      </p:sp>
      <p:sp>
        <p:nvSpPr>
          <p:cNvPr id="1203222" name="Rectangle 22"/>
          <p:cNvSpPr>
            <a:spLocks noChangeArrowheads="1"/>
          </p:cNvSpPr>
          <p:nvPr/>
        </p:nvSpPr>
        <p:spPr bwMode="auto">
          <a:xfrm>
            <a:off x="71438" y="4894263"/>
            <a:ext cx="9028112"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81000" indent="-3810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AutoNum type="arabicPeriod"/>
            </a:pPr>
            <a:r>
              <a:rPr lang="hu-HU" altLang="hu-HU" sz="1600" dirty="0"/>
              <a:t>BESZERZÉSEK ELŐZETESEN FELSZÁMÍTOTT (LEVONHATÓ) ÁFA TARTALMA  - MEG KELL FIZETNI A SZÁLLÍTÓNAK (T4 ELŐZETESEN </a:t>
            </a:r>
            <a:r>
              <a:rPr lang="hu-HU" altLang="hu-HU" sz="1600" dirty="0" smtClean="0"/>
              <a:t>FELSZÁMÍTOTT </a:t>
            </a:r>
            <a:r>
              <a:rPr lang="hu-HU" altLang="hu-HU" sz="1600" dirty="0"/>
              <a:t>ÁFA – K4 SZÁLLÍTÓK</a:t>
            </a:r>
          </a:p>
          <a:p>
            <a:pPr eaLnBrk="1" hangingPunct="1">
              <a:buFontTx/>
              <a:buAutoNum type="arabicPeriod"/>
            </a:pPr>
            <a:r>
              <a:rPr lang="hu-HU" altLang="hu-HU" sz="1600" dirty="0"/>
              <a:t>ÉRTÉKESÍTÉSKOR FELSZÁMÍTOTT ÁFA – EZ AZ ÁFA KÖTELEZETTSÉG, AMIT A VEVŐNK MEGFIZET (T3 VEVŐK – K4 FIZETENDŐ ÁFA</a:t>
            </a:r>
          </a:p>
          <a:p>
            <a:pPr eaLnBrk="1" hangingPunct="1">
              <a:buFontTx/>
              <a:buAutoNum type="arabicPeriod"/>
            </a:pPr>
            <a:r>
              <a:rPr lang="hu-HU" altLang="hu-HU" sz="1600" dirty="0"/>
              <a:t>A FIZETENDŐ ÉS LEVONHATÓ ÁFA </a:t>
            </a:r>
            <a:r>
              <a:rPr lang="hu-HU" altLang="hu-HU" sz="1600" dirty="0" smtClean="0"/>
              <a:t>KÜLÖNBÖZETÉNEK </a:t>
            </a:r>
            <a:r>
              <a:rPr lang="hu-HU" altLang="hu-HU" sz="1600" dirty="0"/>
              <a:t>RENDEZÉSE A  NAV FELÉ. </a:t>
            </a:r>
            <a:br>
              <a:rPr lang="hu-HU" altLang="hu-HU" sz="1600" dirty="0"/>
            </a:br>
            <a:r>
              <a:rPr lang="hu-HU" altLang="hu-HU" sz="1600" dirty="0"/>
              <a:t>(T4 ÁFA ELSZÁMOLÁSI SZÁMA – K3 ELSZÁMOLÁSI BETÉTSZÁMLA</a:t>
            </a:r>
            <a:endParaRPr lang="hu-HU" altLang="hu-HU" sz="1600" i="1" dirty="0"/>
          </a:p>
        </p:txBody>
      </p:sp>
      <p:sp>
        <p:nvSpPr>
          <p:cNvPr id="17421" name="Line 23"/>
          <p:cNvSpPr>
            <a:spLocks noChangeShapeType="1"/>
          </p:cNvSpPr>
          <p:nvPr/>
        </p:nvSpPr>
        <p:spPr bwMode="auto">
          <a:xfrm>
            <a:off x="4662488" y="4067175"/>
            <a:ext cx="0" cy="58578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3" name="Téglalap 2"/>
          <p:cNvSpPr>
            <a:spLocks noChangeArrowheads="1"/>
          </p:cNvSpPr>
          <p:nvPr/>
        </p:nvSpPr>
        <p:spPr bwMode="auto">
          <a:xfrm>
            <a:off x="390525" y="2703513"/>
            <a:ext cx="4037013" cy="6540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23" name="Szövegdoboz 3"/>
          <p:cNvSpPr txBox="1">
            <a:spLocks noChangeArrowheads="1"/>
          </p:cNvSpPr>
          <p:nvPr/>
        </p:nvSpPr>
        <p:spPr bwMode="auto">
          <a:xfrm>
            <a:off x="395288" y="2711450"/>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hu-HU" altLang="hu-HU" sz="1200"/>
              <a:t>EZ A TECHNIKAI SZÁMLA VALÓJÁBAN ESZKÖZ SZÁMLAKÉNT VISELKEDIK, MIVEL TIPIKUSAN TARTOZIK EGYENLEGE VAN!</a:t>
            </a:r>
          </a:p>
        </p:txBody>
      </p:sp>
    </p:spTree>
    <p:extLst>
      <p:ext uri="{BB962C8B-B14F-4D97-AF65-F5344CB8AC3E}">
        <p14:creationId xmlns:p14="http://schemas.microsoft.com/office/powerpoint/2010/main" val="2837940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3222">
                                            <p:txEl>
                                              <p:pRg st="0" end="0"/>
                                            </p:txEl>
                                          </p:spTgt>
                                        </p:tgtEl>
                                        <p:attrNameLst>
                                          <p:attrName>style.visibility</p:attrName>
                                        </p:attrNameLst>
                                      </p:cBhvr>
                                      <p:to>
                                        <p:strVal val="visible"/>
                                      </p:to>
                                    </p:set>
                                    <p:animEffect transition="in" filter="fade">
                                      <p:cBhvr>
                                        <p:cTn id="7" dur="500"/>
                                        <p:tgtEl>
                                          <p:spTgt spid="1203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3222">
                                            <p:txEl>
                                              <p:pRg st="1" end="1"/>
                                            </p:txEl>
                                          </p:spTgt>
                                        </p:tgtEl>
                                        <p:attrNameLst>
                                          <p:attrName>style.visibility</p:attrName>
                                        </p:attrNameLst>
                                      </p:cBhvr>
                                      <p:to>
                                        <p:strVal val="visible"/>
                                      </p:to>
                                    </p:set>
                                    <p:animEffect transition="in" filter="fade">
                                      <p:cBhvr>
                                        <p:cTn id="12" dur="500"/>
                                        <p:tgtEl>
                                          <p:spTgt spid="12032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3222">
                                            <p:txEl>
                                              <p:pRg st="2" end="2"/>
                                            </p:txEl>
                                          </p:spTgt>
                                        </p:tgtEl>
                                        <p:attrNameLst>
                                          <p:attrName>style.visibility</p:attrName>
                                        </p:attrNameLst>
                                      </p:cBhvr>
                                      <p:to>
                                        <p:strVal val="visible"/>
                                      </p:to>
                                    </p:set>
                                    <p:animEffect transition="in" filter="fade">
                                      <p:cBhvr>
                                        <p:cTn id="17" dur="500"/>
                                        <p:tgtEl>
                                          <p:spTgt spid="12032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22" grpId="0" build="p"/>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rgbClr val="FF0000"/>
                </a:solidFill>
              </a:rPr>
              <a:t>ÁFA NYILVÁNTARTÁS ANALITIKÁI</a:t>
            </a:r>
            <a:endParaRPr lang="hu-HU" b="1"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300810"/>
            <a:ext cx="8832850" cy="23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74" y="1556792"/>
            <a:ext cx="8695506" cy="230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1475656" y="1196752"/>
            <a:ext cx="6278898" cy="369332"/>
          </a:xfrm>
          <a:prstGeom prst="rect">
            <a:avLst/>
          </a:prstGeom>
          <a:noFill/>
        </p:spPr>
        <p:txBody>
          <a:bodyPr wrap="none" rtlCol="0">
            <a:spAutoFit/>
          </a:bodyPr>
          <a:lstStyle/>
          <a:p>
            <a:r>
              <a:rPr lang="hu-HU" b="1" dirty="0" smtClean="0">
                <a:solidFill>
                  <a:srgbClr val="000066"/>
                </a:solidFill>
              </a:rPr>
              <a:t>KIMENŐ SZÁMLA NYILVÁNTARTÁS (VEVŐ ANALITIKA ÁFA-HOZ)</a:t>
            </a:r>
            <a:endParaRPr lang="hu-HU" b="1" dirty="0">
              <a:solidFill>
                <a:srgbClr val="000066"/>
              </a:solidFill>
            </a:endParaRPr>
          </a:p>
        </p:txBody>
      </p:sp>
      <p:sp>
        <p:nvSpPr>
          <p:cNvPr id="6" name="Szövegdoboz 5"/>
          <p:cNvSpPr txBox="1"/>
          <p:nvPr/>
        </p:nvSpPr>
        <p:spPr>
          <a:xfrm>
            <a:off x="1475656" y="3851756"/>
            <a:ext cx="6568465" cy="369332"/>
          </a:xfrm>
          <a:prstGeom prst="rect">
            <a:avLst/>
          </a:prstGeom>
          <a:noFill/>
        </p:spPr>
        <p:txBody>
          <a:bodyPr wrap="none" rtlCol="0">
            <a:spAutoFit/>
          </a:bodyPr>
          <a:lstStyle/>
          <a:p>
            <a:r>
              <a:rPr lang="hu-HU" b="1" dirty="0" smtClean="0">
                <a:solidFill>
                  <a:srgbClr val="000066"/>
                </a:solidFill>
              </a:rPr>
              <a:t>BEJÖVŐ SZÁMLA NYILVÁNTARTÁS (SZÁLLÍTÓ ANALITIKA ÁFA-HOZ)</a:t>
            </a:r>
            <a:endParaRPr lang="hu-HU" b="1" dirty="0">
              <a:solidFill>
                <a:srgbClr val="000066"/>
              </a:solidFill>
            </a:endParaRPr>
          </a:p>
        </p:txBody>
      </p:sp>
    </p:spTree>
    <p:extLst>
      <p:ext uri="{BB962C8B-B14F-4D97-AF65-F5344CB8AC3E}">
        <p14:creationId xmlns:p14="http://schemas.microsoft.com/office/powerpoint/2010/main" val="832135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lyamatábra: Dokumentum 39"/>
          <p:cNvSpPr/>
          <p:nvPr/>
        </p:nvSpPr>
        <p:spPr>
          <a:xfrm>
            <a:off x="3419872" y="5589240"/>
            <a:ext cx="2304256" cy="115274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11" name="Rectangle 2"/>
          <p:cNvSpPr>
            <a:spLocks noGrp="1" noChangeArrowheads="1"/>
          </p:cNvSpPr>
          <p:nvPr>
            <p:ph type="title"/>
          </p:nvPr>
        </p:nvSpPr>
        <p:spPr>
          <a:xfrm>
            <a:off x="-14142" y="53975"/>
            <a:ext cx="9144000" cy="1143000"/>
          </a:xfrm>
        </p:spPr>
        <p:txBody>
          <a:bodyPr>
            <a:normAutofit/>
          </a:bodyPr>
          <a:lstStyle/>
          <a:p>
            <a:pPr eaLnBrk="1" hangingPunct="1"/>
            <a:r>
              <a:rPr lang="hu-HU" altLang="hu-HU" b="1" dirty="0" smtClean="0">
                <a:solidFill>
                  <a:srgbClr val="FF3300"/>
                </a:solidFill>
              </a:rPr>
              <a:t>ÁFA EGYEZTETÉS</a:t>
            </a:r>
          </a:p>
        </p:txBody>
      </p:sp>
      <p:grpSp>
        <p:nvGrpSpPr>
          <p:cNvPr id="17412" name="Group 3"/>
          <p:cNvGrpSpPr>
            <a:grpSpLocks/>
          </p:cNvGrpSpPr>
          <p:nvPr/>
        </p:nvGrpSpPr>
        <p:grpSpPr bwMode="auto">
          <a:xfrm>
            <a:off x="390525" y="1196975"/>
            <a:ext cx="3632200" cy="2876550"/>
            <a:chOff x="328" y="334"/>
            <a:chExt cx="2479" cy="1417"/>
          </a:xfrm>
        </p:grpSpPr>
        <p:sp>
          <p:nvSpPr>
            <p:cNvPr id="17430" name="Text Box 4"/>
            <p:cNvSpPr txBox="1">
              <a:spLocks noChangeArrowheads="1"/>
            </p:cNvSpPr>
            <p:nvPr/>
          </p:nvSpPr>
          <p:spPr bwMode="auto">
            <a:xfrm>
              <a:off x="328" y="334"/>
              <a:ext cx="2479" cy="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dirty="0">
                  <a:solidFill>
                    <a:srgbClr val="000066"/>
                  </a:solidFill>
                  <a:latin typeface="Tahoma" pitchFamily="34" charset="0"/>
                </a:rPr>
                <a:t>466. ELŐZETESEN FELSZÁMÍTOTT</a:t>
              </a:r>
              <a:br>
                <a:rPr lang="hu-HU" altLang="hu-HU" sz="1600" dirty="0">
                  <a:solidFill>
                    <a:srgbClr val="000066"/>
                  </a:solidFill>
                  <a:latin typeface="Tahoma" pitchFamily="34" charset="0"/>
                </a:rPr>
              </a:br>
              <a:r>
                <a:rPr lang="hu-HU" altLang="hu-HU" sz="1600" dirty="0">
                  <a:solidFill>
                    <a:srgbClr val="000066"/>
                  </a:solidFill>
                  <a:latin typeface="Tahoma" pitchFamily="34" charset="0"/>
                </a:rPr>
                <a:t>ÁFA</a:t>
              </a:r>
            </a:p>
            <a:p>
              <a:pPr algn="ctr">
                <a:spcBef>
                  <a:spcPct val="0"/>
                </a:spcBef>
                <a:buFontTx/>
                <a:buNone/>
              </a:pPr>
              <a:r>
                <a:rPr lang="hu-HU" altLang="hu-HU" sz="2000" dirty="0">
                  <a:solidFill>
                    <a:srgbClr val="000066"/>
                  </a:solidFill>
                  <a:latin typeface="Tahoma" pitchFamily="34" charset="0"/>
                </a:rPr>
                <a:t>T                          K</a:t>
              </a:r>
            </a:p>
          </p:txBody>
        </p:sp>
        <p:sp>
          <p:nvSpPr>
            <p:cNvPr id="17431" name="Line 5"/>
            <p:cNvSpPr>
              <a:spLocks noChangeShapeType="1"/>
            </p:cNvSpPr>
            <p:nvPr/>
          </p:nvSpPr>
          <p:spPr bwMode="auto">
            <a:xfrm>
              <a:off x="672" y="839"/>
              <a:ext cx="2016" cy="0"/>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32" name="Line 6"/>
            <p:cNvSpPr>
              <a:spLocks noChangeShapeType="1"/>
            </p:cNvSpPr>
            <p:nvPr/>
          </p:nvSpPr>
          <p:spPr bwMode="auto">
            <a:xfrm>
              <a:off x="1632" y="839"/>
              <a:ext cx="0" cy="912"/>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33" name="Text Box 7"/>
            <p:cNvSpPr txBox="1">
              <a:spLocks noChangeArrowheads="1"/>
            </p:cNvSpPr>
            <p:nvPr/>
          </p:nvSpPr>
          <p:spPr bwMode="auto">
            <a:xfrm>
              <a:off x="927" y="937"/>
              <a:ext cx="125"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a:solidFill>
                  <a:srgbClr val="FF9900"/>
                </a:solidFill>
                <a:latin typeface="Tahoma" pitchFamily="34" charset="0"/>
              </a:endParaRPr>
            </a:p>
          </p:txBody>
        </p:sp>
        <p:sp>
          <p:nvSpPr>
            <p:cNvPr id="17434" name="Text Box 8"/>
            <p:cNvSpPr txBox="1">
              <a:spLocks noChangeArrowheads="1"/>
            </p:cNvSpPr>
            <p:nvPr/>
          </p:nvSpPr>
          <p:spPr bwMode="auto">
            <a:xfrm>
              <a:off x="2221" y="944"/>
              <a:ext cx="126" cy="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a:solidFill>
                  <a:srgbClr val="000066"/>
                </a:solidFill>
                <a:latin typeface="Tahoma" pitchFamily="34" charset="0"/>
              </a:endParaRPr>
            </a:p>
          </p:txBody>
        </p:sp>
      </p:grpSp>
      <p:grpSp>
        <p:nvGrpSpPr>
          <p:cNvPr id="17413" name="Group 9"/>
          <p:cNvGrpSpPr>
            <a:grpSpLocks/>
          </p:cNvGrpSpPr>
          <p:nvPr/>
        </p:nvGrpSpPr>
        <p:grpSpPr bwMode="auto">
          <a:xfrm>
            <a:off x="5380455" y="1058863"/>
            <a:ext cx="3111883" cy="3194050"/>
            <a:chOff x="2600" y="366"/>
            <a:chExt cx="2247" cy="1375"/>
          </a:xfrm>
        </p:grpSpPr>
        <p:sp>
          <p:nvSpPr>
            <p:cNvPr id="17424" name="Text Box 10"/>
            <p:cNvSpPr txBox="1">
              <a:spLocks noChangeArrowheads="1"/>
            </p:cNvSpPr>
            <p:nvPr/>
          </p:nvSpPr>
          <p:spPr bwMode="auto">
            <a:xfrm>
              <a:off x="4562" y="943"/>
              <a:ext cx="285" cy="13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3300"/>
                  </a:solidFill>
                  <a:latin typeface="Tahoma" pitchFamily="34" charset="0"/>
                </a:rPr>
                <a:t>    </a:t>
              </a:r>
            </a:p>
          </p:txBody>
        </p:sp>
        <p:sp>
          <p:nvSpPr>
            <p:cNvPr id="17425" name="Text Box 11"/>
            <p:cNvSpPr txBox="1">
              <a:spLocks noChangeArrowheads="1"/>
            </p:cNvSpPr>
            <p:nvPr/>
          </p:nvSpPr>
          <p:spPr bwMode="auto">
            <a:xfrm>
              <a:off x="3418" y="947"/>
              <a:ext cx="133" cy="13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a:solidFill>
                  <a:srgbClr val="FF3300"/>
                </a:solidFill>
                <a:latin typeface="Tahoma" pitchFamily="34" charset="0"/>
              </a:endParaRPr>
            </a:p>
          </p:txBody>
        </p:sp>
        <p:grpSp>
          <p:nvGrpSpPr>
            <p:cNvPr id="17426" name="Group 12"/>
            <p:cNvGrpSpPr>
              <a:grpSpLocks/>
            </p:cNvGrpSpPr>
            <p:nvPr/>
          </p:nvGrpSpPr>
          <p:grpSpPr bwMode="auto">
            <a:xfrm>
              <a:off x="2600" y="366"/>
              <a:ext cx="2016" cy="1375"/>
              <a:chOff x="2600" y="376"/>
              <a:chExt cx="2016" cy="1375"/>
            </a:xfrm>
          </p:grpSpPr>
          <p:sp>
            <p:nvSpPr>
              <p:cNvPr id="17427" name="Text Box 13"/>
              <p:cNvSpPr txBox="1">
                <a:spLocks noChangeArrowheads="1"/>
              </p:cNvSpPr>
              <p:nvPr/>
            </p:nvSpPr>
            <p:spPr bwMode="auto">
              <a:xfrm>
                <a:off x="2640" y="376"/>
                <a:ext cx="1953" cy="41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800" dirty="0">
                    <a:solidFill>
                      <a:srgbClr val="FF3300"/>
                    </a:solidFill>
                    <a:latin typeface="Tahoma" pitchFamily="34" charset="0"/>
                  </a:rPr>
                  <a:t>467. FIZETENDŐ</a:t>
                </a:r>
                <a:br>
                  <a:rPr lang="hu-HU" altLang="hu-HU" sz="1800" dirty="0">
                    <a:solidFill>
                      <a:srgbClr val="FF3300"/>
                    </a:solidFill>
                    <a:latin typeface="Tahoma" pitchFamily="34" charset="0"/>
                  </a:rPr>
                </a:br>
                <a:r>
                  <a:rPr lang="hu-HU" altLang="hu-HU" sz="1800" dirty="0">
                    <a:solidFill>
                      <a:srgbClr val="FF3300"/>
                    </a:solidFill>
                    <a:latin typeface="Tahoma" pitchFamily="34" charset="0"/>
                  </a:rPr>
                  <a:t> ÁFA</a:t>
                </a:r>
              </a:p>
              <a:p>
                <a:pPr algn="ctr">
                  <a:spcBef>
                    <a:spcPct val="0"/>
                  </a:spcBef>
                  <a:buFontTx/>
                  <a:buNone/>
                </a:pPr>
                <a:r>
                  <a:rPr lang="hu-HU" altLang="hu-HU" sz="2000" dirty="0">
                    <a:solidFill>
                      <a:srgbClr val="FF3300"/>
                    </a:solidFill>
                    <a:latin typeface="Tahoma" pitchFamily="34" charset="0"/>
                  </a:rPr>
                  <a:t>T                            K</a:t>
                </a:r>
              </a:p>
            </p:txBody>
          </p:sp>
          <p:sp>
            <p:nvSpPr>
              <p:cNvPr id="17428" name="Line 14"/>
              <p:cNvSpPr>
                <a:spLocks noChangeShapeType="1"/>
              </p:cNvSpPr>
              <p:nvPr/>
            </p:nvSpPr>
            <p:spPr bwMode="auto">
              <a:xfrm>
                <a:off x="2600" y="839"/>
                <a:ext cx="2016" cy="0"/>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29" name="Line 15"/>
              <p:cNvSpPr>
                <a:spLocks noChangeShapeType="1"/>
              </p:cNvSpPr>
              <p:nvPr/>
            </p:nvSpPr>
            <p:spPr bwMode="auto">
              <a:xfrm>
                <a:off x="3628" y="839"/>
                <a:ext cx="0" cy="912"/>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grpSp>
      <p:sp>
        <p:nvSpPr>
          <p:cNvPr id="17414" name="Text Box 16"/>
          <p:cNvSpPr txBox="1">
            <a:spLocks noChangeArrowheads="1"/>
          </p:cNvSpPr>
          <p:nvPr/>
        </p:nvSpPr>
        <p:spPr bwMode="auto">
          <a:xfrm>
            <a:off x="646113" y="2441575"/>
            <a:ext cx="9683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3300"/>
                </a:solidFill>
                <a:latin typeface="Tahoma" pitchFamily="34" charset="0"/>
              </a:rPr>
              <a:t>1. 28000</a:t>
            </a:r>
          </a:p>
        </p:txBody>
      </p:sp>
      <p:sp>
        <p:nvSpPr>
          <p:cNvPr id="17415" name="Text Box 17"/>
          <p:cNvSpPr txBox="1">
            <a:spLocks noChangeArrowheads="1"/>
          </p:cNvSpPr>
          <p:nvPr/>
        </p:nvSpPr>
        <p:spPr bwMode="auto">
          <a:xfrm>
            <a:off x="7471792" y="2368550"/>
            <a:ext cx="881973"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dirty="0">
                <a:solidFill>
                  <a:srgbClr val="FF0000"/>
                </a:solidFill>
                <a:latin typeface="Tahoma" pitchFamily="34" charset="0"/>
              </a:rPr>
              <a:t>2. 32000</a:t>
            </a:r>
          </a:p>
        </p:txBody>
      </p:sp>
      <p:sp>
        <p:nvSpPr>
          <p:cNvPr id="17416" name="Text Box 18"/>
          <p:cNvSpPr txBox="1">
            <a:spLocks noChangeArrowheads="1"/>
          </p:cNvSpPr>
          <p:nvPr/>
        </p:nvSpPr>
        <p:spPr bwMode="auto">
          <a:xfrm>
            <a:off x="2741613" y="2636912"/>
            <a:ext cx="391795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800" dirty="0">
                <a:solidFill>
                  <a:srgbClr val="000066"/>
                </a:solidFill>
                <a:latin typeface="Tahoma" pitchFamily="34" charset="0"/>
              </a:rPr>
              <a:t>468. ÁFA ELSZÁMOLÁSI SZÁMLA</a:t>
            </a:r>
          </a:p>
          <a:p>
            <a:pPr algn="ctr">
              <a:spcBef>
                <a:spcPct val="0"/>
              </a:spcBef>
              <a:buFontTx/>
              <a:buNone/>
            </a:pPr>
            <a:r>
              <a:rPr lang="hu-HU" altLang="hu-HU" sz="2000" dirty="0">
                <a:solidFill>
                  <a:srgbClr val="000066"/>
                </a:solidFill>
                <a:latin typeface="Tahoma" pitchFamily="34" charset="0"/>
              </a:rPr>
              <a:t>T                          K</a:t>
            </a:r>
          </a:p>
        </p:txBody>
      </p:sp>
      <p:sp>
        <p:nvSpPr>
          <p:cNvPr id="17417" name="Line 19"/>
          <p:cNvSpPr>
            <a:spLocks noChangeShapeType="1"/>
          </p:cNvSpPr>
          <p:nvPr/>
        </p:nvSpPr>
        <p:spPr bwMode="auto">
          <a:xfrm>
            <a:off x="3424634" y="3222501"/>
            <a:ext cx="2349500" cy="0"/>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18" name="Text Box 20"/>
          <p:cNvSpPr txBox="1">
            <a:spLocks noChangeArrowheads="1"/>
          </p:cNvSpPr>
          <p:nvPr/>
        </p:nvSpPr>
        <p:spPr bwMode="auto">
          <a:xfrm>
            <a:off x="3786188" y="4021138"/>
            <a:ext cx="184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hu-HU" altLang="hu-HU" sz="1400">
              <a:solidFill>
                <a:srgbClr val="FF9900"/>
              </a:solidFill>
              <a:latin typeface="Tahoma" pitchFamily="34" charset="0"/>
            </a:endParaRPr>
          </a:p>
        </p:txBody>
      </p:sp>
      <p:sp>
        <p:nvSpPr>
          <p:cNvPr id="17419" name="Text Box 21"/>
          <p:cNvSpPr txBox="1">
            <a:spLocks noChangeArrowheads="1"/>
          </p:cNvSpPr>
          <p:nvPr/>
        </p:nvSpPr>
        <p:spPr bwMode="auto">
          <a:xfrm>
            <a:off x="3419872" y="3349501"/>
            <a:ext cx="85566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rPr>
              <a:t>3. 4000</a:t>
            </a:r>
          </a:p>
        </p:txBody>
      </p:sp>
      <p:sp>
        <p:nvSpPr>
          <p:cNvPr id="17421" name="Line 23"/>
          <p:cNvSpPr>
            <a:spLocks noChangeShapeType="1"/>
          </p:cNvSpPr>
          <p:nvPr/>
        </p:nvSpPr>
        <p:spPr bwMode="auto">
          <a:xfrm>
            <a:off x="4578747" y="3212976"/>
            <a:ext cx="0" cy="585788"/>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cxnSp>
        <p:nvCxnSpPr>
          <p:cNvPr id="4" name="Szögletes összekötő 3"/>
          <p:cNvCxnSpPr/>
          <p:nvPr/>
        </p:nvCxnSpPr>
        <p:spPr>
          <a:xfrm rot="10800000">
            <a:off x="3508376" y="0"/>
            <a:ext cx="127521"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 name="Lefelé nyíl 4"/>
          <p:cNvSpPr/>
          <p:nvPr/>
        </p:nvSpPr>
        <p:spPr>
          <a:xfrm>
            <a:off x="1043608" y="2852936"/>
            <a:ext cx="316138" cy="9118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Folyamatábra: Dokumentum 6"/>
          <p:cNvSpPr/>
          <p:nvPr/>
        </p:nvSpPr>
        <p:spPr>
          <a:xfrm>
            <a:off x="323528" y="4508500"/>
            <a:ext cx="2304256" cy="115274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347801" y="4921423"/>
            <a:ext cx="2279983" cy="307777"/>
          </a:xfrm>
          <a:prstGeom prst="rect">
            <a:avLst/>
          </a:prstGeom>
          <a:noFill/>
        </p:spPr>
        <p:txBody>
          <a:bodyPr wrap="none" rtlCol="0">
            <a:spAutoFit/>
          </a:bodyPr>
          <a:lstStyle/>
          <a:p>
            <a:r>
              <a:rPr lang="hu-HU" sz="1400" b="1" dirty="0" smtClean="0">
                <a:solidFill>
                  <a:srgbClr val="FF0000"/>
                </a:solidFill>
              </a:rPr>
              <a:t>BEJÖVŐ SZÁMLA ANALITIKA</a:t>
            </a:r>
            <a:endParaRPr lang="hu-HU" sz="1400" b="1" dirty="0">
              <a:solidFill>
                <a:srgbClr val="FF0000"/>
              </a:solidFill>
            </a:endParaRPr>
          </a:p>
        </p:txBody>
      </p:sp>
      <p:sp>
        <p:nvSpPr>
          <p:cNvPr id="8" name="Egyenlő 7"/>
          <p:cNvSpPr/>
          <p:nvPr/>
        </p:nvSpPr>
        <p:spPr>
          <a:xfrm>
            <a:off x="683568" y="4021138"/>
            <a:ext cx="1013154" cy="48736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33" name="Lefelé nyíl 32"/>
          <p:cNvSpPr/>
          <p:nvPr/>
        </p:nvSpPr>
        <p:spPr>
          <a:xfrm>
            <a:off x="7236296" y="2852936"/>
            <a:ext cx="316138" cy="9118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Folyamatábra: Dokumentum 33"/>
          <p:cNvSpPr/>
          <p:nvPr/>
        </p:nvSpPr>
        <p:spPr>
          <a:xfrm>
            <a:off x="6588224" y="4508500"/>
            <a:ext cx="2304256" cy="115274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Szövegdoboz 34"/>
          <p:cNvSpPr txBox="1"/>
          <p:nvPr/>
        </p:nvSpPr>
        <p:spPr>
          <a:xfrm>
            <a:off x="6612497" y="4921423"/>
            <a:ext cx="2320251" cy="307777"/>
          </a:xfrm>
          <a:prstGeom prst="rect">
            <a:avLst/>
          </a:prstGeom>
          <a:noFill/>
        </p:spPr>
        <p:txBody>
          <a:bodyPr wrap="none" rtlCol="0">
            <a:spAutoFit/>
          </a:bodyPr>
          <a:lstStyle/>
          <a:p>
            <a:r>
              <a:rPr lang="hu-HU" sz="1400" b="1" dirty="0" smtClean="0">
                <a:solidFill>
                  <a:srgbClr val="FF0000"/>
                </a:solidFill>
              </a:rPr>
              <a:t>KIMENŐ SZÁMLA ANALITIKA</a:t>
            </a:r>
            <a:endParaRPr lang="hu-HU" sz="1400" b="1" dirty="0">
              <a:solidFill>
                <a:srgbClr val="FF0000"/>
              </a:solidFill>
            </a:endParaRPr>
          </a:p>
        </p:txBody>
      </p:sp>
      <p:sp>
        <p:nvSpPr>
          <p:cNvPr id="36" name="Egyenlő 35"/>
          <p:cNvSpPr/>
          <p:nvPr/>
        </p:nvSpPr>
        <p:spPr>
          <a:xfrm>
            <a:off x="6948264" y="4021138"/>
            <a:ext cx="1013154" cy="48736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37" name="Lefelé nyíl 36"/>
          <p:cNvSpPr/>
          <p:nvPr/>
        </p:nvSpPr>
        <p:spPr>
          <a:xfrm>
            <a:off x="4427984" y="3861048"/>
            <a:ext cx="316138" cy="9118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Szövegdoboz 37"/>
          <p:cNvSpPr txBox="1"/>
          <p:nvPr/>
        </p:nvSpPr>
        <p:spPr>
          <a:xfrm>
            <a:off x="3776090" y="5733256"/>
            <a:ext cx="1660006" cy="523220"/>
          </a:xfrm>
          <a:prstGeom prst="rect">
            <a:avLst/>
          </a:prstGeom>
          <a:noFill/>
        </p:spPr>
        <p:txBody>
          <a:bodyPr wrap="none" rtlCol="0">
            <a:spAutoFit/>
          </a:bodyPr>
          <a:lstStyle/>
          <a:p>
            <a:pPr algn="ctr"/>
            <a:r>
              <a:rPr lang="hu-HU" sz="1400" b="1" dirty="0" smtClean="0">
                <a:solidFill>
                  <a:srgbClr val="FF0000"/>
                </a:solidFill>
              </a:rPr>
              <a:t>ADÓFOLYÓSZÁMLA </a:t>
            </a:r>
            <a:br>
              <a:rPr lang="hu-HU" sz="1400" b="1" dirty="0" smtClean="0">
                <a:solidFill>
                  <a:srgbClr val="FF0000"/>
                </a:solidFill>
              </a:rPr>
            </a:br>
            <a:r>
              <a:rPr lang="hu-HU" sz="1400" b="1" dirty="0" smtClean="0">
                <a:solidFill>
                  <a:srgbClr val="FF0000"/>
                </a:solidFill>
              </a:rPr>
              <a:t>ANALITIKA</a:t>
            </a:r>
            <a:endParaRPr lang="hu-HU" sz="1400" b="1" dirty="0">
              <a:solidFill>
                <a:srgbClr val="FF0000"/>
              </a:solidFill>
            </a:endParaRPr>
          </a:p>
        </p:txBody>
      </p:sp>
      <p:sp>
        <p:nvSpPr>
          <p:cNvPr id="39" name="Egyenlő 38"/>
          <p:cNvSpPr/>
          <p:nvPr/>
        </p:nvSpPr>
        <p:spPr>
          <a:xfrm>
            <a:off x="4099684" y="5029250"/>
            <a:ext cx="1013154" cy="48736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86140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 grpId="0" animBg="1"/>
      <p:bldP spid="7" grpId="0" animBg="1"/>
      <p:bldP spid="6" grpId="0"/>
      <p:bldP spid="8" grpId="0" animBg="1"/>
      <p:bldP spid="33" grpId="0" animBg="1"/>
      <p:bldP spid="34" grpId="0" animBg="1"/>
      <p:bldP spid="35" grpId="0"/>
      <p:bldP spid="36" grpId="0" animBg="1"/>
      <p:bldP spid="37" grpId="0" animBg="1"/>
      <p:bldP spid="38" grpId="0"/>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A63C90A-50B2-4A27-88C5-9B9BBDDB86A4}" type="slidenum">
              <a:rPr lang="hu-HU" altLang="hu-HU" sz="1100" b="1" smtClean="0"/>
              <a:pPr algn="r" eaLnBrk="1" hangingPunct="1">
                <a:spcBef>
                  <a:spcPct val="0"/>
                </a:spcBef>
                <a:buFontTx/>
                <a:buNone/>
              </a:pPr>
              <a:t>27</a:t>
            </a:fld>
            <a:endParaRPr lang="hu-HU" altLang="hu-HU" sz="1100" b="1" smtClean="0"/>
          </a:p>
        </p:txBody>
      </p:sp>
      <p:sp>
        <p:nvSpPr>
          <p:cNvPr id="18435" name="Rectangle 2"/>
          <p:cNvSpPr>
            <a:spLocks noGrp="1" noChangeArrowheads="1"/>
          </p:cNvSpPr>
          <p:nvPr>
            <p:ph type="title"/>
          </p:nvPr>
        </p:nvSpPr>
        <p:spPr/>
        <p:txBody>
          <a:bodyPr/>
          <a:lstStyle/>
          <a:p>
            <a:pPr eaLnBrk="1" hangingPunct="1"/>
            <a:r>
              <a:rPr lang="hu-HU" altLang="hu-HU" sz="4000" b="1" dirty="0" smtClean="0">
                <a:solidFill>
                  <a:srgbClr val="FF0000"/>
                </a:solidFill>
              </a:rPr>
              <a:t>AZ ADÓK HELYE A MÉRLEGBEN </a:t>
            </a:r>
          </a:p>
        </p:txBody>
      </p:sp>
      <p:sp>
        <p:nvSpPr>
          <p:cNvPr id="20484" name="Rectangle 3"/>
          <p:cNvSpPr>
            <a:spLocks noGrp="1" noChangeArrowheads="1"/>
          </p:cNvSpPr>
          <p:nvPr>
            <p:ph type="body" idx="1"/>
          </p:nvPr>
        </p:nvSpPr>
        <p:spPr/>
        <p:txBody>
          <a:bodyPr/>
          <a:lstStyle/>
          <a:p>
            <a:pPr eaLnBrk="1" hangingPunct="1">
              <a:lnSpc>
                <a:spcPct val="95000"/>
              </a:lnSpc>
              <a:buFontTx/>
              <a:buNone/>
              <a:defRPr/>
            </a:pPr>
            <a:r>
              <a:rPr lang="hu-HU" altLang="hu-HU" sz="2000" b="1" dirty="0" smtClean="0"/>
              <a:t>A) HA EGY-EGY ADÓHOZ KAPCSOLÓDÓ ADÓSZÁMLÁK ÖSSZESÍTETT ÉRTÉKE BEFIZETÉSI KÖTELEZETTSÉGET TÜKRÖZ (AZAZ FORRÁSKÉNT KELL KEZELNI)</a:t>
            </a:r>
          </a:p>
          <a:p>
            <a:pPr marL="0" indent="0" eaLnBrk="1" hangingPunct="1">
              <a:lnSpc>
                <a:spcPct val="95000"/>
              </a:lnSpc>
              <a:buFontTx/>
              <a:buNone/>
              <a:defRPr/>
            </a:pPr>
            <a:r>
              <a:rPr lang="hu-HU" altLang="hu-HU" sz="2000" b="1" dirty="0"/>
              <a:t> </a:t>
            </a:r>
            <a:r>
              <a:rPr lang="hu-HU" altLang="hu-HU" sz="2000" b="1" dirty="0" smtClean="0"/>
              <a:t>     F. KÖTELEZETTSÉGEK</a:t>
            </a:r>
          </a:p>
          <a:p>
            <a:pPr lvl="1" eaLnBrk="1" hangingPunct="1">
              <a:lnSpc>
                <a:spcPct val="95000"/>
              </a:lnSpc>
              <a:defRPr/>
            </a:pPr>
            <a:r>
              <a:rPr lang="hu-HU" altLang="hu-HU" sz="1800" b="1" dirty="0" smtClean="0">
                <a:solidFill>
                  <a:srgbClr val="FF3300"/>
                </a:solidFill>
              </a:rPr>
              <a:t>III. RÖVID LEJÁRATÚ KÖTELEZETTSÉGEK</a:t>
            </a:r>
          </a:p>
          <a:p>
            <a:pPr lvl="2" eaLnBrk="1" hangingPunct="1">
              <a:lnSpc>
                <a:spcPct val="95000"/>
              </a:lnSpc>
              <a:defRPr/>
            </a:pPr>
            <a:r>
              <a:rPr lang="hu-HU" altLang="hu-HU" sz="1600" b="1" dirty="0" smtClean="0">
                <a:solidFill>
                  <a:srgbClr val="FF3300"/>
                </a:solidFill>
              </a:rPr>
              <a:t>8. EGYÉB RÖVID LEJÁRATÚ KÖTELEZETTSÉGEK</a:t>
            </a:r>
            <a:r>
              <a:rPr lang="hu-HU" altLang="hu-HU" sz="1600" b="1" dirty="0" smtClean="0"/>
              <a:t> </a:t>
            </a:r>
          </a:p>
          <a:p>
            <a:pPr lvl="2" eaLnBrk="1" hangingPunct="1">
              <a:lnSpc>
                <a:spcPct val="95000"/>
              </a:lnSpc>
              <a:defRPr/>
            </a:pPr>
            <a:endParaRPr lang="hu-HU" altLang="hu-HU" sz="1600" b="1" dirty="0"/>
          </a:p>
          <a:p>
            <a:pPr lvl="2" eaLnBrk="1" hangingPunct="1">
              <a:lnSpc>
                <a:spcPct val="95000"/>
              </a:lnSpc>
              <a:defRPr/>
            </a:pPr>
            <a:endParaRPr lang="hu-HU" altLang="hu-HU" sz="1600" b="1" dirty="0" smtClean="0"/>
          </a:p>
          <a:p>
            <a:pPr lvl="2" eaLnBrk="1" hangingPunct="1">
              <a:lnSpc>
                <a:spcPct val="95000"/>
              </a:lnSpc>
              <a:defRPr/>
            </a:pPr>
            <a:endParaRPr lang="hu-HU" altLang="hu-HU" sz="1600" b="1" dirty="0" smtClean="0"/>
          </a:p>
          <a:p>
            <a:pPr eaLnBrk="1" hangingPunct="1">
              <a:lnSpc>
                <a:spcPct val="95000"/>
              </a:lnSpc>
              <a:buFontTx/>
              <a:buNone/>
              <a:defRPr/>
            </a:pPr>
            <a:r>
              <a:rPr lang="hu-HU" altLang="hu-HU" sz="2000" b="1" dirty="0" smtClean="0"/>
              <a:t>B) HA EGY-EGY ADÓHOZ KAPCSOLÓDÓ ADÓSZÁMLÁK ÖSSZESÍTETT ÉRTÉKE VISSZAIGÉNYLÉSI JOGOSULTSÁGOT TÜKRÖZ (AZAZ ESZKÖZKÉNT KELL KEZELNI)</a:t>
            </a:r>
          </a:p>
          <a:p>
            <a:pPr marL="0" indent="0" eaLnBrk="1" hangingPunct="1">
              <a:lnSpc>
                <a:spcPct val="95000"/>
              </a:lnSpc>
              <a:buFontTx/>
              <a:buNone/>
              <a:defRPr/>
            </a:pPr>
            <a:r>
              <a:rPr lang="hu-HU" altLang="hu-HU" sz="2000" b="1" dirty="0" smtClean="0"/>
              <a:t>      B. FORGÓESZKÖZÖK</a:t>
            </a:r>
          </a:p>
          <a:p>
            <a:pPr lvl="1" eaLnBrk="1" hangingPunct="1">
              <a:lnSpc>
                <a:spcPct val="95000"/>
              </a:lnSpc>
              <a:defRPr/>
            </a:pPr>
            <a:r>
              <a:rPr lang="hu-HU" altLang="hu-HU" sz="1800" b="1" dirty="0" smtClean="0">
                <a:solidFill>
                  <a:srgbClr val="FF3300"/>
                </a:solidFill>
              </a:rPr>
              <a:t>II. KÖVETELÉSEK</a:t>
            </a:r>
          </a:p>
          <a:p>
            <a:pPr lvl="2" eaLnBrk="1" hangingPunct="1">
              <a:lnSpc>
                <a:spcPct val="95000"/>
              </a:lnSpc>
              <a:defRPr/>
            </a:pPr>
            <a:r>
              <a:rPr lang="hu-HU" altLang="hu-HU" sz="1600" b="1" dirty="0" smtClean="0">
                <a:solidFill>
                  <a:srgbClr val="FF3300"/>
                </a:solidFill>
              </a:rPr>
              <a:t>5. EGYÉB KÖVETELÉSEK</a:t>
            </a:r>
          </a:p>
        </p:txBody>
      </p:sp>
    </p:spTree>
    <p:extLst>
      <p:ext uri="{BB962C8B-B14F-4D97-AF65-F5344CB8AC3E}">
        <p14:creationId xmlns:p14="http://schemas.microsoft.com/office/powerpoint/2010/main" val="160792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107950" y="765175"/>
            <a:ext cx="3725863" cy="1346200"/>
            <a:chOff x="243" y="1508"/>
            <a:chExt cx="2700" cy="1071"/>
          </a:xfrm>
        </p:grpSpPr>
        <p:grpSp>
          <p:nvGrpSpPr>
            <p:cNvPr id="19510" name="Group 4"/>
            <p:cNvGrpSpPr>
              <a:grpSpLocks/>
            </p:cNvGrpSpPr>
            <p:nvPr/>
          </p:nvGrpSpPr>
          <p:grpSpPr bwMode="auto">
            <a:xfrm>
              <a:off x="243" y="1735"/>
              <a:ext cx="2700" cy="844"/>
              <a:chOff x="385" y="925"/>
              <a:chExt cx="5167" cy="1496"/>
            </a:xfrm>
          </p:grpSpPr>
          <p:pic>
            <p:nvPicPr>
              <p:cNvPr id="19512" name="Picture 5"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 y="925"/>
                <a:ext cx="516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3" name="Rectangle 6"/>
              <p:cNvSpPr>
                <a:spLocks noChangeArrowheads="1"/>
              </p:cNvSpPr>
              <p:nvPr/>
            </p:nvSpPr>
            <p:spPr bwMode="auto">
              <a:xfrm>
                <a:off x="2937" y="1395"/>
                <a:ext cx="63" cy="1026"/>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600" b="0"/>
              </a:p>
            </p:txBody>
          </p:sp>
        </p:grpSp>
        <p:sp>
          <p:nvSpPr>
            <p:cNvPr id="19511" name="Text Box 7"/>
            <p:cNvSpPr txBox="1">
              <a:spLocks noChangeArrowheads="1"/>
            </p:cNvSpPr>
            <p:nvPr/>
          </p:nvSpPr>
          <p:spPr bwMode="auto">
            <a:xfrm>
              <a:off x="415" y="1508"/>
              <a:ext cx="2350" cy="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100">
                  <a:solidFill>
                    <a:srgbClr val="000066"/>
                  </a:solidFill>
                  <a:latin typeface="Tahoma" pitchFamily="34" charset="0"/>
                  <a:cs typeface="Tahoma" pitchFamily="34" charset="0"/>
                </a:rPr>
                <a:t>2. ÁRUSZÁMLA</a:t>
              </a:r>
            </a:p>
            <a:p>
              <a:pPr algn="ctr">
                <a:spcBef>
                  <a:spcPct val="0"/>
                </a:spcBef>
                <a:buFontTx/>
                <a:buNone/>
              </a:pPr>
              <a:r>
                <a:rPr lang="hu-HU" altLang="hu-HU" sz="1100">
                  <a:solidFill>
                    <a:srgbClr val="000066"/>
                  </a:solidFill>
                  <a:latin typeface="Tahoma" pitchFamily="34" charset="0"/>
                  <a:cs typeface="Tahoma" pitchFamily="34" charset="0"/>
                </a:rPr>
                <a:t>+ TARTOZIK</a:t>
              </a:r>
              <a:r>
                <a:rPr lang="hu-HU" altLang="hu-HU" sz="800">
                  <a:solidFill>
                    <a:srgbClr val="000066"/>
                  </a:solidFill>
                  <a:latin typeface="Tahoma" pitchFamily="34" charset="0"/>
                  <a:cs typeface="Tahoma" pitchFamily="34" charset="0"/>
                </a:rPr>
                <a:t> OLDALA    	</a:t>
              </a:r>
              <a:r>
                <a:rPr lang="hu-HU" altLang="hu-HU" sz="1100">
                  <a:solidFill>
                    <a:srgbClr val="000066"/>
                  </a:solidFill>
                  <a:latin typeface="Tahoma" pitchFamily="34" charset="0"/>
                  <a:cs typeface="Tahoma" pitchFamily="34" charset="0"/>
                </a:rPr>
                <a:t>KÖVETEL </a:t>
              </a:r>
              <a:r>
                <a:rPr lang="hu-HU" altLang="hu-HU" sz="800">
                  <a:solidFill>
                    <a:srgbClr val="000066"/>
                  </a:solidFill>
                  <a:latin typeface="Tahoma" pitchFamily="34" charset="0"/>
                  <a:cs typeface="Tahoma" pitchFamily="34" charset="0"/>
                </a:rPr>
                <a:t>OLDALA -</a:t>
              </a:r>
            </a:p>
          </p:txBody>
        </p:sp>
      </p:grpSp>
      <p:grpSp>
        <p:nvGrpSpPr>
          <p:cNvPr id="19459" name="Group 8"/>
          <p:cNvGrpSpPr>
            <a:grpSpLocks/>
          </p:cNvGrpSpPr>
          <p:nvPr/>
        </p:nvGrpSpPr>
        <p:grpSpPr bwMode="auto">
          <a:xfrm>
            <a:off x="-36513" y="2133600"/>
            <a:ext cx="3725863" cy="1304925"/>
            <a:chOff x="243" y="1508"/>
            <a:chExt cx="2700" cy="1038"/>
          </a:xfrm>
        </p:grpSpPr>
        <p:grpSp>
          <p:nvGrpSpPr>
            <p:cNvPr id="19506" name="Group 9"/>
            <p:cNvGrpSpPr>
              <a:grpSpLocks/>
            </p:cNvGrpSpPr>
            <p:nvPr/>
          </p:nvGrpSpPr>
          <p:grpSpPr bwMode="auto">
            <a:xfrm>
              <a:off x="243" y="1735"/>
              <a:ext cx="2700" cy="811"/>
              <a:chOff x="385" y="925"/>
              <a:chExt cx="5167" cy="1436"/>
            </a:xfrm>
          </p:grpSpPr>
          <p:pic>
            <p:nvPicPr>
              <p:cNvPr id="19508" name="Picture 10"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 y="925"/>
                <a:ext cx="516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9" name="Rectangle 11"/>
              <p:cNvSpPr>
                <a:spLocks noChangeArrowheads="1"/>
              </p:cNvSpPr>
              <p:nvPr/>
            </p:nvSpPr>
            <p:spPr bwMode="auto">
              <a:xfrm>
                <a:off x="2920" y="1334"/>
                <a:ext cx="80" cy="1027"/>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600" b="0"/>
              </a:p>
            </p:txBody>
          </p:sp>
        </p:grpSp>
        <p:sp>
          <p:nvSpPr>
            <p:cNvPr id="19507" name="Text Box 12"/>
            <p:cNvSpPr txBox="1">
              <a:spLocks noChangeArrowheads="1"/>
            </p:cNvSpPr>
            <p:nvPr/>
          </p:nvSpPr>
          <p:spPr bwMode="auto">
            <a:xfrm>
              <a:off x="415" y="1508"/>
              <a:ext cx="2350" cy="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100">
                  <a:solidFill>
                    <a:srgbClr val="000066"/>
                  </a:solidFill>
                  <a:latin typeface="Tahoma" pitchFamily="34" charset="0"/>
                  <a:cs typeface="Tahoma" pitchFamily="34" charset="0"/>
                </a:rPr>
                <a:t>3. PÉNZSZÁMLA</a:t>
              </a:r>
            </a:p>
            <a:p>
              <a:pPr algn="ctr">
                <a:spcBef>
                  <a:spcPct val="0"/>
                </a:spcBef>
                <a:buFontTx/>
                <a:buNone/>
              </a:pPr>
              <a:r>
                <a:rPr lang="hu-HU" altLang="hu-HU" sz="1100">
                  <a:solidFill>
                    <a:srgbClr val="000066"/>
                  </a:solidFill>
                  <a:latin typeface="Tahoma" pitchFamily="34" charset="0"/>
                  <a:cs typeface="Tahoma" pitchFamily="34" charset="0"/>
                </a:rPr>
                <a:t>+ TARTOZIK</a:t>
              </a:r>
              <a:r>
                <a:rPr lang="hu-HU" altLang="hu-HU" sz="800">
                  <a:solidFill>
                    <a:srgbClr val="000066"/>
                  </a:solidFill>
                  <a:latin typeface="Tahoma" pitchFamily="34" charset="0"/>
                  <a:cs typeface="Tahoma" pitchFamily="34" charset="0"/>
                </a:rPr>
                <a:t> OLDALA    	</a:t>
              </a:r>
              <a:r>
                <a:rPr lang="hu-HU" altLang="hu-HU" sz="1100">
                  <a:solidFill>
                    <a:srgbClr val="000066"/>
                  </a:solidFill>
                  <a:latin typeface="Tahoma" pitchFamily="34" charset="0"/>
                  <a:cs typeface="Tahoma" pitchFamily="34" charset="0"/>
                </a:rPr>
                <a:t>KÖVETEL </a:t>
              </a:r>
              <a:r>
                <a:rPr lang="hu-HU" altLang="hu-HU" sz="800">
                  <a:solidFill>
                    <a:srgbClr val="000066"/>
                  </a:solidFill>
                  <a:latin typeface="Tahoma" pitchFamily="34" charset="0"/>
                  <a:cs typeface="Tahoma" pitchFamily="34" charset="0"/>
                </a:rPr>
                <a:t>OLDALA -</a:t>
              </a:r>
            </a:p>
          </p:txBody>
        </p:sp>
      </p:grpSp>
      <p:sp>
        <p:nvSpPr>
          <p:cNvPr id="19460" name="Text Box 13"/>
          <p:cNvSpPr txBox="1">
            <a:spLocks noChangeArrowheads="1"/>
          </p:cNvSpPr>
          <p:nvPr/>
        </p:nvSpPr>
        <p:spPr bwMode="auto">
          <a:xfrm>
            <a:off x="184150" y="2763838"/>
            <a:ext cx="91281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rPr>
              <a:t>NY. 3000</a:t>
            </a:r>
          </a:p>
        </p:txBody>
      </p:sp>
      <p:sp>
        <p:nvSpPr>
          <p:cNvPr id="891918" name="Text Box 14"/>
          <p:cNvSpPr txBox="1">
            <a:spLocks noChangeArrowheads="1"/>
          </p:cNvSpPr>
          <p:nvPr/>
        </p:nvSpPr>
        <p:spPr bwMode="auto">
          <a:xfrm>
            <a:off x="2301875" y="2781300"/>
            <a:ext cx="7810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1  2</a:t>
            </a:r>
            <a:r>
              <a:rPr lang="hu-HU" altLang="hu-HU" sz="1400">
                <a:solidFill>
                  <a:srgbClr val="FF0000"/>
                </a:solidFill>
              </a:rPr>
              <a:t>000</a:t>
            </a:r>
          </a:p>
        </p:txBody>
      </p:sp>
      <p:sp>
        <p:nvSpPr>
          <p:cNvPr id="891919" name="Text Box 15"/>
          <p:cNvSpPr txBox="1">
            <a:spLocks noChangeArrowheads="1"/>
          </p:cNvSpPr>
          <p:nvPr/>
        </p:nvSpPr>
        <p:spPr bwMode="auto">
          <a:xfrm>
            <a:off x="139700" y="1363663"/>
            <a:ext cx="8302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1   </a:t>
            </a:r>
            <a:r>
              <a:rPr lang="hu-HU" altLang="hu-HU" sz="1400">
                <a:solidFill>
                  <a:srgbClr val="FF0000"/>
                </a:solidFill>
              </a:rPr>
              <a:t>2000</a:t>
            </a:r>
          </a:p>
        </p:txBody>
      </p:sp>
      <p:grpSp>
        <p:nvGrpSpPr>
          <p:cNvPr id="19463" name="Group 16"/>
          <p:cNvGrpSpPr>
            <a:grpSpLocks/>
          </p:cNvGrpSpPr>
          <p:nvPr/>
        </p:nvGrpSpPr>
        <p:grpSpPr bwMode="auto">
          <a:xfrm>
            <a:off x="4932363" y="620713"/>
            <a:ext cx="3600450" cy="1320800"/>
            <a:chOff x="243" y="1508"/>
            <a:chExt cx="2700" cy="821"/>
          </a:xfrm>
        </p:grpSpPr>
        <p:grpSp>
          <p:nvGrpSpPr>
            <p:cNvPr id="19502" name="Group 17"/>
            <p:cNvGrpSpPr>
              <a:grpSpLocks/>
            </p:cNvGrpSpPr>
            <p:nvPr/>
          </p:nvGrpSpPr>
          <p:grpSpPr bwMode="auto">
            <a:xfrm>
              <a:off x="243" y="1735"/>
              <a:ext cx="2700" cy="594"/>
              <a:chOff x="385" y="925"/>
              <a:chExt cx="5167" cy="1053"/>
            </a:xfrm>
          </p:grpSpPr>
          <p:pic>
            <p:nvPicPr>
              <p:cNvPr id="19504" name="Picture 1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 y="925"/>
                <a:ext cx="516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5" name="Rectangle 19"/>
              <p:cNvSpPr>
                <a:spLocks noChangeArrowheads="1"/>
              </p:cNvSpPr>
              <p:nvPr/>
            </p:nvSpPr>
            <p:spPr bwMode="auto">
              <a:xfrm>
                <a:off x="2937" y="1395"/>
                <a:ext cx="98" cy="583"/>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600" b="0"/>
              </a:p>
            </p:txBody>
          </p:sp>
        </p:grpSp>
        <p:sp>
          <p:nvSpPr>
            <p:cNvPr id="19503" name="Text Box 20"/>
            <p:cNvSpPr txBox="1">
              <a:spLocks noChangeArrowheads="1"/>
            </p:cNvSpPr>
            <p:nvPr/>
          </p:nvSpPr>
          <p:spPr bwMode="auto">
            <a:xfrm>
              <a:off x="362" y="1508"/>
              <a:ext cx="2455"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100">
                  <a:solidFill>
                    <a:srgbClr val="000066"/>
                  </a:solidFill>
                  <a:latin typeface="Tahoma" pitchFamily="34" charset="0"/>
                  <a:cs typeface="Tahoma" pitchFamily="34" charset="0"/>
                </a:rPr>
                <a:t>4. JEGYZETT TŐKE</a:t>
              </a:r>
            </a:p>
            <a:p>
              <a:pPr algn="ctr">
                <a:spcBef>
                  <a:spcPct val="0"/>
                </a:spcBef>
                <a:buFontTx/>
                <a:buNone/>
              </a:pPr>
              <a:r>
                <a:rPr lang="hu-HU" altLang="hu-HU" sz="1100">
                  <a:solidFill>
                    <a:srgbClr val="000066"/>
                  </a:solidFill>
                  <a:latin typeface="Tahoma" pitchFamily="34" charset="0"/>
                  <a:cs typeface="Tahoma" pitchFamily="34" charset="0"/>
                </a:rPr>
                <a:t>- TARTOZIK</a:t>
              </a:r>
              <a:r>
                <a:rPr lang="hu-HU" altLang="hu-HU" sz="800">
                  <a:solidFill>
                    <a:srgbClr val="000066"/>
                  </a:solidFill>
                  <a:latin typeface="Tahoma" pitchFamily="34" charset="0"/>
                  <a:cs typeface="Tahoma" pitchFamily="34" charset="0"/>
                </a:rPr>
                <a:t> OLDALA    	</a:t>
              </a:r>
              <a:r>
                <a:rPr lang="hu-HU" altLang="hu-HU" sz="1100">
                  <a:solidFill>
                    <a:srgbClr val="000066"/>
                  </a:solidFill>
                  <a:latin typeface="Tahoma" pitchFamily="34" charset="0"/>
                  <a:cs typeface="Tahoma" pitchFamily="34" charset="0"/>
                </a:rPr>
                <a:t>KÖVETEL </a:t>
              </a:r>
              <a:r>
                <a:rPr lang="hu-HU" altLang="hu-HU" sz="800">
                  <a:solidFill>
                    <a:srgbClr val="000066"/>
                  </a:solidFill>
                  <a:latin typeface="Tahoma" pitchFamily="34" charset="0"/>
                  <a:cs typeface="Tahoma" pitchFamily="34" charset="0"/>
                </a:rPr>
                <a:t>OLDALA +</a:t>
              </a:r>
            </a:p>
          </p:txBody>
        </p:sp>
      </p:grpSp>
      <p:sp>
        <p:nvSpPr>
          <p:cNvPr id="891925" name="Text Box 21"/>
          <p:cNvSpPr txBox="1">
            <a:spLocks noChangeArrowheads="1"/>
          </p:cNvSpPr>
          <p:nvPr/>
        </p:nvSpPr>
        <p:spPr bwMode="auto">
          <a:xfrm>
            <a:off x="2205038" y="1341438"/>
            <a:ext cx="8540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2A 1</a:t>
            </a:r>
            <a:r>
              <a:rPr lang="hu-HU" altLang="hu-HU" sz="1400">
                <a:solidFill>
                  <a:srgbClr val="FF0000"/>
                </a:solidFill>
              </a:rPr>
              <a:t>000</a:t>
            </a:r>
          </a:p>
        </p:txBody>
      </p:sp>
      <p:sp>
        <p:nvSpPr>
          <p:cNvPr id="34" name="Text Box 14"/>
          <p:cNvSpPr txBox="1">
            <a:spLocks noChangeArrowheads="1"/>
          </p:cNvSpPr>
          <p:nvPr/>
        </p:nvSpPr>
        <p:spPr bwMode="auto">
          <a:xfrm>
            <a:off x="163513" y="3079750"/>
            <a:ext cx="9620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2B   25</a:t>
            </a:r>
            <a:r>
              <a:rPr lang="hu-HU" altLang="hu-HU" sz="1400">
                <a:solidFill>
                  <a:srgbClr val="FF0000"/>
                </a:solidFill>
              </a:rPr>
              <a:t>00</a:t>
            </a:r>
          </a:p>
        </p:txBody>
      </p:sp>
      <p:sp>
        <p:nvSpPr>
          <p:cNvPr id="35" name="Text Box 14"/>
          <p:cNvSpPr txBox="1">
            <a:spLocks noChangeArrowheads="1"/>
          </p:cNvSpPr>
          <p:nvPr/>
        </p:nvSpPr>
        <p:spPr bwMode="auto">
          <a:xfrm>
            <a:off x="7756525" y="5538788"/>
            <a:ext cx="95885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a:solidFill>
                  <a:srgbClr val="FF0000"/>
                </a:solidFill>
                <a:sym typeface="Wingdings" pitchFamily="2" charset="2"/>
              </a:rPr>
              <a:t>2B 25</a:t>
            </a:r>
            <a:r>
              <a:rPr lang="hu-HU" altLang="hu-HU" sz="1600">
                <a:solidFill>
                  <a:srgbClr val="FF0000"/>
                </a:solidFill>
              </a:rPr>
              <a:t>00</a:t>
            </a:r>
          </a:p>
        </p:txBody>
      </p:sp>
      <p:cxnSp>
        <p:nvCxnSpPr>
          <p:cNvPr id="19467" name="Egyenes összekötő 14"/>
          <p:cNvCxnSpPr>
            <a:cxnSpLocks noChangeShapeType="1"/>
          </p:cNvCxnSpPr>
          <p:nvPr/>
        </p:nvCxnSpPr>
        <p:spPr bwMode="auto">
          <a:xfrm>
            <a:off x="4481513" y="188913"/>
            <a:ext cx="0" cy="6480175"/>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Szövegdoboz 15"/>
          <p:cNvSpPr txBox="1"/>
          <p:nvPr/>
        </p:nvSpPr>
        <p:spPr>
          <a:xfrm>
            <a:off x="322263" y="188913"/>
            <a:ext cx="8288337" cy="368300"/>
          </a:xfrm>
          <a:prstGeom prst="rect">
            <a:avLst/>
          </a:prstGeom>
          <a:noFill/>
        </p:spPr>
        <p:txBody>
          <a:bodyPr wrap="none">
            <a:spAutoFit/>
          </a:bodyPr>
          <a:lstStyle/>
          <a:p>
            <a:pPr>
              <a:defRPr/>
            </a:pPr>
            <a:r>
              <a:rPr lang="hu-HU" dirty="0">
                <a:latin typeface="+mj-lt"/>
              </a:rPr>
              <a:t>ESZKÖZSZÁMLÁK (1,2,3)				FORRÁSSZÁMLÁK (4)</a:t>
            </a:r>
          </a:p>
        </p:txBody>
      </p:sp>
      <p:sp>
        <p:nvSpPr>
          <p:cNvPr id="53" name="Text Box 21"/>
          <p:cNvSpPr txBox="1">
            <a:spLocks noChangeArrowheads="1"/>
          </p:cNvSpPr>
          <p:nvPr/>
        </p:nvSpPr>
        <p:spPr bwMode="auto">
          <a:xfrm>
            <a:off x="204788" y="3284538"/>
            <a:ext cx="9112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2C    675</a:t>
            </a:r>
            <a:endParaRPr lang="hu-HU" altLang="hu-HU" sz="1400">
              <a:solidFill>
                <a:srgbClr val="FF0000"/>
              </a:solidFill>
            </a:endParaRPr>
          </a:p>
        </p:txBody>
      </p:sp>
      <p:sp>
        <p:nvSpPr>
          <p:cNvPr id="19470" name="Text Box 20"/>
          <p:cNvSpPr txBox="1">
            <a:spLocks noChangeArrowheads="1"/>
          </p:cNvSpPr>
          <p:nvPr/>
        </p:nvSpPr>
        <p:spPr bwMode="auto">
          <a:xfrm>
            <a:off x="5865813" y="4797425"/>
            <a:ext cx="30368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200">
                <a:solidFill>
                  <a:srgbClr val="000066"/>
                </a:solidFill>
                <a:latin typeface="Tahoma" pitchFamily="34" charset="0"/>
                <a:cs typeface="Tahoma" pitchFamily="34" charset="0"/>
              </a:rPr>
              <a:t>9. ÁRBEVÉTEL</a:t>
            </a:r>
          </a:p>
          <a:p>
            <a:pPr algn="ctr">
              <a:spcBef>
                <a:spcPct val="0"/>
              </a:spcBef>
              <a:buFontTx/>
              <a:buNone/>
            </a:pPr>
            <a:r>
              <a:rPr lang="hu-HU" altLang="hu-HU" sz="1200">
                <a:solidFill>
                  <a:srgbClr val="000066"/>
                </a:solidFill>
                <a:latin typeface="Tahoma" pitchFamily="34" charset="0"/>
                <a:cs typeface="Tahoma" pitchFamily="34" charset="0"/>
              </a:rPr>
              <a:t>- TARTOZIK</a:t>
            </a:r>
            <a:r>
              <a:rPr lang="hu-HU" altLang="hu-HU" sz="900">
                <a:solidFill>
                  <a:srgbClr val="000066"/>
                </a:solidFill>
                <a:latin typeface="Tahoma" pitchFamily="34" charset="0"/>
                <a:cs typeface="Tahoma" pitchFamily="34" charset="0"/>
              </a:rPr>
              <a:t> OLDALA   </a:t>
            </a:r>
            <a:r>
              <a:rPr lang="hu-HU" altLang="hu-HU" sz="1200">
                <a:solidFill>
                  <a:srgbClr val="000066"/>
                </a:solidFill>
                <a:latin typeface="Tahoma" pitchFamily="34" charset="0"/>
                <a:cs typeface="Tahoma" pitchFamily="34" charset="0"/>
              </a:rPr>
              <a:t>KÖVETEL </a:t>
            </a:r>
            <a:r>
              <a:rPr lang="hu-HU" altLang="hu-HU" sz="900">
                <a:solidFill>
                  <a:srgbClr val="000066"/>
                </a:solidFill>
                <a:latin typeface="Tahoma" pitchFamily="34" charset="0"/>
                <a:cs typeface="Tahoma" pitchFamily="34" charset="0"/>
              </a:rPr>
              <a:t>OLDALA +</a:t>
            </a:r>
          </a:p>
        </p:txBody>
      </p:sp>
      <p:pic>
        <p:nvPicPr>
          <p:cNvPr id="19471" name="Picture 1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435600" y="5091113"/>
            <a:ext cx="36004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Rectangle 19"/>
          <p:cNvSpPr>
            <a:spLocks noChangeArrowheads="1"/>
          </p:cNvSpPr>
          <p:nvPr/>
        </p:nvSpPr>
        <p:spPr bwMode="auto">
          <a:xfrm flipH="1">
            <a:off x="7189788" y="5518150"/>
            <a:ext cx="46037" cy="358775"/>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b="0"/>
          </a:p>
        </p:txBody>
      </p:sp>
      <p:sp>
        <p:nvSpPr>
          <p:cNvPr id="19473" name="Text Box 13"/>
          <p:cNvSpPr txBox="1">
            <a:spLocks noChangeArrowheads="1"/>
          </p:cNvSpPr>
          <p:nvPr/>
        </p:nvSpPr>
        <p:spPr bwMode="auto">
          <a:xfrm>
            <a:off x="7027863" y="1412875"/>
            <a:ext cx="912812"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rPr>
              <a:t>NY. 3000</a:t>
            </a:r>
          </a:p>
        </p:txBody>
      </p:sp>
      <p:cxnSp>
        <p:nvCxnSpPr>
          <p:cNvPr id="19474" name="Egyenes összekötő 3"/>
          <p:cNvCxnSpPr>
            <a:cxnSpLocks noChangeShapeType="1"/>
          </p:cNvCxnSpPr>
          <p:nvPr/>
        </p:nvCxnSpPr>
        <p:spPr bwMode="auto">
          <a:xfrm>
            <a:off x="107950" y="4221163"/>
            <a:ext cx="8928100"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21"/>
          <p:cNvSpPr txBox="1">
            <a:spLocks noChangeArrowheads="1"/>
          </p:cNvSpPr>
          <p:nvPr/>
        </p:nvSpPr>
        <p:spPr bwMode="auto">
          <a:xfrm>
            <a:off x="349250" y="5518150"/>
            <a:ext cx="950913"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a:solidFill>
                  <a:srgbClr val="FF0000"/>
                </a:solidFill>
                <a:sym typeface="Wingdings" pitchFamily="2" charset="2"/>
              </a:rPr>
              <a:t>2A 1</a:t>
            </a:r>
            <a:r>
              <a:rPr lang="hu-HU" altLang="hu-HU" sz="1600">
                <a:solidFill>
                  <a:srgbClr val="FF0000"/>
                </a:solidFill>
              </a:rPr>
              <a:t>000</a:t>
            </a:r>
          </a:p>
        </p:txBody>
      </p:sp>
      <p:sp>
        <p:nvSpPr>
          <p:cNvPr id="19476" name="Text Box 20"/>
          <p:cNvSpPr txBox="1">
            <a:spLocks noChangeArrowheads="1"/>
          </p:cNvSpPr>
          <p:nvPr/>
        </p:nvSpPr>
        <p:spPr bwMode="auto">
          <a:xfrm>
            <a:off x="257175" y="4797425"/>
            <a:ext cx="31654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200">
                <a:solidFill>
                  <a:srgbClr val="000066"/>
                </a:solidFill>
                <a:latin typeface="Tahoma" pitchFamily="34" charset="0"/>
                <a:cs typeface="Tahoma" pitchFamily="34" charset="0"/>
              </a:rPr>
              <a:t>8. ELÁBÉ</a:t>
            </a:r>
          </a:p>
          <a:p>
            <a:pPr algn="ctr">
              <a:spcBef>
                <a:spcPct val="0"/>
              </a:spcBef>
              <a:buFontTx/>
              <a:buNone/>
            </a:pPr>
            <a:r>
              <a:rPr lang="hu-HU" altLang="hu-HU" sz="1200">
                <a:solidFill>
                  <a:srgbClr val="000066"/>
                </a:solidFill>
                <a:latin typeface="Tahoma" pitchFamily="34" charset="0"/>
                <a:cs typeface="Tahoma" pitchFamily="34" charset="0"/>
              </a:rPr>
              <a:t>+ TARTOZIK</a:t>
            </a:r>
            <a:r>
              <a:rPr lang="hu-HU" altLang="hu-HU" sz="900">
                <a:solidFill>
                  <a:srgbClr val="000066"/>
                </a:solidFill>
                <a:latin typeface="Tahoma" pitchFamily="34" charset="0"/>
                <a:cs typeface="Tahoma" pitchFamily="34" charset="0"/>
              </a:rPr>
              <a:t> OLDALA   </a:t>
            </a:r>
            <a:r>
              <a:rPr lang="hu-HU" altLang="hu-HU" sz="1200">
                <a:solidFill>
                  <a:srgbClr val="000066"/>
                </a:solidFill>
                <a:latin typeface="Tahoma" pitchFamily="34" charset="0"/>
                <a:cs typeface="Tahoma" pitchFamily="34" charset="0"/>
              </a:rPr>
              <a:t>KÖVETEL </a:t>
            </a:r>
            <a:r>
              <a:rPr lang="hu-HU" altLang="hu-HU" sz="900">
                <a:solidFill>
                  <a:srgbClr val="000066"/>
                </a:solidFill>
                <a:latin typeface="Tahoma" pitchFamily="34" charset="0"/>
                <a:cs typeface="Tahoma" pitchFamily="34" charset="0"/>
              </a:rPr>
              <a:t>OLDALA  -</a:t>
            </a:r>
          </a:p>
        </p:txBody>
      </p:sp>
      <p:pic>
        <p:nvPicPr>
          <p:cNvPr id="19477" name="Picture 1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950" y="5091113"/>
            <a:ext cx="36004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19"/>
          <p:cNvSpPr>
            <a:spLocks noChangeArrowheads="1"/>
          </p:cNvSpPr>
          <p:nvPr/>
        </p:nvSpPr>
        <p:spPr bwMode="auto">
          <a:xfrm>
            <a:off x="1692275" y="5518150"/>
            <a:ext cx="44450" cy="358775"/>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b="0"/>
          </a:p>
        </p:txBody>
      </p:sp>
      <p:grpSp>
        <p:nvGrpSpPr>
          <p:cNvPr id="19479" name="Group 16"/>
          <p:cNvGrpSpPr>
            <a:grpSpLocks/>
          </p:cNvGrpSpPr>
          <p:nvPr/>
        </p:nvGrpSpPr>
        <p:grpSpPr bwMode="auto">
          <a:xfrm>
            <a:off x="4395788" y="2132013"/>
            <a:ext cx="2346325" cy="1293812"/>
            <a:chOff x="48" y="1525"/>
            <a:chExt cx="3087" cy="804"/>
          </a:xfrm>
        </p:grpSpPr>
        <p:grpSp>
          <p:nvGrpSpPr>
            <p:cNvPr id="19498" name="Group 17"/>
            <p:cNvGrpSpPr>
              <a:grpSpLocks/>
            </p:cNvGrpSpPr>
            <p:nvPr/>
          </p:nvGrpSpPr>
          <p:grpSpPr bwMode="auto">
            <a:xfrm>
              <a:off x="243" y="1735"/>
              <a:ext cx="2700" cy="594"/>
              <a:chOff x="385" y="925"/>
              <a:chExt cx="5167" cy="1053"/>
            </a:xfrm>
          </p:grpSpPr>
          <p:pic>
            <p:nvPicPr>
              <p:cNvPr id="19500" name="Picture 1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 y="925"/>
                <a:ext cx="516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1" name="Rectangle 19"/>
              <p:cNvSpPr>
                <a:spLocks noChangeArrowheads="1"/>
              </p:cNvSpPr>
              <p:nvPr/>
            </p:nvSpPr>
            <p:spPr bwMode="auto">
              <a:xfrm>
                <a:off x="2937" y="1395"/>
                <a:ext cx="98" cy="583"/>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600" b="0"/>
              </a:p>
            </p:txBody>
          </p:sp>
        </p:grpSp>
        <p:sp>
          <p:nvSpPr>
            <p:cNvPr id="19499" name="Text Box 20"/>
            <p:cNvSpPr txBox="1">
              <a:spLocks noChangeArrowheads="1"/>
            </p:cNvSpPr>
            <p:nvPr/>
          </p:nvSpPr>
          <p:spPr bwMode="auto">
            <a:xfrm>
              <a:off x="48" y="1525"/>
              <a:ext cx="3087"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900">
                  <a:solidFill>
                    <a:srgbClr val="000066"/>
                  </a:solidFill>
                  <a:latin typeface="Tahoma" pitchFamily="34" charset="0"/>
                  <a:cs typeface="Tahoma" pitchFamily="34" charset="0"/>
                </a:rPr>
                <a:t>466 ELŐZETESEN FELSZÁMÍTOTT </a:t>
              </a:r>
            </a:p>
            <a:p>
              <a:pPr algn="ctr">
                <a:spcBef>
                  <a:spcPct val="0"/>
                </a:spcBef>
                <a:buFontTx/>
                <a:buNone/>
              </a:pPr>
              <a:r>
                <a:rPr lang="hu-HU" altLang="hu-HU" sz="900">
                  <a:solidFill>
                    <a:srgbClr val="000066"/>
                  </a:solidFill>
                  <a:latin typeface="Tahoma" pitchFamily="34" charset="0"/>
                  <a:cs typeface="Tahoma" pitchFamily="34" charset="0"/>
                </a:rPr>
                <a:t>ÁFA SZÁMLA</a:t>
              </a:r>
            </a:p>
            <a:p>
              <a:pPr algn="ctr">
                <a:spcBef>
                  <a:spcPct val="0"/>
                </a:spcBef>
                <a:buFontTx/>
                <a:buNone/>
              </a:pPr>
              <a:r>
                <a:rPr lang="hu-HU" altLang="hu-HU" sz="1100">
                  <a:solidFill>
                    <a:srgbClr val="000066"/>
                  </a:solidFill>
                  <a:latin typeface="Tahoma" pitchFamily="34" charset="0"/>
                  <a:cs typeface="Tahoma" pitchFamily="34" charset="0"/>
                </a:rPr>
                <a:t>- T</a:t>
              </a:r>
              <a:r>
                <a:rPr lang="hu-HU" altLang="hu-HU" sz="800">
                  <a:solidFill>
                    <a:srgbClr val="000066"/>
                  </a:solidFill>
                  <a:latin typeface="Tahoma" pitchFamily="34" charset="0"/>
                  <a:cs typeface="Tahoma" pitchFamily="34" charset="0"/>
                </a:rPr>
                <a:t>  			</a:t>
              </a:r>
              <a:r>
                <a:rPr lang="hu-HU" altLang="hu-HU" sz="1100">
                  <a:solidFill>
                    <a:srgbClr val="000066"/>
                  </a:solidFill>
                  <a:latin typeface="Tahoma" pitchFamily="34" charset="0"/>
                  <a:cs typeface="Tahoma" pitchFamily="34" charset="0"/>
                </a:rPr>
                <a:t>K+</a:t>
              </a:r>
              <a:endParaRPr lang="hu-HU" altLang="hu-HU" sz="800">
                <a:solidFill>
                  <a:srgbClr val="000066"/>
                </a:solidFill>
                <a:latin typeface="Tahoma" pitchFamily="34" charset="0"/>
                <a:cs typeface="Tahoma" pitchFamily="34" charset="0"/>
              </a:endParaRPr>
            </a:p>
          </p:txBody>
        </p:sp>
      </p:grpSp>
      <p:sp>
        <p:nvSpPr>
          <p:cNvPr id="19480" name="Text Box 14"/>
          <p:cNvSpPr txBox="1">
            <a:spLocks noChangeArrowheads="1"/>
          </p:cNvSpPr>
          <p:nvPr/>
        </p:nvSpPr>
        <p:spPr bwMode="auto">
          <a:xfrm>
            <a:off x="5651500" y="1412875"/>
            <a:ext cx="7905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8000"/>
                </a:solidFill>
                <a:sym typeface="Wingdings" pitchFamily="2" charset="2"/>
              </a:rPr>
              <a:t>Z. 3000</a:t>
            </a:r>
            <a:endParaRPr lang="hu-HU" altLang="hu-HU" sz="1400">
              <a:solidFill>
                <a:srgbClr val="008000"/>
              </a:solidFill>
            </a:endParaRPr>
          </a:p>
        </p:txBody>
      </p:sp>
      <p:grpSp>
        <p:nvGrpSpPr>
          <p:cNvPr id="19481" name="Group 16"/>
          <p:cNvGrpSpPr>
            <a:grpSpLocks/>
          </p:cNvGrpSpPr>
          <p:nvPr/>
        </p:nvGrpSpPr>
        <p:grpSpPr bwMode="auto">
          <a:xfrm>
            <a:off x="6858000" y="2132013"/>
            <a:ext cx="2232025" cy="1296987"/>
            <a:chOff x="124" y="1523"/>
            <a:chExt cx="2935" cy="806"/>
          </a:xfrm>
        </p:grpSpPr>
        <p:grpSp>
          <p:nvGrpSpPr>
            <p:cNvPr id="19494" name="Group 17"/>
            <p:cNvGrpSpPr>
              <a:grpSpLocks/>
            </p:cNvGrpSpPr>
            <p:nvPr/>
          </p:nvGrpSpPr>
          <p:grpSpPr bwMode="auto">
            <a:xfrm>
              <a:off x="243" y="1735"/>
              <a:ext cx="2700" cy="594"/>
              <a:chOff x="385" y="925"/>
              <a:chExt cx="5167" cy="1053"/>
            </a:xfrm>
          </p:grpSpPr>
          <p:pic>
            <p:nvPicPr>
              <p:cNvPr id="19496" name="Picture 1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 y="925"/>
                <a:ext cx="516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Rectangle 19"/>
              <p:cNvSpPr>
                <a:spLocks noChangeArrowheads="1"/>
              </p:cNvSpPr>
              <p:nvPr/>
            </p:nvSpPr>
            <p:spPr bwMode="auto">
              <a:xfrm>
                <a:off x="2937" y="1395"/>
                <a:ext cx="98" cy="583"/>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600" b="0"/>
              </a:p>
            </p:txBody>
          </p:sp>
        </p:grpSp>
        <p:sp>
          <p:nvSpPr>
            <p:cNvPr id="19495" name="Text Box 20"/>
            <p:cNvSpPr txBox="1">
              <a:spLocks noChangeArrowheads="1"/>
            </p:cNvSpPr>
            <p:nvPr/>
          </p:nvSpPr>
          <p:spPr bwMode="auto">
            <a:xfrm>
              <a:off x="124" y="1523"/>
              <a:ext cx="2935"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900">
                  <a:solidFill>
                    <a:srgbClr val="000066"/>
                  </a:solidFill>
                  <a:latin typeface="Tahoma" pitchFamily="34" charset="0"/>
                  <a:cs typeface="Tahoma" pitchFamily="34" charset="0"/>
                </a:rPr>
                <a:t>467 FIZETENDŐ  </a:t>
              </a:r>
            </a:p>
            <a:p>
              <a:pPr algn="ctr">
                <a:spcBef>
                  <a:spcPct val="0"/>
                </a:spcBef>
                <a:buFontTx/>
                <a:buNone/>
              </a:pPr>
              <a:r>
                <a:rPr lang="hu-HU" altLang="hu-HU" sz="900">
                  <a:solidFill>
                    <a:srgbClr val="000066"/>
                  </a:solidFill>
                  <a:latin typeface="Tahoma" pitchFamily="34" charset="0"/>
                  <a:cs typeface="Tahoma" pitchFamily="34" charset="0"/>
                </a:rPr>
                <a:t>ÁFA SZÁMLA</a:t>
              </a:r>
            </a:p>
            <a:p>
              <a:pPr algn="ctr">
                <a:spcBef>
                  <a:spcPct val="0"/>
                </a:spcBef>
                <a:buFontTx/>
                <a:buNone/>
              </a:pPr>
              <a:r>
                <a:rPr lang="hu-HU" altLang="hu-HU" sz="1100">
                  <a:solidFill>
                    <a:srgbClr val="000066"/>
                  </a:solidFill>
                  <a:latin typeface="Tahoma" pitchFamily="34" charset="0"/>
                  <a:cs typeface="Tahoma" pitchFamily="34" charset="0"/>
                </a:rPr>
                <a:t>-T</a:t>
              </a:r>
              <a:r>
                <a:rPr lang="hu-HU" altLang="hu-HU" sz="800">
                  <a:solidFill>
                    <a:srgbClr val="000066"/>
                  </a:solidFill>
                  <a:latin typeface="Tahoma" pitchFamily="34" charset="0"/>
                  <a:cs typeface="Tahoma" pitchFamily="34" charset="0"/>
                </a:rPr>
                <a:t>    		</a:t>
              </a:r>
              <a:r>
                <a:rPr lang="hu-HU" altLang="hu-HU" sz="1100">
                  <a:solidFill>
                    <a:srgbClr val="000066"/>
                  </a:solidFill>
                  <a:latin typeface="Tahoma" pitchFamily="34" charset="0"/>
                  <a:cs typeface="Tahoma" pitchFamily="34" charset="0"/>
                </a:rPr>
                <a:t>K+-</a:t>
              </a:r>
              <a:endParaRPr lang="hu-HU" altLang="hu-HU" sz="800">
                <a:solidFill>
                  <a:srgbClr val="000066"/>
                </a:solidFill>
                <a:latin typeface="Tahoma" pitchFamily="34" charset="0"/>
                <a:cs typeface="Tahoma" pitchFamily="34" charset="0"/>
              </a:endParaRPr>
            </a:p>
          </p:txBody>
        </p:sp>
      </p:grpSp>
      <p:grpSp>
        <p:nvGrpSpPr>
          <p:cNvPr id="19482" name="Group 16"/>
          <p:cNvGrpSpPr>
            <a:grpSpLocks/>
          </p:cNvGrpSpPr>
          <p:nvPr/>
        </p:nvGrpSpPr>
        <p:grpSpPr bwMode="auto">
          <a:xfrm>
            <a:off x="5718175" y="2960688"/>
            <a:ext cx="2232025" cy="1260475"/>
            <a:chOff x="124" y="1546"/>
            <a:chExt cx="2935" cy="783"/>
          </a:xfrm>
        </p:grpSpPr>
        <p:grpSp>
          <p:nvGrpSpPr>
            <p:cNvPr id="19490" name="Group 17"/>
            <p:cNvGrpSpPr>
              <a:grpSpLocks/>
            </p:cNvGrpSpPr>
            <p:nvPr/>
          </p:nvGrpSpPr>
          <p:grpSpPr bwMode="auto">
            <a:xfrm>
              <a:off x="243" y="1735"/>
              <a:ext cx="2700" cy="594"/>
              <a:chOff x="385" y="925"/>
              <a:chExt cx="5167" cy="1053"/>
            </a:xfrm>
          </p:grpSpPr>
          <p:pic>
            <p:nvPicPr>
              <p:cNvPr id="19492" name="Picture 1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5" y="925"/>
                <a:ext cx="5167"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Rectangle 19"/>
              <p:cNvSpPr>
                <a:spLocks noChangeArrowheads="1"/>
              </p:cNvSpPr>
              <p:nvPr/>
            </p:nvSpPr>
            <p:spPr bwMode="auto">
              <a:xfrm>
                <a:off x="2937" y="1395"/>
                <a:ext cx="98" cy="583"/>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600" b="0"/>
              </a:p>
            </p:txBody>
          </p:sp>
        </p:grpSp>
        <p:sp>
          <p:nvSpPr>
            <p:cNvPr id="19491" name="Text Box 20"/>
            <p:cNvSpPr txBox="1">
              <a:spLocks noChangeArrowheads="1"/>
            </p:cNvSpPr>
            <p:nvPr/>
          </p:nvSpPr>
          <p:spPr bwMode="auto">
            <a:xfrm>
              <a:off x="124" y="1546"/>
              <a:ext cx="2935"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900">
                  <a:solidFill>
                    <a:srgbClr val="000066"/>
                  </a:solidFill>
                  <a:latin typeface="Tahoma" pitchFamily="34" charset="0"/>
                  <a:cs typeface="Tahoma" pitchFamily="34" charset="0"/>
                </a:rPr>
                <a:t>468  ÁFA </a:t>
              </a:r>
              <a:br>
                <a:rPr lang="hu-HU" altLang="hu-HU" sz="900">
                  <a:solidFill>
                    <a:srgbClr val="000066"/>
                  </a:solidFill>
                  <a:latin typeface="Tahoma" pitchFamily="34" charset="0"/>
                  <a:cs typeface="Tahoma" pitchFamily="34" charset="0"/>
                </a:rPr>
              </a:br>
              <a:r>
                <a:rPr lang="hu-HU" altLang="hu-HU" sz="900">
                  <a:solidFill>
                    <a:srgbClr val="000066"/>
                  </a:solidFill>
                  <a:latin typeface="Tahoma" pitchFamily="34" charset="0"/>
                  <a:cs typeface="Tahoma" pitchFamily="34" charset="0"/>
                </a:rPr>
                <a:t>ELSZÁMOLÁSI SZÁMLA</a:t>
              </a:r>
            </a:p>
            <a:p>
              <a:pPr algn="ctr">
                <a:spcBef>
                  <a:spcPct val="0"/>
                </a:spcBef>
                <a:buFontTx/>
                <a:buNone/>
              </a:pPr>
              <a:r>
                <a:rPr lang="hu-HU" altLang="hu-HU" sz="1100">
                  <a:solidFill>
                    <a:srgbClr val="000066"/>
                  </a:solidFill>
                  <a:latin typeface="Tahoma" pitchFamily="34" charset="0"/>
                  <a:cs typeface="Tahoma" pitchFamily="34" charset="0"/>
                </a:rPr>
                <a:t>-T</a:t>
              </a:r>
              <a:r>
                <a:rPr lang="hu-HU" altLang="hu-HU" sz="800">
                  <a:solidFill>
                    <a:srgbClr val="000066"/>
                  </a:solidFill>
                  <a:latin typeface="Tahoma" pitchFamily="34" charset="0"/>
                  <a:cs typeface="Tahoma" pitchFamily="34" charset="0"/>
                </a:rPr>
                <a:t>    		</a:t>
              </a:r>
              <a:r>
                <a:rPr lang="hu-HU" altLang="hu-HU" sz="1100">
                  <a:solidFill>
                    <a:srgbClr val="000066"/>
                  </a:solidFill>
                  <a:latin typeface="Tahoma" pitchFamily="34" charset="0"/>
                  <a:cs typeface="Tahoma" pitchFamily="34" charset="0"/>
                </a:rPr>
                <a:t>K +</a:t>
              </a:r>
              <a:endParaRPr lang="hu-HU" altLang="hu-HU" sz="800">
                <a:solidFill>
                  <a:srgbClr val="000066"/>
                </a:solidFill>
                <a:latin typeface="Tahoma" pitchFamily="34" charset="0"/>
                <a:cs typeface="Tahoma" pitchFamily="34" charset="0"/>
              </a:endParaRPr>
            </a:p>
          </p:txBody>
        </p:sp>
      </p:grpSp>
      <p:sp>
        <p:nvSpPr>
          <p:cNvPr id="90" name="Text Box 14"/>
          <p:cNvSpPr txBox="1">
            <a:spLocks noChangeArrowheads="1"/>
          </p:cNvSpPr>
          <p:nvPr/>
        </p:nvSpPr>
        <p:spPr bwMode="auto">
          <a:xfrm>
            <a:off x="2327275" y="2976563"/>
            <a:ext cx="8048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1A  540</a:t>
            </a:r>
            <a:endParaRPr lang="hu-HU" altLang="hu-HU" sz="1400">
              <a:solidFill>
                <a:srgbClr val="FF0000"/>
              </a:solidFill>
            </a:endParaRPr>
          </a:p>
        </p:txBody>
      </p:sp>
      <p:sp>
        <p:nvSpPr>
          <p:cNvPr id="91" name="Text Box 14"/>
          <p:cNvSpPr txBox="1">
            <a:spLocks noChangeArrowheads="1"/>
          </p:cNvSpPr>
          <p:nvPr/>
        </p:nvSpPr>
        <p:spPr bwMode="auto">
          <a:xfrm>
            <a:off x="4703763" y="2852738"/>
            <a:ext cx="804862"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1A  540</a:t>
            </a:r>
            <a:endParaRPr lang="hu-HU" altLang="hu-HU" sz="1400">
              <a:solidFill>
                <a:srgbClr val="FF0000"/>
              </a:solidFill>
            </a:endParaRPr>
          </a:p>
        </p:txBody>
      </p:sp>
      <p:sp>
        <p:nvSpPr>
          <p:cNvPr id="92" name="Text Box 21"/>
          <p:cNvSpPr txBox="1">
            <a:spLocks noChangeArrowheads="1"/>
          </p:cNvSpPr>
          <p:nvPr/>
        </p:nvSpPr>
        <p:spPr bwMode="auto">
          <a:xfrm>
            <a:off x="8101013" y="2781300"/>
            <a:ext cx="9096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2C    675</a:t>
            </a:r>
            <a:endParaRPr lang="hu-HU" altLang="hu-HU" sz="1400">
              <a:solidFill>
                <a:srgbClr val="FF0000"/>
              </a:solidFill>
            </a:endParaRPr>
          </a:p>
        </p:txBody>
      </p:sp>
      <p:sp>
        <p:nvSpPr>
          <p:cNvPr id="93" name="Text Box 14"/>
          <p:cNvSpPr txBox="1">
            <a:spLocks noChangeArrowheads="1"/>
          </p:cNvSpPr>
          <p:nvPr/>
        </p:nvSpPr>
        <p:spPr bwMode="auto">
          <a:xfrm>
            <a:off x="6048375" y="3625850"/>
            <a:ext cx="731838"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3   135</a:t>
            </a:r>
            <a:endParaRPr lang="hu-HU" altLang="hu-HU" sz="1400">
              <a:solidFill>
                <a:srgbClr val="FF0000"/>
              </a:solidFill>
            </a:endParaRPr>
          </a:p>
        </p:txBody>
      </p:sp>
      <p:sp>
        <p:nvSpPr>
          <p:cNvPr id="94" name="Text Box 14"/>
          <p:cNvSpPr txBox="1">
            <a:spLocks noChangeArrowheads="1"/>
          </p:cNvSpPr>
          <p:nvPr/>
        </p:nvSpPr>
        <p:spPr bwMode="auto">
          <a:xfrm>
            <a:off x="2351088" y="3284538"/>
            <a:ext cx="7810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FF0000"/>
                </a:solidFill>
                <a:sym typeface="Wingdings" pitchFamily="2" charset="2"/>
              </a:rPr>
              <a:t>3    135</a:t>
            </a:r>
            <a:endParaRPr lang="hu-HU" altLang="hu-HU" sz="1400">
              <a:solidFill>
                <a:srgbClr val="FF0000"/>
              </a:solidFill>
            </a:endParaRPr>
          </a:p>
        </p:txBody>
      </p:sp>
      <p:sp>
        <p:nvSpPr>
          <p:cNvPr id="2" name="Ellipszis 1"/>
          <p:cNvSpPr>
            <a:spLocks noChangeArrowheads="1"/>
          </p:cNvSpPr>
          <p:nvPr/>
        </p:nvSpPr>
        <p:spPr bwMode="auto">
          <a:xfrm>
            <a:off x="4432300" y="1844675"/>
            <a:ext cx="4711700" cy="259238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3" name="Szövegdoboz 2"/>
          <p:cNvSpPr txBox="1">
            <a:spLocks noChangeArrowheads="1"/>
          </p:cNvSpPr>
          <p:nvPr/>
        </p:nvSpPr>
        <p:spPr bwMode="auto">
          <a:xfrm>
            <a:off x="5480050" y="3860800"/>
            <a:ext cx="2547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1400">
                <a:solidFill>
                  <a:srgbClr val="FF0000"/>
                </a:solidFill>
              </a:rPr>
              <a:t>ÖSSZEVONT EGYENLEG: 0</a:t>
            </a:r>
          </a:p>
        </p:txBody>
      </p:sp>
    </p:spTree>
    <p:extLst>
      <p:ext uri="{BB962C8B-B14F-4D97-AF65-F5344CB8AC3E}">
        <p14:creationId xmlns:p14="http://schemas.microsoft.com/office/powerpoint/2010/main" val="770651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9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9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19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18" grpId="0"/>
      <p:bldP spid="891919" grpId="0"/>
      <p:bldP spid="891925" grpId="0"/>
      <p:bldP spid="34" grpId="0"/>
      <p:bldP spid="35" grpId="0"/>
      <p:bldP spid="53" grpId="0"/>
      <p:bldP spid="43" grpId="0"/>
      <p:bldP spid="90" grpId="0"/>
      <p:bldP spid="91" grpId="0"/>
      <p:bldP spid="92" grpId="0"/>
      <p:bldP spid="93" grpId="0"/>
      <p:bldP spid="94" grpId="0"/>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Line 62"/>
          <p:cNvSpPr>
            <a:spLocks noChangeShapeType="1"/>
          </p:cNvSpPr>
          <p:nvPr/>
        </p:nvSpPr>
        <p:spPr bwMode="auto">
          <a:xfrm flipH="1">
            <a:off x="4841875" y="728663"/>
            <a:ext cx="44450" cy="6129337"/>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20483" name="Line 2"/>
          <p:cNvSpPr>
            <a:spLocks noChangeShapeType="1"/>
          </p:cNvSpPr>
          <p:nvPr/>
        </p:nvSpPr>
        <p:spPr bwMode="auto">
          <a:xfrm>
            <a:off x="9256713" y="5053013"/>
            <a:ext cx="0" cy="3000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200"/>
          </a:p>
        </p:txBody>
      </p:sp>
      <p:sp>
        <p:nvSpPr>
          <p:cNvPr id="20484" name="Rectangle 3"/>
          <p:cNvSpPr>
            <a:spLocks noGrp="1" noChangeArrowheads="1"/>
          </p:cNvSpPr>
          <p:nvPr>
            <p:ph type="title"/>
          </p:nvPr>
        </p:nvSpPr>
        <p:spPr>
          <a:xfrm>
            <a:off x="1192213" y="500063"/>
            <a:ext cx="7351712" cy="365125"/>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normAutofit fontScale="90000"/>
          </a:bodyPr>
          <a:lstStyle/>
          <a:p>
            <a:pPr eaLnBrk="1" hangingPunct="1"/>
            <a:r>
              <a:rPr lang="hu-HU" altLang="hu-HU" sz="4000" b="1" dirty="0" smtClean="0">
                <a:solidFill>
                  <a:srgbClr val="FF3300"/>
                </a:solidFill>
              </a:rPr>
              <a:t>ÁFA ELSZÁMOLÁS </a:t>
            </a:r>
            <a:br>
              <a:rPr lang="hu-HU" altLang="hu-HU" sz="4000" b="1" dirty="0" smtClean="0">
                <a:solidFill>
                  <a:srgbClr val="FF3300"/>
                </a:solidFill>
              </a:rPr>
            </a:br>
            <a:r>
              <a:rPr lang="hu-HU" altLang="hu-HU" sz="2800" b="1" dirty="0" smtClean="0">
                <a:solidFill>
                  <a:srgbClr val="FF3300"/>
                </a:solidFill>
              </a:rPr>
              <a:t>(ÁFA = 27%)</a:t>
            </a:r>
          </a:p>
        </p:txBody>
      </p:sp>
      <p:grpSp>
        <p:nvGrpSpPr>
          <p:cNvPr id="20485" name="Group 4"/>
          <p:cNvGrpSpPr>
            <a:grpSpLocks/>
          </p:cNvGrpSpPr>
          <p:nvPr/>
        </p:nvGrpSpPr>
        <p:grpSpPr bwMode="auto">
          <a:xfrm>
            <a:off x="6821488" y="3924300"/>
            <a:ext cx="2016125" cy="1620838"/>
            <a:chOff x="263" y="2557"/>
            <a:chExt cx="1270" cy="1021"/>
          </a:xfrm>
        </p:grpSpPr>
        <p:sp>
          <p:nvSpPr>
            <p:cNvPr id="20596" name="Rectangle 5"/>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97" name="Rectangle 6"/>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a:solidFill>
                  <a:srgbClr val="FF3300"/>
                </a:solidFill>
                <a:latin typeface="Tahoma" pitchFamily="34" charset="0"/>
              </a:endParaRPr>
            </a:p>
          </p:txBody>
        </p:sp>
        <p:pic>
          <p:nvPicPr>
            <p:cNvPr id="20598" name="Picture 7"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9" name="Rectangle 8"/>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600" name="Text Box 9"/>
            <p:cNvSpPr txBox="1">
              <a:spLocks noChangeArrowheads="1"/>
            </p:cNvSpPr>
            <p:nvPr/>
          </p:nvSpPr>
          <p:spPr bwMode="auto">
            <a:xfrm>
              <a:off x="453" y="2557"/>
              <a:ext cx="90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cs typeface="Tahoma" pitchFamily="34" charset="0"/>
                </a:rPr>
                <a:t>9. ÁRBEVÉTEL</a:t>
              </a:r>
            </a:p>
          </p:txBody>
        </p:sp>
        <p:sp>
          <p:nvSpPr>
            <p:cNvPr id="20601" name="Text Box 10"/>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dirty="0">
                  <a:solidFill>
                    <a:srgbClr val="000066"/>
                  </a:solidFill>
                  <a:latin typeface="Tahoma" pitchFamily="34" charset="0"/>
                  <a:cs typeface="Tahoma" pitchFamily="34" charset="0"/>
                </a:rPr>
                <a:t>  </a:t>
              </a:r>
              <a:r>
                <a:rPr lang="hu-HU" altLang="hu-HU" sz="1100" dirty="0">
                  <a:solidFill>
                    <a:srgbClr val="000066"/>
                  </a:solidFill>
                  <a:latin typeface="Tahoma" pitchFamily="34" charset="0"/>
                  <a:cs typeface="Tahoma" pitchFamily="34" charset="0"/>
                </a:rPr>
                <a:t>T                            K</a:t>
              </a:r>
              <a:endParaRPr lang="hu-HU" altLang="hu-HU" sz="800" dirty="0">
                <a:solidFill>
                  <a:srgbClr val="000066"/>
                </a:solidFill>
                <a:latin typeface="Tahoma" pitchFamily="34" charset="0"/>
                <a:cs typeface="Tahoma" pitchFamily="34" charset="0"/>
              </a:endParaRPr>
            </a:p>
          </p:txBody>
        </p:sp>
      </p:grpSp>
      <p:grpSp>
        <p:nvGrpSpPr>
          <p:cNvPr id="20486" name="Group 11"/>
          <p:cNvGrpSpPr>
            <a:grpSpLocks/>
          </p:cNvGrpSpPr>
          <p:nvPr/>
        </p:nvGrpSpPr>
        <p:grpSpPr bwMode="auto">
          <a:xfrm>
            <a:off x="668338" y="1223963"/>
            <a:ext cx="2016125" cy="1620837"/>
            <a:chOff x="263" y="2557"/>
            <a:chExt cx="1270" cy="1021"/>
          </a:xfrm>
        </p:grpSpPr>
        <p:sp>
          <p:nvSpPr>
            <p:cNvPr id="20590" name="Rectangle 12"/>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91" name="Rectangle 13"/>
            <p:cNvSpPr>
              <a:spLocks noChangeArrowheads="1"/>
            </p:cNvSpPr>
            <p:nvPr/>
          </p:nvSpPr>
          <p:spPr bwMode="auto">
            <a:xfrm>
              <a:off x="916" y="3008"/>
              <a:ext cx="575"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000">
                <a:solidFill>
                  <a:srgbClr val="FF3300"/>
                </a:solidFill>
                <a:latin typeface="Tahoma" pitchFamily="34" charset="0"/>
                <a:cs typeface="Tahoma" pitchFamily="34" charset="0"/>
              </a:endParaRPr>
            </a:p>
          </p:txBody>
        </p:sp>
        <p:pic>
          <p:nvPicPr>
            <p:cNvPr id="20592" name="Picture 14"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3" name="Rectangle 15"/>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594" name="Text Box 16"/>
            <p:cNvSpPr txBox="1">
              <a:spLocks noChangeArrowheads="1"/>
            </p:cNvSpPr>
            <p:nvPr/>
          </p:nvSpPr>
          <p:spPr bwMode="auto">
            <a:xfrm>
              <a:off x="414" y="2557"/>
              <a:ext cx="98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cs typeface="Tahoma" pitchFamily="34" charset="0"/>
                </a:rPr>
                <a:t>2. ÁRUKÉSZLET</a:t>
              </a:r>
            </a:p>
          </p:txBody>
        </p:sp>
        <p:sp>
          <p:nvSpPr>
            <p:cNvPr id="20595" name="Text Box 17"/>
            <p:cNvSpPr txBox="1">
              <a:spLocks noChangeArrowheads="1"/>
            </p:cNvSpPr>
            <p:nvPr/>
          </p:nvSpPr>
          <p:spPr bwMode="auto">
            <a:xfrm>
              <a:off x="316" y="2725"/>
              <a:ext cx="1095" cy="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100" dirty="0">
                  <a:solidFill>
                    <a:srgbClr val="000066"/>
                  </a:solidFill>
                  <a:latin typeface="Tahoma" pitchFamily="34" charset="0"/>
                  <a:cs typeface="Tahoma" pitchFamily="34" charset="0"/>
                </a:rPr>
                <a:t>  T                            K</a:t>
              </a:r>
              <a:endParaRPr lang="hu-HU" altLang="hu-HU" sz="800" dirty="0">
                <a:solidFill>
                  <a:srgbClr val="000066"/>
                </a:solidFill>
                <a:latin typeface="Tahoma" pitchFamily="34" charset="0"/>
                <a:cs typeface="Tahoma" pitchFamily="34" charset="0"/>
              </a:endParaRPr>
            </a:p>
          </p:txBody>
        </p:sp>
      </p:grpSp>
      <p:grpSp>
        <p:nvGrpSpPr>
          <p:cNvPr id="20487" name="Group 18"/>
          <p:cNvGrpSpPr>
            <a:grpSpLocks/>
          </p:cNvGrpSpPr>
          <p:nvPr/>
        </p:nvGrpSpPr>
        <p:grpSpPr bwMode="auto">
          <a:xfrm>
            <a:off x="2816225" y="1223963"/>
            <a:ext cx="2016125" cy="1620837"/>
            <a:chOff x="263" y="2557"/>
            <a:chExt cx="1270" cy="1021"/>
          </a:xfrm>
        </p:grpSpPr>
        <p:sp>
          <p:nvSpPr>
            <p:cNvPr id="20584" name="Rectangle 19"/>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85" name="Rectangle 20"/>
            <p:cNvSpPr>
              <a:spLocks noChangeArrowheads="1"/>
            </p:cNvSpPr>
            <p:nvPr/>
          </p:nvSpPr>
          <p:spPr bwMode="auto">
            <a:xfrm>
              <a:off x="916" y="3008"/>
              <a:ext cx="57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400">
                <a:solidFill>
                  <a:srgbClr val="FF3300"/>
                </a:solidFill>
                <a:latin typeface="Tahoma" pitchFamily="34" charset="0"/>
              </a:endParaRPr>
            </a:p>
          </p:txBody>
        </p:sp>
        <p:pic>
          <p:nvPicPr>
            <p:cNvPr id="20586" name="Picture 21"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7" name="Rectangle 22"/>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588" name="Text Box 23"/>
            <p:cNvSpPr txBox="1">
              <a:spLocks noChangeArrowheads="1"/>
            </p:cNvSpPr>
            <p:nvPr/>
          </p:nvSpPr>
          <p:spPr bwMode="auto">
            <a:xfrm>
              <a:off x="626" y="2557"/>
              <a:ext cx="55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cs typeface="Tahoma" pitchFamily="34" charset="0"/>
                </a:rPr>
                <a:t>3. PÉNZ</a:t>
              </a:r>
            </a:p>
          </p:txBody>
        </p:sp>
        <p:sp>
          <p:nvSpPr>
            <p:cNvPr id="20589" name="Text Box 24"/>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dirty="0">
                  <a:solidFill>
                    <a:srgbClr val="000066"/>
                  </a:solidFill>
                  <a:latin typeface="Tahoma" pitchFamily="34" charset="0"/>
                  <a:cs typeface="Tahoma" pitchFamily="34" charset="0"/>
                </a:rPr>
                <a:t>  </a:t>
              </a:r>
              <a:r>
                <a:rPr lang="hu-HU" altLang="hu-HU" sz="1100" dirty="0">
                  <a:solidFill>
                    <a:srgbClr val="000066"/>
                  </a:solidFill>
                  <a:latin typeface="Tahoma" pitchFamily="34" charset="0"/>
                  <a:cs typeface="Tahoma" pitchFamily="34" charset="0"/>
                </a:rPr>
                <a:t>T                            K</a:t>
              </a:r>
              <a:endParaRPr lang="hu-HU" altLang="hu-HU" sz="800" dirty="0">
                <a:solidFill>
                  <a:srgbClr val="000066"/>
                </a:solidFill>
                <a:latin typeface="Tahoma" pitchFamily="34" charset="0"/>
                <a:cs typeface="Tahoma" pitchFamily="34" charset="0"/>
              </a:endParaRPr>
            </a:p>
          </p:txBody>
        </p:sp>
      </p:grpSp>
      <p:grpSp>
        <p:nvGrpSpPr>
          <p:cNvPr id="20488" name="Group 25"/>
          <p:cNvGrpSpPr>
            <a:grpSpLocks/>
          </p:cNvGrpSpPr>
          <p:nvPr/>
        </p:nvGrpSpPr>
        <p:grpSpPr bwMode="auto">
          <a:xfrm>
            <a:off x="4886325" y="3924300"/>
            <a:ext cx="2016125" cy="1620838"/>
            <a:chOff x="263" y="2557"/>
            <a:chExt cx="1270" cy="1021"/>
          </a:xfrm>
        </p:grpSpPr>
        <p:sp>
          <p:nvSpPr>
            <p:cNvPr id="20578" name="Rectangle 26"/>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79" name="Rectangle 27"/>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a:solidFill>
                  <a:srgbClr val="FF3300"/>
                </a:solidFill>
                <a:latin typeface="Tahoma" pitchFamily="34" charset="0"/>
              </a:endParaRPr>
            </a:p>
          </p:txBody>
        </p:sp>
        <p:pic>
          <p:nvPicPr>
            <p:cNvPr id="20580" name="Picture 2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1" name="Rectangle 29"/>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582" name="Text Box 30"/>
            <p:cNvSpPr txBox="1">
              <a:spLocks noChangeArrowheads="1"/>
            </p:cNvSpPr>
            <p:nvPr/>
          </p:nvSpPr>
          <p:spPr bwMode="auto">
            <a:xfrm>
              <a:off x="599" y="2557"/>
              <a:ext cx="611"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cs typeface="Tahoma" pitchFamily="34" charset="0"/>
                </a:rPr>
                <a:t>8. ELÁBÉ</a:t>
              </a:r>
            </a:p>
          </p:txBody>
        </p:sp>
        <p:sp>
          <p:nvSpPr>
            <p:cNvPr id="20583" name="Text Box 31"/>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dirty="0">
                  <a:solidFill>
                    <a:srgbClr val="000066"/>
                  </a:solidFill>
                  <a:latin typeface="Tahoma" pitchFamily="34" charset="0"/>
                  <a:cs typeface="Tahoma" pitchFamily="34" charset="0"/>
                </a:rPr>
                <a:t>  </a:t>
              </a:r>
              <a:r>
                <a:rPr lang="hu-HU" altLang="hu-HU" sz="1100" dirty="0">
                  <a:solidFill>
                    <a:srgbClr val="000066"/>
                  </a:solidFill>
                  <a:latin typeface="Tahoma" pitchFamily="34" charset="0"/>
                  <a:cs typeface="Tahoma" pitchFamily="34" charset="0"/>
                </a:rPr>
                <a:t>T                            K</a:t>
              </a:r>
              <a:endParaRPr lang="hu-HU" altLang="hu-HU" sz="900" dirty="0">
                <a:solidFill>
                  <a:srgbClr val="000066"/>
                </a:solidFill>
                <a:latin typeface="Tahoma" pitchFamily="34" charset="0"/>
                <a:cs typeface="Tahoma" pitchFamily="34" charset="0"/>
              </a:endParaRPr>
            </a:p>
          </p:txBody>
        </p:sp>
      </p:grpSp>
      <p:grpSp>
        <p:nvGrpSpPr>
          <p:cNvPr id="20489" name="Group 32"/>
          <p:cNvGrpSpPr>
            <a:grpSpLocks/>
          </p:cNvGrpSpPr>
          <p:nvPr/>
        </p:nvGrpSpPr>
        <p:grpSpPr bwMode="auto">
          <a:xfrm>
            <a:off x="6911975" y="1223963"/>
            <a:ext cx="2016125" cy="1620837"/>
            <a:chOff x="263" y="2557"/>
            <a:chExt cx="1270" cy="1021"/>
          </a:xfrm>
        </p:grpSpPr>
        <p:sp>
          <p:nvSpPr>
            <p:cNvPr id="20572" name="Rectangle 33"/>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73" name="Rectangle 34"/>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a:solidFill>
                  <a:srgbClr val="FF3300"/>
                </a:solidFill>
                <a:latin typeface="Tahoma" pitchFamily="34" charset="0"/>
              </a:endParaRPr>
            </a:p>
          </p:txBody>
        </p:sp>
        <p:pic>
          <p:nvPicPr>
            <p:cNvPr id="20574" name="Picture 35"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5" name="Rectangle 36"/>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576" name="Text Box 37"/>
            <p:cNvSpPr txBox="1">
              <a:spLocks noChangeArrowheads="1"/>
            </p:cNvSpPr>
            <p:nvPr/>
          </p:nvSpPr>
          <p:spPr bwMode="auto">
            <a:xfrm>
              <a:off x="327" y="2557"/>
              <a:ext cx="116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cs typeface="Tahoma" pitchFamily="34" charset="0"/>
                </a:rPr>
                <a:t>4. FIZETENDŐ ÁFA</a:t>
              </a:r>
            </a:p>
          </p:txBody>
        </p:sp>
        <p:sp>
          <p:nvSpPr>
            <p:cNvPr id="20577" name="Text Box 38"/>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dirty="0">
                  <a:solidFill>
                    <a:srgbClr val="000066"/>
                  </a:solidFill>
                  <a:latin typeface="Tahoma" pitchFamily="34" charset="0"/>
                  <a:cs typeface="Tahoma" pitchFamily="34" charset="0"/>
                </a:rPr>
                <a:t>  </a:t>
              </a:r>
              <a:r>
                <a:rPr lang="hu-HU" altLang="hu-HU" sz="1100" dirty="0">
                  <a:solidFill>
                    <a:srgbClr val="000066"/>
                  </a:solidFill>
                  <a:latin typeface="Tahoma" pitchFamily="34" charset="0"/>
                  <a:cs typeface="Tahoma" pitchFamily="34" charset="0"/>
                </a:rPr>
                <a:t>T                            K</a:t>
              </a:r>
              <a:endParaRPr lang="hu-HU" altLang="hu-HU" sz="800" dirty="0">
                <a:solidFill>
                  <a:srgbClr val="000066"/>
                </a:solidFill>
                <a:latin typeface="Tahoma" pitchFamily="34" charset="0"/>
                <a:cs typeface="Tahoma" pitchFamily="34" charset="0"/>
              </a:endParaRPr>
            </a:p>
          </p:txBody>
        </p:sp>
      </p:grpSp>
      <p:grpSp>
        <p:nvGrpSpPr>
          <p:cNvPr id="20490" name="Group 39"/>
          <p:cNvGrpSpPr>
            <a:grpSpLocks/>
          </p:cNvGrpSpPr>
          <p:nvPr/>
        </p:nvGrpSpPr>
        <p:grpSpPr bwMode="auto">
          <a:xfrm>
            <a:off x="4941888" y="1223963"/>
            <a:ext cx="2016125" cy="1619250"/>
            <a:chOff x="263" y="2557"/>
            <a:chExt cx="1270" cy="1021"/>
          </a:xfrm>
        </p:grpSpPr>
        <p:sp>
          <p:nvSpPr>
            <p:cNvPr id="20566" name="Rectangle 40"/>
            <p:cNvSpPr>
              <a:spLocks noChangeArrowheads="1"/>
            </p:cNvSpPr>
            <p:nvPr/>
          </p:nvSpPr>
          <p:spPr bwMode="auto">
            <a:xfrm>
              <a:off x="311" y="3003"/>
              <a:ext cx="47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67" name="Rectangle 41"/>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a:solidFill>
                  <a:srgbClr val="FF3300"/>
                </a:solidFill>
                <a:latin typeface="Tahoma" pitchFamily="34" charset="0"/>
              </a:endParaRPr>
            </a:p>
          </p:txBody>
        </p:sp>
        <p:pic>
          <p:nvPicPr>
            <p:cNvPr id="20568" name="Picture 42"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9" name="Rectangle 43"/>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570" name="Text Box 44"/>
            <p:cNvSpPr txBox="1">
              <a:spLocks noChangeArrowheads="1"/>
            </p:cNvSpPr>
            <p:nvPr/>
          </p:nvSpPr>
          <p:spPr bwMode="auto">
            <a:xfrm>
              <a:off x="335" y="2557"/>
              <a:ext cx="114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cs typeface="Tahoma" pitchFamily="34" charset="0"/>
                </a:rPr>
                <a:t>4. ELŐZETES.. ÁFA</a:t>
              </a:r>
            </a:p>
          </p:txBody>
        </p:sp>
        <p:sp>
          <p:nvSpPr>
            <p:cNvPr id="20571" name="Text Box 45"/>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dirty="0">
                  <a:solidFill>
                    <a:srgbClr val="000066"/>
                  </a:solidFill>
                  <a:latin typeface="Tahoma" pitchFamily="34" charset="0"/>
                  <a:cs typeface="Tahoma" pitchFamily="34" charset="0"/>
                </a:rPr>
                <a:t>  </a:t>
              </a:r>
              <a:r>
                <a:rPr lang="hu-HU" altLang="hu-HU" sz="1100" dirty="0">
                  <a:solidFill>
                    <a:srgbClr val="000066"/>
                  </a:solidFill>
                  <a:latin typeface="Tahoma" pitchFamily="34" charset="0"/>
                  <a:cs typeface="Tahoma" pitchFamily="34" charset="0"/>
                </a:rPr>
                <a:t>T                            K</a:t>
              </a:r>
              <a:endParaRPr lang="hu-HU" altLang="hu-HU" sz="800" dirty="0">
                <a:solidFill>
                  <a:srgbClr val="000066"/>
                </a:solidFill>
                <a:latin typeface="Tahoma" pitchFamily="34" charset="0"/>
                <a:cs typeface="Tahoma" pitchFamily="34" charset="0"/>
              </a:endParaRPr>
            </a:p>
          </p:txBody>
        </p:sp>
      </p:grpSp>
      <p:sp>
        <p:nvSpPr>
          <p:cNvPr id="20491" name="Text Box 46"/>
          <p:cNvSpPr txBox="1">
            <a:spLocks noChangeArrowheads="1"/>
          </p:cNvSpPr>
          <p:nvPr/>
        </p:nvSpPr>
        <p:spPr bwMode="auto">
          <a:xfrm>
            <a:off x="2758703" y="1943100"/>
            <a:ext cx="1165225" cy="25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dirty="0">
                <a:solidFill>
                  <a:srgbClr val="000066"/>
                </a:solidFill>
                <a:latin typeface="Tahoma" pitchFamily="34" charset="0"/>
                <a:cs typeface="Tahoma" pitchFamily="34" charset="0"/>
              </a:rPr>
              <a:t>Ny. 1000</a:t>
            </a:r>
          </a:p>
        </p:txBody>
      </p:sp>
      <p:sp>
        <p:nvSpPr>
          <p:cNvPr id="20492" name="Text Box 47"/>
          <p:cNvSpPr txBox="1">
            <a:spLocks noChangeArrowheads="1"/>
          </p:cNvSpPr>
          <p:nvPr/>
        </p:nvSpPr>
        <p:spPr bwMode="auto">
          <a:xfrm rot="-5400000">
            <a:off x="-707231" y="1734344"/>
            <a:ext cx="18446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400">
                <a:solidFill>
                  <a:srgbClr val="FF0000"/>
                </a:solidFill>
                <a:latin typeface="Tahoma" pitchFamily="34" charset="0"/>
                <a:cs typeface="Tahoma" pitchFamily="34" charset="0"/>
              </a:rPr>
              <a:t>ESZKÖZSZÁMLÁK</a:t>
            </a:r>
          </a:p>
        </p:txBody>
      </p:sp>
      <p:sp>
        <p:nvSpPr>
          <p:cNvPr id="20493" name="Text Box 48"/>
          <p:cNvSpPr txBox="1">
            <a:spLocks noChangeArrowheads="1"/>
          </p:cNvSpPr>
          <p:nvPr/>
        </p:nvSpPr>
        <p:spPr bwMode="auto">
          <a:xfrm rot="5400000" flipH="1">
            <a:off x="8052594" y="1778794"/>
            <a:ext cx="18446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400">
                <a:solidFill>
                  <a:srgbClr val="FF0000"/>
                </a:solidFill>
                <a:latin typeface="Tahoma" pitchFamily="34" charset="0"/>
                <a:cs typeface="Tahoma" pitchFamily="34" charset="0"/>
              </a:rPr>
              <a:t>FORRÁSSZÁMLÁK</a:t>
            </a:r>
          </a:p>
        </p:txBody>
      </p:sp>
      <p:sp>
        <p:nvSpPr>
          <p:cNvPr id="20494" name="Text Box 49"/>
          <p:cNvSpPr txBox="1">
            <a:spLocks noChangeArrowheads="1"/>
          </p:cNvSpPr>
          <p:nvPr/>
        </p:nvSpPr>
        <p:spPr bwMode="auto">
          <a:xfrm rot="5400000" flipH="1">
            <a:off x="7841456" y="4839495"/>
            <a:ext cx="220662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400">
                <a:solidFill>
                  <a:srgbClr val="FF0000"/>
                </a:solidFill>
                <a:latin typeface="Tahoma" pitchFamily="34" charset="0"/>
                <a:cs typeface="Tahoma" pitchFamily="34" charset="0"/>
              </a:rPr>
              <a:t>EREDMÉNYSZÁMLÁK</a:t>
            </a:r>
          </a:p>
        </p:txBody>
      </p:sp>
      <p:sp>
        <p:nvSpPr>
          <p:cNvPr id="1204274" name="Text Box 50"/>
          <p:cNvSpPr txBox="1">
            <a:spLocks noChangeArrowheads="1"/>
          </p:cNvSpPr>
          <p:nvPr/>
        </p:nvSpPr>
        <p:spPr bwMode="auto">
          <a:xfrm>
            <a:off x="566738" y="1898650"/>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(1) 500</a:t>
            </a:r>
          </a:p>
        </p:txBody>
      </p:sp>
      <p:sp>
        <p:nvSpPr>
          <p:cNvPr id="1204275" name="Text Box 51"/>
          <p:cNvSpPr txBox="1">
            <a:spLocks noChangeArrowheads="1"/>
          </p:cNvSpPr>
          <p:nvPr/>
        </p:nvSpPr>
        <p:spPr bwMode="auto">
          <a:xfrm>
            <a:off x="3676650" y="1898650"/>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(1) 635</a:t>
            </a:r>
          </a:p>
        </p:txBody>
      </p:sp>
      <p:grpSp>
        <p:nvGrpSpPr>
          <p:cNvPr id="20497" name="Group 52"/>
          <p:cNvGrpSpPr>
            <a:grpSpLocks/>
          </p:cNvGrpSpPr>
          <p:nvPr/>
        </p:nvGrpSpPr>
        <p:grpSpPr bwMode="auto">
          <a:xfrm>
            <a:off x="1116013" y="2492375"/>
            <a:ext cx="2016125" cy="1260475"/>
            <a:chOff x="263" y="2557"/>
            <a:chExt cx="1270" cy="1021"/>
          </a:xfrm>
        </p:grpSpPr>
        <p:sp>
          <p:nvSpPr>
            <p:cNvPr id="20560" name="Rectangle 53"/>
            <p:cNvSpPr>
              <a:spLocks noChangeArrowheads="1"/>
            </p:cNvSpPr>
            <p:nvPr/>
          </p:nvSpPr>
          <p:spPr bwMode="auto">
            <a:xfrm>
              <a:off x="311" y="3003"/>
              <a:ext cx="116"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61" name="Rectangle 54"/>
            <p:cNvSpPr>
              <a:spLocks noChangeArrowheads="1"/>
            </p:cNvSpPr>
            <p:nvPr/>
          </p:nvSpPr>
          <p:spPr bwMode="auto">
            <a:xfrm>
              <a:off x="916" y="3008"/>
              <a:ext cx="57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a:solidFill>
                  <a:srgbClr val="FF3300"/>
                </a:solidFill>
                <a:latin typeface="Tahoma" pitchFamily="34" charset="0"/>
              </a:endParaRPr>
            </a:p>
          </p:txBody>
        </p:sp>
        <p:pic>
          <p:nvPicPr>
            <p:cNvPr id="20562" name="Picture 55"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3" name="Rectangle 56"/>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564" name="Text Box 57"/>
            <p:cNvSpPr txBox="1">
              <a:spLocks noChangeArrowheads="1"/>
            </p:cNvSpPr>
            <p:nvPr/>
          </p:nvSpPr>
          <p:spPr bwMode="auto">
            <a:xfrm>
              <a:off x="583" y="2557"/>
              <a:ext cx="640"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cs typeface="Tahoma" pitchFamily="34" charset="0"/>
                </a:rPr>
                <a:t>3. VEVŐK</a:t>
              </a:r>
            </a:p>
          </p:txBody>
        </p:sp>
        <p:sp>
          <p:nvSpPr>
            <p:cNvPr id="20565" name="Text Box 58"/>
            <p:cNvSpPr txBox="1">
              <a:spLocks noChangeArrowheads="1"/>
            </p:cNvSpPr>
            <p:nvPr/>
          </p:nvSpPr>
          <p:spPr bwMode="auto">
            <a:xfrm>
              <a:off x="316" y="2725"/>
              <a:ext cx="109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dirty="0">
                  <a:solidFill>
                    <a:srgbClr val="000066"/>
                  </a:solidFill>
                  <a:latin typeface="Tahoma" pitchFamily="34" charset="0"/>
                  <a:cs typeface="Tahoma" pitchFamily="34" charset="0"/>
                </a:rPr>
                <a:t>  </a:t>
              </a:r>
              <a:r>
                <a:rPr lang="hu-HU" altLang="hu-HU" sz="1100" dirty="0">
                  <a:solidFill>
                    <a:srgbClr val="000066"/>
                  </a:solidFill>
                  <a:latin typeface="Tahoma" pitchFamily="34" charset="0"/>
                  <a:cs typeface="Tahoma" pitchFamily="34" charset="0"/>
                </a:rPr>
                <a:t>T                            K</a:t>
              </a:r>
              <a:endParaRPr lang="hu-HU" altLang="hu-HU" sz="800" dirty="0">
                <a:solidFill>
                  <a:srgbClr val="000066"/>
                </a:solidFill>
                <a:latin typeface="Tahoma" pitchFamily="34" charset="0"/>
                <a:cs typeface="Tahoma" pitchFamily="34" charset="0"/>
              </a:endParaRPr>
            </a:p>
          </p:txBody>
        </p:sp>
      </p:grpSp>
      <p:sp>
        <p:nvSpPr>
          <p:cNvPr id="1204283" name="Text Box 59"/>
          <p:cNvSpPr txBox="1">
            <a:spLocks noChangeArrowheads="1"/>
          </p:cNvSpPr>
          <p:nvPr/>
        </p:nvSpPr>
        <p:spPr bwMode="auto">
          <a:xfrm>
            <a:off x="7637463" y="4509120"/>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dirty="0">
                <a:solidFill>
                  <a:srgbClr val="FF0000"/>
                </a:solidFill>
                <a:latin typeface="Tahoma" pitchFamily="34" charset="0"/>
                <a:cs typeface="Tahoma" pitchFamily="34" charset="0"/>
              </a:rPr>
              <a:t>(3a) 1000</a:t>
            </a:r>
          </a:p>
        </p:txBody>
      </p:sp>
      <p:sp>
        <p:nvSpPr>
          <p:cNvPr id="20499" name="Rectangle 60"/>
          <p:cNvSpPr>
            <a:spLocks noChangeArrowheads="1"/>
          </p:cNvSpPr>
          <p:nvPr/>
        </p:nvSpPr>
        <p:spPr bwMode="auto">
          <a:xfrm>
            <a:off x="4954588" y="4044950"/>
            <a:ext cx="1841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00" name="Rectangle 61"/>
          <p:cNvSpPr>
            <a:spLocks noChangeArrowheads="1"/>
          </p:cNvSpPr>
          <p:nvPr/>
        </p:nvSpPr>
        <p:spPr bwMode="auto">
          <a:xfrm>
            <a:off x="6940550" y="4060825"/>
            <a:ext cx="18859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a:solidFill>
                <a:srgbClr val="FF3300"/>
              </a:solidFill>
              <a:latin typeface="Tahoma" pitchFamily="34" charset="0"/>
            </a:endParaRPr>
          </a:p>
        </p:txBody>
      </p:sp>
      <p:sp>
        <p:nvSpPr>
          <p:cNvPr id="20501" name="Line 63"/>
          <p:cNvSpPr>
            <a:spLocks noChangeShapeType="1"/>
          </p:cNvSpPr>
          <p:nvPr/>
        </p:nvSpPr>
        <p:spPr bwMode="auto">
          <a:xfrm>
            <a:off x="0" y="3789363"/>
            <a:ext cx="9144000"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nvGrpSpPr>
          <p:cNvPr id="20502" name="Group 64"/>
          <p:cNvGrpSpPr>
            <a:grpSpLocks/>
          </p:cNvGrpSpPr>
          <p:nvPr/>
        </p:nvGrpSpPr>
        <p:grpSpPr bwMode="auto">
          <a:xfrm>
            <a:off x="4941888" y="2619375"/>
            <a:ext cx="2016125" cy="1349375"/>
            <a:chOff x="263" y="2557"/>
            <a:chExt cx="1270" cy="1021"/>
          </a:xfrm>
        </p:grpSpPr>
        <p:sp>
          <p:nvSpPr>
            <p:cNvPr id="20554" name="Rectangle 65"/>
            <p:cNvSpPr>
              <a:spLocks noChangeArrowheads="1"/>
            </p:cNvSpPr>
            <p:nvPr/>
          </p:nvSpPr>
          <p:spPr bwMode="auto">
            <a:xfrm>
              <a:off x="311" y="3003"/>
              <a:ext cx="116"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55" name="Rectangle 66"/>
            <p:cNvSpPr>
              <a:spLocks noChangeArrowheads="1"/>
            </p:cNvSpPr>
            <p:nvPr/>
          </p:nvSpPr>
          <p:spPr bwMode="auto">
            <a:xfrm>
              <a:off x="916" y="3007"/>
              <a:ext cx="57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a:solidFill>
                  <a:srgbClr val="FF3300"/>
                </a:solidFill>
                <a:latin typeface="Tahoma" pitchFamily="34" charset="0"/>
              </a:endParaRPr>
            </a:p>
          </p:txBody>
        </p:sp>
        <p:pic>
          <p:nvPicPr>
            <p:cNvPr id="20556" name="Picture 67"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7" name="Rectangle 68"/>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558" name="Text Box 69"/>
            <p:cNvSpPr txBox="1">
              <a:spLocks noChangeArrowheads="1"/>
            </p:cNvSpPr>
            <p:nvPr/>
          </p:nvSpPr>
          <p:spPr bwMode="auto">
            <a:xfrm>
              <a:off x="460" y="2557"/>
              <a:ext cx="8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dirty="0">
                  <a:solidFill>
                    <a:srgbClr val="000066"/>
                  </a:solidFill>
                  <a:latin typeface="Tahoma" pitchFamily="34" charset="0"/>
                  <a:cs typeface="Tahoma" pitchFamily="34" charset="0"/>
                </a:rPr>
                <a:t>4. SZÁLLÍTÓK</a:t>
              </a:r>
            </a:p>
          </p:txBody>
        </p:sp>
        <p:sp>
          <p:nvSpPr>
            <p:cNvPr id="20559" name="Text Box 70"/>
            <p:cNvSpPr txBox="1">
              <a:spLocks noChangeArrowheads="1"/>
            </p:cNvSpPr>
            <p:nvPr/>
          </p:nvSpPr>
          <p:spPr bwMode="auto">
            <a:xfrm>
              <a:off x="316" y="2725"/>
              <a:ext cx="109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dirty="0">
                  <a:solidFill>
                    <a:srgbClr val="000066"/>
                  </a:solidFill>
                  <a:latin typeface="Tahoma" pitchFamily="34" charset="0"/>
                  <a:cs typeface="Tahoma" pitchFamily="34" charset="0"/>
                </a:rPr>
                <a:t>  </a:t>
              </a:r>
              <a:r>
                <a:rPr lang="hu-HU" altLang="hu-HU" sz="1100" dirty="0">
                  <a:solidFill>
                    <a:srgbClr val="000066"/>
                  </a:solidFill>
                  <a:latin typeface="Tahoma" pitchFamily="34" charset="0"/>
                  <a:cs typeface="Tahoma" pitchFamily="34" charset="0"/>
                </a:rPr>
                <a:t>T                            K</a:t>
              </a:r>
              <a:endParaRPr lang="hu-HU" altLang="hu-HU" sz="800" dirty="0">
                <a:solidFill>
                  <a:srgbClr val="000066"/>
                </a:solidFill>
                <a:latin typeface="Tahoma" pitchFamily="34" charset="0"/>
                <a:cs typeface="Tahoma" pitchFamily="34" charset="0"/>
              </a:endParaRPr>
            </a:p>
          </p:txBody>
        </p:sp>
      </p:grpSp>
      <p:sp>
        <p:nvSpPr>
          <p:cNvPr id="1204295" name="Text Box 71"/>
          <p:cNvSpPr txBox="1">
            <a:spLocks noChangeArrowheads="1"/>
          </p:cNvSpPr>
          <p:nvPr/>
        </p:nvSpPr>
        <p:spPr bwMode="auto">
          <a:xfrm>
            <a:off x="4846935" y="1911350"/>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(1)  135</a:t>
            </a:r>
          </a:p>
        </p:txBody>
      </p:sp>
      <p:sp>
        <p:nvSpPr>
          <p:cNvPr id="1204296" name="Text Box 72"/>
          <p:cNvSpPr txBox="1">
            <a:spLocks noChangeArrowheads="1"/>
          </p:cNvSpPr>
          <p:nvPr/>
        </p:nvSpPr>
        <p:spPr bwMode="auto">
          <a:xfrm>
            <a:off x="571500" y="2078038"/>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(2) 800</a:t>
            </a:r>
          </a:p>
        </p:txBody>
      </p:sp>
      <p:sp>
        <p:nvSpPr>
          <p:cNvPr id="1204297" name="Text Box 73"/>
          <p:cNvSpPr txBox="1">
            <a:spLocks noChangeArrowheads="1"/>
          </p:cNvSpPr>
          <p:nvPr/>
        </p:nvSpPr>
        <p:spPr bwMode="auto">
          <a:xfrm>
            <a:off x="5967413" y="3024188"/>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(2) 1016</a:t>
            </a:r>
          </a:p>
        </p:txBody>
      </p:sp>
      <p:sp>
        <p:nvSpPr>
          <p:cNvPr id="1204298" name="Text Box 74"/>
          <p:cNvSpPr txBox="1">
            <a:spLocks noChangeArrowheads="1"/>
          </p:cNvSpPr>
          <p:nvPr/>
        </p:nvSpPr>
        <p:spPr bwMode="auto">
          <a:xfrm>
            <a:off x="4842173" y="2136775"/>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(2)  216</a:t>
            </a:r>
          </a:p>
        </p:txBody>
      </p:sp>
      <p:sp>
        <p:nvSpPr>
          <p:cNvPr id="1204299" name="Text Box 75"/>
          <p:cNvSpPr txBox="1">
            <a:spLocks noChangeArrowheads="1"/>
          </p:cNvSpPr>
          <p:nvPr/>
        </p:nvSpPr>
        <p:spPr bwMode="auto">
          <a:xfrm>
            <a:off x="7727950" y="1911350"/>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(3a) 270</a:t>
            </a:r>
          </a:p>
        </p:txBody>
      </p:sp>
      <p:sp>
        <p:nvSpPr>
          <p:cNvPr id="1204300" name="Text Box 76"/>
          <p:cNvSpPr txBox="1">
            <a:spLocks noChangeArrowheads="1"/>
          </p:cNvSpPr>
          <p:nvPr/>
        </p:nvSpPr>
        <p:spPr bwMode="auto">
          <a:xfrm>
            <a:off x="1042988" y="3027363"/>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(3a) 1270</a:t>
            </a:r>
          </a:p>
        </p:txBody>
      </p:sp>
      <p:sp>
        <p:nvSpPr>
          <p:cNvPr id="1204301" name="Text Box 77"/>
          <p:cNvSpPr txBox="1">
            <a:spLocks noChangeArrowheads="1"/>
          </p:cNvSpPr>
          <p:nvPr/>
        </p:nvSpPr>
        <p:spPr bwMode="auto">
          <a:xfrm>
            <a:off x="1466850" y="1898650"/>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(3b) 650</a:t>
            </a:r>
          </a:p>
        </p:txBody>
      </p:sp>
      <p:sp>
        <p:nvSpPr>
          <p:cNvPr id="1204302" name="Text Box 78"/>
          <p:cNvSpPr txBox="1">
            <a:spLocks noChangeArrowheads="1"/>
          </p:cNvSpPr>
          <p:nvPr/>
        </p:nvSpPr>
        <p:spPr bwMode="auto">
          <a:xfrm>
            <a:off x="4932363" y="4464050"/>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(3b) 650</a:t>
            </a:r>
          </a:p>
        </p:txBody>
      </p:sp>
      <p:sp>
        <p:nvSpPr>
          <p:cNvPr id="1204303" name="Text Box 79"/>
          <p:cNvSpPr txBox="1">
            <a:spLocks noChangeArrowheads="1"/>
          </p:cNvSpPr>
          <p:nvPr/>
        </p:nvSpPr>
        <p:spPr bwMode="auto">
          <a:xfrm>
            <a:off x="2699792" y="2204864"/>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(4a) 1219</a:t>
            </a:r>
          </a:p>
        </p:txBody>
      </p:sp>
      <p:sp>
        <p:nvSpPr>
          <p:cNvPr id="1204304" name="Text Box 80"/>
          <p:cNvSpPr txBox="1">
            <a:spLocks noChangeArrowheads="1"/>
          </p:cNvSpPr>
          <p:nvPr/>
        </p:nvSpPr>
        <p:spPr bwMode="auto">
          <a:xfrm>
            <a:off x="7632700" y="4725144"/>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dirty="0">
                <a:solidFill>
                  <a:srgbClr val="FF0000"/>
                </a:solidFill>
                <a:latin typeface="Tahoma" pitchFamily="34" charset="0"/>
                <a:cs typeface="Tahoma" pitchFamily="34" charset="0"/>
              </a:rPr>
              <a:t>(4a)   960</a:t>
            </a:r>
          </a:p>
        </p:txBody>
      </p:sp>
      <p:sp>
        <p:nvSpPr>
          <p:cNvPr id="1204305" name="Text Box 81"/>
          <p:cNvSpPr txBox="1">
            <a:spLocks noChangeArrowheads="1"/>
          </p:cNvSpPr>
          <p:nvPr/>
        </p:nvSpPr>
        <p:spPr bwMode="auto">
          <a:xfrm>
            <a:off x="7721600" y="2168525"/>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dirty="0">
                <a:solidFill>
                  <a:srgbClr val="FF0000"/>
                </a:solidFill>
                <a:latin typeface="Tahoma" pitchFamily="34" charset="0"/>
                <a:cs typeface="Tahoma" pitchFamily="34" charset="0"/>
              </a:rPr>
              <a:t>(4a) 259</a:t>
            </a:r>
          </a:p>
        </p:txBody>
      </p:sp>
      <p:grpSp>
        <p:nvGrpSpPr>
          <p:cNvPr id="20514" name="Group 82"/>
          <p:cNvGrpSpPr>
            <a:grpSpLocks/>
          </p:cNvGrpSpPr>
          <p:nvPr/>
        </p:nvGrpSpPr>
        <p:grpSpPr bwMode="auto">
          <a:xfrm>
            <a:off x="6911975" y="2619375"/>
            <a:ext cx="2016125" cy="1349375"/>
            <a:chOff x="263" y="2557"/>
            <a:chExt cx="1270" cy="1021"/>
          </a:xfrm>
        </p:grpSpPr>
        <p:sp>
          <p:nvSpPr>
            <p:cNvPr id="20548" name="Rectangle 83"/>
            <p:cNvSpPr>
              <a:spLocks noChangeArrowheads="1"/>
            </p:cNvSpPr>
            <p:nvPr/>
          </p:nvSpPr>
          <p:spPr bwMode="auto">
            <a:xfrm>
              <a:off x="311" y="3003"/>
              <a:ext cx="116"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a:solidFill>
                  <a:srgbClr val="FF3300"/>
                </a:solidFill>
                <a:latin typeface="Tahoma" pitchFamily="34" charset="0"/>
              </a:endParaRPr>
            </a:p>
          </p:txBody>
        </p:sp>
        <p:sp>
          <p:nvSpPr>
            <p:cNvPr id="20549" name="Rectangle 84"/>
            <p:cNvSpPr>
              <a:spLocks noChangeArrowheads="1"/>
            </p:cNvSpPr>
            <p:nvPr/>
          </p:nvSpPr>
          <p:spPr bwMode="auto">
            <a:xfrm>
              <a:off x="916" y="3007"/>
              <a:ext cx="57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a:solidFill>
                  <a:srgbClr val="FF3300"/>
                </a:solidFill>
                <a:latin typeface="Tahoma" pitchFamily="34" charset="0"/>
              </a:endParaRPr>
            </a:p>
          </p:txBody>
        </p:sp>
        <p:pic>
          <p:nvPicPr>
            <p:cNvPr id="20550" name="Picture 85"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1" name="Rectangle 86"/>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20552" name="Text Box 87"/>
            <p:cNvSpPr txBox="1">
              <a:spLocks noChangeArrowheads="1"/>
            </p:cNvSpPr>
            <p:nvPr/>
          </p:nvSpPr>
          <p:spPr bwMode="auto">
            <a:xfrm>
              <a:off x="498" y="2557"/>
              <a:ext cx="8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a:solidFill>
                    <a:srgbClr val="000066"/>
                  </a:solidFill>
                  <a:latin typeface="Tahoma" pitchFamily="34" charset="0"/>
                  <a:cs typeface="Tahoma" pitchFamily="34" charset="0"/>
                </a:rPr>
                <a:t>4. ÁFA ELSZ.</a:t>
              </a:r>
            </a:p>
          </p:txBody>
        </p:sp>
        <p:sp>
          <p:nvSpPr>
            <p:cNvPr id="20553" name="Text Box 88"/>
            <p:cNvSpPr txBox="1">
              <a:spLocks noChangeArrowheads="1"/>
            </p:cNvSpPr>
            <p:nvPr/>
          </p:nvSpPr>
          <p:spPr bwMode="auto">
            <a:xfrm>
              <a:off x="316" y="2725"/>
              <a:ext cx="109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dirty="0">
                  <a:solidFill>
                    <a:srgbClr val="000066"/>
                  </a:solidFill>
                  <a:latin typeface="Tahoma" pitchFamily="34" charset="0"/>
                  <a:cs typeface="Tahoma" pitchFamily="34" charset="0"/>
                </a:rPr>
                <a:t>  </a:t>
              </a:r>
              <a:r>
                <a:rPr lang="hu-HU" altLang="hu-HU" sz="1100" dirty="0">
                  <a:solidFill>
                    <a:srgbClr val="000066"/>
                  </a:solidFill>
                  <a:latin typeface="Tahoma" pitchFamily="34" charset="0"/>
                  <a:cs typeface="Tahoma" pitchFamily="34" charset="0"/>
                </a:rPr>
                <a:t>T                            K</a:t>
              </a:r>
              <a:endParaRPr lang="hu-HU" altLang="hu-HU" sz="800" dirty="0">
                <a:solidFill>
                  <a:srgbClr val="000066"/>
                </a:solidFill>
                <a:latin typeface="Tahoma" pitchFamily="34" charset="0"/>
                <a:cs typeface="Tahoma" pitchFamily="34" charset="0"/>
              </a:endParaRPr>
            </a:p>
          </p:txBody>
        </p:sp>
      </p:grpSp>
      <p:sp>
        <p:nvSpPr>
          <p:cNvPr id="1204313" name="Text Box 89"/>
          <p:cNvSpPr txBox="1">
            <a:spLocks noChangeArrowheads="1"/>
          </p:cNvSpPr>
          <p:nvPr/>
        </p:nvSpPr>
        <p:spPr bwMode="auto">
          <a:xfrm>
            <a:off x="6916738" y="3024188"/>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(5) 178</a:t>
            </a:r>
          </a:p>
        </p:txBody>
      </p:sp>
      <p:sp>
        <p:nvSpPr>
          <p:cNvPr id="1204314" name="Text Box 90"/>
          <p:cNvSpPr txBox="1">
            <a:spLocks noChangeArrowheads="1"/>
          </p:cNvSpPr>
          <p:nvPr/>
        </p:nvSpPr>
        <p:spPr bwMode="auto">
          <a:xfrm>
            <a:off x="3676650" y="2259013"/>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dirty="0">
                <a:solidFill>
                  <a:srgbClr val="FF0000"/>
                </a:solidFill>
                <a:latin typeface="Tahoma" pitchFamily="34" charset="0"/>
                <a:cs typeface="Tahoma" pitchFamily="34" charset="0"/>
              </a:rPr>
              <a:t>(5) 178</a:t>
            </a:r>
          </a:p>
        </p:txBody>
      </p:sp>
      <p:sp>
        <p:nvSpPr>
          <p:cNvPr id="1204315" name="Text Box 91"/>
          <p:cNvSpPr txBox="1">
            <a:spLocks noChangeArrowheads="1"/>
          </p:cNvSpPr>
          <p:nvPr/>
        </p:nvSpPr>
        <p:spPr bwMode="auto">
          <a:xfrm>
            <a:off x="1427163" y="2078038"/>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(4b) 650</a:t>
            </a:r>
          </a:p>
        </p:txBody>
      </p:sp>
      <p:sp>
        <p:nvSpPr>
          <p:cNvPr id="1204316" name="Text Box 92"/>
          <p:cNvSpPr txBox="1">
            <a:spLocks noChangeArrowheads="1"/>
          </p:cNvSpPr>
          <p:nvPr/>
        </p:nvSpPr>
        <p:spPr bwMode="auto">
          <a:xfrm>
            <a:off x="4937125" y="4702175"/>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(4b) 650</a:t>
            </a:r>
          </a:p>
        </p:txBody>
      </p:sp>
      <p:sp>
        <p:nvSpPr>
          <p:cNvPr id="1204317" name="Text Box 93"/>
          <p:cNvSpPr txBox="1">
            <a:spLocks noChangeArrowheads="1"/>
          </p:cNvSpPr>
          <p:nvPr/>
        </p:nvSpPr>
        <p:spPr bwMode="auto">
          <a:xfrm>
            <a:off x="115888" y="4089400"/>
            <a:ext cx="469106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a:solidFill>
                  <a:srgbClr val="000066"/>
                </a:solidFill>
                <a:latin typeface="Tahoma" pitchFamily="34" charset="0"/>
                <a:cs typeface="Tahoma" pitchFamily="34" charset="0"/>
              </a:rPr>
              <a:t>1. ÁRUBESZERZÉS KP.ÉRT SZÁMLA ÉRTÉKE 635 FT</a:t>
            </a:r>
            <a:br>
              <a:rPr lang="hu-HU" altLang="hu-HU" sz="1400">
                <a:solidFill>
                  <a:srgbClr val="000066"/>
                </a:solidFill>
                <a:latin typeface="Tahoma" pitchFamily="34" charset="0"/>
                <a:cs typeface="Tahoma" pitchFamily="34" charset="0"/>
              </a:rPr>
            </a:br>
            <a:r>
              <a:rPr lang="hu-HU" altLang="hu-HU" sz="900">
                <a:solidFill>
                  <a:srgbClr val="000066"/>
                </a:solidFill>
                <a:latin typeface="Tahoma" pitchFamily="34" charset="0"/>
                <a:cs typeface="Tahoma" pitchFamily="34" charset="0"/>
              </a:rPr>
              <a:t>(BRUTTÓ: 635        ÁFA: 635*0,2126=135     NETTÓ: 635-135=500)</a:t>
            </a:r>
          </a:p>
        </p:txBody>
      </p:sp>
      <p:sp>
        <p:nvSpPr>
          <p:cNvPr id="1204318" name="Text Box 94"/>
          <p:cNvSpPr txBox="1">
            <a:spLocks noChangeArrowheads="1"/>
          </p:cNvSpPr>
          <p:nvPr/>
        </p:nvSpPr>
        <p:spPr bwMode="auto">
          <a:xfrm>
            <a:off x="115888" y="4419600"/>
            <a:ext cx="373221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a:solidFill>
                  <a:srgbClr val="000066"/>
                </a:solidFill>
                <a:latin typeface="Tahoma" pitchFamily="34" charset="0"/>
                <a:cs typeface="Tahoma" pitchFamily="34" charset="0"/>
              </a:rPr>
              <a:t>2. ÁRBESZERZÉS HITELBE 800+216ÁFA</a:t>
            </a:r>
            <a:br>
              <a:rPr lang="hu-HU" altLang="hu-HU" sz="1400">
                <a:solidFill>
                  <a:srgbClr val="000066"/>
                </a:solidFill>
                <a:latin typeface="Tahoma" pitchFamily="34" charset="0"/>
                <a:cs typeface="Tahoma" pitchFamily="34" charset="0"/>
              </a:rPr>
            </a:br>
            <a:r>
              <a:rPr lang="hu-HU" altLang="hu-HU" sz="900">
                <a:solidFill>
                  <a:srgbClr val="000066"/>
                </a:solidFill>
                <a:latin typeface="Tahoma" pitchFamily="34" charset="0"/>
                <a:cs typeface="Tahoma" pitchFamily="34" charset="0"/>
              </a:rPr>
              <a:t>(NETTÓ: 800, ÁFA: 216, BRUTTÓ: 1016)</a:t>
            </a:r>
          </a:p>
        </p:txBody>
      </p:sp>
      <p:sp>
        <p:nvSpPr>
          <p:cNvPr id="1204319" name="Text Box 95"/>
          <p:cNvSpPr txBox="1">
            <a:spLocks noChangeArrowheads="1"/>
          </p:cNvSpPr>
          <p:nvPr/>
        </p:nvSpPr>
        <p:spPr bwMode="auto">
          <a:xfrm>
            <a:off x="166688" y="5949950"/>
            <a:ext cx="580072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a:solidFill>
                  <a:srgbClr val="000066"/>
                </a:solidFill>
                <a:latin typeface="Tahoma" pitchFamily="34" charset="0"/>
                <a:cs typeface="Tahoma" pitchFamily="34" charset="0"/>
              </a:rPr>
              <a:t>5. ÁFA RENDEZÉSE (529-351=178 BEFIZETÉS NAV-NAK)</a:t>
            </a:r>
          </a:p>
        </p:txBody>
      </p:sp>
      <p:sp>
        <p:nvSpPr>
          <p:cNvPr id="1204320" name="Text Box 96"/>
          <p:cNvSpPr txBox="1">
            <a:spLocks noChangeArrowheads="1"/>
          </p:cNvSpPr>
          <p:nvPr/>
        </p:nvSpPr>
        <p:spPr bwMode="auto">
          <a:xfrm>
            <a:off x="125413" y="4733925"/>
            <a:ext cx="5094287"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a:solidFill>
                  <a:srgbClr val="000066"/>
                </a:solidFill>
                <a:latin typeface="Tahoma" pitchFamily="34" charset="0"/>
                <a:cs typeface="Tahoma" pitchFamily="34" charset="0"/>
              </a:rPr>
              <a:t>3. AZ ÁRUKÉSZLET FELÉNEK ÉRTÉKESÍTÉSE </a:t>
            </a:r>
            <a:br>
              <a:rPr lang="hu-HU" altLang="hu-HU" sz="1400">
                <a:solidFill>
                  <a:srgbClr val="000066"/>
                </a:solidFill>
                <a:latin typeface="Tahoma" pitchFamily="34" charset="0"/>
                <a:cs typeface="Tahoma" pitchFamily="34" charset="0"/>
              </a:rPr>
            </a:br>
            <a:r>
              <a:rPr lang="hu-HU" altLang="hu-HU" sz="1400">
                <a:solidFill>
                  <a:srgbClr val="000066"/>
                </a:solidFill>
                <a:latin typeface="Tahoma" pitchFamily="34" charset="0"/>
                <a:cs typeface="Tahoma" pitchFamily="34" charset="0"/>
              </a:rPr>
              <a:t>1000+270 ÁFA ELADÁSI ÁRON KÉSŐBBI FIZETÉSSEL</a:t>
            </a:r>
            <a:br>
              <a:rPr lang="hu-HU" altLang="hu-HU" sz="1400">
                <a:solidFill>
                  <a:srgbClr val="000066"/>
                </a:solidFill>
                <a:latin typeface="Tahoma" pitchFamily="34" charset="0"/>
                <a:cs typeface="Tahoma" pitchFamily="34" charset="0"/>
              </a:rPr>
            </a:br>
            <a:r>
              <a:rPr lang="hu-HU" altLang="hu-HU" sz="1400">
                <a:solidFill>
                  <a:srgbClr val="000066"/>
                </a:solidFill>
                <a:latin typeface="Tahoma" pitchFamily="34" charset="0"/>
                <a:cs typeface="Tahoma" pitchFamily="34" charset="0"/>
              </a:rPr>
              <a:t>      </a:t>
            </a:r>
            <a:r>
              <a:rPr lang="hu-HU" altLang="hu-HU" sz="1000">
                <a:solidFill>
                  <a:srgbClr val="000066"/>
                </a:solidFill>
              </a:rPr>
              <a:t>(NETTÓ: 1000, ÁFA: 270, BRUTTÓ: 1270)</a:t>
            </a:r>
            <a:endParaRPr lang="hu-HU" altLang="hu-HU" sz="800">
              <a:solidFill>
                <a:srgbClr val="000066"/>
              </a:solidFill>
              <a:latin typeface="Tahoma" pitchFamily="34" charset="0"/>
              <a:cs typeface="Tahoma" pitchFamily="34" charset="0"/>
            </a:endParaRPr>
          </a:p>
        </p:txBody>
      </p:sp>
      <p:sp>
        <p:nvSpPr>
          <p:cNvPr id="1204321" name="Text Box 97"/>
          <p:cNvSpPr txBox="1">
            <a:spLocks noChangeArrowheads="1"/>
          </p:cNvSpPr>
          <p:nvPr/>
        </p:nvSpPr>
        <p:spPr bwMode="auto">
          <a:xfrm>
            <a:off x="115888" y="5319713"/>
            <a:ext cx="4767262"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80975" indent="-18097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a:solidFill>
                  <a:srgbClr val="000066"/>
                </a:solidFill>
                <a:latin typeface="Tahoma" pitchFamily="34" charset="0"/>
                <a:cs typeface="Tahoma" pitchFamily="34" charset="0"/>
              </a:rPr>
              <a:t>4. A MARADÉK ÁRUKÉSZLET KIÁRUSÍTÁSA  </a:t>
            </a:r>
            <a:br>
              <a:rPr lang="hu-HU" altLang="hu-HU" sz="1400">
                <a:solidFill>
                  <a:srgbClr val="000066"/>
                </a:solidFill>
                <a:latin typeface="Tahoma" pitchFamily="34" charset="0"/>
                <a:cs typeface="Tahoma" pitchFamily="34" charset="0"/>
              </a:rPr>
            </a:br>
            <a:r>
              <a:rPr lang="hu-HU" altLang="hu-HU" sz="1400">
                <a:solidFill>
                  <a:srgbClr val="000066"/>
                </a:solidFill>
                <a:latin typeface="Tahoma" pitchFamily="34" charset="0"/>
                <a:cs typeface="Tahoma" pitchFamily="34" charset="0"/>
              </a:rPr>
              <a:t> KÉSZPÉNZÉRT, SZÁMLA ÉRTÉKE 1219 FT</a:t>
            </a:r>
            <a:br>
              <a:rPr lang="hu-HU" altLang="hu-HU" sz="1400">
                <a:solidFill>
                  <a:srgbClr val="000066"/>
                </a:solidFill>
                <a:latin typeface="Tahoma" pitchFamily="34" charset="0"/>
                <a:cs typeface="Tahoma" pitchFamily="34" charset="0"/>
              </a:rPr>
            </a:br>
            <a:r>
              <a:rPr lang="hu-HU" altLang="hu-HU" sz="1400">
                <a:solidFill>
                  <a:srgbClr val="000066"/>
                </a:solidFill>
                <a:latin typeface="Tahoma" pitchFamily="34" charset="0"/>
                <a:cs typeface="Tahoma" pitchFamily="34" charset="0"/>
              </a:rPr>
              <a:t>      </a:t>
            </a:r>
            <a:r>
              <a:rPr lang="hu-HU" altLang="hu-HU" sz="1000">
                <a:solidFill>
                  <a:srgbClr val="000066"/>
                </a:solidFill>
              </a:rPr>
              <a:t>(BRUTTÓ: 1219        ÁFA: 1219*0,2126=259     NETTÓ: 1219-259=960)</a:t>
            </a:r>
            <a:endParaRPr lang="hu-HU" altLang="hu-HU" sz="800">
              <a:solidFill>
                <a:srgbClr val="000066"/>
              </a:solidFill>
              <a:latin typeface="Tahoma" pitchFamily="34" charset="0"/>
              <a:cs typeface="Tahoma" pitchFamily="34" charset="0"/>
            </a:endParaRPr>
          </a:p>
        </p:txBody>
      </p:sp>
      <p:sp>
        <p:nvSpPr>
          <p:cNvPr id="1204322" name="Text Box 98"/>
          <p:cNvSpPr txBox="1">
            <a:spLocks noChangeArrowheads="1"/>
          </p:cNvSpPr>
          <p:nvPr/>
        </p:nvSpPr>
        <p:spPr bwMode="auto">
          <a:xfrm>
            <a:off x="179388" y="6237288"/>
            <a:ext cx="580072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a:solidFill>
                  <a:srgbClr val="000066"/>
                </a:solidFill>
                <a:latin typeface="Tahoma" pitchFamily="34" charset="0"/>
                <a:cs typeface="Tahoma" pitchFamily="34" charset="0"/>
              </a:rPr>
              <a:t>6. SZÁLLÍTÓ TARTOZÁS KIFIZETÉSE</a:t>
            </a:r>
          </a:p>
        </p:txBody>
      </p:sp>
      <p:sp>
        <p:nvSpPr>
          <p:cNvPr id="1204323" name="Text Box 99"/>
          <p:cNvSpPr txBox="1">
            <a:spLocks noChangeArrowheads="1"/>
          </p:cNvSpPr>
          <p:nvPr/>
        </p:nvSpPr>
        <p:spPr bwMode="auto">
          <a:xfrm>
            <a:off x="179388" y="6453188"/>
            <a:ext cx="580072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a:solidFill>
                  <a:srgbClr val="000066"/>
                </a:solidFill>
                <a:latin typeface="Tahoma" pitchFamily="34" charset="0"/>
                <a:cs typeface="Tahoma" pitchFamily="34" charset="0"/>
              </a:rPr>
              <a:t>7. VEVŐ KIEGYENLÍTI A TARTOZÁSÁT</a:t>
            </a:r>
          </a:p>
        </p:txBody>
      </p:sp>
      <p:sp>
        <p:nvSpPr>
          <p:cNvPr id="1204325" name="Text Box 101"/>
          <p:cNvSpPr txBox="1">
            <a:spLocks noChangeArrowheads="1"/>
          </p:cNvSpPr>
          <p:nvPr/>
        </p:nvSpPr>
        <p:spPr bwMode="auto">
          <a:xfrm>
            <a:off x="4932363" y="3068638"/>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(6) 1016</a:t>
            </a:r>
          </a:p>
        </p:txBody>
      </p:sp>
      <p:sp>
        <p:nvSpPr>
          <p:cNvPr id="1204326" name="Text Box 102"/>
          <p:cNvSpPr txBox="1">
            <a:spLocks noChangeArrowheads="1"/>
          </p:cNvSpPr>
          <p:nvPr/>
        </p:nvSpPr>
        <p:spPr bwMode="auto">
          <a:xfrm>
            <a:off x="3708400" y="2492375"/>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(6) 1016</a:t>
            </a:r>
          </a:p>
        </p:txBody>
      </p:sp>
      <p:sp>
        <p:nvSpPr>
          <p:cNvPr id="1204328" name="Text Box 104"/>
          <p:cNvSpPr txBox="1">
            <a:spLocks noChangeArrowheads="1"/>
          </p:cNvSpPr>
          <p:nvPr/>
        </p:nvSpPr>
        <p:spPr bwMode="auto">
          <a:xfrm>
            <a:off x="1866900" y="3027363"/>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(7) 1270</a:t>
            </a:r>
          </a:p>
        </p:txBody>
      </p:sp>
      <p:sp>
        <p:nvSpPr>
          <p:cNvPr id="1204329" name="Text Box 105"/>
          <p:cNvSpPr txBox="1">
            <a:spLocks noChangeArrowheads="1"/>
          </p:cNvSpPr>
          <p:nvPr/>
        </p:nvSpPr>
        <p:spPr bwMode="auto">
          <a:xfrm>
            <a:off x="2758703" y="2420938"/>
            <a:ext cx="1165225" cy="2571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a:solidFill>
                  <a:srgbClr val="FF0000"/>
                </a:solidFill>
                <a:latin typeface="Tahoma" pitchFamily="34" charset="0"/>
                <a:cs typeface="Tahoma" pitchFamily="34" charset="0"/>
              </a:rPr>
              <a:t>(7) 1270</a:t>
            </a:r>
          </a:p>
        </p:txBody>
      </p:sp>
      <p:sp>
        <p:nvSpPr>
          <p:cNvPr id="1204330" name="Line 106"/>
          <p:cNvSpPr>
            <a:spLocks noChangeShapeType="1"/>
          </p:cNvSpPr>
          <p:nvPr/>
        </p:nvSpPr>
        <p:spPr bwMode="auto">
          <a:xfrm flipV="1">
            <a:off x="684213" y="2349500"/>
            <a:ext cx="1768475" cy="0"/>
          </a:xfrm>
          <a:prstGeom prst="line">
            <a:avLst/>
          </a:prstGeom>
          <a:noFill/>
          <a:ln w="38100" cmpd="dbl">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sz="1200"/>
          </a:p>
        </p:txBody>
      </p:sp>
      <p:sp>
        <p:nvSpPr>
          <p:cNvPr id="1204331" name="Text Box 107"/>
          <p:cNvSpPr txBox="1">
            <a:spLocks noChangeArrowheads="1"/>
          </p:cNvSpPr>
          <p:nvPr/>
        </p:nvSpPr>
        <p:spPr bwMode="auto">
          <a:xfrm>
            <a:off x="1187450" y="2351088"/>
            <a:ext cx="26962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u="sng">
                <a:solidFill>
                  <a:srgbClr val="FF3300"/>
                </a:solidFill>
              </a:rPr>
              <a:t>0</a:t>
            </a:r>
          </a:p>
        </p:txBody>
      </p:sp>
      <p:sp>
        <p:nvSpPr>
          <p:cNvPr id="1204332" name="Line 108"/>
          <p:cNvSpPr>
            <a:spLocks noChangeShapeType="1"/>
          </p:cNvSpPr>
          <p:nvPr/>
        </p:nvSpPr>
        <p:spPr bwMode="auto">
          <a:xfrm flipV="1">
            <a:off x="1263650" y="3327400"/>
            <a:ext cx="1768475" cy="0"/>
          </a:xfrm>
          <a:prstGeom prst="line">
            <a:avLst/>
          </a:prstGeom>
          <a:noFill/>
          <a:ln w="38100" cmpd="dbl">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sz="1200"/>
          </a:p>
        </p:txBody>
      </p:sp>
      <p:sp>
        <p:nvSpPr>
          <p:cNvPr id="1204333" name="Text Box 109"/>
          <p:cNvSpPr txBox="1">
            <a:spLocks noChangeArrowheads="1"/>
          </p:cNvSpPr>
          <p:nvPr/>
        </p:nvSpPr>
        <p:spPr bwMode="auto">
          <a:xfrm>
            <a:off x="1766888" y="3328988"/>
            <a:ext cx="26962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u="sng">
                <a:solidFill>
                  <a:srgbClr val="FF3300"/>
                </a:solidFill>
              </a:rPr>
              <a:t>0</a:t>
            </a:r>
          </a:p>
        </p:txBody>
      </p:sp>
      <p:sp>
        <p:nvSpPr>
          <p:cNvPr id="1204334" name="Line 110"/>
          <p:cNvSpPr>
            <a:spLocks noChangeShapeType="1"/>
          </p:cNvSpPr>
          <p:nvPr/>
        </p:nvSpPr>
        <p:spPr bwMode="auto">
          <a:xfrm flipV="1">
            <a:off x="2874963" y="2708275"/>
            <a:ext cx="1768475" cy="0"/>
          </a:xfrm>
          <a:prstGeom prst="line">
            <a:avLst/>
          </a:prstGeom>
          <a:noFill/>
          <a:ln w="38100" cmpd="dbl">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sz="1200"/>
          </a:p>
        </p:txBody>
      </p:sp>
      <p:sp>
        <p:nvSpPr>
          <p:cNvPr id="1204335" name="Text Box 111"/>
          <p:cNvSpPr txBox="1">
            <a:spLocks noChangeArrowheads="1"/>
          </p:cNvSpPr>
          <p:nvPr/>
        </p:nvSpPr>
        <p:spPr bwMode="auto">
          <a:xfrm>
            <a:off x="2916238" y="2679700"/>
            <a:ext cx="182133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u="sng" dirty="0">
                <a:solidFill>
                  <a:srgbClr val="FF3300"/>
                </a:solidFill>
              </a:rPr>
              <a:t>TÖ:3489         </a:t>
            </a:r>
            <a:r>
              <a:rPr lang="hu-HU" altLang="hu-HU" sz="1200" u="sng" dirty="0" smtClean="0">
                <a:solidFill>
                  <a:srgbClr val="FF3300"/>
                </a:solidFill>
              </a:rPr>
              <a:t>KÖ</a:t>
            </a:r>
            <a:r>
              <a:rPr lang="hu-HU" altLang="hu-HU" sz="1200" u="sng" dirty="0">
                <a:solidFill>
                  <a:srgbClr val="FF3300"/>
                </a:solidFill>
              </a:rPr>
              <a:t>: 1829</a:t>
            </a:r>
            <a:br>
              <a:rPr lang="hu-HU" altLang="hu-HU" sz="1200" u="sng" dirty="0">
                <a:solidFill>
                  <a:srgbClr val="FF3300"/>
                </a:solidFill>
              </a:rPr>
            </a:br>
            <a:r>
              <a:rPr lang="hu-HU" altLang="hu-HU" sz="1200" u="sng" dirty="0">
                <a:solidFill>
                  <a:srgbClr val="FF3300"/>
                </a:solidFill>
              </a:rPr>
              <a:t>TE:1660</a:t>
            </a:r>
          </a:p>
        </p:txBody>
      </p:sp>
      <p:sp>
        <p:nvSpPr>
          <p:cNvPr id="1204338" name="Line 114"/>
          <p:cNvSpPr>
            <a:spLocks noChangeShapeType="1"/>
          </p:cNvSpPr>
          <p:nvPr/>
        </p:nvSpPr>
        <p:spPr bwMode="auto">
          <a:xfrm flipV="1">
            <a:off x="5108575" y="3357563"/>
            <a:ext cx="1768475" cy="0"/>
          </a:xfrm>
          <a:prstGeom prst="line">
            <a:avLst/>
          </a:prstGeom>
          <a:noFill/>
          <a:ln w="38100" cmpd="dbl">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sz="1200"/>
          </a:p>
        </p:txBody>
      </p:sp>
      <p:sp>
        <p:nvSpPr>
          <p:cNvPr id="1204339" name="Text Box 115"/>
          <p:cNvSpPr txBox="1">
            <a:spLocks noChangeArrowheads="1"/>
          </p:cNvSpPr>
          <p:nvPr/>
        </p:nvSpPr>
        <p:spPr bwMode="auto">
          <a:xfrm>
            <a:off x="5611813" y="3359150"/>
            <a:ext cx="26962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u="sng">
                <a:solidFill>
                  <a:srgbClr val="FF3300"/>
                </a:solidFill>
              </a:rPr>
              <a:t>0</a:t>
            </a:r>
          </a:p>
        </p:txBody>
      </p:sp>
      <p:sp>
        <p:nvSpPr>
          <p:cNvPr id="1204340" name="Line 116"/>
          <p:cNvSpPr>
            <a:spLocks noChangeShapeType="1"/>
          </p:cNvSpPr>
          <p:nvPr/>
        </p:nvSpPr>
        <p:spPr bwMode="auto">
          <a:xfrm flipV="1">
            <a:off x="5035550" y="4941888"/>
            <a:ext cx="1768475" cy="0"/>
          </a:xfrm>
          <a:prstGeom prst="line">
            <a:avLst/>
          </a:prstGeom>
          <a:noFill/>
          <a:ln w="38100" cmpd="dbl">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sz="1200"/>
          </a:p>
        </p:txBody>
      </p:sp>
      <p:sp>
        <p:nvSpPr>
          <p:cNvPr id="1204341" name="Text Box 117"/>
          <p:cNvSpPr txBox="1">
            <a:spLocks noChangeArrowheads="1"/>
          </p:cNvSpPr>
          <p:nvPr/>
        </p:nvSpPr>
        <p:spPr bwMode="auto">
          <a:xfrm>
            <a:off x="5435600" y="4943475"/>
            <a:ext cx="52450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u="sng">
                <a:solidFill>
                  <a:srgbClr val="FF3300"/>
                </a:solidFill>
              </a:rPr>
              <a:t>1300</a:t>
            </a:r>
          </a:p>
        </p:txBody>
      </p:sp>
      <p:sp>
        <p:nvSpPr>
          <p:cNvPr id="1204342" name="Line 118"/>
          <p:cNvSpPr>
            <a:spLocks noChangeShapeType="1"/>
          </p:cNvSpPr>
          <p:nvPr/>
        </p:nvSpPr>
        <p:spPr bwMode="auto">
          <a:xfrm flipV="1">
            <a:off x="6979989" y="4983163"/>
            <a:ext cx="1768475" cy="0"/>
          </a:xfrm>
          <a:prstGeom prst="line">
            <a:avLst/>
          </a:prstGeom>
          <a:noFill/>
          <a:ln w="38100" cmpd="dbl">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sz="1200"/>
          </a:p>
        </p:txBody>
      </p:sp>
      <p:sp>
        <p:nvSpPr>
          <p:cNvPr id="1204343" name="Text Box 119"/>
          <p:cNvSpPr txBox="1">
            <a:spLocks noChangeArrowheads="1"/>
          </p:cNvSpPr>
          <p:nvPr/>
        </p:nvSpPr>
        <p:spPr bwMode="auto">
          <a:xfrm>
            <a:off x="8172450" y="4941888"/>
            <a:ext cx="52450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u="sng">
                <a:solidFill>
                  <a:srgbClr val="FF3300"/>
                </a:solidFill>
              </a:rPr>
              <a:t>1960</a:t>
            </a:r>
          </a:p>
        </p:txBody>
      </p:sp>
      <p:sp>
        <p:nvSpPr>
          <p:cNvPr id="1204344" name="AutoShape 120"/>
          <p:cNvSpPr>
            <a:spLocks/>
          </p:cNvSpPr>
          <p:nvPr/>
        </p:nvSpPr>
        <p:spPr bwMode="auto">
          <a:xfrm rot="-5400000">
            <a:off x="6912769" y="3753644"/>
            <a:ext cx="215900" cy="3024188"/>
          </a:xfrm>
          <a:prstGeom prst="leftBrace">
            <a:avLst>
              <a:gd name="adj1" fmla="val 116728"/>
              <a:gd name="adj2" fmla="val 50000"/>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204347" name="Text Box 123"/>
          <p:cNvSpPr txBox="1">
            <a:spLocks noChangeArrowheads="1"/>
          </p:cNvSpPr>
          <p:nvPr/>
        </p:nvSpPr>
        <p:spPr bwMode="auto">
          <a:xfrm>
            <a:off x="5436096" y="5489575"/>
            <a:ext cx="335861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b="1" u="sng" dirty="0">
                <a:solidFill>
                  <a:srgbClr val="FF3300"/>
                </a:solidFill>
              </a:rPr>
              <a:t>NYERESÉG: 660 </a:t>
            </a:r>
            <a:r>
              <a:rPr lang="hu-HU" altLang="hu-HU" sz="1400" b="1" u="sng" dirty="0">
                <a:solidFill>
                  <a:srgbClr val="FF3300"/>
                </a:solidFill>
                <a:sym typeface="Wingdings 3" pitchFamily="18" charset="2"/>
              </a:rPr>
              <a:t> 4.ÉVI EREDMÉNY</a:t>
            </a:r>
          </a:p>
        </p:txBody>
      </p:sp>
      <p:pic>
        <p:nvPicPr>
          <p:cNvPr id="20544"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413" y="398463"/>
            <a:ext cx="187166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349" name="Line 125"/>
          <p:cNvSpPr>
            <a:spLocks noChangeShapeType="1"/>
          </p:cNvSpPr>
          <p:nvPr/>
        </p:nvSpPr>
        <p:spPr bwMode="auto">
          <a:xfrm flipV="1">
            <a:off x="7524750" y="908050"/>
            <a:ext cx="1439863" cy="0"/>
          </a:xfrm>
          <a:prstGeom prst="line">
            <a:avLst/>
          </a:prstGeom>
          <a:noFill/>
          <a:ln w="38100" cmpd="dbl">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204350" name="Text Box 126"/>
          <p:cNvSpPr txBox="1">
            <a:spLocks noChangeArrowheads="1"/>
          </p:cNvSpPr>
          <p:nvPr/>
        </p:nvSpPr>
        <p:spPr bwMode="auto">
          <a:xfrm>
            <a:off x="8181975" y="981075"/>
            <a:ext cx="782638"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u="sng" dirty="0">
                <a:solidFill>
                  <a:srgbClr val="FF3300"/>
                </a:solidFill>
              </a:rPr>
              <a:t>KE:1000</a:t>
            </a:r>
          </a:p>
        </p:txBody>
      </p:sp>
      <p:sp>
        <p:nvSpPr>
          <p:cNvPr id="20547" name="Text Box 127"/>
          <p:cNvSpPr txBox="1">
            <a:spLocks noChangeArrowheads="1"/>
          </p:cNvSpPr>
          <p:nvPr/>
        </p:nvSpPr>
        <p:spPr bwMode="auto">
          <a:xfrm>
            <a:off x="3937000" y="3452813"/>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1600" b="1" dirty="0">
                <a:solidFill>
                  <a:srgbClr val="FF3300"/>
                </a:solidFill>
              </a:rPr>
              <a:t>E: 1660 = F: 1660</a:t>
            </a:r>
          </a:p>
        </p:txBody>
      </p:sp>
    </p:spTree>
    <p:extLst>
      <p:ext uri="{BB962C8B-B14F-4D97-AF65-F5344CB8AC3E}">
        <p14:creationId xmlns:p14="http://schemas.microsoft.com/office/powerpoint/2010/main" val="1316106569"/>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04317"/>
                                        </p:tgtEl>
                                        <p:attrNameLst>
                                          <p:attrName>style.visibility</p:attrName>
                                        </p:attrNameLst>
                                      </p:cBhvr>
                                      <p:to>
                                        <p:strVal val="visible"/>
                                      </p:to>
                                    </p:set>
                                    <p:animEffect transition="in" filter="slide(fromBottom)">
                                      <p:cBhvr>
                                        <p:cTn id="7" dur="500"/>
                                        <p:tgtEl>
                                          <p:spTgt spid="1204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04274"/>
                                        </p:tgtEl>
                                        <p:attrNameLst>
                                          <p:attrName>style.visibility</p:attrName>
                                        </p:attrNameLst>
                                      </p:cBhvr>
                                      <p:to>
                                        <p:strVal val="visible"/>
                                      </p:to>
                                    </p:set>
                                    <p:animEffect transition="in" filter="slide(fromBottom)">
                                      <p:cBhvr>
                                        <p:cTn id="12" dur="500"/>
                                        <p:tgtEl>
                                          <p:spTgt spid="120427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04295"/>
                                        </p:tgtEl>
                                        <p:attrNameLst>
                                          <p:attrName>style.visibility</p:attrName>
                                        </p:attrNameLst>
                                      </p:cBhvr>
                                      <p:to>
                                        <p:strVal val="visible"/>
                                      </p:to>
                                    </p:set>
                                    <p:animEffect transition="in" filter="slide(fromBottom)">
                                      <p:cBhvr>
                                        <p:cTn id="15" dur="500"/>
                                        <p:tgtEl>
                                          <p:spTgt spid="120429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204275"/>
                                        </p:tgtEl>
                                        <p:attrNameLst>
                                          <p:attrName>style.visibility</p:attrName>
                                        </p:attrNameLst>
                                      </p:cBhvr>
                                      <p:to>
                                        <p:strVal val="visible"/>
                                      </p:to>
                                    </p:set>
                                    <p:animEffect transition="in" filter="slide(fromBottom)">
                                      <p:cBhvr>
                                        <p:cTn id="18" dur="500"/>
                                        <p:tgtEl>
                                          <p:spTgt spid="12042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204318"/>
                                        </p:tgtEl>
                                        <p:attrNameLst>
                                          <p:attrName>style.visibility</p:attrName>
                                        </p:attrNameLst>
                                      </p:cBhvr>
                                      <p:to>
                                        <p:strVal val="visible"/>
                                      </p:to>
                                    </p:set>
                                    <p:animEffect transition="in" filter="slide(fromBottom)">
                                      <p:cBhvr>
                                        <p:cTn id="23" dur="500"/>
                                        <p:tgtEl>
                                          <p:spTgt spid="12043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204296"/>
                                        </p:tgtEl>
                                        <p:attrNameLst>
                                          <p:attrName>style.visibility</p:attrName>
                                        </p:attrNameLst>
                                      </p:cBhvr>
                                      <p:to>
                                        <p:strVal val="visible"/>
                                      </p:to>
                                    </p:set>
                                    <p:animEffect transition="in" filter="slide(fromBottom)">
                                      <p:cBhvr>
                                        <p:cTn id="28" dur="500"/>
                                        <p:tgtEl>
                                          <p:spTgt spid="120429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204298"/>
                                        </p:tgtEl>
                                        <p:attrNameLst>
                                          <p:attrName>style.visibility</p:attrName>
                                        </p:attrNameLst>
                                      </p:cBhvr>
                                      <p:to>
                                        <p:strVal val="visible"/>
                                      </p:to>
                                    </p:set>
                                    <p:animEffect transition="in" filter="slide(fromBottom)">
                                      <p:cBhvr>
                                        <p:cTn id="31" dur="500"/>
                                        <p:tgtEl>
                                          <p:spTgt spid="120429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204297"/>
                                        </p:tgtEl>
                                        <p:attrNameLst>
                                          <p:attrName>style.visibility</p:attrName>
                                        </p:attrNameLst>
                                      </p:cBhvr>
                                      <p:to>
                                        <p:strVal val="visible"/>
                                      </p:to>
                                    </p:set>
                                    <p:animEffect transition="in" filter="slide(fromBottom)">
                                      <p:cBhvr>
                                        <p:cTn id="34" dur="500"/>
                                        <p:tgtEl>
                                          <p:spTgt spid="12042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204320"/>
                                        </p:tgtEl>
                                        <p:attrNameLst>
                                          <p:attrName>style.visibility</p:attrName>
                                        </p:attrNameLst>
                                      </p:cBhvr>
                                      <p:to>
                                        <p:strVal val="visible"/>
                                      </p:to>
                                    </p:set>
                                    <p:animEffect transition="in" filter="slide(fromBottom)">
                                      <p:cBhvr>
                                        <p:cTn id="39" dur="500"/>
                                        <p:tgtEl>
                                          <p:spTgt spid="12043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204283"/>
                                        </p:tgtEl>
                                        <p:attrNameLst>
                                          <p:attrName>style.visibility</p:attrName>
                                        </p:attrNameLst>
                                      </p:cBhvr>
                                      <p:to>
                                        <p:strVal val="visible"/>
                                      </p:to>
                                    </p:set>
                                    <p:animEffect transition="in" filter="slide(fromBottom)">
                                      <p:cBhvr>
                                        <p:cTn id="44" dur="500"/>
                                        <p:tgtEl>
                                          <p:spTgt spid="120428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204299"/>
                                        </p:tgtEl>
                                        <p:attrNameLst>
                                          <p:attrName>style.visibility</p:attrName>
                                        </p:attrNameLst>
                                      </p:cBhvr>
                                      <p:to>
                                        <p:strVal val="visible"/>
                                      </p:to>
                                    </p:set>
                                    <p:animEffect transition="in" filter="slide(fromBottom)">
                                      <p:cBhvr>
                                        <p:cTn id="47" dur="500"/>
                                        <p:tgtEl>
                                          <p:spTgt spid="1204299"/>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204300"/>
                                        </p:tgtEl>
                                        <p:attrNameLst>
                                          <p:attrName>style.visibility</p:attrName>
                                        </p:attrNameLst>
                                      </p:cBhvr>
                                      <p:to>
                                        <p:strVal val="visible"/>
                                      </p:to>
                                    </p:set>
                                    <p:animEffect transition="in" filter="slide(fromBottom)">
                                      <p:cBhvr>
                                        <p:cTn id="50" dur="500"/>
                                        <p:tgtEl>
                                          <p:spTgt spid="12043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204301"/>
                                        </p:tgtEl>
                                        <p:attrNameLst>
                                          <p:attrName>style.visibility</p:attrName>
                                        </p:attrNameLst>
                                      </p:cBhvr>
                                      <p:to>
                                        <p:strVal val="visible"/>
                                      </p:to>
                                    </p:set>
                                    <p:animEffect transition="in" filter="slide(fromBottom)">
                                      <p:cBhvr>
                                        <p:cTn id="55" dur="500"/>
                                        <p:tgtEl>
                                          <p:spTgt spid="1204301"/>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1204302"/>
                                        </p:tgtEl>
                                        <p:attrNameLst>
                                          <p:attrName>style.visibility</p:attrName>
                                        </p:attrNameLst>
                                      </p:cBhvr>
                                      <p:to>
                                        <p:strVal val="visible"/>
                                      </p:to>
                                    </p:set>
                                    <p:animEffect transition="in" filter="slide(fromBottom)">
                                      <p:cBhvr>
                                        <p:cTn id="58" dur="500"/>
                                        <p:tgtEl>
                                          <p:spTgt spid="12043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204321"/>
                                        </p:tgtEl>
                                        <p:attrNameLst>
                                          <p:attrName>style.visibility</p:attrName>
                                        </p:attrNameLst>
                                      </p:cBhvr>
                                      <p:to>
                                        <p:strVal val="visible"/>
                                      </p:to>
                                    </p:set>
                                    <p:animEffect transition="in" filter="slide(fromBottom)">
                                      <p:cBhvr>
                                        <p:cTn id="63" dur="500"/>
                                        <p:tgtEl>
                                          <p:spTgt spid="120432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204304"/>
                                        </p:tgtEl>
                                        <p:attrNameLst>
                                          <p:attrName>style.visibility</p:attrName>
                                        </p:attrNameLst>
                                      </p:cBhvr>
                                      <p:to>
                                        <p:strVal val="visible"/>
                                      </p:to>
                                    </p:set>
                                    <p:animEffect transition="in" filter="slide(fromBottom)">
                                      <p:cBhvr>
                                        <p:cTn id="68" dur="500"/>
                                        <p:tgtEl>
                                          <p:spTgt spid="120430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204305"/>
                                        </p:tgtEl>
                                        <p:attrNameLst>
                                          <p:attrName>style.visibility</p:attrName>
                                        </p:attrNameLst>
                                      </p:cBhvr>
                                      <p:to>
                                        <p:strVal val="visible"/>
                                      </p:to>
                                    </p:set>
                                    <p:animEffect transition="in" filter="slide(fromBottom)">
                                      <p:cBhvr>
                                        <p:cTn id="71" dur="500"/>
                                        <p:tgtEl>
                                          <p:spTgt spid="1204305"/>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204303"/>
                                        </p:tgtEl>
                                        <p:attrNameLst>
                                          <p:attrName>style.visibility</p:attrName>
                                        </p:attrNameLst>
                                      </p:cBhvr>
                                      <p:to>
                                        <p:strVal val="visible"/>
                                      </p:to>
                                    </p:set>
                                    <p:animEffect transition="in" filter="slide(fromBottom)">
                                      <p:cBhvr>
                                        <p:cTn id="74" dur="500"/>
                                        <p:tgtEl>
                                          <p:spTgt spid="120430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204315"/>
                                        </p:tgtEl>
                                        <p:attrNameLst>
                                          <p:attrName>style.visibility</p:attrName>
                                        </p:attrNameLst>
                                      </p:cBhvr>
                                      <p:to>
                                        <p:strVal val="visible"/>
                                      </p:to>
                                    </p:set>
                                    <p:animEffect transition="in" filter="slide(fromBottom)">
                                      <p:cBhvr>
                                        <p:cTn id="79" dur="500"/>
                                        <p:tgtEl>
                                          <p:spTgt spid="1204315"/>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1204316"/>
                                        </p:tgtEl>
                                        <p:attrNameLst>
                                          <p:attrName>style.visibility</p:attrName>
                                        </p:attrNameLst>
                                      </p:cBhvr>
                                      <p:to>
                                        <p:strVal val="visible"/>
                                      </p:to>
                                    </p:set>
                                    <p:animEffect transition="in" filter="slide(fromBottom)">
                                      <p:cBhvr>
                                        <p:cTn id="82" dur="500"/>
                                        <p:tgtEl>
                                          <p:spTgt spid="12043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1204319"/>
                                        </p:tgtEl>
                                        <p:attrNameLst>
                                          <p:attrName>style.visibility</p:attrName>
                                        </p:attrNameLst>
                                      </p:cBhvr>
                                      <p:to>
                                        <p:strVal val="visible"/>
                                      </p:to>
                                    </p:set>
                                    <p:animEffect transition="in" filter="slide(fromBottom)">
                                      <p:cBhvr>
                                        <p:cTn id="87" dur="500"/>
                                        <p:tgtEl>
                                          <p:spTgt spid="120431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1204313"/>
                                        </p:tgtEl>
                                        <p:attrNameLst>
                                          <p:attrName>style.visibility</p:attrName>
                                        </p:attrNameLst>
                                      </p:cBhvr>
                                      <p:to>
                                        <p:strVal val="visible"/>
                                      </p:to>
                                    </p:set>
                                    <p:animEffect transition="in" filter="slide(fromBottom)">
                                      <p:cBhvr>
                                        <p:cTn id="92" dur="500"/>
                                        <p:tgtEl>
                                          <p:spTgt spid="1204313"/>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1204314"/>
                                        </p:tgtEl>
                                        <p:attrNameLst>
                                          <p:attrName>style.visibility</p:attrName>
                                        </p:attrNameLst>
                                      </p:cBhvr>
                                      <p:to>
                                        <p:strVal val="visible"/>
                                      </p:to>
                                    </p:set>
                                    <p:animEffect transition="in" filter="slide(fromBottom)">
                                      <p:cBhvr>
                                        <p:cTn id="95" dur="500"/>
                                        <p:tgtEl>
                                          <p:spTgt spid="120431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1204322"/>
                                        </p:tgtEl>
                                        <p:attrNameLst>
                                          <p:attrName>style.visibility</p:attrName>
                                        </p:attrNameLst>
                                      </p:cBhvr>
                                      <p:to>
                                        <p:strVal val="visible"/>
                                      </p:to>
                                    </p:set>
                                    <p:animEffect transition="in" filter="slide(fromBottom)">
                                      <p:cBhvr>
                                        <p:cTn id="100" dur="500"/>
                                        <p:tgtEl>
                                          <p:spTgt spid="1204322"/>
                                        </p:tgtEl>
                                      </p:cBhvr>
                                    </p:animEffect>
                                  </p:childTnLst>
                                </p:cTn>
                              </p:par>
                              <p:par>
                                <p:cTn id="101" presetID="12" presetClass="entr" presetSubtype="4" fill="hold" grpId="0" nodeType="withEffect">
                                  <p:stCondLst>
                                    <p:cond delay="0"/>
                                  </p:stCondLst>
                                  <p:childTnLst>
                                    <p:set>
                                      <p:cBhvr>
                                        <p:cTn id="102" dur="1" fill="hold">
                                          <p:stCondLst>
                                            <p:cond delay="0"/>
                                          </p:stCondLst>
                                        </p:cTn>
                                        <p:tgtEl>
                                          <p:spTgt spid="1204325"/>
                                        </p:tgtEl>
                                        <p:attrNameLst>
                                          <p:attrName>style.visibility</p:attrName>
                                        </p:attrNameLst>
                                      </p:cBhvr>
                                      <p:to>
                                        <p:strVal val="visible"/>
                                      </p:to>
                                    </p:set>
                                    <p:animEffect transition="in" filter="slide(fromBottom)">
                                      <p:cBhvr>
                                        <p:cTn id="103" dur="500"/>
                                        <p:tgtEl>
                                          <p:spTgt spid="1204325"/>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1204326"/>
                                        </p:tgtEl>
                                        <p:attrNameLst>
                                          <p:attrName>style.visibility</p:attrName>
                                        </p:attrNameLst>
                                      </p:cBhvr>
                                      <p:to>
                                        <p:strVal val="visible"/>
                                      </p:to>
                                    </p:set>
                                    <p:animEffect transition="in" filter="slide(fromBottom)">
                                      <p:cBhvr>
                                        <p:cTn id="106" dur="500"/>
                                        <p:tgtEl>
                                          <p:spTgt spid="1204326"/>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1204323"/>
                                        </p:tgtEl>
                                        <p:attrNameLst>
                                          <p:attrName>style.visibility</p:attrName>
                                        </p:attrNameLst>
                                      </p:cBhvr>
                                      <p:to>
                                        <p:strVal val="visible"/>
                                      </p:to>
                                    </p:set>
                                    <p:animEffect transition="in" filter="slide(fromBottom)">
                                      <p:cBhvr>
                                        <p:cTn id="111" dur="500"/>
                                        <p:tgtEl>
                                          <p:spTgt spid="1204323"/>
                                        </p:tgtEl>
                                      </p:cBhvr>
                                    </p:animEffect>
                                  </p:childTnLst>
                                </p:cTn>
                              </p:par>
                              <p:par>
                                <p:cTn id="112" presetID="12" presetClass="entr" presetSubtype="4" fill="hold" grpId="0" nodeType="withEffect">
                                  <p:stCondLst>
                                    <p:cond delay="0"/>
                                  </p:stCondLst>
                                  <p:childTnLst>
                                    <p:set>
                                      <p:cBhvr>
                                        <p:cTn id="113" dur="1" fill="hold">
                                          <p:stCondLst>
                                            <p:cond delay="0"/>
                                          </p:stCondLst>
                                        </p:cTn>
                                        <p:tgtEl>
                                          <p:spTgt spid="1204328"/>
                                        </p:tgtEl>
                                        <p:attrNameLst>
                                          <p:attrName>style.visibility</p:attrName>
                                        </p:attrNameLst>
                                      </p:cBhvr>
                                      <p:to>
                                        <p:strVal val="visible"/>
                                      </p:to>
                                    </p:set>
                                    <p:animEffect transition="in" filter="slide(fromBottom)">
                                      <p:cBhvr>
                                        <p:cTn id="114" dur="500"/>
                                        <p:tgtEl>
                                          <p:spTgt spid="1204328"/>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1204329"/>
                                        </p:tgtEl>
                                        <p:attrNameLst>
                                          <p:attrName>style.visibility</p:attrName>
                                        </p:attrNameLst>
                                      </p:cBhvr>
                                      <p:to>
                                        <p:strVal val="visible"/>
                                      </p:to>
                                    </p:set>
                                    <p:animEffect transition="in" filter="slide(fromBottom)">
                                      <p:cBhvr>
                                        <p:cTn id="117" dur="500"/>
                                        <p:tgtEl>
                                          <p:spTgt spid="120432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8" fill="hold" grpId="0" nodeType="clickEffect">
                                  <p:stCondLst>
                                    <p:cond delay="0"/>
                                  </p:stCondLst>
                                  <p:childTnLst>
                                    <p:set>
                                      <p:cBhvr>
                                        <p:cTn id="121" dur="1" fill="hold">
                                          <p:stCondLst>
                                            <p:cond delay="0"/>
                                          </p:stCondLst>
                                        </p:cTn>
                                        <p:tgtEl>
                                          <p:spTgt spid="1204330"/>
                                        </p:tgtEl>
                                        <p:attrNameLst>
                                          <p:attrName>style.visibility</p:attrName>
                                        </p:attrNameLst>
                                      </p:cBhvr>
                                      <p:to>
                                        <p:strVal val="visible"/>
                                      </p:to>
                                    </p:set>
                                    <p:anim calcmode="lin" valueType="num">
                                      <p:cBhvr additive="base">
                                        <p:cTn id="122" dur="500" fill="hold"/>
                                        <p:tgtEl>
                                          <p:spTgt spid="1204330"/>
                                        </p:tgtEl>
                                        <p:attrNameLst>
                                          <p:attrName>ppt_x</p:attrName>
                                        </p:attrNameLst>
                                      </p:cBhvr>
                                      <p:tavLst>
                                        <p:tav tm="0">
                                          <p:val>
                                            <p:strVal val="0-#ppt_w/2"/>
                                          </p:val>
                                        </p:tav>
                                        <p:tav tm="100000">
                                          <p:val>
                                            <p:strVal val="#ppt_x"/>
                                          </p:val>
                                        </p:tav>
                                      </p:tavLst>
                                    </p:anim>
                                    <p:anim calcmode="lin" valueType="num">
                                      <p:cBhvr additive="base">
                                        <p:cTn id="123" dur="500" fill="hold"/>
                                        <p:tgtEl>
                                          <p:spTgt spid="1204330"/>
                                        </p:tgtEl>
                                        <p:attrNameLst>
                                          <p:attrName>ppt_y</p:attrName>
                                        </p:attrNameLst>
                                      </p:cBhvr>
                                      <p:tavLst>
                                        <p:tav tm="0">
                                          <p:val>
                                            <p:strVal val="#ppt_y"/>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8" fill="hold" grpId="0" nodeType="clickEffect">
                                  <p:stCondLst>
                                    <p:cond delay="0"/>
                                  </p:stCondLst>
                                  <p:childTnLst>
                                    <p:set>
                                      <p:cBhvr>
                                        <p:cTn id="127" dur="1" fill="hold">
                                          <p:stCondLst>
                                            <p:cond delay="0"/>
                                          </p:stCondLst>
                                        </p:cTn>
                                        <p:tgtEl>
                                          <p:spTgt spid="1204331"/>
                                        </p:tgtEl>
                                        <p:attrNameLst>
                                          <p:attrName>style.visibility</p:attrName>
                                        </p:attrNameLst>
                                      </p:cBhvr>
                                      <p:to>
                                        <p:strVal val="visible"/>
                                      </p:to>
                                    </p:set>
                                    <p:anim calcmode="lin" valueType="num">
                                      <p:cBhvr additive="base">
                                        <p:cTn id="128" dur="500" fill="hold"/>
                                        <p:tgtEl>
                                          <p:spTgt spid="1204331"/>
                                        </p:tgtEl>
                                        <p:attrNameLst>
                                          <p:attrName>ppt_x</p:attrName>
                                        </p:attrNameLst>
                                      </p:cBhvr>
                                      <p:tavLst>
                                        <p:tav tm="0">
                                          <p:val>
                                            <p:strVal val="0-#ppt_w/2"/>
                                          </p:val>
                                        </p:tav>
                                        <p:tav tm="100000">
                                          <p:val>
                                            <p:strVal val="#ppt_x"/>
                                          </p:val>
                                        </p:tav>
                                      </p:tavLst>
                                    </p:anim>
                                    <p:anim calcmode="lin" valueType="num">
                                      <p:cBhvr additive="base">
                                        <p:cTn id="129" dur="500" fill="hold"/>
                                        <p:tgtEl>
                                          <p:spTgt spid="1204331"/>
                                        </p:tgtEl>
                                        <p:attrNameLst>
                                          <p:attrName>ppt_y</p:attrName>
                                        </p:attrNameLst>
                                      </p:cBhvr>
                                      <p:tavLst>
                                        <p:tav tm="0">
                                          <p:val>
                                            <p:strVal val="#ppt_y"/>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8" fill="hold" grpId="0" nodeType="clickEffect">
                                  <p:stCondLst>
                                    <p:cond delay="0"/>
                                  </p:stCondLst>
                                  <p:childTnLst>
                                    <p:set>
                                      <p:cBhvr>
                                        <p:cTn id="133" dur="1" fill="hold">
                                          <p:stCondLst>
                                            <p:cond delay="0"/>
                                          </p:stCondLst>
                                        </p:cTn>
                                        <p:tgtEl>
                                          <p:spTgt spid="1204332"/>
                                        </p:tgtEl>
                                        <p:attrNameLst>
                                          <p:attrName>style.visibility</p:attrName>
                                        </p:attrNameLst>
                                      </p:cBhvr>
                                      <p:to>
                                        <p:strVal val="visible"/>
                                      </p:to>
                                    </p:set>
                                    <p:anim calcmode="lin" valueType="num">
                                      <p:cBhvr additive="base">
                                        <p:cTn id="134" dur="500" fill="hold"/>
                                        <p:tgtEl>
                                          <p:spTgt spid="1204332"/>
                                        </p:tgtEl>
                                        <p:attrNameLst>
                                          <p:attrName>ppt_x</p:attrName>
                                        </p:attrNameLst>
                                      </p:cBhvr>
                                      <p:tavLst>
                                        <p:tav tm="0">
                                          <p:val>
                                            <p:strVal val="0-#ppt_w/2"/>
                                          </p:val>
                                        </p:tav>
                                        <p:tav tm="100000">
                                          <p:val>
                                            <p:strVal val="#ppt_x"/>
                                          </p:val>
                                        </p:tav>
                                      </p:tavLst>
                                    </p:anim>
                                    <p:anim calcmode="lin" valueType="num">
                                      <p:cBhvr additive="base">
                                        <p:cTn id="135" dur="500" fill="hold"/>
                                        <p:tgtEl>
                                          <p:spTgt spid="1204332"/>
                                        </p:tgtEl>
                                        <p:attrNameLst>
                                          <p:attrName>ppt_y</p:attrName>
                                        </p:attrNameLst>
                                      </p:cBhvr>
                                      <p:tavLst>
                                        <p:tav tm="0">
                                          <p:val>
                                            <p:strVal val="#ppt_y"/>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8" fill="hold" grpId="0" nodeType="clickEffect">
                                  <p:stCondLst>
                                    <p:cond delay="0"/>
                                  </p:stCondLst>
                                  <p:childTnLst>
                                    <p:set>
                                      <p:cBhvr>
                                        <p:cTn id="139" dur="1" fill="hold">
                                          <p:stCondLst>
                                            <p:cond delay="0"/>
                                          </p:stCondLst>
                                        </p:cTn>
                                        <p:tgtEl>
                                          <p:spTgt spid="1204333"/>
                                        </p:tgtEl>
                                        <p:attrNameLst>
                                          <p:attrName>style.visibility</p:attrName>
                                        </p:attrNameLst>
                                      </p:cBhvr>
                                      <p:to>
                                        <p:strVal val="visible"/>
                                      </p:to>
                                    </p:set>
                                    <p:anim calcmode="lin" valueType="num">
                                      <p:cBhvr additive="base">
                                        <p:cTn id="140" dur="500" fill="hold"/>
                                        <p:tgtEl>
                                          <p:spTgt spid="1204333"/>
                                        </p:tgtEl>
                                        <p:attrNameLst>
                                          <p:attrName>ppt_x</p:attrName>
                                        </p:attrNameLst>
                                      </p:cBhvr>
                                      <p:tavLst>
                                        <p:tav tm="0">
                                          <p:val>
                                            <p:strVal val="0-#ppt_w/2"/>
                                          </p:val>
                                        </p:tav>
                                        <p:tav tm="100000">
                                          <p:val>
                                            <p:strVal val="#ppt_x"/>
                                          </p:val>
                                        </p:tav>
                                      </p:tavLst>
                                    </p:anim>
                                    <p:anim calcmode="lin" valueType="num">
                                      <p:cBhvr additive="base">
                                        <p:cTn id="141" dur="500" fill="hold"/>
                                        <p:tgtEl>
                                          <p:spTgt spid="1204333"/>
                                        </p:tgtEl>
                                        <p:attrNameLst>
                                          <p:attrName>ppt_y</p:attrName>
                                        </p:attrNameLst>
                                      </p:cBhvr>
                                      <p:tavLst>
                                        <p:tav tm="0">
                                          <p:val>
                                            <p:strVal val="#ppt_y"/>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8" fill="hold" grpId="0" nodeType="clickEffect">
                                  <p:stCondLst>
                                    <p:cond delay="0"/>
                                  </p:stCondLst>
                                  <p:childTnLst>
                                    <p:set>
                                      <p:cBhvr>
                                        <p:cTn id="145" dur="1" fill="hold">
                                          <p:stCondLst>
                                            <p:cond delay="0"/>
                                          </p:stCondLst>
                                        </p:cTn>
                                        <p:tgtEl>
                                          <p:spTgt spid="1204334"/>
                                        </p:tgtEl>
                                        <p:attrNameLst>
                                          <p:attrName>style.visibility</p:attrName>
                                        </p:attrNameLst>
                                      </p:cBhvr>
                                      <p:to>
                                        <p:strVal val="visible"/>
                                      </p:to>
                                    </p:set>
                                    <p:anim calcmode="lin" valueType="num">
                                      <p:cBhvr additive="base">
                                        <p:cTn id="146" dur="500" fill="hold"/>
                                        <p:tgtEl>
                                          <p:spTgt spid="1204334"/>
                                        </p:tgtEl>
                                        <p:attrNameLst>
                                          <p:attrName>ppt_x</p:attrName>
                                        </p:attrNameLst>
                                      </p:cBhvr>
                                      <p:tavLst>
                                        <p:tav tm="0">
                                          <p:val>
                                            <p:strVal val="0-#ppt_w/2"/>
                                          </p:val>
                                        </p:tav>
                                        <p:tav tm="100000">
                                          <p:val>
                                            <p:strVal val="#ppt_x"/>
                                          </p:val>
                                        </p:tav>
                                      </p:tavLst>
                                    </p:anim>
                                    <p:anim calcmode="lin" valueType="num">
                                      <p:cBhvr additive="base">
                                        <p:cTn id="147" dur="500" fill="hold"/>
                                        <p:tgtEl>
                                          <p:spTgt spid="1204334"/>
                                        </p:tgtEl>
                                        <p:attrNameLst>
                                          <p:attrName>ppt_y</p:attrName>
                                        </p:attrNameLst>
                                      </p:cBhvr>
                                      <p:tavLst>
                                        <p:tav tm="0">
                                          <p:val>
                                            <p:strVal val="#ppt_y"/>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1204335"/>
                                        </p:tgtEl>
                                        <p:attrNameLst>
                                          <p:attrName>style.visibility</p:attrName>
                                        </p:attrNameLst>
                                      </p:cBhvr>
                                      <p:to>
                                        <p:strVal val="visible"/>
                                      </p:to>
                                    </p:set>
                                    <p:anim calcmode="lin" valueType="num">
                                      <p:cBhvr additive="base">
                                        <p:cTn id="152" dur="500" fill="hold"/>
                                        <p:tgtEl>
                                          <p:spTgt spid="1204335"/>
                                        </p:tgtEl>
                                        <p:attrNameLst>
                                          <p:attrName>ppt_x</p:attrName>
                                        </p:attrNameLst>
                                      </p:cBhvr>
                                      <p:tavLst>
                                        <p:tav tm="0">
                                          <p:val>
                                            <p:strVal val="0-#ppt_w/2"/>
                                          </p:val>
                                        </p:tav>
                                        <p:tav tm="100000">
                                          <p:val>
                                            <p:strVal val="#ppt_x"/>
                                          </p:val>
                                        </p:tav>
                                      </p:tavLst>
                                    </p:anim>
                                    <p:anim calcmode="lin" valueType="num">
                                      <p:cBhvr additive="base">
                                        <p:cTn id="153" dur="500" fill="hold"/>
                                        <p:tgtEl>
                                          <p:spTgt spid="1204335"/>
                                        </p:tgtEl>
                                        <p:attrNameLst>
                                          <p:attrName>ppt_y</p:attrName>
                                        </p:attrNameLst>
                                      </p:cBhvr>
                                      <p:tavLst>
                                        <p:tav tm="0">
                                          <p:val>
                                            <p:strVal val="#ppt_y"/>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8" fill="hold" grpId="0" nodeType="clickEffect">
                                  <p:stCondLst>
                                    <p:cond delay="0"/>
                                  </p:stCondLst>
                                  <p:childTnLst>
                                    <p:set>
                                      <p:cBhvr>
                                        <p:cTn id="157" dur="1" fill="hold">
                                          <p:stCondLst>
                                            <p:cond delay="0"/>
                                          </p:stCondLst>
                                        </p:cTn>
                                        <p:tgtEl>
                                          <p:spTgt spid="1204338"/>
                                        </p:tgtEl>
                                        <p:attrNameLst>
                                          <p:attrName>style.visibility</p:attrName>
                                        </p:attrNameLst>
                                      </p:cBhvr>
                                      <p:to>
                                        <p:strVal val="visible"/>
                                      </p:to>
                                    </p:set>
                                    <p:anim calcmode="lin" valueType="num">
                                      <p:cBhvr additive="base">
                                        <p:cTn id="158" dur="500" fill="hold"/>
                                        <p:tgtEl>
                                          <p:spTgt spid="1204338"/>
                                        </p:tgtEl>
                                        <p:attrNameLst>
                                          <p:attrName>ppt_x</p:attrName>
                                        </p:attrNameLst>
                                      </p:cBhvr>
                                      <p:tavLst>
                                        <p:tav tm="0">
                                          <p:val>
                                            <p:strVal val="0-#ppt_w/2"/>
                                          </p:val>
                                        </p:tav>
                                        <p:tav tm="100000">
                                          <p:val>
                                            <p:strVal val="#ppt_x"/>
                                          </p:val>
                                        </p:tav>
                                      </p:tavLst>
                                    </p:anim>
                                    <p:anim calcmode="lin" valueType="num">
                                      <p:cBhvr additive="base">
                                        <p:cTn id="159" dur="500" fill="hold"/>
                                        <p:tgtEl>
                                          <p:spTgt spid="1204338"/>
                                        </p:tgtEl>
                                        <p:attrNameLst>
                                          <p:attrName>ppt_y</p:attrName>
                                        </p:attrNameLst>
                                      </p:cBhvr>
                                      <p:tavLst>
                                        <p:tav tm="0">
                                          <p:val>
                                            <p:strVal val="#ppt_y"/>
                                          </p:val>
                                        </p:tav>
                                        <p:tav tm="100000">
                                          <p:val>
                                            <p:strVal val="#ppt_y"/>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8" fill="hold" grpId="0" nodeType="clickEffect">
                                  <p:stCondLst>
                                    <p:cond delay="0"/>
                                  </p:stCondLst>
                                  <p:childTnLst>
                                    <p:set>
                                      <p:cBhvr>
                                        <p:cTn id="163" dur="1" fill="hold">
                                          <p:stCondLst>
                                            <p:cond delay="0"/>
                                          </p:stCondLst>
                                        </p:cTn>
                                        <p:tgtEl>
                                          <p:spTgt spid="1204339"/>
                                        </p:tgtEl>
                                        <p:attrNameLst>
                                          <p:attrName>style.visibility</p:attrName>
                                        </p:attrNameLst>
                                      </p:cBhvr>
                                      <p:to>
                                        <p:strVal val="visible"/>
                                      </p:to>
                                    </p:set>
                                    <p:anim calcmode="lin" valueType="num">
                                      <p:cBhvr additive="base">
                                        <p:cTn id="164" dur="500" fill="hold"/>
                                        <p:tgtEl>
                                          <p:spTgt spid="1204339"/>
                                        </p:tgtEl>
                                        <p:attrNameLst>
                                          <p:attrName>ppt_x</p:attrName>
                                        </p:attrNameLst>
                                      </p:cBhvr>
                                      <p:tavLst>
                                        <p:tav tm="0">
                                          <p:val>
                                            <p:strVal val="0-#ppt_w/2"/>
                                          </p:val>
                                        </p:tav>
                                        <p:tav tm="100000">
                                          <p:val>
                                            <p:strVal val="#ppt_x"/>
                                          </p:val>
                                        </p:tav>
                                      </p:tavLst>
                                    </p:anim>
                                    <p:anim calcmode="lin" valueType="num">
                                      <p:cBhvr additive="base">
                                        <p:cTn id="165" dur="500" fill="hold"/>
                                        <p:tgtEl>
                                          <p:spTgt spid="1204339"/>
                                        </p:tgtEl>
                                        <p:attrNameLst>
                                          <p:attrName>ppt_y</p:attrName>
                                        </p:attrNameLst>
                                      </p:cBhvr>
                                      <p:tavLst>
                                        <p:tav tm="0">
                                          <p:val>
                                            <p:strVal val="#ppt_y"/>
                                          </p:val>
                                        </p:tav>
                                        <p:tav tm="100000">
                                          <p:val>
                                            <p:strVal val="#ppt_y"/>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 presetClass="entr" presetSubtype="8" fill="hold" grpId="0" nodeType="clickEffect">
                                  <p:stCondLst>
                                    <p:cond delay="0"/>
                                  </p:stCondLst>
                                  <p:childTnLst>
                                    <p:set>
                                      <p:cBhvr>
                                        <p:cTn id="169" dur="1" fill="hold">
                                          <p:stCondLst>
                                            <p:cond delay="0"/>
                                          </p:stCondLst>
                                        </p:cTn>
                                        <p:tgtEl>
                                          <p:spTgt spid="1204340"/>
                                        </p:tgtEl>
                                        <p:attrNameLst>
                                          <p:attrName>style.visibility</p:attrName>
                                        </p:attrNameLst>
                                      </p:cBhvr>
                                      <p:to>
                                        <p:strVal val="visible"/>
                                      </p:to>
                                    </p:set>
                                    <p:anim calcmode="lin" valueType="num">
                                      <p:cBhvr additive="base">
                                        <p:cTn id="170" dur="500" fill="hold"/>
                                        <p:tgtEl>
                                          <p:spTgt spid="1204340"/>
                                        </p:tgtEl>
                                        <p:attrNameLst>
                                          <p:attrName>ppt_x</p:attrName>
                                        </p:attrNameLst>
                                      </p:cBhvr>
                                      <p:tavLst>
                                        <p:tav tm="0">
                                          <p:val>
                                            <p:strVal val="0-#ppt_w/2"/>
                                          </p:val>
                                        </p:tav>
                                        <p:tav tm="100000">
                                          <p:val>
                                            <p:strVal val="#ppt_x"/>
                                          </p:val>
                                        </p:tav>
                                      </p:tavLst>
                                    </p:anim>
                                    <p:anim calcmode="lin" valueType="num">
                                      <p:cBhvr additive="base">
                                        <p:cTn id="171" dur="500" fill="hold"/>
                                        <p:tgtEl>
                                          <p:spTgt spid="1204340"/>
                                        </p:tgtEl>
                                        <p:attrNameLst>
                                          <p:attrName>ppt_y</p:attrName>
                                        </p:attrNameLst>
                                      </p:cBhvr>
                                      <p:tavLst>
                                        <p:tav tm="0">
                                          <p:val>
                                            <p:strVal val="#ppt_y"/>
                                          </p:val>
                                        </p:tav>
                                        <p:tav tm="100000">
                                          <p:val>
                                            <p:strVal val="#ppt_y"/>
                                          </p:val>
                                        </p:tav>
                                      </p:tavLst>
                                    </p:anim>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 presetClass="entr" presetSubtype="8" fill="hold" grpId="0" nodeType="clickEffect">
                                  <p:stCondLst>
                                    <p:cond delay="0"/>
                                  </p:stCondLst>
                                  <p:childTnLst>
                                    <p:set>
                                      <p:cBhvr>
                                        <p:cTn id="175" dur="1" fill="hold">
                                          <p:stCondLst>
                                            <p:cond delay="0"/>
                                          </p:stCondLst>
                                        </p:cTn>
                                        <p:tgtEl>
                                          <p:spTgt spid="1204341"/>
                                        </p:tgtEl>
                                        <p:attrNameLst>
                                          <p:attrName>style.visibility</p:attrName>
                                        </p:attrNameLst>
                                      </p:cBhvr>
                                      <p:to>
                                        <p:strVal val="visible"/>
                                      </p:to>
                                    </p:set>
                                    <p:anim calcmode="lin" valueType="num">
                                      <p:cBhvr additive="base">
                                        <p:cTn id="176" dur="500" fill="hold"/>
                                        <p:tgtEl>
                                          <p:spTgt spid="1204341"/>
                                        </p:tgtEl>
                                        <p:attrNameLst>
                                          <p:attrName>ppt_x</p:attrName>
                                        </p:attrNameLst>
                                      </p:cBhvr>
                                      <p:tavLst>
                                        <p:tav tm="0">
                                          <p:val>
                                            <p:strVal val="0-#ppt_w/2"/>
                                          </p:val>
                                        </p:tav>
                                        <p:tav tm="100000">
                                          <p:val>
                                            <p:strVal val="#ppt_x"/>
                                          </p:val>
                                        </p:tav>
                                      </p:tavLst>
                                    </p:anim>
                                    <p:anim calcmode="lin" valueType="num">
                                      <p:cBhvr additive="base">
                                        <p:cTn id="177" dur="500" fill="hold"/>
                                        <p:tgtEl>
                                          <p:spTgt spid="1204341"/>
                                        </p:tgtEl>
                                        <p:attrNameLst>
                                          <p:attrName>ppt_y</p:attrName>
                                        </p:attrNameLst>
                                      </p:cBhvr>
                                      <p:tavLst>
                                        <p:tav tm="0">
                                          <p:val>
                                            <p:strVal val="#ppt_y"/>
                                          </p:val>
                                        </p:tav>
                                        <p:tav tm="100000">
                                          <p:val>
                                            <p:strVal val="#ppt_y"/>
                                          </p:val>
                                        </p:tav>
                                      </p:tavLst>
                                    </p:anim>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8" fill="hold" grpId="0" nodeType="clickEffect">
                                  <p:stCondLst>
                                    <p:cond delay="0"/>
                                  </p:stCondLst>
                                  <p:childTnLst>
                                    <p:set>
                                      <p:cBhvr>
                                        <p:cTn id="181" dur="1" fill="hold">
                                          <p:stCondLst>
                                            <p:cond delay="0"/>
                                          </p:stCondLst>
                                        </p:cTn>
                                        <p:tgtEl>
                                          <p:spTgt spid="1204342"/>
                                        </p:tgtEl>
                                        <p:attrNameLst>
                                          <p:attrName>style.visibility</p:attrName>
                                        </p:attrNameLst>
                                      </p:cBhvr>
                                      <p:to>
                                        <p:strVal val="visible"/>
                                      </p:to>
                                    </p:set>
                                    <p:anim calcmode="lin" valueType="num">
                                      <p:cBhvr additive="base">
                                        <p:cTn id="182" dur="500" fill="hold"/>
                                        <p:tgtEl>
                                          <p:spTgt spid="1204342"/>
                                        </p:tgtEl>
                                        <p:attrNameLst>
                                          <p:attrName>ppt_x</p:attrName>
                                        </p:attrNameLst>
                                      </p:cBhvr>
                                      <p:tavLst>
                                        <p:tav tm="0">
                                          <p:val>
                                            <p:strVal val="0-#ppt_w/2"/>
                                          </p:val>
                                        </p:tav>
                                        <p:tav tm="100000">
                                          <p:val>
                                            <p:strVal val="#ppt_x"/>
                                          </p:val>
                                        </p:tav>
                                      </p:tavLst>
                                    </p:anim>
                                    <p:anim calcmode="lin" valueType="num">
                                      <p:cBhvr additive="base">
                                        <p:cTn id="183" dur="500" fill="hold"/>
                                        <p:tgtEl>
                                          <p:spTgt spid="1204342"/>
                                        </p:tgtEl>
                                        <p:attrNameLst>
                                          <p:attrName>ppt_y</p:attrName>
                                        </p:attrNameLst>
                                      </p:cBhvr>
                                      <p:tavLst>
                                        <p:tav tm="0">
                                          <p:val>
                                            <p:strVal val="#ppt_y"/>
                                          </p:val>
                                        </p:tav>
                                        <p:tav tm="100000">
                                          <p:val>
                                            <p:strVal val="#ppt_y"/>
                                          </p:val>
                                        </p:tav>
                                      </p:tavLst>
                                    </p:anim>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 presetClass="entr" presetSubtype="8" fill="hold" grpId="0" nodeType="clickEffect">
                                  <p:stCondLst>
                                    <p:cond delay="0"/>
                                  </p:stCondLst>
                                  <p:childTnLst>
                                    <p:set>
                                      <p:cBhvr>
                                        <p:cTn id="187" dur="1" fill="hold">
                                          <p:stCondLst>
                                            <p:cond delay="0"/>
                                          </p:stCondLst>
                                        </p:cTn>
                                        <p:tgtEl>
                                          <p:spTgt spid="1204343"/>
                                        </p:tgtEl>
                                        <p:attrNameLst>
                                          <p:attrName>style.visibility</p:attrName>
                                        </p:attrNameLst>
                                      </p:cBhvr>
                                      <p:to>
                                        <p:strVal val="visible"/>
                                      </p:to>
                                    </p:set>
                                    <p:anim calcmode="lin" valueType="num">
                                      <p:cBhvr additive="base">
                                        <p:cTn id="188" dur="500" fill="hold"/>
                                        <p:tgtEl>
                                          <p:spTgt spid="1204343"/>
                                        </p:tgtEl>
                                        <p:attrNameLst>
                                          <p:attrName>ppt_x</p:attrName>
                                        </p:attrNameLst>
                                      </p:cBhvr>
                                      <p:tavLst>
                                        <p:tav tm="0">
                                          <p:val>
                                            <p:strVal val="0-#ppt_w/2"/>
                                          </p:val>
                                        </p:tav>
                                        <p:tav tm="100000">
                                          <p:val>
                                            <p:strVal val="#ppt_x"/>
                                          </p:val>
                                        </p:tav>
                                      </p:tavLst>
                                    </p:anim>
                                    <p:anim calcmode="lin" valueType="num">
                                      <p:cBhvr additive="base">
                                        <p:cTn id="189" dur="500" fill="hold"/>
                                        <p:tgtEl>
                                          <p:spTgt spid="1204343"/>
                                        </p:tgtEl>
                                        <p:attrNameLst>
                                          <p:attrName>ppt_y</p:attrName>
                                        </p:attrNameLst>
                                      </p:cBhvr>
                                      <p:tavLst>
                                        <p:tav tm="0">
                                          <p:val>
                                            <p:strVal val="#ppt_y"/>
                                          </p:val>
                                        </p:tav>
                                        <p:tav tm="100000">
                                          <p:val>
                                            <p:strVal val="#ppt_y"/>
                                          </p:val>
                                        </p:tav>
                                      </p:tavLst>
                                    </p:anim>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204344"/>
                                        </p:tgtEl>
                                        <p:attrNameLst>
                                          <p:attrName>style.visibility</p:attrName>
                                        </p:attrNameLst>
                                      </p:cBhvr>
                                      <p:to>
                                        <p:strVal val="visible"/>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8" fill="hold" grpId="0" nodeType="clickEffect">
                                  <p:stCondLst>
                                    <p:cond delay="0"/>
                                  </p:stCondLst>
                                  <p:childTnLst>
                                    <p:set>
                                      <p:cBhvr>
                                        <p:cTn id="197" dur="1" fill="hold">
                                          <p:stCondLst>
                                            <p:cond delay="0"/>
                                          </p:stCondLst>
                                        </p:cTn>
                                        <p:tgtEl>
                                          <p:spTgt spid="1204347"/>
                                        </p:tgtEl>
                                        <p:attrNameLst>
                                          <p:attrName>style.visibility</p:attrName>
                                        </p:attrNameLst>
                                      </p:cBhvr>
                                      <p:to>
                                        <p:strVal val="visible"/>
                                      </p:to>
                                    </p:set>
                                    <p:anim calcmode="lin" valueType="num">
                                      <p:cBhvr additive="base">
                                        <p:cTn id="198" dur="500" fill="hold"/>
                                        <p:tgtEl>
                                          <p:spTgt spid="1204347"/>
                                        </p:tgtEl>
                                        <p:attrNameLst>
                                          <p:attrName>ppt_x</p:attrName>
                                        </p:attrNameLst>
                                      </p:cBhvr>
                                      <p:tavLst>
                                        <p:tav tm="0">
                                          <p:val>
                                            <p:strVal val="0-#ppt_w/2"/>
                                          </p:val>
                                        </p:tav>
                                        <p:tav tm="100000">
                                          <p:val>
                                            <p:strVal val="#ppt_x"/>
                                          </p:val>
                                        </p:tav>
                                      </p:tavLst>
                                    </p:anim>
                                    <p:anim calcmode="lin" valueType="num">
                                      <p:cBhvr additive="base">
                                        <p:cTn id="199" dur="500" fill="hold"/>
                                        <p:tgtEl>
                                          <p:spTgt spid="1204347"/>
                                        </p:tgtEl>
                                        <p:attrNameLst>
                                          <p:attrName>ppt_y</p:attrName>
                                        </p:attrNameLst>
                                      </p:cBhvr>
                                      <p:tavLst>
                                        <p:tav tm="0">
                                          <p:val>
                                            <p:strVal val="#ppt_y"/>
                                          </p:val>
                                        </p:tav>
                                        <p:tav tm="100000">
                                          <p:val>
                                            <p:strVal val="#ppt_y"/>
                                          </p:val>
                                        </p:tav>
                                      </p:tavLst>
                                    </p:anim>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8" fill="hold" grpId="0" nodeType="clickEffect">
                                  <p:stCondLst>
                                    <p:cond delay="0"/>
                                  </p:stCondLst>
                                  <p:childTnLst>
                                    <p:set>
                                      <p:cBhvr>
                                        <p:cTn id="203" dur="1" fill="hold">
                                          <p:stCondLst>
                                            <p:cond delay="0"/>
                                          </p:stCondLst>
                                        </p:cTn>
                                        <p:tgtEl>
                                          <p:spTgt spid="1204349"/>
                                        </p:tgtEl>
                                        <p:attrNameLst>
                                          <p:attrName>style.visibility</p:attrName>
                                        </p:attrNameLst>
                                      </p:cBhvr>
                                      <p:to>
                                        <p:strVal val="visible"/>
                                      </p:to>
                                    </p:set>
                                    <p:anim calcmode="lin" valueType="num">
                                      <p:cBhvr additive="base">
                                        <p:cTn id="204" dur="500" fill="hold"/>
                                        <p:tgtEl>
                                          <p:spTgt spid="1204349"/>
                                        </p:tgtEl>
                                        <p:attrNameLst>
                                          <p:attrName>ppt_x</p:attrName>
                                        </p:attrNameLst>
                                      </p:cBhvr>
                                      <p:tavLst>
                                        <p:tav tm="0">
                                          <p:val>
                                            <p:strVal val="0-#ppt_w/2"/>
                                          </p:val>
                                        </p:tav>
                                        <p:tav tm="100000">
                                          <p:val>
                                            <p:strVal val="#ppt_x"/>
                                          </p:val>
                                        </p:tav>
                                      </p:tavLst>
                                    </p:anim>
                                    <p:anim calcmode="lin" valueType="num">
                                      <p:cBhvr additive="base">
                                        <p:cTn id="205" dur="500" fill="hold"/>
                                        <p:tgtEl>
                                          <p:spTgt spid="1204349"/>
                                        </p:tgtEl>
                                        <p:attrNameLst>
                                          <p:attrName>ppt_y</p:attrName>
                                        </p:attrNameLst>
                                      </p:cBhvr>
                                      <p:tavLst>
                                        <p:tav tm="0">
                                          <p:val>
                                            <p:strVal val="#ppt_y"/>
                                          </p:val>
                                        </p:tav>
                                        <p:tav tm="100000">
                                          <p:val>
                                            <p:strVal val="#ppt_y"/>
                                          </p:val>
                                        </p:tav>
                                      </p:tavLst>
                                    </p:anim>
                                  </p:child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8" fill="hold" grpId="0" nodeType="clickEffect">
                                  <p:stCondLst>
                                    <p:cond delay="0"/>
                                  </p:stCondLst>
                                  <p:childTnLst>
                                    <p:set>
                                      <p:cBhvr>
                                        <p:cTn id="209" dur="1" fill="hold">
                                          <p:stCondLst>
                                            <p:cond delay="0"/>
                                          </p:stCondLst>
                                        </p:cTn>
                                        <p:tgtEl>
                                          <p:spTgt spid="1204350"/>
                                        </p:tgtEl>
                                        <p:attrNameLst>
                                          <p:attrName>style.visibility</p:attrName>
                                        </p:attrNameLst>
                                      </p:cBhvr>
                                      <p:to>
                                        <p:strVal val="visible"/>
                                      </p:to>
                                    </p:set>
                                    <p:anim calcmode="lin" valueType="num">
                                      <p:cBhvr additive="base">
                                        <p:cTn id="210" dur="500" fill="hold"/>
                                        <p:tgtEl>
                                          <p:spTgt spid="1204350"/>
                                        </p:tgtEl>
                                        <p:attrNameLst>
                                          <p:attrName>ppt_x</p:attrName>
                                        </p:attrNameLst>
                                      </p:cBhvr>
                                      <p:tavLst>
                                        <p:tav tm="0">
                                          <p:val>
                                            <p:strVal val="0-#ppt_w/2"/>
                                          </p:val>
                                        </p:tav>
                                        <p:tav tm="100000">
                                          <p:val>
                                            <p:strVal val="#ppt_x"/>
                                          </p:val>
                                        </p:tav>
                                      </p:tavLst>
                                    </p:anim>
                                    <p:anim calcmode="lin" valueType="num">
                                      <p:cBhvr additive="base">
                                        <p:cTn id="211" dur="500" fill="hold"/>
                                        <p:tgtEl>
                                          <p:spTgt spid="1204350"/>
                                        </p:tgtEl>
                                        <p:attrNameLst>
                                          <p:attrName>ppt_y</p:attrName>
                                        </p:attrNameLst>
                                      </p:cBhvr>
                                      <p:tavLst>
                                        <p:tav tm="0">
                                          <p:val>
                                            <p:strVal val="#ppt_y"/>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20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74" grpId="0" animBg="1"/>
      <p:bldP spid="1204275" grpId="0" animBg="1"/>
      <p:bldP spid="1204283" grpId="0" animBg="1"/>
      <p:bldP spid="1204295" grpId="0" animBg="1"/>
      <p:bldP spid="1204296" grpId="0" animBg="1"/>
      <p:bldP spid="1204297" grpId="0" animBg="1"/>
      <p:bldP spid="1204298" grpId="0" animBg="1"/>
      <p:bldP spid="1204299" grpId="0" animBg="1"/>
      <p:bldP spid="1204300" grpId="0" animBg="1"/>
      <p:bldP spid="1204301" grpId="0" animBg="1"/>
      <p:bldP spid="1204302" grpId="0" animBg="1"/>
      <p:bldP spid="1204303" grpId="0" animBg="1"/>
      <p:bldP spid="1204304" grpId="0" animBg="1"/>
      <p:bldP spid="1204305" grpId="0" animBg="1"/>
      <p:bldP spid="1204313" grpId="0" animBg="1"/>
      <p:bldP spid="1204314" grpId="0" animBg="1"/>
      <p:bldP spid="1204315" grpId="0" animBg="1"/>
      <p:bldP spid="1204316" grpId="0" animBg="1"/>
      <p:bldP spid="1204317" grpId="0"/>
      <p:bldP spid="1204318" grpId="0"/>
      <p:bldP spid="1204319" grpId="0"/>
      <p:bldP spid="1204320" grpId="0"/>
      <p:bldP spid="1204321" grpId="0"/>
      <p:bldP spid="1204322" grpId="0"/>
      <p:bldP spid="1204323" grpId="0"/>
      <p:bldP spid="1204325" grpId="0" animBg="1"/>
      <p:bldP spid="1204326" grpId="0" animBg="1"/>
      <p:bldP spid="1204328" grpId="0" animBg="1"/>
      <p:bldP spid="1204329" grpId="0" animBg="1"/>
      <p:bldP spid="1204330" grpId="0" animBg="1"/>
      <p:bldP spid="1204331" grpId="0" autoUpdateAnimBg="0"/>
      <p:bldP spid="1204332" grpId="0" animBg="1"/>
      <p:bldP spid="1204333" grpId="0" autoUpdateAnimBg="0"/>
      <p:bldP spid="1204334" grpId="0" animBg="1"/>
      <p:bldP spid="1204335" grpId="0" autoUpdateAnimBg="0"/>
      <p:bldP spid="1204338" grpId="0" animBg="1"/>
      <p:bldP spid="1204339" grpId="0" autoUpdateAnimBg="0"/>
      <p:bldP spid="1204340" grpId="0" animBg="1"/>
      <p:bldP spid="1204341" grpId="0" autoUpdateAnimBg="0"/>
      <p:bldP spid="1204342" grpId="0" animBg="1"/>
      <p:bldP spid="1204343" grpId="0" autoUpdateAnimBg="0"/>
      <p:bldP spid="1204344" grpId="0" animBg="1"/>
      <p:bldP spid="1204347" grpId="0" autoUpdateAnimBg="0"/>
      <p:bldP spid="1204349" grpId="0" animBg="1"/>
      <p:bldP spid="1204350" grpId="0" autoUpdateAnimBg="0"/>
      <p:bldP spid="205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b="1" dirty="0" smtClean="0">
                <a:solidFill>
                  <a:srgbClr val="002060"/>
                </a:solidFill>
              </a:rPr>
              <a:t>TANULSÁG:</a:t>
            </a:r>
            <a:br>
              <a:rPr lang="hu-HU" b="1" dirty="0" smtClean="0">
                <a:solidFill>
                  <a:srgbClr val="002060"/>
                </a:solidFill>
              </a:rPr>
            </a:br>
            <a:r>
              <a:rPr lang="hu-HU" sz="2400" b="1" dirty="0" smtClean="0">
                <a:solidFill>
                  <a:srgbClr val="FF0000"/>
                </a:solidFill>
              </a:rPr>
              <a:t>- A MAI ELŐADÁS LEGFONTOSABB ÜZENETE -</a:t>
            </a:r>
            <a:endParaRPr lang="hu-HU" sz="3600" b="1" dirty="0">
              <a:solidFill>
                <a:srgbClr val="FF0000"/>
              </a:solidFill>
            </a:endParaRPr>
          </a:p>
        </p:txBody>
      </p:sp>
      <p:sp>
        <p:nvSpPr>
          <p:cNvPr id="4" name="Tartalom helye 3"/>
          <p:cNvSpPr>
            <a:spLocks noGrp="1"/>
          </p:cNvSpPr>
          <p:nvPr>
            <p:ph idx="1"/>
          </p:nvPr>
        </p:nvSpPr>
        <p:spPr/>
        <p:txBody>
          <a:bodyPr/>
          <a:lstStyle/>
          <a:p>
            <a:pPr marL="0" indent="0" algn="ctr">
              <a:buFontTx/>
              <a:buNone/>
              <a:defRPr/>
            </a:pPr>
            <a:endParaRPr lang="hu-HU" altLang="hu-HU" b="1" dirty="0" smtClean="0">
              <a:solidFill>
                <a:srgbClr val="FF3300"/>
              </a:solidFill>
              <a:effectLst>
                <a:outerShdw blurRad="38100" dist="38100" dir="2700000" algn="tl">
                  <a:srgbClr val="000000">
                    <a:alpha val="43137"/>
                  </a:srgbClr>
                </a:outerShdw>
              </a:effectLst>
            </a:endParaRPr>
          </a:p>
          <a:p>
            <a:pPr marL="0" indent="0" algn="ctr">
              <a:buFontTx/>
              <a:buNone/>
              <a:defRPr/>
            </a:pPr>
            <a:r>
              <a:rPr lang="hu-HU" altLang="hu-HU" b="1" dirty="0" smtClean="0">
                <a:solidFill>
                  <a:srgbClr val="002060"/>
                </a:solidFill>
              </a:rPr>
              <a:t>AZ ADÓ OLYAN, MINT A HALÁL, MÉG DELHIBEN </a:t>
            </a:r>
            <a:r>
              <a:rPr lang="hu-HU" altLang="hu-HU" b="1" dirty="0">
                <a:solidFill>
                  <a:srgbClr val="002060"/>
                </a:solidFill>
              </a:rPr>
              <a:t>IS </a:t>
            </a:r>
            <a:r>
              <a:rPr lang="hu-HU" altLang="hu-HU" b="1" dirty="0" smtClean="0">
                <a:solidFill>
                  <a:srgbClr val="002060"/>
                </a:solidFill>
              </a:rPr>
              <a:t>MEGTALÁLHAT, </a:t>
            </a:r>
          </a:p>
          <a:p>
            <a:pPr marL="0" indent="0" algn="ctr">
              <a:buFontTx/>
              <a:buNone/>
              <a:defRPr/>
            </a:pPr>
            <a:r>
              <a:rPr lang="hu-HU" b="1" dirty="0" smtClean="0">
                <a:solidFill>
                  <a:srgbClr val="002060"/>
                </a:solidFill>
              </a:rPr>
              <a:t>EZÉRT LEHET UGYAN NEM ÉRTENI AZ ADÓZÁSHOZ, CSAK NEM ÉRDEMES…</a:t>
            </a:r>
            <a:endParaRPr lang="hu-HU" b="1" dirty="0">
              <a:solidFill>
                <a:srgbClr val="002060"/>
              </a:solidFill>
            </a:endParaRPr>
          </a:p>
        </p:txBody>
      </p:sp>
      <p:sp>
        <p:nvSpPr>
          <p:cNvPr id="12292" name="Dia számának helye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4A02AA5-937B-4ECC-B79B-D09D0B31E3D2}" type="slidenum">
              <a:rPr lang="hu-HU" altLang="hu-HU" sz="1400" smtClean="0">
                <a:solidFill>
                  <a:schemeClr val="bg1"/>
                </a:solidFill>
              </a:rPr>
              <a:pPr eaLnBrk="1" hangingPunct="1">
                <a:spcBef>
                  <a:spcPct val="0"/>
                </a:spcBef>
                <a:buFontTx/>
                <a:buNone/>
              </a:pPr>
              <a:t>3</a:t>
            </a:fld>
            <a:endParaRPr lang="hu-HU" altLang="hu-HU" sz="1400" smtClean="0">
              <a:solidFill>
                <a:schemeClr val="bg1"/>
              </a:solidFill>
            </a:endParaRPr>
          </a:p>
        </p:txBody>
      </p:sp>
    </p:spTree>
    <p:extLst>
      <p:ext uri="{BB962C8B-B14F-4D97-AF65-F5344CB8AC3E}">
        <p14:creationId xmlns:p14="http://schemas.microsoft.com/office/powerpoint/2010/main" val="327440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17E2AFA3-D480-4656-8D7D-9CF787D86AB4}" type="slidenum">
              <a:rPr lang="hu-HU" altLang="hu-HU" sz="1400" smtClean="0"/>
              <a:pPr algn="r" eaLnBrk="1" hangingPunct="1">
                <a:spcBef>
                  <a:spcPct val="0"/>
                </a:spcBef>
                <a:buFontTx/>
                <a:buNone/>
              </a:pPr>
              <a:t>30</a:t>
            </a:fld>
            <a:endParaRPr lang="hu-HU" altLang="hu-HU" sz="1400" smtClean="0"/>
          </a:p>
        </p:txBody>
      </p:sp>
      <p:sp>
        <p:nvSpPr>
          <p:cNvPr id="13316" name="Rectangle 3"/>
          <p:cNvSpPr>
            <a:spLocks noGrp="1" noChangeArrowheads="1"/>
          </p:cNvSpPr>
          <p:nvPr>
            <p:ph type="title"/>
          </p:nvPr>
        </p:nvSpPr>
        <p:spPr>
          <a:xfrm>
            <a:off x="2554734" y="2276475"/>
            <a:ext cx="6481762" cy="1143000"/>
          </a:xfrm>
        </p:spPr>
        <p:txBody>
          <a:bodyPr>
            <a:normAutofit fontScale="90000"/>
          </a:bodyPr>
          <a:lstStyle/>
          <a:p>
            <a:pPr eaLnBrk="1" hangingPunct="1">
              <a:defRPr/>
            </a:pPr>
            <a:r>
              <a:rPr lang="hu-HU" altLang="hu-HU" sz="4000" b="1" dirty="0" smtClean="0">
                <a:solidFill>
                  <a:srgbClr val="FF3300"/>
                </a:solidFill>
                <a:effectLst>
                  <a:outerShdw blurRad="38100" dist="38100" dir="2700000" algn="tl">
                    <a:srgbClr val="000000">
                      <a:alpha val="43137"/>
                    </a:srgbClr>
                  </a:outerShdw>
                </a:effectLst>
              </a:rPr>
              <a:t>AZ ÁFA NEM EREDMÉNYTÉNYEZŐ</a:t>
            </a:r>
          </a:p>
        </p:txBody>
      </p:sp>
      <p:pic>
        <p:nvPicPr>
          <p:cNvPr id="5"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099"/>
            <a:ext cx="2857500"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8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defRPr/>
            </a:pPr>
            <a:fld id="{1F6BDEDA-AABB-492F-8041-8208DB220C1F}" type="slidenum">
              <a:rPr lang="hu-HU" altLang="hu-HU" sz="1200" smtClean="0"/>
              <a:pPr algn="l">
                <a:spcBef>
                  <a:spcPct val="0"/>
                </a:spcBef>
                <a:buFontTx/>
                <a:buNone/>
                <a:defRPr/>
              </a:pPr>
              <a:t>31</a:t>
            </a:fld>
            <a:endParaRPr lang="hu-HU" altLang="hu-HU" sz="1200" smtClean="0"/>
          </a:p>
        </p:txBody>
      </p:sp>
      <p:sp>
        <p:nvSpPr>
          <p:cNvPr id="3076" name="Rectangle 3"/>
          <p:cNvSpPr>
            <a:spLocks noChangeArrowheads="1"/>
          </p:cNvSpPr>
          <p:nvPr/>
        </p:nvSpPr>
        <p:spPr bwMode="auto">
          <a:xfrm>
            <a:off x="457200" y="-171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4400" b="1" dirty="0" smtClean="0">
                <a:cs typeface="+mn-cs"/>
              </a:rPr>
              <a:t>MIRŐL VOLT MA SZÓ?</a:t>
            </a:r>
          </a:p>
        </p:txBody>
      </p:sp>
      <p:sp>
        <p:nvSpPr>
          <p:cNvPr id="2272260" name="AutoShape 4"/>
          <p:cNvSpPr>
            <a:spLocks/>
          </p:cNvSpPr>
          <p:nvPr/>
        </p:nvSpPr>
        <p:spPr bwMode="auto">
          <a:xfrm>
            <a:off x="217488" y="3142159"/>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hu-HU" altLang="hu-HU" sz="2400" b="1" dirty="0" smtClean="0">
              <a:cs typeface="+mn-cs"/>
            </a:endParaRPr>
          </a:p>
          <a:p>
            <a:pPr>
              <a:spcBef>
                <a:spcPct val="0"/>
              </a:spcBef>
              <a:buFontTx/>
              <a:buNone/>
              <a:defRPr/>
            </a:pPr>
            <a:endParaRPr lang="hu-HU" altLang="hu-HU" sz="2400" b="1" dirty="0">
              <a:cs typeface="+mn-cs"/>
            </a:endParaRPr>
          </a:p>
          <a:p>
            <a:pPr marL="457200" indent="-457200">
              <a:spcBef>
                <a:spcPct val="0"/>
              </a:spcBef>
              <a:defRPr/>
            </a:pPr>
            <a:r>
              <a:rPr lang="hu-HU" altLang="hu-HU" sz="2400" b="1" dirty="0" smtClean="0">
                <a:cs typeface="+mn-cs"/>
              </a:rPr>
              <a:t>MEGÉRTETTÜK, MIT JELENT A HOZZÁADOTT ÉRTÉK ADÓZTATÁSA ÉS MIÉRT TARTJUK NYILVÁN AZ ÁFA-T HÁROM FŐKÖNYVI SZÁMLÁN.</a:t>
            </a:r>
          </a:p>
        </p:txBody>
      </p:sp>
      <p:sp>
        <p:nvSpPr>
          <p:cNvPr id="2272261" name="AutoShape 1"/>
          <p:cNvSpPr>
            <a:spLocks/>
          </p:cNvSpPr>
          <p:nvPr/>
        </p:nvSpPr>
        <p:spPr bwMode="auto">
          <a:xfrm>
            <a:off x="107950" y="1485429"/>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hu-HU" altLang="hu-HU" b="1" dirty="0" smtClean="0">
              <a:cs typeface="+mn-cs"/>
            </a:endParaRPr>
          </a:p>
          <a:p>
            <a:pPr marL="571500" indent="-571500">
              <a:spcBef>
                <a:spcPct val="0"/>
              </a:spcBef>
              <a:defRPr/>
            </a:pPr>
            <a:r>
              <a:rPr lang="hu-HU" altLang="hu-HU" sz="2400" b="1" dirty="0" smtClean="0">
                <a:cs typeface="+mn-cs"/>
              </a:rPr>
              <a:t>ÁTTEKINTETTÜK A HAZAI ADÓRENDSZER FŐBB PILLÉREIT ÉS A FONTOSABB ADÓFOGALMAKAT.</a:t>
            </a:r>
            <a:endParaRPr lang="hu-HU" altLang="hu-HU" sz="1800" b="1" dirty="0" smtClean="0">
              <a:cs typeface="+mn-cs"/>
            </a:endParaRPr>
          </a:p>
        </p:txBody>
      </p:sp>
      <p:sp>
        <p:nvSpPr>
          <p:cNvPr id="2272262" name="AutoShape 6"/>
          <p:cNvSpPr>
            <a:spLocks/>
          </p:cNvSpPr>
          <p:nvPr/>
        </p:nvSpPr>
        <p:spPr bwMode="auto">
          <a:xfrm>
            <a:off x="34925" y="4078263"/>
            <a:ext cx="8785225"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hu-HU" altLang="hu-HU" sz="6600" b="1" dirty="0">
              <a:cs typeface="+mn-cs"/>
              <a:sym typeface="Wingdings" pitchFamily="2" charset="2"/>
            </a:endParaRPr>
          </a:p>
        </p:txBody>
      </p:sp>
      <p:sp>
        <p:nvSpPr>
          <p:cNvPr id="9" name="AutoShape 4"/>
          <p:cNvSpPr>
            <a:spLocks/>
          </p:cNvSpPr>
          <p:nvPr/>
        </p:nvSpPr>
        <p:spPr bwMode="auto">
          <a:xfrm>
            <a:off x="216793" y="2206055"/>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hu-HU" altLang="hu-HU" sz="2400" b="1" dirty="0" smtClean="0">
              <a:cs typeface="+mn-cs"/>
            </a:endParaRPr>
          </a:p>
          <a:p>
            <a:pPr>
              <a:spcBef>
                <a:spcPct val="0"/>
              </a:spcBef>
              <a:buFontTx/>
              <a:buNone/>
              <a:defRPr/>
            </a:pPr>
            <a:endParaRPr lang="hu-HU" altLang="hu-HU" sz="2400" b="1" dirty="0">
              <a:cs typeface="+mn-cs"/>
            </a:endParaRPr>
          </a:p>
          <a:p>
            <a:pPr marL="457200" indent="-457200">
              <a:spcBef>
                <a:spcPct val="0"/>
              </a:spcBef>
              <a:defRPr/>
            </a:pPr>
            <a:r>
              <a:rPr lang="hu-HU" altLang="hu-HU" sz="2400" b="1" dirty="0" smtClean="0">
                <a:cs typeface="+mn-cs"/>
              </a:rPr>
              <a:t>MEGISMERKEDTÜNK AZ ÉVKÖZI KÖLTSÉG ÉS EREDMÉNYSZÁMLÁKKAL</a:t>
            </a:r>
          </a:p>
        </p:txBody>
      </p:sp>
    </p:spTree>
    <p:extLst>
      <p:ext uri="{BB962C8B-B14F-4D97-AF65-F5344CB8AC3E}">
        <p14:creationId xmlns:p14="http://schemas.microsoft.com/office/powerpoint/2010/main" val="3666895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2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2272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0" grpId="0"/>
      <p:bldP spid="2272261" grpId="0"/>
      <p:bldP spid="227226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34ECB0C-6F33-4328-830E-9814F0A5B8D5}" type="slidenum">
              <a:rPr lang="hu-HU" altLang="hu-HU" sz="1400" smtClean="0"/>
              <a:pPr>
                <a:spcBef>
                  <a:spcPct val="0"/>
                </a:spcBef>
                <a:buFontTx/>
                <a:buNone/>
                <a:defRPr/>
              </a:pPr>
              <a:t>4</a:t>
            </a:fld>
            <a:endParaRPr lang="hu-HU" altLang="hu-HU" sz="1400" smtClean="0"/>
          </a:p>
        </p:txBody>
      </p:sp>
      <p:sp>
        <p:nvSpPr>
          <p:cNvPr id="3076" name="Rectangle 3"/>
          <p:cNvSpPr>
            <a:spLocks noChangeArrowheads="1"/>
          </p:cNvSpPr>
          <p:nvPr/>
        </p:nvSpPr>
        <p:spPr bwMode="auto">
          <a:xfrm>
            <a:off x="457200" y="-171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4400" b="1" dirty="0" smtClean="0">
                <a:cs typeface="+mn-cs"/>
              </a:rPr>
              <a:t>MIRŐL LESZ MA SZÓ?</a:t>
            </a:r>
          </a:p>
        </p:txBody>
      </p:sp>
      <p:sp>
        <p:nvSpPr>
          <p:cNvPr id="2272260" name="AutoShape 4"/>
          <p:cNvSpPr>
            <a:spLocks/>
          </p:cNvSpPr>
          <p:nvPr/>
        </p:nvSpPr>
        <p:spPr bwMode="auto">
          <a:xfrm>
            <a:off x="144463" y="2422079"/>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600" b="1" dirty="0" smtClean="0">
                <a:cs typeface="+mn-cs"/>
                <a:sym typeface="Wingdings" pitchFamily="2" charset="2"/>
              </a:rPr>
              <a:t>2. </a:t>
            </a:r>
            <a:r>
              <a:rPr lang="hu-HU" altLang="hu-HU" b="1" dirty="0" smtClean="0">
                <a:cs typeface="+mn-cs"/>
              </a:rPr>
              <a:t>KÖLTSÉG ÉS EREDMÉNYSZÁMLÁK A KETTŐS KÖNYVELÉS RENDSZERÉBEN</a:t>
            </a:r>
            <a:br>
              <a:rPr lang="hu-HU" altLang="hu-HU" b="1" dirty="0" smtClean="0">
                <a:cs typeface="+mn-cs"/>
              </a:rPr>
            </a:br>
            <a:endParaRPr lang="hu-HU" altLang="hu-HU" b="1" dirty="0" smtClean="0">
              <a:cs typeface="+mn-cs"/>
            </a:endParaRPr>
          </a:p>
        </p:txBody>
      </p:sp>
      <p:sp>
        <p:nvSpPr>
          <p:cNvPr id="2272261" name="AutoShape 1"/>
          <p:cNvSpPr>
            <a:spLocks/>
          </p:cNvSpPr>
          <p:nvPr/>
        </p:nvSpPr>
        <p:spPr bwMode="auto">
          <a:xfrm>
            <a:off x="107950" y="1197397"/>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600" b="1" dirty="0" smtClean="0">
                <a:cs typeface="+mn-cs"/>
                <a:sym typeface="Wingdings" pitchFamily="2" charset="2"/>
              </a:rPr>
              <a:t>1.</a:t>
            </a:r>
            <a:r>
              <a:rPr lang="hu-HU" altLang="hu-HU" sz="6600" b="1" dirty="0" smtClean="0">
                <a:cs typeface="+mn-cs"/>
              </a:rPr>
              <a:t> </a:t>
            </a:r>
            <a:r>
              <a:rPr lang="hu-HU" altLang="hu-HU" b="1" dirty="0" smtClean="0">
                <a:cs typeface="+mn-cs"/>
              </a:rPr>
              <a:t>ADÓZÁSI ALAPOK </a:t>
            </a:r>
            <a:br>
              <a:rPr lang="hu-HU" altLang="hu-HU" b="1" dirty="0" smtClean="0">
                <a:cs typeface="+mn-cs"/>
              </a:rPr>
            </a:br>
            <a:r>
              <a:rPr lang="hu-HU" altLang="hu-HU" sz="1600" b="1" dirty="0" smtClean="0">
                <a:cs typeface="+mn-cs"/>
              </a:rPr>
              <a:t>(FOGALMAK, ADÓFAJTÁK)</a:t>
            </a:r>
            <a:endParaRPr lang="hu-HU" altLang="hu-HU" sz="2400" b="1" dirty="0" smtClean="0">
              <a:cs typeface="+mn-cs"/>
            </a:endParaRPr>
          </a:p>
        </p:txBody>
      </p:sp>
      <p:sp>
        <p:nvSpPr>
          <p:cNvPr id="9" name="AutoShape 4"/>
          <p:cNvSpPr>
            <a:spLocks/>
          </p:cNvSpPr>
          <p:nvPr/>
        </p:nvSpPr>
        <p:spPr bwMode="auto">
          <a:xfrm>
            <a:off x="296863" y="4366295"/>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600" b="1" dirty="0" smtClean="0">
                <a:cs typeface="+mn-cs"/>
                <a:sym typeface="Wingdings" pitchFamily="2" charset="2"/>
              </a:rPr>
              <a:t>3. </a:t>
            </a:r>
            <a:r>
              <a:rPr lang="hu-HU" altLang="hu-HU" b="1" dirty="0" smtClean="0">
                <a:cs typeface="+mn-cs"/>
              </a:rPr>
              <a:t>ÁFA KISZÁMOLÁSA ÉS KÖNYVELÉSE</a:t>
            </a:r>
            <a:br>
              <a:rPr lang="hu-HU" altLang="hu-HU" b="1" dirty="0" smtClean="0">
                <a:cs typeface="+mn-cs"/>
              </a:rPr>
            </a:br>
            <a:r>
              <a:rPr lang="hu-HU" altLang="hu-HU" sz="1800" b="1" dirty="0" smtClean="0">
                <a:cs typeface="+mn-cs"/>
              </a:rPr>
              <a:t>HOZZÁADOTT ÉRTÉK ADÓZTATÁSA ÉS HOGYAN TARTJUK NYILVÁN A KÖNYVEINKBEN)</a:t>
            </a:r>
            <a:endParaRPr lang="hu-HU" altLang="hu-HU" sz="3600" b="1" dirty="0" smtClean="0">
              <a:cs typeface="+mn-cs"/>
            </a:endParaRPr>
          </a:p>
          <a:p>
            <a:pPr algn="ctr">
              <a:spcBef>
                <a:spcPct val="0"/>
              </a:spcBef>
              <a:buFontTx/>
              <a:buNone/>
              <a:defRPr/>
            </a:pPr>
            <a:endParaRPr lang="hu-HU" altLang="hu-HU" b="1" dirty="0" smtClean="0">
              <a:cs typeface="+mn-cs"/>
            </a:endParaRPr>
          </a:p>
        </p:txBody>
      </p:sp>
    </p:spTree>
    <p:extLst>
      <p:ext uri="{BB962C8B-B14F-4D97-AF65-F5344CB8AC3E}">
        <p14:creationId xmlns:p14="http://schemas.microsoft.com/office/powerpoint/2010/main" val="1105527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2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0" grpId="0"/>
      <p:bldP spid="227226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solidFill>
                  <a:srgbClr val="FF0000"/>
                </a:solidFill>
              </a:rPr>
              <a:t>ADÓZÁSHOZ KAPCSOLÓDÓ FOGALMAK</a:t>
            </a:r>
            <a:endParaRPr lang="hu-HU" b="1" dirty="0">
              <a:solidFill>
                <a:srgbClr val="FF0000"/>
              </a:solidFill>
            </a:endParaRPr>
          </a:p>
        </p:txBody>
      </p:sp>
      <p:sp>
        <p:nvSpPr>
          <p:cNvPr id="3" name="Dia számának helye 2"/>
          <p:cNvSpPr>
            <a:spLocks noGrp="1"/>
          </p:cNvSpPr>
          <p:nvPr>
            <p:ph type="sldNum" sz="quarter" idx="12"/>
          </p:nvPr>
        </p:nvSpPr>
        <p:spPr/>
        <p:txBody>
          <a:bodyPr/>
          <a:lstStyle/>
          <a:p>
            <a:pPr>
              <a:defRPr/>
            </a:pPr>
            <a:fld id="{5C1A5A02-D479-4240-9A70-E442CCA1F124}" type="slidenum">
              <a:rPr lang="hu-HU" smtClean="0"/>
              <a:pPr>
                <a:defRPr/>
              </a:pPr>
              <a:t>5</a:t>
            </a:fld>
            <a:endParaRPr lang="hu-HU"/>
          </a:p>
        </p:txBody>
      </p:sp>
      <p:sp>
        <p:nvSpPr>
          <p:cNvPr id="4" name="Téglalap 3"/>
          <p:cNvSpPr/>
          <p:nvPr/>
        </p:nvSpPr>
        <p:spPr>
          <a:xfrm>
            <a:off x="3347864" y="1700808"/>
            <a:ext cx="5544616" cy="3970318"/>
          </a:xfrm>
          <a:prstGeom prst="rect">
            <a:avLst/>
          </a:prstGeom>
        </p:spPr>
        <p:txBody>
          <a:bodyPr wrap="square">
            <a:spAutoFit/>
          </a:bodyPr>
          <a:lstStyle/>
          <a:p>
            <a:pPr marL="285750" indent="-285750" algn="l">
              <a:buFont typeface="Arial" panose="020B0604020202020204" pitchFamily="34" charset="0"/>
              <a:buChar char="•"/>
            </a:pPr>
            <a:r>
              <a:rPr lang="hu-HU" sz="3600" b="1" dirty="0" smtClean="0"/>
              <a:t>ADÓALANY</a:t>
            </a:r>
          </a:p>
          <a:p>
            <a:pPr marL="285750" indent="-285750" algn="l">
              <a:buFont typeface="Arial" panose="020B0604020202020204" pitchFamily="34" charset="0"/>
              <a:buChar char="•"/>
            </a:pPr>
            <a:r>
              <a:rPr lang="hu-HU" sz="3600" b="1" dirty="0" smtClean="0"/>
              <a:t>ADÓTÁRGY</a:t>
            </a:r>
          </a:p>
          <a:p>
            <a:pPr marL="285750" indent="-285750" algn="l">
              <a:buFont typeface="Arial" panose="020B0604020202020204" pitchFamily="34" charset="0"/>
              <a:buChar char="•"/>
            </a:pPr>
            <a:r>
              <a:rPr lang="hu-HU" sz="3600" b="1" dirty="0" smtClean="0"/>
              <a:t>ADÓALAP</a:t>
            </a:r>
          </a:p>
          <a:p>
            <a:pPr marL="285750" indent="-285750" algn="l">
              <a:buFont typeface="Arial" panose="020B0604020202020204" pitchFamily="34" charset="0"/>
              <a:buChar char="•"/>
            </a:pPr>
            <a:r>
              <a:rPr lang="hu-HU" sz="3600" b="1" dirty="0" smtClean="0"/>
              <a:t>ADÓMÉRTÉK</a:t>
            </a:r>
          </a:p>
          <a:p>
            <a:pPr marL="285750" indent="-285750" algn="l">
              <a:buFont typeface="Arial" panose="020B0604020202020204" pitchFamily="34" charset="0"/>
              <a:buChar char="•"/>
            </a:pPr>
            <a:r>
              <a:rPr lang="hu-HU" sz="3600" b="1" dirty="0" smtClean="0"/>
              <a:t>ADÓMENTESSÉG</a:t>
            </a:r>
          </a:p>
          <a:p>
            <a:pPr marL="285750" indent="-285750" algn="l">
              <a:buFont typeface="Arial" panose="020B0604020202020204" pitchFamily="34" charset="0"/>
              <a:buChar char="•"/>
            </a:pPr>
            <a:r>
              <a:rPr lang="hu-HU" sz="3600" b="1" dirty="0" smtClean="0"/>
              <a:t>ADÓKEDVEZMÉNY</a:t>
            </a:r>
          </a:p>
          <a:p>
            <a:pPr marL="285750" indent="-285750" algn="l">
              <a:buFont typeface="Arial" panose="020B0604020202020204" pitchFamily="34" charset="0"/>
              <a:buChar char="•"/>
            </a:pPr>
            <a:r>
              <a:rPr lang="hu-HU" sz="3600" b="1" dirty="0" smtClean="0"/>
              <a:t>…</a:t>
            </a:r>
            <a:endParaRPr lang="hu-HU" sz="3600" b="1" dirty="0"/>
          </a:p>
        </p:txBody>
      </p:sp>
      <p:pic>
        <p:nvPicPr>
          <p:cNvPr id="5"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2275"/>
            <a:ext cx="2857500" cy="4991101"/>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2195736" y="5949280"/>
            <a:ext cx="6711389" cy="646331"/>
          </a:xfrm>
          <a:prstGeom prst="rect">
            <a:avLst/>
          </a:prstGeom>
          <a:noFill/>
        </p:spPr>
        <p:txBody>
          <a:bodyPr wrap="none" rtlCol="0">
            <a:spAutoFit/>
          </a:bodyPr>
          <a:lstStyle/>
          <a:p>
            <a:r>
              <a:rPr lang="hu-HU" sz="3600" b="1" dirty="0" smtClean="0">
                <a:solidFill>
                  <a:srgbClr val="FF0000"/>
                </a:solidFill>
              </a:rPr>
              <a:t>MOODLE: ADÓZÁSI FOGALOMTÁR</a:t>
            </a:r>
            <a:endParaRPr lang="hu-HU" sz="3600" b="1" dirty="0">
              <a:solidFill>
                <a:srgbClr val="FF0000"/>
              </a:solidFill>
            </a:endParaRPr>
          </a:p>
        </p:txBody>
      </p:sp>
    </p:spTree>
    <p:extLst>
      <p:ext uri="{BB962C8B-B14F-4D97-AF65-F5344CB8AC3E}">
        <p14:creationId xmlns:p14="http://schemas.microsoft.com/office/powerpoint/2010/main" val="3361778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57200" y="116632"/>
            <a:ext cx="8229600" cy="1143000"/>
          </a:xfrm>
        </p:spPr>
        <p:txBody>
          <a:bodyPr/>
          <a:lstStyle/>
          <a:p>
            <a:r>
              <a:rPr lang="hu-HU" b="1" dirty="0" smtClean="0">
                <a:solidFill>
                  <a:srgbClr val="FF0000"/>
                </a:solidFill>
              </a:rPr>
              <a:t>ADÓK CSOPORTOSÍTÁSA 1.</a:t>
            </a:r>
            <a:endParaRPr lang="hu-HU" b="1" dirty="0">
              <a:solidFill>
                <a:srgbClr val="FF0000"/>
              </a:solidFill>
            </a:endParaRPr>
          </a:p>
        </p:txBody>
      </p:sp>
      <p:sp>
        <p:nvSpPr>
          <p:cNvPr id="2" name="Dia számának helye 1"/>
          <p:cNvSpPr>
            <a:spLocks noGrp="1"/>
          </p:cNvSpPr>
          <p:nvPr>
            <p:ph type="sldNum" sz="quarter" idx="12"/>
          </p:nvPr>
        </p:nvSpPr>
        <p:spPr/>
        <p:txBody>
          <a:bodyPr/>
          <a:lstStyle/>
          <a:p>
            <a:pPr>
              <a:defRPr/>
            </a:pPr>
            <a:fld id="{89B73283-D866-451E-95A2-812976D9C87F}" type="slidenum">
              <a:rPr lang="hu-HU" smtClean="0"/>
              <a:pPr>
                <a:defRPr/>
              </a:pPr>
              <a:t>6</a:t>
            </a:fld>
            <a:endParaRPr lang="hu-HU"/>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476375"/>
            <a:ext cx="84677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églalap 3"/>
          <p:cNvSpPr/>
          <p:nvPr/>
        </p:nvSpPr>
        <p:spPr>
          <a:xfrm>
            <a:off x="72008" y="6074712"/>
            <a:ext cx="9036496" cy="738664"/>
          </a:xfrm>
          <a:prstGeom prst="rect">
            <a:avLst/>
          </a:prstGeom>
        </p:spPr>
        <p:txBody>
          <a:bodyPr wrap="square">
            <a:spAutoFit/>
          </a:bodyPr>
          <a:lstStyle/>
          <a:p>
            <a:r>
              <a:rPr lang="hu-HU" sz="1400" dirty="0" smtClean="0"/>
              <a:t>FORRÁS: http</a:t>
            </a:r>
            <a:r>
              <a:rPr lang="hu-HU" sz="1400" dirty="0"/>
              <a:t>://www.tankonyvtar.hu/hu/tartalom/tamop412A/0007_d6_1100_1101_1103_adozas_tb_scorm/1_4_az_adok_csoportositasa_VAGyUmLOOUbKLOdY.html</a:t>
            </a:r>
          </a:p>
        </p:txBody>
      </p:sp>
    </p:spTree>
    <p:extLst>
      <p:ext uri="{BB962C8B-B14F-4D97-AF65-F5344CB8AC3E}">
        <p14:creationId xmlns:p14="http://schemas.microsoft.com/office/powerpoint/2010/main" val="12879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57200" y="116632"/>
            <a:ext cx="8229600" cy="1143000"/>
          </a:xfrm>
        </p:spPr>
        <p:txBody>
          <a:bodyPr/>
          <a:lstStyle/>
          <a:p>
            <a:r>
              <a:rPr lang="hu-HU" b="1" dirty="0" smtClean="0">
                <a:solidFill>
                  <a:srgbClr val="FF0000"/>
                </a:solidFill>
              </a:rPr>
              <a:t>ADÓK CSOPORTOSÍTÁSA 2.</a:t>
            </a:r>
            <a:endParaRPr lang="hu-HU" b="1" dirty="0">
              <a:solidFill>
                <a:srgbClr val="FF0000"/>
              </a:solidFill>
            </a:endParaRPr>
          </a:p>
        </p:txBody>
      </p:sp>
      <p:sp>
        <p:nvSpPr>
          <p:cNvPr id="2" name="Dia számának helye 1"/>
          <p:cNvSpPr>
            <a:spLocks noGrp="1"/>
          </p:cNvSpPr>
          <p:nvPr>
            <p:ph type="sldNum" sz="quarter" idx="12"/>
          </p:nvPr>
        </p:nvSpPr>
        <p:spPr/>
        <p:txBody>
          <a:bodyPr/>
          <a:lstStyle/>
          <a:p>
            <a:pPr>
              <a:defRPr/>
            </a:pPr>
            <a:fld id="{89B73283-D866-451E-95A2-812976D9C87F}" type="slidenum">
              <a:rPr lang="hu-HU" smtClean="0"/>
              <a:pPr>
                <a:defRPr/>
              </a:pPr>
              <a:t>7</a:t>
            </a:fld>
            <a:endParaRPr lang="hu-HU"/>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1052736"/>
            <a:ext cx="761047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72008" y="6074712"/>
            <a:ext cx="9036496" cy="738664"/>
          </a:xfrm>
          <a:prstGeom prst="rect">
            <a:avLst/>
          </a:prstGeom>
        </p:spPr>
        <p:txBody>
          <a:bodyPr wrap="square">
            <a:spAutoFit/>
          </a:bodyPr>
          <a:lstStyle/>
          <a:p>
            <a:r>
              <a:rPr lang="hu-HU" sz="1400" dirty="0" smtClean="0"/>
              <a:t>FORRÁS: http</a:t>
            </a:r>
            <a:r>
              <a:rPr lang="hu-HU" sz="1400" dirty="0"/>
              <a:t>://www.tankonyvtar.hu/hu/tartalom/tamop412A/0007_d6_1100_1101_1103_adozas_tb_scorm/1_4_az_adok_csoportositasa_VAGyUmLOOUbKLOdY.html</a:t>
            </a:r>
          </a:p>
        </p:txBody>
      </p:sp>
    </p:spTree>
    <p:extLst>
      <p:ext uri="{BB962C8B-B14F-4D97-AF65-F5344CB8AC3E}">
        <p14:creationId xmlns:p14="http://schemas.microsoft.com/office/powerpoint/2010/main" val="12524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57200" y="116632"/>
            <a:ext cx="8229600" cy="1143000"/>
          </a:xfrm>
        </p:spPr>
        <p:txBody>
          <a:bodyPr/>
          <a:lstStyle/>
          <a:p>
            <a:r>
              <a:rPr lang="hu-HU" b="1" dirty="0" smtClean="0">
                <a:solidFill>
                  <a:srgbClr val="FF0000"/>
                </a:solidFill>
              </a:rPr>
              <a:t>ADÓK CSOPORTOSÍTÁSA 3.</a:t>
            </a:r>
            <a:endParaRPr lang="hu-HU" b="1" dirty="0">
              <a:solidFill>
                <a:srgbClr val="FF0000"/>
              </a:solidFill>
            </a:endParaRPr>
          </a:p>
        </p:txBody>
      </p:sp>
      <p:sp>
        <p:nvSpPr>
          <p:cNvPr id="2" name="Dia számának helye 1"/>
          <p:cNvSpPr>
            <a:spLocks noGrp="1"/>
          </p:cNvSpPr>
          <p:nvPr>
            <p:ph type="sldNum" sz="quarter" idx="12"/>
          </p:nvPr>
        </p:nvSpPr>
        <p:spPr/>
        <p:txBody>
          <a:bodyPr/>
          <a:lstStyle/>
          <a:p>
            <a:pPr>
              <a:defRPr/>
            </a:pPr>
            <a:fld id="{89B73283-D866-451E-95A2-812976D9C87F}" type="slidenum">
              <a:rPr lang="hu-HU" smtClean="0"/>
              <a:pPr>
                <a:defRPr/>
              </a:pPr>
              <a:t>8</a:t>
            </a:fld>
            <a:endParaRPr lang="hu-HU"/>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88" y="1628800"/>
            <a:ext cx="911763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églalap 6"/>
          <p:cNvSpPr/>
          <p:nvPr/>
        </p:nvSpPr>
        <p:spPr>
          <a:xfrm>
            <a:off x="72008" y="6074712"/>
            <a:ext cx="9036496" cy="738664"/>
          </a:xfrm>
          <a:prstGeom prst="rect">
            <a:avLst/>
          </a:prstGeom>
        </p:spPr>
        <p:txBody>
          <a:bodyPr wrap="square">
            <a:spAutoFit/>
          </a:bodyPr>
          <a:lstStyle/>
          <a:p>
            <a:r>
              <a:rPr lang="hu-HU" sz="1400" dirty="0" smtClean="0"/>
              <a:t>FORRÁS: http</a:t>
            </a:r>
            <a:r>
              <a:rPr lang="hu-HU" sz="1400" dirty="0"/>
              <a:t>://www.tankonyvtar.hu/hu/tartalom/tamop412A/0007_d6_1100_1101_1103_adozas_tb_scorm/1_4_az_adok_csoportositasa_VAGyUmLOOUbKLOdY.html</a:t>
            </a:r>
          </a:p>
        </p:txBody>
      </p:sp>
    </p:spTree>
    <p:extLst>
      <p:ext uri="{BB962C8B-B14F-4D97-AF65-F5344CB8AC3E}">
        <p14:creationId xmlns:p14="http://schemas.microsoft.com/office/powerpoint/2010/main" val="212603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0"/>
            <a:ext cx="9810920"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4" descr="MCWB01753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355058"/>
            <a:ext cx="1944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3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5391</TotalTime>
  <Words>2248</Words>
  <Application>Microsoft Office PowerPoint</Application>
  <PresentationFormat>Diavetítés a képernyőre (4:3 oldalarány)</PresentationFormat>
  <Paragraphs>494</Paragraphs>
  <Slides>31</Slides>
  <Notes>31</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31</vt:i4>
      </vt:variant>
    </vt:vector>
  </HeadingPairs>
  <TitlesOfParts>
    <vt:vector size="39" baseType="lpstr">
      <vt:lpstr>Arial</vt:lpstr>
      <vt:lpstr>Arial Black</vt:lpstr>
      <vt:lpstr>Calibri</vt:lpstr>
      <vt:lpstr>Tahoma</vt:lpstr>
      <vt:lpstr>Times New Roman</vt:lpstr>
      <vt:lpstr>Wingdings</vt:lpstr>
      <vt:lpstr>Wingdings 3</vt:lpstr>
      <vt:lpstr>Office-téma</vt:lpstr>
      <vt:lpstr>4. ADÓZÁSI ALAPOK,   ÁFA ELSZÁMOLÁS</vt:lpstr>
      <vt:lpstr>MESE: AZ AGRAI MAHARADZSA KERTÉSZE</vt:lpstr>
      <vt:lpstr>TANULSÁG: - A MAI ELŐADÁS LEGFONTOSABB ÜZENETE -</vt:lpstr>
      <vt:lpstr>PowerPoint bemutató</vt:lpstr>
      <vt:lpstr>ADÓZÁSHOZ KAPCSOLÓDÓ FOGALMAK</vt:lpstr>
      <vt:lpstr>ADÓK CSOPORTOSÍTÁSA 1.</vt:lpstr>
      <vt:lpstr>ADÓK CSOPORTOSÍTÁSA 2.</vt:lpstr>
      <vt:lpstr>ADÓK CSOPORTOSÍTÁSA 3.</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HOZZÁADOTT ÉRTÉK ADÓ</vt:lpstr>
      <vt:lpstr>PowerPoint bemutató</vt:lpstr>
      <vt:lpstr>ÁFA SZÁMÍTÁS BRUTTÓ  ÉS NETTÓ MÓDJA</vt:lpstr>
      <vt:lpstr>ÁFA SZÁMÍTÁS BRUTTÓ  ÉS NETTÓ MÓDJA</vt:lpstr>
      <vt:lpstr>AZ ÜZLETI ÁRAJÁNLATNÁL A NETTÓ ÖSSZEGRŐL TÁRGYALUNK!</vt:lpstr>
      <vt:lpstr>ÁFA SZÁMLÁK A FŐKÖNYVBEN </vt:lpstr>
      <vt:lpstr>ÁFA NYILVÁNTARTÁS ANALITIKÁI</vt:lpstr>
      <vt:lpstr>ÁFA EGYEZTETÉS</vt:lpstr>
      <vt:lpstr>AZ ADÓK HELYE A MÉRLEGBEN </vt:lpstr>
      <vt:lpstr>PowerPoint bemutató</vt:lpstr>
      <vt:lpstr>ÁFA ELSZÁMOLÁS  (ÁFA = 27%)</vt:lpstr>
      <vt:lpstr>AZ ÁFA NEM EREDMÉNYTÉNYEZŐ</vt:lpstr>
      <vt:lpstr>PowerPoint bemutató</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ADÓZÁSI ALAPOK,   ÁFA ELSZÁMOLÁS</dc:title>
  <dc:creator>LaabA</dc:creator>
  <cp:lastModifiedBy>BaranyM</cp:lastModifiedBy>
  <cp:revision>54</cp:revision>
  <cp:lastPrinted>2016-10-04T15:02:17Z</cp:lastPrinted>
  <dcterms:created xsi:type="dcterms:W3CDTF">2015-08-25T16:16:49Z</dcterms:created>
  <dcterms:modified xsi:type="dcterms:W3CDTF">2016-10-04T18:12:14Z</dcterms:modified>
</cp:coreProperties>
</file>