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58" r:id="rId9"/>
    <p:sldId id="270" r:id="rId10"/>
    <p:sldId id="271" r:id="rId11"/>
    <p:sldId id="272" r:id="rId12"/>
    <p:sldId id="265" r:id="rId13"/>
    <p:sldId id="266" r:id="rId14"/>
    <p:sldId id="257" r:id="rId15"/>
    <p:sldId id="268" r:id="rId16"/>
    <p:sldId id="269" r:id="rId17"/>
    <p:sldId id="267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232" autoAdjust="0"/>
    <p:restoredTop sz="94660"/>
  </p:normalViewPr>
  <p:slideViewPr>
    <p:cSldViewPr>
      <p:cViewPr varScale="1">
        <p:scale>
          <a:sx n="68" d="100"/>
          <a:sy n="68" d="100"/>
        </p:scale>
        <p:origin x="-90" y="-8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4" Type="http://schemas.openxmlformats.org/officeDocument/2006/relationships/image" Target="../media/image56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4" Type="http://schemas.openxmlformats.org/officeDocument/2006/relationships/image" Target="../media/image54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5" Type="http://schemas.openxmlformats.org/officeDocument/2006/relationships/image" Target="../media/image62.wmf"/><Relationship Id="rId4" Type="http://schemas.openxmlformats.org/officeDocument/2006/relationships/image" Target="../media/image61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67.wmf"/><Relationship Id="rId1" Type="http://schemas.openxmlformats.org/officeDocument/2006/relationships/image" Target="../media/image66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70.wmf"/><Relationship Id="rId1" Type="http://schemas.openxmlformats.org/officeDocument/2006/relationships/image" Target="../media/image69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4" Type="http://schemas.openxmlformats.org/officeDocument/2006/relationships/image" Target="../media/image7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80.wmf"/><Relationship Id="rId2" Type="http://schemas.openxmlformats.org/officeDocument/2006/relationships/image" Target="../media/image79.wmf"/><Relationship Id="rId1" Type="http://schemas.openxmlformats.org/officeDocument/2006/relationships/image" Target="../media/image78.wmf"/><Relationship Id="rId6" Type="http://schemas.openxmlformats.org/officeDocument/2006/relationships/image" Target="../media/image83.wmf"/><Relationship Id="rId5" Type="http://schemas.openxmlformats.org/officeDocument/2006/relationships/image" Target="../media/image82.wmf"/><Relationship Id="rId4" Type="http://schemas.openxmlformats.org/officeDocument/2006/relationships/image" Target="../media/image81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5.wmf"/><Relationship Id="rId2" Type="http://schemas.openxmlformats.org/officeDocument/2006/relationships/image" Target="../media/image84.wmf"/><Relationship Id="rId1" Type="http://schemas.openxmlformats.org/officeDocument/2006/relationships/image" Target="../media/image78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7.wmf"/><Relationship Id="rId2" Type="http://schemas.openxmlformats.org/officeDocument/2006/relationships/image" Target="../media/image86.wmf"/><Relationship Id="rId1" Type="http://schemas.openxmlformats.org/officeDocument/2006/relationships/image" Target="../media/image85.wmf"/><Relationship Id="rId4" Type="http://schemas.openxmlformats.org/officeDocument/2006/relationships/image" Target="../media/image88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0.wmf"/><Relationship Id="rId1" Type="http://schemas.openxmlformats.org/officeDocument/2006/relationships/image" Target="../media/image8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png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4" Type="http://schemas.openxmlformats.org/officeDocument/2006/relationships/image" Target="../media/image3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F5714-0AEC-4019-87A4-959591FED3C6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49C7D-3C2C-40EB-A357-3382C41D7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F5714-0AEC-4019-87A4-959591FED3C6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49C7D-3C2C-40EB-A357-3382C41D7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F5714-0AEC-4019-87A4-959591FED3C6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49C7D-3C2C-40EB-A357-3382C41D7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F5714-0AEC-4019-87A4-959591FED3C6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49C7D-3C2C-40EB-A357-3382C41D7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F5714-0AEC-4019-87A4-959591FED3C6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49C7D-3C2C-40EB-A357-3382C41D7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F5714-0AEC-4019-87A4-959591FED3C6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49C7D-3C2C-40EB-A357-3382C41D7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F5714-0AEC-4019-87A4-959591FED3C6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49C7D-3C2C-40EB-A357-3382C41D7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F5714-0AEC-4019-87A4-959591FED3C6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49C7D-3C2C-40EB-A357-3382C41D7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F5714-0AEC-4019-87A4-959591FED3C6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49C7D-3C2C-40EB-A357-3382C41D7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F5714-0AEC-4019-87A4-959591FED3C6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49C7D-3C2C-40EB-A357-3382C41D7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F5714-0AEC-4019-87A4-959591FED3C6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49C7D-3C2C-40EB-A357-3382C41D7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F5714-0AEC-4019-87A4-959591FED3C6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49C7D-3C2C-40EB-A357-3382C41D7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5.bin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7.png"/><Relationship Id="rId5" Type="http://schemas.openxmlformats.org/officeDocument/2006/relationships/oleObject" Target="../embeddings/oleObject42.bin"/><Relationship Id="rId4" Type="http://schemas.openxmlformats.org/officeDocument/2006/relationships/oleObject" Target="../embeddings/oleObject41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3" Type="http://schemas.openxmlformats.org/officeDocument/2006/relationships/image" Target="../media/image47.png"/><Relationship Id="rId7" Type="http://schemas.openxmlformats.org/officeDocument/2006/relationships/oleObject" Target="../embeddings/oleObject4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7.bin"/><Relationship Id="rId5" Type="http://schemas.openxmlformats.org/officeDocument/2006/relationships/oleObject" Target="../embeddings/oleObject46.bin"/><Relationship Id="rId4" Type="http://schemas.openxmlformats.org/officeDocument/2006/relationships/oleObject" Target="../embeddings/oleObject4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3.bin"/><Relationship Id="rId5" Type="http://schemas.openxmlformats.org/officeDocument/2006/relationships/oleObject" Target="../embeddings/oleObject52.bin"/><Relationship Id="rId4" Type="http://schemas.openxmlformats.org/officeDocument/2006/relationships/oleObject" Target="../embeddings/oleObject5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56.bin"/><Relationship Id="rId5" Type="http://schemas.openxmlformats.org/officeDocument/2006/relationships/oleObject" Target="../embeddings/oleObject55.bin"/><Relationship Id="rId4" Type="http://schemas.openxmlformats.org/officeDocument/2006/relationships/image" Target="../media/image5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7" Type="http://schemas.openxmlformats.org/officeDocument/2006/relationships/oleObject" Target="../embeddings/oleObject6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61.bin"/><Relationship Id="rId5" Type="http://schemas.openxmlformats.org/officeDocument/2006/relationships/oleObject" Target="../embeddings/oleObject60.bin"/><Relationship Id="rId4" Type="http://schemas.openxmlformats.org/officeDocument/2006/relationships/oleObject" Target="../embeddings/oleObject59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5" Type="http://schemas.openxmlformats.org/officeDocument/2006/relationships/oleObject" Target="../embeddings/oleObject65.bin"/><Relationship Id="rId4" Type="http://schemas.openxmlformats.org/officeDocument/2006/relationships/oleObject" Target="../embeddings/oleObject64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5" Type="http://schemas.openxmlformats.org/officeDocument/2006/relationships/oleObject" Target="../embeddings/oleObject67.bin"/><Relationship Id="rId4" Type="http://schemas.openxmlformats.org/officeDocument/2006/relationships/oleObject" Target="../embeddings/oleObject66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71.png"/><Relationship Id="rId5" Type="http://schemas.openxmlformats.org/officeDocument/2006/relationships/oleObject" Target="../embeddings/oleObject69.bin"/><Relationship Id="rId4" Type="http://schemas.openxmlformats.org/officeDocument/2006/relationships/oleObject" Target="../embeddings/oleObject68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png"/><Relationship Id="rId7" Type="http://schemas.openxmlformats.org/officeDocument/2006/relationships/oleObject" Target="../embeddings/oleObject7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72.bin"/><Relationship Id="rId5" Type="http://schemas.openxmlformats.org/officeDocument/2006/relationships/oleObject" Target="../embeddings/oleObject71.bin"/><Relationship Id="rId4" Type="http://schemas.openxmlformats.org/officeDocument/2006/relationships/oleObject" Target="../embeddings/oleObject70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png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8.bin"/><Relationship Id="rId3" Type="http://schemas.openxmlformats.org/officeDocument/2006/relationships/oleObject" Target="../embeddings/Microsoft_Office_Word_97_-_2003_Document2.doc"/><Relationship Id="rId7" Type="http://schemas.openxmlformats.org/officeDocument/2006/relationships/oleObject" Target="../embeddings/oleObject7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76.bin"/><Relationship Id="rId5" Type="http://schemas.openxmlformats.org/officeDocument/2006/relationships/oleObject" Target="../embeddings/oleObject75.bin"/><Relationship Id="rId4" Type="http://schemas.openxmlformats.org/officeDocument/2006/relationships/oleObject" Target="../embeddings/oleObject74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3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1.vml"/><Relationship Id="rId5" Type="http://schemas.openxmlformats.org/officeDocument/2006/relationships/oleObject" Target="../embeddings/oleObject80.bin"/><Relationship Id="rId4" Type="http://schemas.openxmlformats.org/officeDocument/2006/relationships/oleObject" Target="../embeddings/oleObject79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83.bin"/><Relationship Id="rId5" Type="http://schemas.openxmlformats.org/officeDocument/2006/relationships/oleObject" Target="../embeddings/oleObject82.bin"/><Relationship Id="rId4" Type="http://schemas.openxmlformats.org/officeDocument/2006/relationships/oleObject" Target="../embeddings/Microsoft_Office_Word_97_-_2003_Document4.doc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3.vml"/><Relationship Id="rId4" Type="http://schemas.openxmlformats.org/officeDocument/2006/relationships/oleObject" Target="../embeddings/oleObject85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5.png"/><Relationship Id="rId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2.png"/><Relationship Id="rId4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oleObject" Target="../embeddings/Microsoft_Office_Word_97_-_2003_Document1.doc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Relationship Id="rId9" Type="http://schemas.openxmlformats.org/officeDocument/2006/relationships/oleObject" Target="../embeddings/oleObject2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2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Feladatok</a:t>
            </a:r>
            <a:br>
              <a:rPr lang="hu-HU" dirty="0" smtClean="0"/>
            </a:br>
            <a:r>
              <a:rPr lang="hu-HU" dirty="0" smtClean="0"/>
              <a:t>Mikro és nanotechnika pót </a:t>
            </a:r>
            <a:r>
              <a:rPr lang="hu-HU" dirty="0" smtClean="0"/>
              <a:t>ZH-ra</a:t>
            </a:r>
            <a:br>
              <a:rPr lang="hu-HU" dirty="0" smtClean="0"/>
            </a:br>
            <a:r>
              <a:rPr lang="hu-HU" dirty="0" smtClean="0"/>
              <a:t>na meg </a:t>
            </a:r>
            <a:r>
              <a:rPr lang="hu-HU" dirty="0" smtClean="0">
                <a:solidFill>
                  <a:srgbClr val="FF0000"/>
                </a:solidFill>
              </a:rPr>
              <a:t>pótpótZH-ra</a:t>
            </a:r>
            <a:r>
              <a:rPr lang="hu-HU" dirty="0" smtClean="0"/>
              <a:t> </a:t>
            </a:r>
            <a:r>
              <a:rPr lang="hu-HU" dirty="0" smtClean="0">
                <a:sym typeface="Wingdings" pitchFamily="2" charset="2"/>
              </a:rPr>
              <a:t>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Demjén Ádám</a:t>
            </a:r>
          </a:p>
          <a:p>
            <a:r>
              <a:rPr lang="hu-HU" dirty="0" smtClean="0"/>
              <a:t>2011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985A1-2D4D-48BE-B630-2347A5512475}" type="slidenum">
              <a:rPr lang="en-US"/>
              <a:pPr/>
              <a:t>10</a:t>
            </a:fld>
            <a:endParaRPr lang="en-US"/>
          </a:p>
        </p:txBody>
      </p:sp>
      <p:sp>
        <p:nvSpPr>
          <p:cNvPr id="4003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-304800"/>
            <a:ext cx="7772400" cy="1143000"/>
          </a:xfrm>
        </p:spPr>
        <p:txBody>
          <a:bodyPr/>
          <a:lstStyle/>
          <a:p>
            <a:r>
              <a:rPr lang="hu-HU" sz="2800" dirty="0" smtClean="0">
                <a:solidFill>
                  <a:srgbClr val="FF0000"/>
                </a:solidFill>
                <a:latin typeface="Bookman Old Style" pitchFamily="18" charset="0"/>
              </a:rPr>
              <a:t>3</a:t>
            </a:r>
            <a:r>
              <a:rPr lang="hu-HU" sz="2800" b="0" dirty="0" smtClean="0">
                <a:solidFill>
                  <a:srgbClr val="FF0000"/>
                </a:solidFill>
                <a:latin typeface="Bookman Old Style" pitchFamily="18" charset="0"/>
              </a:rPr>
              <a:t>. </a:t>
            </a:r>
            <a:r>
              <a:rPr lang="en-GB" sz="2800" b="0" dirty="0" smtClean="0">
                <a:solidFill>
                  <a:srgbClr val="FF0000"/>
                </a:solidFill>
                <a:latin typeface="Bookman Old Style" pitchFamily="18" charset="0"/>
              </a:rPr>
              <a:t>A </a:t>
            </a:r>
            <a:r>
              <a:rPr lang="hu-HU" sz="2800" b="0" dirty="0">
                <a:solidFill>
                  <a:srgbClr val="FF0000"/>
                </a:solidFill>
                <a:latin typeface="Bookman Old Style" pitchFamily="18" charset="0"/>
              </a:rPr>
              <a:t>fésűs meghajtó - példa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400387" name="Picture 1027" descr="K:\usys_eload\comb_bazis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066800"/>
            <a:ext cx="7348538" cy="427513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00388" name="Text Box 1028"/>
          <p:cNvSpPr txBox="1">
            <a:spLocks noChangeArrowheads="1"/>
          </p:cNvSpPr>
          <p:nvPr/>
        </p:nvSpPr>
        <p:spPr bwMode="auto">
          <a:xfrm>
            <a:off x="914400" y="5486400"/>
            <a:ext cx="8059738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AU" sz="1800" b="1" dirty="0"/>
              <a:t>A 2. </a:t>
            </a:r>
            <a:r>
              <a:rPr lang="en-AU" sz="1800" b="1" dirty="0" err="1"/>
              <a:t>poli</a:t>
            </a:r>
            <a:r>
              <a:rPr lang="en-AU" sz="1800" b="1" dirty="0"/>
              <a:t> </a:t>
            </a:r>
            <a:r>
              <a:rPr lang="en-AU" sz="1800" b="1" dirty="0" err="1"/>
              <a:t>vastagsága</a:t>
            </a:r>
            <a:r>
              <a:rPr lang="en-AU" sz="1800" b="1" dirty="0"/>
              <a:t> </a:t>
            </a:r>
            <a:r>
              <a:rPr lang="en-AU" sz="1800" b="1" i="1" dirty="0"/>
              <a:t>w</a:t>
            </a:r>
            <a:r>
              <a:rPr lang="en-AU" sz="1800" b="1" dirty="0"/>
              <a:t> = 2 </a:t>
            </a:r>
            <a:r>
              <a:rPr lang="en-AU" sz="1800" b="1" dirty="0">
                <a:sym typeface="Symbol" pitchFamily="18" charset="2"/>
              </a:rPr>
              <a:t></a:t>
            </a:r>
            <a:r>
              <a:rPr lang="en-AU" sz="1800" b="1" dirty="0"/>
              <a:t>m. A </a:t>
            </a:r>
            <a:r>
              <a:rPr lang="en-AU" sz="1800" b="1" dirty="0" err="1"/>
              <a:t>fogak</a:t>
            </a:r>
            <a:r>
              <a:rPr lang="en-AU" sz="1800" b="1" dirty="0"/>
              <a:t> </a:t>
            </a:r>
            <a:r>
              <a:rPr lang="en-AU" sz="1800" b="1" dirty="0" err="1"/>
              <a:t>hosszúsága</a:t>
            </a:r>
            <a:r>
              <a:rPr lang="en-AU" sz="1800" b="1" dirty="0"/>
              <a:t> 40 </a:t>
            </a:r>
            <a:r>
              <a:rPr lang="en-AU" sz="1800" b="1" dirty="0">
                <a:sym typeface="Symbol" pitchFamily="18" charset="2"/>
              </a:rPr>
              <a:t></a:t>
            </a:r>
            <a:r>
              <a:rPr lang="en-AU" sz="1800" b="1" dirty="0"/>
              <a:t>m, </a:t>
            </a:r>
            <a:r>
              <a:rPr lang="en-AU" sz="1800" b="1" dirty="0" err="1"/>
              <a:t>szélessége</a:t>
            </a:r>
            <a:r>
              <a:rPr lang="en-AU" sz="1800" b="1" dirty="0"/>
              <a:t> 3 </a:t>
            </a:r>
            <a:r>
              <a:rPr lang="en-AU" sz="1800" b="1" dirty="0">
                <a:sym typeface="Symbol" pitchFamily="18" charset="2"/>
              </a:rPr>
              <a:t></a:t>
            </a:r>
            <a:r>
              <a:rPr lang="en-AU" sz="1800" b="1" dirty="0"/>
              <a:t>m, a </a:t>
            </a:r>
            <a:r>
              <a:rPr lang="en-AU" sz="1800" b="1" dirty="0" err="1"/>
              <a:t>légrés</a:t>
            </a:r>
            <a:r>
              <a:rPr lang="en-AU" sz="1800" b="1" dirty="0"/>
              <a:t> </a:t>
            </a:r>
            <a:r>
              <a:rPr lang="en-AU" sz="1800" b="1" dirty="0" err="1"/>
              <a:t>szélessége</a:t>
            </a:r>
            <a:r>
              <a:rPr lang="en-AU" sz="1800" b="1" dirty="0"/>
              <a:t> </a:t>
            </a:r>
            <a:r>
              <a:rPr lang="en-AU" sz="1800" b="1" i="1" dirty="0"/>
              <a:t>s</a:t>
            </a:r>
            <a:r>
              <a:rPr lang="en-AU" sz="1800" b="1" dirty="0"/>
              <a:t> </a:t>
            </a:r>
            <a:r>
              <a:rPr lang="en-US" sz="1800" b="1" dirty="0"/>
              <a:t>= </a:t>
            </a:r>
            <a:r>
              <a:rPr lang="en-AU" sz="1800" b="1" dirty="0"/>
              <a:t>3 </a:t>
            </a:r>
            <a:r>
              <a:rPr lang="en-AU" sz="1800" b="1" dirty="0">
                <a:sym typeface="Symbol" pitchFamily="18" charset="2"/>
              </a:rPr>
              <a:t></a:t>
            </a:r>
            <a:r>
              <a:rPr lang="en-AU" sz="1800" b="1" dirty="0"/>
              <a:t>m. A rug</a:t>
            </a:r>
            <a:r>
              <a:rPr lang="hu-HU" sz="1800" b="1" dirty="0"/>
              <a:t>ó-szalagok hosszúsága </a:t>
            </a:r>
            <a:r>
              <a:rPr lang="en-AU" sz="1800" b="1" dirty="0"/>
              <a:t>150 </a:t>
            </a:r>
            <a:r>
              <a:rPr lang="en-AU" sz="1800" b="1" dirty="0">
                <a:sym typeface="Symbol" pitchFamily="18" charset="2"/>
              </a:rPr>
              <a:t></a:t>
            </a:r>
            <a:r>
              <a:rPr lang="en-AU" sz="1800" b="1" dirty="0"/>
              <a:t>m, </a:t>
            </a:r>
            <a:r>
              <a:rPr lang="en-AU" sz="1800" b="1" dirty="0" err="1"/>
              <a:t>szélességük</a:t>
            </a:r>
            <a:r>
              <a:rPr lang="en-AU" sz="1800" b="1" dirty="0"/>
              <a:t> 2 </a:t>
            </a:r>
            <a:r>
              <a:rPr lang="en-AU" sz="1800" b="1" dirty="0">
                <a:sym typeface="Symbol" pitchFamily="18" charset="2"/>
              </a:rPr>
              <a:t></a:t>
            </a:r>
            <a:r>
              <a:rPr lang="en-AU" sz="1800" b="1" dirty="0"/>
              <a:t>m. A </a:t>
            </a:r>
            <a:r>
              <a:rPr lang="en-AU" sz="1800" b="1" dirty="0" err="1"/>
              <a:t>fésűfogak</a:t>
            </a:r>
            <a:r>
              <a:rPr lang="en-AU" sz="1800" b="1" dirty="0"/>
              <a:t> </a:t>
            </a:r>
            <a:r>
              <a:rPr lang="en-AU" sz="1800" b="1" dirty="0" err="1"/>
              <a:t>száma</a:t>
            </a:r>
            <a:r>
              <a:rPr lang="en-AU" sz="1800" b="1" dirty="0"/>
              <a:t> 25, </a:t>
            </a:r>
            <a:r>
              <a:rPr lang="en-AU" sz="1800" b="1" dirty="0" err="1"/>
              <a:t>tehát</a:t>
            </a:r>
            <a:r>
              <a:rPr lang="en-AU" sz="1800" b="1" dirty="0"/>
              <a:t> </a:t>
            </a:r>
            <a:r>
              <a:rPr lang="en-US" sz="1800" b="1" i="1" dirty="0"/>
              <a:t>N</a:t>
            </a:r>
            <a:r>
              <a:rPr lang="en-US" sz="1800" b="1" dirty="0"/>
              <a:t> = 50</a:t>
            </a:r>
            <a:r>
              <a:rPr lang="en-AU" sz="1800" b="1" dirty="0"/>
              <a:t>.</a:t>
            </a:r>
            <a:endParaRPr lang="en-GB" sz="1800" b="1" dirty="0"/>
          </a:p>
        </p:txBody>
      </p:sp>
      <p:grpSp>
        <p:nvGrpSpPr>
          <p:cNvPr id="2" name="Group 1029"/>
          <p:cNvGrpSpPr>
            <a:grpSpLocks/>
          </p:cNvGrpSpPr>
          <p:nvPr/>
        </p:nvGrpSpPr>
        <p:grpSpPr bwMode="auto">
          <a:xfrm>
            <a:off x="381000" y="1219200"/>
            <a:ext cx="6934200" cy="755650"/>
            <a:chOff x="240" y="768"/>
            <a:chExt cx="4368" cy="476"/>
          </a:xfrm>
        </p:grpSpPr>
        <p:graphicFrame>
          <p:nvGraphicFramePr>
            <p:cNvPr id="400390" name="Object 1030"/>
            <p:cNvGraphicFramePr>
              <a:graphicFrameLocks noChangeAspect="1"/>
            </p:cNvGraphicFramePr>
            <p:nvPr/>
          </p:nvGraphicFramePr>
          <p:xfrm>
            <a:off x="240" y="768"/>
            <a:ext cx="2716" cy="476"/>
          </p:xfrm>
          <a:graphic>
            <a:graphicData uri="http://schemas.openxmlformats.org/presentationml/2006/ole">
              <p:oleObj spid="_x0000_s28677" name="Equation" r:id="rId4" imgW="2527200" imgH="444240" progId="Equation.3">
                <p:embed/>
              </p:oleObj>
            </a:graphicData>
          </a:graphic>
        </p:graphicFrame>
        <p:sp>
          <p:nvSpPr>
            <p:cNvPr id="400391" name="Text Box 1031"/>
            <p:cNvSpPr txBox="1">
              <a:spLocks noChangeArrowheads="1"/>
            </p:cNvSpPr>
            <p:nvPr/>
          </p:nvSpPr>
          <p:spPr bwMode="auto">
            <a:xfrm>
              <a:off x="3120" y="864"/>
              <a:ext cx="1488" cy="29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100000"/>
                </a:lnSpc>
                <a:spcBef>
                  <a:spcPct val="50000"/>
                </a:spcBef>
              </a:pPr>
              <a:r>
                <a:rPr lang="en-GB" sz="2400" b="1">
                  <a:solidFill>
                    <a:srgbClr val="0000FF"/>
                  </a:solidFill>
                  <a:latin typeface="Times New Roman" pitchFamily="18" charset="0"/>
                </a:rPr>
                <a:t>N/V</a:t>
              </a:r>
              <a:r>
                <a:rPr lang="en-GB" sz="2400" b="1" baseline="30000">
                  <a:solidFill>
                    <a:srgbClr val="0000FF"/>
                  </a:solidFill>
                  <a:latin typeface="Times New Roman" pitchFamily="18" charset="0"/>
                </a:rPr>
                <a:t>2</a:t>
              </a:r>
              <a:r>
                <a:rPr lang="en-GB" sz="2400" b="1">
                  <a:solidFill>
                    <a:srgbClr val="0000FF"/>
                  </a:solidFill>
                  <a:latin typeface="Times New Roman" pitchFamily="18" charset="0"/>
                </a:rPr>
                <a:t>, 1V hatása</a:t>
              </a:r>
              <a:endParaRPr lang="en-GB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</p:grpSp>
      <p:graphicFrame>
        <p:nvGraphicFramePr>
          <p:cNvPr id="400392" name="Object 1032"/>
          <p:cNvGraphicFramePr>
            <a:graphicFrameLocks noChangeAspect="1"/>
          </p:cNvGraphicFramePr>
          <p:nvPr/>
        </p:nvGraphicFramePr>
        <p:xfrm>
          <a:off x="381000" y="3605213"/>
          <a:ext cx="5441950" cy="814387"/>
        </p:xfrm>
        <a:graphic>
          <a:graphicData uri="http://schemas.openxmlformats.org/presentationml/2006/ole">
            <p:oleObj spid="_x0000_s28674" name="Equation" r:id="rId5" imgW="2958840" imgH="444240" progId="Equation.3">
              <p:embed/>
            </p:oleObj>
          </a:graphicData>
        </a:graphic>
      </p:graphicFrame>
      <p:sp>
        <p:nvSpPr>
          <p:cNvPr id="400393" name="Text Box 1033"/>
          <p:cNvSpPr txBox="1">
            <a:spLocks noChangeArrowheads="1"/>
          </p:cNvSpPr>
          <p:nvPr/>
        </p:nvSpPr>
        <p:spPr bwMode="auto">
          <a:xfrm>
            <a:off x="6705600" y="3800475"/>
            <a:ext cx="21336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sz="2400" i="1">
                <a:solidFill>
                  <a:srgbClr val="0000FF"/>
                </a:solidFill>
                <a:latin typeface="Times New Roman" pitchFamily="18" charset="0"/>
              </a:rPr>
              <a:t>Se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 = 0,71 </a:t>
            </a:r>
            <a:r>
              <a:rPr lang="hu-HU" sz="2400">
                <a:solidFill>
                  <a:srgbClr val="0000FF"/>
                </a:solidFill>
                <a:latin typeface="Times New Roman" pitchFamily="18" charset="0"/>
              </a:rPr>
              <a:t>m/N</a:t>
            </a:r>
            <a:r>
              <a:rPr lang="hu-HU" sz="2400">
                <a:latin typeface="Times New Roman" pitchFamily="18" charset="0"/>
              </a:rPr>
              <a:t> </a:t>
            </a:r>
            <a:endParaRPr lang="en-GB" sz="2400">
              <a:latin typeface="Times New Roman" pitchFamily="18" charset="0"/>
            </a:endParaRPr>
          </a:p>
        </p:txBody>
      </p:sp>
      <p:sp>
        <p:nvSpPr>
          <p:cNvPr id="400394" name="Line 1034"/>
          <p:cNvSpPr>
            <a:spLocks noChangeShapeType="1"/>
          </p:cNvSpPr>
          <p:nvPr/>
        </p:nvSpPr>
        <p:spPr bwMode="auto">
          <a:xfrm>
            <a:off x="5867400" y="4038600"/>
            <a:ext cx="7620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00395" name="Object 1035"/>
          <p:cNvGraphicFramePr>
            <a:graphicFrameLocks noChangeAspect="1"/>
          </p:cNvGraphicFramePr>
          <p:nvPr/>
        </p:nvGraphicFramePr>
        <p:xfrm>
          <a:off x="419100" y="4659313"/>
          <a:ext cx="6286500" cy="598487"/>
        </p:xfrm>
        <a:graphic>
          <a:graphicData uri="http://schemas.openxmlformats.org/presentationml/2006/ole">
            <p:oleObj spid="_x0000_s28675" name="Equation" r:id="rId6" imgW="2514600" imgH="241200" progId="Equation.3">
              <p:embed/>
            </p:oleObj>
          </a:graphicData>
        </a:graphic>
      </p:graphicFrame>
      <p:sp>
        <p:nvSpPr>
          <p:cNvPr id="400396" name="Text Box 1036"/>
          <p:cNvSpPr txBox="1">
            <a:spLocks noChangeArrowheads="1"/>
          </p:cNvSpPr>
          <p:nvPr/>
        </p:nvSpPr>
        <p:spPr bwMode="auto">
          <a:xfrm>
            <a:off x="6858000" y="4714875"/>
            <a:ext cx="1066800" cy="466725"/>
          </a:xfrm>
          <a:prstGeom prst="rect">
            <a:avLst/>
          </a:prstGeom>
          <a:solidFill>
            <a:schemeClr val="bg1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GB" sz="2400">
                <a:solidFill>
                  <a:srgbClr val="0000FF"/>
                </a:solidFill>
                <a:latin typeface="Times New Roman" pitchFamily="18" charset="0"/>
              </a:rPr>
              <a:t>m/V</a:t>
            </a:r>
            <a:r>
              <a:rPr lang="en-GB" sz="2400" baseline="30000">
                <a:solidFill>
                  <a:srgbClr val="0000FF"/>
                </a:solidFill>
                <a:latin typeface="Times New Roman" pitchFamily="18" charset="0"/>
              </a:rPr>
              <a:t>2</a:t>
            </a:r>
            <a:endParaRPr lang="en-GB" sz="2400">
              <a:solidFill>
                <a:schemeClr val="bg2"/>
              </a:solidFill>
              <a:latin typeface="Times New Roman" pitchFamily="18" charset="0"/>
            </a:endParaRPr>
          </a:p>
        </p:txBody>
      </p:sp>
      <p:graphicFrame>
        <p:nvGraphicFramePr>
          <p:cNvPr id="400397" name="Object 1037"/>
          <p:cNvGraphicFramePr>
            <a:graphicFrameLocks noChangeAspect="1"/>
          </p:cNvGraphicFramePr>
          <p:nvPr/>
        </p:nvGraphicFramePr>
        <p:xfrm>
          <a:off x="381000" y="322263"/>
          <a:ext cx="2133600" cy="793750"/>
        </p:xfrm>
        <a:graphic>
          <a:graphicData uri="http://schemas.openxmlformats.org/presentationml/2006/ole">
            <p:oleObj spid="_x0000_s28676" name="Equation" r:id="rId7" imgW="10540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0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0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0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0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0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0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0393" grpId="0" animBg="1" autoUpdateAnimBg="0"/>
      <p:bldP spid="400394" grpId="0" animBg="1"/>
      <p:bldP spid="400396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FA8AFE-3BAA-4EB2-806B-8F3CFD528AD7}" type="slidenum">
              <a:rPr lang="en-US"/>
              <a:pPr/>
              <a:t>11</a:t>
            </a:fld>
            <a:endParaRPr lang="en-US"/>
          </a:p>
        </p:txBody>
      </p:sp>
      <p:sp>
        <p:nvSpPr>
          <p:cNvPr id="403458" name="Text Box 2"/>
          <p:cNvSpPr txBox="1">
            <a:spLocks noChangeArrowheads="1"/>
          </p:cNvSpPr>
          <p:nvPr/>
        </p:nvSpPr>
        <p:spPr bwMode="auto">
          <a:xfrm>
            <a:off x="576263" y="847725"/>
            <a:ext cx="7772400" cy="26479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en-GB" sz="2400" b="1" dirty="0"/>
              <a:t>A rug</a:t>
            </a:r>
            <a:r>
              <a:rPr lang="hu-HU" sz="2400" b="1" dirty="0"/>
              <a:t>óállandó megállapításának másik útja lehet a rezonancia frekvenciából való visszaszámolás. A mért rezonancia frekvencia </a:t>
            </a:r>
            <a:r>
              <a:rPr lang="hu-HU" sz="2400" b="1" dirty="0">
                <a:solidFill>
                  <a:srgbClr val="D5262B"/>
                </a:solidFill>
              </a:rPr>
              <a:t>f</a:t>
            </a:r>
            <a:r>
              <a:rPr lang="en-GB" sz="2400" b="1" baseline="-25000" dirty="0">
                <a:solidFill>
                  <a:srgbClr val="D5262B"/>
                </a:solidFill>
              </a:rPr>
              <a:t>0</a:t>
            </a:r>
            <a:r>
              <a:rPr lang="en-GB" sz="2400" b="1" dirty="0">
                <a:solidFill>
                  <a:srgbClr val="D5262B"/>
                </a:solidFill>
              </a:rPr>
              <a:t> =</a:t>
            </a:r>
            <a:r>
              <a:rPr lang="hu-HU" sz="2400" b="1" dirty="0">
                <a:solidFill>
                  <a:srgbClr val="D5262B"/>
                </a:solidFill>
              </a:rPr>
              <a:t> 2</a:t>
            </a:r>
            <a:r>
              <a:rPr lang="en-GB" sz="2400" b="1" dirty="0">
                <a:solidFill>
                  <a:srgbClr val="D5262B"/>
                </a:solidFill>
              </a:rPr>
              <a:t>0</a:t>
            </a:r>
            <a:r>
              <a:rPr lang="hu-HU" sz="2400" b="1" dirty="0">
                <a:solidFill>
                  <a:srgbClr val="D5262B"/>
                </a:solidFill>
              </a:rPr>
              <a:t> kHz</a:t>
            </a:r>
            <a:r>
              <a:rPr lang="hu-HU" sz="2400" b="1" dirty="0"/>
              <a:t> volt. A mozgórész teljes tömegét  a geometriai adatokból és a szilícium sűrűségéből számolhatjuk ki. Ez a számítás a </a:t>
            </a:r>
            <a:r>
              <a:rPr lang="hu-HU" sz="2400" b="1" dirty="0">
                <a:solidFill>
                  <a:srgbClr val="D5262B"/>
                </a:solidFill>
              </a:rPr>
              <a:t>                 </a:t>
            </a:r>
            <a:r>
              <a:rPr lang="hu-HU" sz="2400" b="1" dirty="0"/>
              <a:t> </a:t>
            </a:r>
            <a:r>
              <a:rPr lang="en-GB" sz="2400" b="1" dirty="0"/>
              <a:t>kg </a:t>
            </a:r>
            <a:r>
              <a:rPr lang="en-GB" sz="2400" b="1" dirty="0" err="1"/>
              <a:t>eredményre</a:t>
            </a:r>
            <a:r>
              <a:rPr lang="en-GB" sz="2400" b="1" dirty="0"/>
              <a:t> </a:t>
            </a:r>
            <a:r>
              <a:rPr lang="en-GB" sz="2400" b="1" dirty="0" err="1"/>
              <a:t>vezetett</a:t>
            </a:r>
            <a:r>
              <a:rPr lang="en-GB" sz="2400" b="1" dirty="0"/>
              <a:t>. A </a:t>
            </a:r>
            <a:r>
              <a:rPr lang="en-GB" sz="2400" b="1" dirty="0" err="1"/>
              <a:t>frekvenciát</a:t>
            </a:r>
            <a:r>
              <a:rPr lang="en-GB" sz="2400" b="1" dirty="0"/>
              <a:t> </a:t>
            </a:r>
            <a:r>
              <a:rPr lang="en-GB" sz="2400" b="1" dirty="0" err="1"/>
              <a:t>az</a:t>
            </a:r>
            <a:r>
              <a:rPr lang="en-GB" sz="2400" b="1" dirty="0"/>
              <a:t> </a:t>
            </a:r>
            <a:r>
              <a:rPr lang="en-GB" sz="2400" b="1" dirty="0" err="1"/>
              <a:t>alábbi</a:t>
            </a:r>
            <a:r>
              <a:rPr lang="en-GB" sz="2400" b="1" dirty="0"/>
              <a:t> </a:t>
            </a:r>
            <a:r>
              <a:rPr lang="en-GB" sz="2400" b="1" dirty="0" err="1"/>
              <a:t>képlet</a:t>
            </a:r>
            <a:r>
              <a:rPr lang="en-GB" sz="2400" b="1" dirty="0"/>
              <a:t> </a:t>
            </a:r>
            <a:r>
              <a:rPr lang="en-GB" sz="2400" b="1" dirty="0" err="1"/>
              <a:t>adja</a:t>
            </a:r>
            <a:r>
              <a:rPr lang="en-GB" sz="2400" b="1" dirty="0"/>
              <a:t>:</a:t>
            </a:r>
            <a:endParaRPr lang="en-GB" sz="2400" dirty="0"/>
          </a:p>
        </p:txBody>
      </p:sp>
      <p:graphicFrame>
        <p:nvGraphicFramePr>
          <p:cNvPr id="403459" name="Object 3"/>
          <p:cNvGraphicFramePr>
            <a:graphicFrameLocks noChangeAspect="1"/>
          </p:cNvGraphicFramePr>
          <p:nvPr/>
        </p:nvGraphicFramePr>
        <p:xfrm>
          <a:off x="4714876" y="2357430"/>
          <a:ext cx="1752600" cy="423863"/>
        </p:xfrm>
        <a:graphic>
          <a:graphicData uri="http://schemas.openxmlformats.org/presentationml/2006/ole">
            <p:oleObj spid="_x0000_s31746" name="Equation" r:id="rId3" imgW="990360" imgH="241200" progId="Equation.3">
              <p:embed/>
            </p:oleObj>
          </a:graphicData>
        </a:graphic>
      </p:graphicFrame>
      <p:graphicFrame>
        <p:nvGraphicFramePr>
          <p:cNvPr id="403460" name="Object 4"/>
          <p:cNvGraphicFramePr>
            <a:graphicFrameLocks noChangeAspect="1"/>
          </p:cNvGraphicFramePr>
          <p:nvPr/>
        </p:nvGraphicFramePr>
        <p:xfrm>
          <a:off x="3724275" y="3619500"/>
          <a:ext cx="1720850" cy="847725"/>
        </p:xfrm>
        <a:graphic>
          <a:graphicData uri="http://schemas.openxmlformats.org/presentationml/2006/ole">
            <p:oleObj spid="_x0000_s31747" name="Equation" r:id="rId4" imgW="850680" imgH="419040" progId="Equation.3">
              <p:embed/>
            </p:oleObj>
          </a:graphicData>
        </a:graphic>
      </p:graphicFrame>
      <p:graphicFrame>
        <p:nvGraphicFramePr>
          <p:cNvPr id="403461" name="Object 5"/>
          <p:cNvGraphicFramePr>
            <a:graphicFrameLocks noChangeAspect="1"/>
          </p:cNvGraphicFramePr>
          <p:nvPr/>
        </p:nvGraphicFramePr>
        <p:xfrm>
          <a:off x="1219200" y="4797425"/>
          <a:ext cx="5791200" cy="860425"/>
        </p:xfrm>
        <a:graphic>
          <a:graphicData uri="http://schemas.openxmlformats.org/presentationml/2006/ole">
            <p:oleObj spid="_x0000_s31748" name="Equation" r:id="rId5" imgW="2984400" imgH="444240" progId="Equation.3">
              <p:embed/>
            </p:oleObj>
          </a:graphicData>
        </a:graphic>
      </p:graphicFrame>
      <p:sp>
        <p:nvSpPr>
          <p:cNvPr id="403462" name="Text Box 6"/>
          <p:cNvSpPr txBox="1">
            <a:spLocks noChangeArrowheads="1"/>
          </p:cNvSpPr>
          <p:nvPr/>
        </p:nvSpPr>
        <p:spPr bwMode="auto">
          <a:xfrm>
            <a:off x="7010400" y="4895850"/>
            <a:ext cx="990600" cy="457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</a:pPr>
            <a:r>
              <a:rPr lang="en-GB" sz="2400">
                <a:solidFill>
                  <a:srgbClr val="D5262B"/>
                </a:solidFill>
                <a:latin typeface="Times New Roman" pitchFamily="18" charset="0"/>
              </a:rPr>
              <a:t>m/N</a:t>
            </a:r>
            <a:endParaRPr lang="en-GB" sz="2400">
              <a:latin typeface="Times New Roman" pitchFamily="18" charset="0"/>
            </a:endParaRPr>
          </a:p>
        </p:txBody>
      </p:sp>
      <p:sp>
        <p:nvSpPr>
          <p:cNvPr id="403463" name="Rectangle 7"/>
          <p:cNvSpPr>
            <a:spLocks noChangeArrowheads="1"/>
          </p:cNvSpPr>
          <p:nvPr/>
        </p:nvSpPr>
        <p:spPr bwMode="auto">
          <a:xfrm>
            <a:off x="7010400" y="5353050"/>
            <a:ext cx="990600" cy="3048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3464" name="Rectangle 8"/>
          <p:cNvSpPr>
            <a:spLocks noChangeArrowheads="1"/>
          </p:cNvSpPr>
          <p:nvPr/>
        </p:nvSpPr>
        <p:spPr bwMode="auto">
          <a:xfrm>
            <a:off x="7010400" y="4819650"/>
            <a:ext cx="990600" cy="152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3465" name="Rectangle 9"/>
          <p:cNvSpPr>
            <a:spLocks noChangeArrowheads="1"/>
          </p:cNvSpPr>
          <p:nvPr/>
        </p:nvSpPr>
        <p:spPr bwMode="auto">
          <a:xfrm>
            <a:off x="1220788" y="4791075"/>
            <a:ext cx="6775450" cy="873125"/>
          </a:xfrm>
          <a:prstGeom prst="rect">
            <a:avLst/>
          </a:prstGeom>
          <a:noFill/>
          <a:ln w="28575">
            <a:solidFill>
              <a:srgbClr val="D5262B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" name="Rectangle 1026"/>
          <p:cNvSpPr txBox="1">
            <a:spLocks noChangeArrowheads="1"/>
          </p:cNvSpPr>
          <p:nvPr/>
        </p:nvSpPr>
        <p:spPr>
          <a:xfrm>
            <a:off x="642910" y="285728"/>
            <a:ext cx="6572296" cy="64294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3. 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A </a:t>
            </a:r>
            <a:r>
              <a:rPr kumimoji="0" lang="hu-H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fésűs meghajtó - példa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Dia számának helye 2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DB0B088-1A2F-403F-B30D-AFD5D4E8772E}" type="slidenum">
              <a:rPr lang="en-US" smtClean="0">
                <a:latin typeface="Arial" charset="0"/>
              </a:rPr>
              <a:pPr/>
              <a:t>12</a:t>
            </a:fld>
            <a:endParaRPr lang="en-US" smtClean="0">
              <a:latin typeface="Arial" charset="0"/>
            </a:endParaRPr>
          </a:p>
        </p:txBody>
      </p:sp>
      <p:sp>
        <p:nvSpPr>
          <p:cNvPr id="29702" name="Rectangle 2"/>
          <p:cNvSpPr>
            <a:spLocks noGrp="1" noChangeArrowheads="1"/>
          </p:cNvSpPr>
          <p:nvPr>
            <p:ph type="title"/>
          </p:nvPr>
        </p:nvSpPr>
        <p:spPr>
          <a:xfrm>
            <a:off x="177800" y="582613"/>
            <a:ext cx="8729663" cy="766762"/>
          </a:xfrm>
        </p:spPr>
        <p:txBody>
          <a:bodyPr/>
          <a:lstStyle/>
          <a:p>
            <a:pPr eaLnBrk="1" hangingPunct="1"/>
            <a:r>
              <a:rPr lang="hu-HU" sz="3200" dirty="0" smtClean="0">
                <a:solidFill>
                  <a:srgbClr val="FF0000"/>
                </a:solidFill>
              </a:rPr>
              <a:t>4. </a:t>
            </a:r>
            <a:r>
              <a:rPr lang="en-GB" sz="3200" dirty="0" smtClean="0">
                <a:solidFill>
                  <a:srgbClr val="FF0000"/>
                </a:solidFill>
              </a:rPr>
              <a:t>A </a:t>
            </a:r>
            <a:r>
              <a:rPr lang="en-GB" sz="3200" dirty="0" err="1" smtClean="0">
                <a:solidFill>
                  <a:srgbClr val="FF0000"/>
                </a:solidFill>
              </a:rPr>
              <a:t>termikus</a:t>
            </a:r>
            <a:r>
              <a:rPr lang="en-GB" sz="3200" dirty="0" smtClean="0">
                <a:solidFill>
                  <a:srgbClr val="FF0000"/>
                </a:solidFill>
              </a:rPr>
              <a:t> </a:t>
            </a:r>
            <a:r>
              <a:rPr lang="en-GB" sz="3200" dirty="0" err="1" smtClean="0">
                <a:solidFill>
                  <a:srgbClr val="FF0000"/>
                </a:solidFill>
              </a:rPr>
              <a:t>elv</a:t>
            </a:r>
            <a:r>
              <a:rPr lang="hu-HU" sz="3200" dirty="0" smtClean="0">
                <a:solidFill>
                  <a:srgbClr val="FF0000"/>
                </a:solidFill>
              </a:rPr>
              <a:t>ű effektív érték mérő</a:t>
            </a:r>
            <a:endParaRPr lang="en-GB" dirty="0" smtClean="0">
              <a:solidFill>
                <a:srgbClr val="FF0000"/>
              </a:solidFill>
            </a:endParaRPr>
          </a:p>
        </p:txBody>
      </p:sp>
      <p:graphicFrame>
        <p:nvGraphicFramePr>
          <p:cNvPr id="382984" name="Object 8"/>
          <p:cNvGraphicFramePr>
            <a:graphicFrameLocks noChangeAspect="1"/>
          </p:cNvGraphicFramePr>
          <p:nvPr/>
        </p:nvGraphicFramePr>
        <p:xfrm>
          <a:off x="715963" y="3397250"/>
          <a:ext cx="6138862" cy="869950"/>
        </p:xfrm>
        <a:graphic>
          <a:graphicData uri="http://schemas.openxmlformats.org/presentationml/2006/ole">
            <p:oleObj spid="_x0000_s9218" name="Equation" r:id="rId3" imgW="3124200" imgH="444500" progId="">
              <p:embed/>
            </p:oleObj>
          </a:graphicData>
        </a:graphic>
      </p:graphicFrame>
      <p:graphicFrame>
        <p:nvGraphicFramePr>
          <p:cNvPr id="382986" name="Object 10"/>
          <p:cNvGraphicFramePr>
            <a:graphicFrameLocks noChangeAspect="1"/>
          </p:cNvGraphicFramePr>
          <p:nvPr/>
        </p:nvGraphicFramePr>
        <p:xfrm>
          <a:off x="641350" y="4445000"/>
          <a:ext cx="6500813" cy="876300"/>
        </p:xfrm>
        <a:graphic>
          <a:graphicData uri="http://schemas.openxmlformats.org/presentationml/2006/ole">
            <p:oleObj spid="_x0000_s9219" name="Equation" r:id="rId4" imgW="2908300" imgH="393700" progId="">
              <p:embed/>
            </p:oleObj>
          </a:graphicData>
        </a:graphic>
      </p:graphicFrame>
      <p:sp>
        <p:nvSpPr>
          <p:cNvPr id="29703" name="Text Box 11"/>
          <p:cNvSpPr txBox="1">
            <a:spLocks noChangeArrowheads="1"/>
          </p:cNvSpPr>
          <p:nvPr/>
        </p:nvSpPr>
        <p:spPr bwMode="auto">
          <a:xfrm>
            <a:off x="392113" y="1447800"/>
            <a:ext cx="4710112" cy="162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1600" b="1">
                <a:solidFill>
                  <a:srgbClr val="8C2532"/>
                </a:solidFill>
              </a:rPr>
              <a:t>Példa.</a:t>
            </a:r>
            <a:r>
              <a:rPr lang="en-GB" sz="1600" b="1"/>
              <a:t> Számítsuk ki az effektív érték mérő </a:t>
            </a:r>
          </a:p>
          <a:p>
            <a:pPr algn="l">
              <a:spcBef>
                <a:spcPct val="50000"/>
              </a:spcBef>
            </a:pPr>
            <a:r>
              <a:rPr lang="en-GB" sz="1600" b="1"/>
              <a:t>érzékenységét az alábbi adatokkal:</a:t>
            </a:r>
          </a:p>
          <a:p>
            <a:pPr algn="l">
              <a:spcBef>
                <a:spcPct val="50000"/>
              </a:spcBef>
            </a:pPr>
            <a:r>
              <a:rPr lang="en-GB" sz="1600" b="1" i="1"/>
              <a:t>a </a:t>
            </a:r>
            <a:r>
              <a:rPr lang="en-US" sz="1600" b="1" i="1"/>
              <a:t>= </a:t>
            </a:r>
            <a:r>
              <a:rPr lang="en-US" sz="1600" b="1"/>
              <a:t>100 </a:t>
            </a:r>
            <a:r>
              <a:rPr lang="en-US" sz="1600" b="1">
                <a:sym typeface="Symbol" pitchFamily="18" charset="2"/>
              </a:rPr>
              <a:t>m, </a:t>
            </a:r>
            <a:r>
              <a:rPr lang="en-GB" sz="1600" b="1" i="1"/>
              <a:t>b </a:t>
            </a:r>
            <a:r>
              <a:rPr lang="en-US" sz="1600" b="1" i="1"/>
              <a:t>= </a:t>
            </a:r>
            <a:r>
              <a:rPr lang="en-US" sz="1600" b="1"/>
              <a:t>5 </a:t>
            </a:r>
            <a:r>
              <a:rPr lang="en-US" sz="1600" b="1">
                <a:sym typeface="Symbol" pitchFamily="18" charset="2"/>
              </a:rPr>
              <a:t>m, </a:t>
            </a:r>
            <a:r>
              <a:rPr lang="en-GB" sz="1600" b="1" i="1"/>
              <a:t>L </a:t>
            </a:r>
            <a:r>
              <a:rPr lang="en-US" sz="1600" b="1" i="1"/>
              <a:t>= </a:t>
            </a:r>
            <a:r>
              <a:rPr lang="en-US" sz="1600" b="1"/>
              <a:t>120 </a:t>
            </a:r>
            <a:r>
              <a:rPr lang="en-US" sz="1600" b="1">
                <a:sym typeface="Symbol" pitchFamily="18" charset="2"/>
              </a:rPr>
              <a:t>m,</a:t>
            </a:r>
          </a:p>
          <a:p>
            <a:pPr algn="l">
              <a:spcBef>
                <a:spcPct val="50000"/>
              </a:spcBef>
            </a:pPr>
            <a:r>
              <a:rPr lang="en-US" sz="1600" b="1">
                <a:sym typeface="Symbol" pitchFamily="18" charset="2"/>
              </a:rPr>
              <a:t> = 150 W/mK,   S = 10</a:t>
            </a:r>
            <a:r>
              <a:rPr lang="en-US" sz="1600" b="1" baseline="30000">
                <a:sym typeface="Symbol" pitchFamily="18" charset="2"/>
              </a:rPr>
              <a:t>-3</a:t>
            </a:r>
            <a:r>
              <a:rPr lang="en-US" sz="1600" b="1">
                <a:sym typeface="Symbol" pitchFamily="18" charset="2"/>
              </a:rPr>
              <a:t> V/K,  </a:t>
            </a:r>
          </a:p>
          <a:p>
            <a:pPr algn="l">
              <a:spcBef>
                <a:spcPct val="50000"/>
              </a:spcBef>
            </a:pPr>
            <a:r>
              <a:rPr lang="en-US" sz="1600" b="1">
                <a:sym typeface="Symbol" pitchFamily="18" charset="2"/>
              </a:rPr>
              <a:t>R = 2 k,  N = 12</a:t>
            </a:r>
            <a:endParaRPr lang="en-GB" sz="1600" b="1">
              <a:sym typeface="Symbol" pitchFamily="18" charset="2"/>
            </a:endParaRPr>
          </a:p>
        </p:txBody>
      </p:sp>
      <p:graphicFrame>
        <p:nvGraphicFramePr>
          <p:cNvPr id="382988" name="Object 12"/>
          <p:cNvGraphicFramePr>
            <a:graphicFrameLocks noChangeAspect="1"/>
          </p:cNvGraphicFramePr>
          <p:nvPr/>
        </p:nvGraphicFramePr>
        <p:xfrm>
          <a:off x="744538" y="5507038"/>
          <a:ext cx="2716212" cy="606425"/>
        </p:xfrm>
        <a:graphic>
          <a:graphicData uri="http://schemas.openxmlformats.org/presentationml/2006/ole">
            <p:oleObj spid="_x0000_s9220" name="Equation" r:id="rId5" imgW="1129810" imgH="253890" progId="">
              <p:embed/>
            </p:oleObj>
          </a:graphicData>
        </a:graphic>
      </p:graphicFrame>
      <p:sp>
        <p:nvSpPr>
          <p:cNvPr id="382989" name="Text Box 13"/>
          <p:cNvSpPr txBox="1">
            <a:spLocks noChangeArrowheads="1"/>
          </p:cNvSpPr>
          <p:nvPr/>
        </p:nvSpPr>
        <p:spPr bwMode="auto">
          <a:xfrm>
            <a:off x="3875088" y="5583238"/>
            <a:ext cx="4462462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>
                <a:solidFill>
                  <a:srgbClr val="8C2532"/>
                </a:solidFill>
              </a:rPr>
              <a:t>P</a:t>
            </a:r>
            <a:r>
              <a:rPr lang="hu-HU">
                <a:solidFill>
                  <a:srgbClr val="8C2532"/>
                </a:solidFill>
              </a:rPr>
              <a:t>éldául  U</a:t>
            </a:r>
            <a:r>
              <a:rPr lang="hu-HU" baseline="-25000">
                <a:solidFill>
                  <a:srgbClr val="8C2532"/>
                </a:solidFill>
              </a:rPr>
              <a:t>be</a:t>
            </a:r>
            <a:r>
              <a:rPr lang="hu-HU">
                <a:solidFill>
                  <a:srgbClr val="8C2532"/>
                </a:solidFill>
              </a:rPr>
              <a:t> </a:t>
            </a:r>
            <a:r>
              <a:rPr lang="en-US">
                <a:solidFill>
                  <a:srgbClr val="8C2532"/>
                </a:solidFill>
              </a:rPr>
              <a:t>= 10 V </a:t>
            </a:r>
            <a:r>
              <a:rPr lang="en-US">
                <a:solidFill>
                  <a:srgbClr val="8C2532"/>
                </a:solidFill>
                <a:sym typeface="Symbol" pitchFamily="18" charset="2"/>
              </a:rPr>
              <a:t></a:t>
            </a:r>
            <a:r>
              <a:rPr lang="en-US">
                <a:solidFill>
                  <a:srgbClr val="8C2532"/>
                </a:solidFill>
              </a:rPr>
              <a:t> U</a:t>
            </a:r>
            <a:r>
              <a:rPr lang="en-US" baseline="-25000">
                <a:solidFill>
                  <a:srgbClr val="8C2532"/>
                </a:solidFill>
              </a:rPr>
              <a:t>ki</a:t>
            </a:r>
            <a:r>
              <a:rPr lang="en-US">
                <a:solidFill>
                  <a:srgbClr val="8C2532"/>
                </a:solidFill>
              </a:rPr>
              <a:t> = 0,96 V</a:t>
            </a:r>
            <a:endParaRPr lang="en-GB">
              <a:solidFill>
                <a:srgbClr val="8C2532"/>
              </a:solidFill>
            </a:endParaRPr>
          </a:p>
        </p:txBody>
      </p:sp>
      <p:pic>
        <p:nvPicPr>
          <p:cNvPr id="29705" name="Picture 14" descr="eff_ertek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119688" y="1363663"/>
            <a:ext cx="4024312" cy="226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81963" name="Object 11"/>
          <p:cNvGraphicFramePr>
            <a:graphicFrameLocks noChangeAspect="1"/>
          </p:cNvGraphicFramePr>
          <p:nvPr/>
        </p:nvGraphicFramePr>
        <p:xfrm>
          <a:off x="2792413" y="3013075"/>
          <a:ext cx="1560512" cy="476250"/>
        </p:xfrm>
        <a:graphic>
          <a:graphicData uri="http://schemas.openxmlformats.org/presentationml/2006/ole">
            <p:oleObj spid="_x0000_s9221" name="Equation" r:id="rId7" imgW="749300" imgH="228600" progId="">
              <p:embed/>
            </p:oleObj>
          </a:graphicData>
        </a:graphic>
      </p:graphicFrame>
      <p:graphicFrame>
        <p:nvGraphicFramePr>
          <p:cNvPr id="381965" name="Object 13"/>
          <p:cNvGraphicFramePr>
            <a:graphicFrameLocks noChangeAspect="1"/>
          </p:cNvGraphicFramePr>
          <p:nvPr/>
        </p:nvGraphicFramePr>
        <p:xfrm>
          <a:off x="294005" y="3026410"/>
          <a:ext cx="2286000" cy="541338"/>
        </p:xfrm>
        <a:graphic>
          <a:graphicData uri="http://schemas.openxmlformats.org/presentationml/2006/ole">
            <p:oleObj spid="_x0000_s9222" name="Equation" r:id="rId8" imgW="965200" imgH="2286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1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1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2989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2" name="Dia számának helye 2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9BAA33E-1206-4318-8C5D-6C2186BCF415}" type="slidenum">
              <a:rPr lang="en-US" smtClean="0">
                <a:latin typeface="Arial" charset="0"/>
              </a:rPr>
              <a:pPr/>
              <a:t>13</a:t>
            </a:fld>
            <a:endParaRPr lang="en-US" smtClean="0">
              <a:latin typeface="Arial" charset="0"/>
            </a:endParaRPr>
          </a:p>
        </p:txBody>
      </p:sp>
      <p:pic>
        <p:nvPicPr>
          <p:cNvPr id="31753" name="Picture 2" descr="eff_erte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5588" y="1265238"/>
            <a:ext cx="3808412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4" name="Rectangle 3"/>
          <p:cNvSpPr>
            <a:spLocks noGrp="1" noChangeArrowheads="1"/>
          </p:cNvSpPr>
          <p:nvPr>
            <p:ph type="title"/>
          </p:nvPr>
        </p:nvSpPr>
        <p:spPr>
          <a:xfrm>
            <a:off x="177800" y="582613"/>
            <a:ext cx="8729663" cy="766762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90000"/>
              </a:lnSpc>
            </a:pPr>
            <a:r>
              <a:rPr lang="hu-HU" sz="2800" dirty="0" smtClean="0">
                <a:solidFill>
                  <a:srgbClr val="FF0000"/>
                </a:solidFill>
              </a:rPr>
              <a:t>4. </a:t>
            </a:r>
            <a:r>
              <a:rPr lang="en-GB" sz="2800" dirty="0" smtClean="0">
                <a:solidFill>
                  <a:srgbClr val="FF0000"/>
                </a:solidFill>
              </a:rPr>
              <a:t>A </a:t>
            </a:r>
            <a:r>
              <a:rPr lang="en-GB" sz="2800" dirty="0" err="1" smtClean="0">
                <a:solidFill>
                  <a:srgbClr val="FF0000"/>
                </a:solidFill>
              </a:rPr>
              <a:t>termikus</a:t>
            </a:r>
            <a:r>
              <a:rPr lang="en-GB" sz="2800" dirty="0" smtClean="0">
                <a:solidFill>
                  <a:srgbClr val="FF0000"/>
                </a:solidFill>
              </a:rPr>
              <a:t> </a:t>
            </a:r>
            <a:r>
              <a:rPr lang="en-GB" sz="2800" dirty="0" err="1" smtClean="0">
                <a:solidFill>
                  <a:srgbClr val="FF0000"/>
                </a:solidFill>
              </a:rPr>
              <a:t>elv</a:t>
            </a:r>
            <a:r>
              <a:rPr lang="hu-HU" sz="2800" dirty="0" smtClean="0">
                <a:solidFill>
                  <a:srgbClr val="FF0000"/>
                </a:solidFill>
              </a:rPr>
              <a:t>ű effektív érték mérő</a:t>
            </a:r>
            <a:r>
              <a:rPr lang="hu-HU" sz="3200" dirty="0" smtClean="0">
                <a:solidFill>
                  <a:srgbClr val="FF0000"/>
                </a:solidFill>
              </a:rPr>
              <a:t/>
            </a:r>
            <a:br>
              <a:rPr lang="hu-HU" sz="3200" dirty="0" smtClean="0">
                <a:solidFill>
                  <a:srgbClr val="FF0000"/>
                </a:solidFill>
              </a:rPr>
            </a:br>
            <a:r>
              <a:rPr lang="hu-HU" sz="3200" dirty="0" smtClean="0">
                <a:solidFill>
                  <a:srgbClr val="FF0000"/>
                </a:solidFill>
              </a:rPr>
              <a:t>Határfrekvencia</a:t>
            </a:r>
            <a:endParaRPr lang="en-GB" dirty="0" smtClean="0">
              <a:solidFill>
                <a:srgbClr val="FF0000"/>
              </a:solidFill>
            </a:endParaRP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769938" y="2647950"/>
            <a:ext cx="4344987" cy="977900"/>
            <a:chOff x="485" y="1668"/>
            <a:chExt cx="2737" cy="616"/>
          </a:xfrm>
        </p:grpSpPr>
        <p:sp>
          <p:nvSpPr>
            <p:cNvPr id="31761" name="Text Box 14"/>
            <p:cNvSpPr txBox="1">
              <a:spLocks noChangeArrowheads="1"/>
            </p:cNvSpPr>
            <p:nvPr/>
          </p:nvSpPr>
          <p:spPr bwMode="auto">
            <a:xfrm>
              <a:off x="485" y="1668"/>
              <a:ext cx="2737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GB" sz="1600" b="1">
                  <a:solidFill>
                    <a:srgbClr val="8C2532"/>
                  </a:solidFill>
                </a:rPr>
                <a:t>P</a:t>
              </a:r>
              <a:r>
                <a:rPr lang="hu-HU" sz="1600" b="1">
                  <a:solidFill>
                    <a:srgbClr val="8C2532"/>
                  </a:solidFill>
                </a:rPr>
                <a:t>ólusok a negatív valós tengelyen.</a:t>
              </a:r>
            </a:p>
            <a:p>
              <a:pPr algn="l">
                <a:spcBef>
                  <a:spcPct val="50000"/>
                </a:spcBef>
              </a:pPr>
              <a:r>
                <a:rPr lang="hu-HU" sz="1600" b="1">
                  <a:solidFill>
                    <a:srgbClr val="8C2532"/>
                  </a:solidFill>
                </a:rPr>
                <a:t>Az első:</a:t>
              </a:r>
              <a:endParaRPr lang="en-GB"/>
            </a:p>
          </p:txBody>
        </p:sp>
        <p:graphicFrame>
          <p:nvGraphicFramePr>
            <p:cNvPr id="31751" name="Object 15"/>
            <p:cNvGraphicFramePr>
              <a:graphicFrameLocks noChangeAspect="1"/>
            </p:cNvGraphicFramePr>
            <p:nvPr/>
          </p:nvGraphicFramePr>
          <p:xfrm>
            <a:off x="1136" y="1816"/>
            <a:ext cx="1720" cy="468"/>
          </p:xfrm>
          <a:graphic>
            <a:graphicData uri="http://schemas.openxmlformats.org/presentationml/2006/ole">
              <p:oleObj spid="_x0000_s10246" name="Equation" r:id="rId4" imgW="1727200" imgH="469900" progId="">
                <p:embed/>
              </p:oleObj>
            </a:graphicData>
          </a:graphic>
        </p:graphicFrame>
      </p:grpSp>
      <p:graphicFrame>
        <p:nvGraphicFramePr>
          <p:cNvPr id="385041" name="Object 17"/>
          <p:cNvGraphicFramePr>
            <a:graphicFrameLocks noChangeAspect="1"/>
          </p:cNvGraphicFramePr>
          <p:nvPr/>
        </p:nvGraphicFramePr>
        <p:xfrm>
          <a:off x="520700" y="4827588"/>
          <a:ext cx="1701800" cy="377825"/>
        </p:xfrm>
        <a:graphic>
          <a:graphicData uri="http://schemas.openxmlformats.org/presentationml/2006/ole">
            <p:oleObj spid="_x0000_s10242" name="Equation" r:id="rId5" imgW="1028700" imgH="228600" progId="">
              <p:embed/>
            </p:oleObj>
          </a:graphicData>
        </a:graphic>
      </p:graphicFrame>
      <p:graphicFrame>
        <p:nvGraphicFramePr>
          <p:cNvPr id="385042" name="Object 18"/>
          <p:cNvGraphicFramePr>
            <a:graphicFrameLocks noChangeAspect="1"/>
          </p:cNvGraphicFramePr>
          <p:nvPr/>
        </p:nvGraphicFramePr>
        <p:xfrm>
          <a:off x="2781300" y="4735513"/>
          <a:ext cx="5741988" cy="461962"/>
        </p:xfrm>
        <a:graphic>
          <a:graphicData uri="http://schemas.openxmlformats.org/presentationml/2006/ole">
            <p:oleObj spid="_x0000_s10243" name="Equation" r:id="rId6" imgW="3136900" imgH="254000" progId="">
              <p:embed/>
            </p:oleObj>
          </a:graphicData>
        </a:graphic>
      </p:graphicFrame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847725" y="3835400"/>
            <a:ext cx="7997825" cy="822325"/>
            <a:chOff x="534" y="2416"/>
            <a:chExt cx="5038" cy="518"/>
          </a:xfrm>
        </p:grpSpPr>
        <p:sp>
          <p:nvSpPr>
            <p:cNvPr id="31759" name="Text Box 16"/>
            <p:cNvSpPr txBox="1">
              <a:spLocks noChangeArrowheads="1"/>
            </p:cNvSpPr>
            <p:nvPr/>
          </p:nvSpPr>
          <p:spPr bwMode="auto">
            <a:xfrm>
              <a:off x="534" y="2416"/>
              <a:ext cx="5038" cy="4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GB" sz="1800">
                  <a:solidFill>
                    <a:srgbClr val="8C2532"/>
                  </a:solidFill>
                </a:rPr>
                <a:t>Példa.</a:t>
              </a:r>
              <a:r>
                <a:rPr lang="en-GB" sz="1600" b="1"/>
                <a:t> Számítsuk ki az imént tárgyalt effektív érték mérő határfrekvenciáját!</a:t>
              </a:r>
            </a:p>
            <a:p>
              <a:pPr algn="l">
                <a:spcBef>
                  <a:spcPct val="50000"/>
                </a:spcBef>
              </a:pPr>
              <a:r>
                <a:rPr lang="en-GB" sz="1600" b="1"/>
                <a:t>Adatok: </a:t>
              </a:r>
              <a:r>
                <a:rPr lang="en-GB" sz="1600" b="1" i="1"/>
                <a:t>a </a:t>
              </a:r>
              <a:r>
                <a:rPr lang="en-US" sz="1600" b="1" i="1"/>
                <a:t>= </a:t>
              </a:r>
              <a:r>
                <a:rPr lang="en-US" sz="1600" b="1"/>
                <a:t>100 </a:t>
              </a:r>
              <a:r>
                <a:rPr lang="en-US" sz="1600" b="1">
                  <a:sym typeface="Symbol" pitchFamily="18" charset="2"/>
                </a:rPr>
                <a:t>m, </a:t>
              </a:r>
              <a:r>
                <a:rPr lang="en-GB" sz="1600" b="1" i="1"/>
                <a:t>b </a:t>
              </a:r>
              <a:r>
                <a:rPr lang="en-US" sz="1600" b="1" i="1"/>
                <a:t>= </a:t>
              </a:r>
              <a:r>
                <a:rPr lang="en-US" sz="1600" b="1"/>
                <a:t>5 </a:t>
              </a:r>
              <a:r>
                <a:rPr lang="en-US" sz="1600" b="1">
                  <a:sym typeface="Symbol" pitchFamily="18" charset="2"/>
                </a:rPr>
                <a:t>m, </a:t>
              </a:r>
              <a:r>
                <a:rPr lang="en-GB" sz="1600" b="1" i="1"/>
                <a:t>L </a:t>
              </a:r>
              <a:r>
                <a:rPr lang="en-US" sz="1600" b="1" i="1"/>
                <a:t>= </a:t>
              </a:r>
              <a:r>
                <a:rPr lang="en-US" sz="1600" b="1"/>
                <a:t>120 </a:t>
              </a:r>
              <a:r>
                <a:rPr lang="en-US" sz="1600" b="1">
                  <a:sym typeface="Symbol" pitchFamily="18" charset="2"/>
                </a:rPr>
                <a:t>m, </a:t>
              </a:r>
              <a:r>
                <a:rPr lang="en-US" b="1" i="1">
                  <a:latin typeface="Times New Roman" pitchFamily="18" charset="0"/>
                  <a:sym typeface="Symbol" pitchFamily="18" charset="2"/>
                </a:rPr>
                <a:t>c</a:t>
              </a:r>
              <a:r>
                <a:rPr lang="en-US" b="1" i="1" baseline="-25000">
                  <a:latin typeface="Times New Roman" pitchFamily="18" charset="0"/>
                  <a:sym typeface="Symbol" pitchFamily="18" charset="2"/>
                </a:rPr>
                <a:t>v</a:t>
              </a:r>
              <a:r>
                <a:rPr lang="en-US" sz="1600" b="1">
                  <a:sym typeface="Symbol" pitchFamily="18" charset="2"/>
                </a:rPr>
                <a:t> = 1,610</a:t>
              </a:r>
              <a:r>
                <a:rPr lang="en-US" sz="1600" b="1" baseline="30000">
                  <a:sym typeface="Symbol" pitchFamily="18" charset="2"/>
                </a:rPr>
                <a:t>6</a:t>
              </a:r>
              <a:r>
                <a:rPr lang="en-US" sz="1600" b="1">
                  <a:sym typeface="Symbol" pitchFamily="18" charset="2"/>
                </a:rPr>
                <a:t> Ws/Km</a:t>
              </a:r>
              <a:r>
                <a:rPr lang="en-US" sz="1600" b="1" baseline="30000">
                  <a:sym typeface="Symbol" pitchFamily="18" charset="2"/>
                </a:rPr>
                <a:t>3</a:t>
              </a:r>
              <a:endParaRPr lang="en-GB" sz="1600" b="1">
                <a:sym typeface="Symbol" pitchFamily="18" charset="2"/>
              </a:endParaRPr>
            </a:p>
          </p:txBody>
        </p:sp>
        <p:sp>
          <p:nvSpPr>
            <p:cNvPr id="31760" name="Line 19"/>
            <p:cNvSpPr>
              <a:spLocks noChangeShapeType="1"/>
            </p:cNvSpPr>
            <p:nvPr/>
          </p:nvSpPr>
          <p:spPr bwMode="auto">
            <a:xfrm>
              <a:off x="600" y="2934"/>
              <a:ext cx="1274" cy="0"/>
            </a:xfrm>
            <a:prstGeom prst="line">
              <a:avLst/>
            </a:prstGeom>
            <a:noFill/>
            <a:ln w="28575">
              <a:solidFill>
                <a:srgbClr val="8C2532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622300" y="5508625"/>
            <a:ext cx="7785100" cy="657225"/>
            <a:chOff x="392" y="3470"/>
            <a:chExt cx="4904" cy="414"/>
          </a:xfrm>
        </p:grpSpPr>
        <p:graphicFrame>
          <p:nvGraphicFramePr>
            <p:cNvPr id="31749" name="Object 20"/>
            <p:cNvGraphicFramePr>
              <a:graphicFrameLocks noChangeAspect="1"/>
            </p:cNvGraphicFramePr>
            <p:nvPr/>
          </p:nvGraphicFramePr>
          <p:xfrm>
            <a:off x="1810" y="3470"/>
            <a:ext cx="2140" cy="414"/>
          </p:xfrm>
          <a:graphic>
            <a:graphicData uri="http://schemas.openxmlformats.org/presentationml/2006/ole">
              <p:oleObj spid="_x0000_s10244" name="Equation" r:id="rId7" imgW="2222500" imgH="431800" progId="">
                <p:embed/>
              </p:oleObj>
            </a:graphicData>
          </a:graphic>
        </p:graphicFrame>
        <p:graphicFrame>
          <p:nvGraphicFramePr>
            <p:cNvPr id="31750" name="Object 21"/>
            <p:cNvGraphicFramePr>
              <a:graphicFrameLocks noChangeAspect="1"/>
            </p:cNvGraphicFramePr>
            <p:nvPr/>
          </p:nvGraphicFramePr>
          <p:xfrm>
            <a:off x="4304" y="3544"/>
            <a:ext cx="992" cy="242"/>
          </p:xfrm>
          <a:graphic>
            <a:graphicData uri="http://schemas.openxmlformats.org/presentationml/2006/ole">
              <p:oleObj spid="_x0000_s10245" name="Equation" r:id="rId8" imgW="825500" imgH="203200" progId="">
                <p:embed/>
              </p:oleObj>
            </a:graphicData>
          </a:graphic>
        </p:graphicFrame>
        <p:sp>
          <p:nvSpPr>
            <p:cNvPr id="31758" name="Text Box 22"/>
            <p:cNvSpPr txBox="1">
              <a:spLocks noChangeArrowheads="1"/>
            </p:cNvSpPr>
            <p:nvPr/>
          </p:nvSpPr>
          <p:spPr bwMode="auto">
            <a:xfrm>
              <a:off x="392" y="3578"/>
              <a:ext cx="1545" cy="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GB" sz="1600" b="1">
                  <a:solidFill>
                    <a:srgbClr val="8C2532"/>
                  </a:solidFill>
                </a:rPr>
                <a:t>Az els</a:t>
              </a:r>
              <a:r>
                <a:rPr lang="hu-HU" sz="1600" b="1">
                  <a:solidFill>
                    <a:srgbClr val="8C2532"/>
                  </a:solidFill>
                </a:rPr>
                <a:t>ő töréspont</a:t>
              </a:r>
              <a:endParaRPr lang="en-GB" sz="16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5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5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ia számának helye 1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E3CCB4D-AFC5-4F4F-9D5B-815F20A96B72}" type="slidenum">
              <a:rPr lang="en-US" smtClean="0">
                <a:latin typeface="Arial" charset="0"/>
              </a:rPr>
              <a:pPr/>
              <a:t>14</a:t>
            </a:fld>
            <a:endParaRPr lang="en-US" smtClean="0">
              <a:latin typeface="Arial" charset="0"/>
            </a:endParaRPr>
          </a:p>
        </p:txBody>
      </p:sp>
      <p:sp>
        <p:nvSpPr>
          <p:cNvPr id="40963" name="Rectangle 2"/>
          <p:cNvSpPr>
            <a:spLocks noChangeArrowheads="1"/>
          </p:cNvSpPr>
          <p:nvPr/>
        </p:nvSpPr>
        <p:spPr bwMode="auto">
          <a:xfrm>
            <a:off x="130175" y="581025"/>
            <a:ext cx="8845550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hu-HU" sz="3200" b="1" dirty="0" smtClean="0">
                <a:solidFill>
                  <a:srgbClr val="FF0000"/>
                </a:solidFill>
              </a:rPr>
              <a:t>5. Termikus </a:t>
            </a:r>
            <a:r>
              <a:rPr lang="hu-HU" sz="3200" b="1" dirty="0">
                <a:solidFill>
                  <a:srgbClr val="FF0000"/>
                </a:solidFill>
              </a:rPr>
              <a:t>aktuátorok</a:t>
            </a:r>
            <a:endParaRPr lang="hu-HU" sz="3600" b="1" dirty="0">
              <a:solidFill>
                <a:srgbClr val="FF0000"/>
              </a:solidFill>
            </a:endParaRPr>
          </a:p>
        </p:txBody>
      </p:sp>
      <p:sp>
        <p:nvSpPr>
          <p:cNvPr id="40964" name="Text Box 3"/>
          <p:cNvSpPr txBox="1">
            <a:spLocks noChangeArrowheads="1"/>
          </p:cNvSpPr>
          <p:nvPr/>
        </p:nvSpPr>
        <p:spPr bwMode="auto">
          <a:xfrm>
            <a:off x="574675" y="1268413"/>
            <a:ext cx="4194175" cy="162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1600" b="1" dirty="0">
                <a:solidFill>
                  <a:srgbClr val="8C2532"/>
                </a:solidFill>
              </a:rPr>
              <a:t>P</a:t>
            </a:r>
            <a:r>
              <a:rPr lang="hu-HU" sz="1600" b="1" dirty="0">
                <a:solidFill>
                  <a:srgbClr val="8C2532"/>
                </a:solidFill>
              </a:rPr>
              <a:t>élda.</a:t>
            </a:r>
            <a:r>
              <a:rPr lang="hu-HU" sz="1600" b="1" dirty="0"/>
              <a:t>  </a:t>
            </a:r>
          </a:p>
          <a:p>
            <a:pPr algn="l">
              <a:spcBef>
                <a:spcPct val="50000"/>
              </a:spcBef>
            </a:pPr>
            <a:r>
              <a:rPr lang="hu-HU" sz="1600" b="1" dirty="0"/>
              <a:t>A rúd méretei: 5</a:t>
            </a:r>
            <a:r>
              <a:rPr lang="hu-HU" sz="1600" b="1" dirty="0">
                <a:sym typeface="Symbol" pitchFamily="18" charset="2"/>
              </a:rPr>
              <a:t> </a:t>
            </a:r>
            <a:r>
              <a:rPr lang="hu-HU" sz="1600" b="1" dirty="0"/>
              <a:t>2</a:t>
            </a:r>
            <a:r>
              <a:rPr lang="en-US" sz="1600" b="1" dirty="0"/>
              <a:t>0 </a:t>
            </a:r>
            <a:r>
              <a:rPr lang="hu-HU" sz="1600" b="1" dirty="0">
                <a:sym typeface="Symbol" pitchFamily="18" charset="2"/>
              </a:rPr>
              <a:t></a:t>
            </a:r>
            <a:r>
              <a:rPr lang="en-US" sz="1600" b="1" dirty="0"/>
              <a:t> 500 </a:t>
            </a:r>
            <a:r>
              <a:rPr lang="en-US" sz="1600" b="1" dirty="0">
                <a:sym typeface="Symbol" pitchFamily="18" charset="2"/>
              </a:rPr>
              <a:t></a:t>
            </a:r>
            <a:r>
              <a:rPr lang="en-US" sz="1600" b="1" dirty="0"/>
              <a:t>m, </a:t>
            </a:r>
            <a:r>
              <a:rPr lang="en-US" sz="1600" b="1" dirty="0" err="1"/>
              <a:t>anyaga</a:t>
            </a:r>
            <a:r>
              <a:rPr lang="en-US" sz="1600" b="1" dirty="0"/>
              <a:t> Si</a:t>
            </a:r>
          </a:p>
          <a:p>
            <a:pPr algn="l">
              <a:spcBef>
                <a:spcPct val="50000"/>
              </a:spcBef>
            </a:pPr>
            <a:r>
              <a:rPr lang="en-US" sz="1600" b="1" dirty="0"/>
              <a:t>E =1,3</a:t>
            </a:r>
            <a:r>
              <a:rPr lang="en-US" sz="1600" b="1" dirty="0">
                <a:sym typeface="Symbol" pitchFamily="18" charset="2"/>
              </a:rPr>
              <a:t></a:t>
            </a:r>
            <a:r>
              <a:rPr lang="en-US" sz="1600" b="1" dirty="0"/>
              <a:t>10</a:t>
            </a:r>
            <a:r>
              <a:rPr lang="en-US" sz="1600" b="1" baseline="30000" dirty="0"/>
              <a:t>11</a:t>
            </a:r>
            <a:r>
              <a:rPr lang="en-US" sz="1600" b="1" dirty="0"/>
              <a:t> N/m</a:t>
            </a:r>
            <a:r>
              <a:rPr lang="en-US" sz="1600" b="1" baseline="30000" dirty="0"/>
              <a:t>2</a:t>
            </a:r>
          </a:p>
          <a:p>
            <a:pPr algn="l">
              <a:spcBef>
                <a:spcPct val="50000"/>
              </a:spcBef>
            </a:pPr>
            <a:r>
              <a:rPr lang="en-GB" sz="1600" b="1" dirty="0"/>
              <a:t>e = 3 </a:t>
            </a:r>
            <a:r>
              <a:rPr lang="en-GB" sz="1600" b="1" dirty="0" err="1"/>
              <a:t>ppm</a:t>
            </a:r>
            <a:r>
              <a:rPr lang="en-GB" sz="1600" b="1" dirty="0"/>
              <a:t>/</a:t>
            </a:r>
            <a:r>
              <a:rPr lang="en-GB" sz="1600" b="1" baseline="30000" dirty="0" err="1"/>
              <a:t>o</a:t>
            </a:r>
            <a:r>
              <a:rPr lang="en-GB" sz="1600" b="1" dirty="0" err="1"/>
              <a:t>C</a:t>
            </a:r>
            <a:endParaRPr lang="en-US" sz="1600" b="1" baseline="30000" dirty="0"/>
          </a:p>
          <a:p>
            <a:pPr algn="l">
              <a:spcBef>
                <a:spcPct val="50000"/>
              </a:spcBef>
            </a:pPr>
            <a:r>
              <a:rPr lang="en-GB" sz="1600" b="1" dirty="0">
                <a:sym typeface="Symbol" pitchFamily="18" charset="2"/>
              </a:rPr>
              <a:t></a:t>
            </a:r>
            <a:r>
              <a:rPr lang="en-GB" sz="1600" b="1" dirty="0"/>
              <a:t>T = 100 </a:t>
            </a:r>
            <a:r>
              <a:rPr lang="en-GB" sz="1600" b="1" baseline="30000" dirty="0" err="1"/>
              <a:t>o</a:t>
            </a:r>
            <a:r>
              <a:rPr lang="en-GB" sz="1600" b="1" dirty="0" err="1"/>
              <a:t>C</a:t>
            </a:r>
            <a:endParaRPr lang="en-GB" sz="1600" b="1" dirty="0"/>
          </a:p>
        </p:txBody>
      </p:sp>
      <p:sp>
        <p:nvSpPr>
          <p:cNvPr id="40965" name="Line 4"/>
          <p:cNvSpPr>
            <a:spLocks noChangeShapeType="1"/>
          </p:cNvSpPr>
          <p:nvPr/>
        </p:nvSpPr>
        <p:spPr bwMode="auto">
          <a:xfrm>
            <a:off x="428596" y="3143248"/>
            <a:ext cx="2922588" cy="0"/>
          </a:xfrm>
          <a:prstGeom prst="line">
            <a:avLst/>
          </a:prstGeom>
          <a:noFill/>
          <a:ln w="28575">
            <a:solidFill>
              <a:srgbClr val="8C253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27063" y="3327400"/>
            <a:ext cx="7862887" cy="976313"/>
            <a:chOff x="395" y="2096"/>
            <a:chExt cx="4953" cy="615"/>
          </a:xfrm>
        </p:grpSpPr>
        <p:graphicFrame>
          <p:nvGraphicFramePr>
            <p:cNvPr id="40972" name="Object 6"/>
            <p:cNvGraphicFramePr>
              <a:graphicFrameLocks noChangeAspect="1"/>
            </p:cNvGraphicFramePr>
            <p:nvPr/>
          </p:nvGraphicFramePr>
          <p:xfrm>
            <a:off x="1116" y="2388"/>
            <a:ext cx="4232" cy="323"/>
          </p:xfrm>
          <a:graphic>
            <a:graphicData uri="http://schemas.openxmlformats.org/presentationml/2006/ole">
              <p:oleObj spid="_x0000_s1029" name="Equation" r:id="rId3" imgW="3136900" imgH="241300" progId="Equation.3">
                <p:embed/>
              </p:oleObj>
            </a:graphicData>
          </a:graphic>
        </p:graphicFrame>
        <p:sp>
          <p:nvSpPr>
            <p:cNvPr id="40973" name="Text Box 7"/>
            <p:cNvSpPr txBox="1">
              <a:spLocks noChangeArrowheads="1"/>
            </p:cNvSpPr>
            <p:nvPr/>
          </p:nvSpPr>
          <p:spPr bwMode="auto">
            <a:xfrm>
              <a:off x="395" y="2096"/>
              <a:ext cx="2400" cy="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GB" sz="1600" b="1"/>
                <a:t>Egyik </a:t>
              </a:r>
              <a:r>
                <a:rPr lang="hu-HU" sz="1600" b="1"/>
                <a:t>vége szabadon, a megnyúlás</a:t>
              </a:r>
              <a:endParaRPr lang="en-GB" sz="1600" b="1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714375" y="4484688"/>
            <a:ext cx="7486650" cy="1312862"/>
            <a:chOff x="450" y="2825"/>
            <a:chExt cx="4716" cy="827"/>
          </a:xfrm>
        </p:grpSpPr>
        <p:sp>
          <p:nvSpPr>
            <p:cNvPr id="40970" name="Text Box 9"/>
            <p:cNvSpPr txBox="1">
              <a:spLocks noChangeArrowheads="1"/>
            </p:cNvSpPr>
            <p:nvPr/>
          </p:nvSpPr>
          <p:spPr bwMode="auto">
            <a:xfrm>
              <a:off x="450" y="2825"/>
              <a:ext cx="2400" cy="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GB" sz="1600" b="1"/>
                <a:t>Mindkét </a:t>
              </a:r>
              <a:r>
                <a:rPr lang="hu-HU" sz="1600" b="1"/>
                <a:t>végén befogva, az erő</a:t>
              </a:r>
              <a:endParaRPr lang="en-GB" sz="1600" b="1"/>
            </a:p>
          </p:txBody>
        </p:sp>
        <p:graphicFrame>
          <p:nvGraphicFramePr>
            <p:cNvPr id="40971" name="Object 10"/>
            <p:cNvGraphicFramePr>
              <a:graphicFrameLocks noChangeAspect="1"/>
            </p:cNvGraphicFramePr>
            <p:nvPr/>
          </p:nvGraphicFramePr>
          <p:xfrm>
            <a:off x="1119" y="3321"/>
            <a:ext cx="4047" cy="331"/>
          </p:xfrm>
          <a:graphic>
            <a:graphicData uri="http://schemas.openxmlformats.org/presentationml/2006/ole">
              <p:oleObj spid="_x0000_s1028" name="Equation" r:id="rId4" imgW="3086100" imgH="254000" progId="Equation.3">
                <p:embed/>
              </p:oleObj>
            </a:graphicData>
          </a:graphic>
        </p:graphicFrame>
      </p:grpSp>
      <p:graphicFrame>
        <p:nvGraphicFramePr>
          <p:cNvPr id="40968" name="Object 11"/>
          <p:cNvGraphicFramePr>
            <a:graphicFrameLocks noChangeAspect="1"/>
          </p:cNvGraphicFramePr>
          <p:nvPr/>
        </p:nvGraphicFramePr>
        <p:xfrm>
          <a:off x="6643688" y="1500188"/>
          <a:ext cx="2028825" cy="709612"/>
        </p:xfrm>
        <a:graphic>
          <a:graphicData uri="http://schemas.openxmlformats.org/presentationml/2006/ole">
            <p:oleObj spid="_x0000_s1026" name="Equation" r:id="rId5" imgW="1231366" imgH="431613" progId="Equation.3">
              <p:embed/>
            </p:oleObj>
          </a:graphicData>
        </a:graphic>
      </p:graphicFrame>
      <p:graphicFrame>
        <p:nvGraphicFramePr>
          <p:cNvPr id="40969" name="Object 12"/>
          <p:cNvGraphicFramePr>
            <a:graphicFrameLocks noChangeAspect="1"/>
          </p:cNvGraphicFramePr>
          <p:nvPr/>
        </p:nvGraphicFramePr>
        <p:xfrm>
          <a:off x="6780213" y="2392363"/>
          <a:ext cx="1765300" cy="454025"/>
        </p:xfrm>
        <a:graphic>
          <a:graphicData uri="http://schemas.openxmlformats.org/presentationml/2006/ole">
            <p:oleObj spid="_x0000_s1027" name="Equation" r:id="rId6" imgW="8890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6" name="Text Box 3"/>
          <p:cNvSpPr txBox="1">
            <a:spLocks noChangeArrowheads="1"/>
          </p:cNvSpPr>
          <p:nvPr/>
        </p:nvSpPr>
        <p:spPr bwMode="auto">
          <a:xfrm>
            <a:off x="479425" y="1627188"/>
            <a:ext cx="2765425" cy="30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1600" b="1">
                <a:solidFill>
                  <a:srgbClr val="8C2532"/>
                </a:solidFill>
              </a:rPr>
              <a:t>Alapjelenség: a hőtágulás</a:t>
            </a:r>
            <a:endParaRPr lang="en-GB" sz="1600"/>
          </a:p>
        </p:txBody>
      </p:sp>
      <p:sp>
        <p:nvSpPr>
          <p:cNvPr id="40967" name="Text Box 4"/>
          <p:cNvSpPr txBox="1">
            <a:spLocks noChangeArrowheads="1"/>
          </p:cNvSpPr>
          <p:nvPr/>
        </p:nvSpPr>
        <p:spPr bwMode="auto">
          <a:xfrm>
            <a:off x="4024313" y="1574800"/>
            <a:ext cx="4462462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1600" b="1"/>
              <a:t>Si    2,6 - 4,1       ppm/</a:t>
            </a:r>
            <a:r>
              <a:rPr lang="en-GB" sz="1600" b="1" baseline="30000"/>
              <a:t>o</a:t>
            </a:r>
            <a:r>
              <a:rPr lang="en-GB" sz="1600" b="1"/>
              <a:t>C     (3</a:t>
            </a:r>
            <a:r>
              <a:rPr lang="en-US" sz="1600" b="1"/>
              <a:t>00 - 800 K)</a:t>
            </a:r>
          </a:p>
          <a:p>
            <a:pPr algn="l">
              <a:spcBef>
                <a:spcPct val="50000"/>
              </a:spcBef>
            </a:pPr>
            <a:r>
              <a:rPr lang="en-GB" sz="1600" b="1"/>
              <a:t>CTE - coefficient of thermal expansion  (e)</a:t>
            </a:r>
          </a:p>
        </p:txBody>
      </p:sp>
      <p:graphicFrame>
        <p:nvGraphicFramePr>
          <p:cNvPr id="45061" name="Object 5"/>
          <p:cNvGraphicFramePr>
            <a:graphicFrameLocks noChangeAspect="1"/>
          </p:cNvGraphicFramePr>
          <p:nvPr/>
        </p:nvGraphicFramePr>
        <p:xfrm>
          <a:off x="5197475" y="2851150"/>
          <a:ext cx="1601788" cy="409575"/>
        </p:xfrm>
        <a:graphic>
          <a:graphicData uri="http://schemas.openxmlformats.org/presentationml/2006/ole">
            <p:oleObj spid="_x0000_s12290" name="Equation" r:id="rId3" imgW="837836" imgH="215806" progId="Equation.3">
              <p:embed/>
            </p:oleObj>
          </a:graphicData>
        </a:graphic>
      </p:graphicFrame>
      <p:pic>
        <p:nvPicPr>
          <p:cNvPr id="40968" name="Picture 6" descr="hotagul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3" y="2009775"/>
            <a:ext cx="3535362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5063" name="Object 7"/>
          <p:cNvGraphicFramePr>
            <a:graphicFrameLocks noChangeAspect="1"/>
          </p:cNvGraphicFramePr>
          <p:nvPr/>
        </p:nvGraphicFramePr>
        <p:xfrm>
          <a:off x="5221288" y="3411538"/>
          <a:ext cx="2719387" cy="700087"/>
        </p:xfrm>
        <a:graphic>
          <a:graphicData uri="http://schemas.openxmlformats.org/presentationml/2006/ole">
            <p:oleObj spid="_x0000_s12291" name="Equation" r:id="rId5" imgW="1524000" imgH="393700" progId="Equation.3">
              <p:embed/>
            </p:oleObj>
          </a:graphicData>
        </a:graphic>
      </p:graphicFrame>
      <p:graphicFrame>
        <p:nvGraphicFramePr>
          <p:cNvPr id="45064" name="Object 8"/>
          <p:cNvGraphicFramePr>
            <a:graphicFrameLocks noChangeAspect="1"/>
          </p:cNvGraphicFramePr>
          <p:nvPr/>
        </p:nvGraphicFramePr>
        <p:xfrm>
          <a:off x="1044575" y="4840288"/>
          <a:ext cx="2393950" cy="836612"/>
        </p:xfrm>
        <a:graphic>
          <a:graphicData uri="http://schemas.openxmlformats.org/presentationml/2006/ole">
            <p:oleObj spid="_x0000_s12292" name="Equation" r:id="rId6" imgW="1231366" imgH="431613" progId="Equation.3">
              <p:embed/>
            </p:oleObj>
          </a:graphicData>
        </a:graphic>
      </p:graphicFrame>
      <p:graphicFrame>
        <p:nvGraphicFramePr>
          <p:cNvPr id="45065" name="Object 9"/>
          <p:cNvGraphicFramePr>
            <a:graphicFrameLocks noChangeAspect="1"/>
          </p:cNvGraphicFramePr>
          <p:nvPr/>
        </p:nvGraphicFramePr>
        <p:xfrm>
          <a:off x="5030788" y="4992688"/>
          <a:ext cx="2203450" cy="566737"/>
        </p:xfrm>
        <a:graphic>
          <a:graphicData uri="http://schemas.openxmlformats.org/presentationml/2006/ole">
            <p:oleObj spid="_x0000_s12293" name="Equation" r:id="rId7" imgW="889000" imgH="228600" progId="Equation.3">
              <p:embed/>
            </p:oleObj>
          </a:graphicData>
        </a:graphic>
      </p:graphicFrame>
      <p:sp>
        <p:nvSpPr>
          <p:cNvPr id="40969" name="Rectangle 11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hu-HU" dirty="0" smtClean="0">
                <a:solidFill>
                  <a:srgbClr val="FF0000"/>
                </a:solidFill>
              </a:rPr>
              <a:t>5. Termikus </a:t>
            </a:r>
            <a:r>
              <a:rPr lang="hu-HU" dirty="0" smtClean="0">
                <a:solidFill>
                  <a:srgbClr val="FF0000"/>
                </a:solidFill>
              </a:rPr>
              <a:t>aktuátor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0" name="Rectangle 2"/>
          <p:cNvSpPr>
            <a:spLocks noChangeArrowheads="1"/>
          </p:cNvSpPr>
          <p:nvPr/>
        </p:nvSpPr>
        <p:spPr bwMode="auto">
          <a:xfrm>
            <a:off x="130175" y="581025"/>
            <a:ext cx="8845550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hu-HU" sz="3200" b="1" dirty="0" smtClean="0">
                <a:solidFill>
                  <a:srgbClr val="FF0000"/>
                </a:solidFill>
              </a:rPr>
              <a:t>5</a:t>
            </a:r>
            <a:r>
              <a:rPr lang="hu-HU" sz="3200" b="1" dirty="0" smtClean="0">
                <a:solidFill>
                  <a:srgbClr val="FF0000"/>
                </a:solidFill>
              </a:rPr>
              <a:t>. Termikus aktuátorok -  Mi </a:t>
            </a:r>
            <a:r>
              <a:rPr lang="hu-HU" sz="3200" b="1" dirty="0">
                <a:solidFill>
                  <a:srgbClr val="FF0000"/>
                </a:solidFill>
              </a:rPr>
              <a:t>esetünkben</a:t>
            </a:r>
            <a:endParaRPr lang="hu-HU" sz="3600" b="1" dirty="0">
              <a:solidFill>
                <a:srgbClr val="FF0000"/>
              </a:solidFill>
            </a:endParaRPr>
          </a:p>
        </p:txBody>
      </p:sp>
      <p:sp>
        <p:nvSpPr>
          <p:cNvPr id="41991" name="Text Box 3"/>
          <p:cNvSpPr txBox="1">
            <a:spLocks noChangeArrowheads="1"/>
          </p:cNvSpPr>
          <p:nvPr/>
        </p:nvSpPr>
        <p:spPr bwMode="auto">
          <a:xfrm>
            <a:off x="574675" y="1268413"/>
            <a:ext cx="4194175" cy="183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1600" b="1">
                <a:solidFill>
                  <a:srgbClr val="8C2532"/>
                </a:solidFill>
              </a:rPr>
              <a:t>P</a:t>
            </a:r>
            <a:r>
              <a:rPr lang="hu-HU" sz="1600" b="1">
                <a:solidFill>
                  <a:srgbClr val="8C2532"/>
                </a:solidFill>
              </a:rPr>
              <a:t>élda.</a:t>
            </a:r>
            <a:r>
              <a:rPr lang="hu-HU" sz="1600" b="1"/>
              <a:t>  </a:t>
            </a:r>
          </a:p>
          <a:p>
            <a:pPr algn="l">
              <a:spcBef>
                <a:spcPct val="50000"/>
              </a:spcBef>
            </a:pPr>
            <a:r>
              <a:rPr lang="hu-HU" sz="1600" b="1"/>
              <a:t>A rúd paraméterei</a:t>
            </a:r>
            <a:endParaRPr lang="en-US" sz="1600" b="1"/>
          </a:p>
          <a:p>
            <a:pPr algn="l">
              <a:spcBef>
                <a:spcPct val="50000"/>
              </a:spcBef>
            </a:pPr>
            <a:r>
              <a:rPr lang="en-US" sz="1600" b="1"/>
              <a:t>E =1,</a:t>
            </a:r>
            <a:r>
              <a:rPr lang="hu-HU" sz="1600" b="1"/>
              <a:t>69</a:t>
            </a:r>
            <a:r>
              <a:rPr lang="en-US" sz="1600" b="1">
                <a:sym typeface="Symbol" pitchFamily="18" charset="2"/>
              </a:rPr>
              <a:t></a:t>
            </a:r>
            <a:r>
              <a:rPr lang="en-US" sz="1600" b="1"/>
              <a:t>10</a:t>
            </a:r>
            <a:r>
              <a:rPr lang="en-US" sz="1600" b="1" baseline="30000"/>
              <a:t>11</a:t>
            </a:r>
            <a:r>
              <a:rPr lang="en-US" sz="1600" b="1"/>
              <a:t> N/m</a:t>
            </a:r>
            <a:r>
              <a:rPr lang="en-US" sz="1600" b="1" baseline="30000"/>
              <a:t>2</a:t>
            </a:r>
          </a:p>
          <a:p>
            <a:pPr algn="l">
              <a:spcBef>
                <a:spcPct val="50000"/>
              </a:spcBef>
            </a:pPr>
            <a:r>
              <a:rPr lang="en-GB" sz="1600" b="1"/>
              <a:t>e = </a:t>
            </a:r>
            <a:r>
              <a:rPr lang="hu-HU" sz="1600" b="1"/>
              <a:t>2,9</a:t>
            </a:r>
            <a:r>
              <a:rPr lang="en-GB" sz="1600" b="1"/>
              <a:t> ppm/</a:t>
            </a:r>
            <a:r>
              <a:rPr lang="en-GB" sz="1600" b="1" baseline="30000"/>
              <a:t>o</a:t>
            </a:r>
            <a:r>
              <a:rPr lang="en-GB" sz="1600" b="1"/>
              <a:t>C</a:t>
            </a:r>
            <a:endParaRPr lang="en-US" sz="1600" b="1" baseline="30000"/>
          </a:p>
          <a:p>
            <a:pPr algn="l"/>
            <a:r>
              <a:rPr lang="en-GB" sz="1600" b="1">
                <a:sym typeface="Symbol" pitchFamily="18" charset="2"/>
              </a:rPr>
              <a:t></a:t>
            </a:r>
            <a:r>
              <a:rPr lang="en-GB" sz="1600" b="1"/>
              <a:t>T</a:t>
            </a:r>
            <a:r>
              <a:rPr lang="hu-HU" sz="1600" b="1" baseline="-25000"/>
              <a:t>1</a:t>
            </a:r>
            <a:r>
              <a:rPr lang="en-GB" sz="1600" b="1"/>
              <a:t> = 1</a:t>
            </a:r>
            <a:r>
              <a:rPr lang="hu-HU" sz="1600" b="1"/>
              <a:t>240</a:t>
            </a:r>
            <a:r>
              <a:rPr lang="en-GB" sz="1600" b="1"/>
              <a:t> </a:t>
            </a:r>
            <a:r>
              <a:rPr lang="en-GB" sz="1600" b="1" baseline="30000"/>
              <a:t>o</a:t>
            </a:r>
            <a:r>
              <a:rPr lang="en-GB" sz="1600" b="1"/>
              <a:t>C</a:t>
            </a:r>
            <a:endParaRPr lang="hu-HU" sz="1600" b="1"/>
          </a:p>
          <a:p>
            <a:pPr algn="l"/>
            <a:r>
              <a:rPr lang="en-GB" sz="1600" b="1">
                <a:sym typeface="Symbol" pitchFamily="18" charset="2"/>
              </a:rPr>
              <a:t></a:t>
            </a:r>
            <a:r>
              <a:rPr lang="en-GB" sz="1600" b="1"/>
              <a:t>T</a:t>
            </a:r>
            <a:r>
              <a:rPr lang="hu-HU" sz="1600" b="1" baseline="-25000"/>
              <a:t>2</a:t>
            </a:r>
            <a:r>
              <a:rPr lang="en-GB" sz="1600" b="1"/>
              <a:t> = </a:t>
            </a:r>
            <a:r>
              <a:rPr lang="hu-HU" sz="1600" b="1"/>
              <a:t>570</a:t>
            </a:r>
            <a:r>
              <a:rPr lang="en-GB" sz="1600" b="1"/>
              <a:t> </a:t>
            </a:r>
            <a:r>
              <a:rPr lang="en-GB" sz="1600" b="1" baseline="30000"/>
              <a:t>o</a:t>
            </a:r>
            <a:r>
              <a:rPr lang="en-GB" sz="1600" b="1"/>
              <a:t>C</a:t>
            </a:r>
          </a:p>
        </p:txBody>
      </p:sp>
      <p:sp>
        <p:nvSpPr>
          <p:cNvPr id="41992" name="Line 4"/>
          <p:cNvSpPr>
            <a:spLocks noChangeShapeType="1"/>
          </p:cNvSpPr>
          <p:nvPr/>
        </p:nvSpPr>
        <p:spPr bwMode="auto">
          <a:xfrm>
            <a:off x="704850" y="3141663"/>
            <a:ext cx="2922588" cy="0"/>
          </a:xfrm>
          <a:prstGeom prst="line">
            <a:avLst/>
          </a:prstGeom>
          <a:noFill/>
          <a:ln w="28575">
            <a:solidFill>
              <a:srgbClr val="8C253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27063" y="3348038"/>
            <a:ext cx="7359650" cy="1233487"/>
            <a:chOff x="395" y="2096"/>
            <a:chExt cx="4636" cy="777"/>
          </a:xfrm>
        </p:grpSpPr>
        <p:graphicFrame>
          <p:nvGraphicFramePr>
            <p:cNvPr id="41989" name="Object 6"/>
            <p:cNvGraphicFramePr>
              <a:graphicFrameLocks noChangeAspect="1"/>
            </p:cNvGraphicFramePr>
            <p:nvPr/>
          </p:nvGraphicFramePr>
          <p:xfrm>
            <a:off x="1433" y="2227"/>
            <a:ext cx="3598" cy="646"/>
          </p:xfrm>
          <a:graphic>
            <a:graphicData uri="http://schemas.openxmlformats.org/presentationml/2006/ole">
              <p:oleObj spid="_x0000_s13317" name="Egyenlet" r:id="rId3" imgW="2667000" imgH="482600" progId="Equation.3">
                <p:embed/>
              </p:oleObj>
            </a:graphicData>
          </a:graphic>
        </p:graphicFrame>
        <p:sp>
          <p:nvSpPr>
            <p:cNvPr id="41996" name="Text Box 7"/>
            <p:cNvSpPr txBox="1">
              <a:spLocks noChangeArrowheads="1"/>
            </p:cNvSpPr>
            <p:nvPr/>
          </p:nvSpPr>
          <p:spPr bwMode="auto">
            <a:xfrm>
              <a:off x="395" y="2096"/>
              <a:ext cx="2400" cy="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GB" sz="1600" b="1"/>
                <a:t>Egyik </a:t>
              </a:r>
              <a:r>
                <a:rPr lang="hu-HU" sz="1600" b="1"/>
                <a:t>vége szabadon, a megnyúlás</a:t>
              </a:r>
              <a:endParaRPr lang="en-GB" sz="1600" b="1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714375" y="4832350"/>
            <a:ext cx="7697788" cy="1549400"/>
            <a:chOff x="450" y="2825"/>
            <a:chExt cx="4849" cy="976"/>
          </a:xfrm>
        </p:grpSpPr>
        <p:sp>
          <p:nvSpPr>
            <p:cNvPr id="41995" name="Text Box 9"/>
            <p:cNvSpPr txBox="1">
              <a:spLocks noChangeArrowheads="1"/>
            </p:cNvSpPr>
            <p:nvPr/>
          </p:nvSpPr>
          <p:spPr bwMode="auto">
            <a:xfrm>
              <a:off x="450" y="2825"/>
              <a:ext cx="2400" cy="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GB" sz="1600" b="1"/>
                <a:t>Mindkét </a:t>
              </a:r>
              <a:r>
                <a:rPr lang="hu-HU" sz="1600" b="1"/>
                <a:t>végén befogva, az erő</a:t>
              </a:r>
              <a:endParaRPr lang="en-GB" sz="1600" b="1"/>
            </a:p>
          </p:txBody>
        </p:sp>
        <p:graphicFrame>
          <p:nvGraphicFramePr>
            <p:cNvPr id="41988" name="Object 10"/>
            <p:cNvGraphicFramePr>
              <a:graphicFrameLocks noChangeAspect="1"/>
            </p:cNvGraphicFramePr>
            <p:nvPr/>
          </p:nvGraphicFramePr>
          <p:xfrm>
            <a:off x="986" y="3172"/>
            <a:ext cx="4313" cy="629"/>
          </p:xfrm>
          <a:graphic>
            <a:graphicData uri="http://schemas.openxmlformats.org/presentationml/2006/ole">
              <p:oleObj spid="_x0000_s13316" name="Egyenlet" r:id="rId4" imgW="3289300" imgH="482600" progId="Equation.3">
                <p:embed/>
              </p:oleObj>
            </a:graphicData>
          </a:graphic>
        </p:graphicFrame>
      </p:grpSp>
      <p:graphicFrame>
        <p:nvGraphicFramePr>
          <p:cNvPr id="41986" name="Object 11"/>
          <p:cNvGraphicFramePr>
            <a:graphicFrameLocks noChangeAspect="1"/>
          </p:cNvGraphicFramePr>
          <p:nvPr/>
        </p:nvGraphicFramePr>
        <p:xfrm>
          <a:off x="6643688" y="1500188"/>
          <a:ext cx="2143154" cy="749600"/>
        </p:xfrm>
        <a:graphic>
          <a:graphicData uri="http://schemas.openxmlformats.org/presentationml/2006/ole">
            <p:oleObj spid="_x0000_s13314" name="Equation" r:id="rId5" imgW="1231366" imgH="431613" progId="Equation.3">
              <p:embed/>
            </p:oleObj>
          </a:graphicData>
        </a:graphic>
      </p:graphicFrame>
      <p:graphicFrame>
        <p:nvGraphicFramePr>
          <p:cNvPr id="41987" name="Object 12"/>
          <p:cNvGraphicFramePr>
            <a:graphicFrameLocks noChangeAspect="1"/>
          </p:cNvGraphicFramePr>
          <p:nvPr/>
        </p:nvGraphicFramePr>
        <p:xfrm>
          <a:off x="6780213" y="2392363"/>
          <a:ext cx="1765300" cy="454025"/>
        </p:xfrm>
        <a:graphic>
          <a:graphicData uri="http://schemas.openxmlformats.org/presentationml/2006/ole">
            <p:oleObj spid="_x0000_s13315" name="Equation" r:id="rId6" imgW="889000" imgH="228600" progId="Equation.3">
              <p:embed/>
            </p:oleObj>
          </a:graphicData>
        </a:graphic>
      </p:graphicFrame>
      <p:graphicFrame>
        <p:nvGraphicFramePr>
          <p:cNvPr id="13318" name="Object 11"/>
          <p:cNvGraphicFramePr>
            <a:graphicFrameLocks noChangeAspect="1"/>
          </p:cNvGraphicFramePr>
          <p:nvPr/>
        </p:nvGraphicFramePr>
        <p:xfrm>
          <a:off x="571472" y="3786190"/>
          <a:ext cx="1339850" cy="354012"/>
        </p:xfrm>
        <a:graphic>
          <a:graphicData uri="http://schemas.openxmlformats.org/presentationml/2006/ole">
            <p:oleObj spid="_x0000_s13318" name="Equation" r:id="rId7" imgW="81252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Dia számának helye 1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08E925E-CE30-4F35-BBD6-FF61207AE818}" type="slidenum">
              <a:rPr lang="en-US" smtClean="0">
                <a:latin typeface="Arial" charset="0"/>
              </a:rPr>
              <a:pPr/>
              <a:t>17</a:t>
            </a:fld>
            <a:endParaRPr lang="en-US" smtClean="0">
              <a:latin typeface="Arial" charset="0"/>
            </a:endParaRPr>
          </a:p>
        </p:txBody>
      </p:sp>
      <p:graphicFrame>
        <p:nvGraphicFramePr>
          <p:cNvPr id="419842" name="Object 2"/>
          <p:cNvGraphicFramePr>
            <a:graphicFrameLocks noChangeAspect="1"/>
          </p:cNvGraphicFramePr>
          <p:nvPr/>
        </p:nvGraphicFramePr>
        <p:xfrm>
          <a:off x="5949950" y="2386013"/>
          <a:ext cx="1741488" cy="647700"/>
        </p:xfrm>
        <a:graphic>
          <a:graphicData uri="http://schemas.openxmlformats.org/presentationml/2006/ole">
            <p:oleObj spid="_x0000_s11266" name="Equation" r:id="rId3" imgW="1054100" imgH="393700" progId="Equation.3">
              <p:embed/>
            </p:oleObj>
          </a:graphicData>
        </a:graphic>
      </p:graphicFrame>
      <p:sp>
        <p:nvSpPr>
          <p:cNvPr id="38918" name="Rectangle 3"/>
          <p:cNvSpPr>
            <a:spLocks noChangeArrowheads="1"/>
          </p:cNvSpPr>
          <p:nvPr/>
        </p:nvSpPr>
        <p:spPr bwMode="auto">
          <a:xfrm>
            <a:off x="130175" y="581025"/>
            <a:ext cx="884555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hu-HU" sz="2800" b="1" dirty="0" smtClean="0">
                <a:solidFill>
                  <a:srgbClr val="FF0000"/>
                </a:solidFill>
              </a:rPr>
              <a:t>6. </a:t>
            </a:r>
            <a:r>
              <a:rPr lang="en-US" sz="2800" b="1" dirty="0" smtClean="0">
                <a:solidFill>
                  <a:srgbClr val="FF0000"/>
                </a:solidFill>
              </a:rPr>
              <a:t>A </a:t>
            </a:r>
            <a:r>
              <a:rPr lang="en-US" sz="2800" b="1" dirty="0" err="1">
                <a:solidFill>
                  <a:srgbClr val="FF0000"/>
                </a:solidFill>
              </a:rPr>
              <a:t>kihajl</a:t>
            </a:r>
            <a:r>
              <a:rPr lang="hu-HU" sz="2800" b="1" dirty="0">
                <a:solidFill>
                  <a:srgbClr val="FF0000"/>
                </a:solidFill>
              </a:rPr>
              <a:t>ás (buckling)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8919" name="Text Box 4"/>
          <p:cNvSpPr txBox="1">
            <a:spLocks noChangeArrowheads="1"/>
          </p:cNvSpPr>
          <p:nvPr/>
        </p:nvSpPr>
        <p:spPr bwMode="auto">
          <a:xfrm>
            <a:off x="584200" y="1392238"/>
            <a:ext cx="4194175" cy="195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1600" b="1">
                <a:solidFill>
                  <a:srgbClr val="8C2532"/>
                </a:solidFill>
              </a:rPr>
              <a:t>P</a:t>
            </a:r>
            <a:r>
              <a:rPr lang="hu-HU" sz="1600" b="1">
                <a:solidFill>
                  <a:srgbClr val="8C2532"/>
                </a:solidFill>
              </a:rPr>
              <a:t>élda.</a:t>
            </a:r>
            <a:r>
              <a:rPr lang="hu-HU" sz="1600" b="1"/>
              <a:t>  </a:t>
            </a:r>
          </a:p>
          <a:p>
            <a:pPr algn="l">
              <a:spcBef>
                <a:spcPct val="50000"/>
              </a:spcBef>
            </a:pPr>
            <a:r>
              <a:rPr lang="hu-HU" sz="1600" b="1"/>
              <a:t>A rúd méretei: 5</a:t>
            </a:r>
            <a:r>
              <a:rPr lang="hu-HU" sz="1600" b="1">
                <a:sym typeface="Symbol" pitchFamily="18" charset="2"/>
              </a:rPr>
              <a:t> </a:t>
            </a:r>
            <a:r>
              <a:rPr lang="hu-HU" sz="1600" b="1"/>
              <a:t>2</a:t>
            </a:r>
            <a:r>
              <a:rPr lang="en-US" sz="1600" b="1"/>
              <a:t>0 </a:t>
            </a:r>
            <a:r>
              <a:rPr lang="hu-HU" sz="1600" b="1">
                <a:sym typeface="Symbol" pitchFamily="18" charset="2"/>
              </a:rPr>
              <a:t></a:t>
            </a:r>
            <a:r>
              <a:rPr lang="en-US" sz="1600" b="1"/>
              <a:t> 500 </a:t>
            </a:r>
            <a:r>
              <a:rPr lang="en-US" sz="1600" b="1">
                <a:sym typeface="Symbol" pitchFamily="18" charset="2"/>
              </a:rPr>
              <a:t></a:t>
            </a:r>
            <a:r>
              <a:rPr lang="en-US" sz="1600" b="1"/>
              <a:t>m, anyaga Si</a:t>
            </a:r>
          </a:p>
          <a:p>
            <a:pPr algn="l">
              <a:spcBef>
                <a:spcPct val="50000"/>
              </a:spcBef>
            </a:pPr>
            <a:r>
              <a:rPr lang="en-US" sz="1600" b="1"/>
              <a:t>E =1,3</a:t>
            </a:r>
            <a:r>
              <a:rPr lang="en-US" sz="1600" b="1">
                <a:sym typeface="Symbol" pitchFamily="18" charset="2"/>
              </a:rPr>
              <a:t></a:t>
            </a:r>
            <a:r>
              <a:rPr lang="en-US" sz="1600" b="1"/>
              <a:t>10</a:t>
            </a:r>
            <a:r>
              <a:rPr lang="en-US" sz="1600" b="1" baseline="30000"/>
              <a:t>11</a:t>
            </a:r>
            <a:r>
              <a:rPr lang="en-US" sz="1600" b="1"/>
              <a:t> N/m</a:t>
            </a:r>
            <a:r>
              <a:rPr lang="en-US" sz="1600" b="1" baseline="30000"/>
              <a:t>2</a:t>
            </a:r>
          </a:p>
          <a:p>
            <a:pPr algn="l">
              <a:spcBef>
                <a:spcPct val="50000"/>
              </a:spcBef>
            </a:pPr>
            <a:r>
              <a:rPr lang="en-GB" sz="1600" b="1"/>
              <a:t>e = 3 ppm/</a:t>
            </a:r>
            <a:r>
              <a:rPr lang="en-GB" sz="1600" b="1" baseline="30000"/>
              <a:t>o</a:t>
            </a:r>
            <a:r>
              <a:rPr lang="en-GB" sz="1600" b="1"/>
              <a:t>C</a:t>
            </a:r>
            <a:endParaRPr lang="en-US" sz="1600" b="1" baseline="30000"/>
          </a:p>
          <a:p>
            <a:pPr algn="l">
              <a:spcBef>
                <a:spcPct val="50000"/>
              </a:spcBef>
            </a:pPr>
            <a:r>
              <a:rPr lang="en-GB" sz="1600" b="1">
                <a:sym typeface="Symbol" pitchFamily="18" charset="2"/>
              </a:rPr>
              <a:t></a:t>
            </a:r>
            <a:r>
              <a:rPr lang="en-GB" sz="1600" b="1"/>
              <a:t>T = 100 </a:t>
            </a:r>
            <a:r>
              <a:rPr lang="en-GB" sz="1600" b="1" baseline="30000"/>
              <a:t>o</a:t>
            </a:r>
            <a:r>
              <a:rPr lang="en-GB" sz="1600" b="1"/>
              <a:t>C</a:t>
            </a:r>
          </a:p>
          <a:p>
            <a:pPr algn="l">
              <a:spcBef>
                <a:spcPct val="50000"/>
              </a:spcBef>
            </a:pPr>
            <a:r>
              <a:rPr lang="en-GB" sz="1600" b="1"/>
              <a:t>F</a:t>
            </a:r>
            <a:r>
              <a:rPr lang="en-US" sz="1600" b="1" baseline="-25000"/>
              <a:t>0</a:t>
            </a:r>
            <a:r>
              <a:rPr lang="en-US" sz="1600" b="1"/>
              <a:t>=3,9 </a:t>
            </a:r>
            <a:r>
              <a:rPr lang="en-US" sz="1600" b="1">
                <a:sym typeface="Symbol" pitchFamily="18" charset="2"/>
              </a:rPr>
              <a:t></a:t>
            </a:r>
            <a:r>
              <a:rPr lang="en-US" sz="1600" b="1"/>
              <a:t>10</a:t>
            </a:r>
            <a:r>
              <a:rPr lang="en-US" sz="1600" b="1" baseline="30000"/>
              <a:t>-3</a:t>
            </a:r>
            <a:r>
              <a:rPr lang="en-US" sz="1600" b="1"/>
              <a:t> N</a:t>
            </a:r>
            <a:endParaRPr lang="en-GB" sz="1600" b="1"/>
          </a:p>
        </p:txBody>
      </p:sp>
      <p:sp>
        <p:nvSpPr>
          <p:cNvPr id="38920" name="Line 5"/>
          <p:cNvSpPr>
            <a:spLocks noChangeShapeType="1"/>
          </p:cNvSpPr>
          <p:nvPr/>
        </p:nvSpPr>
        <p:spPr bwMode="auto">
          <a:xfrm>
            <a:off x="573088" y="3006725"/>
            <a:ext cx="210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19846" name="Object 6"/>
          <p:cNvGraphicFramePr>
            <a:graphicFrameLocks noChangeAspect="1"/>
          </p:cNvGraphicFramePr>
          <p:nvPr/>
        </p:nvGraphicFramePr>
        <p:xfrm>
          <a:off x="1295400" y="3581400"/>
          <a:ext cx="3952875" cy="687388"/>
        </p:xfrm>
        <a:graphic>
          <a:graphicData uri="http://schemas.openxmlformats.org/presentationml/2006/ole">
            <p:oleObj spid="_x0000_s11267" name="Equation" r:id="rId4" imgW="2413000" imgH="419100" progId="Equation.3">
              <p:embed/>
            </p:oleObj>
          </a:graphicData>
        </a:graphic>
      </p:graphicFrame>
      <p:graphicFrame>
        <p:nvGraphicFramePr>
          <p:cNvPr id="419847" name="Object 7"/>
          <p:cNvGraphicFramePr>
            <a:graphicFrameLocks noChangeAspect="1"/>
          </p:cNvGraphicFramePr>
          <p:nvPr/>
        </p:nvGraphicFramePr>
        <p:xfrm>
          <a:off x="1341438" y="4548188"/>
          <a:ext cx="3786187" cy="611187"/>
        </p:xfrm>
        <a:graphic>
          <a:graphicData uri="http://schemas.openxmlformats.org/presentationml/2006/ole">
            <p:oleObj spid="_x0000_s11268" name="Equation" r:id="rId5" imgW="2743200" imgH="444240" progId="Equation.3">
              <p:embed/>
            </p:oleObj>
          </a:graphicData>
        </a:graphic>
      </p:graphicFrame>
      <p:sp>
        <p:nvSpPr>
          <p:cNvPr id="419848" name="Text Box 8"/>
          <p:cNvSpPr txBox="1">
            <a:spLocks noChangeArrowheads="1"/>
          </p:cNvSpPr>
          <p:nvPr/>
        </p:nvSpPr>
        <p:spPr bwMode="auto">
          <a:xfrm>
            <a:off x="935038" y="5581650"/>
            <a:ext cx="7285037" cy="32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</a:rPr>
              <a:t>Vagyis a k</a:t>
            </a:r>
            <a:r>
              <a:rPr lang="hu-HU" sz="1800" b="1">
                <a:solidFill>
                  <a:schemeClr val="accent2"/>
                </a:solidFill>
              </a:rPr>
              <a:t>ét végén befogott rúd csak kb. 27 </a:t>
            </a:r>
            <a:r>
              <a:rPr lang="hu-HU" sz="1800" b="1" baseline="30000">
                <a:solidFill>
                  <a:schemeClr val="accent2"/>
                </a:solidFill>
              </a:rPr>
              <a:t>o</a:t>
            </a:r>
            <a:r>
              <a:rPr lang="hu-HU" sz="1800" b="1">
                <a:solidFill>
                  <a:schemeClr val="accent2"/>
                </a:solidFill>
              </a:rPr>
              <a:t>C fűtést bírna ki!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48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Dia számának helye 2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F8A3C85-D842-4FF1-A687-9AD96EB26A55}" type="slidenum">
              <a:rPr lang="en-US" smtClean="0">
                <a:latin typeface="Arial" charset="0"/>
              </a:rPr>
              <a:pPr/>
              <a:t>18</a:t>
            </a:fld>
            <a:endParaRPr lang="en-US" smtClean="0">
              <a:latin typeface="Arial" charset="0"/>
            </a:endParaRPr>
          </a:p>
        </p:txBody>
      </p:sp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z="2800" b="1" dirty="0" smtClean="0">
                <a:solidFill>
                  <a:srgbClr val="FF0000"/>
                </a:solidFill>
              </a:rPr>
              <a:t>7. </a:t>
            </a:r>
            <a:r>
              <a:rPr lang="en-US" sz="2800" b="1" dirty="0" smtClean="0">
                <a:solidFill>
                  <a:srgbClr val="FF0000"/>
                </a:solidFill>
              </a:rPr>
              <a:t>H</a:t>
            </a:r>
            <a:r>
              <a:rPr lang="hu-HU" sz="2800" b="1" dirty="0" smtClean="0">
                <a:solidFill>
                  <a:srgbClr val="FF0000"/>
                </a:solidFill>
              </a:rPr>
              <a:t>ősugárzás érzékelő</a:t>
            </a:r>
            <a:endParaRPr lang="en-US" sz="2800" b="1" dirty="0" smtClean="0">
              <a:solidFill>
                <a:srgbClr val="FF0000"/>
              </a:solidFill>
            </a:endParaRPr>
          </a:p>
        </p:txBody>
      </p:sp>
      <p:pic>
        <p:nvPicPr>
          <p:cNvPr id="44038" name="Picture 5" descr="IRsenso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0513" y="1717675"/>
            <a:ext cx="3743325" cy="392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2918" name="Text Box 6"/>
          <p:cNvSpPr txBox="1">
            <a:spLocks noChangeArrowheads="1"/>
          </p:cNvSpPr>
          <p:nvPr/>
        </p:nvSpPr>
        <p:spPr bwMode="auto">
          <a:xfrm>
            <a:off x="4713288" y="1557338"/>
            <a:ext cx="3262312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>
                <a:solidFill>
                  <a:srgbClr val="4D2885"/>
                </a:solidFill>
              </a:rPr>
              <a:t>1. Az érzékenység számítása</a:t>
            </a:r>
            <a:endParaRPr lang="en-GB"/>
          </a:p>
        </p:txBody>
      </p:sp>
      <p:graphicFrame>
        <p:nvGraphicFramePr>
          <p:cNvPr id="422919" name="Object 7"/>
          <p:cNvGraphicFramePr>
            <a:graphicFrameLocks noChangeAspect="1"/>
          </p:cNvGraphicFramePr>
          <p:nvPr/>
        </p:nvGraphicFramePr>
        <p:xfrm>
          <a:off x="4286250" y="2705100"/>
          <a:ext cx="4225925" cy="704850"/>
        </p:xfrm>
        <a:graphic>
          <a:graphicData uri="http://schemas.openxmlformats.org/presentationml/2006/ole">
            <p:oleObj spid="_x0000_s32770" name="Equation" r:id="rId4" imgW="2654300" imgH="444500" progId="Equation.3">
              <p:embed/>
            </p:oleObj>
          </a:graphicData>
        </a:graphic>
      </p:graphicFrame>
      <p:sp>
        <p:nvSpPr>
          <p:cNvPr id="422920" name="Text Box 8"/>
          <p:cNvSpPr txBox="1">
            <a:spLocks noChangeArrowheads="1"/>
          </p:cNvSpPr>
          <p:nvPr/>
        </p:nvSpPr>
        <p:spPr bwMode="auto">
          <a:xfrm>
            <a:off x="4587875" y="2141538"/>
            <a:ext cx="3262313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1800"/>
              <a:t>Si  -  </a:t>
            </a:r>
            <a:r>
              <a:rPr lang="en-GB" sz="1800" b="1">
                <a:sym typeface="Symbol" pitchFamily="18" charset="2"/>
              </a:rPr>
              <a:t></a:t>
            </a:r>
            <a:r>
              <a:rPr lang="en-GB" sz="1800">
                <a:sym typeface="Symbol" pitchFamily="18" charset="2"/>
              </a:rPr>
              <a:t> </a:t>
            </a:r>
            <a:r>
              <a:rPr lang="en-US" sz="1800">
                <a:sym typeface="Symbol" pitchFamily="18" charset="2"/>
              </a:rPr>
              <a:t>= 100 W/mK</a:t>
            </a:r>
            <a:endParaRPr lang="en-GB"/>
          </a:p>
        </p:txBody>
      </p:sp>
      <p:sp>
        <p:nvSpPr>
          <p:cNvPr id="422921" name="Text Box 9"/>
          <p:cNvSpPr txBox="1">
            <a:spLocks noChangeArrowheads="1"/>
          </p:cNvSpPr>
          <p:nvPr/>
        </p:nvSpPr>
        <p:spPr bwMode="auto">
          <a:xfrm>
            <a:off x="4371975" y="3602038"/>
            <a:ext cx="3952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/>
              <a:t>Ha </a:t>
            </a:r>
            <a:r>
              <a:rPr lang="en-GB">
                <a:sym typeface="Symbol" pitchFamily="18" charset="2"/>
              </a:rPr>
              <a:t>U</a:t>
            </a:r>
            <a:r>
              <a:rPr lang="en-GB" baseline="-25000">
                <a:sym typeface="Symbol" pitchFamily="18" charset="2"/>
              </a:rPr>
              <a:t>D</a:t>
            </a:r>
            <a:r>
              <a:rPr lang="en-GB">
                <a:sym typeface="Symbol" pitchFamily="18" charset="2"/>
              </a:rPr>
              <a:t> = </a:t>
            </a:r>
            <a:r>
              <a:rPr lang="en-GB"/>
              <a:t>1 </a:t>
            </a:r>
            <a:r>
              <a:rPr lang="en-GB">
                <a:sym typeface="Symbol" pitchFamily="18" charset="2"/>
              </a:rPr>
              <a:t></a:t>
            </a:r>
            <a:r>
              <a:rPr lang="en-GB"/>
              <a:t>V </a:t>
            </a:r>
            <a:r>
              <a:rPr lang="hu-HU"/>
              <a:t>mérhető </a:t>
            </a:r>
            <a:r>
              <a:rPr lang="hu-HU">
                <a:sym typeface="Symbol" pitchFamily="18" charset="2"/>
              </a:rPr>
              <a:t> </a:t>
            </a:r>
          </a:p>
          <a:p>
            <a:pPr>
              <a:spcBef>
                <a:spcPct val="50000"/>
              </a:spcBef>
            </a:pPr>
            <a:r>
              <a:rPr lang="hu-HU">
                <a:sym typeface="Symbol" pitchFamily="18" charset="2"/>
              </a:rPr>
              <a:t></a:t>
            </a:r>
            <a:r>
              <a:rPr lang="en-GB">
                <a:sym typeface="Symbol" pitchFamily="18" charset="2"/>
              </a:rPr>
              <a:t> T </a:t>
            </a:r>
            <a:r>
              <a:rPr lang="en-US">
                <a:sym typeface="Symbol" pitchFamily="18" charset="2"/>
              </a:rPr>
              <a:t>= 0,001 </a:t>
            </a:r>
            <a:r>
              <a:rPr lang="en-US" baseline="30000">
                <a:sym typeface="Symbol" pitchFamily="18" charset="2"/>
              </a:rPr>
              <a:t>o</a:t>
            </a:r>
            <a:r>
              <a:rPr lang="en-US">
                <a:sym typeface="Symbol" pitchFamily="18" charset="2"/>
              </a:rPr>
              <a:t>C észlelhet</a:t>
            </a:r>
            <a:r>
              <a:rPr lang="hu-HU"/>
              <a:t>ő</a:t>
            </a:r>
            <a:endParaRPr lang="en-GB"/>
          </a:p>
        </p:txBody>
      </p:sp>
      <p:graphicFrame>
        <p:nvGraphicFramePr>
          <p:cNvPr id="422922" name="Object 10"/>
          <p:cNvGraphicFramePr>
            <a:graphicFrameLocks noChangeAspect="1"/>
          </p:cNvGraphicFramePr>
          <p:nvPr/>
        </p:nvGraphicFramePr>
        <p:xfrm>
          <a:off x="4176713" y="4543425"/>
          <a:ext cx="4435475" cy="431800"/>
        </p:xfrm>
        <a:graphic>
          <a:graphicData uri="http://schemas.openxmlformats.org/presentationml/2006/ole">
            <p:oleObj spid="_x0000_s32771" name="Equation" r:id="rId5" imgW="2590800" imgH="254000" progId="Equation.3">
              <p:embed/>
            </p:oleObj>
          </a:graphicData>
        </a:graphic>
      </p:graphicFrame>
      <p:sp>
        <p:nvSpPr>
          <p:cNvPr id="422923" name="Text Box 11"/>
          <p:cNvSpPr txBox="1">
            <a:spLocks noChangeArrowheads="1"/>
          </p:cNvSpPr>
          <p:nvPr/>
        </p:nvSpPr>
        <p:spPr bwMode="auto">
          <a:xfrm>
            <a:off x="4735513" y="5180013"/>
            <a:ext cx="2870200" cy="360362"/>
          </a:xfrm>
          <a:prstGeom prst="rect">
            <a:avLst/>
          </a:prstGeom>
          <a:noFill/>
          <a:ln w="9525">
            <a:solidFill>
              <a:srgbClr val="4D2885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/>
              <a:t>23 </a:t>
            </a:r>
            <a:r>
              <a:rPr lang="en-GB" dirty="0" err="1"/>
              <a:t>nW</a:t>
            </a:r>
            <a:r>
              <a:rPr lang="en-GB" dirty="0"/>
              <a:t> </a:t>
            </a:r>
            <a:r>
              <a:rPr lang="hu-HU" dirty="0">
                <a:sym typeface="Symbol" pitchFamily="18" charset="2"/>
              </a:rPr>
              <a:t></a:t>
            </a:r>
            <a:r>
              <a:rPr lang="en-GB" dirty="0"/>
              <a:t> 3,7 </a:t>
            </a:r>
            <a:r>
              <a:rPr lang="en-GB" dirty="0" err="1"/>
              <a:t>mW</a:t>
            </a:r>
            <a:r>
              <a:rPr lang="en-GB" dirty="0"/>
              <a:t>/cm</a:t>
            </a:r>
            <a:r>
              <a:rPr lang="en-GB" baseline="30000" dirty="0"/>
              <a:t>2</a:t>
            </a:r>
          </a:p>
        </p:txBody>
      </p:sp>
      <p:sp>
        <p:nvSpPr>
          <p:cNvPr id="422924" name="Text Box 12"/>
          <p:cNvSpPr txBox="1">
            <a:spLocks noChangeArrowheads="1"/>
          </p:cNvSpPr>
          <p:nvPr/>
        </p:nvSpPr>
        <p:spPr bwMode="auto">
          <a:xfrm>
            <a:off x="4357688" y="5727700"/>
            <a:ext cx="4135437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 err="1">
                <a:solidFill>
                  <a:srgbClr val="D5262B"/>
                </a:solidFill>
              </a:rPr>
              <a:t>Valóban</a:t>
            </a:r>
            <a:r>
              <a:rPr lang="en-GB" dirty="0">
                <a:solidFill>
                  <a:srgbClr val="D5262B"/>
                </a:solidFill>
              </a:rPr>
              <a:t> </a:t>
            </a:r>
            <a:r>
              <a:rPr lang="en-GB" dirty="0" err="1">
                <a:solidFill>
                  <a:srgbClr val="D5262B"/>
                </a:solidFill>
              </a:rPr>
              <a:t>ez</a:t>
            </a:r>
            <a:r>
              <a:rPr lang="en-GB" dirty="0">
                <a:solidFill>
                  <a:srgbClr val="D5262B"/>
                </a:solidFill>
              </a:rPr>
              <a:t> a </a:t>
            </a:r>
            <a:r>
              <a:rPr lang="en-GB" dirty="0" err="1">
                <a:solidFill>
                  <a:srgbClr val="D5262B"/>
                </a:solidFill>
              </a:rPr>
              <a:t>felső</a:t>
            </a:r>
            <a:r>
              <a:rPr lang="en-GB" dirty="0">
                <a:solidFill>
                  <a:srgbClr val="D5262B"/>
                </a:solidFill>
              </a:rPr>
              <a:t> </a:t>
            </a:r>
            <a:r>
              <a:rPr lang="en-GB" dirty="0" err="1">
                <a:solidFill>
                  <a:srgbClr val="D5262B"/>
                </a:solidFill>
              </a:rPr>
              <a:t>határ</a:t>
            </a:r>
            <a:r>
              <a:rPr lang="en-GB" dirty="0">
                <a:solidFill>
                  <a:srgbClr val="D5262B"/>
                </a:solidFill>
              </a:rPr>
              <a:t>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2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2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2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2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2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2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2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2918" grpId="0" autoUpdateAnimBg="0"/>
      <p:bldP spid="422920" grpId="0" autoUpdateAnimBg="0"/>
      <p:bldP spid="422921" grpId="0" autoUpdateAnimBg="0"/>
      <p:bldP spid="422923" grpId="0" animBg="1" autoUpdateAnimBg="0"/>
      <p:bldP spid="422924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Dia számának helye 2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37B0ECB-F69F-4117-9F67-BEE5B902DD93}" type="slidenum">
              <a:rPr lang="en-US" smtClean="0">
                <a:latin typeface="Arial" charset="0"/>
              </a:rPr>
              <a:pPr/>
              <a:t>19</a:t>
            </a:fld>
            <a:endParaRPr lang="en-US" smtClean="0">
              <a:latin typeface="Arial" charset="0"/>
            </a:endParaRPr>
          </a:p>
        </p:txBody>
      </p:sp>
      <p:sp>
        <p:nvSpPr>
          <p:cNvPr id="450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z="2800" dirty="0" smtClean="0">
                <a:solidFill>
                  <a:srgbClr val="FF0000"/>
                </a:solidFill>
              </a:rPr>
              <a:t>7. </a:t>
            </a:r>
            <a:r>
              <a:rPr lang="en-US" sz="2800" dirty="0" smtClean="0">
                <a:solidFill>
                  <a:srgbClr val="FF0000"/>
                </a:solidFill>
              </a:rPr>
              <a:t>H</a:t>
            </a:r>
            <a:r>
              <a:rPr lang="hu-HU" sz="2800" dirty="0" smtClean="0">
                <a:solidFill>
                  <a:srgbClr val="FF0000"/>
                </a:solidFill>
              </a:rPr>
              <a:t>ősugárzás érzékelő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  <p:pic>
        <p:nvPicPr>
          <p:cNvPr id="45062" name="Picture 3" descr="IRsenso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3" y="1417638"/>
            <a:ext cx="2936875" cy="307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3940" name="Text Box 4"/>
          <p:cNvSpPr txBox="1">
            <a:spLocks noChangeArrowheads="1"/>
          </p:cNvSpPr>
          <p:nvPr/>
        </p:nvSpPr>
        <p:spPr bwMode="auto">
          <a:xfrm>
            <a:off x="4438650" y="1444625"/>
            <a:ext cx="3262313" cy="32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1800">
                <a:solidFill>
                  <a:srgbClr val="4D2885"/>
                </a:solidFill>
              </a:rPr>
              <a:t>A korlát: a zaj</a:t>
            </a:r>
            <a:endParaRPr lang="en-GB"/>
          </a:p>
        </p:txBody>
      </p:sp>
      <p:sp>
        <p:nvSpPr>
          <p:cNvPr id="423947" name="Text Box 11"/>
          <p:cNvSpPr txBox="1">
            <a:spLocks noChangeArrowheads="1"/>
          </p:cNvSpPr>
          <p:nvPr/>
        </p:nvSpPr>
        <p:spPr bwMode="auto">
          <a:xfrm>
            <a:off x="4122738" y="1936750"/>
            <a:ext cx="4175125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b="1">
                <a:solidFill>
                  <a:srgbClr val="8C2532"/>
                </a:solidFill>
              </a:rPr>
              <a:t>NEP</a:t>
            </a:r>
            <a:r>
              <a:rPr lang="en-GB"/>
              <a:t> </a:t>
            </a:r>
            <a:r>
              <a:rPr lang="en-US"/>
              <a:t>= Noise Equivalent Power</a:t>
            </a:r>
            <a:endParaRPr lang="en-GB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3705225" y="4691063"/>
            <a:ext cx="4735513" cy="1004887"/>
            <a:chOff x="2334" y="2955"/>
            <a:chExt cx="2983" cy="633"/>
          </a:xfrm>
        </p:grpSpPr>
        <p:sp>
          <p:nvSpPr>
            <p:cNvPr id="45069" name="Text Box 13"/>
            <p:cNvSpPr txBox="1">
              <a:spLocks noChangeArrowheads="1"/>
            </p:cNvSpPr>
            <p:nvPr/>
          </p:nvSpPr>
          <p:spPr bwMode="auto">
            <a:xfrm>
              <a:off x="2334" y="2955"/>
              <a:ext cx="2983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GB">
                  <a:latin typeface="Times New Roman" pitchFamily="18" charset="0"/>
                </a:rPr>
                <a:t>P</a:t>
              </a:r>
              <a:r>
                <a:rPr lang="hu-HU">
                  <a:latin typeface="Times New Roman" pitchFamily="18" charset="0"/>
                </a:rPr>
                <a:t>éldául I</a:t>
              </a:r>
              <a:r>
                <a:rPr lang="en-US">
                  <a:latin typeface="Times New Roman" pitchFamily="18" charset="0"/>
                </a:rPr>
                <a:t>=16 </a:t>
              </a:r>
              <a:r>
                <a:rPr lang="en-US">
                  <a:latin typeface="Times New Roman" pitchFamily="18" charset="0"/>
                  <a:sym typeface="Symbol" pitchFamily="18" charset="2"/>
                </a:rPr>
                <a:t>A, f=10 Hz esetén</a:t>
              </a:r>
              <a:endParaRPr lang="en-GB"/>
            </a:p>
          </p:txBody>
        </p:sp>
        <p:graphicFrame>
          <p:nvGraphicFramePr>
            <p:cNvPr id="45059" name="Object 14"/>
            <p:cNvGraphicFramePr>
              <a:graphicFrameLocks noChangeAspect="1"/>
            </p:cNvGraphicFramePr>
            <p:nvPr/>
          </p:nvGraphicFramePr>
          <p:xfrm>
            <a:off x="2590" y="3257"/>
            <a:ext cx="997" cy="331"/>
          </p:xfrm>
          <a:graphic>
            <a:graphicData uri="http://schemas.openxmlformats.org/presentationml/2006/ole">
              <p:oleObj spid="_x0000_s33795" name="Equation" r:id="rId4" imgW="876300" imgH="292100" progId="Equation.3">
                <p:embed/>
              </p:oleObj>
            </a:graphicData>
          </a:graphic>
        </p:graphicFrame>
      </p:grpSp>
      <p:sp>
        <p:nvSpPr>
          <p:cNvPr id="423951" name="Text Box 15"/>
          <p:cNvSpPr txBox="1">
            <a:spLocks noChangeArrowheads="1"/>
          </p:cNvSpPr>
          <p:nvPr/>
        </p:nvSpPr>
        <p:spPr bwMode="auto">
          <a:xfrm>
            <a:off x="717550" y="5818188"/>
            <a:ext cx="7215188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/>
              <a:t>NEP </a:t>
            </a:r>
            <a:r>
              <a:rPr lang="en-US"/>
              <a:t>&lt;</a:t>
            </a:r>
            <a:r>
              <a:rPr lang="hu-HU"/>
              <a:t> 1 nW    ideális esetben    (I zajtalan, erősítő zajtalan)</a:t>
            </a:r>
            <a:endParaRPr lang="en-GB"/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3771900" y="2319338"/>
            <a:ext cx="4497388" cy="2276475"/>
            <a:chOff x="2376" y="1461"/>
            <a:chExt cx="2833" cy="1434"/>
          </a:xfrm>
        </p:grpSpPr>
        <p:graphicFrame>
          <p:nvGraphicFramePr>
            <p:cNvPr id="45058" name="Object 12"/>
            <p:cNvGraphicFramePr>
              <a:graphicFrameLocks noChangeAspect="1"/>
            </p:cNvGraphicFramePr>
            <p:nvPr/>
          </p:nvGraphicFramePr>
          <p:xfrm>
            <a:off x="2376" y="2449"/>
            <a:ext cx="2833" cy="446"/>
          </p:xfrm>
          <a:graphic>
            <a:graphicData uri="http://schemas.openxmlformats.org/presentationml/2006/ole">
              <p:oleObj spid="_x0000_s33794" name="Equation" r:id="rId5" imgW="2489200" imgH="393700" progId="Equation.3">
                <p:embed/>
              </p:oleObj>
            </a:graphicData>
          </a:graphic>
        </p:graphicFrame>
        <p:pic>
          <p:nvPicPr>
            <p:cNvPr id="45068" name="Picture 16" descr="diodazaj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031" y="1461"/>
              <a:ext cx="1572" cy="9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3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3940" grpId="0" autoUpdateAnimBg="0"/>
      <p:bldP spid="423947" grpId="0" autoUpdateAnimBg="0"/>
      <p:bldP spid="42395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Dia számának helye 2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D0F5E34-DA10-4746-9519-BAC299238D0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title"/>
          </p:nvPr>
        </p:nvSpPr>
        <p:spPr>
          <a:xfrm>
            <a:off x="130175" y="581025"/>
            <a:ext cx="8845550" cy="549275"/>
          </a:xfrm>
        </p:spPr>
        <p:txBody>
          <a:bodyPr/>
          <a:lstStyle/>
          <a:p>
            <a:pPr eaLnBrk="1" hangingPunct="1"/>
            <a:r>
              <a:rPr lang="en-US" sz="2800" smtClean="0"/>
              <a:t>Jellegzetes probléma: a hajlított rúd</a:t>
            </a:r>
            <a:endParaRPr lang="en-US" smtClean="0"/>
          </a:p>
        </p:txBody>
      </p:sp>
      <p:graphicFrame>
        <p:nvGraphicFramePr>
          <p:cNvPr id="363525" name="Object 5"/>
          <p:cNvGraphicFramePr>
            <a:graphicFrameLocks noChangeAspect="1"/>
          </p:cNvGraphicFramePr>
          <p:nvPr/>
        </p:nvGraphicFramePr>
        <p:xfrm>
          <a:off x="1063625" y="2225675"/>
          <a:ext cx="2501900" cy="625475"/>
        </p:xfrm>
        <a:graphic>
          <a:graphicData uri="http://schemas.openxmlformats.org/presentationml/2006/ole">
            <p:oleObj spid="_x0000_s3074" name="Equation" r:id="rId3" imgW="1676400" imgH="419100" progId="">
              <p:embed/>
            </p:oleObj>
          </a:graphicData>
        </a:graphic>
      </p:graphicFrame>
      <p:graphicFrame>
        <p:nvGraphicFramePr>
          <p:cNvPr id="363526" name="Object 6"/>
          <p:cNvGraphicFramePr>
            <a:graphicFrameLocks noChangeAspect="1"/>
          </p:cNvGraphicFramePr>
          <p:nvPr/>
        </p:nvGraphicFramePr>
        <p:xfrm>
          <a:off x="1300163" y="3019425"/>
          <a:ext cx="1216025" cy="536575"/>
        </p:xfrm>
        <a:graphic>
          <a:graphicData uri="http://schemas.openxmlformats.org/presentationml/2006/ole">
            <p:oleObj spid="_x0000_s3075" name="Equation" r:id="rId4" imgW="888614" imgH="393529" progId="">
              <p:embed/>
            </p:oleObj>
          </a:graphicData>
        </a:graphic>
      </p:graphicFrame>
      <p:graphicFrame>
        <p:nvGraphicFramePr>
          <p:cNvPr id="363527" name="Object 7"/>
          <p:cNvGraphicFramePr>
            <a:graphicFrameLocks noChangeAspect="1"/>
          </p:cNvGraphicFramePr>
          <p:nvPr/>
        </p:nvGraphicFramePr>
        <p:xfrm>
          <a:off x="1050925" y="3727450"/>
          <a:ext cx="2278063" cy="606425"/>
        </p:xfrm>
        <a:graphic>
          <a:graphicData uri="http://schemas.openxmlformats.org/presentationml/2006/ole">
            <p:oleObj spid="_x0000_s3076" name="Equation" r:id="rId5" imgW="1663700" imgH="444500" progId="">
              <p:embed/>
            </p:oleObj>
          </a:graphicData>
        </a:graphic>
      </p:graphicFrame>
      <p:graphicFrame>
        <p:nvGraphicFramePr>
          <p:cNvPr id="363528" name="Object 8"/>
          <p:cNvGraphicFramePr>
            <a:graphicFrameLocks noChangeAspect="1"/>
          </p:cNvGraphicFramePr>
          <p:nvPr/>
        </p:nvGraphicFramePr>
        <p:xfrm>
          <a:off x="1504950" y="4662488"/>
          <a:ext cx="1212850" cy="614362"/>
        </p:xfrm>
        <a:graphic>
          <a:graphicData uri="http://schemas.openxmlformats.org/presentationml/2006/ole">
            <p:oleObj spid="_x0000_s3077" name="Equation" r:id="rId6" imgW="774364" imgH="393529" progId="">
              <p:embed/>
            </p:oleObj>
          </a:graphicData>
        </a:graphic>
      </p:graphicFrame>
      <p:sp>
        <p:nvSpPr>
          <p:cNvPr id="8200" name="Text Box 9"/>
          <p:cNvSpPr txBox="1">
            <a:spLocks noChangeArrowheads="1"/>
          </p:cNvSpPr>
          <p:nvPr/>
        </p:nvSpPr>
        <p:spPr bwMode="auto">
          <a:xfrm>
            <a:off x="642938" y="1655763"/>
            <a:ext cx="2982912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/>
              <a:t>A hajlítási tengely helye ?</a:t>
            </a:r>
          </a:p>
        </p:txBody>
      </p:sp>
      <p:pic>
        <p:nvPicPr>
          <p:cNvPr id="8201" name="Picture 11" descr="A3-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024313" y="1549400"/>
            <a:ext cx="4845050" cy="416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3530" name="Text Box 10"/>
          <p:cNvSpPr txBox="1">
            <a:spLocks noChangeArrowheads="1"/>
          </p:cNvSpPr>
          <p:nvPr/>
        </p:nvSpPr>
        <p:spPr bwMode="auto">
          <a:xfrm>
            <a:off x="790575" y="5511800"/>
            <a:ext cx="4322763" cy="334963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>
                <a:solidFill>
                  <a:srgbClr val="8C2532"/>
                </a:solidFill>
              </a:rPr>
              <a:t>A hajlítási tengely a súlyponton halad át!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3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3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3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3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3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530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6" name="Dia számának helye 2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094F2E5-13D0-4A57-B55D-6CE2BD42503F}" type="slidenum">
              <a:rPr lang="en-US" smtClean="0">
                <a:latin typeface="Arial" charset="0"/>
              </a:rPr>
              <a:pPr/>
              <a:t>20</a:t>
            </a:fld>
            <a:endParaRPr lang="en-US" smtClean="0">
              <a:latin typeface="Arial" charset="0"/>
            </a:endParaRPr>
          </a:p>
        </p:txBody>
      </p:sp>
      <p:sp>
        <p:nvSpPr>
          <p:cNvPr id="460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z="2800" dirty="0" smtClean="0">
                <a:solidFill>
                  <a:srgbClr val="FF0000"/>
                </a:solidFill>
              </a:rPr>
              <a:t>7. </a:t>
            </a:r>
            <a:r>
              <a:rPr lang="en-US" sz="2800" dirty="0" smtClean="0">
                <a:solidFill>
                  <a:srgbClr val="FF0000"/>
                </a:solidFill>
              </a:rPr>
              <a:t>H</a:t>
            </a:r>
            <a:r>
              <a:rPr lang="hu-HU" sz="2800" dirty="0" smtClean="0">
                <a:solidFill>
                  <a:srgbClr val="FF0000"/>
                </a:solidFill>
              </a:rPr>
              <a:t>ősugárzás érzékelő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  <p:pic>
        <p:nvPicPr>
          <p:cNvPr id="46088" name="Picture 3" descr="IRsenso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3" y="1417638"/>
            <a:ext cx="2936875" cy="307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9" name="Text Box 4"/>
          <p:cNvSpPr txBox="1">
            <a:spLocks noChangeArrowheads="1"/>
          </p:cNvSpPr>
          <p:nvPr/>
        </p:nvSpPr>
        <p:spPr bwMode="auto">
          <a:xfrm>
            <a:off x="4438650" y="1444625"/>
            <a:ext cx="3262313" cy="32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1800">
                <a:solidFill>
                  <a:srgbClr val="4D2885"/>
                </a:solidFill>
              </a:rPr>
              <a:t>2. Az id</a:t>
            </a:r>
            <a:r>
              <a:rPr lang="hu-HU" sz="1800">
                <a:solidFill>
                  <a:srgbClr val="4D2885"/>
                </a:solidFill>
              </a:rPr>
              <a:t>őállandó számítása</a:t>
            </a:r>
            <a:endParaRPr lang="en-GB"/>
          </a:p>
        </p:txBody>
      </p:sp>
      <p:sp>
        <p:nvSpPr>
          <p:cNvPr id="428043" name="Text Box 11"/>
          <p:cNvSpPr txBox="1">
            <a:spLocks noChangeArrowheads="1"/>
          </p:cNvSpPr>
          <p:nvPr/>
        </p:nvSpPr>
        <p:spPr bwMode="auto">
          <a:xfrm>
            <a:off x="3717925" y="2136775"/>
            <a:ext cx="4775200" cy="32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1800"/>
              <a:t>Közelítés: koncentrált paraméteres modell</a:t>
            </a:r>
            <a:endParaRPr lang="en-GB"/>
          </a:p>
        </p:txBody>
      </p:sp>
      <p:graphicFrame>
        <p:nvGraphicFramePr>
          <p:cNvPr id="428044" name="Object 12"/>
          <p:cNvGraphicFramePr>
            <a:graphicFrameLocks noChangeAspect="1"/>
          </p:cNvGraphicFramePr>
          <p:nvPr/>
        </p:nvGraphicFramePr>
        <p:xfrm>
          <a:off x="3783013" y="2786063"/>
          <a:ext cx="4233862" cy="460375"/>
        </p:xfrm>
        <a:graphic>
          <a:graphicData uri="http://schemas.openxmlformats.org/presentationml/2006/ole">
            <p:oleObj spid="_x0000_s34818" name="Equation" r:id="rId4" imgW="2438400" imgH="266700" progId="Equation.3">
              <p:embed/>
            </p:oleObj>
          </a:graphicData>
        </a:graphic>
      </p:graphicFrame>
      <p:graphicFrame>
        <p:nvGraphicFramePr>
          <p:cNvPr id="428045" name="Object 13"/>
          <p:cNvGraphicFramePr>
            <a:graphicFrameLocks noChangeAspect="1"/>
          </p:cNvGraphicFramePr>
          <p:nvPr/>
        </p:nvGraphicFramePr>
        <p:xfrm>
          <a:off x="3695700" y="3533775"/>
          <a:ext cx="4992688" cy="395288"/>
        </p:xfrm>
        <a:graphic>
          <a:graphicData uri="http://schemas.openxmlformats.org/presentationml/2006/ole">
            <p:oleObj spid="_x0000_s34819" name="Equation" r:id="rId5" imgW="3187700" imgH="254000" progId="Equation.3">
              <p:embed/>
            </p:oleObj>
          </a:graphicData>
        </a:graphic>
      </p:graphicFrame>
      <p:graphicFrame>
        <p:nvGraphicFramePr>
          <p:cNvPr id="428046" name="Object 14"/>
          <p:cNvGraphicFramePr>
            <a:graphicFrameLocks noChangeAspect="1"/>
          </p:cNvGraphicFramePr>
          <p:nvPr/>
        </p:nvGraphicFramePr>
        <p:xfrm>
          <a:off x="3668713" y="4254500"/>
          <a:ext cx="5062537" cy="474663"/>
        </p:xfrm>
        <a:graphic>
          <a:graphicData uri="http://schemas.openxmlformats.org/presentationml/2006/ole">
            <p:oleObj spid="_x0000_s34820" name="Equation" r:id="rId6" imgW="2692400" imgH="254000" progId="Equation.3">
              <p:embed/>
            </p:oleObj>
          </a:graphicData>
        </a:graphic>
      </p:graphicFrame>
      <p:graphicFrame>
        <p:nvGraphicFramePr>
          <p:cNvPr id="428047" name="Object 15"/>
          <p:cNvGraphicFramePr>
            <a:graphicFrameLocks noChangeAspect="1"/>
          </p:cNvGraphicFramePr>
          <p:nvPr/>
        </p:nvGraphicFramePr>
        <p:xfrm>
          <a:off x="5214938" y="5141913"/>
          <a:ext cx="1873250" cy="554037"/>
        </p:xfrm>
        <a:graphic>
          <a:graphicData uri="http://schemas.openxmlformats.org/presentationml/2006/ole">
            <p:oleObj spid="_x0000_s34821" name="Equation" r:id="rId7" imgW="774364" imgH="228501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8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8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8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8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8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8043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0EB769-CC09-460E-B5FC-F4BAE3DA254E}" type="slidenum">
              <a:rPr lang="en-US"/>
              <a:pPr/>
              <a:t>21</a:t>
            </a:fld>
            <a:endParaRPr lang="en-US"/>
          </a:p>
        </p:txBody>
      </p:sp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FF0000"/>
                </a:solidFill>
              </a:rPr>
              <a:t>8. </a:t>
            </a:r>
            <a:r>
              <a:rPr lang="en-GB" dirty="0" smtClean="0">
                <a:solidFill>
                  <a:srgbClr val="FF0000"/>
                </a:solidFill>
              </a:rPr>
              <a:t>A </a:t>
            </a:r>
            <a:r>
              <a:rPr lang="en-GB" dirty="0">
                <a:solidFill>
                  <a:srgbClr val="FF0000"/>
                </a:solidFill>
              </a:rPr>
              <a:t>DMD </a:t>
            </a:r>
            <a:r>
              <a:rPr lang="en-GB" dirty="0" err="1">
                <a:solidFill>
                  <a:srgbClr val="FF0000"/>
                </a:solidFill>
              </a:rPr>
              <a:t>eszk</a:t>
            </a:r>
            <a:r>
              <a:rPr lang="hu-HU" dirty="0">
                <a:solidFill>
                  <a:srgbClr val="FF0000"/>
                </a:solidFill>
              </a:rPr>
              <a:t>öz vizsgálata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08579" name="Text Box 3"/>
          <p:cNvSpPr txBox="1">
            <a:spLocks noChangeArrowheads="1"/>
          </p:cNvSpPr>
          <p:nvPr/>
        </p:nvSpPr>
        <p:spPr bwMode="auto">
          <a:xfrm>
            <a:off x="665163" y="1382713"/>
            <a:ext cx="7894637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2400">
                <a:solidFill>
                  <a:srgbClr val="4D2885"/>
                </a:solidFill>
              </a:rPr>
              <a:t>Számoljunk!</a:t>
            </a:r>
            <a:endParaRPr lang="en-GB"/>
          </a:p>
        </p:txBody>
      </p:sp>
      <p:sp>
        <p:nvSpPr>
          <p:cNvPr id="408583" name="Text Box 7"/>
          <p:cNvSpPr txBox="1">
            <a:spLocks noChangeArrowheads="1"/>
          </p:cNvSpPr>
          <p:nvPr/>
        </p:nvSpPr>
        <p:spPr bwMode="auto">
          <a:xfrm>
            <a:off x="612775" y="2022475"/>
            <a:ext cx="7254875" cy="207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/>
              <a:t>Mozgókép, villódzásmentes megjelenítés: 5</a:t>
            </a:r>
            <a:r>
              <a:rPr lang="en-US"/>
              <a:t>0 k</a:t>
            </a:r>
            <a:r>
              <a:rPr lang="hu-HU"/>
              <a:t>ép/s, 2</a:t>
            </a:r>
            <a:r>
              <a:rPr lang="en-US"/>
              <a:t>0 ms</a:t>
            </a:r>
            <a:r>
              <a:rPr lang="hu-HU"/>
              <a:t>/kép</a:t>
            </a:r>
          </a:p>
          <a:p>
            <a:pPr algn="l">
              <a:spcBef>
                <a:spcPct val="50000"/>
              </a:spcBef>
            </a:pPr>
            <a:r>
              <a:rPr lang="en-US"/>
              <a:t>a vez</a:t>
            </a:r>
            <a:r>
              <a:rPr lang="hu-HU"/>
              <a:t>érlő impulzus szélességének  lépése:</a:t>
            </a:r>
          </a:p>
          <a:p>
            <a:pPr algn="l">
              <a:spcBef>
                <a:spcPct val="50000"/>
              </a:spcBef>
            </a:pPr>
            <a:r>
              <a:rPr lang="hu-HU"/>
              <a:t>                                  64 szürkeárnyalat, 2</a:t>
            </a:r>
            <a:r>
              <a:rPr lang="en-US"/>
              <a:t>0/64 = 0,31 ms</a:t>
            </a:r>
          </a:p>
          <a:p>
            <a:pPr algn="l">
              <a:spcBef>
                <a:spcPct val="50000"/>
              </a:spcBef>
            </a:pPr>
            <a:r>
              <a:rPr lang="en-US"/>
              <a:t>Ugyanez színes képnél: 3x50=150 kép/s, 0,1 ms l</a:t>
            </a:r>
            <a:r>
              <a:rPr lang="hu-HU"/>
              <a:t>épés</a:t>
            </a:r>
          </a:p>
          <a:p>
            <a:pPr algn="l">
              <a:spcBef>
                <a:spcPct val="50000"/>
              </a:spcBef>
            </a:pPr>
            <a:r>
              <a:rPr lang="hu-HU"/>
              <a:t>A tükör átbillenése 2</a:t>
            </a:r>
            <a:r>
              <a:rPr lang="en-US"/>
              <a:t>0-30</a:t>
            </a:r>
            <a:r>
              <a:rPr lang="hu-HU"/>
              <a:t> </a:t>
            </a:r>
            <a:r>
              <a:rPr lang="hu-HU" sz="2400">
                <a:sym typeface="Symbol" pitchFamily="18" charset="2"/>
              </a:rPr>
              <a:t></a:t>
            </a:r>
            <a:r>
              <a:rPr lang="hu-HU"/>
              <a:t>s lehet!</a:t>
            </a:r>
            <a:endParaRPr lang="en-GB"/>
          </a:p>
        </p:txBody>
      </p:sp>
      <p:sp>
        <p:nvSpPr>
          <p:cNvPr id="408584" name="Text Box 8"/>
          <p:cNvSpPr txBox="1">
            <a:spLocks noChangeArrowheads="1"/>
          </p:cNvSpPr>
          <p:nvPr/>
        </p:nvSpPr>
        <p:spPr bwMode="auto">
          <a:xfrm>
            <a:off x="560388" y="4448175"/>
            <a:ext cx="73850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>
                <a:solidFill>
                  <a:srgbClr val="4D2885"/>
                </a:solidFill>
              </a:rPr>
              <a:t>Hányszor billen?</a:t>
            </a:r>
            <a:endParaRPr lang="en-GB"/>
          </a:p>
          <a:p>
            <a:pPr algn="l">
              <a:spcBef>
                <a:spcPct val="50000"/>
              </a:spcBef>
            </a:pPr>
            <a:r>
              <a:rPr lang="en-GB"/>
              <a:t>1</a:t>
            </a:r>
            <a:r>
              <a:rPr lang="en-US"/>
              <a:t>50/sec, 540 000/</a:t>
            </a:r>
            <a:r>
              <a:rPr lang="hu-HU"/>
              <a:t>óra, kb. 8</a:t>
            </a:r>
            <a:r>
              <a:rPr lang="en-US"/>
              <a:t>00 000 000 /</a:t>
            </a:r>
            <a:r>
              <a:rPr lang="hu-HU"/>
              <a:t>év !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8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8584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D0FB6F-929F-4DAB-B0C4-8EA62D1E97B3}" type="slidenum">
              <a:rPr lang="en-US"/>
              <a:pPr/>
              <a:t>22</a:t>
            </a:fld>
            <a:endParaRPr lang="en-US"/>
          </a:p>
        </p:txBody>
      </p:sp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FF0000"/>
                </a:solidFill>
              </a:rPr>
              <a:t>8. </a:t>
            </a:r>
            <a:r>
              <a:rPr lang="en-GB" dirty="0" smtClean="0">
                <a:solidFill>
                  <a:srgbClr val="FF0000"/>
                </a:solidFill>
              </a:rPr>
              <a:t>A </a:t>
            </a:r>
            <a:r>
              <a:rPr lang="en-GB" dirty="0">
                <a:solidFill>
                  <a:srgbClr val="FF0000"/>
                </a:solidFill>
              </a:rPr>
              <a:t>DMD </a:t>
            </a:r>
            <a:r>
              <a:rPr lang="en-GB" dirty="0" err="1">
                <a:solidFill>
                  <a:srgbClr val="FF0000"/>
                </a:solidFill>
              </a:rPr>
              <a:t>eszk</a:t>
            </a:r>
            <a:r>
              <a:rPr lang="hu-HU" dirty="0">
                <a:solidFill>
                  <a:srgbClr val="FF0000"/>
                </a:solidFill>
              </a:rPr>
              <a:t>öz vizsgálata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409606" name="Picture 6" descr="E:\ppt\kitekint\MIRROR.BMP"/>
          <p:cNvPicPr>
            <a:picLocks noChangeAspect="1" noChangeArrowheads="1"/>
          </p:cNvPicPr>
          <p:nvPr/>
        </p:nvPicPr>
        <p:blipFill>
          <a:blip r:embed="rId2">
            <a:lum bright="18000"/>
          </a:blip>
          <a:srcRect/>
          <a:stretch>
            <a:fillRect/>
          </a:stretch>
        </p:blipFill>
        <p:spPr bwMode="auto">
          <a:xfrm>
            <a:off x="4868863" y="1347788"/>
            <a:ext cx="4114800" cy="320516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409608" name="Text Box 8"/>
          <p:cNvSpPr txBox="1">
            <a:spLocks noChangeArrowheads="1"/>
          </p:cNvSpPr>
          <p:nvPr/>
        </p:nvSpPr>
        <p:spPr bwMode="auto">
          <a:xfrm>
            <a:off x="5957888" y="4878388"/>
            <a:ext cx="24384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GB" sz="1800" b="1">
                <a:effectLst>
                  <a:outerShdw blurRad="38100" dist="38100" dir="2700000" algn="tl">
                    <a:srgbClr val="C0C0C0"/>
                  </a:outerShdw>
                </a:effectLst>
              </a:rPr>
              <a:t>Torziós függesztés, a tükör nélkül</a:t>
            </a:r>
          </a:p>
        </p:txBody>
      </p:sp>
      <p:pic>
        <p:nvPicPr>
          <p:cNvPr id="409609" name="Picture 9" descr="H:\Im2\MEMS2003\Dmdchip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1625" y="3152775"/>
            <a:ext cx="4343400" cy="3181350"/>
          </a:xfrm>
          <a:prstGeom prst="rect">
            <a:avLst/>
          </a:prstGeom>
          <a:noFill/>
        </p:spPr>
      </p:pic>
      <p:sp>
        <p:nvSpPr>
          <p:cNvPr id="409611" name="Text Box 11"/>
          <p:cNvSpPr txBox="1">
            <a:spLocks noChangeArrowheads="1"/>
          </p:cNvSpPr>
          <p:nvPr/>
        </p:nvSpPr>
        <p:spPr bwMode="auto">
          <a:xfrm>
            <a:off x="665163" y="1625600"/>
            <a:ext cx="3497262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2400">
                <a:solidFill>
                  <a:srgbClr val="4D2885"/>
                </a:solidFill>
              </a:rPr>
              <a:t>A felépítés</a:t>
            </a:r>
          </a:p>
          <a:p>
            <a:pPr algn="l">
              <a:spcBef>
                <a:spcPct val="50000"/>
              </a:spcBef>
            </a:pPr>
            <a:r>
              <a:rPr lang="en-GB"/>
              <a:t>Pl. 2</a:t>
            </a:r>
            <a:r>
              <a:rPr lang="en-US"/>
              <a:t>0x20 um t</a:t>
            </a:r>
            <a:r>
              <a:rPr lang="hu-HU"/>
              <a:t>ükrök</a:t>
            </a:r>
            <a:endParaRPr lang="en-GB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E4FD52-1911-41C2-8BA7-9C8C48FA54EB}" type="slidenum">
              <a:rPr lang="en-US"/>
              <a:pPr/>
              <a:t>23</a:t>
            </a:fld>
            <a:endParaRPr lang="en-US"/>
          </a:p>
        </p:txBody>
      </p:sp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FF0000"/>
                </a:solidFill>
              </a:rPr>
              <a:t>8. </a:t>
            </a:r>
            <a:r>
              <a:rPr lang="en-GB" dirty="0" smtClean="0">
                <a:solidFill>
                  <a:srgbClr val="FF0000"/>
                </a:solidFill>
              </a:rPr>
              <a:t>A </a:t>
            </a:r>
            <a:r>
              <a:rPr lang="en-GB" dirty="0">
                <a:solidFill>
                  <a:srgbClr val="FF0000"/>
                </a:solidFill>
              </a:rPr>
              <a:t>DMD </a:t>
            </a:r>
            <a:r>
              <a:rPr lang="en-GB" dirty="0" err="1">
                <a:solidFill>
                  <a:srgbClr val="FF0000"/>
                </a:solidFill>
              </a:rPr>
              <a:t>eszk</a:t>
            </a:r>
            <a:r>
              <a:rPr lang="hu-HU" dirty="0">
                <a:solidFill>
                  <a:srgbClr val="FF0000"/>
                </a:solidFill>
              </a:rPr>
              <a:t>öz vizsgálata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10630" name="Text Box 6"/>
          <p:cNvSpPr txBox="1">
            <a:spLocks noChangeArrowheads="1"/>
          </p:cNvSpPr>
          <p:nvPr/>
        </p:nvSpPr>
        <p:spPr bwMode="auto">
          <a:xfrm>
            <a:off x="665163" y="1625600"/>
            <a:ext cx="2389187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2400">
                <a:solidFill>
                  <a:srgbClr val="4D2885"/>
                </a:solidFill>
              </a:rPr>
              <a:t>Számítások</a:t>
            </a:r>
            <a:endParaRPr lang="en-GB"/>
          </a:p>
        </p:txBody>
      </p:sp>
      <p:graphicFrame>
        <p:nvGraphicFramePr>
          <p:cNvPr id="410631" name="Object 7"/>
          <p:cNvGraphicFramePr>
            <a:graphicFrameLocks noChangeAspect="1"/>
          </p:cNvGraphicFramePr>
          <p:nvPr/>
        </p:nvGraphicFramePr>
        <p:xfrm>
          <a:off x="4889500" y="1619250"/>
          <a:ext cx="3630613" cy="1660525"/>
        </p:xfrm>
        <a:graphic>
          <a:graphicData uri="http://schemas.openxmlformats.org/presentationml/2006/ole">
            <p:oleObj spid="_x0000_s35842" name="Document" r:id="rId3" imgW="2601000" imgH="1188720" progId="Word.Document.8">
              <p:embed/>
            </p:oleObj>
          </a:graphicData>
        </a:graphic>
      </p:graphicFrame>
      <p:sp>
        <p:nvSpPr>
          <p:cNvPr id="410633" name="Line 9"/>
          <p:cNvSpPr>
            <a:spLocks noChangeShapeType="1"/>
          </p:cNvSpPr>
          <p:nvPr/>
        </p:nvSpPr>
        <p:spPr bwMode="auto">
          <a:xfrm flipH="1">
            <a:off x="6850063" y="1839913"/>
            <a:ext cx="234950" cy="652462"/>
          </a:xfrm>
          <a:prstGeom prst="line">
            <a:avLst/>
          </a:prstGeom>
          <a:noFill/>
          <a:ln w="19050">
            <a:solidFill>
              <a:srgbClr val="D5262B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634" name="Text Box 10"/>
          <p:cNvSpPr txBox="1">
            <a:spLocks noChangeArrowheads="1"/>
          </p:cNvSpPr>
          <p:nvPr/>
        </p:nvSpPr>
        <p:spPr bwMode="auto">
          <a:xfrm>
            <a:off x="6732588" y="1514475"/>
            <a:ext cx="547687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D5262B"/>
                </a:solidFill>
                <a:sym typeface="Symbol" pitchFamily="18" charset="2"/>
              </a:rPr>
              <a:t></a:t>
            </a:r>
            <a:endParaRPr lang="en-GB"/>
          </a:p>
        </p:txBody>
      </p:sp>
      <p:graphicFrame>
        <p:nvGraphicFramePr>
          <p:cNvPr id="410635" name="Object 11"/>
          <p:cNvGraphicFramePr>
            <a:graphicFrameLocks noChangeAspect="1"/>
          </p:cNvGraphicFramePr>
          <p:nvPr/>
        </p:nvGraphicFramePr>
        <p:xfrm>
          <a:off x="685800" y="2424113"/>
          <a:ext cx="3389313" cy="679450"/>
        </p:xfrm>
        <a:graphic>
          <a:graphicData uri="http://schemas.openxmlformats.org/presentationml/2006/ole">
            <p:oleObj spid="_x0000_s35843" name="Equation" r:id="rId4" imgW="1955520" imgH="393480" progId="Equation.3">
              <p:embed/>
            </p:oleObj>
          </a:graphicData>
        </a:graphic>
      </p:graphicFrame>
      <p:graphicFrame>
        <p:nvGraphicFramePr>
          <p:cNvPr id="410636" name="Object 12"/>
          <p:cNvGraphicFramePr>
            <a:graphicFrameLocks noChangeAspect="1"/>
          </p:cNvGraphicFramePr>
          <p:nvPr/>
        </p:nvGraphicFramePr>
        <p:xfrm>
          <a:off x="636588" y="3470275"/>
          <a:ext cx="3168650" cy="895350"/>
        </p:xfrm>
        <a:graphic>
          <a:graphicData uri="http://schemas.openxmlformats.org/presentationml/2006/ole">
            <p:oleObj spid="_x0000_s35844" name="Equation" r:id="rId5" imgW="2197080" imgH="622080" progId="Equation.3">
              <p:embed/>
            </p:oleObj>
          </a:graphicData>
        </a:graphic>
      </p:graphicFrame>
      <p:graphicFrame>
        <p:nvGraphicFramePr>
          <p:cNvPr id="410637" name="Object 13"/>
          <p:cNvGraphicFramePr>
            <a:graphicFrameLocks noChangeAspect="1"/>
          </p:cNvGraphicFramePr>
          <p:nvPr/>
        </p:nvGraphicFramePr>
        <p:xfrm>
          <a:off x="5826125" y="3500438"/>
          <a:ext cx="1593850" cy="600075"/>
        </p:xfrm>
        <a:graphic>
          <a:graphicData uri="http://schemas.openxmlformats.org/presentationml/2006/ole">
            <p:oleObj spid="_x0000_s35845" name="Equation" r:id="rId6" imgW="1143000" imgH="431640" progId="Equation.3">
              <p:embed/>
            </p:oleObj>
          </a:graphicData>
        </a:graphic>
      </p:graphicFrame>
      <p:graphicFrame>
        <p:nvGraphicFramePr>
          <p:cNvPr id="410638" name="Object 14"/>
          <p:cNvGraphicFramePr>
            <a:graphicFrameLocks noChangeAspect="1"/>
          </p:cNvGraphicFramePr>
          <p:nvPr/>
        </p:nvGraphicFramePr>
        <p:xfrm>
          <a:off x="757238" y="4740275"/>
          <a:ext cx="2347912" cy="1041400"/>
        </p:xfrm>
        <a:graphic>
          <a:graphicData uri="http://schemas.openxmlformats.org/presentationml/2006/ole">
            <p:oleObj spid="_x0000_s35846" name="Equation" r:id="rId7" imgW="1574640" imgH="698400" progId="Equation.3">
              <p:embed/>
            </p:oleObj>
          </a:graphicData>
        </a:graphic>
      </p:graphicFrame>
      <p:graphicFrame>
        <p:nvGraphicFramePr>
          <p:cNvPr id="410639" name="Object 15"/>
          <p:cNvGraphicFramePr>
            <a:graphicFrameLocks noChangeAspect="1"/>
          </p:cNvGraphicFramePr>
          <p:nvPr/>
        </p:nvGraphicFramePr>
        <p:xfrm>
          <a:off x="3727450" y="4745038"/>
          <a:ext cx="4735513" cy="1158875"/>
        </p:xfrm>
        <a:graphic>
          <a:graphicData uri="http://schemas.openxmlformats.org/presentationml/2006/ole">
            <p:oleObj spid="_x0000_s35847" name="Equation" r:id="rId8" imgW="2908080" imgH="711000" progId="Equation.3">
              <p:embed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297503-99AF-412E-ADD8-DF93AAEA49C9}" type="slidenum">
              <a:rPr lang="en-US"/>
              <a:pPr/>
              <a:t>24</a:t>
            </a:fld>
            <a:endParaRPr lang="en-US"/>
          </a:p>
        </p:txBody>
      </p:sp>
      <p:sp>
        <p:nvSpPr>
          <p:cNvPr id="411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FF0000"/>
                </a:solidFill>
              </a:rPr>
              <a:t>8. </a:t>
            </a:r>
            <a:r>
              <a:rPr lang="en-GB" dirty="0" smtClean="0">
                <a:solidFill>
                  <a:srgbClr val="FF0000"/>
                </a:solidFill>
              </a:rPr>
              <a:t>A </a:t>
            </a:r>
            <a:r>
              <a:rPr lang="en-GB" dirty="0">
                <a:solidFill>
                  <a:srgbClr val="FF0000"/>
                </a:solidFill>
              </a:rPr>
              <a:t>DMD </a:t>
            </a:r>
            <a:r>
              <a:rPr lang="en-GB" dirty="0" err="1">
                <a:solidFill>
                  <a:srgbClr val="FF0000"/>
                </a:solidFill>
              </a:rPr>
              <a:t>eszk</a:t>
            </a:r>
            <a:r>
              <a:rPr lang="hu-HU" dirty="0">
                <a:solidFill>
                  <a:srgbClr val="FF0000"/>
                </a:solidFill>
              </a:rPr>
              <a:t>öz vizsgálata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11651" name="Text Box 3"/>
          <p:cNvSpPr txBox="1">
            <a:spLocks noChangeArrowheads="1"/>
          </p:cNvSpPr>
          <p:nvPr/>
        </p:nvSpPr>
        <p:spPr bwMode="auto">
          <a:xfrm>
            <a:off x="665163" y="1625600"/>
            <a:ext cx="2389187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2400" dirty="0" err="1">
                <a:solidFill>
                  <a:srgbClr val="4D2885"/>
                </a:solidFill>
              </a:rPr>
              <a:t>Példa</a:t>
            </a:r>
            <a:endParaRPr lang="en-GB" dirty="0"/>
          </a:p>
        </p:txBody>
      </p:sp>
      <p:graphicFrame>
        <p:nvGraphicFramePr>
          <p:cNvPr id="411652" name="Object 4"/>
          <p:cNvGraphicFramePr>
            <a:graphicFrameLocks noChangeAspect="1"/>
          </p:cNvGraphicFramePr>
          <p:nvPr/>
        </p:nvGraphicFramePr>
        <p:xfrm>
          <a:off x="4889500" y="1619250"/>
          <a:ext cx="3630613" cy="1660525"/>
        </p:xfrm>
        <a:graphic>
          <a:graphicData uri="http://schemas.openxmlformats.org/presentationml/2006/ole">
            <p:oleObj spid="_x0000_s36866" name="Document" r:id="rId3" imgW="2601000" imgH="1188720" progId="Word.Document.8">
              <p:embed/>
            </p:oleObj>
          </a:graphicData>
        </a:graphic>
      </p:graphicFrame>
      <p:sp>
        <p:nvSpPr>
          <p:cNvPr id="411653" name="Line 5"/>
          <p:cNvSpPr>
            <a:spLocks noChangeShapeType="1"/>
          </p:cNvSpPr>
          <p:nvPr/>
        </p:nvSpPr>
        <p:spPr bwMode="auto">
          <a:xfrm flipH="1">
            <a:off x="6850063" y="1839913"/>
            <a:ext cx="234950" cy="652462"/>
          </a:xfrm>
          <a:prstGeom prst="line">
            <a:avLst/>
          </a:prstGeom>
          <a:noFill/>
          <a:ln w="19050">
            <a:solidFill>
              <a:srgbClr val="D5262B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1654" name="Text Box 6"/>
          <p:cNvSpPr txBox="1">
            <a:spLocks noChangeArrowheads="1"/>
          </p:cNvSpPr>
          <p:nvPr/>
        </p:nvSpPr>
        <p:spPr bwMode="auto">
          <a:xfrm>
            <a:off x="6732588" y="1514475"/>
            <a:ext cx="547687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D5262B"/>
                </a:solidFill>
                <a:sym typeface="Symbol" pitchFamily="18" charset="2"/>
              </a:rPr>
              <a:t></a:t>
            </a:r>
            <a:endParaRPr lang="en-GB"/>
          </a:p>
        </p:txBody>
      </p:sp>
      <p:graphicFrame>
        <p:nvGraphicFramePr>
          <p:cNvPr id="411660" name="Object 12"/>
          <p:cNvGraphicFramePr>
            <a:graphicFrameLocks noChangeAspect="1"/>
          </p:cNvGraphicFramePr>
          <p:nvPr/>
        </p:nvGraphicFramePr>
        <p:xfrm>
          <a:off x="5073650" y="3673475"/>
          <a:ext cx="3124200" cy="1206500"/>
        </p:xfrm>
        <a:graphic>
          <a:graphicData uri="http://schemas.openxmlformats.org/presentationml/2006/ole">
            <p:oleObj spid="_x0000_s36867" name="Equation" r:id="rId4" imgW="1841400" imgH="711000" progId="Equation.3">
              <p:embed/>
            </p:oleObj>
          </a:graphicData>
        </a:graphic>
      </p:graphicFrame>
      <p:sp>
        <p:nvSpPr>
          <p:cNvPr id="411662" name="Text Box 14"/>
          <p:cNvSpPr txBox="1">
            <a:spLocks noChangeArrowheads="1"/>
          </p:cNvSpPr>
          <p:nvPr/>
        </p:nvSpPr>
        <p:spPr bwMode="auto">
          <a:xfrm>
            <a:off x="742950" y="2127250"/>
            <a:ext cx="1579563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hu-HU" sz="1800" i="1" dirty="0"/>
              <a:t>x</a:t>
            </a:r>
            <a:r>
              <a:rPr lang="hu-HU" sz="1800" baseline="-25000" dirty="0"/>
              <a:t>1</a:t>
            </a:r>
            <a:r>
              <a:rPr lang="hu-HU" sz="1800" i="1" dirty="0"/>
              <a:t> </a:t>
            </a:r>
            <a:r>
              <a:rPr lang="hu-HU" sz="1800" dirty="0"/>
              <a:t>= 10 </a:t>
            </a:r>
            <a:r>
              <a:rPr lang="hu-HU" sz="1800" dirty="0">
                <a:sym typeface="Symbol" pitchFamily="18" charset="2"/>
              </a:rPr>
              <a:t></a:t>
            </a:r>
            <a:r>
              <a:rPr lang="hu-HU" sz="1800" dirty="0"/>
              <a:t>m</a:t>
            </a:r>
          </a:p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hu-HU" sz="1800" i="1" dirty="0"/>
              <a:t>x</a:t>
            </a:r>
            <a:r>
              <a:rPr lang="hu-HU" sz="1800" baseline="-25000" dirty="0"/>
              <a:t>2</a:t>
            </a:r>
            <a:r>
              <a:rPr lang="hu-HU" sz="1800" i="1" dirty="0"/>
              <a:t> </a:t>
            </a:r>
            <a:r>
              <a:rPr lang="hu-HU" sz="1800" dirty="0"/>
              <a:t>= 20 </a:t>
            </a:r>
            <a:r>
              <a:rPr lang="hu-HU" sz="1800" dirty="0">
                <a:sym typeface="Symbol" pitchFamily="18" charset="2"/>
              </a:rPr>
              <a:t></a:t>
            </a:r>
            <a:r>
              <a:rPr lang="hu-HU" sz="1800" dirty="0"/>
              <a:t>m</a:t>
            </a:r>
          </a:p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hu-HU" sz="1800" i="1" dirty="0"/>
              <a:t>w  </a:t>
            </a:r>
            <a:r>
              <a:rPr lang="hu-HU" sz="1800" dirty="0"/>
              <a:t>= 40 </a:t>
            </a:r>
            <a:r>
              <a:rPr lang="hu-HU" sz="1800" dirty="0">
                <a:sym typeface="Symbol" pitchFamily="18" charset="2"/>
              </a:rPr>
              <a:t></a:t>
            </a:r>
            <a:r>
              <a:rPr lang="hu-HU" sz="1800" dirty="0"/>
              <a:t>m</a:t>
            </a:r>
          </a:p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hu-HU" sz="1800" i="1" dirty="0"/>
              <a:t>d</a:t>
            </a:r>
            <a:r>
              <a:rPr lang="hu-HU" sz="1800" baseline="-25000" dirty="0"/>
              <a:t>o</a:t>
            </a:r>
            <a:r>
              <a:rPr lang="hu-HU" sz="1800" i="1" dirty="0"/>
              <a:t> </a:t>
            </a:r>
            <a:r>
              <a:rPr lang="hu-HU" sz="1800" dirty="0"/>
              <a:t>=  2 </a:t>
            </a:r>
            <a:r>
              <a:rPr lang="hu-HU" sz="1800" dirty="0">
                <a:sym typeface="Symbol" pitchFamily="18" charset="2"/>
              </a:rPr>
              <a:t></a:t>
            </a:r>
            <a:r>
              <a:rPr lang="hu-HU" sz="1800" dirty="0"/>
              <a:t>m</a:t>
            </a:r>
          </a:p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hu-HU" sz="1800" i="1" dirty="0"/>
              <a:t>U  </a:t>
            </a:r>
            <a:r>
              <a:rPr lang="hu-HU" sz="1800" dirty="0"/>
              <a:t>= 20 V.</a:t>
            </a:r>
          </a:p>
          <a:p>
            <a:pPr algn="l">
              <a:lnSpc>
                <a:spcPct val="100000"/>
              </a:lnSpc>
              <a:spcBef>
                <a:spcPct val="0"/>
              </a:spcBef>
            </a:pPr>
            <a:endParaRPr lang="hu-HU" sz="1800" dirty="0"/>
          </a:p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hu-HU" sz="1800" i="1" dirty="0"/>
              <a:t>x</a:t>
            </a:r>
            <a:r>
              <a:rPr lang="hu-HU" sz="1800" baseline="-25000" dirty="0"/>
              <a:t>a</a:t>
            </a:r>
            <a:r>
              <a:rPr lang="hu-HU" sz="1800" i="1" dirty="0"/>
              <a:t> </a:t>
            </a:r>
            <a:r>
              <a:rPr lang="hu-HU" sz="1800" dirty="0"/>
              <a:t>= 15 </a:t>
            </a:r>
            <a:r>
              <a:rPr lang="hu-HU" sz="1800" dirty="0">
                <a:sym typeface="Symbol" pitchFamily="18" charset="2"/>
              </a:rPr>
              <a:t></a:t>
            </a:r>
            <a:r>
              <a:rPr lang="hu-HU" sz="1800" dirty="0"/>
              <a:t>m </a:t>
            </a:r>
            <a:r>
              <a:rPr lang="hu-HU" sz="1800" i="1" dirty="0"/>
              <a:t>C</a:t>
            </a:r>
            <a:r>
              <a:rPr lang="hu-HU" sz="1800" baseline="-25000" dirty="0"/>
              <a:t>o</a:t>
            </a:r>
            <a:r>
              <a:rPr lang="hu-HU" sz="1800" i="1" dirty="0"/>
              <a:t> </a:t>
            </a:r>
            <a:r>
              <a:rPr lang="hu-HU" sz="1800" dirty="0"/>
              <a:t>= 1,77 fF</a:t>
            </a:r>
            <a:endParaRPr lang="en-GB" sz="1800" dirty="0"/>
          </a:p>
        </p:txBody>
      </p:sp>
      <p:sp>
        <p:nvSpPr>
          <p:cNvPr id="411663" name="Line 15"/>
          <p:cNvSpPr>
            <a:spLocks noChangeShapeType="1"/>
          </p:cNvSpPr>
          <p:nvPr/>
        </p:nvSpPr>
        <p:spPr bwMode="auto">
          <a:xfrm flipH="1">
            <a:off x="704850" y="3665538"/>
            <a:ext cx="16430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1664" name="Text Box 16"/>
          <p:cNvSpPr txBox="1">
            <a:spLocks noChangeArrowheads="1"/>
          </p:cNvSpPr>
          <p:nvPr/>
        </p:nvSpPr>
        <p:spPr bwMode="auto">
          <a:xfrm>
            <a:off x="796925" y="4852988"/>
            <a:ext cx="4657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hu-HU" sz="2400">
                <a:latin typeface="Times New Roman" pitchFamily="18" charset="0"/>
              </a:rPr>
              <a:t> </a:t>
            </a:r>
            <a:r>
              <a:rPr lang="hu-HU" sz="2400" i="1">
                <a:latin typeface="Times New Roman" pitchFamily="18" charset="0"/>
              </a:rPr>
              <a:t>M </a:t>
            </a:r>
            <a:r>
              <a:rPr lang="hu-HU" sz="2400">
                <a:latin typeface="Times New Roman" pitchFamily="18" charset="0"/>
              </a:rPr>
              <a:t>= 2,64</a:t>
            </a:r>
            <a:r>
              <a:rPr lang="hu-HU" sz="2400">
                <a:latin typeface="Times New Roman" pitchFamily="18" charset="0"/>
                <a:sym typeface="Symbol" pitchFamily="18" charset="2"/>
              </a:rPr>
              <a:t></a:t>
            </a:r>
            <a:r>
              <a:rPr lang="hu-HU" sz="2400">
                <a:latin typeface="Times New Roman" pitchFamily="18" charset="0"/>
              </a:rPr>
              <a:t>10</a:t>
            </a:r>
            <a:r>
              <a:rPr lang="hu-HU" sz="2400" baseline="30000">
                <a:latin typeface="Times New Roman" pitchFamily="18" charset="0"/>
              </a:rPr>
              <a:t>-12</a:t>
            </a:r>
            <a:r>
              <a:rPr lang="hu-HU" sz="2400">
                <a:latin typeface="Times New Roman" pitchFamily="18" charset="0"/>
              </a:rPr>
              <a:t>                    [mN]     </a:t>
            </a:r>
            <a:endParaRPr lang="en-GB"/>
          </a:p>
        </p:txBody>
      </p:sp>
      <p:graphicFrame>
        <p:nvGraphicFramePr>
          <p:cNvPr id="411665" name="Object 17"/>
          <p:cNvGraphicFramePr>
            <a:graphicFrameLocks noChangeAspect="1"/>
          </p:cNvGraphicFramePr>
          <p:nvPr/>
        </p:nvGraphicFramePr>
        <p:xfrm>
          <a:off x="2841625" y="4762500"/>
          <a:ext cx="1192213" cy="755650"/>
        </p:xfrm>
        <a:graphic>
          <a:graphicData uri="http://schemas.openxmlformats.org/presentationml/2006/ole">
            <p:oleObj spid="_x0000_s36868" name="Equation" r:id="rId5" imgW="698400" imgH="444240" progId="Equation.3">
              <p:embed/>
            </p:oleObj>
          </a:graphicData>
        </a:graphic>
      </p:graphicFrame>
      <p:sp>
        <p:nvSpPr>
          <p:cNvPr id="411666" name="Rectangle 18"/>
          <p:cNvSpPr>
            <a:spLocks noChangeArrowheads="1"/>
          </p:cNvSpPr>
          <p:nvPr/>
        </p:nvSpPr>
        <p:spPr bwMode="auto">
          <a:xfrm>
            <a:off x="809625" y="4735513"/>
            <a:ext cx="4357688" cy="979487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BBAFF-5067-4F10-94B2-DCF3F1696745}" type="slidenum">
              <a:rPr lang="en-US"/>
              <a:pPr/>
              <a:t>25</a:t>
            </a:fld>
            <a:endParaRPr lang="en-US"/>
          </a:p>
        </p:txBody>
      </p:sp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FF0000"/>
                </a:solidFill>
              </a:rPr>
              <a:t>8. </a:t>
            </a:r>
            <a:r>
              <a:rPr lang="en-GB" dirty="0" smtClean="0">
                <a:solidFill>
                  <a:srgbClr val="FF0000"/>
                </a:solidFill>
              </a:rPr>
              <a:t>A </a:t>
            </a:r>
            <a:r>
              <a:rPr lang="en-GB" dirty="0">
                <a:solidFill>
                  <a:srgbClr val="FF0000"/>
                </a:solidFill>
              </a:rPr>
              <a:t>DMD </a:t>
            </a:r>
            <a:r>
              <a:rPr lang="en-GB" dirty="0" err="1">
                <a:solidFill>
                  <a:srgbClr val="FF0000"/>
                </a:solidFill>
              </a:rPr>
              <a:t>eszk</a:t>
            </a:r>
            <a:r>
              <a:rPr lang="hu-HU" dirty="0">
                <a:solidFill>
                  <a:srgbClr val="FF0000"/>
                </a:solidFill>
              </a:rPr>
              <a:t>öz vizsgálata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12682" name="Text Box 10"/>
          <p:cNvSpPr txBox="1">
            <a:spLocks noChangeArrowheads="1"/>
          </p:cNvSpPr>
          <p:nvPr/>
        </p:nvSpPr>
        <p:spPr bwMode="auto">
          <a:xfrm>
            <a:off x="238125" y="1449388"/>
            <a:ext cx="4657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hu-HU" sz="2400">
                <a:latin typeface="Times New Roman" pitchFamily="18" charset="0"/>
              </a:rPr>
              <a:t> </a:t>
            </a:r>
            <a:r>
              <a:rPr lang="hu-HU" sz="2400" i="1">
                <a:latin typeface="Times New Roman" pitchFamily="18" charset="0"/>
              </a:rPr>
              <a:t>M </a:t>
            </a:r>
            <a:r>
              <a:rPr lang="hu-HU" sz="2400">
                <a:latin typeface="Times New Roman" pitchFamily="18" charset="0"/>
              </a:rPr>
              <a:t>= 2,64</a:t>
            </a:r>
            <a:r>
              <a:rPr lang="hu-HU" sz="2400">
                <a:latin typeface="Times New Roman" pitchFamily="18" charset="0"/>
                <a:sym typeface="Symbol" pitchFamily="18" charset="2"/>
              </a:rPr>
              <a:t></a:t>
            </a:r>
            <a:r>
              <a:rPr lang="hu-HU" sz="2400">
                <a:latin typeface="Times New Roman" pitchFamily="18" charset="0"/>
              </a:rPr>
              <a:t>10</a:t>
            </a:r>
            <a:r>
              <a:rPr lang="hu-HU" sz="2400" baseline="30000">
                <a:latin typeface="Times New Roman" pitchFamily="18" charset="0"/>
              </a:rPr>
              <a:t>-12</a:t>
            </a:r>
            <a:r>
              <a:rPr lang="hu-HU" sz="2400">
                <a:latin typeface="Times New Roman" pitchFamily="18" charset="0"/>
              </a:rPr>
              <a:t>                    [mN]     </a:t>
            </a:r>
            <a:endParaRPr lang="en-GB"/>
          </a:p>
        </p:txBody>
      </p:sp>
      <p:graphicFrame>
        <p:nvGraphicFramePr>
          <p:cNvPr id="419840" name="Object 0"/>
          <p:cNvGraphicFramePr>
            <a:graphicFrameLocks noChangeAspect="1"/>
          </p:cNvGraphicFramePr>
          <p:nvPr/>
        </p:nvGraphicFramePr>
        <p:xfrm>
          <a:off x="2282825" y="1358900"/>
          <a:ext cx="1192213" cy="755650"/>
        </p:xfrm>
        <a:graphic>
          <a:graphicData uri="http://schemas.openxmlformats.org/presentationml/2006/ole">
            <p:oleObj spid="_x0000_s37890" name="Equation" r:id="rId3" imgW="698400" imgH="444240" progId="Equation.3">
              <p:embed/>
            </p:oleObj>
          </a:graphicData>
        </a:graphic>
      </p:graphicFrame>
      <p:sp>
        <p:nvSpPr>
          <p:cNvPr id="412684" name="Rectangle 12"/>
          <p:cNvSpPr>
            <a:spLocks noChangeArrowheads="1"/>
          </p:cNvSpPr>
          <p:nvPr/>
        </p:nvSpPr>
        <p:spPr bwMode="auto">
          <a:xfrm>
            <a:off x="250825" y="1331913"/>
            <a:ext cx="4357688" cy="979487"/>
          </a:xfrm>
          <a:prstGeom prst="rect">
            <a:avLst/>
          </a:prstGeom>
          <a:noFill/>
          <a:ln w="1905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19841" name="Object 1"/>
          <p:cNvGraphicFramePr>
            <a:graphicFrameLocks noChangeAspect="1"/>
          </p:cNvGraphicFramePr>
          <p:nvPr/>
        </p:nvGraphicFramePr>
        <p:xfrm>
          <a:off x="3638550" y="2144713"/>
          <a:ext cx="5178425" cy="4076700"/>
        </p:xfrm>
        <a:graphic>
          <a:graphicData uri="http://schemas.openxmlformats.org/presentationml/2006/ole">
            <p:oleObj spid="_x0000_s37891" name="Document" r:id="rId4" imgW="3324960" imgH="2617200" progId="Word.Document.8">
              <p:embed/>
            </p:oleObj>
          </a:graphicData>
        </a:graphic>
      </p:graphicFrame>
      <p:graphicFrame>
        <p:nvGraphicFramePr>
          <p:cNvPr id="419842" name="Object 2"/>
          <p:cNvGraphicFramePr>
            <a:graphicFrameLocks noChangeAspect="1"/>
          </p:cNvGraphicFramePr>
          <p:nvPr/>
        </p:nvGraphicFramePr>
        <p:xfrm>
          <a:off x="1141413" y="3598863"/>
          <a:ext cx="1209675" cy="871537"/>
        </p:xfrm>
        <a:graphic>
          <a:graphicData uri="http://schemas.openxmlformats.org/presentationml/2006/ole">
            <p:oleObj spid="_x0000_s37892" name="Equation" r:id="rId5" imgW="596880" imgH="431640" progId="Equation.3">
              <p:embed/>
            </p:oleObj>
          </a:graphicData>
        </a:graphic>
      </p:graphicFrame>
      <p:graphicFrame>
        <p:nvGraphicFramePr>
          <p:cNvPr id="419843" name="Object 3"/>
          <p:cNvGraphicFramePr>
            <a:graphicFrameLocks noChangeAspect="1"/>
          </p:cNvGraphicFramePr>
          <p:nvPr/>
        </p:nvGraphicFramePr>
        <p:xfrm>
          <a:off x="404813" y="4841875"/>
          <a:ext cx="2847975" cy="484188"/>
        </p:xfrm>
        <a:graphic>
          <a:graphicData uri="http://schemas.openxmlformats.org/presentationml/2006/ole">
            <p:oleObj spid="_x0000_s37893" name="Equation" r:id="rId6" imgW="1409400" imgH="241200" progId="Equation.3">
              <p:embed/>
            </p:oleObj>
          </a:graphicData>
        </a:graphic>
      </p:graphicFrame>
      <p:sp>
        <p:nvSpPr>
          <p:cNvPr id="412688" name="Text Box 16"/>
          <p:cNvSpPr txBox="1">
            <a:spLocks noChangeArrowheads="1"/>
          </p:cNvSpPr>
          <p:nvPr/>
        </p:nvSpPr>
        <p:spPr bwMode="auto">
          <a:xfrm>
            <a:off x="350838" y="2954338"/>
            <a:ext cx="2897187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A visszatérítő nyomaték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25F2DA-E065-4747-B3DC-4936A97F540D}" type="slidenum">
              <a:rPr lang="en-US"/>
              <a:pPr/>
              <a:t>26</a:t>
            </a:fld>
            <a:endParaRPr lang="en-US"/>
          </a:p>
        </p:txBody>
      </p:sp>
      <p:sp>
        <p:nvSpPr>
          <p:cNvPr id="413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FF0000"/>
                </a:solidFill>
              </a:rPr>
              <a:t>8. </a:t>
            </a:r>
            <a:r>
              <a:rPr lang="en-GB" dirty="0" smtClean="0">
                <a:solidFill>
                  <a:srgbClr val="FF0000"/>
                </a:solidFill>
              </a:rPr>
              <a:t>A </a:t>
            </a:r>
            <a:r>
              <a:rPr lang="en-GB" dirty="0">
                <a:solidFill>
                  <a:srgbClr val="FF0000"/>
                </a:solidFill>
              </a:rPr>
              <a:t>DMD </a:t>
            </a:r>
            <a:r>
              <a:rPr lang="en-GB" dirty="0" err="1">
                <a:solidFill>
                  <a:srgbClr val="FF0000"/>
                </a:solidFill>
              </a:rPr>
              <a:t>eszk</a:t>
            </a:r>
            <a:r>
              <a:rPr lang="hu-HU" dirty="0">
                <a:solidFill>
                  <a:srgbClr val="FF0000"/>
                </a:solidFill>
              </a:rPr>
              <a:t>öz vizsgálata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13705" name="Text Box 9"/>
          <p:cNvSpPr txBox="1">
            <a:spLocks noChangeArrowheads="1"/>
          </p:cNvSpPr>
          <p:nvPr/>
        </p:nvSpPr>
        <p:spPr bwMode="auto">
          <a:xfrm>
            <a:off x="415925" y="1493838"/>
            <a:ext cx="3379788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>
                <a:solidFill>
                  <a:srgbClr val="0000FF"/>
                </a:solidFill>
              </a:rPr>
              <a:t>A billenési idő becslése</a:t>
            </a:r>
            <a:endParaRPr lang="en-GB"/>
          </a:p>
        </p:txBody>
      </p:sp>
      <p:sp>
        <p:nvSpPr>
          <p:cNvPr id="413706" name="Text Box 10"/>
          <p:cNvSpPr txBox="1">
            <a:spLocks noChangeArrowheads="1"/>
          </p:cNvSpPr>
          <p:nvPr/>
        </p:nvSpPr>
        <p:spPr bwMode="auto">
          <a:xfrm>
            <a:off x="534988" y="2100263"/>
            <a:ext cx="4084637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/>
              <a:t>Egyszerűsítés: </a:t>
            </a:r>
            <a:r>
              <a:rPr lang="hu-HU" sz="2400" i="1">
                <a:latin typeface="Times New Roman" pitchFamily="18" charset="0"/>
              </a:rPr>
              <a:t>M</a:t>
            </a:r>
            <a:r>
              <a:rPr lang="hu-HU" sz="2400" baseline="-25000">
                <a:latin typeface="Times New Roman" pitchFamily="18" charset="0"/>
              </a:rPr>
              <a:t>átl</a:t>
            </a:r>
            <a:r>
              <a:rPr lang="hu-HU" sz="2400" i="1">
                <a:latin typeface="Times New Roman" pitchFamily="18" charset="0"/>
              </a:rPr>
              <a:t> </a:t>
            </a:r>
            <a:r>
              <a:rPr lang="hu-HU" sz="2400">
                <a:latin typeface="Times New Roman" pitchFamily="18" charset="0"/>
              </a:rPr>
              <a:t>= 10</a:t>
            </a:r>
            <a:r>
              <a:rPr lang="hu-HU" sz="2400" baseline="30000">
                <a:latin typeface="Times New Roman" pitchFamily="18" charset="0"/>
              </a:rPr>
              <a:t>-12</a:t>
            </a:r>
            <a:r>
              <a:rPr lang="hu-HU" sz="2400">
                <a:latin typeface="Times New Roman" pitchFamily="18" charset="0"/>
              </a:rPr>
              <a:t> Nm </a:t>
            </a:r>
          </a:p>
        </p:txBody>
      </p:sp>
      <p:graphicFrame>
        <p:nvGraphicFramePr>
          <p:cNvPr id="413707" name="Object 11"/>
          <p:cNvGraphicFramePr>
            <a:graphicFrameLocks noChangeAspect="1"/>
          </p:cNvGraphicFramePr>
          <p:nvPr/>
        </p:nvGraphicFramePr>
        <p:xfrm>
          <a:off x="1263650" y="2774950"/>
          <a:ext cx="4902200" cy="784225"/>
        </p:xfrm>
        <a:graphic>
          <a:graphicData uri="http://schemas.openxmlformats.org/presentationml/2006/ole">
            <p:oleObj spid="_x0000_s38914" name="Equation" r:id="rId3" imgW="2450880" imgH="393480" progId="Equation.3">
              <p:embed/>
            </p:oleObj>
          </a:graphicData>
        </a:graphic>
      </p:graphicFrame>
      <p:sp>
        <p:nvSpPr>
          <p:cNvPr id="413708" name="Text Box 12"/>
          <p:cNvSpPr txBox="1">
            <a:spLocks noChangeArrowheads="1"/>
          </p:cNvSpPr>
          <p:nvPr/>
        </p:nvSpPr>
        <p:spPr bwMode="auto">
          <a:xfrm>
            <a:off x="1246188" y="3768725"/>
            <a:ext cx="5572125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hu-HU" sz="2400">
                <a:latin typeface="Times New Roman" pitchFamily="18" charset="0"/>
                <a:sym typeface="Symbol" pitchFamily="18" charset="2"/>
              </a:rPr>
              <a:t></a:t>
            </a:r>
            <a:r>
              <a:rPr lang="hu-HU" sz="2400">
                <a:latin typeface="Times New Roman" pitchFamily="18" charset="0"/>
              </a:rPr>
              <a:t> = </a:t>
            </a:r>
            <a:r>
              <a:rPr lang="hu-HU" sz="2400" i="1">
                <a:latin typeface="Times New Roman" pitchFamily="18" charset="0"/>
              </a:rPr>
              <a:t>M</a:t>
            </a:r>
            <a:r>
              <a:rPr lang="hu-HU" sz="2400" baseline="-25000">
                <a:latin typeface="Times New Roman" pitchFamily="18" charset="0"/>
              </a:rPr>
              <a:t>átl</a:t>
            </a:r>
            <a:r>
              <a:rPr lang="hu-HU" sz="2400">
                <a:latin typeface="Times New Roman" pitchFamily="18" charset="0"/>
              </a:rPr>
              <a:t>/</a:t>
            </a:r>
            <a:r>
              <a:rPr lang="hu-HU" sz="2400">
                <a:latin typeface="Times New Roman" pitchFamily="18" charset="0"/>
                <a:sym typeface="Symbol" pitchFamily="18" charset="2"/>
              </a:rPr>
              <a:t></a:t>
            </a:r>
            <a:r>
              <a:rPr lang="hu-HU" sz="2400">
                <a:latin typeface="Times New Roman" pitchFamily="18" charset="0"/>
              </a:rPr>
              <a:t> = 10</a:t>
            </a:r>
            <a:r>
              <a:rPr lang="hu-HU" sz="2400" baseline="30000">
                <a:latin typeface="Times New Roman" pitchFamily="18" charset="0"/>
              </a:rPr>
              <a:t>-12</a:t>
            </a:r>
            <a:r>
              <a:rPr lang="hu-HU" sz="2400">
                <a:latin typeface="Times New Roman" pitchFamily="18" charset="0"/>
              </a:rPr>
              <a:t>/5.79</a:t>
            </a:r>
            <a:r>
              <a:rPr lang="hu-HU" sz="2400">
                <a:latin typeface="Times New Roman" pitchFamily="18" charset="0"/>
                <a:sym typeface="Symbol" pitchFamily="18" charset="2"/>
              </a:rPr>
              <a:t></a:t>
            </a:r>
            <a:r>
              <a:rPr lang="hu-HU" sz="2400">
                <a:latin typeface="Times New Roman" pitchFamily="18" charset="0"/>
              </a:rPr>
              <a:t>10</a:t>
            </a:r>
            <a:r>
              <a:rPr lang="hu-HU" sz="2400" baseline="30000">
                <a:latin typeface="Times New Roman" pitchFamily="18" charset="0"/>
              </a:rPr>
              <a:t>-22</a:t>
            </a:r>
            <a:r>
              <a:rPr lang="hu-HU" sz="2400">
                <a:latin typeface="Times New Roman" pitchFamily="18" charset="0"/>
              </a:rPr>
              <a:t> = 1,73</a:t>
            </a:r>
            <a:r>
              <a:rPr lang="hu-HU" sz="2400">
                <a:latin typeface="Times New Roman" pitchFamily="18" charset="0"/>
                <a:sym typeface="Symbol" pitchFamily="18" charset="2"/>
              </a:rPr>
              <a:t></a:t>
            </a:r>
            <a:r>
              <a:rPr lang="hu-HU" sz="2400">
                <a:latin typeface="Times New Roman" pitchFamily="18" charset="0"/>
              </a:rPr>
              <a:t>10</a:t>
            </a:r>
            <a:r>
              <a:rPr lang="hu-HU" sz="2400" baseline="30000">
                <a:latin typeface="Times New Roman" pitchFamily="18" charset="0"/>
              </a:rPr>
              <a:t>9</a:t>
            </a:r>
            <a:r>
              <a:rPr lang="hu-HU" sz="2400">
                <a:latin typeface="Times New Roman" pitchFamily="18" charset="0"/>
              </a:rPr>
              <a:t>  s</a:t>
            </a:r>
            <a:r>
              <a:rPr lang="hu-HU" sz="2400" baseline="30000">
                <a:latin typeface="Times New Roman" pitchFamily="18" charset="0"/>
              </a:rPr>
              <a:t>-2</a:t>
            </a:r>
            <a:r>
              <a:rPr lang="hu-HU" sz="2400">
                <a:latin typeface="Times New Roman" pitchFamily="18" charset="0"/>
              </a:rPr>
              <a:t> </a:t>
            </a:r>
            <a:endParaRPr lang="en-GB" sz="2400">
              <a:latin typeface="Times New Roman" pitchFamily="18" charset="0"/>
            </a:endParaRPr>
          </a:p>
        </p:txBody>
      </p:sp>
      <p:graphicFrame>
        <p:nvGraphicFramePr>
          <p:cNvPr id="413709" name="Object 13"/>
          <p:cNvGraphicFramePr>
            <a:graphicFrameLocks noChangeAspect="1"/>
          </p:cNvGraphicFramePr>
          <p:nvPr/>
        </p:nvGraphicFramePr>
        <p:xfrm>
          <a:off x="1350963" y="4984750"/>
          <a:ext cx="6110287" cy="501650"/>
        </p:xfrm>
        <a:graphic>
          <a:graphicData uri="http://schemas.openxmlformats.org/presentationml/2006/ole">
            <p:oleObj spid="_x0000_s38915" name="Equation" r:id="rId4" imgW="3403440" imgH="279360" progId="Equation.3">
              <p:embed/>
            </p:oleObj>
          </a:graphicData>
        </a:graphic>
      </p:graphicFrame>
      <p:sp>
        <p:nvSpPr>
          <p:cNvPr id="413710" name="Text Box 14"/>
          <p:cNvSpPr txBox="1">
            <a:spLocks noChangeArrowheads="1"/>
          </p:cNvSpPr>
          <p:nvPr/>
        </p:nvSpPr>
        <p:spPr bwMode="auto">
          <a:xfrm>
            <a:off x="612775" y="4344988"/>
            <a:ext cx="2687638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hu-HU" sz="2400">
                <a:latin typeface="Times New Roman" pitchFamily="18" charset="0"/>
                <a:sym typeface="Symbol" pitchFamily="18" charset="2"/>
              </a:rPr>
              <a:t></a:t>
            </a:r>
            <a:r>
              <a:rPr lang="hu-HU" sz="2400">
                <a:latin typeface="Times New Roman" pitchFamily="18" charset="0"/>
              </a:rPr>
              <a:t> =15</a:t>
            </a:r>
            <a:r>
              <a:rPr lang="hu-HU" sz="2400" baseline="30000">
                <a:latin typeface="Times New Roman" pitchFamily="18" charset="0"/>
              </a:rPr>
              <a:t>o</a:t>
            </a:r>
            <a:r>
              <a:rPr lang="hu-HU" sz="2400">
                <a:latin typeface="Times New Roman" pitchFamily="18" charset="0"/>
              </a:rPr>
              <a:t>= 0,26 rad </a:t>
            </a:r>
            <a:endParaRPr lang="en-GB" sz="2400">
              <a:latin typeface="Times New Roman" pitchFamily="18" charset="0"/>
            </a:endParaRPr>
          </a:p>
        </p:txBody>
      </p:sp>
      <p:sp>
        <p:nvSpPr>
          <p:cNvPr id="413711" name="Text Box 15"/>
          <p:cNvSpPr txBox="1">
            <a:spLocks noChangeArrowheads="1"/>
          </p:cNvSpPr>
          <p:nvPr/>
        </p:nvSpPr>
        <p:spPr bwMode="auto">
          <a:xfrm>
            <a:off x="5922963" y="1657350"/>
            <a:ext cx="2492375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600" i="1" dirty="0">
                <a:latin typeface="Times New Roman" pitchFamily="18" charset="0"/>
              </a:rPr>
              <a:t>d</a:t>
            </a:r>
            <a:r>
              <a:rPr lang="hu-HU" sz="1600" dirty="0">
                <a:latin typeface="Times New Roman" pitchFamily="18" charset="0"/>
              </a:rPr>
              <a:t>=1 </a:t>
            </a:r>
            <a:r>
              <a:rPr lang="hu-HU" sz="1600" dirty="0">
                <a:latin typeface="Times New Roman" pitchFamily="18" charset="0"/>
                <a:sym typeface="Symbol" pitchFamily="18" charset="2"/>
              </a:rPr>
              <a:t></a:t>
            </a:r>
            <a:r>
              <a:rPr lang="hu-HU" sz="1600" dirty="0">
                <a:latin typeface="Times New Roman" pitchFamily="18" charset="0"/>
              </a:rPr>
              <a:t>m, </a:t>
            </a:r>
            <a:r>
              <a:rPr lang="hu-HU" sz="1600" dirty="0">
                <a:latin typeface="Times New Roman" pitchFamily="18" charset="0"/>
                <a:sym typeface="Symbol" pitchFamily="18" charset="2"/>
              </a:rPr>
              <a:t></a:t>
            </a:r>
            <a:r>
              <a:rPr lang="hu-HU" sz="1600" dirty="0">
                <a:latin typeface="Times New Roman" pitchFamily="18" charset="0"/>
              </a:rPr>
              <a:t>=2,7 kg/dm</a:t>
            </a:r>
            <a:r>
              <a:rPr lang="hu-HU" sz="1600" baseline="30000" dirty="0">
                <a:latin typeface="Times New Roman" pitchFamily="18" charset="0"/>
              </a:rPr>
              <a:t>3</a:t>
            </a:r>
            <a:endParaRPr lang="en-GB" sz="1600" baseline="300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Dia számának helye 2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6ACD7FC-A110-432D-B98A-6123E873408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9223" name="Rectangle 2"/>
          <p:cNvSpPr>
            <a:spLocks noGrp="1" noChangeArrowheads="1"/>
          </p:cNvSpPr>
          <p:nvPr>
            <p:ph type="title"/>
          </p:nvPr>
        </p:nvSpPr>
        <p:spPr>
          <a:xfrm>
            <a:off x="130175" y="581025"/>
            <a:ext cx="8845550" cy="549275"/>
          </a:xfrm>
        </p:spPr>
        <p:txBody>
          <a:bodyPr/>
          <a:lstStyle/>
          <a:p>
            <a:pPr eaLnBrk="1" hangingPunct="1"/>
            <a:r>
              <a:rPr lang="en-US" sz="2800" smtClean="0"/>
              <a:t>Jellegzetes probléma: a hajlított rúd</a:t>
            </a:r>
            <a:endParaRPr lang="en-US" smtClean="0"/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642938" y="1655763"/>
            <a:ext cx="31115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/>
              <a:t>Mennyi a görbületi sugár ?</a:t>
            </a:r>
          </a:p>
        </p:txBody>
      </p:sp>
      <p:graphicFrame>
        <p:nvGraphicFramePr>
          <p:cNvPr id="364554" name="Object 10"/>
          <p:cNvGraphicFramePr>
            <a:graphicFrameLocks noChangeAspect="1"/>
          </p:cNvGraphicFramePr>
          <p:nvPr/>
        </p:nvGraphicFramePr>
        <p:xfrm>
          <a:off x="1141413" y="3206750"/>
          <a:ext cx="2598737" cy="676275"/>
        </p:xfrm>
        <a:graphic>
          <a:graphicData uri="http://schemas.openxmlformats.org/presentationml/2006/ole">
            <p:oleObj spid="_x0000_s4098" name="Equation" r:id="rId3" imgW="1701800" imgH="444500" progId="">
              <p:embed/>
            </p:oleObj>
          </a:graphicData>
        </a:graphic>
      </p:graphicFrame>
      <p:graphicFrame>
        <p:nvGraphicFramePr>
          <p:cNvPr id="364555" name="Object 11"/>
          <p:cNvGraphicFramePr>
            <a:graphicFrameLocks noChangeAspect="1"/>
          </p:cNvGraphicFramePr>
          <p:nvPr/>
        </p:nvGraphicFramePr>
        <p:xfrm>
          <a:off x="1492250" y="2292350"/>
          <a:ext cx="1374775" cy="606425"/>
        </p:xfrm>
        <a:graphic>
          <a:graphicData uri="http://schemas.openxmlformats.org/presentationml/2006/ole">
            <p:oleObj spid="_x0000_s4099" name="Equation" r:id="rId4" imgW="888614" imgH="393529" progId="">
              <p:embed/>
            </p:oleObj>
          </a:graphicData>
        </a:graphic>
      </p:graphicFrame>
      <p:pic>
        <p:nvPicPr>
          <p:cNvPr id="9225" name="Picture 16" descr="A3-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24313" y="1549400"/>
            <a:ext cx="4845050" cy="416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617538" y="5492750"/>
            <a:ext cx="4826000" cy="701675"/>
            <a:chOff x="389" y="3460"/>
            <a:chExt cx="3040" cy="442"/>
          </a:xfrm>
        </p:grpSpPr>
        <p:sp>
          <p:nvSpPr>
            <p:cNvPr id="9229" name="Text Box 15"/>
            <p:cNvSpPr txBox="1">
              <a:spLocks noChangeArrowheads="1"/>
            </p:cNvSpPr>
            <p:nvPr/>
          </p:nvSpPr>
          <p:spPr bwMode="auto">
            <a:xfrm>
              <a:off x="1174" y="3730"/>
              <a:ext cx="1480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Tisztán geometriai jellemző</a:t>
              </a:r>
              <a:endParaRPr lang="en-US"/>
            </a:p>
          </p:txBody>
        </p:sp>
        <p:sp>
          <p:nvSpPr>
            <p:cNvPr id="9230" name="Text Box 9"/>
            <p:cNvSpPr txBox="1">
              <a:spLocks noChangeArrowheads="1"/>
            </p:cNvSpPr>
            <p:nvPr/>
          </p:nvSpPr>
          <p:spPr bwMode="auto">
            <a:xfrm>
              <a:off x="389" y="3460"/>
              <a:ext cx="3040" cy="227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b="1" i="1">
                  <a:solidFill>
                    <a:srgbClr val="8C2532"/>
                  </a:solidFill>
                  <a:latin typeface="Times New Roman" pitchFamily="18" charset="0"/>
                </a:rPr>
                <a:t>I</a:t>
              </a:r>
              <a:r>
                <a:rPr lang="en-US" sz="1800">
                  <a:solidFill>
                    <a:srgbClr val="8C2532"/>
                  </a:solidFill>
                </a:rPr>
                <a:t> a keresztmetszet “másodrendű nyomatéka”</a:t>
              </a:r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1166813" y="4322763"/>
            <a:ext cx="3148012" cy="663575"/>
            <a:chOff x="735" y="2723"/>
            <a:chExt cx="1983" cy="418"/>
          </a:xfrm>
        </p:grpSpPr>
        <p:graphicFrame>
          <p:nvGraphicFramePr>
            <p:cNvPr id="9220" name="Object 12"/>
            <p:cNvGraphicFramePr>
              <a:graphicFrameLocks noChangeAspect="1"/>
            </p:cNvGraphicFramePr>
            <p:nvPr/>
          </p:nvGraphicFramePr>
          <p:xfrm>
            <a:off x="735" y="2723"/>
            <a:ext cx="555" cy="410"/>
          </p:xfrm>
          <a:graphic>
            <a:graphicData uri="http://schemas.openxmlformats.org/presentationml/2006/ole">
              <p:oleObj spid="_x0000_s4100" name="Equation" r:id="rId6" imgW="583947" imgH="431613" progId="">
                <p:embed/>
              </p:oleObj>
            </a:graphicData>
          </a:graphic>
        </p:graphicFrame>
        <p:sp>
          <p:nvSpPr>
            <p:cNvPr id="9228" name="Text Box 14"/>
            <p:cNvSpPr txBox="1">
              <a:spLocks noChangeArrowheads="1"/>
            </p:cNvSpPr>
            <p:nvPr/>
          </p:nvSpPr>
          <p:spPr bwMode="auto">
            <a:xfrm>
              <a:off x="1433" y="2809"/>
              <a:ext cx="475" cy="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ahol</a:t>
              </a:r>
              <a:endParaRPr lang="en-US"/>
            </a:p>
          </p:txBody>
        </p:sp>
        <p:graphicFrame>
          <p:nvGraphicFramePr>
            <p:cNvPr id="9221" name="Object 13"/>
            <p:cNvGraphicFramePr>
              <a:graphicFrameLocks noChangeAspect="1"/>
            </p:cNvGraphicFramePr>
            <p:nvPr/>
          </p:nvGraphicFramePr>
          <p:xfrm>
            <a:off x="2014" y="2730"/>
            <a:ext cx="704" cy="411"/>
          </p:xfrm>
          <a:graphic>
            <a:graphicData uri="http://schemas.openxmlformats.org/presentationml/2006/ole">
              <p:oleObj spid="_x0000_s4101" name="Equation" r:id="rId7" imgW="672808" imgH="393529" progId="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4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4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Dia számának helye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8DA0F36-3430-482F-9B93-5D3C4944CA9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04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Konzol </a:t>
            </a:r>
            <a:r>
              <a:rPr lang="hu-HU" sz="3200" smtClean="0"/>
              <a:t>önfrekvenciái (hajlító módus)</a:t>
            </a:r>
            <a:endParaRPr lang="en-US" smtClean="0"/>
          </a:p>
        </p:txBody>
      </p:sp>
      <p:sp>
        <p:nvSpPr>
          <p:cNvPr id="20487" name="Rectangle 3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20488" name="Rectangle 4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204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graphicFrame>
        <p:nvGraphicFramePr>
          <p:cNvPr id="20482" name="Object 6"/>
          <p:cNvGraphicFramePr>
            <a:graphicFrameLocks noChangeAspect="1"/>
          </p:cNvGraphicFramePr>
          <p:nvPr/>
        </p:nvGraphicFramePr>
        <p:xfrm>
          <a:off x="0" y="0"/>
          <a:ext cx="685800" cy="390525"/>
        </p:xfrm>
        <a:graphic>
          <a:graphicData uri="http://schemas.openxmlformats.org/presentationml/2006/ole">
            <p:oleObj spid="_x0000_s5122" name="Equation" r:id="rId3" imgW="685800" imgH="393700" progId="Equation.3">
              <p:embed/>
            </p:oleObj>
          </a:graphicData>
        </a:graphic>
      </p:graphicFrame>
      <p:sp>
        <p:nvSpPr>
          <p:cNvPr id="2049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graphicFrame>
        <p:nvGraphicFramePr>
          <p:cNvPr id="20483" name="Object 8"/>
          <p:cNvGraphicFramePr>
            <a:graphicFrameLocks noChangeAspect="1"/>
          </p:cNvGraphicFramePr>
          <p:nvPr/>
        </p:nvGraphicFramePr>
        <p:xfrm>
          <a:off x="0" y="0"/>
          <a:ext cx="685800" cy="390525"/>
        </p:xfrm>
        <a:graphic>
          <a:graphicData uri="http://schemas.openxmlformats.org/presentationml/2006/ole">
            <p:oleObj spid="_x0000_s5123" name="Equation" r:id="rId4" imgW="685800" imgH="393700" progId="Equation.3">
              <p:embed/>
            </p:oleObj>
          </a:graphicData>
        </a:graphic>
      </p:graphicFrame>
      <p:sp>
        <p:nvSpPr>
          <p:cNvPr id="20491" name="Rectangle 9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20492" name="Rectangle 10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20493" name="Rectangle 11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20494" name="Rectangle 12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20495" name="Rectangle 13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20496" name="Rectangle 14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20497" name="Rectangle 15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20498" name="Rectangle 16"/>
          <p:cNvSpPr>
            <a:spLocks noChangeArrowheads="1"/>
          </p:cNvSpPr>
          <p:nvPr/>
        </p:nvSpPr>
        <p:spPr bwMode="auto">
          <a:xfrm>
            <a:off x="0" y="31892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20499" name="Rectangle 17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20500" name="Rectangle 18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20501" name="Rectangle 23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20502" name="Rectangle 25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20503" name="Rectangle 30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20504" name="Rectangle 32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20505" name="Rectangle 35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pic>
        <p:nvPicPr>
          <p:cNvPr id="20506" name="Picture 38" descr="A3-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1650" y="1927225"/>
            <a:ext cx="3873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7" name="Rectangle 40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graphicFrame>
        <p:nvGraphicFramePr>
          <p:cNvPr id="20484" name="Object 39"/>
          <p:cNvGraphicFramePr>
            <a:graphicFrameLocks noChangeAspect="1"/>
          </p:cNvGraphicFramePr>
          <p:nvPr/>
        </p:nvGraphicFramePr>
        <p:xfrm>
          <a:off x="4711700" y="3359150"/>
          <a:ext cx="3908425" cy="674688"/>
        </p:xfrm>
        <a:graphic>
          <a:graphicData uri="http://schemas.openxmlformats.org/presentationml/2006/ole">
            <p:oleObj spid="_x0000_s5124" name="Equation" r:id="rId6" imgW="2921000" imgH="508000" progId="Equation.3">
              <p:embed/>
            </p:oleObj>
          </a:graphicData>
        </a:graphic>
      </p:graphicFrame>
      <p:sp>
        <p:nvSpPr>
          <p:cNvPr id="20508" name="Text Box 41"/>
          <p:cNvSpPr txBox="1">
            <a:spLocks noChangeArrowheads="1"/>
          </p:cNvSpPr>
          <p:nvPr/>
        </p:nvSpPr>
        <p:spPr bwMode="auto">
          <a:xfrm>
            <a:off x="4724400" y="1865313"/>
            <a:ext cx="4006850" cy="949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hu-HU" sz="1800" b="1">
                <a:solidFill>
                  <a:srgbClr val="8C2532"/>
                </a:solidFill>
              </a:rPr>
              <a:t>Példa.</a:t>
            </a:r>
            <a:r>
              <a:rPr lang="hu-HU" sz="1600" b="1"/>
              <a:t>  </a:t>
            </a:r>
            <a:r>
              <a:rPr lang="hu-HU" sz="1600"/>
              <a:t>Határozzuk meg a korábbiakban már szerepelt konzol rezgési frekvenciáit! Először az első frekvenciát számoljuk (</a:t>
            </a:r>
            <a:r>
              <a:rPr lang="hu-HU" sz="1600" i="1"/>
              <a:t>X </a:t>
            </a:r>
            <a:r>
              <a:rPr lang="hu-HU" sz="1600">
                <a:sym typeface="Symbol" pitchFamily="18" charset="2"/>
              </a:rPr>
              <a:t></a:t>
            </a:r>
            <a:r>
              <a:rPr lang="hu-HU" sz="1600"/>
              <a:t> 1,875):</a:t>
            </a:r>
            <a:endParaRPr lang="en-US" sz="1600"/>
          </a:p>
        </p:txBody>
      </p:sp>
      <p:sp>
        <p:nvSpPr>
          <p:cNvPr id="20509" name="Text Box 42"/>
          <p:cNvSpPr txBox="1">
            <a:spLocks noChangeArrowheads="1"/>
          </p:cNvSpPr>
          <p:nvPr/>
        </p:nvSpPr>
        <p:spPr bwMode="auto">
          <a:xfrm>
            <a:off x="4660900" y="4303713"/>
            <a:ext cx="4195763" cy="5603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Symbol" pitchFamily="18" charset="2"/>
              <a:buChar char="-"/>
            </a:pPr>
            <a:r>
              <a:rPr lang="hu-HU" sz="1400"/>
              <a:t> vagyis 45,2 kHz. A következő rezgési frekvencia</a:t>
            </a:r>
          </a:p>
          <a:p>
            <a:pPr algn="l">
              <a:spcBef>
                <a:spcPct val="50000"/>
              </a:spcBef>
              <a:buFont typeface="Symbol" pitchFamily="18" charset="2"/>
              <a:buNone/>
            </a:pPr>
            <a:r>
              <a:rPr lang="hu-HU" sz="1400"/>
              <a:t> 283,2 kHz, stb.</a:t>
            </a:r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Dia számának helye 2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1F08459-2C38-48AF-BCE5-A61FEF1A8565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3319" name="Rectangle 2"/>
          <p:cNvSpPr>
            <a:spLocks noGrp="1" noChangeArrowheads="1"/>
          </p:cNvSpPr>
          <p:nvPr>
            <p:ph type="title"/>
          </p:nvPr>
        </p:nvSpPr>
        <p:spPr>
          <a:xfrm>
            <a:off x="130175" y="581025"/>
            <a:ext cx="8845550" cy="612775"/>
          </a:xfrm>
        </p:spPr>
        <p:txBody>
          <a:bodyPr/>
          <a:lstStyle/>
          <a:p>
            <a:pPr eaLnBrk="1" hangingPunct="1"/>
            <a:r>
              <a:rPr lang="hu-HU" sz="2800" dirty="0" smtClean="0">
                <a:solidFill>
                  <a:srgbClr val="FF0000"/>
                </a:solidFill>
              </a:rPr>
              <a:t>1.</a:t>
            </a:r>
            <a:r>
              <a:rPr lang="en-US" sz="2800" dirty="0" err="1" smtClean="0">
                <a:solidFill>
                  <a:srgbClr val="FF0000"/>
                </a:solidFill>
              </a:rPr>
              <a:t>Hajlításra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terhelt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konzol</a:t>
            </a:r>
            <a:r>
              <a:rPr lang="en-US" sz="2800" dirty="0" smtClean="0">
                <a:solidFill>
                  <a:srgbClr val="FF0000"/>
                </a:solidFill>
              </a:rPr>
              <a:t> (cantilever)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13320" name="Text Box 14"/>
          <p:cNvSpPr txBox="1">
            <a:spLocks noChangeArrowheads="1"/>
          </p:cNvSpPr>
          <p:nvPr/>
        </p:nvSpPr>
        <p:spPr bwMode="auto">
          <a:xfrm>
            <a:off x="596900" y="1358900"/>
            <a:ext cx="7785100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lvl="2" algn="just">
              <a:lnSpc>
                <a:spcPct val="100000"/>
              </a:lnSpc>
              <a:spcBef>
                <a:spcPct val="0"/>
              </a:spcBef>
            </a:pPr>
            <a:r>
              <a:rPr lang="hu-HU" sz="1600" b="1" dirty="0"/>
              <a:t>Példa.	</a:t>
            </a:r>
            <a:r>
              <a:rPr lang="hu-HU" sz="1600" dirty="0"/>
              <a:t>Számoljuk ki a vázolt, Si egykristályból készült konzol rugó-engedékenységét! A kristály felülete az (100) síkba esik, a konzol tengelye (010) irányú. A méretek:</a:t>
            </a:r>
          </a:p>
          <a:p>
            <a:pPr marL="228600" lvl="2" algn="l">
              <a:lnSpc>
                <a:spcPct val="100000"/>
              </a:lnSpc>
              <a:spcBef>
                <a:spcPct val="0"/>
              </a:spcBef>
            </a:pPr>
            <a:r>
              <a:rPr lang="hu-HU" sz="1600" dirty="0"/>
              <a:t>   </a:t>
            </a:r>
            <a:r>
              <a:rPr lang="hu-HU" sz="1600" i="1" dirty="0"/>
              <a:t>a </a:t>
            </a:r>
            <a:r>
              <a:rPr lang="hu-HU" sz="1600" dirty="0"/>
              <a:t>=  50 </a:t>
            </a:r>
            <a:r>
              <a:rPr lang="hu-HU" sz="1600" dirty="0">
                <a:sym typeface="Symbol" pitchFamily="18" charset="2"/>
              </a:rPr>
              <a:t></a:t>
            </a:r>
            <a:r>
              <a:rPr lang="hu-HU" sz="1600" dirty="0"/>
              <a:t>m </a:t>
            </a:r>
          </a:p>
          <a:p>
            <a:pPr marL="228600" lvl="2" algn="l">
              <a:lnSpc>
                <a:spcPct val="100000"/>
              </a:lnSpc>
              <a:spcBef>
                <a:spcPct val="0"/>
              </a:spcBef>
            </a:pPr>
            <a:r>
              <a:rPr lang="hu-HU" sz="1600" dirty="0"/>
              <a:t>   </a:t>
            </a:r>
            <a:r>
              <a:rPr lang="hu-HU" sz="1600" i="1" dirty="0"/>
              <a:t>b </a:t>
            </a:r>
            <a:r>
              <a:rPr lang="hu-HU" sz="1600" dirty="0"/>
              <a:t>=   6 </a:t>
            </a:r>
            <a:r>
              <a:rPr lang="hu-HU" sz="1600" dirty="0">
                <a:sym typeface="Symbol" pitchFamily="18" charset="2"/>
              </a:rPr>
              <a:t></a:t>
            </a:r>
            <a:r>
              <a:rPr lang="hu-HU" sz="1600" dirty="0"/>
              <a:t>m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hu-HU" sz="1600" dirty="0"/>
              <a:t>       </a:t>
            </a:r>
            <a:r>
              <a:rPr lang="hu-HU" sz="1600" i="1" dirty="0"/>
              <a:t>l </a:t>
            </a:r>
            <a:r>
              <a:rPr lang="hu-HU" sz="1600" dirty="0"/>
              <a:t>= 400 </a:t>
            </a:r>
            <a:r>
              <a:rPr lang="hu-HU" sz="1600" dirty="0">
                <a:sym typeface="Symbol" pitchFamily="18" charset="2"/>
              </a:rPr>
              <a:t></a:t>
            </a:r>
            <a:r>
              <a:rPr lang="hu-HU" sz="1600" dirty="0"/>
              <a:t>m.</a:t>
            </a:r>
            <a:endParaRPr lang="en-US" sz="1600" dirty="0"/>
          </a:p>
        </p:txBody>
      </p:sp>
      <p:graphicFrame>
        <p:nvGraphicFramePr>
          <p:cNvPr id="13314" name="Object 15"/>
          <p:cNvGraphicFramePr>
            <a:graphicFrameLocks noChangeAspect="1"/>
          </p:cNvGraphicFramePr>
          <p:nvPr/>
        </p:nvGraphicFramePr>
        <p:xfrm>
          <a:off x="4481513" y="1998663"/>
          <a:ext cx="2789237" cy="1101725"/>
        </p:xfrm>
        <a:graphic>
          <a:graphicData uri="http://schemas.openxmlformats.org/presentationml/2006/ole">
            <p:oleObj spid="_x0000_s6146" name="Document" r:id="rId3" imgW="3009900" imgH="1188720" progId="">
              <p:embed/>
            </p:oleObj>
          </a:graphicData>
        </a:graphic>
      </p:graphicFrame>
      <p:graphicFrame>
        <p:nvGraphicFramePr>
          <p:cNvPr id="368656" name="Object 16"/>
          <p:cNvGraphicFramePr>
            <a:graphicFrameLocks noChangeAspect="1"/>
          </p:cNvGraphicFramePr>
          <p:nvPr/>
        </p:nvGraphicFramePr>
        <p:xfrm>
          <a:off x="1171575" y="3348038"/>
          <a:ext cx="4021138" cy="666750"/>
        </p:xfrm>
        <a:graphic>
          <a:graphicData uri="http://schemas.openxmlformats.org/presentationml/2006/ole">
            <p:oleObj spid="_x0000_s6147" name="Equation" r:id="rId4" imgW="2527300" imgH="419100" progId="">
              <p:embed/>
            </p:oleObj>
          </a:graphicData>
        </a:graphic>
      </p:graphicFrame>
      <p:graphicFrame>
        <p:nvGraphicFramePr>
          <p:cNvPr id="368657" name="Object 17"/>
          <p:cNvGraphicFramePr>
            <a:graphicFrameLocks noChangeAspect="1"/>
          </p:cNvGraphicFramePr>
          <p:nvPr/>
        </p:nvGraphicFramePr>
        <p:xfrm>
          <a:off x="1236663" y="5349875"/>
          <a:ext cx="4051300" cy="663575"/>
        </p:xfrm>
        <a:graphic>
          <a:graphicData uri="http://schemas.openxmlformats.org/presentationml/2006/ole">
            <p:oleObj spid="_x0000_s6148" name="Equation" r:id="rId5" imgW="2705100" imgH="444500" progId="">
              <p:embed/>
            </p:oleObj>
          </a:graphicData>
        </a:graphic>
      </p:graphicFrame>
      <p:graphicFrame>
        <p:nvGraphicFramePr>
          <p:cNvPr id="15" name="Object 1040"/>
          <p:cNvGraphicFramePr>
            <a:graphicFrameLocks noChangeAspect="1"/>
          </p:cNvGraphicFramePr>
          <p:nvPr/>
        </p:nvGraphicFramePr>
        <p:xfrm>
          <a:off x="7340600" y="3500438"/>
          <a:ext cx="1803400" cy="884237"/>
        </p:xfrm>
        <a:graphic>
          <a:graphicData uri="http://schemas.openxmlformats.org/presentationml/2006/ole">
            <p:oleObj spid="_x0000_s6151" name="Equation" r:id="rId6" imgW="825142" imgH="406224" progId="Equation.3">
              <p:embed/>
            </p:oleObj>
          </a:graphicData>
        </a:graphic>
      </p:graphicFrame>
      <p:sp>
        <p:nvSpPr>
          <p:cNvPr id="17" name="Text Box 1042"/>
          <p:cNvSpPr txBox="1">
            <a:spLocks noChangeArrowheads="1"/>
          </p:cNvSpPr>
          <p:nvPr/>
        </p:nvSpPr>
        <p:spPr bwMode="auto">
          <a:xfrm>
            <a:off x="5572132" y="2714620"/>
            <a:ext cx="3040062" cy="1523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hu-HU" dirty="0" smtClean="0"/>
              <a:t>AZ IGÉNYBEVÉTEL HATÁRA </a:t>
            </a:r>
          </a:p>
          <a:p>
            <a:pPr algn="l">
              <a:spcBef>
                <a:spcPct val="50000"/>
              </a:spcBef>
            </a:pPr>
            <a:r>
              <a:rPr lang="en-GB" dirty="0" err="1" smtClean="0"/>
              <a:t>Az</a:t>
            </a:r>
            <a:r>
              <a:rPr lang="en-GB" dirty="0" smtClean="0"/>
              <a:t> </a:t>
            </a:r>
            <a:r>
              <a:rPr lang="en-GB" dirty="0" err="1"/>
              <a:t>előző</a:t>
            </a:r>
            <a:r>
              <a:rPr lang="en-GB" dirty="0"/>
              <a:t> </a:t>
            </a:r>
            <a:r>
              <a:rPr lang="en-GB" dirty="0" err="1"/>
              <a:t>példában</a:t>
            </a:r>
            <a:endParaRPr lang="en-GB" dirty="0"/>
          </a:p>
          <a:p>
            <a:pPr algn="l">
              <a:spcBef>
                <a:spcPct val="50000"/>
              </a:spcBef>
            </a:pPr>
            <a:r>
              <a:rPr lang="en-GB" sz="1600" i="1" dirty="0">
                <a:latin typeface="Times New Roman" pitchFamily="18" charset="0"/>
              </a:rPr>
              <a:t>b</a:t>
            </a:r>
            <a:r>
              <a:rPr lang="en-GB" sz="1600" dirty="0"/>
              <a:t> </a:t>
            </a:r>
            <a:r>
              <a:rPr lang="en-US" sz="1600" dirty="0"/>
              <a:t>= 6 </a:t>
            </a:r>
            <a:r>
              <a:rPr lang="en-US" sz="1600" dirty="0">
                <a:sym typeface="Symbol" pitchFamily="18" charset="2"/>
              </a:rPr>
              <a:t>m, </a:t>
            </a:r>
            <a:r>
              <a:rPr lang="en-US" sz="1600" i="1" dirty="0">
                <a:latin typeface="Times New Roman" pitchFamily="18" charset="0"/>
                <a:sym typeface="Symbol" pitchFamily="18" charset="2"/>
              </a:rPr>
              <a:t>l</a:t>
            </a:r>
            <a:r>
              <a:rPr lang="en-US" sz="1600" dirty="0">
                <a:sym typeface="Symbol" pitchFamily="18" charset="2"/>
              </a:rPr>
              <a:t> =400 m</a:t>
            </a:r>
          </a:p>
          <a:p>
            <a:pPr algn="l">
              <a:spcBef>
                <a:spcPct val="50000"/>
              </a:spcBef>
            </a:pPr>
            <a:r>
              <a:rPr lang="en-US" sz="1600" dirty="0" err="1">
                <a:sym typeface="Symbol" pitchFamily="18" charset="2"/>
              </a:rPr>
              <a:t>Legyen</a:t>
            </a:r>
            <a:r>
              <a:rPr lang="en-US" sz="1600" dirty="0">
                <a:sym typeface="Symbol" pitchFamily="18" charset="2"/>
              </a:rPr>
              <a:t> s = 18 m</a:t>
            </a:r>
            <a:endParaRPr lang="en-GB" sz="1600" dirty="0">
              <a:sym typeface="Symbol" pitchFamily="18" charset="2"/>
            </a:endParaRPr>
          </a:p>
        </p:txBody>
      </p:sp>
      <p:graphicFrame>
        <p:nvGraphicFramePr>
          <p:cNvPr id="18" name="Object 1043"/>
          <p:cNvGraphicFramePr>
            <a:graphicFrameLocks noChangeAspect="1"/>
          </p:cNvGraphicFramePr>
          <p:nvPr/>
        </p:nvGraphicFramePr>
        <p:xfrm>
          <a:off x="6080125" y="4294185"/>
          <a:ext cx="2297113" cy="769938"/>
        </p:xfrm>
        <a:graphic>
          <a:graphicData uri="http://schemas.openxmlformats.org/presentationml/2006/ole">
            <p:oleObj spid="_x0000_s6152" name="Equation" r:id="rId7" imgW="1205977" imgH="406224" progId="Equation.3">
              <p:embed/>
            </p:oleObj>
          </a:graphicData>
        </a:graphic>
      </p:graphicFrame>
      <p:sp>
        <p:nvSpPr>
          <p:cNvPr id="19" name="Text Box 1044"/>
          <p:cNvSpPr txBox="1">
            <a:spLocks noChangeArrowheads="1"/>
          </p:cNvSpPr>
          <p:nvPr/>
        </p:nvSpPr>
        <p:spPr bwMode="auto">
          <a:xfrm>
            <a:off x="5646738" y="5256210"/>
            <a:ext cx="3497262" cy="969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1600"/>
              <a:t>A Si t</a:t>
            </a:r>
            <a:r>
              <a:rPr lang="hu-HU" sz="1600"/>
              <a:t>örési feszültsége 1-5 GPa.</a:t>
            </a:r>
          </a:p>
          <a:p>
            <a:pPr algn="l">
              <a:spcBef>
                <a:spcPct val="50000"/>
              </a:spcBef>
            </a:pPr>
            <a:r>
              <a:rPr lang="en-GB" sz="1600"/>
              <a:t>Ez </a:t>
            </a:r>
            <a:r>
              <a:rPr lang="en-US" sz="1600"/>
              <a:t>0,5 - 2,7 % relat</a:t>
            </a:r>
            <a:r>
              <a:rPr lang="hu-HU" sz="1600"/>
              <a:t>ív megnyúlásnak</a:t>
            </a:r>
          </a:p>
          <a:p>
            <a:pPr algn="l">
              <a:spcBef>
                <a:spcPct val="50000"/>
              </a:spcBef>
            </a:pPr>
            <a:r>
              <a:rPr lang="hu-HU" sz="1600"/>
              <a:t>felel meg. </a:t>
            </a:r>
            <a:endParaRPr lang="en-GB" sz="1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utoUpdateAnimBg="0"/>
      <p:bldP spid="19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3" name="Dia számának helye 2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2D2771B-32DA-498A-A8A0-7A419251AE8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639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z="3200" dirty="0" smtClean="0">
                <a:solidFill>
                  <a:srgbClr val="FF0000"/>
                </a:solidFill>
              </a:rPr>
              <a:t>1. </a:t>
            </a:r>
            <a:r>
              <a:rPr lang="en-US" sz="3200" dirty="0" err="1" smtClean="0">
                <a:solidFill>
                  <a:srgbClr val="FF0000"/>
                </a:solidFill>
              </a:rPr>
              <a:t>Rezonancia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frekvencia</a:t>
            </a:r>
            <a:endParaRPr lang="en-US" dirty="0" smtClean="0">
              <a:solidFill>
                <a:srgbClr val="FF0000"/>
              </a:solidFill>
            </a:endParaRPr>
          </a:p>
        </p:txBody>
      </p:sp>
      <p:graphicFrame>
        <p:nvGraphicFramePr>
          <p:cNvPr id="16386" name="Object 1027"/>
          <p:cNvGraphicFramePr>
            <a:graphicFrameLocks noChangeAspect="1"/>
          </p:cNvGraphicFramePr>
          <p:nvPr/>
        </p:nvGraphicFramePr>
        <p:xfrm>
          <a:off x="4913313" y="1390650"/>
          <a:ext cx="3597275" cy="1243013"/>
        </p:xfrm>
        <a:graphic>
          <a:graphicData uri="http://schemas.openxmlformats.org/presentationml/2006/ole">
            <p:oleObj spid="_x0000_s7170" name="Document" r:id="rId3" imgW="3596640" imgH="1243584" progId="Word.Document.8">
              <p:embed/>
            </p:oleObj>
          </a:graphicData>
        </a:graphic>
      </p:graphicFrame>
      <p:graphicFrame>
        <p:nvGraphicFramePr>
          <p:cNvPr id="16387" name="Object 1028"/>
          <p:cNvGraphicFramePr>
            <a:graphicFrameLocks noChangeAspect="1"/>
          </p:cNvGraphicFramePr>
          <p:nvPr/>
        </p:nvGraphicFramePr>
        <p:xfrm>
          <a:off x="2917825" y="1557338"/>
          <a:ext cx="1603375" cy="869950"/>
        </p:xfrm>
        <a:graphic>
          <a:graphicData uri="http://schemas.openxmlformats.org/presentationml/2006/ole">
            <p:oleObj spid="_x0000_s7171" name="Equation" r:id="rId4" imgW="774364" imgH="418918" progId="Equation.3">
              <p:embed/>
            </p:oleObj>
          </a:graphicData>
        </a:graphic>
      </p:graphicFrame>
      <p:graphicFrame>
        <p:nvGraphicFramePr>
          <p:cNvPr id="16388" name="Object 1031"/>
          <p:cNvGraphicFramePr>
            <a:graphicFrameLocks noChangeAspect="1"/>
          </p:cNvGraphicFramePr>
          <p:nvPr/>
        </p:nvGraphicFramePr>
        <p:xfrm>
          <a:off x="1189038" y="1797050"/>
          <a:ext cx="1323975" cy="417513"/>
        </p:xfrm>
        <a:graphic>
          <a:graphicData uri="http://schemas.openxmlformats.org/presentationml/2006/ole">
            <p:oleObj spid="_x0000_s7172" name="Equation" r:id="rId5" imgW="558558" imgH="177723" progId="Equation.3">
              <p:embed/>
            </p:oleObj>
          </a:graphicData>
        </a:graphic>
      </p:graphicFrame>
      <p:grpSp>
        <p:nvGrpSpPr>
          <p:cNvPr id="2" name="Group 1037"/>
          <p:cNvGrpSpPr>
            <a:grpSpLocks/>
          </p:cNvGrpSpPr>
          <p:nvPr/>
        </p:nvGrpSpPr>
        <p:grpSpPr bwMode="auto">
          <a:xfrm>
            <a:off x="973138" y="3905250"/>
            <a:ext cx="7508875" cy="2409825"/>
            <a:chOff x="613" y="2460"/>
            <a:chExt cx="4730" cy="1518"/>
          </a:xfrm>
        </p:grpSpPr>
        <p:sp>
          <p:nvSpPr>
            <p:cNvPr id="16399" name="Text Box 1032"/>
            <p:cNvSpPr txBox="1">
              <a:spLocks noChangeArrowheads="1"/>
            </p:cNvSpPr>
            <p:nvPr/>
          </p:nvSpPr>
          <p:spPr bwMode="auto">
            <a:xfrm>
              <a:off x="613" y="2460"/>
              <a:ext cx="4730" cy="1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228600" lvl="2" algn="l">
                <a:lnSpc>
                  <a:spcPct val="100000"/>
                </a:lnSpc>
                <a:spcBef>
                  <a:spcPct val="0"/>
                </a:spcBef>
              </a:pPr>
              <a:r>
                <a:rPr lang="hu-HU" sz="1600" b="1" dirty="0">
                  <a:solidFill>
                    <a:srgbClr val="0000FF"/>
                  </a:solidFill>
                </a:rPr>
                <a:t>Példa.</a:t>
              </a:r>
              <a:r>
                <a:rPr lang="hu-HU" sz="1600" b="1" dirty="0">
                  <a:solidFill>
                    <a:srgbClr val="8C2532"/>
                  </a:solidFill>
                </a:rPr>
                <a:t> 	</a:t>
              </a:r>
              <a:r>
                <a:rPr lang="hu-HU" sz="1600" dirty="0">
                  <a:solidFill>
                    <a:srgbClr val="8C2532"/>
                  </a:solidFill>
                </a:rPr>
                <a:t>Tekintsük a korábban már vizsgált konzolt, úgy, hogy a végén egy 200</a:t>
              </a:r>
              <a:r>
                <a:rPr lang="hu-HU" sz="1600" dirty="0">
                  <a:solidFill>
                    <a:srgbClr val="8C2532"/>
                  </a:solidFill>
                  <a:sym typeface="Symbol" pitchFamily="18" charset="2"/>
                </a:rPr>
                <a:t></a:t>
              </a:r>
              <a:r>
                <a:rPr lang="hu-HU" sz="1600" dirty="0">
                  <a:solidFill>
                    <a:srgbClr val="8C2532"/>
                  </a:solidFill>
                </a:rPr>
                <a:t>400</a:t>
              </a:r>
              <a:r>
                <a:rPr lang="hu-HU" sz="1600" dirty="0">
                  <a:solidFill>
                    <a:srgbClr val="8C2532"/>
                  </a:solidFill>
                  <a:sym typeface="Symbol" pitchFamily="18" charset="2"/>
                </a:rPr>
                <a:t></a:t>
              </a:r>
              <a:r>
                <a:rPr lang="hu-HU" sz="1600" dirty="0">
                  <a:solidFill>
                    <a:srgbClr val="8C2532"/>
                  </a:solidFill>
                </a:rPr>
                <a:t>6 </a:t>
              </a:r>
              <a:r>
                <a:rPr lang="hu-HU" sz="1600" dirty="0">
                  <a:solidFill>
                    <a:srgbClr val="8C2532"/>
                  </a:solidFill>
                  <a:sym typeface="Symbol" pitchFamily="18" charset="2"/>
                </a:rPr>
                <a:t></a:t>
              </a:r>
              <a:r>
                <a:rPr lang="hu-HU" sz="1600" dirty="0">
                  <a:solidFill>
                    <a:srgbClr val="8C2532"/>
                  </a:solidFill>
                </a:rPr>
                <a:t>m méretű tömeget képeztünk ki. Megállapítandó a függőleges rezgés frekvenciája.</a:t>
              </a:r>
            </a:p>
            <a:p>
              <a:pPr marL="228600" lvl="2" algn="l">
                <a:lnSpc>
                  <a:spcPct val="100000"/>
                </a:lnSpc>
                <a:spcBef>
                  <a:spcPct val="0"/>
                </a:spcBef>
              </a:pPr>
              <a:r>
                <a:rPr lang="hu-HU" sz="1600" dirty="0">
                  <a:solidFill>
                    <a:srgbClr val="8C2532"/>
                  </a:solidFill>
                </a:rPr>
                <a:t> A rugóengedékenységet már kiszámoltuk: 0,18 m/N. A tömeg számításához a Si sűrűsége: 2330 kg/m</a:t>
              </a:r>
              <a:r>
                <a:rPr lang="hu-HU" sz="1600" baseline="30000" dirty="0">
                  <a:solidFill>
                    <a:srgbClr val="8C2532"/>
                  </a:solidFill>
                </a:rPr>
                <a:t>3</a:t>
              </a:r>
              <a:r>
                <a:rPr lang="hu-HU" sz="1600" dirty="0">
                  <a:solidFill>
                    <a:srgbClr val="8C2532"/>
                  </a:solidFill>
                </a:rPr>
                <a:t>. Ezzel </a:t>
              </a:r>
            </a:p>
            <a:p>
              <a:pPr marL="228600" lvl="2" algn="l">
                <a:lnSpc>
                  <a:spcPct val="100000"/>
                </a:lnSpc>
                <a:spcBef>
                  <a:spcPct val="0"/>
                </a:spcBef>
              </a:pPr>
              <a:endParaRPr lang="hu-HU" sz="800" dirty="0">
                <a:solidFill>
                  <a:srgbClr val="8C2532"/>
                </a:solidFill>
              </a:endParaRPr>
            </a:p>
            <a:p>
              <a:pPr algn="l">
                <a:lnSpc>
                  <a:spcPct val="100000"/>
                </a:lnSpc>
                <a:spcBef>
                  <a:spcPct val="0"/>
                </a:spcBef>
              </a:pPr>
              <a:r>
                <a:rPr lang="hu-HU" sz="1600" dirty="0">
                  <a:solidFill>
                    <a:srgbClr val="8C2532"/>
                  </a:solidFill>
                </a:rPr>
                <a:t>  	  </a:t>
              </a:r>
              <a:r>
                <a:rPr lang="hu-HU" sz="1400" i="1" dirty="0"/>
                <a:t>m </a:t>
              </a:r>
              <a:r>
                <a:rPr lang="hu-HU" sz="1400" dirty="0"/>
                <a:t>= 200</a:t>
              </a:r>
              <a:r>
                <a:rPr lang="hu-HU" sz="1400" dirty="0">
                  <a:sym typeface="Symbol" pitchFamily="18" charset="2"/>
                </a:rPr>
                <a:t></a:t>
              </a:r>
              <a:r>
                <a:rPr lang="hu-HU" sz="1400" dirty="0"/>
                <a:t>400</a:t>
              </a:r>
              <a:r>
                <a:rPr lang="hu-HU" sz="1400" dirty="0">
                  <a:sym typeface="Symbol" pitchFamily="18" charset="2"/>
                </a:rPr>
                <a:t></a:t>
              </a:r>
              <a:r>
                <a:rPr lang="hu-HU" sz="1400" dirty="0"/>
                <a:t>6</a:t>
              </a:r>
              <a:r>
                <a:rPr lang="hu-HU" sz="1400" dirty="0">
                  <a:sym typeface="Symbol" pitchFamily="18" charset="2"/>
                </a:rPr>
                <a:t></a:t>
              </a:r>
              <a:r>
                <a:rPr lang="hu-HU" sz="1400" dirty="0"/>
                <a:t>10</a:t>
              </a:r>
              <a:r>
                <a:rPr lang="hu-HU" sz="1400" baseline="30000" dirty="0"/>
                <a:t>-18</a:t>
              </a:r>
              <a:r>
                <a:rPr lang="hu-HU" sz="1400" dirty="0">
                  <a:sym typeface="Symbol" pitchFamily="18" charset="2"/>
                </a:rPr>
                <a:t></a:t>
              </a:r>
              <a:r>
                <a:rPr lang="hu-HU" sz="1400" dirty="0"/>
                <a:t>2330 = 1,1</a:t>
              </a:r>
              <a:r>
                <a:rPr lang="hu-HU" sz="1400" dirty="0">
                  <a:sym typeface="Symbol" pitchFamily="18" charset="2"/>
                </a:rPr>
                <a:t></a:t>
              </a:r>
              <a:r>
                <a:rPr lang="hu-HU" sz="1400" dirty="0"/>
                <a:t>10</a:t>
              </a:r>
              <a:r>
                <a:rPr lang="hu-HU" sz="1400" baseline="30000" dirty="0"/>
                <a:t>-9</a:t>
              </a:r>
              <a:r>
                <a:rPr lang="hu-HU" sz="1400" dirty="0"/>
                <a:t> kg.</a:t>
              </a:r>
            </a:p>
            <a:p>
              <a:pPr algn="l">
                <a:lnSpc>
                  <a:spcPct val="100000"/>
                </a:lnSpc>
                <a:spcBef>
                  <a:spcPct val="0"/>
                </a:spcBef>
              </a:pPr>
              <a:endParaRPr lang="hu-HU" sz="800" dirty="0">
                <a:solidFill>
                  <a:srgbClr val="8C2532"/>
                </a:solidFill>
              </a:endParaRPr>
            </a:p>
            <a:p>
              <a:pPr marL="228600" lvl="2" algn="l">
                <a:lnSpc>
                  <a:spcPct val="100000"/>
                </a:lnSpc>
                <a:spcBef>
                  <a:spcPct val="0"/>
                </a:spcBef>
              </a:pPr>
              <a:r>
                <a:rPr lang="hu-HU" sz="1600" dirty="0">
                  <a:solidFill>
                    <a:srgbClr val="8C2532"/>
                  </a:solidFill>
                </a:rPr>
                <a:t>A frekvencia:</a:t>
              </a:r>
              <a:endParaRPr lang="en-US" dirty="0"/>
            </a:p>
          </p:txBody>
        </p:sp>
        <p:graphicFrame>
          <p:nvGraphicFramePr>
            <p:cNvPr id="16392" name="Object 1034"/>
            <p:cNvGraphicFramePr>
              <a:graphicFrameLocks noChangeAspect="1"/>
            </p:cNvGraphicFramePr>
            <p:nvPr/>
          </p:nvGraphicFramePr>
          <p:xfrm>
            <a:off x="1753" y="3578"/>
            <a:ext cx="1823" cy="400"/>
          </p:xfrm>
          <a:graphic>
            <a:graphicData uri="http://schemas.openxmlformats.org/presentationml/2006/ole">
              <p:oleObj spid="_x0000_s7176" name="Equation" r:id="rId6" imgW="2082800" imgH="457200" progId="Equation.3">
                <p:embed/>
              </p:oleObj>
            </a:graphicData>
          </a:graphic>
        </p:graphicFrame>
      </p:grpSp>
      <p:grpSp>
        <p:nvGrpSpPr>
          <p:cNvPr id="3" name="Group 1038"/>
          <p:cNvGrpSpPr>
            <a:grpSpLocks/>
          </p:cNvGrpSpPr>
          <p:nvPr/>
        </p:nvGrpSpPr>
        <p:grpSpPr bwMode="auto">
          <a:xfrm>
            <a:off x="1255713" y="2909888"/>
            <a:ext cx="6864350" cy="741362"/>
            <a:chOff x="791" y="1833"/>
            <a:chExt cx="4324" cy="467"/>
          </a:xfrm>
        </p:grpSpPr>
        <p:graphicFrame>
          <p:nvGraphicFramePr>
            <p:cNvPr id="16389" name="Object 1029"/>
            <p:cNvGraphicFramePr>
              <a:graphicFrameLocks noChangeAspect="1"/>
            </p:cNvGraphicFramePr>
            <p:nvPr/>
          </p:nvGraphicFramePr>
          <p:xfrm>
            <a:off x="791" y="1833"/>
            <a:ext cx="871" cy="429"/>
          </p:xfrm>
          <a:graphic>
            <a:graphicData uri="http://schemas.openxmlformats.org/presentationml/2006/ole">
              <p:oleObj spid="_x0000_s7173" name="Equation" r:id="rId7" imgW="850531" imgH="418918" progId="Equation.3">
                <p:embed/>
              </p:oleObj>
            </a:graphicData>
          </a:graphic>
        </p:graphicFrame>
        <p:graphicFrame>
          <p:nvGraphicFramePr>
            <p:cNvPr id="16390" name="Object 1030"/>
            <p:cNvGraphicFramePr>
              <a:graphicFrameLocks noChangeAspect="1"/>
            </p:cNvGraphicFramePr>
            <p:nvPr/>
          </p:nvGraphicFramePr>
          <p:xfrm>
            <a:off x="4221" y="1846"/>
            <a:ext cx="894" cy="454"/>
          </p:xfrm>
          <a:graphic>
            <a:graphicData uri="http://schemas.openxmlformats.org/presentationml/2006/ole">
              <p:oleObj spid="_x0000_s7174" name="Equation" r:id="rId8" imgW="825500" imgH="419100" progId="">
                <p:embed/>
              </p:oleObj>
            </a:graphicData>
          </a:graphic>
        </p:graphicFrame>
        <p:sp>
          <p:nvSpPr>
            <p:cNvPr id="16397" name="Line 1033"/>
            <p:cNvSpPr>
              <a:spLocks noChangeShapeType="1"/>
            </p:cNvSpPr>
            <p:nvPr/>
          </p:nvSpPr>
          <p:spPr bwMode="auto">
            <a:xfrm>
              <a:off x="3574" y="2058"/>
              <a:ext cx="497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graphicFrame>
          <p:nvGraphicFramePr>
            <p:cNvPr id="16391" name="Object 1035"/>
            <p:cNvGraphicFramePr>
              <a:graphicFrameLocks noChangeAspect="1"/>
            </p:cNvGraphicFramePr>
            <p:nvPr/>
          </p:nvGraphicFramePr>
          <p:xfrm>
            <a:off x="2314" y="1976"/>
            <a:ext cx="1086" cy="196"/>
          </p:xfrm>
          <a:graphic>
            <a:graphicData uri="http://schemas.openxmlformats.org/presentationml/2006/ole">
              <p:oleObj spid="_x0000_s7175" name="Equation" r:id="rId9" imgW="1117115" imgH="203112" progId="Equation.3">
                <p:embed/>
              </p:oleObj>
            </a:graphicData>
          </a:graphic>
        </p:graphicFrame>
        <p:sp>
          <p:nvSpPr>
            <p:cNvPr id="16398" name="Line 1036"/>
            <p:cNvSpPr>
              <a:spLocks noChangeShapeType="1"/>
            </p:cNvSpPr>
            <p:nvPr/>
          </p:nvSpPr>
          <p:spPr bwMode="auto">
            <a:xfrm>
              <a:off x="1733" y="2073"/>
              <a:ext cx="497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Dia számának helye 2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3FADAB0-22B2-4CFF-B6D2-EFABF1DA5451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253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30175" y="581025"/>
            <a:ext cx="8845550" cy="631825"/>
          </a:xfrm>
        </p:spPr>
        <p:txBody>
          <a:bodyPr/>
          <a:lstStyle/>
          <a:p>
            <a:pPr eaLnBrk="1" hangingPunct="1"/>
            <a:r>
              <a:rPr lang="hu-HU" sz="2800" dirty="0" smtClean="0">
                <a:solidFill>
                  <a:srgbClr val="FF0000"/>
                </a:solidFill>
              </a:rPr>
              <a:t>2. </a:t>
            </a:r>
            <a:r>
              <a:rPr lang="en-US" sz="2800" dirty="0" err="1" smtClean="0">
                <a:solidFill>
                  <a:srgbClr val="FF0000"/>
                </a:solidFill>
              </a:rPr>
              <a:t>Gyorsulás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érzékelő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22534" name="Text Box 1027"/>
          <p:cNvSpPr txBox="1">
            <a:spLocks noChangeArrowheads="1"/>
          </p:cNvSpPr>
          <p:nvPr/>
        </p:nvSpPr>
        <p:spPr bwMode="auto">
          <a:xfrm>
            <a:off x="703263" y="1423988"/>
            <a:ext cx="3736975" cy="98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b="1"/>
              <a:t>Példa</a:t>
            </a:r>
            <a:r>
              <a:rPr lang="en-US" sz="1600"/>
              <a:t> </a:t>
            </a:r>
          </a:p>
          <a:p>
            <a:pPr algn="l">
              <a:spcBef>
                <a:spcPct val="50000"/>
              </a:spcBef>
            </a:pPr>
            <a:r>
              <a:rPr lang="en-US" sz="1600"/>
              <a:t>Számoljuk ki az érzékenységet és a</a:t>
            </a:r>
          </a:p>
          <a:p>
            <a:pPr algn="l">
              <a:spcBef>
                <a:spcPct val="50000"/>
              </a:spcBef>
            </a:pPr>
            <a:r>
              <a:rPr lang="en-US" sz="1600"/>
              <a:t> rezonancia frekvenciát!</a:t>
            </a:r>
          </a:p>
        </p:txBody>
      </p:sp>
      <p:graphicFrame>
        <p:nvGraphicFramePr>
          <p:cNvPr id="22530" name="Object 1030"/>
          <p:cNvGraphicFramePr>
            <a:graphicFrameLocks noChangeAspect="1"/>
          </p:cNvGraphicFramePr>
          <p:nvPr/>
        </p:nvGraphicFramePr>
        <p:xfrm>
          <a:off x="4808538" y="1308100"/>
          <a:ext cx="4102100" cy="2776538"/>
        </p:xfrm>
        <a:graphic>
          <a:graphicData uri="http://schemas.openxmlformats.org/presentationml/2006/ole">
            <p:oleObj spid="_x0000_s8194" name="Document" r:id="rId3" imgW="3939540" imgH="2665476" progId="">
              <p:embed/>
            </p:oleObj>
          </a:graphicData>
        </a:graphic>
      </p:graphicFrame>
      <p:sp>
        <p:nvSpPr>
          <p:cNvPr id="372743" name="Text Box 1031"/>
          <p:cNvSpPr txBox="1">
            <a:spLocks noChangeArrowheads="1"/>
          </p:cNvSpPr>
          <p:nvPr/>
        </p:nvSpPr>
        <p:spPr bwMode="auto">
          <a:xfrm>
            <a:off x="798513" y="4127500"/>
            <a:ext cx="7078662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800"/>
              <a:t>A tömeg</a:t>
            </a:r>
            <a:r>
              <a:rPr lang="hu-HU" i="1">
                <a:latin typeface="Times New Roman" pitchFamily="18" charset="0"/>
              </a:rPr>
              <a:t>     m </a:t>
            </a:r>
            <a:r>
              <a:rPr lang="hu-HU">
                <a:latin typeface="Times New Roman" pitchFamily="18" charset="0"/>
              </a:rPr>
              <a:t>= </a:t>
            </a:r>
            <a:r>
              <a:rPr lang="hu-HU" i="1">
                <a:latin typeface="Times New Roman" pitchFamily="18" charset="0"/>
                <a:sym typeface="Symbol" pitchFamily="18" charset="2"/>
              </a:rPr>
              <a:t></a:t>
            </a:r>
            <a:r>
              <a:rPr lang="hu-HU" i="1">
                <a:latin typeface="Times New Roman" pitchFamily="18" charset="0"/>
              </a:rPr>
              <a:t>V </a:t>
            </a:r>
            <a:r>
              <a:rPr lang="hu-HU">
                <a:latin typeface="Times New Roman" pitchFamily="18" charset="0"/>
              </a:rPr>
              <a:t>= 2330 kg/m</a:t>
            </a:r>
            <a:r>
              <a:rPr lang="hu-HU" baseline="30000">
                <a:latin typeface="Times New Roman" pitchFamily="18" charset="0"/>
              </a:rPr>
              <a:t>3</a:t>
            </a:r>
            <a:r>
              <a:rPr lang="hu-HU">
                <a:latin typeface="Times New Roman" pitchFamily="18" charset="0"/>
                <a:sym typeface="Symbol" pitchFamily="18" charset="2"/>
              </a:rPr>
              <a:t></a:t>
            </a:r>
            <a:r>
              <a:rPr lang="hu-HU">
                <a:latin typeface="Times New Roman" pitchFamily="18" charset="0"/>
              </a:rPr>
              <a:t>1,2</a:t>
            </a:r>
            <a:r>
              <a:rPr lang="hu-HU">
                <a:latin typeface="Times New Roman" pitchFamily="18" charset="0"/>
                <a:sym typeface="Symbol" pitchFamily="18" charset="2"/>
              </a:rPr>
              <a:t></a:t>
            </a:r>
            <a:r>
              <a:rPr lang="hu-HU">
                <a:latin typeface="Times New Roman" pitchFamily="18" charset="0"/>
              </a:rPr>
              <a:t>1,2</a:t>
            </a:r>
            <a:r>
              <a:rPr lang="hu-HU">
                <a:latin typeface="Times New Roman" pitchFamily="18" charset="0"/>
                <a:sym typeface="Symbol" pitchFamily="18" charset="2"/>
              </a:rPr>
              <a:t></a:t>
            </a:r>
            <a:r>
              <a:rPr lang="hu-HU">
                <a:latin typeface="Times New Roman" pitchFamily="18" charset="0"/>
              </a:rPr>
              <a:t>0,25</a:t>
            </a:r>
            <a:r>
              <a:rPr lang="hu-HU">
                <a:latin typeface="Times New Roman" pitchFamily="18" charset="0"/>
                <a:sym typeface="Symbol" pitchFamily="18" charset="2"/>
              </a:rPr>
              <a:t></a:t>
            </a:r>
            <a:r>
              <a:rPr lang="hu-HU">
                <a:latin typeface="Times New Roman" pitchFamily="18" charset="0"/>
              </a:rPr>
              <a:t>10</a:t>
            </a:r>
            <a:r>
              <a:rPr lang="hu-HU" baseline="30000">
                <a:latin typeface="Times New Roman" pitchFamily="18" charset="0"/>
              </a:rPr>
              <a:t>-9</a:t>
            </a:r>
            <a:r>
              <a:rPr lang="hu-HU">
                <a:latin typeface="Times New Roman" pitchFamily="18" charset="0"/>
              </a:rPr>
              <a:t> m</a:t>
            </a:r>
            <a:r>
              <a:rPr lang="hu-HU" baseline="30000">
                <a:latin typeface="Times New Roman" pitchFamily="18" charset="0"/>
              </a:rPr>
              <a:t>3</a:t>
            </a:r>
            <a:r>
              <a:rPr lang="hu-HU">
                <a:latin typeface="Times New Roman" pitchFamily="18" charset="0"/>
              </a:rPr>
              <a:t> = 8,4</a:t>
            </a:r>
            <a:r>
              <a:rPr lang="hu-HU">
                <a:latin typeface="Times New Roman" pitchFamily="18" charset="0"/>
                <a:sym typeface="Symbol" pitchFamily="18" charset="2"/>
              </a:rPr>
              <a:t></a:t>
            </a:r>
            <a:r>
              <a:rPr lang="hu-HU">
                <a:latin typeface="Times New Roman" pitchFamily="18" charset="0"/>
              </a:rPr>
              <a:t>10</a:t>
            </a:r>
            <a:r>
              <a:rPr lang="hu-HU" baseline="30000">
                <a:latin typeface="Times New Roman" pitchFamily="18" charset="0"/>
              </a:rPr>
              <a:t>-7</a:t>
            </a:r>
            <a:r>
              <a:rPr lang="hu-HU">
                <a:latin typeface="Times New Roman" pitchFamily="18" charset="0"/>
              </a:rPr>
              <a:t> kg</a:t>
            </a:r>
            <a:endParaRPr lang="en-US" sz="1800">
              <a:latin typeface="Times New Roman" pitchFamily="18" charset="0"/>
            </a:endParaRPr>
          </a:p>
        </p:txBody>
      </p:sp>
      <p:sp>
        <p:nvSpPr>
          <p:cNvPr id="372744" name="Text Box 1032"/>
          <p:cNvSpPr txBox="1">
            <a:spLocks noChangeArrowheads="1"/>
          </p:cNvSpPr>
          <p:nvPr/>
        </p:nvSpPr>
        <p:spPr bwMode="auto">
          <a:xfrm>
            <a:off x="854075" y="2625725"/>
            <a:ext cx="32131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/>
              <a:t>Egy hídra</a:t>
            </a:r>
            <a:r>
              <a:rPr lang="en-US"/>
              <a:t>       </a:t>
            </a:r>
            <a:r>
              <a:rPr lang="hu-HU" i="1">
                <a:latin typeface="Times New Roman" pitchFamily="18" charset="0"/>
              </a:rPr>
              <a:t>S </a:t>
            </a:r>
            <a:r>
              <a:rPr lang="hu-HU">
                <a:latin typeface="Times New Roman" pitchFamily="18" charset="0"/>
              </a:rPr>
              <a:t>=0,091 m/N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72745" name="Text Box 1033"/>
          <p:cNvSpPr txBox="1">
            <a:spLocks noChangeArrowheads="1"/>
          </p:cNvSpPr>
          <p:nvPr/>
        </p:nvSpPr>
        <p:spPr bwMode="auto">
          <a:xfrm>
            <a:off x="844550" y="3249613"/>
            <a:ext cx="3249613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/>
              <a:t>Négy hídra     </a:t>
            </a:r>
            <a:r>
              <a:rPr lang="hu-HU" i="1">
                <a:latin typeface="Times New Roman" pitchFamily="18" charset="0"/>
              </a:rPr>
              <a:t>S </a:t>
            </a:r>
            <a:r>
              <a:rPr lang="hu-HU">
                <a:latin typeface="Times New Roman" pitchFamily="18" charset="0"/>
              </a:rPr>
              <a:t>= 0,0227 m/N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72746" name="Text Box 1034"/>
          <p:cNvSpPr txBox="1">
            <a:spLocks noChangeArrowheads="1"/>
          </p:cNvSpPr>
          <p:nvPr/>
        </p:nvSpPr>
        <p:spPr bwMode="auto">
          <a:xfrm>
            <a:off x="838200" y="4638675"/>
            <a:ext cx="7123113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/>
              <a:t>Az érzékenység          </a:t>
            </a:r>
            <a:r>
              <a:rPr lang="hu-HU" i="1">
                <a:latin typeface="Times New Roman" pitchFamily="18" charset="0"/>
              </a:rPr>
              <a:t>K </a:t>
            </a:r>
            <a:r>
              <a:rPr lang="hu-HU">
                <a:latin typeface="Times New Roman" pitchFamily="18" charset="0"/>
              </a:rPr>
              <a:t>= 0,0227 m/N </a:t>
            </a:r>
            <a:r>
              <a:rPr lang="hu-HU">
                <a:latin typeface="Times New Roman" pitchFamily="18" charset="0"/>
                <a:sym typeface="Symbol" pitchFamily="18" charset="2"/>
              </a:rPr>
              <a:t></a:t>
            </a:r>
            <a:r>
              <a:rPr lang="hu-HU">
                <a:latin typeface="Times New Roman" pitchFamily="18" charset="0"/>
              </a:rPr>
              <a:t> 8,4</a:t>
            </a:r>
            <a:r>
              <a:rPr lang="hu-HU">
                <a:latin typeface="Times New Roman" pitchFamily="18" charset="0"/>
                <a:sym typeface="Symbol" pitchFamily="18" charset="2"/>
              </a:rPr>
              <a:t></a:t>
            </a:r>
            <a:r>
              <a:rPr lang="hu-HU">
                <a:latin typeface="Times New Roman" pitchFamily="18" charset="0"/>
              </a:rPr>
              <a:t>10</a:t>
            </a:r>
            <a:r>
              <a:rPr lang="hu-HU" baseline="30000">
                <a:latin typeface="Times New Roman" pitchFamily="18" charset="0"/>
              </a:rPr>
              <a:t>-7</a:t>
            </a:r>
            <a:r>
              <a:rPr lang="hu-HU">
                <a:latin typeface="Times New Roman" pitchFamily="18" charset="0"/>
              </a:rPr>
              <a:t> kg = 1,9</a:t>
            </a:r>
            <a:r>
              <a:rPr lang="hu-HU">
                <a:latin typeface="Times New Roman" pitchFamily="18" charset="0"/>
                <a:sym typeface="Symbol" pitchFamily="18" charset="2"/>
              </a:rPr>
              <a:t></a:t>
            </a:r>
            <a:r>
              <a:rPr lang="hu-HU">
                <a:latin typeface="Times New Roman" pitchFamily="18" charset="0"/>
              </a:rPr>
              <a:t>10</a:t>
            </a:r>
            <a:r>
              <a:rPr lang="hu-HU" baseline="30000">
                <a:latin typeface="Times New Roman" pitchFamily="18" charset="0"/>
              </a:rPr>
              <a:t>-8</a:t>
            </a:r>
            <a:r>
              <a:rPr lang="hu-HU">
                <a:latin typeface="Times New Roman" pitchFamily="18" charset="0"/>
              </a:rPr>
              <a:t> s</a:t>
            </a:r>
            <a:r>
              <a:rPr lang="hu-HU" baseline="30000">
                <a:latin typeface="Times New Roman" pitchFamily="18" charset="0"/>
              </a:rPr>
              <a:t>2</a:t>
            </a:r>
            <a:r>
              <a:rPr lang="hu-HU" sz="2400">
                <a:latin typeface="Times New Roman" pitchFamily="18" charset="0"/>
              </a:rPr>
              <a:t> 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2" name="Group 1039"/>
          <p:cNvGrpSpPr>
            <a:grpSpLocks/>
          </p:cNvGrpSpPr>
          <p:nvPr/>
        </p:nvGrpSpPr>
        <p:grpSpPr bwMode="auto">
          <a:xfrm>
            <a:off x="1762125" y="5172075"/>
            <a:ext cx="5838825" cy="350838"/>
            <a:chOff x="1110" y="3258"/>
            <a:chExt cx="3678" cy="221"/>
          </a:xfrm>
        </p:grpSpPr>
        <p:sp>
          <p:nvSpPr>
            <p:cNvPr id="22541" name="Text Box 1035"/>
            <p:cNvSpPr txBox="1">
              <a:spLocks noChangeArrowheads="1"/>
            </p:cNvSpPr>
            <p:nvPr/>
          </p:nvSpPr>
          <p:spPr bwMode="auto">
            <a:xfrm>
              <a:off x="1110" y="3258"/>
              <a:ext cx="3678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>
                  <a:solidFill>
                    <a:srgbClr val="8C2532"/>
                  </a:solidFill>
                </a:rPr>
                <a:t>10</a:t>
              </a:r>
              <a:r>
                <a:rPr lang="hu-HU">
                  <a:solidFill>
                    <a:srgbClr val="8C2532"/>
                  </a:solidFill>
                </a:rPr>
                <a:t> g gyorsulás               </a:t>
              </a:r>
              <a:r>
                <a:rPr lang="hu-HU">
                  <a:solidFill>
                    <a:srgbClr val="8C2532"/>
                  </a:solidFill>
                  <a:sym typeface="Symbol" pitchFamily="18" charset="2"/>
                </a:rPr>
                <a:t> 1,9 m elmozdulás</a:t>
              </a:r>
              <a:r>
                <a:rPr lang="hu-HU"/>
                <a:t>   </a:t>
              </a:r>
              <a:endParaRPr lang="en-US"/>
            </a:p>
          </p:txBody>
        </p:sp>
        <p:sp>
          <p:nvSpPr>
            <p:cNvPr id="22542" name="Line 1036"/>
            <p:cNvSpPr>
              <a:spLocks noChangeShapeType="1"/>
            </p:cNvSpPr>
            <p:nvPr/>
          </p:nvSpPr>
          <p:spPr bwMode="auto">
            <a:xfrm>
              <a:off x="2070" y="3375"/>
              <a:ext cx="375" cy="0"/>
            </a:xfrm>
            <a:prstGeom prst="line">
              <a:avLst/>
            </a:prstGeom>
            <a:noFill/>
            <a:ln w="38100">
              <a:solidFill>
                <a:srgbClr val="8C2532"/>
              </a:solidFill>
              <a:round/>
              <a:headEnd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aphicFrame>
        <p:nvGraphicFramePr>
          <p:cNvPr id="372749" name="Object 1037"/>
          <p:cNvGraphicFramePr>
            <a:graphicFrameLocks noChangeAspect="1"/>
          </p:cNvGraphicFramePr>
          <p:nvPr/>
        </p:nvGraphicFramePr>
        <p:xfrm>
          <a:off x="3813175" y="5670550"/>
          <a:ext cx="4281488" cy="639763"/>
        </p:xfrm>
        <a:graphic>
          <a:graphicData uri="http://schemas.openxmlformats.org/presentationml/2006/ole">
            <p:oleObj spid="_x0000_s8195" name="Equation" r:id="rId4" imgW="3060700" imgH="457200" progId="">
              <p:embed/>
            </p:oleObj>
          </a:graphicData>
        </a:graphic>
      </p:graphicFrame>
      <p:sp>
        <p:nvSpPr>
          <p:cNvPr id="372750" name="Text Box 1038"/>
          <p:cNvSpPr txBox="1">
            <a:spLocks noChangeArrowheads="1"/>
          </p:cNvSpPr>
          <p:nvPr/>
        </p:nvSpPr>
        <p:spPr bwMode="auto">
          <a:xfrm>
            <a:off x="982663" y="5792788"/>
            <a:ext cx="2543175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/>
              <a:t>A sajátfrekvencia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2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2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2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2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2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2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2743" grpId="0" autoUpdateAnimBg="0"/>
      <p:bldP spid="372744" grpId="0" autoUpdateAnimBg="0"/>
      <p:bldP spid="372745" grpId="0" autoUpdateAnimBg="0"/>
      <p:bldP spid="372746" grpId="0" autoUpdateAnimBg="0"/>
      <p:bldP spid="37275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Dia számának helye 2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194CB4A-09E0-41F9-AEBD-8F79312EBD01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76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30175" y="581025"/>
            <a:ext cx="8845550" cy="5381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u-HU" sz="3200" dirty="0" smtClean="0">
                <a:solidFill>
                  <a:srgbClr val="FF0000"/>
                </a:solidFill>
              </a:rPr>
              <a:t>3. </a:t>
            </a:r>
            <a:r>
              <a:rPr lang="en-US" sz="3200" dirty="0" smtClean="0">
                <a:solidFill>
                  <a:srgbClr val="FF0000"/>
                </a:solidFill>
              </a:rPr>
              <a:t>A </a:t>
            </a:r>
            <a:r>
              <a:rPr lang="en-US" sz="3200" dirty="0" err="1" smtClean="0">
                <a:solidFill>
                  <a:srgbClr val="FF0000"/>
                </a:solidFill>
              </a:rPr>
              <a:t>fésűs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meghajtó</a:t>
            </a:r>
            <a:r>
              <a:rPr lang="en-US" sz="3200" dirty="0" smtClean="0">
                <a:solidFill>
                  <a:srgbClr val="FF0000"/>
                </a:solidFill>
              </a:rPr>
              <a:t> (comb drive)</a:t>
            </a:r>
            <a:endParaRPr lang="en-US" dirty="0" smtClean="0">
              <a:solidFill>
                <a:srgbClr val="FF0000"/>
              </a:solidFill>
            </a:endParaRPr>
          </a:p>
        </p:txBody>
      </p:sp>
      <p:graphicFrame>
        <p:nvGraphicFramePr>
          <p:cNvPr id="27650" name="Object 1027"/>
          <p:cNvGraphicFramePr>
            <a:graphicFrameLocks noChangeAspect="1"/>
          </p:cNvGraphicFramePr>
          <p:nvPr/>
        </p:nvGraphicFramePr>
        <p:xfrm>
          <a:off x="3700463" y="1943100"/>
          <a:ext cx="4833937" cy="3530600"/>
        </p:xfrm>
        <a:graphic>
          <a:graphicData uri="http://schemas.openxmlformats.org/presentationml/2006/ole">
            <p:oleObj spid="_x0000_s2050" name="Bitmap Image" r:id="rId3" imgW="5082981" imgH="3711262" progId="">
              <p:embed/>
            </p:oleObj>
          </a:graphicData>
        </a:graphic>
      </p:graphicFrame>
      <p:sp>
        <p:nvSpPr>
          <p:cNvPr id="27655" name="Text Box 1028"/>
          <p:cNvSpPr txBox="1">
            <a:spLocks noChangeArrowheads="1"/>
          </p:cNvSpPr>
          <p:nvPr/>
        </p:nvSpPr>
        <p:spPr bwMode="auto">
          <a:xfrm>
            <a:off x="285720" y="571480"/>
            <a:ext cx="2616200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dirty="0" err="1"/>
              <a:t>Előnyök</a:t>
            </a:r>
            <a:r>
              <a:rPr lang="en-US" sz="1800" dirty="0"/>
              <a:t>: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1800" dirty="0"/>
              <a:t>  </a:t>
            </a:r>
            <a:r>
              <a:rPr lang="en-US" sz="1800" dirty="0" err="1"/>
              <a:t>felületi</a:t>
            </a:r>
            <a:r>
              <a:rPr lang="en-US" sz="1800" dirty="0"/>
              <a:t> </a:t>
            </a:r>
            <a:r>
              <a:rPr lang="en-US" sz="1800" dirty="0" err="1"/>
              <a:t>megmunkálás</a:t>
            </a:r>
            <a:endParaRPr lang="en-US" sz="1800" dirty="0"/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1800" dirty="0"/>
              <a:t>  </a:t>
            </a:r>
            <a:r>
              <a:rPr lang="en-US" sz="1800" dirty="0" err="1"/>
              <a:t>viszonylag</a:t>
            </a:r>
            <a:r>
              <a:rPr lang="en-US" sz="1800" dirty="0"/>
              <a:t> </a:t>
            </a:r>
            <a:r>
              <a:rPr lang="en-US" sz="1800" dirty="0" err="1"/>
              <a:t>nagy</a:t>
            </a:r>
            <a:r>
              <a:rPr lang="en-US" sz="1800" dirty="0"/>
              <a:t> </a:t>
            </a:r>
            <a:r>
              <a:rPr lang="en-US" sz="1800" dirty="0" err="1"/>
              <a:t>erő</a:t>
            </a:r>
            <a:endParaRPr lang="en-US" sz="1800" dirty="0"/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1800" dirty="0"/>
              <a:t>  </a:t>
            </a:r>
            <a:r>
              <a:rPr lang="en-US" sz="1800" dirty="0" err="1"/>
              <a:t>konstans</a:t>
            </a:r>
            <a:r>
              <a:rPr lang="en-US" sz="1800" dirty="0"/>
              <a:t> </a:t>
            </a:r>
            <a:r>
              <a:rPr lang="en-US" sz="1800" dirty="0" err="1"/>
              <a:t>erő</a:t>
            </a:r>
            <a:endParaRPr lang="en-US" dirty="0"/>
          </a:p>
        </p:txBody>
      </p:sp>
      <p:grpSp>
        <p:nvGrpSpPr>
          <p:cNvPr id="2" name="Group 1033"/>
          <p:cNvGrpSpPr>
            <a:grpSpLocks/>
          </p:cNvGrpSpPr>
          <p:nvPr/>
        </p:nvGrpSpPr>
        <p:grpSpPr bwMode="auto">
          <a:xfrm>
            <a:off x="500034" y="2428868"/>
            <a:ext cx="1741487" cy="1614488"/>
            <a:chOff x="763" y="2368"/>
            <a:chExt cx="1097" cy="1017"/>
          </a:xfrm>
        </p:grpSpPr>
        <p:graphicFrame>
          <p:nvGraphicFramePr>
            <p:cNvPr id="27651" name="Object 1029"/>
            <p:cNvGraphicFramePr>
              <a:graphicFrameLocks noChangeAspect="1"/>
            </p:cNvGraphicFramePr>
            <p:nvPr/>
          </p:nvGraphicFramePr>
          <p:xfrm>
            <a:off x="797" y="2368"/>
            <a:ext cx="1017" cy="421"/>
          </p:xfrm>
          <a:graphic>
            <a:graphicData uri="http://schemas.openxmlformats.org/presentationml/2006/ole">
              <p:oleObj spid="_x0000_s2051" name="Equation" r:id="rId4" imgW="977476" imgH="406224" progId="">
                <p:embed/>
              </p:oleObj>
            </a:graphicData>
          </a:graphic>
        </p:graphicFrame>
        <p:graphicFrame>
          <p:nvGraphicFramePr>
            <p:cNvPr id="27652" name="Object 1030"/>
            <p:cNvGraphicFramePr>
              <a:graphicFrameLocks noChangeAspect="1"/>
            </p:cNvGraphicFramePr>
            <p:nvPr/>
          </p:nvGraphicFramePr>
          <p:xfrm>
            <a:off x="763" y="2972"/>
            <a:ext cx="1097" cy="413"/>
          </p:xfrm>
          <a:graphic>
            <a:graphicData uri="http://schemas.openxmlformats.org/presentationml/2006/ole">
              <p:oleObj spid="_x0000_s2052" name="Equation" r:id="rId5" imgW="1040948" imgH="393529" progId="">
                <p:embed/>
              </p:oleObj>
            </a:graphicData>
          </a:graphic>
        </p:graphicFrame>
      </p:grpSp>
      <p:sp>
        <p:nvSpPr>
          <p:cNvPr id="27657" name="Line 1031"/>
          <p:cNvSpPr>
            <a:spLocks noChangeShapeType="1"/>
          </p:cNvSpPr>
          <p:nvPr/>
        </p:nvSpPr>
        <p:spPr bwMode="auto">
          <a:xfrm flipH="1">
            <a:off x="7345363" y="1709738"/>
            <a:ext cx="444500" cy="4429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8" name="Text Box 1032"/>
          <p:cNvSpPr txBox="1">
            <a:spLocks noChangeArrowheads="1"/>
          </p:cNvSpPr>
          <p:nvPr/>
        </p:nvSpPr>
        <p:spPr bwMode="auto">
          <a:xfrm>
            <a:off x="7267575" y="1709738"/>
            <a:ext cx="769938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1800" i="1"/>
              <a:t>w</a:t>
            </a:r>
            <a:endParaRPr lang="en-GB"/>
          </a:p>
        </p:txBody>
      </p:sp>
      <p:graphicFrame>
        <p:nvGraphicFramePr>
          <p:cNvPr id="369680" name="Object 16"/>
          <p:cNvGraphicFramePr>
            <a:graphicFrameLocks noChangeAspect="1"/>
          </p:cNvGraphicFramePr>
          <p:nvPr/>
        </p:nvGraphicFramePr>
        <p:xfrm>
          <a:off x="3143240" y="1357298"/>
          <a:ext cx="1065213" cy="704850"/>
        </p:xfrm>
        <a:graphic>
          <a:graphicData uri="http://schemas.openxmlformats.org/presentationml/2006/ole">
            <p:oleObj spid="_x0000_s2053" name="Equation" r:id="rId6" imgW="634725" imgH="418918" progId="">
              <p:embed/>
            </p:oleObj>
          </a:graphicData>
        </a:graphic>
      </p:graphicFrame>
      <p:grpSp>
        <p:nvGrpSpPr>
          <p:cNvPr id="12" name="Group 20"/>
          <p:cNvGrpSpPr>
            <a:grpSpLocks/>
          </p:cNvGrpSpPr>
          <p:nvPr/>
        </p:nvGrpSpPr>
        <p:grpSpPr bwMode="auto">
          <a:xfrm>
            <a:off x="642938" y="4429123"/>
            <a:ext cx="5214946" cy="1428770"/>
            <a:chOff x="405" y="2790"/>
            <a:chExt cx="3024" cy="717"/>
          </a:xfrm>
        </p:grpSpPr>
        <p:graphicFrame>
          <p:nvGraphicFramePr>
            <p:cNvPr id="13" name="Object 13"/>
            <p:cNvGraphicFramePr>
              <a:graphicFrameLocks noChangeAspect="1"/>
            </p:cNvGraphicFramePr>
            <p:nvPr/>
          </p:nvGraphicFramePr>
          <p:xfrm>
            <a:off x="405" y="2790"/>
            <a:ext cx="854" cy="397"/>
          </p:xfrm>
          <a:graphic>
            <a:graphicData uri="http://schemas.openxmlformats.org/presentationml/2006/ole">
              <p:oleObj spid="_x0000_s2054" name="Equation" r:id="rId7" imgW="901309" imgH="418918" progId="">
                <p:embed/>
              </p:oleObj>
            </a:graphicData>
          </a:graphic>
        </p:graphicFrame>
        <p:sp>
          <p:nvSpPr>
            <p:cNvPr id="14" name="Line 14"/>
            <p:cNvSpPr>
              <a:spLocks noChangeShapeType="1"/>
            </p:cNvSpPr>
            <p:nvPr/>
          </p:nvSpPr>
          <p:spPr bwMode="auto">
            <a:xfrm flipV="1">
              <a:off x="2758" y="3304"/>
              <a:ext cx="671" cy="203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E06F20-819E-46CB-850F-A50B0F835604}" type="slidenum">
              <a:rPr lang="en-US"/>
              <a:pPr/>
              <a:t>9</a:t>
            </a:fld>
            <a:endParaRPr lang="en-US"/>
          </a:p>
        </p:txBody>
      </p:sp>
      <p:sp>
        <p:nvSpPr>
          <p:cNvPr id="39936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90525"/>
            <a:ext cx="7772400" cy="684213"/>
          </a:xfrm>
        </p:spPr>
        <p:txBody>
          <a:bodyPr/>
          <a:lstStyle/>
          <a:p>
            <a:r>
              <a:rPr lang="hu-HU" sz="2400" b="0" dirty="0" smtClean="0">
                <a:solidFill>
                  <a:srgbClr val="FF0000"/>
                </a:solidFill>
              </a:rPr>
              <a:t>3. </a:t>
            </a:r>
            <a:r>
              <a:rPr lang="en-GB" sz="2400" b="0" dirty="0" smtClean="0">
                <a:solidFill>
                  <a:srgbClr val="FF0000"/>
                </a:solidFill>
              </a:rPr>
              <a:t>A </a:t>
            </a:r>
            <a:r>
              <a:rPr lang="hu-HU" sz="2400" b="0" dirty="0">
                <a:solidFill>
                  <a:srgbClr val="FF0000"/>
                </a:solidFill>
              </a:rPr>
              <a:t>fésűs meghajtó - az erőhatás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399363" name="Picture 1027" descr="K:\usys_eload\comb_bazis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219200"/>
            <a:ext cx="7348538" cy="427513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graphicFrame>
        <p:nvGraphicFramePr>
          <p:cNvPr id="399364" name="Object 1028"/>
          <p:cNvGraphicFramePr>
            <a:graphicFrameLocks noChangeAspect="1"/>
          </p:cNvGraphicFramePr>
          <p:nvPr/>
        </p:nvGraphicFramePr>
        <p:xfrm>
          <a:off x="1295400" y="5638800"/>
          <a:ext cx="2286000" cy="979488"/>
        </p:xfrm>
        <a:graphic>
          <a:graphicData uri="http://schemas.openxmlformats.org/presentationml/2006/ole">
            <p:oleObj spid="_x0000_s27650" name="Equation" r:id="rId4" imgW="977760" imgH="419040" progId="Equation.3">
              <p:embed/>
            </p:oleObj>
          </a:graphicData>
        </a:graphic>
      </p:graphicFrame>
      <p:graphicFrame>
        <p:nvGraphicFramePr>
          <p:cNvPr id="399365" name="Object 1029"/>
          <p:cNvGraphicFramePr>
            <a:graphicFrameLocks noChangeAspect="1"/>
          </p:cNvGraphicFramePr>
          <p:nvPr/>
        </p:nvGraphicFramePr>
        <p:xfrm>
          <a:off x="4876800" y="5665788"/>
          <a:ext cx="2590800" cy="963612"/>
        </p:xfrm>
        <a:graphic>
          <a:graphicData uri="http://schemas.openxmlformats.org/presentationml/2006/ole">
            <p:oleObj spid="_x0000_s27651" name="Equation" r:id="rId5" imgW="1054080" imgH="393480" progId="Equation.3">
              <p:embed/>
            </p:oleObj>
          </a:graphicData>
        </a:graphic>
      </p:graphicFrame>
      <p:graphicFrame>
        <p:nvGraphicFramePr>
          <p:cNvPr id="399366" name="Object 1030"/>
          <p:cNvGraphicFramePr>
            <a:graphicFrameLocks noChangeAspect="1"/>
          </p:cNvGraphicFramePr>
          <p:nvPr/>
        </p:nvGraphicFramePr>
        <p:xfrm>
          <a:off x="2590800" y="1114425"/>
          <a:ext cx="4191000" cy="4008438"/>
        </p:xfrm>
        <a:graphic>
          <a:graphicData uri="http://schemas.openxmlformats.org/presentationml/2006/ole">
            <p:oleObj spid="_x0000_s27652" name="Bitmap Image" r:id="rId6" imgW="3495238" imgH="3343742" progId="Paint.Picture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1172</TotalTime>
  <Words>933</Words>
  <Application>Microsoft Office PowerPoint</Application>
  <PresentationFormat>On-screen Show (4:3)</PresentationFormat>
  <Paragraphs>175</Paragraphs>
  <Slides>26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6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Office Theme</vt:lpstr>
      <vt:lpstr>Equation</vt:lpstr>
      <vt:lpstr>Document</vt:lpstr>
      <vt:lpstr>Bitmap Image</vt:lpstr>
      <vt:lpstr>Egyenlet</vt:lpstr>
      <vt:lpstr>Microsoft Equation 3.0</vt:lpstr>
      <vt:lpstr>Microsoft Word Document</vt:lpstr>
      <vt:lpstr>Feladatok Mikro és nanotechnika pót ZH-ra na meg pótpótZH-ra </vt:lpstr>
      <vt:lpstr>Jellegzetes probléma: a hajlított rúd</vt:lpstr>
      <vt:lpstr>Jellegzetes probléma: a hajlított rúd</vt:lpstr>
      <vt:lpstr>Konzol önfrekvenciái (hajlító módus)</vt:lpstr>
      <vt:lpstr>1.Hajlításra terhelt konzol (cantilever)</vt:lpstr>
      <vt:lpstr>1. Rezonancia frekvencia</vt:lpstr>
      <vt:lpstr>2. Gyorsulás érzékelő</vt:lpstr>
      <vt:lpstr>3. A fésűs meghajtó (comb drive)</vt:lpstr>
      <vt:lpstr>3. A fésűs meghajtó - az erőhatás</vt:lpstr>
      <vt:lpstr>3. A fésűs meghajtó - példa</vt:lpstr>
      <vt:lpstr>Slide 11</vt:lpstr>
      <vt:lpstr>4. A termikus elvű effektív érték mérő</vt:lpstr>
      <vt:lpstr>4. A termikus elvű effektív érték mérő Határfrekvencia</vt:lpstr>
      <vt:lpstr>Slide 14</vt:lpstr>
      <vt:lpstr>5. Termikus aktuátor</vt:lpstr>
      <vt:lpstr>Slide 16</vt:lpstr>
      <vt:lpstr>Slide 17</vt:lpstr>
      <vt:lpstr>7. Hősugárzás érzékelő</vt:lpstr>
      <vt:lpstr>7. Hősugárzás érzékelő</vt:lpstr>
      <vt:lpstr>7. Hősugárzás érzékelő</vt:lpstr>
      <vt:lpstr>8. A DMD eszköz vizsgálata</vt:lpstr>
      <vt:lpstr>8. A DMD eszköz vizsgálata</vt:lpstr>
      <vt:lpstr>8. A DMD eszköz vizsgálata</vt:lpstr>
      <vt:lpstr>8. A DMD eszköz vizsgálata</vt:lpstr>
      <vt:lpstr>8. A DMD eszköz vizsgálata</vt:lpstr>
      <vt:lpstr>8. A DMD eszköz vizsgálata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Feladatok Mikro és nanotechnika pót ZH-ra</dc:title>
  <dc:creator>Bugs Bunny</dc:creator>
  <cp:lastModifiedBy>Bugs Bunny</cp:lastModifiedBy>
  <cp:revision>5</cp:revision>
  <dcterms:created xsi:type="dcterms:W3CDTF">2011-11-27T19:36:12Z</dcterms:created>
  <dcterms:modified xsi:type="dcterms:W3CDTF">2011-12-13T23:15:42Z</dcterms:modified>
</cp:coreProperties>
</file>