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4"/>
  </p:notesMasterIdLst>
  <p:sldIdLst>
    <p:sldId id="260" r:id="rId2"/>
    <p:sldId id="380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406" r:id="rId29"/>
    <p:sldId id="407" r:id="rId30"/>
    <p:sldId id="408" r:id="rId31"/>
    <p:sldId id="409" r:id="rId32"/>
    <p:sldId id="410" r:id="rId33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FFFF"/>
    <a:srgbClr val="FF7C80"/>
    <a:srgbClr val="99FF66"/>
    <a:srgbClr val="FFFF00"/>
    <a:srgbClr val="656565"/>
    <a:srgbClr val="CCCC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7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46" y="58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3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 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7CAC98BA-E280-2D4F-9EBA-1C24BE82077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1184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311ACC-9752-4A46-8B67-BF4A24E78171}" type="slidenum">
              <a:rPr lang="hu-HU"/>
              <a:pPr>
                <a:defRPr/>
              </a:pPr>
              <a:t>‹#›</a:t>
            </a:fld>
            <a:endParaRPr lang="hu-H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1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F3F60D-8234-8E43-82A2-4773F03089B3}" type="slidenum">
              <a:rPr lang="hu-HU"/>
              <a:pPr>
                <a:defRPr/>
              </a:pPr>
              <a:t>‹#›</a:t>
            </a:fld>
            <a:endParaRPr lang="hu-H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63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0FA897-CEB4-6F41-85BE-70F2469445DB}" type="slidenum">
              <a:rPr lang="hu-HU"/>
              <a:pPr>
                <a:defRPr/>
              </a:pPr>
              <a:t>‹#›</a:t>
            </a:fld>
            <a:endParaRPr lang="hu-H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595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79219369-048D-0A44-B7E1-6C3E1AA893AD}" type="datetime1">
              <a:rPr lang="hu-HU"/>
              <a:pPr>
                <a:defRPr/>
              </a:pPr>
              <a:t>2011.03.10.</a:t>
            </a:fld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521B09-85E2-3243-884A-3F86345D142E}" type="slidenum">
              <a:rPr lang="hu-HU"/>
              <a:pPr>
                <a:defRPr/>
              </a:pPr>
              <a:t>‹#›</a:t>
            </a:fld>
            <a:endParaRPr lang="hu-H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259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5739A30F-733A-4C47-A1D4-87B789A86798}" type="datetime1">
              <a:rPr lang="hu-HU"/>
              <a:pPr>
                <a:defRPr/>
              </a:pPr>
              <a:t>2011.03.10.</a:t>
            </a:fld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4DB007-9CE7-AB47-9E6C-08E57C9F1BED}" type="slidenum">
              <a:rPr lang="hu-HU"/>
              <a:pPr>
                <a:defRPr/>
              </a:pPr>
              <a:t>‹#›</a:t>
            </a:fld>
            <a:endParaRPr lang="hu-H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8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CC2326-D12F-D74A-9D35-956B009566AD}" type="slidenum">
              <a:rPr lang="hu-HU"/>
              <a:pPr>
                <a:defRPr/>
              </a:pPr>
              <a:t>‹#›</a:t>
            </a:fld>
            <a:endParaRPr lang="hu-H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526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0DA0C2-5A5B-904A-8A94-44B8793DDC42}" type="slidenum">
              <a:rPr lang="hu-HU"/>
              <a:pPr>
                <a:defRPr/>
              </a:pPr>
              <a:t>‹#›</a:t>
            </a:fld>
            <a:endParaRPr lang="hu-H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9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76C90B-163E-534E-A103-4D0C4577DC25}" type="slidenum">
              <a:rPr lang="hu-HU"/>
              <a:pPr>
                <a:defRPr/>
              </a:pPr>
              <a:t>‹#›</a:t>
            </a:fld>
            <a:endParaRPr lang="hu-H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90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5AF290-18E8-6B4B-BF3E-66B23E90396C}" type="slidenum">
              <a:rPr lang="hu-HU"/>
              <a:pPr>
                <a:defRPr/>
              </a:pPr>
              <a:t>‹#›</a:t>
            </a:fld>
            <a:endParaRPr lang="hu-H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3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5F5865-780B-B04B-891E-0855D72E2681}" type="slidenum">
              <a:rPr lang="hu-HU"/>
              <a:pPr>
                <a:defRPr/>
              </a:pPr>
              <a:t>‹#›</a:t>
            </a:fld>
            <a:endParaRPr lang="hu-H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85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743A98-2D0F-184F-ACCC-53DFB8273E74}" type="slidenum">
              <a:rPr lang="hu-HU"/>
              <a:pPr>
                <a:defRPr/>
              </a:pPr>
              <a:t>‹#›</a:t>
            </a:fld>
            <a:endParaRPr lang="hu-H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48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96F31-6C7B-CB48-B180-96FB86DB1AD2}" type="slidenum">
              <a:rPr lang="hu-HU"/>
              <a:pPr>
                <a:defRPr/>
              </a:pPr>
              <a:t>‹#›</a:t>
            </a:fld>
            <a:endParaRPr lang="hu-H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53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B4B102-BFBD-B246-AE7B-C0DD59B78299}" type="slidenum">
              <a:rPr lang="hu-HU"/>
              <a:pPr>
                <a:defRPr/>
              </a:pPr>
              <a:t>‹#›</a:t>
            </a:fld>
            <a:endParaRPr lang="hu-H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394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 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defRPr>
            </a:lvl1pPr>
          </a:lstStyle>
          <a:p>
            <a:pPr>
              <a:defRPr/>
            </a:pPr>
            <a:fld id="{727D240F-B465-BA43-AC5D-203E7FA429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1029" name="Picture 18" descr="v1cimer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6230938"/>
            <a:ext cx="93503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9" descr="muegyred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5713"/>
            <a:ext cx="17557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›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97200"/>
            <a:ext cx="9144000" cy="2286000"/>
          </a:xfrm>
        </p:spPr>
        <p:txBody>
          <a:bodyPr/>
          <a:lstStyle/>
          <a:p>
            <a:pPr>
              <a:defRPr/>
            </a:pPr>
            <a:r>
              <a:rPr lang="hu-HU" dirty="0">
                <a:latin typeface="Tahoma" charset="0"/>
                <a:cs typeface="+mj-cs"/>
              </a:rPr>
              <a:t>Villamosság élettani hatásai</a:t>
            </a:r>
            <a:r>
              <a:rPr lang="hu-HU" sz="4000" dirty="0">
                <a:latin typeface="Tahoma" charset="0"/>
                <a:cs typeface="+mj-cs"/>
              </a:rPr>
              <a:t/>
            </a:r>
            <a:br>
              <a:rPr lang="hu-HU" sz="4000" dirty="0">
                <a:latin typeface="Tahoma" charset="0"/>
                <a:cs typeface="+mj-cs"/>
              </a:rPr>
            </a:br>
            <a:r>
              <a:rPr lang="hu-HU" sz="4000" dirty="0">
                <a:latin typeface="Tahoma" charset="0"/>
                <a:cs typeface="+mj-cs"/>
              </a:rPr>
              <a:t/>
            </a:r>
            <a:br>
              <a:rPr lang="hu-HU" sz="4000" dirty="0">
                <a:latin typeface="Tahoma" charset="0"/>
                <a:cs typeface="+mj-cs"/>
              </a:rPr>
            </a:br>
            <a:r>
              <a:rPr lang="hu-HU" sz="3200" dirty="0" smtClean="0">
                <a:latin typeface="Tahoma" charset="0"/>
                <a:cs typeface="+mj-cs"/>
              </a:rPr>
              <a:t>Elektrosztatikus áramütés</a:t>
            </a:r>
            <a:endParaRPr lang="hu-HU" sz="2400" dirty="0">
              <a:latin typeface="Tahoma" charset="0"/>
              <a:cs typeface="+mj-cs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5876925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hu-HU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Tamus Zoltán Ádám </a:t>
            </a:r>
            <a:endParaRPr lang="hu-HU" b="1" baseline="30000" smtClean="0">
              <a:effectLst>
                <a:outerShdw blurRad="38100" dist="38100" dir="2700000" algn="tl">
                  <a:srgbClr val="FFFFFF"/>
                </a:outerShdw>
              </a:effectLst>
              <a:latin typeface="Tahoma" charset="0"/>
              <a:cs typeface="+mn-cs"/>
            </a:endParaRPr>
          </a:p>
          <a:p>
            <a:pPr algn="ctr">
              <a:defRPr/>
            </a:pPr>
            <a:r>
              <a:rPr lang="hu-HU" sz="1800" smtClean="0">
                <a:latin typeface="Tahoma" charset="0"/>
                <a:cs typeface="+mn-cs"/>
              </a:rPr>
              <a:t>tamus.adam@vet.bme.hu</a:t>
            </a:r>
            <a:endParaRPr lang="hu-HU" smtClean="0">
              <a:cs typeface="+mn-cs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68313" y="1371600"/>
            <a:ext cx="830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hu-HU" sz="20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Budapesti Műszaki és Gazdaságtudományi Egyetem</a:t>
            </a:r>
          </a:p>
          <a:p>
            <a:pPr algn="ctr">
              <a:defRPr/>
            </a:pPr>
            <a:r>
              <a:rPr lang="hu-HU" sz="20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Villamos Energetika Tanszék</a:t>
            </a:r>
          </a:p>
          <a:p>
            <a:pPr algn="ctr">
              <a:defRPr/>
            </a:pPr>
            <a:r>
              <a:rPr lang="hu-HU" sz="20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Nagyfeszültségű Technika és Berendezések Csoport </a:t>
            </a:r>
            <a:endParaRPr lang="en-US" smtClean="0">
              <a:cs typeface="+mn-cs"/>
            </a:endParaRPr>
          </a:p>
        </p:txBody>
      </p:sp>
      <p:pic>
        <p:nvPicPr>
          <p:cNvPr id="16388" name="Picture 10"/>
          <p:cNvPicPr>
            <a:picLocks noChangeAspect="1" noChangeArrowheads="1"/>
          </p:cNvPicPr>
          <p:nvPr/>
        </p:nvPicPr>
        <p:blipFill>
          <a:blip r:embed="rId2">
            <a:lum bright="52000" contrast="94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5532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156325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66307C3C-833C-C742-B6A8-19E3BE600214}" type="datetime1">
              <a:rPr lang="hu-HU" sz="1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pPr algn="r">
                <a:defRPr/>
              </a:pPr>
              <a:t>2011.03.10.</a:t>
            </a:fld>
            <a:endParaRPr lang="hu-HU" sz="1400" b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j-cs"/>
              </a:rPr>
              <a:t>Sztatikus kisülések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n-cs"/>
              </a:rPr>
              <a:t>A szubjektív érzékelés két fizikai hatás összessége</a:t>
            </a:r>
          </a:p>
          <a:p>
            <a:pPr lvl="1">
              <a:defRPr/>
            </a:pPr>
            <a:r>
              <a:rPr lang="hu-HU">
                <a:latin typeface="Tahoma" charset="0"/>
              </a:rPr>
              <a:t>hőhatás</a:t>
            </a:r>
          </a:p>
          <a:p>
            <a:pPr lvl="1">
              <a:defRPr/>
            </a:pPr>
            <a:r>
              <a:rPr lang="hu-HU">
                <a:latin typeface="Tahoma" charset="0"/>
              </a:rPr>
              <a:t>áram okozta izomösszehúzódás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98BC446-1BC1-D346-8813-4774FF969393}" type="datetime1">
              <a:rPr lang="hu-HU"/>
              <a:pPr/>
              <a:t>2011.03.10.</a:t>
            </a:fld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43B87668-F33A-DF40-9E75-EBFF0F5FED28}" type="slidenum">
              <a:rPr lang="hu-HU" sz="1400" smtClean="0">
                <a:solidFill>
                  <a:schemeClr val="tx2"/>
                </a:solidFill>
                <a:latin typeface="Tahoma" charset="0"/>
              </a:rPr>
              <a:pPr>
                <a:defRPr/>
              </a:pPr>
              <a:t>11</a:t>
            </a:fld>
            <a:endParaRPr lang="hu-HU" sz="1400" smtClean="0">
              <a:solidFill>
                <a:schemeClr val="tx2"/>
              </a:solidFill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j-cs"/>
              </a:rPr>
              <a:t>Sztatikus kisülések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412875"/>
            <a:ext cx="3810000" cy="4114800"/>
          </a:xfrm>
        </p:spPr>
        <p:txBody>
          <a:bodyPr/>
          <a:lstStyle/>
          <a:p>
            <a:pPr>
              <a:defRPr/>
            </a:pPr>
            <a:r>
              <a:rPr lang="hu-HU" sz="2800">
                <a:latin typeface="Tahoma" charset="0"/>
                <a:cs typeface="+mn-cs"/>
              </a:rPr>
              <a:t>Áram-idő függés</a:t>
            </a:r>
          </a:p>
        </p:txBody>
      </p:sp>
      <p:pic>
        <p:nvPicPr>
          <p:cNvPr id="26629" name="Picture 4" descr="BERTA26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2060575"/>
            <a:ext cx="6769100" cy="417195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156325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0501F3DD-4703-3545-88DC-2407F4E85A13}" type="datetime1">
              <a:rPr lang="hu-HU" sz="1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pPr algn="r">
                <a:defRPr/>
              </a:pPr>
              <a:t>2011.03.10.</a:t>
            </a:fld>
            <a:endParaRPr lang="hu-HU" sz="1400" b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j-cs"/>
              </a:rPr>
              <a:t>Sztatikus kisülések</a:t>
            </a: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6063" y="1714500"/>
            <a:ext cx="4572000" cy="4673600"/>
          </a:xfrm>
        </p:spPr>
      </p:pic>
      <p:sp>
        <p:nvSpPr>
          <p:cNvPr id="300038" name="Rectangle 6"/>
          <p:cNvSpPr>
            <a:spLocks noChangeArrowheads="1"/>
          </p:cNvSpPr>
          <p:nvPr/>
        </p:nvSpPr>
        <p:spPr bwMode="auto">
          <a:xfrm>
            <a:off x="250825" y="1196975"/>
            <a:ext cx="84978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u-H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Villamos térerősség-eloszlás embert érő ESD esetén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156325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75517DCE-0BA8-3442-9BFD-227655B20567}" type="datetime1">
              <a:rPr lang="hu-HU" sz="1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pPr algn="r">
                <a:defRPr/>
              </a:pPr>
              <a:t>2011.03.10.</a:t>
            </a:fld>
            <a:endParaRPr lang="hu-HU" sz="1400" b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j-cs"/>
              </a:rPr>
              <a:t>Sztatikus kisülések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n-cs"/>
              </a:rPr>
              <a:t>Számítási eredmények </a:t>
            </a:r>
          </a:p>
          <a:p>
            <a:pPr lvl="1">
              <a:defRPr/>
            </a:pPr>
            <a:r>
              <a:rPr lang="hu-HU">
                <a:latin typeface="Tahoma" charset="0"/>
              </a:rPr>
              <a:t>4 A, 100 ns ESD esetén</a:t>
            </a:r>
          </a:p>
          <a:p>
            <a:pPr lvl="2">
              <a:defRPr/>
            </a:pPr>
            <a:r>
              <a:rPr lang="hu-HU">
                <a:latin typeface="Tahoma" charset="0"/>
              </a:rPr>
              <a:t>bőr alatti zsírszövetben: 25 kV/m</a:t>
            </a:r>
          </a:p>
          <a:p>
            <a:pPr lvl="3">
              <a:defRPr/>
            </a:pPr>
            <a:r>
              <a:rPr lang="hu-HU">
                <a:latin typeface="Tahoma" charset="0"/>
              </a:rPr>
              <a:t>elegendő ingerlésre!</a:t>
            </a:r>
          </a:p>
          <a:p>
            <a:pPr lvl="2">
              <a:defRPr/>
            </a:pPr>
            <a:r>
              <a:rPr lang="hu-HU">
                <a:latin typeface="Tahoma" charset="0"/>
              </a:rPr>
              <a:t>csontvelő izmok: ~10 kV/m</a:t>
            </a:r>
          </a:p>
          <a:p>
            <a:pPr lvl="2">
              <a:defRPr/>
            </a:pPr>
            <a:r>
              <a:rPr lang="hu-HU">
                <a:latin typeface="Tahoma" charset="0"/>
              </a:rPr>
              <a:t>szív, gerincvelő: 100 V/m</a:t>
            </a:r>
          </a:p>
          <a:p>
            <a:pPr lvl="2">
              <a:defRPr/>
            </a:pPr>
            <a:r>
              <a:rPr lang="hu-HU">
                <a:latin typeface="Tahoma" charset="0"/>
              </a:rPr>
              <a:t>agyban: minimális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156325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B54D599D-BE57-3941-AE71-FE33ABBAD643}" type="datetime1">
              <a:rPr lang="hu-HU" sz="1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pPr algn="r">
                <a:defRPr/>
              </a:pPr>
              <a:t>2011.03.10.</a:t>
            </a:fld>
            <a:endParaRPr lang="hu-HU" sz="1400" b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j-cs"/>
              </a:rPr>
              <a:t>Sztatikus kisülések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hu-HU">
                <a:latin typeface="Tahoma" charset="0"/>
                <a:cs typeface="+mn-cs"/>
              </a:rPr>
              <a:t>Szemre gyakorolt hatás</a:t>
            </a:r>
          </a:p>
          <a:p>
            <a:pPr lvl="1">
              <a:lnSpc>
                <a:spcPct val="90000"/>
              </a:lnSpc>
              <a:defRPr/>
            </a:pPr>
            <a:r>
              <a:rPr lang="hu-HU">
                <a:latin typeface="Tahoma" charset="0"/>
              </a:rPr>
              <a:t>szürke hályog</a:t>
            </a:r>
          </a:p>
          <a:p>
            <a:pPr lvl="1">
              <a:lnSpc>
                <a:spcPct val="90000"/>
              </a:lnSpc>
              <a:defRPr/>
            </a:pPr>
            <a:r>
              <a:rPr lang="hu-HU">
                <a:latin typeface="Tahoma" charset="0"/>
              </a:rPr>
              <a:t>sugártest bővérűsége</a:t>
            </a:r>
          </a:p>
          <a:p>
            <a:pPr lvl="1">
              <a:lnSpc>
                <a:spcPct val="90000"/>
              </a:lnSpc>
              <a:defRPr/>
            </a:pPr>
            <a:r>
              <a:rPr lang="hu-HU">
                <a:latin typeface="Tahoma" charset="0"/>
              </a:rPr>
              <a:t>hámsejtek degenerációja</a:t>
            </a:r>
          </a:p>
          <a:p>
            <a:pPr lvl="1">
              <a:lnSpc>
                <a:spcPct val="90000"/>
              </a:lnSpc>
              <a:defRPr/>
            </a:pPr>
            <a:r>
              <a:rPr lang="hu-HU">
                <a:latin typeface="Tahoma" charset="0"/>
              </a:rPr>
              <a:t>érendothel károsodás</a:t>
            </a:r>
          </a:p>
          <a:p>
            <a:pPr lvl="2">
              <a:lnSpc>
                <a:spcPct val="90000"/>
              </a:lnSpc>
              <a:defRPr/>
            </a:pPr>
            <a:r>
              <a:rPr lang="hu-HU">
                <a:latin typeface="Tahoma" charset="0"/>
              </a:rPr>
              <a:t>Korábban: a vénás pangás szekunder következménye</a:t>
            </a:r>
          </a:p>
          <a:p>
            <a:pPr lvl="2">
              <a:lnSpc>
                <a:spcPct val="90000"/>
              </a:lnSpc>
              <a:defRPr/>
            </a:pPr>
            <a:r>
              <a:rPr lang="hu-HU">
                <a:latin typeface="Tahoma" charset="0"/>
              </a:rPr>
              <a:t>Újabban: áram behatás közvetlen következménye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156325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584572BB-EC42-A546-A6AE-4D55D9B70EF2}" type="datetime1">
              <a:rPr lang="hu-HU" sz="1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pPr algn="r">
                <a:defRPr/>
              </a:pPr>
              <a:t>2011.03.10.</a:t>
            </a:fld>
            <a:endParaRPr lang="hu-HU" sz="1400" b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j-cs"/>
              </a:rPr>
              <a:t>Sztatikus kisülések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n-cs"/>
              </a:rPr>
              <a:t>Közvetett hatások</a:t>
            </a:r>
          </a:p>
          <a:p>
            <a:pPr lvl="1">
              <a:defRPr/>
            </a:pPr>
            <a:r>
              <a:rPr lang="hu-HU">
                <a:latin typeface="Tahoma" charset="0"/>
              </a:rPr>
              <a:t>Baleseti veszély műtőkben</a:t>
            </a:r>
          </a:p>
          <a:p>
            <a:pPr lvl="1">
              <a:defRPr/>
            </a:pPr>
            <a:r>
              <a:rPr lang="hu-HU">
                <a:latin typeface="Tahoma" charset="0"/>
              </a:rPr>
              <a:t>Bakteriális fertőzések</a:t>
            </a:r>
          </a:p>
          <a:p>
            <a:pPr lvl="2">
              <a:defRPr/>
            </a:pPr>
            <a:r>
              <a:rPr lang="hu-HU">
                <a:latin typeface="Tahoma" charset="0"/>
              </a:rPr>
              <a:t>polymethyl-metacrylat (PMMA) műlencsék</a:t>
            </a:r>
          </a:p>
          <a:p>
            <a:pPr lvl="1">
              <a:defRPr/>
            </a:pPr>
            <a:r>
              <a:rPr lang="hu-HU">
                <a:latin typeface="Tahoma" charset="0"/>
              </a:rPr>
              <a:t>Por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156325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07EB7EBD-838A-BC4B-8EED-564A46C5BEA7}" type="datetime1">
              <a:rPr lang="hu-HU" sz="1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pPr algn="r">
                <a:defRPr/>
              </a:pPr>
              <a:t>2011.03.10.</a:t>
            </a:fld>
            <a:endParaRPr lang="hu-HU" sz="1400" b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j-cs"/>
              </a:rPr>
              <a:t>Villámcsapás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n-cs"/>
              </a:rPr>
              <a:t>Ipari frekvenciás áramütések</a:t>
            </a:r>
          </a:p>
          <a:p>
            <a:pPr lvl="1">
              <a:defRPr/>
            </a:pPr>
            <a:r>
              <a:rPr lang="hu-HU">
                <a:latin typeface="Tahoma" charset="0"/>
              </a:rPr>
              <a:t>Hosszú idejű behatás</a:t>
            </a:r>
          </a:p>
          <a:p>
            <a:pPr lvl="1">
              <a:defRPr/>
            </a:pPr>
            <a:r>
              <a:rPr lang="hu-HU">
                <a:latin typeface="Tahoma" charset="0"/>
              </a:rPr>
              <a:t>Áramerősség változó</a:t>
            </a:r>
          </a:p>
          <a:p>
            <a:pPr>
              <a:defRPr/>
            </a:pPr>
            <a:r>
              <a:rPr lang="hu-HU">
                <a:latin typeface="Tahoma" charset="0"/>
                <a:cs typeface="+mn-cs"/>
              </a:rPr>
              <a:t>Villámbalesetek</a:t>
            </a:r>
          </a:p>
          <a:p>
            <a:pPr lvl="1">
              <a:defRPr/>
            </a:pPr>
            <a:r>
              <a:rPr lang="hu-HU">
                <a:latin typeface="Tahoma" charset="0"/>
              </a:rPr>
              <a:t>Rövid idejű behatás</a:t>
            </a:r>
          </a:p>
          <a:p>
            <a:pPr lvl="1">
              <a:defRPr/>
            </a:pPr>
            <a:r>
              <a:rPr lang="hu-HU">
                <a:latin typeface="Tahoma" charset="0"/>
              </a:rPr>
              <a:t>Nagy áramerősség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156325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CC5F9DD9-A963-EE42-A110-5DBF0EFCDB45}" type="datetime1">
              <a:rPr lang="hu-HU" sz="1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pPr algn="r">
                <a:defRPr/>
              </a:pPr>
              <a:t>2011.03.10.</a:t>
            </a:fld>
            <a:endParaRPr lang="hu-HU" sz="1400" b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j-cs"/>
              </a:rPr>
              <a:t>Villámcsapás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497887" cy="3671888"/>
          </a:xfrm>
        </p:spPr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n-cs"/>
              </a:rPr>
              <a:t>Közvetlen villámcsapás</a:t>
            </a:r>
          </a:p>
          <a:p>
            <a:pPr>
              <a:defRPr/>
            </a:pPr>
            <a:r>
              <a:rPr lang="hu-HU">
                <a:latin typeface="Tahoma" charset="0"/>
                <a:cs typeface="+mn-cs"/>
              </a:rPr>
              <a:t>Közvetett úton, az ellenkisülés árama hat a szervezetre</a:t>
            </a:r>
          </a:p>
          <a:p>
            <a:pPr>
              <a:defRPr/>
            </a:pPr>
            <a:r>
              <a:rPr lang="hu-HU">
                <a:latin typeface="Tahoma" charset="0"/>
                <a:cs typeface="+mn-cs"/>
              </a:rPr>
              <a:t>A villám által indukált feszültség</a:t>
            </a:r>
          </a:p>
          <a:p>
            <a:pPr>
              <a:defRPr/>
            </a:pPr>
            <a:r>
              <a:rPr lang="hu-HU">
                <a:latin typeface="Tahoma" charset="0"/>
                <a:cs typeface="+mn-cs"/>
              </a:rPr>
              <a:t>A villamos hálózat, rádióantenna stb. </a:t>
            </a:r>
          </a:p>
          <a:p>
            <a:pPr>
              <a:defRPr/>
            </a:pPr>
            <a:r>
              <a:rPr lang="hu-HU">
                <a:latin typeface="Tahoma" charset="0"/>
                <a:cs typeface="+mn-cs"/>
              </a:rPr>
              <a:t>Lépésfeszültség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156325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CF1361DE-429F-2244-A48C-08D0129B32EE}" type="datetime1">
              <a:rPr lang="hu-HU" sz="1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pPr algn="r">
                <a:defRPr/>
              </a:pPr>
              <a:t>2011.03.10.</a:t>
            </a:fld>
            <a:endParaRPr lang="hu-HU" sz="1400" b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j-cs"/>
              </a:rPr>
              <a:t>Villámcsapás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n-cs"/>
              </a:rPr>
              <a:t>Esetek jelentős részében halálos</a:t>
            </a:r>
          </a:p>
          <a:p>
            <a:pPr>
              <a:defRPr/>
            </a:pPr>
            <a:r>
              <a:rPr lang="hu-HU">
                <a:latin typeface="Tahoma" charset="0"/>
                <a:cs typeface="+mn-cs"/>
              </a:rPr>
              <a:t>Túlélők jellegzetes tünetei:</a:t>
            </a:r>
          </a:p>
          <a:p>
            <a:pPr lvl="1">
              <a:defRPr/>
            </a:pPr>
            <a:r>
              <a:rPr lang="hu-HU">
                <a:latin typeface="Tahoma" charset="0"/>
              </a:rPr>
              <a:t>tudatzavar, rendszerint azonnali eszméletvesztéssel,</a:t>
            </a:r>
          </a:p>
          <a:p>
            <a:pPr lvl="1">
              <a:defRPr/>
            </a:pPr>
            <a:r>
              <a:rPr lang="hu-HU">
                <a:latin typeface="Tahoma" charset="0"/>
              </a:rPr>
              <a:t>perifériás idegkárosodás a végtagon vagy az agyidegek területén,</a:t>
            </a:r>
          </a:p>
          <a:p>
            <a:pPr lvl="1">
              <a:defRPr/>
            </a:pPr>
            <a:r>
              <a:rPr lang="hu-HU">
                <a:latin typeface="Tahoma" charset="0"/>
              </a:rPr>
              <a:t>jellegzetes bőrrajzolat.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156325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38AC3C5-EB1E-9942-8788-7BC1684E8A0A}" type="datetime1">
              <a:rPr lang="hu-HU" sz="1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pPr algn="r">
                <a:defRPr/>
              </a:pPr>
              <a:t>2011.03.10.</a:t>
            </a:fld>
            <a:endParaRPr lang="hu-HU" sz="1400" b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j-cs"/>
              </a:rPr>
              <a:t>Villámcsapás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5688012" cy="4537075"/>
          </a:xfrm>
        </p:spPr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n-cs"/>
              </a:rPr>
              <a:t>Bőr és támasztószövetek károsodása</a:t>
            </a:r>
          </a:p>
          <a:p>
            <a:pPr lvl="1">
              <a:defRPr/>
            </a:pPr>
            <a:r>
              <a:rPr lang="hu-HU">
                <a:latin typeface="Tahoma" charset="0"/>
              </a:rPr>
              <a:t>Villámrajzolat</a:t>
            </a:r>
          </a:p>
          <a:p>
            <a:pPr lvl="1">
              <a:defRPr/>
            </a:pPr>
            <a:r>
              <a:rPr lang="hu-HU">
                <a:latin typeface="Tahoma" charset="0"/>
              </a:rPr>
              <a:t>Égési sérülések</a:t>
            </a:r>
          </a:p>
          <a:p>
            <a:pPr lvl="1">
              <a:defRPr/>
            </a:pPr>
            <a:r>
              <a:rPr lang="hu-HU">
                <a:latin typeface="Tahoma" charset="0"/>
              </a:rPr>
              <a:t>Kontrakcióból eredő sérülések nincsenek</a:t>
            </a:r>
          </a:p>
          <a:p>
            <a:pPr lvl="1">
              <a:defRPr/>
            </a:pPr>
            <a:endParaRPr lang="hu-HU">
              <a:latin typeface="Tahoma" charset="0"/>
            </a:endParaRPr>
          </a:p>
          <a:p>
            <a:pPr lvl="1">
              <a:defRPr/>
            </a:pPr>
            <a:endParaRPr lang="hu-HU">
              <a:latin typeface="Tahoma" charset="0"/>
            </a:endParaRPr>
          </a:p>
        </p:txBody>
      </p:sp>
      <p:pic>
        <p:nvPicPr>
          <p:cNvPr id="34820" name="Picture 8" descr="human_L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989138"/>
            <a:ext cx="35528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156325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2B0F5B8A-C43C-7045-B5A3-8EDF8A87C2BD}" type="datetime1">
              <a:rPr lang="hu-HU" sz="1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pPr algn="r">
                <a:defRPr/>
              </a:pPr>
              <a:t>2011.03.10.</a:t>
            </a:fld>
            <a:endParaRPr lang="hu-HU" sz="1400" b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j-cs"/>
              </a:rPr>
              <a:t>Elektrosztatikus kisülések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n-cs"/>
              </a:rPr>
              <a:t>Kisenergiájú elektrosztatikus kisülések</a:t>
            </a:r>
          </a:p>
          <a:p>
            <a:pPr lvl="1">
              <a:defRPr/>
            </a:pPr>
            <a:r>
              <a:rPr lang="hu-HU">
                <a:latin typeface="Tahoma" charset="0"/>
              </a:rPr>
              <a:t>Szikrakisülés</a:t>
            </a:r>
          </a:p>
          <a:p>
            <a:pPr lvl="1">
              <a:defRPr/>
            </a:pPr>
            <a:r>
              <a:rPr lang="hu-HU">
                <a:latin typeface="Tahoma" charset="0"/>
              </a:rPr>
              <a:t>Koronakisülés, Pamatos kisülés</a:t>
            </a:r>
          </a:p>
          <a:p>
            <a:pPr>
              <a:defRPr/>
            </a:pPr>
            <a:r>
              <a:rPr lang="hu-HU">
                <a:latin typeface="Tahoma" charset="0"/>
                <a:cs typeface="+mn-cs"/>
              </a:rPr>
              <a:t>Nagyenergiájú elektrosztatikus kisülések</a:t>
            </a:r>
          </a:p>
          <a:p>
            <a:pPr lvl="1">
              <a:defRPr/>
            </a:pPr>
            <a:r>
              <a:rPr lang="hu-HU">
                <a:latin typeface="Tahoma" charset="0"/>
              </a:rPr>
              <a:t>Terjedő kisülés</a:t>
            </a:r>
          </a:p>
          <a:p>
            <a:pPr lvl="1">
              <a:defRPr/>
            </a:pPr>
            <a:r>
              <a:rPr lang="hu-HU">
                <a:latin typeface="Tahoma" charset="0"/>
              </a:rPr>
              <a:t>Villámszerű kisülés</a:t>
            </a:r>
          </a:p>
          <a:p>
            <a:pPr lvl="1">
              <a:defRPr/>
            </a:pPr>
            <a:r>
              <a:rPr lang="hu-HU">
                <a:latin typeface="Tahoma" charset="0"/>
              </a:rPr>
              <a:t>Villám</a:t>
            </a:r>
          </a:p>
          <a:p>
            <a:pPr lvl="1">
              <a:defRPr/>
            </a:pPr>
            <a:endParaRPr lang="hu-HU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156325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4AC399A7-4F4D-D843-96B2-CBAFBCEE0EA9}" type="datetime1">
              <a:rPr lang="hu-HU" sz="1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pPr algn="r">
                <a:defRPr/>
              </a:pPr>
              <a:t>2011.03.10.</a:t>
            </a:fld>
            <a:endParaRPr lang="hu-HU" sz="1400" b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j-cs"/>
              </a:rPr>
              <a:t>Villámcsapás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27525"/>
          </a:xfrm>
        </p:spPr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n-cs"/>
              </a:rPr>
              <a:t>Szív és vérkeringés</a:t>
            </a:r>
          </a:p>
          <a:p>
            <a:pPr lvl="1">
              <a:defRPr/>
            </a:pPr>
            <a:r>
              <a:rPr lang="hu-HU">
                <a:latin typeface="Tahoma" charset="0"/>
              </a:rPr>
              <a:t>Közvetlen hatás nem mutatható ki</a:t>
            </a:r>
          </a:p>
          <a:p>
            <a:pPr lvl="1">
              <a:defRPr/>
            </a:pPr>
            <a:r>
              <a:rPr lang="hu-HU">
                <a:latin typeface="Tahoma" charset="0"/>
              </a:rPr>
              <a:t>Közvetett hatások a sokk következményei</a:t>
            </a:r>
          </a:p>
          <a:p>
            <a:pPr lvl="2">
              <a:defRPr/>
            </a:pPr>
            <a:r>
              <a:rPr lang="hu-HU">
                <a:latin typeface="Tahoma" charset="0"/>
              </a:rPr>
              <a:t>Vérnyomásesés</a:t>
            </a:r>
          </a:p>
          <a:p>
            <a:pPr lvl="2">
              <a:defRPr/>
            </a:pPr>
            <a:r>
              <a:rPr lang="hu-HU">
                <a:latin typeface="Tahoma" charset="0"/>
              </a:rPr>
              <a:t>percvolumen csökkenés</a:t>
            </a:r>
          </a:p>
          <a:p>
            <a:pPr lvl="2">
              <a:defRPr/>
            </a:pPr>
            <a:r>
              <a:rPr lang="hu-HU">
                <a:latin typeface="Tahoma" charset="0"/>
              </a:rPr>
              <a:t>Ártériás nyomás csökkenése</a:t>
            </a:r>
          </a:p>
          <a:p>
            <a:pPr lvl="2">
              <a:defRPr/>
            </a:pPr>
            <a:r>
              <a:rPr lang="hu-HU">
                <a:latin typeface="Tahoma" charset="0"/>
              </a:rPr>
              <a:t>Pulzus nem tapintható, gyenge szívhangok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156325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B5D1EEE2-201F-0940-9ADA-11FA53E844D3}" type="datetime1">
              <a:rPr lang="hu-HU" sz="1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pPr algn="r">
                <a:defRPr/>
              </a:pPr>
              <a:t>2011.03.10.</a:t>
            </a:fld>
            <a:endParaRPr lang="hu-HU" sz="1400" b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j-cs"/>
              </a:rPr>
              <a:t>Villámcsapás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n-cs"/>
              </a:rPr>
              <a:t>Idegrendszer</a:t>
            </a:r>
          </a:p>
          <a:p>
            <a:pPr lvl="1">
              <a:defRPr/>
            </a:pPr>
            <a:r>
              <a:rPr lang="hu-HU">
                <a:latin typeface="Tahoma" charset="0"/>
              </a:rPr>
              <a:t>Azonnali reakciók</a:t>
            </a:r>
          </a:p>
          <a:p>
            <a:pPr lvl="2">
              <a:defRPr/>
            </a:pPr>
            <a:r>
              <a:rPr lang="hu-HU">
                <a:latin typeface="Tahoma" charset="0"/>
              </a:rPr>
              <a:t>Tudatzavar</a:t>
            </a:r>
          </a:p>
          <a:p>
            <a:pPr lvl="2">
              <a:defRPr/>
            </a:pPr>
            <a:r>
              <a:rPr lang="hu-HU">
                <a:latin typeface="Tahoma" charset="0"/>
              </a:rPr>
              <a:t>Perifériás idegkárosodás</a:t>
            </a:r>
          </a:p>
          <a:p>
            <a:pPr lvl="1">
              <a:defRPr/>
            </a:pPr>
            <a:r>
              <a:rPr lang="hu-HU">
                <a:latin typeface="Tahoma" charset="0"/>
              </a:rPr>
              <a:t>Késői reakciók</a:t>
            </a:r>
          </a:p>
          <a:p>
            <a:pPr lvl="2">
              <a:defRPr/>
            </a:pPr>
            <a:r>
              <a:rPr lang="hu-HU">
                <a:latin typeface="Tahoma" charset="0"/>
              </a:rPr>
              <a:t>Agy, gerincvelő :-</a:t>
            </a:r>
          </a:p>
          <a:p>
            <a:pPr lvl="2">
              <a:defRPr/>
            </a:pPr>
            <a:r>
              <a:rPr lang="hu-HU">
                <a:latin typeface="Tahoma" charset="0"/>
              </a:rPr>
              <a:t>Akut pszichés reakciók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156325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E0831C78-D4A6-9146-8F04-F4F4A443BF59}" type="datetime1">
              <a:rPr lang="hu-HU" sz="1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pPr algn="r">
                <a:defRPr/>
              </a:pPr>
              <a:t>2011.03.10.</a:t>
            </a:fld>
            <a:endParaRPr lang="hu-HU" sz="1400" b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j-cs"/>
              </a:rPr>
              <a:t>Villámcsapás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4895850" cy="4105275"/>
          </a:xfrm>
        </p:spPr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n-cs"/>
              </a:rPr>
              <a:t>Érzékszervek</a:t>
            </a:r>
          </a:p>
          <a:p>
            <a:pPr lvl="1">
              <a:defRPr/>
            </a:pPr>
            <a:r>
              <a:rPr lang="hu-HU">
                <a:latin typeface="Tahoma" charset="0"/>
              </a:rPr>
              <a:t>Hallószerv</a:t>
            </a:r>
          </a:p>
          <a:p>
            <a:pPr lvl="2">
              <a:defRPr/>
            </a:pPr>
            <a:r>
              <a:rPr lang="hu-HU">
                <a:latin typeface="Tahoma" charset="0"/>
              </a:rPr>
              <a:t>Fülzúgás</a:t>
            </a:r>
          </a:p>
          <a:p>
            <a:pPr lvl="2">
              <a:defRPr/>
            </a:pPr>
            <a:r>
              <a:rPr lang="hu-HU">
                <a:latin typeface="Tahoma" charset="0"/>
              </a:rPr>
              <a:t>Halláscsökkenés </a:t>
            </a:r>
          </a:p>
          <a:p>
            <a:pPr lvl="2">
              <a:defRPr/>
            </a:pPr>
            <a:r>
              <a:rPr lang="hu-HU">
                <a:latin typeface="Tahoma" charset="0"/>
              </a:rPr>
              <a:t>Egyensúlyzavar</a:t>
            </a:r>
          </a:p>
          <a:p>
            <a:pPr lvl="2">
              <a:defRPr/>
            </a:pPr>
            <a:r>
              <a:rPr lang="hu-HU">
                <a:latin typeface="Tahoma" charset="0"/>
              </a:rPr>
              <a:t>Dobhártya beszakadása</a:t>
            </a:r>
          </a:p>
        </p:txBody>
      </p:sp>
      <p:pic>
        <p:nvPicPr>
          <p:cNvPr id="37892" name="Picture 11" descr="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341438"/>
            <a:ext cx="523875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156325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624CA250-9B91-1A41-A6DB-F1A042CB634B}" type="datetime1">
              <a:rPr lang="hu-HU" sz="1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pPr algn="r">
                <a:defRPr/>
              </a:pPr>
              <a:t>2011.03.10.</a:t>
            </a:fld>
            <a:endParaRPr lang="hu-HU" sz="1400" b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j-cs"/>
              </a:rPr>
              <a:t>Villámcsapás</a:t>
            </a:r>
          </a:p>
        </p:txBody>
      </p:sp>
      <p:sp>
        <p:nvSpPr>
          <p:cNvPr id="316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7950" y="1844675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n-cs"/>
              </a:rPr>
              <a:t>Érzékszervek</a:t>
            </a:r>
          </a:p>
          <a:p>
            <a:pPr lvl="1">
              <a:defRPr/>
            </a:pPr>
            <a:r>
              <a:rPr lang="hu-HU">
                <a:latin typeface="Tahoma" charset="0"/>
              </a:rPr>
              <a:t>Szem</a:t>
            </a:r>
          </a:p>
          <a:p>
            <a:pPr lvl="2">
              <a:defRPr/>
            </a:pPr>
            <a:r>
              <a:rPr lang="hu-HU">
                <a:latin typeface="Tahoma" charset="0"/>
              </a:rPr>
              <a:t>Kötőhártya gyulladás</a:t>
            </a:r>
          </a:p>
          <a:p>
            <a:pPr lvl="2">
              <a:defRPr/>
            </a:pPr>
            <a:r>
              <a:rPr lang="hu-HU">
                <a:latin typeface="Tahoma" charset="0"/>
              </a:rPr>
              <a:t>Szemhéj duzzanat</a:t>
            </a:r>
          </a:p>
          <a:p>
            <a:pPr lvl="2">
              <a:defRPr/>
            </a:pPr>
            <a:r>
              <a:rPr lang="hu-HU">
                <a:latin typeface="Tahoma" charset="0"/>
              </a:rPr>
              <a:t>Szaruhártya-gyulladás</a:t>
            </a:r>
          </a:p>
          <a:p>
            <a:pPr lvl="2">
              <a:defRPr/>
            </a:pPr>
            <a:r>
              <a:rPr lang="hu-HU">
                <a:latin typeface="Tahoma" charset="0"/>
              </a:rPr>
              <a:t>Szivárványhártya-gyulladás</a:t>
            </a:r>
          </a:p>
          <a:p>
            <a:pPr lvl="2">
              <a:defRPr/>
            </a:pPr>
            <a:r>
              <a:rPr lang="hu-HU">
                <a:latin typeface="Tahoma" charset="0"/>
              </a:rPr>
              <a:t>Szürkehályog </a:t>
            </a:r>
          </a:p>
        </p:txBody>
      </p:sp>
      <p:pic>
        <p:nvPicPr>
          <p:cNvPr id="38916" name="Picture 7" descr="NoCataract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557338"/>
            <a:ext cx="287972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0" descr="Cataract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860800"/>
            <a:ext cx="2881313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156325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D1AD1FDC-92C6-A84C-AE30-6B06E6FAC691}" type="datetime1">
              <a:rPr lang="hu-HU" sz="1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pPr algn="r">
                <a:defRPr/>
              </a:pPr>
              <a:t>2011.03.10.</a:t>
            </a:fld>
            <a:endParaRPr lang="hu-HU" sz="1400" b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j-cs"/>
              </a:rPr>
              <a:t>Villámcsapás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3995737" cy="2808288"/>
          </a:xfrm>
        </p:spPr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n-cs"/>
              </a:rPr>
              <a:t>Terhességre gyakorolt hatás</a:t>
            </a:r>
          </a:p>
        </p:txBody>
      </p:sp>
      <p:pic>
        <p:nvPicPr>
          <p:cNvPr id="39940" name="Picture 8" descr="fetus-sucking-th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412875"/>
            <a:ext cx="474186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156325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C785362A-CA48-1543-B4CE-2586A0484ADA}" type="datetime1">
              <a:rPr lang="hu-HU" sz="1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pPr algn="r">
                <a:defRPr/>
              </a:pPr>
              <a:t>2011.03.10.</a:t>
            </a:fld>
            <a:endParaRPr lang="hu-HU" sz="1400" b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j-cs"/>
              </a:rPr>
              <a:t>Terjedő kisülés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871538"/>
          </a:xfrm>
        </p:spPr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n-cs"/>
              </a:rPr>
              <a:t>Nagyenergiájú ESD</a:t>
            </a:r>
          </a:p>
        </p:txBody>
      </p:sp>
      <p:pic>
        <p:nvPicPr>
          <p:cNvPr id="40964" name="Picture 6" descr="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708275"/>
            <a:ext cx="5761037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156325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DD9A27AC-B995-4D4C-B73B-65FE40C82550}" type="datetime1">
              <a:rPr lang="hu-HU" sz="1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pPr algn="r">
                <a:defRPr/>
              </a:pPr>
              <a:t>2011.03.10.</a:t>
            </a:fld>
            <a:endParaRPr lang="hu-HU" sz="1400" b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j-cs"/>
              </a:rPr>
              <a:t>Terjedő kisülés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7772400" cy="942975"/>
          </a:xfrm>
        </p:spPr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n-cs"/>
              </a:rPr>
              <a:t>Mérési elrendezés</a:t>
            </a:r>
          </a:p>
        </p:txBody>
      </p:sp>
      <p:pic>
        <p:nvPicPr>
          <p:cNvPr id="41988" name="Picture 6" descr="mérési%20elrend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060575"/>
            <a:ext cx="7019925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156325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D9241D98-D213-6B41-BFFB-2441BB2677F5}" type="datetime1">
              <a:rPr lang="hu-HU" sz="1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pPr algn="r">
                <a:defRPr/>
              </a:pPr>
              <a:t>2011.03.10.</a:t>
            </a:fld>
            <a:endParaRPr lang="hu-HU" sz="1400" b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j-cs"/>
              </a:rPr>
              <a:t>Terjedő kisülés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016000"/>
          </a:xfrm>
        </p:spPr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n-cs"/>
              </a:rPr>
              <a:t>Energiák alakulása a kisülés során</a:t>
            </a:r>
          </a:p>
        </p:txBody>
      </p:sp>
      <p:pic>
        <p:nvPicPr>
          <p:cNvPr id="43012" name="Picture 6" descr="energiak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213100"/>
            <a:ext cx="65532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156325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6A12AD45-7366-064C-8B76-DAACE11E2CCD}" type="datetime1">
              <a:rPr lang="hu-HU" sz="1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pPr algn="r">
                <a:defRPr/>
              </a:pPr>
              <a:t>2011.03.10.</a:t>
            </a:fld>
            <a:endParaRPr lang="hu-HU" sz="1400" b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j-cs"/>
              </a:rPr>
              <a:t>Kisülések képei</a:t>
            </a:r>
          </a:p>
        </p:txBody>
      </p:sp>
      <p:pic>
        <p:nvPicPr>
          <p:cNvPr id="44035" name="Picture 3" descr="negativ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206500"/>
            <a:ext cx="8642350" cy="53133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156325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8E99A09C-4C16-BB40-BBF8-DCA00E0A89AF}" type="datetime1">
              <a:rPr lang="hu-HU" sz="1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pPr algn="r">
                <a:defRPr/>
              </a:pPr>
              <a:t>2011.03.10.</a:t>
            </a:fld>
            <a:endParaRPr lang="hu-HU" sz="1400" b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j-cs"/>
              </a:rPr>
              <a:t>Kisülések képei</a:t>
            </a:r>
          </a:p>
        </p:txBody>
      </p:sp>
      <p:pic>
        <p:nvPicPr>
          <p:cNvPr id="45059" name="Picture 3" descr="pozitiv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00213"/>
            <a:ext cx="8686800" cy="470376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156325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77A97925-F64B-C848-97FE-32803D53A527}" type="datetime1">
              <a:rPr lang="hu-HU" sz="1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pPr algn="r">
                <a:defRPr/>
              </a:pPr>
              <a:t>2011.03.10.</a:t>
            </a:fld>
            <a:endParaRPr lang="hu-HU" sz="1400" b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j-cs"/>
              </a:rPr>
              <a:t>Szikrakisülés</a:t>
            </a:r>
          </a:p>
        </p:txBody>
      </p:sp>
      <p:pic>
        <p:nvPicPr>
          <p:cNvPr id="18435" name="Picture 4" descr="spar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196975"/>
            <a:ext cx="7200900" cy="501491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D3748E8A-FE16-6642-A226-024971EFDE9E}" type="slidenum">
              <a:rPr lang="hu-HU" sz="1400" smtClean="0">
                <a:solidFill>
                  <a:schemeClr val="tx2"/>
                </a:solidFill>
                <a:latin typeface="Tahoma" charset="0"/>
              </a:rPr>
              <a:pPr>
                <a:defRPr/>
              </a:pPr>
              <a:t>30</a:t>
            </a:fld>
            <a:endParaRPr lang="hu-HU" sz="1400" smtClean="0">
              <a:solidFill>
                <a:schemeClr val="tx2"/>
              </a:solidFill>
            </a:endParaRPr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j-cs"/>
              </a:rPr>
              <a:t>Az eredmények pozitív esetben</a:t>
            </a:r>
          </a:p>
        </p:txBody>
      </p:sp>
      <p:graphicFrame>
        <p:nvGraphicFramePr>
          <p:cNvPr id="329838" name="Group 110"/>
          <p:cNvGraphicFramePr>
            <a:graphicFrameLocks noGrp="1"/>
          </p:cNvGraphicFramePr>
          <p:nvPr>
            <p:ph idx="1"/>
          </p:nvPr>
        </p:nvGraphicFramePr>
        <p:xfrm>
          <a:off x="179388" y="1773238"/>
          <a:ext cx="8785225" cy="3808412"/>
        </p:xfrm>
        <a:graphic>
          <a:graphicData uri="http://schemas.openxmlformats.org/drawingml/2006/table">
            <a:tbl>
              <a:tblPr/>
              <a:tblGrid>
                <a:gridCol w="1382712"/>
                <a:gridCol w="1273175"/>
                <a:gridCol w="1068388"/>
                <a:gridCol w="990600"/>
                <a:gridCol w="1274762"/>
                <a:gridCol w="1068388"/>
                <a:gridCol w="1727200"/>
              </a:tblGrid>
              <a:tr h="7270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U</a:t>
                      </a:r>
                      <a:r>
                        <a:rPr kumimoji="0" lang="hu-HU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5s</a:t>
                      </a: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 mért [V]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U</a:t>
                      </a:r>
                      <a:r>
                        <a:rPr kumimoji="0" lang="hu-HU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5s</a:t>
                      </a: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(C</a:t>
                      </a:r>
                      <a:r>
                        <a:rPr kumimoji="0" lang="hu-HU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n</a:t>
                      </a: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)[V]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U</a:t>
                      </a:r>
                      <a:r>
                        <a:rPr kumimoji="0" lang="hu-HU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(C</a:t>
                      </a:r>
                      <a:r>
                        <a:rPr kumimoji="0" lang="hu-HU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n</a:t>
                      </a: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)[V]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Q [mC]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W(C</a:t>
                      </a:r>
                      <a:r>
                        <a:rPr kumimoji="0" lang="hu-HU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n</a:t>
                      </a: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) [mJ]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W(C</a:t>
                      </a:r>
                      <a:r>
                        <a:rPr kumimoji="0" lang="hu-HU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f</a:t>
                      </a: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) [J]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W(C</a:t>
                      </a:r>
                      <a:r>
                        <a:rPr kumimoji="0" lang="hu-HU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f</a:t>
                      </a: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)-W(C</a:t>
                      </a:r>
                      <a:r>
                        <a:rPr kumimoji="0" lang="hu-HU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n</a:t>
                      </a: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) [J]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10,50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113,19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124,62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0,601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37,430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3,42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3,38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10,40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112,11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123,44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0,595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36,720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3,35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3,32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14,00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150,92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166,16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0,801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66,542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6,08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6,01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13,60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146,61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161,42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0,778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62,794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5,73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5,67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13,80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148,76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163,79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0,789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64,654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5,90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5,84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11,30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121,81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134,12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0,646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43,351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3,96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3,92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17,50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188,65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207,71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1,001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103,971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9,49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9,39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14,30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154,15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169,73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0,818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69,424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6,34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6,27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11,50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123,97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136,49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0,658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44,899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4,10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4,06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18,70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201,59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221,95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1,070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118,719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10,84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10,72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7856EA00-5DB2-8241-985F-3E7C01CA7B24}" type="slidenum">
              <a:rPr lang="hu-HU" sz="1400" smtClean="0">
                <a:solidFill>
                  <a:schemeClr val="tx2"/>
                </a:solidFill>
                <a:latin typeface="Tahoma" charset="0"/>
              </a:rPr>
              <a:pPr>
                <a:defRPr/>
              </a:pPr>
              <a:t>31</a:t>
            </a:fld>
            <a:endParaRPr lang="hu-HU" sz="1400" smtClean="0">
              <a:solidFill>
                <a:schemeClr val="tx2"/>
              </a:solidFill>
            </a:endParaRPr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j-cs"/>
              </a:rPr>
              <a:t>Az eredmények negatív esetben</a:t>
            </a:r>
          </a:p>
        </p:txBody>
      </p:sp>
      <p:graphicFrame>
        <p:nvGraphicFramePr>
          <p:cNvPr id="330862" name="Group 110"/>
          <p:cNvGraphicFramePr>
            <a:graphicFrameLocks noGrp="1"/>
          </p:cNvGraphicFramePr>
          <p:nvPr>
            <p:ph idx="1"/>
          </p:nvPr>
        </p:nvGraphicFramePr>
        <p:xfrm>
          <a:off x="179388" y="1844675"/>
          <a:ext cx="8785225" cy="3727450"/>
        </p:xfrm>
        <a:graphic>
          <a:graphicData uri="http://schemas.openxmlformats.org/drawingml/2006/table">
            <a:tbl>
              <a:tblPr/>
              <a:tblGrid>
                <a:gridCol w="1382712"/>
                <a:gridCol w="1274763"/>
                <a:gridCol w="1066800"/>
                <a:gridCol w="992187"/>
                <a:gridCol w="1273175"/>
                <a:gridCol w="1066800"/>
                <a:gridCol w="1728788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U</a:t>
                      </a:r>
                      <a:r>
                        <a:rPr kumimoji="0" lang="hu-HU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5s</a:t>
                      </a: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 mért [V]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U</a:t>
                      </a:r>
                      <a:r>
                        <a:rPr kumimoji="0" lang="hu-HU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5s</a:t>
                      </a: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(C</a:t>
                      </a:r>
                      <a:r>
                        <a:rPr kumimoji="0" lang="hu-HU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n</a:t>
                      </a: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)[V]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U</a:t>
                      </a:r>
                      <a:r>
                        <a:rPr kumimoji="0" lang="hu-HU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(C</a:t>
                      </a:r>
                      <a:r>
                        <a:rPr kumimoji="0" lang="hu-HU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n</a:t>
                      </a: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)[V]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Q [mC]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W(C</a:t>
                      </a:r>
                      <a:r>
                        <a:rPr kumimoji="0" lang="hu-HU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n</a:t>
                      </a: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) [mJ]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W(C</a:t>
                      </a:r>
                      <a:r>
                        <a:rPr kumimoji="0" lang="hu-HU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f</a:t>
                      </a: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) [J]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W(C</a:t>
                      </a:r>
                      <a:r>
                        <a:rPr kumimoji="0" lang="hu-HU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f</a:t>
                      </a: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)-W(C</a:t>
                      </a:r>
                      <a:r>
                        <a:rPr kumimoji="0" lang="hu-HU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n</a:t>
                      </a: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) [J]</a:t>
                      </a:r>
                      <a:endParaRPr kumimoji="0" lang="hu-H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-2,40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-25,87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-28,49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-0,137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1,956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0,18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0,18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-4,70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-50,67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-55,78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-0,269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7,500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0,68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0,68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-1,70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-18,33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-20,18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-0,097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0,981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0,09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0,09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-4,30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-46,35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-51,04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-0,246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6,277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0,57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0,57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-1,50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-16,17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-17,80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-0,086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0,764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0,07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0,07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-4,10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-44,20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-48,66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-0,235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5,707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0,52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0,52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-2,60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-28,03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-30,86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-0,149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2,295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0,21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0,21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-4,90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-52,82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-58,16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-0,280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8,151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0,74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0,74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-5,90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-63,60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-70,03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-0,338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11,818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1,08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1,07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-1,20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-12,94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-14,24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-0,069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0,489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0,04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0,04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156325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A39BC712-F1B6-1B4F-BAC8-C2569E2756FD}" type="datetime1">
              <a:rPr lang="hu-HU" sz="1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pPr algn="r">
                <a:defRPr/>
              </a:pPr>
              <a:t>2011.03.10.</a:t>
            </a:fld>
            <a:endParaRPr lang="hu-HU" sz="1400" b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j-cs"/>
              </a:rPr>
              <a:t>Kisülések képei</a:t>
            </a:r>
          </a:p>
        </p:txBody>
      </p:sp>
      <p:pic>
        <p:nvPicPr>
          <p:cNvPr id="48131" name="Picture 3" descr="nagy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268413"/>
            <a:ext cx="8280400" cy="532765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156325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B0C3BDE7-B0D0-974B-8243-297BAFAE13EC}" type="datetime1">
              <a:rPr lang="hu-HU" sz="1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pPr algn="r">
                <a:defRPr/>
              </a:pPr>
              <a:t>2011.03.10.</a:t>
            </a:fld>
            <a:endParaRPr lang="hu-HU" sz="1400" b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j-cs"/>
              </a:rPr>
              <a:t>Koronakisülés</a:t>
            </a:r>
          </a:p>
        </p:txBody>
      </p:sp>
      <p:pic>
        <p:nvPicPr>
          <p:cNvPr id="19459" name="Picture 4" descr="1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268413"/>
            <a:ext cx="7416800" cy="51181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156325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6D4D84E9-E1FF-2E4F-806A-5D761D443021}" type="datetime1">
              <a:rPr lang="hu-HU" sz="1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pPr algn="r">
                <a:defRPr/>
              </a:pPr>
              <a:t>2011.03.10.</a:t>
            </a:fld>
            <a:endParaRPr lang="hu-HU" sz="1400" b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j-cs"/>
              </a:rPr>
              <a:t>Pamatos kisülés</a:t>
            </a:r>
          </a:p>
        </p:txBody>
      </p:sp>
      <p:pic>
        <p:nvPicPr>
          <p:cNvPr id="20483" name="Picture 4" descr="1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1125538"/>
            <a:ext cx="4010025" cy="54832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156325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9FDEB356-956C-3B41-BB79-C08FFC6252F7}" type="datetime1">
              <a:rPr lang="hu-HU" sz="1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pPr algn="r">
                <a:defRPr/>
              </a:pPr>
              <a:t>2011.03.10.</a:t>
            </a:fld>
            <a:endParaRPr lang="hu-HU" sz="1400" b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j-cs"/>
              </a:rPr>
              <a:t>Elektrosztatikus kisülések veszélyei</a:t>
            </a:r>
          </a:p>
        </p:txBody>
      </p:sp>
      <p:pic>
        <p:nvPicPr>
          <p:cNvPr id="21507" name="Picture 3" descr="energ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063" y="1214438"/>
            <a:ext cx="6264275" cy="531495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156325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E46A18CB-1986-4D4B-BF80-C68C2B937C11}" type="datetime1">
              <a:rPr lang="hu-HU" sz="1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pPr algn="r">
                <a:defRPr/>
              </a:pPr>
              <a:t>2011.03.10.</a:t>
            </a:fld>
            <a:endParaRPr lang="hu-HU" sz="1400" b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j-cs"/>
              </a:rPr>
              <a:t>Sztatikus kisülések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n-cs"/>
              </a:rPr>
              <a:t>Előzmények</a:t>
            </a:r>
          </a:p>
          <a:p>
            <a:pPr lvl="1">
              <a:defRPr/>
            </a:pPr>
            <a:r>
              <a:rPr lang="hu-HU">
                <a:latin typeface="Tahoma" charset="0"/>
              </a:rPr>
              <a:t>Az izületekben, az izmok mozgásakor sztatikus töltés keletkezik</a:t>
            </a:r>
          </a:p>
          <a:p>
            <a:pPr lvl="1">
              <a:defRPr/>
            </a:pPr>
            <a:r>
              <a:rPr lang="hu-HU">
                <a:latin typeface="Tahoma" charset="0"/>
              </a:rPr>
              <a:t>„a jó egészségi állapot jele</a:t>
            </a:r>
            <a:r>
              <a:rPr lang="ja-JP" altLang="hu-HU">
                <a:latin typeface="Tahoma" charset="0"/>
              </a:rPr>
              <a:t>”</a:t>
            </a:r>
            <a:endParaRPr lang="hu-HU">
              <a:latin typeface="Tahoma" charset="0"/>
            </a:endParaRPr>
          </a:p>
          <a:p>
            <a:pPr lvl="1">
              <a:buFontTx/>
              <a:buNone/>
              <a:defRPr/>
            </a:pPr>
            <a:endParaRPr lang="hu-HU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156325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2649BCB0-01C7-A244-81E4-23ACA098F988}" type="datetime1">
              <a:rPr lang="hu-HU" sz="1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pPr algn="r">
                <a:defRPr/>
              </a:pPr>
              <a:t>2011.03.10.</a:t>
            </a:fld>
            <a:endParaRPr lang="hu-HU" sz="1400" b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j-cs"/>
              </a:rPr>
              <a:t>Sztatikus kisülések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n-cs"/>
              </a:rPr>
              <a:t>Közvetlen biológiai hatások</a:t>
            </a:r>
          </a:p>
          <a:p>
            <a:pPr lvl="1">
              <a:defRPr/>
            </a:pPr>
            <a:r>
              <a:rPr lang="hu-HU">
                <a:latin typeface="Tahoma" charset="0"/>
              </a:rPr>
              <a:t>áramerősség és időtartam</a:t>
            </a:r>
          </a:p>
          <a:p>
            <a:pPr lvl="1">
              <a:defRPr/>
            </a:pPr>
            <a:r>
              <a:rPr lang="hu-HU">
                <a:latin typeface="Tahoma" charset="0"/>
              </a:rPr>
              <a:t>a kisülés energiája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FC90673-032B-E741-AB27-FB29F0252F34}" type="datetime1">
              <a:rPr lang="hu-HU"/>
              <a:pPr/>
              <a:t>2011.03.10.</a:t>
            </a:fld>
            <a:endParaRPr lang="hu-HU"/>
          </a:p>
        </p:txBody>
      </p:sp>
      <p:sp>
        <p:nvSpPr>
          <p:cNvPr id="3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056CFD01-42C3-FC48-AA63-5001443FDCE3}" type="slidenum">
              <a:rPr lang="hu-HU" sz="1400" smtClean="0">
                <a:solidFill>
                  <a:schemeClr val="tx2"/>
                </a:solidFill>
                <a:latin typeface="Tahoma" charset="0"/>
              </a:rPr>
              <a:pPr>
                <a:defRPr/>
              </a:pPr>
              <a:t>9</a:t>
            </a:fld>
            <a:endParaRPr lang="hu-HU" sz="1400" smtClean="0">
              <a:solidFill>
                <a:schemeClr val="tx2"/>
              </a:solidFill>
            </a:endParaRPr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>
                <a:latin typeface="Tahoma" charset="0"/>
                <a:cs typeface="+mj-cs"/>
              </a:rPr>
              <a:t>Sztatikus kisülések</a:t>
            </a:r>
            <a:endParaRPr lang="en-US">
              <a:latin typeface="Tahoma" charset="0"/>
              <a:cs typeface="+mj-cs"/>
            </a:endParaRPr>
          </a:p>
        </p:txBody>
      </p:sp>
      <p:graphicFrame>
        <p:nvGraphicFramePr>
          <p:cNvPr id="292983" name="Group 119"/>
          <p:cNvGraphicFramePr>
            <a:graphicFrameLocks noGrp="1"/>
          </p:cNvGraphicFramePr>
          <p:nvPr>
            <p:ph idx="1"/>
          </p:nvPr>
        </p:nvGraphicFramePr>
        <p:xfrm>
          <a:off x="1403350" y="1773238"/>
          <a:ext cx="6840538" cy="4054478"/>
        </p:xfrm>
        <a:graphic>
          <a:graphicData uri="http://schemas.openxmlformats.org/drawingml/2006/table">
            <a:tbl>
              <a:tblPr/>
              <a:tblGrid>
                <a:gridCol w="3657600"/>
                <a:gridCol w="3182938"/>
              </a:tblGrid>
              <a:tr h="45727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A szikra energiája [J]</a:t>
                      </a:r>
                      <a:endParaRPr kumimoji="0" lang="hu-H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Biológiai hatás</a:t>
                      </a:r>
                      <a:endParaRPr kumimoji="0" lang="hu-H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7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0,0004</a:t>
                      </a:r>
                      <a:endParaRPr kumimoji="0" lang="hu-H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nem érzékelhető</a:t>
                      </a:r>
                      <a:endParaRPr kumimoji="0" lang="hu-H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7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0,001</a:t>
                      </a:r>
                      <a:endParaRPr kumimoji="0" lang="hu-H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érzékelési határ</a:t>
                      </a:r>
                      <a:endParaRPr kumimoji="0" lang="hu-H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7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0,01</a:t>
                      </a:r>
                      <a:endParaRPr kumimoji="0" lang="hu-H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gyenge szúrás</a:t>
                      </a:r>
                      <a:endParaRPr kumimoji="0" lang="hu-H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7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0,05</a:t>
                      </a:r>
                      <a:endParaRPr kumimoji="0" lang="hu-H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erős szúrás</a:t>
                      </a:r>
                      <a:endParaRPr kumimoji="0" lang="hu-H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7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0,5</a:t>
                      </a:r>
                      <a:endParaRPr kumimoji="0" lang="hu-H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gyenge ütés</a:t>
                      </a:r>
                      <a:endParaRPr kumimoji="0" lang="hu-H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7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0,8</a:t>
                      </a:r>
                      <a:endParaRPr kumimoji="0" lang="hu-H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erős ütés</a:t>
                      </a:r>
                      <a:endParaRPr kumimoji="0" lang="hu-H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7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1,0</a:t>
                      </a:r>
                      <a:endParaRPr kumimoji="0" lang="hu-H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égető érzés</a:t>
                      </a:r>
                      <a:endParaRPr kumimoji="0" lang="hu-H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0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10,0</a:t>
                      </a:r>
                      <a:endParaRPr kumimoji="0" lang="hu-H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izombénulások</a:t>
                      </a:r>
                      <a:endParaRPr kumimoji="0" lang="hu-H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33CC"/>
      </a:dk2>
      <a:lt2>
        <a:srgbClr val="808080"/>
      </a:lt2>
      <a:accent1>
        <a:srgbClr val="FFCC99"/>
      </a:accent1>
      <a:accent2>
        <a:srgbClr val="33CC33"/>
      </a:accent2>
      <a:accent3>
        <a:srgbClr val="FFFFFF"/>
      </a:accent3>
      <a:accent4>
        <a:srgbClr val="000000"/>
      </a:accent4>
      <a:accent5>
        <a:srgbClr val="FFE2CA"/>
      </a:accent5>
      <a:accent6>
        <a:srgbClr val="2DB92D"/>
      </a:accent6>
      <a:hlink>
        <a:srgbClr val="66FFFF"/>
      </a:hlink>
      <a:folHlink>
        <a:srgbClr val="FF00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5138</TotalTime>
  <Words>711</Words>
  <Application>Microsoft Macintosh PowerPoint</Application>
  <PresentationFormat>On-screen Show (4:3)</PresentationFormat>
  <Paragraphs>330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Times New Roman</vt:lpstr>
      <vt:lpstr>ＭＳ Ｐゴシック</vt:lpstr>
      <vt:lpstr>Arial</vt:lpstr>
      <vt:lpstr>Tahoma</vt:lpstr>
      <vt:lpstr>Default Design</vt:lpstr>
      <vt:lpstr>Villamosság élettani hatásai  Elektrosztatikus áramütés</vt:lpstr>
      <vt:lpstr>Elektrosztatikus kisülések</vt:lpstr>
      <vt:lpstr>Szikrakisülés</vt:lpstr>
      <vt:lpstr>Koronakisülés</vt:lpstr>
      <vt:lpstr>Pamatos kisülés</vt:lpstr>
      <vt:lpstr>Elektrosztatikus kisülések veszélyei</vt:lpstr>
      <vt:lpstr>Sztatikus kisülések</vt:lpstr>
      <vt:lpstr>Sztatikus kisülések</vt:lpstr>
      <vt:lpstr>Sztatikus kisülések</vt:lpstr>
      <vt:lpstr>Sztatikus kisülések</vt:lpstr>
      <vt:lpstr>Sztatikus kisülések</vt:lpstr>
      <vt:lpstr>Sztatikus kisülések</vt:lpstr>
      <vt:lpstr>Sztatikus kisülések</vt:lpstr>
      <vt:lpstr>Sztatikus kisülések</vt:lpstr>
      <vt:lpstr>Sztatikus kisülések</vt:lpstr>
      <vt:lpstr>Villámcsapás</vt:lpstr>
      <vt:lpstr>Villámcsapás</vt:lpstr>
      <vt:lpstr>Villámcsapás</vt:lpstr>
      <vt:lpstr>Villámcsapás</vt:lpstr>
      <vt:lpstr>Villámcsapás</vt:lpstr>
      <vt:lpstr>Villámcsapás</vt:lpstr>
      <vt:lpstr>Villámcsapás</vt:lpstr>
      <vt:lpstr>Villámcsapás</vt:lpstr>
      <vt:lpstr>Villámcsapás</vt:lpstr>
      <vt:lpstr>Terjedő kisülés</vt:lpstr>
      <vt:lpstr>Terjedő kisülés</vt:lpstr>
      <vt:lpstr>Terjedő kisülés</vt:lpstr>
      <vt:lpstr>Kisülések képei</vt:lpstr>
      <vt:lpstr>Kisülések képei</vt:lpstr>
      <vt:lpstr>Az eredmények pozitív esetben</vt:lpstr>
      <vt:lpstr>Az eredmények negatív esetben</vt:lpstr>
      <vt:lpstr>Kisülések képei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Kiss István</dc:creator>
  <cp:lastModifiedBy>Zoltán Ádám Tamus</cp:lastModifiedBy>
  <cp:revision>173</cp:revision>
  <dcterms:created xsi:type="dcterms:W3CDTF">2002-04-01T20:24:32Z</dcterms:created>
  <dcterms:modified xsi:type="dcterms:W3CDTF">2011-03-10T16:32:10Z</dcterms:modified>
</cp:coreProperties>
</file>