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314" r:id="rId2"/>
    <p:sldId id="257" r:id="rId3"/>
    <p:sldId id="379" r:id="rId4"/>
    <p:sldId id="373" r:id="rId5"/>
    <p:sldId id="374" r:id="rId6"/>
    <p:sldId id="388" r:id="rId7"/>
    <p:sldId id="404" r:id="rId8"/>
    <p:sldId id="375" r:id="rId9"/>
    <p:sldId id="382" r:id="rId10"/>
    <p:sldId id="385" r:id="rId11"/>
    <p:sldId id="386" r:id="rId12"/>
    <p:sldId id="383" r:id="rId13"/>
    <p:sldId id="376" r:id="rId14"/>
    <p:sldId id="384" r:id="rId15"/>
    <p:sldId id="377" r:id="rId16"/>
    <p:sldId id="387" r:id="rId17"/>
    <p:sldId id="389" r:id="rId18"/>
    <p:sldId id="390" r:id="rId19"/>
    <p:sldId id="391" r:id="rId20"/>
    <p:sldId id="392" r:id="rId21"/>
    <p:sldId id="393" r:id="rId22"/>
    <p:sldId id="398" r:id="rId23"/>
    <p:sldId id="401" r:id="rId24"/>
    <p:sldId id="402" r:id="rId25"/>
    <p:sldId id="400" r:id="rId26"/>
    <p:sldId id="399" r:id="rId27"/>
    <p:sldId id="403" r:id="rId28"/>
    <p:sldId id="395" r:id="rId29"/>
    <p:sldId id="378" r:id="rId30"/>
    <p:sldId id="394" r:id="rId31"/>
    <p:sldId id="396" r:id="rId32"/>
    <p:sldId id="397" r:id="rId3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6" autoAdjust="0"/>
    <p:restoredTop sz="94624" autoAdjust="0"/>
  </p:normalViewPr>
  <p:slideViewPr>
    <p:cSldViewPr>
      <p:cViewPr varScale="1">
        <p:scale>
          <a:sx n="65" d="100"/>
          <a:sy n="65" d="100"/>
        </p:scale>
        <p:origin x="-6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2148-3BB5-4148-8F3F-F5736A2794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1CC4B-6348-4A3E-8816-08CA00A80D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155B-B7F8-4301-A2C8-CA23A9EBF4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6175-04D0-4A03-847F-900104793C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0656F-194B-4C99-82F4-863C2AE913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A2784-ADB7-4BDB-87D5-A654F0C6EC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AC7F6-C14D-4385-8C88-E9472913FA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C795A-D429-47AC-9BC7-D9BF916FE6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28D77-EE06-417B-9DBC-7CF1361133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2018-377B-4129-85A4-2CB57E0E1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2186-316A-40B8-9E8F-5C7A4F2091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A36D-700C-4CE6-9491-AFDAE86DE8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9124A-2733-495C-9A53-B5C44EBF65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7175" y="6381750"/>
            <a:ext cx="3671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26BB18EB-3FF2-4562-84E5-A9554B5AC0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0" name="Picture 6" descr="Tmitlogo_63x6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" y="6165850"/>
            <a:ext cx="6365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755650" y="6308725"/>
            <a:ext cx="1203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">
                <a:solidFill>
                  <a:srgbClr val="0033CC"/>
                </a:solidFill>
              </a:rPr>
              <a:t>BME VIK TMIT</a:t>
            </a:r>
          </a:p>
        </p:txBody>
      </p:sp>
      <p:pic>
        <p:nvPicPr>
          <p:cNvPr id="1032" name="Picture 8" descr="IRU_symbo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24075" y="6237288"/>
            <a:ext cx="1727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Hálózati rendszerek adminisztrációja </a:t>
            </a:r>
            <a:r>
              <a:rPr lang="hu-HU" dirty="0" err="1" smtClean="0"/>
              <a:t>JunOS</a:t>
            </a:r>
            <a:r>
              <a:rPr lang="hu-HU" dirty="0" smtClean="0"/>
              <a:t> OS alapokon</a:t>
            </a:r>
            <a:endParaRPr lang="en-US" dirty="0" smtClean="0"/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- áttekintés és példák -</a:t>
            </a:r>
            <a:endParaRPr lang="en-US" smtClean="0"/>
          </a:p>
        </p:txBody>
      </p:sp>
      <p:sp>
        <p:nvSpPr>
          <p:cNvPr id="2052" name="Text Box 1028"/>
          <p:cNvSpPr txBox="1">
            <a:spLocks noChangeArrowheads="1"/>
          </p:cNvSpPr>
          <p:nvPr/>
        </p:nvSpPr>
        <p:spPr bwMode="auto">
          <a:xfrm>
            <a:off x="6096000" y="5486400"/>
            <a:ext cx="23082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Varga Pál</a:t>
            </a:r>
          </a:p>
          <a:p>
            <a:endParaRPr lang="hu-HU" sz="2000"/>
          </a:p>
          <a:p>
            <a:r>
              <a:rPr lang="hu-HU"/>
              <a:t>pvarga@tmit.bme.hu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Forgalom-irányítás – 1</a:t>
            </a:r>
            <a:br>
              <a:rPr lang="hu-HU" sz="3600" dirty="0" smtClean="0"/>
            </a:br>
            <a:r>
              <a:rPr lang="hu-HU" sz="3600" dirty="0" smtClean="0"/>
              <a:t>Áthaladó forgalom</a:t>
            </a:r>
            <a:endParaRPr lang="en-GB" sz="3600" dirty="0" smtClean="0"/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664073"/>
          </a:xfrm>
        </p:spPr>
        <p:txBody>
          <a:bodyPr/>
          <a:lstStyle/>
          <a:p>
            <a:pPr>
              <a:buFontTx/>
              <a:buNone/>
            </a:pPr>
            <a:endParaRPr lang="hu-HU" sz="800" dirty="0" smtClean="0"/>
          </a:p>
          <a:p>
            <a:r>
              <a:rPr lang="hu-HU" sz="2800" dirty="0" smtClean="0"/>
              <a:t>A beérkező csomagok/keretek az FT bejegyzéseivel összehasonlítva a legteljesebb egyezést mutató szabály szerint továbbítódnak</a:t>
            </a:r>
          </a:p>
          <a:p>
            <a:endParaRPr lang="en-GB" sz="2800" dirty="0" smtClean="0"/>
          </a:p>
        </p:txBody>
      </p:sp>
      <p:pic>
        <p:nvPicPr>
          <p:cNvPr id="4" name="image19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3284984"/>
            <a:ext cx="7344816" cy="3425156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Forgalom-irányítás – 2</a:t>
            </a:r>
            <a:br>
              <a:rPr lang="hu-HU" sz="3200" dirty="0" smtClean="0"/>
            </a:br>
            <a:r>
              <a:rPr lang="hu-HU" sz="3200" dirty="0" smtClean="0"/>
              <a:t>Kivételes forgalom</a:t>
            </a:r>
            <a:endParaRPr lang="en-GB" sz="3200" dirty="0" smtClean="0"/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448049"/>
          </a:xfrm>
        </p:spPr>
        <p:txBody>
          <a:bodyPr/>
          <a:lstStyle/>
          <a:p>
            <a:pPr>
              <a:buFontTx/>
              <a:buNone/>
            </a:pPr>
            <a:endParaRPr lang="hu-HU" sz="800" dirty="0" smtClean="0"/>
          </a:p>
          <a:p>
            <a:pPr lvl="0"/>
            <a:r>
              <a:rPr lang="hu-HU" sz="2800" u="none" strike="noStrike" dirty="0" smtClean="0"/>
              <a:t>A következők vezérlését a </a:t>
            </a:r>
            <a:r>
              <a:rPr lang="hu-HU" sz="2800" u="none" strike="noStrike" dirty="0" err="1" smtClean="0"/>
              <a:t>Routing</a:t>
            </a:r>
            <a:r>
              <a:rPr lang="hu-HU" sz="2800" u="none" strike="noStrike" dirty="0" smtClean="0"/>
              <a:t> </a:t>
            </a:r>
            <a:r>
              <a:rPr lang="hu-HU" sz="2800" u="none" strike="noStrike" dirty="0" err="1" smtClean="0"/>
              <a:t>Engine</a:t>
            </a:r>
            <a:r>
              <a:rPr lang="hu-HU" sz="2800" u="none" strike="noStrike" dirty="0" smtClean="0"/>
              <a:t> (RE) végzi:</a:t>
            </a:r>
          </a:p>
          <a:p>
            <a:pPr lvl="1"/>
            <a:r>
              <a:rPr lang="hu-HU" sz="2400" u="none" strike="noStrike" dirty="0" err="1" smtClean="0"/>
              <a:t>Routing</a:t>
            </a:r>
            <a:r>
              <a:rPr lang="hu-HU" sz="2400" u="none" strike="noStrike" dirty="0" smtClean="0"/>
              <a:t> protokoll frissítések, és </a:t>
            </a:r>
            <a:r>
              <a:rPr lang="hu-HU" sz="2400" u="none" strike="noStrike" dirty="0" err="1" smtClean="0"/>
              <a:t>RE-kérések</a:t>
            </a:r>
            <a:r>
              <a:rPr lang="hu-HU" sz="2400" u="none" strike="noStrike" dirty="0" smtClean="0"/>
              <a:t> válaszai</a:t>
            </a:r>
          </a:p>
          <a:p>
            <a:pPr lvl="2"/>
            <a:r>
              <a:rPr lang="hu-HU" sz="1800" u="none" strike="noStrike" dirty="0" smtClean="0"/>
              <a:t>telnet session, </a:t>
            </a:r>
            <a:r>
              <a:rPr lang="hu-HU" sz="1800" u="none" strike="noStrike" dirty="0" err="1" smtClean="0"/>
              <a:t>ping</a:t>
            </a:r>
            <a:r>
              <a:rPr lang="hu-HU" sz="1800" u="none" strike="noStrike" dirty="0" smtClean="0"/>
              <a:t>, </a:t>
            </a:r>
            <a:r>
              <a:rPr lang="hu-HU" sz="1800" u="none" strike="noStrike" dirty="0" err="1" smtClean="0"/>
              <a:t>traceroute</a:t>
            </a:r>
            <a:endParaRPr lang="en-GB" sz="1800" u="none" strike="noStrike" dirty="0" smtClean="0"/>
          </a:p>
          <a:p>
            <a:pPr lvl="1"/>
            <a:r>
              <a:rPr lang="hu-HU" sz="2400" u="none" strike="noStrike" dirty="0" smtClean="0"/>
              <a:t>IP csomagok IP beállításokkal (ritka)</a:t>
            </a:r>
            <a:endParaRPr lang="hu-HU" sz="2400" dirty="0" smtClean="0"/>
          </a:p>
          <a:p>
            <a:pPr lvl="1"/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ICMP üzeneteket generáló forgalom.</a:t>
            </a:r>
            <a:endParaRPr lang="hu-HU" sz="2400" dirty="0" smtClean="0"/>
          </a:p>
          <a:p>
            <a:endParaRPr lang="en-GB" sz="2800" dirty="0" smtClean="0"/>
          </a:p>
        </p:txBody>
      </p:sp>
      <p:pic>
        <p:nvPicPr>
          <p:cNvPr id="5" name="image09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3501008"/>
            <a:ext cx="7632848" cy="3194844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Belépés &amp; első élmények</a:t>
            </a:r>
            <a:endParaRPr lang="en-GB" dirty="0" smtClean="0"/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251520" y="1196975"/>
            <a:ext cx="8892480" cy="4929188"/>
          </a:xfrm>
        </p:spPr>
        <p:txBody>
          <a:bodyPr/>
          <a:lstStyle/>
          <a:p>
            <a:r>
              <a:rPr lang="hu-HU" sz="2400" dirty="0" smtClean="0"/>
              <a:t>Telnet, SSH vagy konzol </a:t>
            </a:r>
            <a:r>
              <a:rPr lang="hu-HU" sz="2400" dirty="0" err="1" smtClean="0"/>
              <a:t>portos</a:t>
            </a:r>
            <a:r>
              <a:rPr lang="hu-HU" sz="2400" dirty="0" smtClean="0"/>
              <a:t> csatlakozással</a:t>
            </a:r>
          </a:p>
          <a:p>
            <a:endParaRPr lang="hu-HU" sz="2400" dirty="0" smtClean="0"/>
          </a:p>
          <a:p>
            <a:r>
              <a:rPr lang="hu-HU" sz="2400" b="1" dirty="0" err="1" smtClean="0"/>
              <a:t>Normal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user</a:t>
            </a:r>
            <a:r>
              <a:rPr lang="hu-HU" sz="2400" b="1" dirty="0" smtClean="0"/>
              <a:t>:</a:t>
            </a:r>
          </a:p>
          <a:p>
            <a:r>
              <a:rPr lang="hu-HU" sz="2400" dirty="0" err="1" smtClean="0"/>
              <a:t>Operational</a:t>
            </a:r>
            <a:r>
              <a:rPr lang="hu-HU" sz="2400" dirty="0" smtClean="0"/>
              <a:t> módba kerülünk: </a:t>
            </a:r>
            <a:r>
              <a:rPr lang="hu-HU" sz="2400" b="1" dirty="0" smtClean="0"/>
              <a:t>&gt;</a:t>
            </a:r>
            <a:r>
              <a:rPr lang="hu-HU" sz="2400" dirty="0" smtClean="0"/>
              <a:t> karakter a promptban</a:t>
            </a:r>
          </a:p>
          <a:p>
            <a:pPr lvl="1"/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Az eszköz SW és </a:t>
            </a:r>
            <a:r>
              <a:rPr lang="hu-HU" sz="2000" dirty="0" err="1" smtClean="0">
                <a:solidFill>
                  <a:schemeClr val="tx1"/>
                </a:solidFill>
                <a:latin typeface="+mn-lt"/>
              </a:rPr>
              <a:t>HW-ének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, hálózatának monitorozására, hibakeresés</a:t>
            </a:r>
            <a:endParaRPr lang="hu-HU" sz="2000" dirty="0" smtClean="0"/>
          </a:p>
          <a:p>
            <a:r>
              <a:rPr lang="hu-HU" sz="2400" dirty="0" err="1" smtClean="0"/>
              <a:t>Configuration</a:t>
            </a:r>
            <a:r>
              <a:rPr lang="hu-HU" sz="2400" dirty="0" smtClean="0"/>
              <a:t> mód: belépés </a:t>
            </a:r>
            <a:r>
              <a:rPr lang="hu-HU" sz="2400" b="1" dirty="0" err="1" smtClean="0"/>
              <a:t>configure</a:t>
            </a:r>
            <a:r>
              <a:rPr lang="hu-HU" sz="2400" b="1" dirty="0" smtClean="0"/>
              <a:t> </a:t>
            </a:r>
            <a:r>
              <a:rPr lang="hu-HU" sz="2400" dirty="0" smtClean="0"/>
              <a:t>paranccsal</a:t>
            </a:r>
          </a:p>
          <a:p>
            <a:pPr lvl="1"/>
            <a:r>
              <a:rPr lang="hu-HU" sz="2000" dirty="0" smtClean="0">
                <a:solidFill>
                  <a:schemeClr val="tx1"/>
                </a:solidFill>
                <a:latin typeface="+mn-lt"/>
              </a:rPr>
              <a:t>hálózati interfészek, </a:t>
            </a:r>
            <a:r>
              <a:rPr lang="hu-HU" sz="2000" dirty="0" err="1" smtClean="0"/>
              <a:t>routing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protokollok, </a:t>
            </a:r>
            <a:r>
              <a:rPr lang="hu-HU" sz="2000" dirty="0" smtClean="0"/>
              <a:t>és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egyéb funkciók beállítása</a:t>
            </a:r>
            <a:endParaRPr lang="hu-HU" sz="2400" dirty="0" smtClean="0"/>
          </a:p>
          <a:p>
            <a:endParaRPr lang="hu-HU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hu-HU" sz="2400" b="1" dirty="0" err="1" smtClean="0"/>
              <a:t>root</a:t>
            </a:r>
            <a:r>
              <a:rPr lang="hu-HU" sz="2400" b="1" dirty="0" smtClean="0"/>
              <a:t> belépéssel</a:t>
            </a:r>
          </a:p>
          <a:p>
            <a:r>
              <a:rPr lang="hu-HU" sz="24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</a:rPr>
              <a:t>shell-be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 kerülünk: </a:t>
            </a:r>
            <a:r>
              <a:rPr lang="hu-HU" sz="2400" b="1" dirty="0" smtClean="0">
                <a:solidFill>
                  <a:schemeClr val="tx1"/>
                </a:solidFill>
                <a:latin typeface="+mn-lt"/>
              </a:rPr>
              <a:t>%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 karakter a promptban</a:t>
            </a:r>
          </a:p>
          <a:p>
            <a:r>
              <a:rPr lang="hu-HU" sz="2400" b="1" dirty="0" err="1" smtClean="0"/>
              <a:t>cli</a:t>
            </a:r>
            <a:r>
              <a:rPr lang="hu-HU" sz="2400" dirty="0" smtClean="0"/>
              <a:t> parancs segítségével kerülünk </a:t>
            </a:r>
            <a:r>
              <a:rPr lang="hu-HU" sz="2400" dirty="0" err="1" smtClean="0"/>
              <a:t>Operation</a:t>
            </a:r>
            <a:r>
              <a:rPr lang="hu-HU" sz="2400" dirty="0" smtClean="0"/>
              <a:t> módba </a:t>
            </a:r>
            <a:endParaRPr lang="hu-HU" sz="24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437"/>
          </a:xfrm>
        </p:spPr>
        <p:txBody>
          <a:bodyPr/>
          <a:lstStyle/>
          <a:p>
            <a:r>
              <a:rPr lang="hu-HU" dirty="0" smtClean="0"/>
              <a:t>Hogyan tovább - ?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151905"/>
          </a:xfrm>
        </p:spPr>
        <p:txBody>
          <a:bodyPr/>
          <a:lstStyle/>
          <a:p>
            <a:r>
              <a:rPr lang="hu-HU" dirty="0" err="1" smtClean="0"/>
              <a:t>Context-sensitive</a:t>
            </a:r>
            <a:r>
              <a:rPr lang="hu-HU" dirty="0" smtClean="0"/>
              <a:t> (környezetfüggő) </a:t>
            </a:r>
            <a:r>
              <a:rPr lang="hu-HU" dirty="0" err="1" smtClean="0"/>
              <a:t>help</a:t>
            </a:r>
            <a:r>
              <a:rPr lang="hu-HU" dirty="0" smtClean="0"/>
              <a:t>: ?</a:t>
            </a:r>
            <a:endParaRPr lang="hu-HU" dirty="0" smtClean="0">
              <a:sym typeface="Wingdings" pitchFamily="2" charset="2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1878"/>
            <a:ext cx="9227272" cy="532612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6437"/>
          </a:xfrm>
        </p:spPr>
        <p:txBody>
          <a:bodyPr/>
          <a:lstStyle/>
          <a:p>
            <a:r>
              <a:rPr lang="hu-HU" dirty="0" smtClean="0"/>
              <a:t>Aktív konfiguráció és </a:t>
            </a:r>
            <a:r>
              <a:rPr lang="hu-HU" dirty="0" err="1" smtClean="0"/>
              <a:t>konfig</a:t>
            </a:r>
            <a:r>
              <a:rPr lang="hu-HU" dirty="0" smtClean="0"/>
              <a:t>. jelölt</a:t>
            </a:r>
            <a:endParaRPr lang="en-GB" dirty="0" smtClean="0"/>
          </a:p>
        </p:txBody>
      </p:sp>
      <p:pic>
        <p:nvPicPr>
          <p:cNvPr id="5" name="image12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484784"/>
            <a:ext cx="7488832" cy="4536504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437"/>
          </a:xfrm>
        </p:spPr>
        <p:txBody>
          <a:bodyPr/>
          <a:lstStyle/>
          <a:p>
            <a:r>
              <a:rPr lang="hu-HU" dirty="0" smtClean="0"/>
              <a:t>A változtatásokat érvényesíteni kell!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569371"/>
          </a:xfrm>
        </p:spPr>
        <p:txBody>
          <a:bodyPr/>
          <a:lstStyle/>
          <a:p>
            <a:r>
              <a:rPr lang="hu-HU" dirty="0" err="1" smtClean="0"/>
              <a:t>commit</a:t>
            </a:r>
            <a:r>
              <a:rPr lang="hu-HU" dirty="0" smtClean="0"/>
              <a:t> </a:t>
            </a:r>
            <a:r>
              <a:rPr lang="hu-HU" dirty="0" err="1" smtClean="0"/>
              <a:t>check</a:t>
            </a:r>
            <a:endParaRPr lang="hu-HU" dirty="0" smtClean="0"/>
          </a:p>
          <a:p>
            <a:pPr lvl="1"/>
            <a:r>
              <a:rPr lang="hu-HU" dirty="0" smtClean="0"/>
              <a:t>ellenőrzi, hogy a parancsok szintaktikailag helyesek-e</a:t>
            </a:r>
          </a:p>
          <a:p>
            <a:endParaRPr lang="hu-HU" sz="2400" dirty="0" smtClean="0"/>
          </a:p>
          <a:p>
            <a:r>
              <a:rPr lang="hu-HU" dirty="0" err="1" smtClean="0"/>
              <a:t>commit</a:t>
            </a:r>
            <a:r>
              <a:rPr lang="hu-HU" dirty="0" smtClean="0"/>
              <a:t> </a:t>
            </a:r>
            <a:r>
              <a:rPr lang="hu-HU" dirty="0" err="1" smtClean="0"/>
              <a:t>confirmed</a:t>
            </a:r>
            <a:endParaRPr lang="hu-HU" dirty="0" smtClean="0"/>
          </a:p>
          <a:p>
            <a:r>
              <a:rPr lang="hu-HU" dirty="0" err="1" smtClean="0"/>
              <a:t>commit</a:t>
            </a:r>
            <a:r>
              <a:rPr lang="hu-HU" dirty="0" smtClean="0"/>
              <a:t> </a:t>
            </a:r>
            <a:r>
              <a:rPr lang="hu-HU" dirty="0" err="1" smtClean="0"/>
              <a:t>confirmed</a:t>
            </a:r>
            <a:r>
              <a:rPr lang="hu-HU" dirty="0" smtClean="0"/>
              <a:t> </a:t>
            </a:r>
            <a:r>
              <a:rPr lang="hu-HU" dirty="0" err="1" smtClean="0"/>
              <a:t>time-out</a:t>
            </a:r>
            <a:r>
              <a:rPr lang="hu-HU" dirty="0" smtClean="0"/>
              <a:t> &lt;n&gt;</a:t>
            </a:r>
          </a:p>
          <a:p>
            <a:pPr lvl="1"/>
            <a:r>
              <a:rPr lang="hu-HU" dirty="0" err="1" smtClean="0"/>
              <a:t>default</a:t>
            </a:r>
            <a:r>
              <a:rPr lang="hu-HU" dirty="0" smtClean="0"/>
              <a:t> </a:t>
            </a:r>
            <a:r>
              <a:rPr lang="hu-HU" dirty="0" smtClean="0"/>
              <a:t>időn belül…, illetve</a:t>
            </a:r>
          </a:p>
          <a:p>
            <a:pPr lvl="1"/>
            <a:r>
              <a:rPr lang="hu-HU" dirty="0" smtClean="0"/>
              <a:t>&lt;n</a:t>
            </a:r>
            <a:r>
              <a:rPr lang="hu-HU" dirty="0" smtClean="0"/>
              <a:t>&gt; percen </a:t>
            </a:r>
            <a:r>
              <a:rPr lang="hu-HU" dirty="0" smtClean="0"/>
              <a:t>belül újabb </a:t>
            </a:r>
            <a:r>
              <a:rPr lang="hu-HU" dirty="0" err="1" smtClean="0"/>
              <a:t>commit-ot</a:t>
            </a:r>
            <a:r>
              <a:rPr lang="hu-HU" dirty="0" smtClean="0"/>
              <a:t> vár, különben </a:t>
            </a:r>
            <a:r>
              <a:rPr lang="hu-HU" dirty="0" err="1" smtClean="0"/>
              <a:t>rollback</a:t>
            </a:r>
            <a:r>
              <a:rPr lang="hu-HU" dirty="0" smtClean="0"/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06437"/>
          </a:xfrm>
        </p:spPr>
        <p:txBody>
          <a:bodyPr/>
          <a:lstStyle/>
          <a:p>
            <a:r>
              <a:rPr lang="hu-HU" dirty="0" smtClean="0"/>
              <a:t>Nézzük meg, milyen lett a </a:t>
            </a:r>
            <a:r>
              <a:rPr lang="hu-HU" dirty="0" err="1" smtClean="0"/>
              <a:t>konfig</a:t>
            </a:r>
            <a:r>
              <a:rPr lang="hu-HU" dirty="0" smtClean="0"/>
              <a:t>…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91" y="1916832"/>
            <a:ext cx="9185191" cy="494116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437"/>
          </a:xfrm>
        </p:spPr>
        <p:txBody>
          <a:bodyPr/>
          <a:lstStyle/>
          <a:p>
            <a:r>
              <a:rPr lang="hu-HU" dirty="0" err="1" smtClean="0"/>
              <a:t>Routing</a:t>
            </a:r>
            <a:r>
              <a:rPr lang="hu-HU" dirty="0" smtClean="0"/>
              <a:t> beállítások</a:t>
            </a:r>
            <a:endParaRPr lang="hu-HU" dirty="0" smtClean="0"/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4569371"/>
          </a:xfrm>
        </p:spPr>
        <p:txBody>
          <a:bodyPr/>
          <a:lstStyle/>
          <a:p>
            <a:r>
              <a:rPr lang="hu-HU" sz="2800" dirty="0" smtClean="0"/>
              <a:t>Statikus </a:t>
            </a:r>
            <a:r>
              <a:rPr lang="hu-HU" sz="2800" dirty="0" err="1" smtClean="0"/>
              <a:t>routing</a:t>
            </a:r>
            <a:endParaRPr lang="hu-HU" sz="2800" dirty="0" smtClean="0"/>
          </a:p>
          <a:p>
            <a:pPr lvl="1"/>
            <a:r>
              <a:rPr lang="hu-HU" sz="2400" dirty="0" smtClean="0"/>
              <a:t>az </a:t>
            </a:r>
            <a:r>
              <a:rPr lang="hu-HU" sz="2400" dirty="0" smtClean="0"/>
              <a:t>útvonalat </a:t>
            </a:r>
            <a:r>
              <a:rPr lang="hu-HU" sz="2400" dirty="0" smtClean="0"/>
              <a:t>az </a:t>
            </a:r>
            <a:r>
              <a:rPr lang="hu-HU" sz="2400" dirty="0" smtClean="0"/>
              <a:t>adminisztrátora kézzel állítja </a:t>
            </a:r>
            <a:r>
              <a:rPr lang="hu-HU" sz="2400" dirty="0" smtClean="0"/>
              <a:t>be</a:t>
            </a:r>
          </a:p>
          <a:p>
            <a:r>
              <a:rPr lang="hu-HU" sz="2800" dirty="0" smtClean="0"/>
              <a:t>Dinamikus </a:t>
            </a:r>
            <a:r>
              <a:rPr lang="hu-HU" sz="2800" dirty="0" err="1" smtClean="0"/>
              <a:t>routing</a:t>
            </a:r>
            <a:endParaRPr lang="hu-HU" sz="2800" dirty="0" smtClean="0"/>
          </a:p>
          <a:p>
            <a:pPr lvl="1"/>
            <a:r>
              <a:rPr lang="hu-HU" sz="2400" dirty="0" smtClean="0"/>
              <a:t>különféle </a:t>
            </a:r>
            <a:r>
              <a:rPr lang="hu-HU" sz="2400" dirty="0" err="1" smtClean="0"/>
              <a:t>routing</a:t>
            </a:r>
            <a:r>
              <a:rPr lang="hu-HU" sz="2400" dirty="0" smtClean="0"/>
              <a:t> </a:t>
            </a:r>
            <a:r>
              <a:rPr lang="hu-HU" sz="2400" dirty="0" smtClean="0"/>
              <a:t>protokollok segítségével választódnak </a:t>
            </a:r>
            <a:r>
              <a:rPr lang="hu-HU" sz="2400" dirty="0" smtClean="0"/>
              <a:t>ki a megfelelő </a:t>
            </a:r>
            <a:r>
              <a:rPr lang="hu-HU" sz="2400" dirty="0" smtClean="0"/>
              <a:t>útvonalak</a:t>
            </a:r>
          </a:p>
          <a:p>
            <a:pPr lvl="2"/>
            <a:r>
              <a:rPr lang="hu-HU" sz="2000" dirty="0" smtClean="0"/>
              <a:t>RIP: </a:t>
            </a:r>
            <a:r>
              <a:rPr lang="hu-HU" sz="2000" dirty="0" err="1" smtClean="0"/>
              <a:t>Routing</a:t>
            </a:r>
            <a:r>
              <a:rPr lang="hu-HU" sz="2000" dirty="0" smtClean="0"/>
              <a:t> </a:t>
            </a:r>
            <a:r>
              <a:rPr lang="hu-HU" sz="2000" dirty="0" err="1" smtClean="0"/>
              <a:t>Information</a:t>
            </a:r>
            <a:r>
              <a:rPr lang="hu-HU" sz="2000" dirty="0" smtClean="0"/>
              <a:t> </a:t>
            </a:r>
            <a:r>
              <a:rPr lang="hu-HU" sz="2000" dirty="0" err="1" smtClean="0"/>
              <a:t>Protocol</a:t>
            </a:r>
            <a:endParaRPr lang="hu-HU" sz="2000" dirty="0" smtClean="0"/>
          </a:p>
          <a:p>
            <a:pPr lvl="2"/>
            <a:r>
              <a:rPr lang="hu-HU" sz="2000" dirty="0" smtClean="0"/>
              <a:t>OSPF: Open </a:t>
            </a:r>
            <a:r>
              <a:rPr lang="hu-HU" sz="2000" dirty="0" err="1" smtClean="0"/>
              <a:t>Shortest</a:t>
            </a:r>
            <a:r>
              <a:rPr lang="hu-HU" sz="2000" dirty="0" smtClean="0"/>
              <a:t> </a:t>
            </a:r>
            <a:r>
              <a:rPr lang="hu-HU" sz="2000" dirty="0" err="1" smtClean="0"/>
              <a:t>Path</a:t>
            </a:r>
            <a:r>
              <a:rPr lang="hu-HU" sz="2000" dirty="0" smtClean="0"/>
              <a:t> </a:t>
            </a:r>
            <a:r>
              <a:rPr lang="hu-HU" sz="2000" dirty="0" err="1" smtClean="0"/>
              <a:t>First</a:t>
            </a:r>
            <a:r>
              <a:rPr lang="hu-HU" sz="2000" dirty="0" smtClean="0"/>
              <a:t> </a:t>
            </a:r>
            <a:endParaRPr lang="hu-HU" sz="2000" dirty="0" smtClean="0"/>
          </a:p>
        </p:txBody>
      </p:sp>
      <p:pic>
        <p:nvPicPr>
          <p:cNvPr id="4" name="Kép 3" descr="https://lh6.googleusercontent.com/kqQt2GLAXIGkYStZKyc1q6tSw-tYNUF7YnNvL8gs4ZsYfD5GFeFuUpv4HPiwbvC48SeCpAd6sj_MQkojJbZK4fzEFnxFzUoX1aiXwzrZFP-8zxXF053dmqX3doSDn6p5_G03LHQ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7272808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437"/>
          </a:xfrm>
        </p:spPr>
        <p:txBody>
          <a:bodyPr/>
          <a:lstStyle/>
          <a:p>
            <a:r>
              <a:rPr lang="hu-HU" dirty="0" smtClean="0"/>
              <a:t>Előre definiált </a:t>
            </a:r>
            <a:r>
              <a:rPr lang="hu-HU" dirty="0" err="1" smtClean="0"/>
              <a:t>routing</a:t>
            </a:r>
            <a:r>
              <a:rPr lang="hu-HU" dirty="0" smtClean="0"/>
              <a:t> táblák</a:t>
            </a:r>
            <a:endParaRPr lang="hu-HU" dirty="0" smtClean="0"/>
          </a:p>
        </p:txBody>
      </p:sp>
      <p:pic>
        <p:nvPicPr>
          <p:cNvPr id="5" name="Kép 4" descr="https://lh6.googleusercontent.com/itmjvyL_fKGxiCzW1dikrR_wpZvDU-mjJKWHEJ30Aw5-6JnGzCZP2KMj0AUrbxjY6r78FRNfK46xPI2ym2h4j13drA_Vi9uYMH4ds5jmsOyRuvgrrESPzvjttZvjtnd6t_5CX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437"/>
          </a:xfrm>
        </p:spPr>
        <p:txBody>
          <a:bodyPr/>
          <a:lstStyle/>
          <a:p>
            <a:r>
              <a:rPr lang="hu-HU" sz="3600" dirty="0" smtClean="0"/>
              <a:t>Melyik tábla alapján lesz kiválasztva az útvonal?</a:t>
            </a:r>
            <a:endParaRPr lang="hu-HU" sz="3600" dirty="0" smtClean="0"/>
          </a:p>
        </p:txBody>
      </p:sp>
      <p:pic>
        <p:nvPicPr>
          <p:cNvPr id="5" name="Kép 4" descr="https://lh6.googleusercontent.com/LUNLlsNVRLigrOyhqyFcHcR0npdmrZh4FlDD1Jf5BExWl4-jbEt4EbIMuRbaEudS73K-7uGDpuuQEG99I7K6VjTcB6aG-LkJ5XLfGef2cqnm_CFOw_aQagOoebBB240W_SoKleE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31177"/>
            <a:ext cx="7776864" cy="36268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1296144"/>
          </a:xfrm>
        </p:spPr>
        <p:txBody>
          <a:bodyPr/>
          <a:lstStyle/>
          <a:p>
            <a:r>
              <a:rPr lang="hu-HU" sz="2400" dirty="0" smtClean="0"/>
              <a:t>Ha egy hálózat felé többféle forrásból is rendelkezésre áll </a:t>
            </a:r>
            <a:r>
              <a:rPr lang="hu-HU" sz="2400" dirty="0" err="1" smtClean="0"/>
              <a:t>routing</a:t>
            </a:r>
            <a:r>
              <a:rPr lang="hu-HU" sz="2400" dirty="0" smtClean="0"/>
              <a:t> információ, akkor a preferencia-érték dönt</a:t>
            </a:r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Áttekintés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58200" cy="4929188"/>
          </a:xfrm>
        </p:spPr>
        <p:txBody>
          <a:bodyPr/>
          <a:lstStyle/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u-HU" sz="2800" dirty="0" smtClean="0"/>
              <a:t>Általános laborismeretek</a:t>
            </a:r>
            <a:endParaRPr lang="hu-HU" sz="2800" dirty="0" smtClean="0"/>
          </a:p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hu-HU" sz="2800" dirty="0" smtClean="0"/>
          </a:p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u-HU" sz="2800" dirty="0" err="1" smtClean="0"/>
              <a:t>Junos</a:t>
            </a:r>
            <a:r>
              <a:rPr lang="hu-HU" sz="2800" dirty="0" smtClean="0"/>
              <a:t> OS – bevezető</a:t>
            </a:r>
          </a:p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hu-HU" sz="2800" dirty="0" smtClean="0"/>
          </a:p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u-HU" sz="2800" dirty="0" err="1" smtClean="0"/>
              <a:t>Routing</a:t>
            </a:r>
            <a:r>
              <a:rPr lang="hu-HU" sz="2800" dirty="0" smtClean="0"/>
              <a:t> </a:t>
            </a:r>
            <a:r>
              <a:rPr lang="hu-HU" sz="2800" dirty="0" smtClean="0"/>
              <a:t>- alapok</a:t>
            </a:r>
          </a:p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hu-HU" sz="2800" dirty="0" smtClean="0"/>
          </a:p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u-HU" sz="2800" dirty="0" smtClean="0"/>
              <a:t>Tűzfalbeállítás – alapok</a:t>
            </a:r>
          </a:p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hu-HU" sz="2800" dirty="0" smtClean="0"/>
          </a:p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u-HU" sz="2800" dirty="0" smtClean="0"/>
              <a:t>A mérés indulása – kivonat a jegyzőkönyv-vázból</a:t>
            </a:r>
            <a:endParaRPr lang="hu-HU" sz="2800" dirty="0" smtClean="0"/>
          </a:p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hu-HU" sz="2800" dirty="0" smtClean="0"/>
          </a:p>
          <a:p>
            <a:pPr marL="452438" indent="-452438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hu-HU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hu-HU" sz="4000" dirty="0" err="1" smtClean="0"/>
              <a:t>Routing</a:t>
            </a:r>
            <a:r>
              <a:rPr lang="hu-HU" sz="4000" dirty="0" smtClean="0"/>
              <a:t> tábla példa</a:t>
            </a:r>
            <a:endParaRPr lang="en-GB" sz="4000" dirty="0" smtClean="0"/>
          </a:p>
        </p:txBody>
      </p:sp>
      <p:pic>
        <p:nvPicPr>
          <p:cNvPr id="5" name="Kép 4" descr="https://lh4.googleusercontent.com/8PAaKKjoADCDQwWQ20si3PA5_oszaeFEg2d09vbh8T7gOlRjlzsSoCjyVaRKSpNqqvhv86-9Z9wIyrcw4MCfxuptX3-I5_LfS-Hx7-N9XbSrkJs-ISLKNJ-r5HQhy_YuNbhe8L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hu-HU" sz="4000" dirty="0" err="1" smtClean="0"/>
              <a:t>Forwarding</a:t>
            </a:r>
            <a:r>
              <a:rPr lang="hu-HU" sz="4000" dirty="0" smtClean="0"/>
              <a:t> tábla példa</a:t>
            </a:r>
            <a:endParaRPr lang="en-GB" sz="4000" dirty="0" smtClean="0"/>
          </a:p>
        </p:txBody>
      </p:sp>
      <p:pic>
        <p:nvPicPr>
          <p:cNvPr id="4" name="Kép 3" descr="https://lh4.googleusercontent.com/iXc-DnbGEqAG0S5SFSKZJhRHAt2UNmAiCFKSoxLk48bWcRVr5BdQQhHRE-IjKqtBBecLqi38hmbPW_s2bQN3ZooXOLPITKeScAPRBe3C8vASBjIq-yRO70n7vJE_mMr-SsNHCho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hu-HU" sz="4000" dirty="0" smtClean="0"/>
              <a:t>Tűzfal-szabályok</a:t>
            </a:r>
            <a:endParaRPr lang="en-GB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26" y="836712"/>
            <a:ext cx="906606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hu-HU" sz="4000" dirty="0" smtClean="0"/>
              <a:t>Mi történjen, ha a szabály betalál?</a:t>
            </a:r>
            <a:endParaRPr lang="en-GB" sz="4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65" y="1340768"/>
            <a:ext cx="9069867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hu-HU" sz="4000" dirty="0" smtClean="0"/>
              <a:t>Tűzfal szűrő definíció</a:t>
            </a:r>
            <a:endParaRPr lang="en-GB" sz="4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5" y="1052736"/>
            <a:ext cx="904979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hu-HU" sz="4000" dirty="0" smtClean="0"/>
              <a:t>Szűrő definíció – és alkalmazás</a:t>
            </a:r>
            <a:endParaRPr lang="en-GB" sz="4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0874"/>
            <a:ext cx="9144000" cy="594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/>
          <a:lstStyle/>
          <a:p>
            <a:r>
              <a:rPr lang="hu-HU" sz="4000" dirty="0" err="1" smtClean="0"/>
              <a:t>Policing</a:t>
            </a:r>
            <a:r>
              <a:rPr lang="hu-HU" sz="4000" dirty="0" smtClean="0"/>
              <a:t> példa – </a:t>
            </a:r>
            <a:r>
              <a:rPr lang="hu-HU" sz="4000" dirty="0" err="1" smtClean="0"/>
              <a:t>rate</a:t>
            </a:r>
            <a:r>
              <a:rPr lang="hu-HU" sz="4000" dirty="0" smtClean="0"/>
              <a:t> limit</a:t>
            </a:r>
            <a:endParaRPr lang="en-GB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586"/>
            <a:ext cx="9144000" cy="549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62074"/>
          </a:xfrm>
        </p:spPr>
        <p:txBody>
          <a:bodyPr/>
          <a:lstStyle/>
          <a:p>
            <a:r>
              <a:rPr lang="hu-HU" sz="4000" dirty="0" smtClean="0"/>
              <a:t>…most gyere és nézd meg mit csináltál</a:t>
            </a:r>
            <a:endParaRPr lang="en-GB" sz="4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0" y="2060848"/>
            <a:ext cx="9108385" cy="230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3645025"/>
            <a:ext cx="7772400" cy="792088"/>
          </a:xfrm>
        </p:spPr>
        <p:txBody>
          <a:bodyPr/>
          <a:lstStyle/>
          <a:p>
            <a:r>
              <a:rPr lang="hu-HU" dirty="0" smtClean="0"/>
              <a:t>A mérés indulása</a:t>
            </a:r>
            <a:endParaRPr lang="en-GB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827584" y="4653136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467544" y="5013176"/>
            <a:ext cx="8229600" cy="75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kern="0" dirty="0" smtClean="0">
                <a:latin typeface="+mn-lt"/>
              </a:rPr>
              <a:t>Kivonat a jegyzőkönyv-vázból</a:t>
            </a: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artalom helye 2"/>
          <p:cNvSpPr>
            <a:spLocks noGrp="1"/>
          </p:cNvSpPr>
          <p:nvPr>
            <p:ph idx="1"/>
          </p:nvPr>
        </p:nvSpPr>
        <p:spPr>
          <a:xfrm>
            <a:off x="395536" y="3789040"/>
            <a:ext cx="8229600" cy="1689050"/>
          </a:xfrm>
        </p:spPr>
        <p:txBody>
          <a:bodyPr/>
          <a:lstStyle/>
          <a:p>
            <a:r>
              <a:rPr lang="hu-HU" sz="2400" dirty="0" smtClean="0"/>
              <a:t>M</a:t>
            </a:r>
            <a:r>
              <a:rPr lang="hu-HU" sz="2400" dirty="0" smtClean="0"/>
              <a:t>enedzsment </a:t>
            </a:r>
            <a:r>
              <a:rPr lang="hu-HU" sz="2400" dirty="0" smtClean="0"/>
              <a:t>PC </a:t>
            </a:r>
            <a:r>
              <a:rPr lang="hu-HU" sz="2400" dirty="0" smtClean="0"/>
              <a:t>címe: 152.66.247.11:402X</a:t>
            </a:r>
          </a:p>
          <a:p>
            <a:pPr lvl="1"/>
            <a:r>
              <a:rPr lang="hu-HU" sz="2000" dirty="0" smtClean="0"/>
              <a:t>X-et </a:t>
            </a:r>
            <a:r>
              <a:rPr lang="hu-HU" sz="2000" dirty="0" smtClean="0"/>
              <a:t>a mérésvezető </a:t>
            </a:r>
            <a:r>
              <a:rPr lang="hu-HU" sz="2000" dirty="0" smtClean="0"/>
              <a:t>adja a mérést végző hallgatónak.</a:t>
            </a:r>
          </a:p>
          <a:p>
            <a:r>
              <a:rPr lang="hu-HU" sz="2400" dirty="0" smtClean="0"/>
              <a:t>A </a:t>
            </a:r>
            <a:r>
              <a:rPr lang="hu-HU" sz="2400" dirty="0" err="1" smtClean="0"/>
              <a:t>routerek</a:t>
            </a:r>
            <a:r>
              <a:rPr lang="hu-HU" sz="2400" dirty="0" smtClean="0"/>
              <a:t> konzol </a:t>
            </a:r>
            <a:r>
              <a:rPr lang="hu-HU" sz="2400" dirty="0" err="1" smtClean="0"/>
              <a:t>portjai</a:t>
            </a:r>
            <a:r>
              <a:rPr lang="hu-HU" sz="2400" dirty="0" smtClean="0"/>
              <a:t>:</a:t>
            </a:r>
            <a:endParaRPr lang="en-GB" sz="2400" dirty="0" smtClean="0"/>
          </a:p>
          <a:p>
            <a:pPr lvl="1"/>
            <a:r>
              <a:rPr lang="hu-HU" sz="2000" dirty="0" smtClean="0"/>
              <a:t>R1: telnet 192.168.2.252 10211</a:t>
            </a:r>
            <a:endParaRPr lang="en-GB" sz="2000" dirty="0" smtClean="0"/>
          </a:p>
          <a:p>
            <a:pPr lvl="1"/>
            <a:r>
              <a:rPr lang="hu-HU" sz="2000" dirty="0" smtClean="0"/>
              <a:t>R2: telnet 192.168.2.252 10212</a:t>
            </a:r>
            <a:endParaRPr lang="en-GB" sz="2000" dirty="0" smtClean="0"/>
          </a:p>
          <a:p>
            <a:pPr lvl="1"/>
            <a:r>
              <a:rPr lang="hu-HU" sz="2000" dirty="0" smtClean="0"/>
              <a:t>R3: telnet 192.168.2.252 10213</a:t>
            </a:r>
            <a:endParaRPr lang="en-GB" sz="2000" dirty="0" smtClean="0"/>
          </a:p>
          <a:p>
            <a:r>
              <a:rPr lang="hu-HU" sz="2400" dirty="0" smtClean="0"/>
              <a:t>  </a:t>
            </a:r>
            <a:endParaRPr lang="hu-HU" sz="2400" dirty="0" smtClean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55576" y="0"/>
            <a:ext cx="676875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84313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Általános laborismeretek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251075"/>
          </a:xfrm>
        </p:spPr>
        <p:txBody>
          <a:bodyPr/>
          <a:lstStyle/>
          <a:p>
            <a:pPr marL="514350" indent="-514350" eaLnBrk="1" hangingPunct="1"/>
            <a:endParaRPr lang="hu-HU" smtClean="0"/>
          </a:p>
          <a:p>
            <a:pPr marL="514350" indent="-514350"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Induló konfiguráció</a:t>
            </a:r>
            <a:endParaRPr lang="hu-HU" dirty="0" smtClean="0"/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Ha új eszköz érkezik hozzánk,</a:t>
            </a:r>
          </a:p>
          <a:p>
            <a:r>
              <a:rPr lang="hu-HU" sz="2400" dirty="0" smtClean="0"/>
              <a:t>…vagy gyári alapbeállításba került ( </a:t>
            </a:r>
            <a:r>
              <a:rPr lang="hu-HU" sz="2400" dirty="0" err="1" smtClean="0"/>
              <a:t>load</a:t>
            </a:r>
            <a:r>
              <a:rPr lang="hu-HU" sz="2400" dirty="0" smtClean="0"/>
              <a:t> </a:t>
            </a:r>
            <a:r>
              <a:rPr lang="hu-HU" sz="2400" dirty="0" err="1" smtClean="0"/>
              <a:t>factory-default</a:t>
            </a:r>
            <a:r>
              <a:rPr lang="hu-HU" sz="2400" dirty="0" smtClean="0"/>
              <a:t>)</a:t>
            </a:r>
          </a:p>
          <a:p>
            <a:endParaRPr lang="hu-H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hu-HU" sz="2400" dirty="0" err="1" smtClean="0"/>
              <a:t>root</a:t>
            </a:r>
            <a:r>
              <a:rPr lang="hu-HU" sz="2400" dirty="0" smtClean="0"/>
              <a:t> </a:t>
            </a:r>
            <a:r>
              <a:rPr lang="hu-HU" sz="2400" dirty="0" smtClean="0"/>
              <a:t>jelszó </a:t>
            </a:r>
            <a:r>
              <a:rPr lang="hu-HU" sz="2400" dirty="0" smtClean="0"/>
              <a:t>beállítása</a:t>
            </a:r>
            <a:endParaRPr lang="en-GB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hu-HU" sz="2400" dirty="0" smtClean="0"/>
              <a:t>az </a:t>
            </a:r>
            <a:r>
              <a:rPr lang="hu-HU" sz="2400" dirty="0" smtClean="0"/>
              <a:t>eszközt egyértelműen azonosító </a:t>
            </a:r>
            <a:r>
              <a:rPr lang="hu-HU" sz="2400" dirty="0" smtClean="0"/>
              <a:t>név beállítása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400" dirty="0" smtClean="0"/>
              <a:t>a </a:t>
            </a:r>
            <a:r>
              <a:rPr lang="hu-HU" sz="2400" dirty="0" smtClean="0"/>
              <a:t>pontos </a:t>
            </a:r>
            <a:r>
              <a:rPr lang="hu-HU" sz="2400" dirty="0" smtClean="0"/>
              <a:t>dátum </a:t>
            </a:r>
            <a:r>
              <a:rPr lang="hu-HU" sz="2400" dirty="0" smtClean="0"/>
              <a:t>és </a:t>
            </a:r>
            <a:r>
              <a:rPr lang="hu-HU" sz="2400" dirty="0" smtClean="0"/>
              <a:t>idő beállítása</a:t>
            </a:r>
            <a:endParaRPr lang="en-GB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hu-HU" sz="2400" dirty="0" smtClean="0"/>
              <a:t>a </a:t>
            </a:r>
            <a:r>
              <a:rPr lang="hu-HU" sz="2400" dirty="0" smtClean="0"/>
              <a:t>megfelelő menedzsment interfészeken keresztüli </a:t>
            </a:r>
            <a:r>
              <a:rPr lang="hu-HU" sz="2400" dirty="0" smtClean="0"/>
              <a:t>hozzáférés </a:t>
            </a:r>
            <a:r>
              <a:rPr lang="hu-HU" sz="2400" dirty="0" smtClean="0"/>
              <a:t>(pl. </a:t>
            </a:r>
            <a:r>
              <a:rPr lang="hu-HU" sz="2400" dirty="0" smtClean="0"/>
              <a:t>telnet</a:t>
            </a:r>
            <a:r>
              <a:rPr lang="hu-HU" sz="2400" dirty="0" smtClean="0"/>
              <a:t>, SSH</a:t>
            </a:r>
            <a:r>
              <a:rPr lang="hu-HU" sz="2400" dirty="0" smtClean="0"/>
              <a:t>) engedélyezése</a:t>
            </a:r>
            <a:endParaRPr lang="en-GB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hu-HU" sz="2400" dirty="0" smtClean="0"/>
              <a:t>a megfelelő statikus útvonalakat </a:t>
            </a:r>
            <a:r>
              <a:rPr lang="hu-HU" sz="2400" dirty="0" smtClean="0"/>
              <a:t>felvétele </a:t>
            </a:r>
            <a:r>
              <a:rPr lang="hu-HU" sz="2400" dirty="0" smtClean="0"/>
              <a:t>a menedzsment-forgalom </a:t>
            </a:r>
            <a:r>
              <a:rPr lang="hu-HU" sz="2400" dirty="0" smtClean="0"/>
              <a:t>számára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tipikus mérési feladat</a:t>
            </a:r>
            <a:endParaRPr lang="hu-HU" dirty="0" smtClean="0"/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Alapbeállítások</a:t>
            </a:r>
          </a:p>
          <a:p>
            <a:pPr lvl="1"/>
            <a:r>
              <a:rPr lang="hu-HU" sz="2000" dirty="0" err="1" smtClean="0"/>
              <a:t>r</a:t>
            </a:r>
            <a:r>
              <a:rPr lang="hu-HU" sz="2000" dirty="0" err="1" smtClean="0"/>
              <a:t>oot</a:t>
            </a:r>
            <a:r>
              <a:rPr lang="hu-HU" sz="2000" dirty="0" smtClean="0"/>
              <a:t> jelszó, </a:t>
            </a:r>
            <a:r>
              <a:rPr lang="hu-HU" sz="2000" dirty="0" err="1" smtClean="0"/>
              <a:t>router</a:t>
            </a:r>
            <a:r>
              <a:rPr lang="hu-HU" sz="2000" dirty="0" smtClean="0"/>
              <a:t> név, menedzsment cím</a:t>
            </a:r>
            <a:endParaRPr lang="hu-HU" sz="2000" dirty="0" smtClean="0"/>
          </a:p>
          <a:p>
            <a:r>
              <a:rPr lang="hu-HU" sz="2400" dirty="0" err="1" smtClean="0"/>
              <a:t>Router</a:t>
            </a:r>
            <a:r>
              <a:rPr lang="hu-HU" sz="2400" dirty="0" smtClean="0"/>
              <a:t> interfész konfiguráció, alhálózatok beállítása</a:t>
            </a:r>
          </a:p>
          <a:p>
            <a:r>
              <a:rPr lang="hu-HU" sz="2400" dirty="0" smtClean="0"/>
              <a:t>Virtuális (</a:t>
            </a:r>
            <a:r>
              <a:rPr lang="hu-HU" sz="2400" dirty="0" err="1" smtClean="0"/>
              <a:t>loopback</a:t>
            </a:r>
            <a:r>
              <a:rPr lang="hu-HU" sz="2400" dirty="0" smtClean="0"/>
              <a:t>) interfész beállítása</a:t>
            </a:r>
          </a:p>
          <a:p>
            <a:r>
              <a:rPr lang="hu-HU" sz="2400" dirty="0" err="1" smtClean="0"/>
              <a:t>Routing</a:t>
            </a:r>
            <a:r>
              <a:rPr lang="hu-HU" sz="2400" dirty="0" smtClean="0"/>
              <a:t> és </a:t>
            </a:r>
            <a:r>
              <a:rPr lang="hu-HU" sz="2400" dirty="0" err="1" smtClean="0"/>
              <a:t>Forwarding</a:t>
            </a:r>
            <a:r>
              <a:rPr lang="hu-HU" sz="2400" dirty="0" smtClean="0"/>
              <a:t> táblák ellenőrzése, vizsgálata</a:t>
            </a:r>
          </a:p>
          <a:p>
            <a:r>
              <a:rPr lang="hu-HU" sz="2400" dirty="0" smtClean="0"/>
              <a:t>Statikus </a:t>
            </a:r>
            <a:r>
              <a:rPr lang="hu-HU" sz="2400" dirty="0" err="1" smtClean="0"/>
              <a:t>routing</a:t>
            </a:r>
            <a:r>
              <a:rPr lang="hu-HU" sz="2400" dirty="0" smtClean="0"/>
              <a:t> beállítása</a:t>
            </a:r>
          </a:p>
          <a:p>
            <a:pPr lvl="1"/>
            <a:r>
              <a:rPr lang="hu-HU" sz="2000" dirty="0" err="1" smtClean="0"/>
              <a:t>Asymmetric</a:t>
            </a:r>
            <a:r>
              <a:rPr lang="hu-HU" sz="2000" dirty="0" smtClean="0"/>
              <a:t> </a:t>
            </a:r>
            <a:r>
              <a:rPr lang="hu-HU" sz="2000" dirty="0" err="1" smtClean="0"/>
              <a:t>routing</a:t>
            </a:r>
            <a:endParaRPr lang="hu-HU" sz="2000" dirty="0" smtClean="0"/>
          </a:p>
          <a:p>
            <a:pPr lvl="1"/>
            <a:r>
              <a:rPr lang="hu-HU" sz="2000" dirty="0" err="1" smtClean="0"/>
              <a:t>Loop</a:t>
            </a:r>
            <a:endParaRPr lang="hu-HU" sz="2000" dirty="0" smtClean="0"/>
          </a:p>
          <a:p>
            <a:pPr lvl="1"/>
            <a:r>
              <a:rPr lang="hu-HU" sz="2000" dirty="0" smtClean="0"/>
              <a:t>Most </a:t>
            </a:r>
            <a:r>
              <a:rPr lang="hu-HU" sz="2000" dirty="0" err="1" smtClean="0"/>
              <a:t>Specific</a:t>
            </a:r>
            <a:r>
              <a:rPr lang="hu-HU" sz="2000" dirty="0" smtClean="0"/>
              <a:t> </a:t>
            </a:r>
            <a:r>
              <a:rPr lang="hu-HU" sz="2000" dirty="0" err="1" smtClean="0"/>
              <a:t>Route</a:t>
            </a:r>
            <a:endParaRPr lang="hu-HU" sz="2000" dirty="0" smtClean="0"/>
          </a:p>
          <a:p>
            <a:r>
              <a:rPr lang="hu-HU" sz="2400" dirty="0" smtClean="0"/>
              <a:t>Tűzfalbeállítások</a:t>
            </a:r>
            <a:endParaRPr lang="hu-HU" sz="2400" dirty="0" smtClean="0"/>
          </a:p>
          <a:p>
            <a:r>
              <a:rPr lang="hu-HU" sz="2400" dirty="0" smtClean="0"/>
              <a:t>Dinamikus </a:t>
            </a:r>
            <a:r>
              <a:rPr lang="hu-HU" sz="2400" dirty="0" err="1" smtClean="0"/>
              <a:t>Routing</a:t>
            </a:r>
            <a:r>
              <a:rPr lang="hu-HU" sz="2400" dirty="0" smtClean="0"/>
              <a:t>: RIP  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A mérés során gyakori parancsok</a:t>
            </a:r>
            <a:endParaRPr lang="hu-HU" sz="3600" dirty="0" smtClean="0"/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1113">
              <a:buNone/>
            </a:pPr>
            <a:r>
              <a:rPr lang="en-GB" sz="2400" dirty="0" err="1" smtClean="0"/>
              <a:t>cli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? </a:t>
            </a:r>
            <a:br>
              <a:rPr lang="en-GB" sz="2400" dirty="0" smtClean="0"/>
            </a:br>
            <a:r>
              <a:rPr lang="en-GB" sz="2400" dirty="0" smtClean="0"/>
              <a:t>commit </a:t>
            </a:r>
            <a:br>
              <a:rPr lang="en-GB" sz="2400" dirty="0" smtClean="0"/>
            </a:br>
            <a:r>
              <a:rPr lang="en-GB" sz="2400" dirty="0" smtClean="0"/>
              <a:t>rollback </a:t>
            </a:r>
            <a:r>
              <a:rPr lang="hu-HU" sz="2400" dirty="0" smtClean="0"/>
              <a:t>&lt;</a:t>
            </a:r>
            <a:r>
              <a:rPr lang="en-GB" sz="2400" dirty="0" smtClean="0"/>
              <a:t>n</a:t>
            </a:r>
            <a:r>
              <a:rPr lang="hu-HU" sz="2400" dirty="0" smtClean="0"/>
              <a:t>&gt;</a:t>
            </a:r>
            <a:r>
              <a:rPr lang="en-GB" sz="2400" dirty="0" smtClean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commit check </a:t>
            </a:r>
            <a:br>
              <a:rPr lang="en-GB" sz="2400" dirty="0" smtClean="0"/>
            </a:br>
            <a:r>
              <a:rPr lang="en-GB" sz="2400" dirty="0" smtClean="0"/>
              <a:t>commit confirmed </a:t>
            </a:r>
            <a:br>
              <a:rPr lang="en-GB" sz="2400" dirty="0" smtClean="0"/>
            </a:br>
            <a:r>
              <a:rPr lang="en-GB" sz="2400" dirty="0" smtClean="0"/>
              <a:t>commit confirmed time-out </a:t>
            </a:r>
            <a:br>
              <a:rPr lang="en-GB" sz="2400" dirty="0" smtClean="0"/>
            </a:br>
            <a:r>
              <a:rPr lang="en-GB" sz="2400" dirty="0" smtClean="0"/>
              <a:t>show system commit </a:t>
            </a:r>
            <a:br>
              <a:rPr lang="en-GB" sz="2400" dirty="0" smtClean="0"/>
            </a:br>
            <a:r>
              <a:rPr lang="en-GB" sz="2400" dirty="0" smtClean="0"/>
              <a:t>show log </a:t>
            </a:r>
            <a:br>
              <a:rPr lang="en-GB" sz="2400" dirty="0" smtClean="0"/>
            </a:br>
            <a:r>
              <a:rPr lang="en-GB" sz="2400" dirty="0" smtClean="0"/>
              <a:t>show route </a:t>
            </a:r>
            <a:br>
              <a:rPr lang="en-GB" sz="2400" dirty="0" smtClean="0"/>
            </a:br>
            <a:r>
              <a:rPr lang="en-GB" sz="2400" dirty="0" smtClean="0"/>
              <a:t>show route forwarding table </a:t>
            </a:r>
            <a:br>
              <a:rPr lang="en-GB" sz="2400" dirty="0" smtClean="0"/>
            </a:br>
            <a:r>
              <a:rPr lang="en-GB" sz="2400" dirty="0" smtClean="0"/>
              <a:t>set interfaces </a:t>
            </a:r>
            <a:br>
              <a:rPr lang="en-GB" sz="2400" dirty="0" smtClean="0"/>
            </a:br>
            <a:r>
              <a:rPr lang="en-GB" sz="2400" dirty="0" smtClean="0"/>
              <a:t>set routing-options </a:t>
            </a:r>
            <a:br>
              <a:rPr lang="en-GB" sz="2400" dirty="0" smtClean="0"/>
            </a:br>
            <a:r>
              <a:rPr lang="hu-HU" sz="2400" dirty="0" smtClean="0"/>
              <a:t>  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Általános laborismeretek</a:t>
            </a:r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179388" y="1196975"/>
            <a:ext cx="8964612" cy="4929188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 smtClean="0"/>
              <a:t>használandó </a:t>
            </a:r>
            <a:r>
              <a:rPr lang="hu-HU" sz="2800" dirty="0" err="1" smtClean="0"/>
              <a:t>Junos</a:t>
            </a:r>
            <a:r>
              <a:rPr lang="hu-HU" sz="2800" dirty="0" smtClean="0"/>
              <a:t> </a:t>
            </a:r>
            <a:r>
              <a:rPr lang="hu-HU" sz="2800" dirty="0" err="1" smtClean="0"/>
              <a:t>OS-alapú</a:t>
            </a:r>
            <a:r>
              <a:rPr lang="hu-HU" sz="2800" dirty="0" smtClean="0"/>
              <a:t> eszközök a </a:t>
            </a:r>
            <a:r>
              <a:rPr lang="hu-HU" sz="2800" dirty="0" err="1" smtClean="0"/>
              <a:t>TMIT-en</a:t>
            </a:r>
            <a:r>
              <a:rPr lang="hu-HU" sz="2800" dirty="0" smtClean="0"/>
              <a:t> futnak, virtuális gépekbe ágyazva</a:t>
            </a:r>
            <a:endParaRPr lang="hu-HU" sz="2800" b="1" dirty="0" smtClean="0"/>
          </a:p>
          <a:p>
            <a:r>
              <a:rPr lang="hu-HU" sz="2800" dirty="0" smtClean="0"/>
              <a:t>A </a:t>
            </a:r>
            <a:r>
              <a:rPr lang="hu-HU" sz="2800" dirty="0" err="1" smtClean="0"/>
              <a:t>HSZK-ból</a:t>
            </a:r>
            <a:r>
              <a:rPr lang="hu-HU" sz="2800" dirty="0" smtClean="0"/>
              <a:t> távoli eléréssel kapcsolódunk hozzájuk, és ezen keresztül konfiguráljuk őket</a:t>
            </a:r>
            <a:endParaRPr lang="hu-HU" sz="2800" b="1" dirty="0" smtClean="0"/>
          </a:p>
          <a:p>
            <a:r>
              <a:rPr lang="hu-HU" sz="2800" dirty="0" smtClean="0"/>
              <a:t>A feladatok mellett: </a:t>
            </a:r>
            <a:r>
              <a:rPr lang="hu-HU" sz="2800" dirty="0" smtClean="0"/>
              <a:t>apró segítségek</a:t>
            </a:r>
            <a:endParaRPr lang="hu-HU" sz="2800" dirty="0" smtClean="0"/>
          </a:p>
          <a:p>
            <a:pPr lvl="1"/>
            <a:r>
              <a:rPr lang="hu-HU" sz="2400" dirty="0" smtClean="0"/>
              <a:t>Milyen parancsot használjunk:</a:t>
            </a:r>
          </a:p>
          <a:p>
            <a:pPr lvl="2">
              <a:buFontTx/>
              <a:buNone/>
            </a:pPr>
            <a:r>
              <a:rPr lang="hu-HU" sz="2000" dirty="0" smtClean="0"/>
              <a:t>?</a:t>
            </a:r>
          </a:p>
          <a:p>
            <a:pPr lvl="2">
              <a:buFontTx/>
              <a:buNone/>
            </a:pPr>
            <a:r>
              <a:rPr lang="hu-HU" sz="2000" dirty="0" err="1" smtClean="0"/>
              <a:t>Google</a:t>
            </a:r>
            <a:r>
              <a:rPr lang="hu-HU" sz="2000" dirty="0" smtClean="0"/>
              <a:t> </a:t>
            </a:r>
            <a:r>
              <a:rPr lang="hu-HU" sz="2000" dirty="0" err="1" smtClean="0"/>
              <a:t>it</a:t>
            </a:r>
            <a:r>
              <a:rPr lang="hu-HU" sz="2000" dirty="0" smtClean="0"/>
              <a:t>!</a:t>
            </a:r>
          </a:p>
          <a:p>
            <a:pPr lvl="1"/>
            <a:r>
              <a:rPr lang="hu-HU" sz="2400" dirty="0" smtClean="0"/>
              <a:t>Parancsok opciói/kapcsolói/szintaxisa: helyben kitalálandó!</a:t>
            </a:r>
            <a:endParaRPr lang="hu-HU" sz="2800" dirty="0" smtClean="0"/>
          </a:p>
          <a:p>
            <a:r>
              <a:rPr lang="hu-HU" sz="2800" dirty="0" smtClean="0"/>
              <a:t>Hasznos felkészülés - </a:t>
            </a:r>
            <a:r>
              <a:rPr lang="hu-HU" sz="2400" dirty="0" err="1" smtClean="0"/>
              <a:t>Junos</a:t>
            </a:r>
            <a:r>
              <a:rPr lang="hu-HU" sz="2400" dirty="0" smtClean="0"/>
              <a:t> OS  mérési segédlet</a:t>
            </a:r>
          </a:p>
          <a:p>
            <a:pPr lvl="1"/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Mérési konfiguráció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791865"/>
          </a:xfrm>
        </p:spPr>
        <p:txBody>
          <a:bodyPr/>
          <a:lstStyle/>
          <a:p>
            <a:r>
              <a:rPr lang="hu-HU" sz="2400" dirty="0" smtClean="0"/>
              <a:t>Mindenkinek saját maga által adminisztrált, több eszközből álló konfigurációja van</a:t>
            </a:r>
            <a:endParaRPr lang="hu-HU" sz="2400" b="1" dirty="0" smtClean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87624" y="2060848"/>
            <a:ext cx="6912768" cy="422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3"/>
          </a:xfrm>
        </p:spPr>
        <p:txBody>
          <a:bodyPr/>
          <a:lstStyle/>
          <a:p>
            <a:r>
              <a:rPr lang="hu-HU" dirty="0" smtClean="0"/>
              <a:t>Interfészek elnevezése</a:t>
            </a:r>
            <a:endParaRPr lang="en-GB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7234" cy="532859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84313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Junos</a:t>
            </a:r>
            <a:r>
              <a:rPr lang="hu-HU" dirty="0" smtClean="0"/>
              <a:t> OS - bevezető</a:t>
            </a:r>
            <a:endParaRPr lang="hu-HU" dirty="0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251075"/>
          </a:xfrm>
        </p:spPr>
        <p:txBody>
          <a:bodyPr/>
          <a:lstStyle/>
          <a:p>
            <a:pPr marL="514350" indent="-514350" eaLnBrk="1" hangingPunct="1"/>
            <a:endParaRPr lang="hu-HU" smtClean="0"/>
          </a:p>
          <a:p>
            <a:pPr marL="514350" indent="-514350"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Junos</a:t>
            </a:r>
            <a:r>
              <a:rPr lang="hu-HU" dirty="0" smtClean="0"/>
              <a:t> OS működése</a:t>
            </a:r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799977"/>
          </a:xfrm>
        </p:spPr>
        <p:txBody>
          <a:bodyPr/>
          <a:lstStyle/>
          <a:p>
            <a:r>
              <a:rPr lang="hu-HU" sz="2800" dirty="0" smtClean="0"/>
              <a:t>Moduláris felépítésű, </a:t>
            </a:r>
            <a:r>
              <a:rPr lang="hu-HU" sz="2800" dirty="0" err="1" smtClean="0"/>
              <a:t>FreeBSD</a:t>
            </a:r>
            <a:r>
              <a:rPr lang="hu-HU" sz="2800" dirty="0" smtClean="0"/>
              <a:t> UNIX alapú OS</a:t>
            </a:r>
          </a:p>
          <a:p>
            <a:r>
              <a:rPr lang="hu-HU" sz="2800" dirty="0" smtClean="0"/>
              <a:t>A működési folyamatoknak saját memóriaterületük van</a:t>
            </a:r>
          </a:p>
        </p:txBody>
      </p:sp>
      <p:pic>
        <p:nvPicPr>
          <p:cNvPr id="4" name="image16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35896" y="2564904"/>
            <a:ext cx="4836938" cy="3868068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Routing</a:t>
            </a:r>
            <a:r>
              <a:rPr lang="hu-HU" dirty="0" smtClean="0"/>
              <a:t> / </a:t>
            </a:r>
            <a:r>
              <a:rPr lang="hu-HU" dirty="0" err="1" smtClean="0"/>
              <a:t>Switching</a:t>
            </a:r>
            <a:endParaRPr lang="en-GB" dirty="0" smtClean="0"/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088009"/>
          </a:xfrm>
        </p:spPr>
        <p:txBody>
          <a:bodyPr/>
          <a:lstStyle/>
          <a:p>
            <a:r>
              <a:rPr lang="hu-HU" sz="2800" dirty="0" smtClean="0"/>
              <a:t>A protokollok vezérlése és a csomagok/keretek továbbítása külön van választva</a:t>
            </a:r>
          </a:p>
          <a:p>
            <a:pPr lvl="1"/>
            <a:r>
              <a:rPr lang="hu-HU" sz="2400" dirty="0" smtClean="0"/>
              <a:t>Vezérlési sík - </a:t>
            </a:r>
            <a:r>
              <a:rPr lang="hu-HU" sz="2400" dirty="0" err="1" smtClean="0"/>
              <a:t>Control</a:t>
            </a:r>
            <a:r>
              <a:rPr lang="hu-HU" sz="2400" dirty="0" smtClean="0"/>
              <a:t> </a:t>
            </a:r>
            <a:r>
              <a:rPr lang="hu-HU" sz="2400" dirty="0" err="1" smtClean="0"/>
              <a:t>Plane</a:t>
            </a:r>
            <a:endParaRPr lang="hu-HU" sz="2400" dirty="0" smtClean="0"/>
          </a:p>
          <a:p>
            <a:pPr lvl="1"/>
            <a:r>
              <a:rPr lang="hu-HU" sz="2400" dirty="0" smtClean="0"/>
              <a:t>Továbbítási sík - </a:t>
            </a:r>
            <a:r>
              <a:rPr lang="hu-HU" sz="2400" dirty="0" err="1" smtClean="0"/>
              <a:t>Forwarding</a:t>
            </a:r>
            <a:r>
              <a:rPr lang="hu-HU" sz="2400" dirty="0" smtClean="0"/>
              <a:t> </a:t>
            </a:r>
            <a:r>
              <a:rPr lang="hu-HU" sz="2400" dirty="0" err="1" smtClean="0"/>
              <a:t>Plane</a:t>
            </a:r>
            <a:endParaRPr lang="hu-HU" sz="2400" dirty="0" smtClean="0"/>
          </a:p>
        </p:txBody>
      </p:sp>
      <p:pic>
        <p:nvPicPr>
          <p:cNvPr id="4" name="image13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3315494"/>
            <a:ext cx="7364288" cy="3542506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U">
  <a:themeElements>
    <a:clrScheme name="IR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R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 and Settings\Pal\Application Data\Microsoft\Templates\IRU.pot</Template>
  <TotalTime>4051</TotalTime>
  <Words>576</Words>
  <Application>Microsoft Office PowerPoint</Application>
  <PresentationFormat>Diavetítés a képernyőre (4:3 oldalarány)</PresentationFormat>
  <Paragraphs>120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IRU</vt:lpstr>
      <vt:lpstr>Hálózati rendszerek adminisztrációja JunOS OS alapokon</vt:lpstr>
      <vt:lpstr>Áttekintés</vt:lpstr>
      <vt:lpstr>Általános laborismeretek</vt:lpstr>
      <vt:lpstr>Általános laborismeretek</vt:lpstr>
      <vt:lpstr>Mérési konfiguráció</vt:lpstr>
      <vt:lpstr>Interfészek elnevezése</vt:lpstr>
      <vt:lpstr>Junos OS - bevezető</vt:lpstr>
      <vt:lpstr>A Junos OS működése</vt:lpstr>
      <vt:lpstr>Routing / Switching</vt:lpstr>
      <vt:lpstr>Forgalom-irányítás – 1 Áthaladó forgalom</vt:lpstr>
      <vt:lpstr>Forgalom-irányítás – 2 Kivételes forgalom</vt:lpstr>
      <vt:lpstr>Belépés &amp; első élmények</vt:lpstr>
      <vt:lpstr>Hogyan tovább - ?</vt:lpstr>
      <vt:lpstr>Aktív konfiguráció és konfig. jelölt</vt:lpstr>
      <vt:lpstr>A változtatásokat érvényesíteni kell!</vt:lpstr>
      <vt:lpstr>Nézzük meg, milyen lett a konfig…</vt:lpstr>
      <vt:lpstr>Routing beállítások</vt:lpstr>
      <vt:lpstr>Előre definiált routing táblák</vt:lpstr>
      <vt:lpstr>Melyik tábla alapján lesz kiválasztva az útvonal?</vt:lpstr>
      <vt:lpstr>Routing tábla példa</vt:lpstr>
      <vt:lpstr>Forwarding tábla példa</vt:lpstr>
      <vt:lpstr>Tűzfal-szabályok</vt:lpstr>
      <vt:lpstr>Mi történjen, ha a szabály betalál?</vt:lpstr>
      <vt:lpstr>Tűzfal szűrő definíció</vt:lpstr>
      <vt:lpstr>Szűrő definíció – és alkalmazás</vt:lpstr>
      <vt:lpstr>Policing példa – rate limit</vt:lpstr>
      <vt:lpstr>…most gyere és nézd meg mit csináltál</vt:lpstr>
      <vt:lpstr>A mérés indulása</vt:lpstr>
      <vt:lpstr>29. dia</vt:lpstr>
      <vt:lpstr>Induló konfiguráció</vt:lpstr>
      <vt:lpstr>Néhány tipikus mérési feladat</vt:lpstr>
      <vt:lpstr>A mérés során gyakori parancsok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Végpontok közötti szolgáltatásminőség felügyeleti módszerei</dc:title>
  <dc:creator>pvarga</dc:creator>
  <cp:lastModifiedBy>Pál</cp:lastModifiedBy>
  <cp:revision>242</cp:revision>
  <dcterms:created xsi:type="dcterms:W3CDTF">2006-09-07T09:21:34Z</dcterms:created>
  <dcterms:modified xsi:type="dcterms:W3CDTF">2015-04-03T07:03:48Z</dcterms:modified>
</cp:coreProperties>
</file>