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4"/>
  </p:notesMasterIdLst>
  <p:handoutMasterIdLst>
    <p:handoutMasterId r:id="rId25"/>
  </p:handoutMasterIdLst>
  <p:sldIdLst>
    <p:sldId id="256" r:id="rId2"/>
    <p:sldId id="323" r:id="rId3"/>
    <p:sldId id="342" r:id="rId4"/>
    <p:sldId id="343" r:id="rId5"/>
    <p:sldId id="324" r:id="rId6"/>
    <p:sldId id="325" r:id="rId7"/>
    <p:sldId id="333" r:id="rId8"/>
    <p:sldId id="326" r:id="rId9"/>
    <p:sldId id="327" r:id="rId10"/>
    <p:sldId id="336" r:id="rId11"/>
    <p:sldId id="347" r:id="rId12"/>
    <p:sldId id="348" r:id="rId13"/>
    <p:sldId id="339" r:id="rId14"/>
    <p:sldId id="341" r:id="rId15"/>
    <p:sldId id="291" r:id="rId16"/>
    <p:sldId id="334" r:id="rId17"/>
    <p:sldId id="320" r:id="rId18"/>
    <p:sldId id="340" r:id="rId19"/>
    <p:sldId id="346" r:id="rId20"/>
    <p:sldId id="330" r:id="rId21"/>
    <p:sldId id="335" r:id="rId22"/>
    <p:sldId id="345" r:id="rId23"/>
  </p:sldIdLst>
  <p:sldSz cx="9144000" cy="6858000" type="screen4x3"/>
  <p:notesSz cx="7099300" cy="10234613"/>
  <p:kinsoku lang="ja-JP" invalStChars="、。，．・：；？！゛゜ヽヾゝゞ々ー’”）〕］｝〉》」』】°‰′″℃￠％ぁぃぅぇぉっゃゅょゎァィゥェォッャュョヮヵヶ!%),.:;?]}｡｣､･ｧｨｩｪｫｬｭｮｯｰﾞﾟ" invalEndChars="‘“（〔［｛〈《「『【￥＄$([\{｢￡"/>
  <p:defaultTextStyle>
    <a:defPPr>
      <a:defRPr lang="hu-HU"/>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0" autoAdjust="0"/>
    <p:restoredTop sz="95593" autoAdjust="0"/>
  </p:normalViewPr>
  <p:slideViewPr>
    <p:cSldViewPr>
      <p:cViewPr>
        <p:scale>
          <a:sx n="82" d="100"/>
          <a:sy n="82" d="100"/>
        </p:scale>
        <p:origin x="-1350" y="-7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2244" y="978"/>
      </p:cViewPr>
      <p:guideLst>
        <p:guide orient="horz" pos="3223"/>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0044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46150" y="4862513"/>
            <a:ext cx="5207000" cy="4306887"/>
          </a:xfrm>
          <a:prstGeom prst="rect">
            <a:avLst/>
          </a:prstGeom>
          <a:noFill/>
          <a:ln w="12700">
            <a:noFill/>
            <a:miter lim="800000"/>
            <a:headEnd/>
            <a:tailEnd/>
          </a:ln>
          <a:effectLst/>
        </p:spPr>
        <p:txBody>
          <a:bodyPr vert="horz" wrap="square" lIns="95456" tIns="46890" rIns="95456" bIns="46890" numCol="1" anchor="t" anchorCtr="0" compatLnSpc="1">
            <a:prstTxWarp prst="textNoShape">
              <a:avLst/>
            </a:prstTxWarp>
          </a:bodyPr>
          <a:lstStyle/>
          <a:p>
            <a:pPr lvl="0"/>
            <a:r>
              <a:rPr lang="hu-HU" noProof="0" smtClean="0"/>
              <a:t>Click to edit Master notes styles</a:t>
            </a:r>
          </a:p>
          <a:p>
            <a:pPr lvl="1"/>
            <a:r>
              <a:rPr lang="hu-HU" noProof="0" smtClean="0"/>
              <a:t>Second Level</a:t>
            </a:r>
          </a:p>
          <a:p>
            <a:pPr lvl="2"/>
            <a:r>
              <a:rPr lang="hu-HU" noProof="0" smtClean="0"/>
              <a:t>Third Level</a:t>
            </a:r>
          </a:p>
          <a:p>
            <a:pPr lvl="3"/>
            <a:r>
              <a:rPr lang="hu-HU" noProof="0" smtClean="0"/>
              <a:t>Fourth Level</a:t>
            </a:r>
          </a:p>
          <a:p>
            <a:pPr lvl="4"/>
            <a:r>
              <a:rPr lang="hu-HU" noProof="0" smtClean="0"/>
              <a:t>Fifth Level</a:t>
            </a:r>
          </a:p>
        </p:txBody>
      </p:sp>
    </p:spTree>
    <p:extLst>
      <p:ext uri="{BB962C8B-B14F-4D97-AF65-F5344CB8AC3E}">
        <p14:creationId xmlns:p14="http://schemas.microsoft.com/office/powerpoint/2010/main" val="2555394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hu-H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Homogeneous linear transformations are the multiplications of the vector of homogeneous coordinates by a matrix. The vector can be a row vector when it is on the left side of the matrix. On the other hand, the vector can also be a column vector, and stands on the right side. The two approaches are similar, just the matrix should be transposed accordingly. We shall prefer the case when the vector is a row vector, because it is more intuitive when multiple transformations are executed on after the other. </a:t>
            </a:r>
          </a:p>
          <a:p>
            <a:r>
              <a:rPr lang="en-US" altLang="hu-HU" dirty="0" smtClean="0"/>
              <a:t>A 2D point is described by 3 homogeneous coordinates, thus the transformation matrix is of 3x3 size.</a:t>
            </a:r>
          </a:p>
          <a:p>
            <a:r>
              <a:rPr lang="en-US" altLang="hu-HU" dirty="0" smtClean="0"/>
              <a:t>For 3D points, the matrix has 4x4 elements.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hu-HU" dirty="0" smtClean="0"/>
              <a:t>In practice we execute not only a single transformation, but a sequence of transformations. This can be imagined as transforming the point with T1, then the result by T2, etc. However, as matrix multiplication is associative, i.e. parentheses can be regrouped, we obtain the same result if we multiply the point with the product of concatenation of the transformation matrices. Any sequence of transformations can be expressed as a single matrix multiplication. If we consider points as row vectors, then the order of transformation matrices will correspond to the order of their execution. </a:t>
            </a:r>
          </a:p>
          <a:p>
            <a:endParaRPr lang="en-US" altLang="hu-HU"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smtClean="0"/>
              <a:t>Homogeneous linear transformations are matrix multiplications of 4 element vector</a:t>
            </a:r>
            <a:r>
              <a:rPr lang="hu-HU" altLang="hu-HU" smtClean="0"/>
              <a:t>s</a:t>
            </a:r>
            <a:r>
              <a:rPr lang="en-US" altLang="hu-HU" smtClean="0"/>
              <a:t> in 3D and 3 element vector</a:t>
            </a:r>
            <a:r>
              <a:rPr lang="hu-HU" altLang="hu-HU" smtClean="0"/>
              <a:t>s</a:t>
            </a:r>
            <a:r>
              <a:rPr lang="en-US" altLang="hu-HU" smtClean="0"/>
              <a:t> in 2D. Such linear operations preserve linear computations, so a line is transformed to a line</a:t>
            </a:r>
            <a:r>
              <a:rPr lang="hu-HU" altLang="hu-HU" smtClean="0"/>
              <a:t> or to a point if the line degenerates, which never happens if T is invertible.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Invertible homogeneous transformations map planes to planes. If the transformation is not invertible, it may happen that the resulting plane degenerates to a line or to a point. </a:t>
            </a:r>
          </a:p>
          <a:p>
            <a:r>
              <a:rPr lang="en-US" altLang="hu-HU" dirty="0" smtClean="0"/>
              <a:t>A plane is a collection of points P that satisfy the plane equation. Multiplying every point P by matrix T, we get a collection of points P*. To find an equation for P*, we transform P* back</a:t>
            </a:r>
            <a:r>
              <a:rPr lang="hu-HU" altLang="hu-HU" dirty="0" smtClean="0"/>
              <a:t> </a:t>
            </a:r>
            <a:r>
              <a:rPr lang="en-US" altLang="hu-HU" dirty="0" smtClean="0"/>
              <a:t>to get P since we know that P satisfies the original equation.</a:t>
            </a:r>
          </a:p>
          <a:p>
            <a:r>
              <a:rPr lang="en-US" altLang="hu-HU" dirty="0" smtClean="0"/>
              <a:t>As matrix multiplication is associative, we express a similar equation for the transformed points as well, so they are also on a plane. We can even determine the parameters of the plane (e.g. normal vector). If the parameters are a column vector, the parameters of the original plane must be left-multiplied with the inverse of the transformation matrix.</a:t>
            </a:r>
            <a:endParaRPr lang="hu-HU" altLang="hu-HU"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If the last column of the matrix is 0,0,1 in 2D and 0,0,0,1 in 3D, then the transformation is affine, i.e. it maps lines to lines and preserves parallel lines. From another point of view, the new Cartesian coordinates are linear functions of the original Cartesian coordinates.</a:t>
            </a:r>
          </a:p>
          <a:p>
            <a:r>
              <a:rPr lang="en-US" altLang="hu-HU" dirty="0" smtClean="0"/>
              <a:t>Such </a:t>
            </a:r>
            <a:r>
              <a:rPr lang="en-US" altLang="hu-HU" dirty="0" err="1" smtClean="0"/>
              <a:t>tran</a:t>
            </a:r>
            <a:r>
              <a:rPr lang="hu-HU" altLang="hu-HU" dirty="0" smtClean="0"/>
              <a:t>s</a:t>
            </a:r>
            <a:r>
              <a:rPr lang="en-US" altLang="hu-HU" dirty="0" err="1" smtClean="0"/>
              <a:t>fo</a:t>
            </a:r>
            <a:r>
              <a:rPr lang="hu-HU" altLang="hu-HU" dirty="0" smtClean="0"/>
              <a:t>r</a:t>
            </a:r>
            <a:r>
              <a:rPr lang="en-US" altLang="hu-HU" dirty="0" err="1" smtClean="0"/>
              <a:t>mation</a:t>
            </a:r>
            <a:r>
              <a:rPr lang="en-US" altLang="hu-HU" dirty="0" smtClean="0"/>
              <a:t> matrices do not modify the last homogeneous coordinate h</a:t>
            </a:r>
            <a:r>
              <a:rPr lang="hu-HU" altLang="hu-HU" dirty="0" smtClean="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In case of affine transformations, the third column</a:t>
            </a:r>
            <a:r>
              <a:rPr lang="en-US" baseline="0" dirty="0" smtClean="0"/>
              <a:t> is [0, 0, 1] and</a:t>
            </a:r>
            <a:r>
              <a:rPr lang="en-US" dirty="0" smtClean="0"/>
              <a:t> the row</a:t>
            </a:r>
            <a:r>
              <a:rPr lang="en-US" baseline="0" dirty="0" smtClean="0"/>
              <a:t> vectors of the remaining part of the matrix have important meaning. They describe what happens with basis vector </a:t>
            </a:r>
            <a:r>
              <a:rPr lang="en-US" baseline="0" dirty="0" err="1" smtClean="0"/>
              <a:t>i</a:t>
            </a:r>
            <a:r>
              <a:rPr lang="en-US" baseline="0" dirty="0" smtClean="0"/>
              <a:t>, j, and the origin if the transformation is executed.  </a:t>
            </a:r>
            <a:endParaRPr lang="en-US" dirty="0"/>
          </a:p>
        </p:txBody>
      </p:sp>
    </p:spTree>
    <p:extLst>
      <p:ext uri="{BB962C8B-B14F-4D97-AF65-F5344CB8AC3E}">
        <p14:creationId xmlns:p14="http://schemas.microsoft.com/office/powerpoint/2010/main" val="3478852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Rot="1" noChangeAspect="1" noChangeArrowheads="1" noTextEdit="1"/>
          </p:cNvSpPr>
          <p:nvPr>
            <p:ph type="sldImg"/>
          </p:nvPr>
        </p:nvSpPr>
        <p:spPr>
          <a:ln cap="flat"/>
        </p:spPr>
      </p:sp>
      <p:sp>
        <p:nvSpPr>
          <p:cNvPr id="37891"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u-HU" altLang="hu-HU" smtClean="0"/>
              <a:t>The first elementary transformation considered is the 3D translation. This transformation computes the sum of the Cartesian coordinates of the point and of the translation vector p. This operation can be represented by a homogeneous transformation matrix, where the diagonal elements are 1, the last row contains the translation vector and all other elements are zero.</a:t>
            </a:r>
            <a:endParaRPr lang="en-US" altLang="hu-H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u-HU" altLang="hu-HU" smtClean="0"/>
              <a:t>The second transformation is scaling along the coordinate axes. This scales x coordinates by Sx, y coordinates by Sy and z coordinates by Sz. Scaling is a diagonal homogeneous linear transformaiton, including the scaling factors and 1 in the diagonal.</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Rotation, for example around axis z, is a congruence transformation, thus it surely belongs to the category of homogenous linear transformations. </a:t>
            </a:r>
          </a:p>
          <a:p>
            <a:r>
              <a:rPr lang="en-US" altLang="hu-HU" dirty="0" smtClean="0"/>
              <a:t>If we rotate around axis z, coordinate z is left unchanged and x, y are modified. Let us express x, y with polar coordinates r, alpha. Rotation does not modify r, but the polar angle is increased by the rotation a</a:t>
            </a:r>
            <a:r>
              <a:rPr lang="hu-HU" altLang="hu-HU" dirty="0" smtClean="0"/>
              <a:t>n</a:t>
            </a:r>
            <a:r>
              <a:rPr lang="en-US" altLang="hu-HU" dirty="0" err="1" smtClean="0"/>
              <a:t>gle</a:t>
            </a:r>
            <a:r>
              <a:rPr lang="en-US" altLang="hu-HU" dirty="0" smtClean="0"/>
              <a:t> phi.</a:t>
            </a:r>
          </a:p>
          <a:p>
            <a:r>
              <a:rPr lang="en-US" altLang="hu-HU" dirty="0" smtClean="0"/>
              <a:t>Using trigonometric identities, we can express the transformed point’s x’, y’ coordinates, which indeed can be realized by a matrix multiplication.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iakép helye 1"/>
          <p:cNvSpPr>
            <a:spLocks noGrp="1" noRot="1" noChangeAspect="1" noTextEdit="1"/>
          </p:cNvSpPr>
          <p:nvPr>
            <p:ph type="sldImg"/>
          </p:nvPr>
        </p:nvSpPr>
        <p:spPr>
          <a:ln/>
        </p:spPr>
      </p:sp>
      <p:sp>
        <p:nvSpPr>
          <p:cNvPr id="40963" name="Jegyzetek helye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Let us find the matrix rotating around</a:t>
            </a:r>
            <a:r>
              <a:rPr lang="en-US" altLang="hu-HU" baseline="0" dirty="0" smtClean="0"/>
              <a:t> a line crossing the origin and of direction </a:t>
            </a:r>
            <a:r>
              <a:rPr lang="en-US" altLang="hu-HU" b="1" i="1" baseline="0" dirty="0" smtClean="0"/>
              <a:t>w</a:t>
            </a:r>
            <a:r>
              <a:rPr lang="en-US" altLang="hu-HU" baseline="0" dirty="0" smtClean="0"/>
              <a:t>. For the sake of notational simplicity, w is assumed to have unit length.</a:t>
            </a:r>
          </a:p>
          <a:p>
            <a:r>
              <a:rPr lang="en-US" altLang="hu-HU" baseline="0" dirty="0" smtClean="0"/>
              <a:t>Let us decompose the vector to be rotated, r, into a component that is parallel with </a:t>
            </a:r>
            <a:r>
              <a:rPr lang="en-US" altLang="hu-HU" b="1" i="1" baseline="0" dirty="0" smtClean="0"/>
              <a:t>w</a:t>
            </a:r>
            <a:r>
              <a:rPr lang="en-US" altLang="hu-HU" b="0" i="0" baseline="0" dirty="0" smtClean="0"/>
              <a:t>, </a:t>
            </a:r>
            <a:r>
              <a:rPr lang="en-US" altLang="hu-HU" b="1" i="1" dirty="0" smtClean="0">
                <a:sym typeface="Symbol" pitchFamily="18" charset="2"/>
              </a:rPr>
              <a:t>r</a:t>
            </a:r>
            <a:r>
              <a:rPr lang="en-US" altLang="hu-HU" b="1" i="1" baseline="-25000" dirty="0" smtClean="0">
                <a:sym typeface="Symbol" pitchFamily="18" charset="2"/>
              </a:rPr>
              <a:t>||</a:t>
            </a:r>
            <a:r>
              <a:rPr lang="en-US" altLang="hu-HU" dirty="0" smtClean="0">
                <a:sym typeface="Symbol" pitchFamily="18" charset="2"/>
              </a:rPr>
              <a:t> =</a:t>
            </a:r>
            <a:r>
              <a:rPr lang="en-US" altLang="hu-HU" b="1" i="1" dirty="0" smtClean="0">
                <a:sym typeface="Symbol" pitchFamily="18" charset="2"/>
              </a:rPr>
              <a:t> w</a:t>
            </a:r>
            <a:r>
              <a:rPr lang="en-US" altLang="hu-HU" dirty="0" smtClean="0">
                <a:sym typeface="Symbol" pitchFamily="18" charset="2"/>
              </a:rPr>
              <a:t>(</a:t>
            </a:r>
            <a:r>
              <a:rPr lang="en-US" altLang="hu-HU" b="1" i="1" dirty="0" err="1" smtClean="0">
                <a:sym typeface="Symbol" pitchFamily="18" charset="2"/>
              </a:rPr>
              <a:t>rw</a:t>
            </a:r>
            <a:r>
              <a:rPr lang="en-US" altLang="hu-HU" dirty="0" smtClean="0">
                <a:sym typeface="Symbol" pitchFamily="18" charset="2"/>
              </a:rPr>
              <a:t>), and a vector that is perpendicular to it, </a:t>
            </a:r>
            <a:r>
              <a:rPr lang="en-US" altLang="hu-HU" b="1" i="1" dirty="0" smtClean="0">
                <a:sym typeface="Symbol" pitchFamily="18" charset="2"/>
              </a:rPr>
              <a:t>r</a:t>
            </a:r>
            <a:r>
              <a:rPr lang="en-US" altLang="hu-HU" baseline="-25000" dirty="0" smtClean="0">
                <a:sym typeface="Symbol" pitchFamily="18" charset="2"/>
              </a:rPr>
              <a:t></a:t>
            </a:r>
            <a:r>
              <a:rPr lang="en-US" altLang="hu-HU" dirty="0" smtClean="0">
                <a:sym typeface="Symbol" pitchFamily="18" charset="2"/>
              </a:rPr>
              <a:t>=</a:t>
            </a:r>
            <a:r>
              <a:rPr lang="en-US" altLang="hu-HU" b="1" i="1" dirty="0" smtClean="0">
                <a:sym typeface="Symbol" pitchFamily="18" charset="2"/>
              </a:rPr>
              <a:t> </a:t>
            </a:r>
          </a:p>
          <a:p>
            <a:r>
              <a:rPr lang="en-US" altLang="hu-HU" b="1" i="1" dirty="0" smtClean="0">
                <a:sym typeface="Symbol" pitchFamily="18" charset="2"/>
              </a:rPr>
              <a:t>r</a:t>
            </a:r>
            <a:r>
              <a:rPr lang="en-US" altLang="hu-HU" dirty="0" smtClean="0">
                <a:sym typeface="Symbol" pitchFamily="18" charset="2"/>
              </a:rPr>
              <a:t>-</a:t>
            </a:r>
            <a:r>
              <a:rPr lang="en-US" altLang="hu-HU" b="1" i="1" dirty="0" smtClean="0">
                <a:sym typeface="Symbol" pitchFamily="18" charset="2"/>
              </a:rPr>
              <a:t>w</a:t>
            </a:r>
            <a:r>
              <a:rPr lang="en-US" altLang="hu-HU" dirty="0" smtClean="0">
                <a:sym typeface="Symbol" pitchFamily="18" charset="2"/>
              </a:rPr>
              <a:t>(</a:t>
            </a:r>
            <a:r>
              <a:rPr lang="en-US" altLang="hu-HU" b="1" i="1" dirty="0" err="1" smtClean="0">
                <a:sym typeface="Symbol" pitchFamily="18" charset="2"/>
              </a:rPr>
              <a:t>rw</a:t>
            </a:r>
            <a:r>
              <a:rPr lang="en-US" altLang="hu-HU" dirty="0" smtClean="0">
                <a:sym typeface="Symbol" pitchFamily="18" charset="2"/>
              </a:rPr>
              <a:t>). The</a:t>
            </a:r>
            <a:r>
              <a:rPr lang="en-US" altLang="hu-HU" baseline="0" dirty="0" smtClean="0">
                <a:sym typeface="Symbol" pitchFamily="18" charset="2"/>
              </a:rPr>
              <a:t> parallel vector is not changed by the rotation. The perpendicular component remains in the plane that is perpendicular to </a:t>
            </a:r>
            <a:r>
              <a:rPr lang="en-US" altLang="hu-HU" b="1" i="1" baseline="0" dirty="0" smtClean="0"/>
              <a:t>w</a:t>
            </a:r>
            <a:r>
              <a:rPr lang="en-US" altLang="hu-HU" baseline="0" dirty="0" smtClean="0"/>
              <a:t>. </a:t>
            </a:r>
          </a:p>
          <a:p>
            <a:r>
              <a:rPr lang="en-US" altLang="hu-HU" baseline="0" dirty="0" smtClean="0"/>
              <a:t>The rotated perpendicular vector is expressed as a linear combination of </a:t>
            </a:r>
            <a:r>
              <a:rPr lang="en-US" altLang="hu-HU" b="1" i="1" dirty="0" smtClean="0">
                <a:sym typeface="Symbol" pitchFamily="18" charset="2"/>
              </a:rPr>
              <a:t>r</a:t>
            </a:r>
            <a:r>
              <a:rPr lang="en-US" altLang="hu-HU" baseline="-25000" dirty="0" smtClean="0">
                <a:sym typeface="Symbol" pitchFamily="18" charset="2"/>
              </a:rPr>
              <a:t></a:t>
            </a:r>
            <a:r>
              <a:rPr lang="en-US" altLang="hu-HU" baseline="0" dirty="0" smtClean="0">
                <a:sym typeface="Symbol" pitchFamily="18" charset="2"/>
              </a:rPr>
              <a:t>, and a vector that is in the same plane and is perpendicular to </a:t>
            </a:r>
            <a:r>
              <a:rPr lang="en-US" altLang="hu-HU" b="1" i="1" dirty="0" smtClean="0">
                <a:sym typeface="Symbol" pitchFamily="18" charset="2"/>
              </a:rPr>
              <a:t>r</a:t>
            </a:r>
            <a:r>
              <a:rPr lang="en-US" altLang="hu-HU" baseline="-25000" dirty="0" smtClean="0">
                <a:sym typeface="Symbol" pitchFamily="18" charset="2"/>
              </a:rPr>
              <a:t></a:t>
            </a:r>
            <a:r>
              <a:rPr lang="en-US" altLang="hu-HU" baseline="0" dirty="0" smtClean="0">
                <a:sym typeface="Symbol" pitchFamily="18" charset="2"/>
              </a:rPr>
              <a:t>. This vector is </a:t>
            </a:r>
            <a:r>
              <a:rPr lang="hu-HU" altLang="hu-HU" b="1" i="1" dirty="0" smtClean="0">
                <a:sym typeface="Symbol" pitchFamily="18" charset="2"/>
              </a:rPr>
              <a:t>w</a:t>
            </a:r>
            <a:r>
              <a:rPr lang="en-GB" altLang="hu-HU" dirty="0" smtClean="0">
                <a:sym typeface="Symbol" pitchFamily="18" charset="2"/>
              </a:rPr>
              <a:t>  </a:t>
            </a:r>
            <a:r>
              <a:rPr lang="en-US" altLang="hu-HU" b="1" i="1" dirty="0" smtClean="0">
                <a:sym typeface="Symbol" pitchFamily="18" charset="2"/>
              </a:rPr>
              <a:t>r</a:t>
            </a:r>
            <a:r>
              <a:rPr lang="en-US" altLang="hu-HU" baseline="-25000" dirty="0" smtClean="0">
                <a:sym typeface="Symbol" pitchFamily="18" charset="2"/>
              </a:rPr>
              <a:t></a:t>
            </a:r>
            <a:r>
              <a:rPr lang="en-US" altLang="hu-HU" b="1" i="1" dirty="0" smtClean="0">
                <a:sym typeface="Symbol" pitchFamily="18" charset="2"/>
              </a:rPr>
              <a:t> </a:t>
            </a:r>
            <a:r>
              <a:rPr lang="en-US" altLang="hu-HU" dirty="0" smtClean="0">
                <a:sym typeface="Symbol" pitchFamily="18" charset="2"/>
              </a:rPr>
              <a:t>=</a:t>
            </a:r>
            <a:r>
              <a:rPr lang="en-US" altLang="hu-HU" b="1" i="1" dirty="0" smtClean="0">
                <a:sym typeface="Symbol" pitchFamily="18" charset="2"/>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hu-HU" altLang="hu-HU" b="1" i="1" dirty="0" smtClean="0">
                <a:sym typeface="Symbol" pitchFamily="18" charset="2"/>
              </a:rPr>
              <a:t>w </a:t>
            </a:r>
            <a:r>
              <a:rPr lang="en-GB" altLang="hu-HU" dirty="0" smtClean="0">
                <a:sym typeface="Symbol" pitchFamily="18" charset="2"/>
              </a:rPr>
              <a:t></a:t>
            </a:r>
            <a:r>
              <a:rPr lang="hu-HU" altLang="hu-HU" dirty="0" smtClean="0">
                <a:sym typeface="Symbol" pitchFamily="18" charset="2"/>
              </a:rPr>
              <a:t> </a:t>
            </a:r>
            <a:r>
              <a:rPr lang="hu-HU" altLang="hu-HU" b="1" i="1" dirty="0" smtClean="0">
                <a:sym typeface="Symbol" pitchFamily="18" charset="2"/>
              </a:rPr>
              <a:t>r</a:t>
            </a:r>
            <a:r>
              <a:rPr lang="en-US" altLang="hu-HU" b="0" i="0" dirty="0" smtClean="0">
                <a:sym typeface="Symbol" pitchFamily="18" charset="2"/>
              </a:rPr>
              <a:t>. If </a:t>
            </a:r>
            <a:r>
              <a:rPr lang="en-US" altLang="hu-HU" b="1" i="1" dirty="0" smtClean="0">
                <a:sym typeface="Symbol" pitchFamily="18" charset="2"/>
              </a:rPr>
              <a:t>r</a:t>
            </a:r>
            <a:r>
              <a:rPr lang="en-US" altLang="hu-HU" baseline="-25000" dirty="0" smtClean="0">
                <a:sym typeface="Symbol" pitchFamily="18" charset="2"/>
              </a:rPr>
              <a:t></a:t>
            </a:r>
            <a:r>
              <a:rPr lang="en-US" altLang="hu-HU" baseline="0" dirty="0" smtClean="0">
                <a:sym typeface="Symbol" pitchFamily="18" charset="2"/>
              </a:rPr>
              <a:t> is rotated by angle alpha, then it will be </a:t>
            </a:r>
            <a:r>
              <a:rPr lang="en-US" altLang="hu-HU" b="1" i="1" dirty="0" err="1" smtClean="0">
                <a:sym typeface="Symbol" pitchFamily="18" charset="2"/>
              </a:rPr>
              <a:t>r</a:t>
            </a:r>
            <a:r>
              <a:rPr lang="en-US" altLang="hu-HU" dirty="0" err="1" smtClean="0">
                <a:sym typeface="Symbol" pitchFamily="18" charset="2"/>
              </a:rPr>
              <a:t>’</a:t>
            </a:r>
            <a:r>
              <a:rPr lang="en-US" altLang="hu-HU" baseline="-25000" dirty="0" err="1" smtClean="0">
                <a:sym typeface="Symbol" pitchFamily="18" charset="2"/>
              </a:rPr>
              <a:t></a:t>
            </a:r>
            <a:r>
              <a:rPr lang="en-US" altLang="hu-HU" dirty="0" err="1" smtClean="0">
                <a:sym typeface="Symbol" pitchFamily="18" charset="2"/>
              </a:rPr>
              <a:t>cos</a:t>
            </a:r>
            <a:r>
              <a:rPr lang="en-US" altLang="hu-HU" dirty="0" smtClean="0">
                <a:sym typeface="Symbol" pitchFamily="18" charset="2"/>
              </a:rPr>
              <a:t>(</a:t>
            </a:r>
            <a:r>
              <a:rPr lang="hu-HU" altLang="hu-HU" dirty="0" smtClean="0">
                <a:sym typeface="Symbol" pitchFamily="18" charset="2"/>
              </a:rPr>
              <a:t></a:t>
            </a:r>
            <a:r>
              <a:rPr lang="en-US" altLang="hu-HU" dirty="0" smtClean="0">
                <a:sym typeface="Symbol" pitchFamily="18" charset="2"/>
              </a:rPr>
              <a:t>) + </a:t>
            </a:r>
            <a:r>
              <a:rPr lang="hu-HU" altLang="hu-HU" b="1" i="1" dirty="0" smtClean="0">
                <a:sym typeface="Symbol" pitchFamily="18" charset="2"/>
              </a:rPr>
              <a:t>w</a:t>
            </a:r>
            <a:r>
              <a:rPr lang="en-GB" altLang="hu-HU" dirty="0" smtClean="0">
                <a:sym typeface="Symbol" pitchFamily="18" charset="2"/>
              </a:rPr>
              <a:t>  </a:t>
            </a:r>
            <a:r>
              <a:rPr lang="en-US" altLang="hu-HU" b="1" i="1" dirty="0" smtClean="0">
                <a:sym typeface="Symbol" pitchFamily="18" charset="2"/>
              </a:rPr>
              <a:t>r</a:t>
            </a:r>
            <a:r>
              <a:rPr lang="en-US" altLang="hu-HU" baseline="-25000" dirty="0" smtClean="0">
                <a:sym typeface="Symbol" pitchFamily="18" charset="2"/>
              </a:rPr>
              <a:t></a:t>
            </a:r>
            <a:r>
              <a:rPr lang="en-US" altLang="hu-HU" b="1" i="1" dirty="0" smtClean="0">
                <a:sym typeface="Symbol" pitchFamily="18" charset="2"/>
              </a:rPr>
              <a:t> </a:t>
            </a:r>
            <a:r>
              <a:rPr lang="en-US" altLang="hu-HU" dirty="0" smtClean="0">
                <a:sym typeface="Symbol" pitchFamily="18" charset="2"/>
              </a:rPr>
              <a:t>sin(</a:t>
            </a:r>
            <a:r>
              <a:rPr lang="hu-HU" altLang="hu-HU" dirty="0" smtClean="0">
                <a:sym typeface="Symbol" pitchFamily="18" charset="2"/>
              </a:rPr>
              <a:t></a:t>
            </a:r>
            <a:r>
              <a:rPr lang="en-US" altLang="hu-HU" dirty="0" smtClean="0">
                <a:sym typeface="Symbol" pitchFamily="18" charset="2"/>
              </a:rPr>
              <a:t>).</a:t>
            </a:r>
            <a:endParaRPr lang="en-US" altLang="hu-HU" b="1" i="1" baseline="-25000" dirty="0" smtClean="0">
              <a:sym typeface="Symbol" pitchFamily="18" charset="2"/>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hu-HU" b="0" i="0" baseline="0" dirty="0" smtClean="0">
                <a:sym typeface="Symbol" pitchFamily="18" charset="2"/>
              </a:rPr>
              <a:t>Making the substitutions, we get the Rodrigues formula. How do we get a matrix? We should evaluate this formula or (1, 0, 0) and get the first 3 components of the first row vector of the matrix. The other two rows are obtained similarly.</a:t>
            </a:r>
            <a:endParaRPr lang="en-US" altLang="hu-HU" b="1" i="1" baseline="-25000" dirty="0" smtClean="0">
              <a:sym typeface="Symbol" pitchFamily="18" charset="2"/>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hu-HU" altLang="hu-HU" b="1" i="1" baseline="-25000" dirty="0" smtClean="0">
              <a:sym typeface="Symbol" pitchFamily="18" charset="2"/>
            </a:endParaRPr>
          </a:p>
          <a:p>
            <a:endParaRPr lang="hu-HU" altLang="hu-HU" b="0" i="0" dirty="0" smtClean="0">
              <a:sym typeface="Symbol" pitchFamily="18" charset="2"/>
            </a:endParaRPr>
          </a:p>
          <a:p>
            <a:endParaRPr lang="en-US" altLang="hu-HU" baseline="0" dirty="0" smtClean="0"/>
          </a:p>
          <a:p>
            <a:endParaRPr lang="en-US" altLang="hu-HU" b="1" i="1" baseline="0" dirty="0" smtClean="0">
              <a:sym typeface="Symbol" pitchFamily="18" charset="2"/>
            </a:endParaRPr>
          </a:p>
          <a:p>
            <a:endParaRPr lang="hu-HU" altLang="hu-HU" b="1" i="1" baseline="-25000" dirty="0" smtClean="0">
              <a:sym typeface="Symbol" pitchFamily="18" charset="2"/>
            </a:endParaRPr>
          </a:p>
          <a:p>
            <a:endParaRPr lang="hu-HU" altLang="hu-HU"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Knowing the </a:t>
            </a:r>
            <a:r>
              <a:rPr lang="en-US" dirty="0" err="1" smtClean="0"/>
              <a:t>alge</a:t>
            </a:r>
            <a:r>
              <a:rPr lang="hu-HU" dirty="0" err="1" smtClean="0"/>
              <a:t>br</a:t>
            </a:r>
            <a:r>
              <a:rPr lang="en-US" dirty="0" err="1" smtClean="0"/>
              <a:t>aic</a:t>
            </a:r>
            <a:r>
              <a:rPr lang="en-US" dirty="0" smtClean="0"/>
              <a:t> formula for the rotation around an arbitrary axis, we can prove that the learnt method of quaternions indeed provides the same effect. Here we show the proof for the case when the rotation axis is perpendicular to the position vector of the rotated point. The parallel case is left for you.</a:t>
            </a:r>
            <a:endParaRPr lang="en-US" dirty="0"/>
          </a:p>
        </p:txBody>
      </p:sp>
    </p:spTree>
    <p:extLst>
      <p:ext uri="{BB962C8B-B14F-4D97-AF65-F5344CB8AC3E}">
        <p14:creationId xmlns:p14="http://schemas.microsoft.com/office/powerpoint/2010/main" val="1979402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669330" y="4862513"/>
            <a:ext cx="5760640" cy="43068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Geometric transformations assign a point to a point, so it is a point valued function of points. Geometric transformation may destroy the equation and the type of an object. Even simple scaling turns a sphere into an ellipsoid, so the equation, program, representation will change. To avoid this, we limit the allowed transformations and object types to those which guarantee that the object type is preserved. Linear elements, like points, line segments, and polygons may approximate any 0,1 or 2 dimensional object. </a:t>
            </a:r>
          </a:p>
          <a:p>
            <a:r>
              <a:rPr lang="en-US" altLang="hu-HU" dirty="0" smtClean="0"/>
              <a:t>Affine transformations that can be expressed as linear functions of the Cartesian coordinates map lines to lines and also preserve parallel lines. This theorem</a:t>
            </a:r>
            <a:r>
              <a:rPr lang="en-US" altLang="hu-HU" baseline="0" dirty="0" smtClean="0"/>
              <a:t> can be proved by realizing that a line can have a linear equation and with linear equation only lines can be described. So, if a linear equation of a line is combined with the linear function of the transformation, we get a linear equation, which thus must be a line. If this transformation could make parallel lines</a:t>
            </a:r>
            <a:r>
              <a:rPr lang="hu-HU" altLang="hu-HU" dirty="0" smtClean="0"/>
              <a:t> </a:t>
            </a:r>
            <a:r>
              <a:rPr lang="en-US" altLang="hu-HU" baseline="0" dirty="0" err="1" smtClean="0"/>
              <a:t>intersecti</a:t>
            </a:r>
            <a:r>
              <a:rPr lang="hu-HU" altLang="hu-HU" baseline="0" dirty="0" err="1" smtClean="0"/>
              <a:t>ng</a:t>
            </a:r>
            <a:r>
              <a:rPr lang="en-US" altLang="hu-HU" baseline="0" dirty="0" smtClean="0"/>
              <a:t> or </a:t>
            </a:r>
            <a:r>
              <a:rPr lang="en-US" altLang="hu-HU" baseline="0" dirty="0" err="1" smtClean="0"/>
              <a:t>interse</a:t>
            </a:r>
            <a:r>
              <a:rPr lang="hu-HU" altLang="hu-HU" baseline="0" dirty="0" smtClean="0"/>
              <a:t>c</a:t>
            </a:r>
            <a:r>
              <a:rPr lang="en-US" altLang="hu-HU" baseline="0" dirty="0" smtClean="0"/>
              <a:t>t</a:t>
            </a:r>
            <a:r>
              <a:rPr lang="hu-HU" altLang="hu-HU" baseline="0" dirty="0" smtClean="0"/>
              <a:t>ing</a:t>
            </a:r>
            <a:r>
              <a:rPr lang="en-US" altLang="hu-HU" baseline="0" dirty="0" smtClean="0"/>
              <a:t> lines parallel, then this transformation would create a point out of nothing or would make a point disappear. A linear function is not able to do that..</a:t>
            </a:r>
            <a:endParaRPr lang="en-US" altLang="hu-HU" dirty="0" smtClean="0"/>
          </a:p>
          <a:p>
            <a:r>
              <a:rPr lang="en-US" altLang="hu-HU" dirty="0" smtClean="0"/>
              <a:t>Affine transformations are not the widest set of transformations preserving lines and polygons. The widest set is homogeneous linear transformations (homogeneous coordinates are multiplied by a matrix), which includes central projection as well. To find this wider set</a:t>
            </a:r>
            <a:r>
              <a:rPr lang="en-US" altLang="hu-HU" baseline="0" dirty="0" smtClean="0"/>
              <a:t> of transformations, we should understand that no transformation of the Euclidean plane can make two parallel lines intersecting, since that would create a point from nothing. The problem is the Euclidean geometry itself and its property that parallel lines do not intersect. To consistently discuss how lines can be transformed to lines without keeping the parallelism, we should step out of the Euclidean geometry. The proper geometry is the projective geometry.</a:t>
            </a:r>
            <a:endParaRPr lang="en-US" altLang="hu-HU"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So far, we discussed affine transformations by first introducing them and then developing a matrix for each of them. Let us now reverse the direction of this process and consider a 3x3 matrix, i.e. a transformation in the 2D plane and let us determine what this transformation does. To make it more exciting, the third column is not 0, 0, 1, so it is probably a non-affine transformation. Executing the vector-matrix multiplication, we can obtain the transformation of point (</a:t>
            </a:r>
            <a:r>
              <a:rPr lang="en-US" altLang="hu-HU" dirty="0" err="1" smtClean="0"/>
              <a:t>x,y</a:t>
            </a:r>
            <a:r>
              <a:rPr lang="en-US" altLang="hu-HU" dirty="0" smtClean="0"/>
              <a:t>) in homogeneous and also in Cartesian coordinates. Note that the new Cartesian coordinates are non-linear functions of the original Cartesian coordinates, so this transformation is not affine.</a:t>
            </a:r>
          </a:p>
          <a:p>
            <a:r>
              <a:rPr lang="en-US" altLang="hu-HU" dirty="0" smtClean="0"/>
              <a:t>What does this transformations? It is a central projection onto a line of equation </a:t>
            </a:r>
            <a:r>
              <a:rPr lang="en-US" altLang="hu-HU" dirty="0" err="1" smtClean="0"/>
              <a:t>px+qy</a:t>
            </a:r>
            <a:r>
              <a:rPr lang="en-US" altLang="hu-HU" dirty="0" smtClean="0"/>
              <a:t>=1 assuming the origin as the center of the projection. </a:t>
            </a:r>
          </a:p>
          <a:p>
            <a:r>
              <a:rPr lang="en-US" altLang="hu-HU" dirty="0" smtClean="0"/>
              <a:t>With homogeneous linear transformations we can express even non affine transformations but can still be sure that this transformation maps lines to lines, line segments to line segments, etc. </a:t>
            </a:r>
            <a:endParaRPr lang="hu-HU" altLang="hu-HU"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Let us execute this transformation for line segments. We are happy because it is enough to transform the two endpoints and the transformed pair of points can be connected by a line segment according to the properties of homogeneous linear transformations. For the first example, this is indeed true. However, for the second example, the transformation is seemingly not a line segment but its complement on the line, i.e. two half lines. </a:t>
            </a:r>
          </a:p>
          <a:p>
            <a:r>
              <a:rPr lang="en-US" altLang="hu-HU" dirty="0" smtClean="0"/>
              <a:t>This is just a virtual contradiction. These two half lines also form a line segment in projection plane. The ideal point at the ”end” of the line glues the two ends together. The conclusion is that we should be careful since two points on a line can define two line segments that complement each other, similarly as two points on a ci</a:t>
            </a:r>
            <a:r>
              <a:rPr lang="hu-HU" altLang="hu-HU" dirty="0" smtClean="0"/>
              <a:t>r</a:t>
            </a:r>
            <a:r>
              <a:rPr lang="en-US" altLang="hu-HU" dirty="0" err="1" smtClean="0"/>
              <a:t>cle</a:t>
            </a:r>
            <a:r>
              <a:rPr lang="en-US" altLang="hu-HU" dirty="0" smtClean="0"/>
              <a:t> can define two complementing arcs (a line in projective plane is topologically equivalent to a circle, we can go around it).</a:t>
            </a:r>
          </a:p>
          <a:p>
            <a:endParaRPr lang="hu-HU" altLang="hu-HU"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a:p>
        </p:txBody>
      </p:sp>
    </p:spTree>
    <p:extLst>
      <p:ext uri="{BB962C8B-B14F-4D97-AF65-F5344CB8AC3E}">
        <p14:creationId xmlns:p14="http://schemas.microsoft.com/office/powerpoint/2010/main" val="1351222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We can see the transformations of parallel lines to intersecting ones in every</a:t>
            </a:r>
            <a:r>
              <a:rPr lang="en-US" baseline="0" dirty="0" smtClean="0"/>
              <a:t> moment of our life. The phenomenon is called perspective.</a:t>
            </a:r>
            <a:endParaRPr lang="en-US" dirty="0"/>
          </a:p>
        </p:txBody>
      </p:sp>
    </p:spTree>
    <p:extLst>
      <p:ext uri="{BB962C8B-B14F-4D97-AF65-F5344CB8AC3E}">
        <p14:creationId xmlns:p14="http://schemas.microsoft.com/office/powerpoint/2010/main" val="2430878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To establish</a:t>
            </a:r>
            <a:r>
              <a:rPr lang="en-US" baseline="0" dirty="0" smtClean="0"/>
              <a:t> projective geometry, the axioms need to change. The parallel axiom of the Euclidean geometry is deleted, and instead of this we postulate that „two lines intersect each other in exactly one point”. As a result, the Euclidean plane must be extended with ideal points. Each line is given one ideal point, assigning the same ideal point to two lines if and only if they are parallel. Ideal points will be on a line. </a:t>
            </a:r>
            <a:endParaRPr lang="en-US" dirty="0"/>
          </a:p>
        </p:txBody>
      </p:sp>
    </p:spTree>
    <p:extLst>
      <p:ext uri="{BB962C8B-B14F-4D97-AF65-F5344CB8AC3E}">
        <p14:creationId xmlns:p14="http://schemas.microsoft.com/office/powerpoint/2010/main" val="4288639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iakép helye 1"/>
          <p:cNvSpPr>
            <a:spLocks noGrp="1" noRot="1" noChangeAspect="1" noTextEdit="1"/>
          </p:cNvSpPr>
          <p:nvPr>
            <p:ph type="sldImg"/>
          </p:nvPr>
        </p:nvSpPr>
        <p:spPr>
          <a:ln/>
        </p:spPr>
      </p:sp>
      <p:sp>
        <p:nvSpPr>
          <p:cNvPr id="27651" name="Jegyzetek helye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Homogeneous coordinates are defined by extending the Cartesian coordinates by an additional coordinate that is equal to 1, and multiplying all coordinates by an arbitrary non-zero scalar h. An intuitive interpretation of homogeneous coordinates in 2D is the following: we put weight </a:t>
            </a:r>
            <a:r>
              <a:rPr lang="en-US" altLang="hu-HU" dirty="0" err="1" smtClean="0"/>
              <a:t>Xh</a:t>
            </a:r>
            <a:r>
              <a:rPr lang="en-US" altLang="hu-HU" dirty="0" smtClean="0"/>
              <a:t> in point (1,0), weight </a:t>
            </a:r>
            <a:r>
              <a:rPr lang="en-US" altLang="hu-HU" dirty="0" err="1" smtClean="0"/>
              <a:t>Yh</a:t>
            </a:r>
            <a:r>
              <a:rPr lang="en-US" altLang="hu-HU" dirty="0" smtClean="0"/>
              <a:t> in point (0,1), and w=h-</a:t>
            </a:r>
            <a:r>
              <a:rPr lang="en-US" altLang="hu-HU" dirty="0" err="1" smtClean="0"/>
              <a:t>Xh</a:t>
            </a:r>
            <a:r>
              <a:rPr lang="en-US" altLang="hu-HU" dirty="0" smtClean="0"/>
              <a:t>-</a:t>
            </a:r>
            <a:r>
              <a:rPr lang="en-US" altLang="hu-HU" dirty="0" err="1" smtClean="0"/>
              <a:t>Yh</a:t>
            </a:r>
            <a:r>
              <a:rPr lang="en-US" altLang="hu-HU" dirty="0" smtClean="0"/>
              <a:t> in the origin. Value h is the total mass distributed. Three numbers </a:t>
            </a:r>
            <a:r>
              <a:rPr lang="en-US" altLang="hu-HU" dirty="0" err="1" smtClean="0"/>
              <a:t>Xh,Yh,h</a:t>
            </a:r>
            <a:r>
              <a:rPr lang="en-US" altLang="hu-HU" dirty="0" smtClean="0"/>
              <a:t> identify a point in 2D which is the center of mass of this mechanical coordinate system. </a:t>
            </a:r>
          </a:p>
          <a:p>
            <a:r>
              <a:rPr lang="en-US" altLang="hu-HU" dirty="0" smtClean="0"/>
              <a:t>Based on the </a:t>
            </a:r>
            <a:r>
              <a:rPr lang="en-US" altLang="hu-HU" dirty="0" err="1" smtClean="0"/>
              <a:t>const</a:t>
            </a:r>
            <a:r>
              <a:rPr lang="hu-HU" altLang="hu-HU" dirty="0" smtClean="0"/>
              <a:t>r</a:t>
            </a:r>
            <a:r>
              <a:rPr lang="en-US" altLang="hu-HU" dirty="0" err="1" smtClean="0"/>
              <a:t>uction</a:t>
            </a:r>
            <a:r>
              <a:rPr lang="en-US" altLang="hu-HU" dirty="0" smtClean="0"/>
              <a:t>, it is obvious that any point of the Euclidean space, which can be given by Cartesian coordinates, can also be represented by homogeneous coordinates with non zero h. It is also true that any homogeneous coordinate triple where h is not zero, can also be given by Cartesian coordinates, which can be obtained by dividing the first two coordinates by the third.</a:t>
            </a:r>
          </a:p>
          <a:p>
            <a:r>
              <a:rPr lang="en-US" altLang="hu-HU" dirty="0" smtClean="0"/>
              <a:t>So, if h is not zero, homogeneous coordinates can represent the same set of points as Cartesian coordinates.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iakép helye 1"/>
          <p:cNvSpPr>
            <a:spLocks noGrp="1" noRot="1" noChangeAspect="1" noTextEdit="1"/>
          </p:cNvSpPr>
          <p:nvPr>
            <p:ph type="sldImg"/>
          </p:nvPr>
        </p:nvSpPr>
        <p:spPr>
          <a:ln/>
        </p:spPr>
      </p:sp>
      <p:sp>
        <p:nvSpPr>
          <p:cNvPr id="28675" name="Jegyzetek helye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Homogeneous coordinates [</a:t>
            </a:r>
            <a:r>
              <a:rPr lang="en-US" altLang="hu-HU" dirty="0" err="1" smtClean="0"/>
              <a:t>Xh</a:t>
            </a:r>
            <a:r>
              <a:rPr lang="en-US" altLang="hu-HU" dirty="0" smtClean="0"/>
              <a:t>, </a:t>
            </a:r>
            <a:r>
              <a:rPr lang="en-US" altLang="hu-HU" dirty="0" err="1" smtClean="0"/>
              <a:t>Yh</a:t>
            </a:r>
            <a:r>
              <a:rPr lang="en-US" altLang="hu-HU" dirty="0" smtClean="0"/>
              <a:t>, h] can </a:t>
            </a:r>
            <a:r>
              <a:rPr lang="hu-HU" altLang="hu-HU" dirty="0" err="1" smtClean="0"/>
              <a:t>also</a:t>
            </a:r>
            <a:r>
              <a:rPr lang="hu-HU" altLang="hu-HU" dirty="0" smtClean="0"/>
              <a:t> </a:t>
            </a:r>
            <a:r>
              <a:rPr lang="en-US" altLang="hu-HU" dirty="0" smtClean="0"/>
              <a:t>be interpreted in the following way: (</a:t>
            </a:r>
            <a:r>
              <a:rPr lang="en-US" altLang="hu-HU" dirty="0" err="1" smtClean="0"/>
              <a:t>Xh</a:t>
            </a:r>
            <a:r>
              <a:rPr lang="en-US" altLang="hu-HU" dirty="0" smtClean="0"/>
              <a:t>, </a:t>
            </a:r>
            <a:r>
              <a:rPr lang="en-US" altLang="hu-HU" dirty="0" err="1" smtClean="0"/>
              <a:t>Yh</a:t>
            </a:r>
            <a:r>
              <a:rPr lang="en-US" altLang="hu-HU" dirty="0" smtClean="0"/>
              <a:t>) specify the direction of the point, and h is a scaling of the distance.</a:t>
            </a:r>
          </a:p>
          <a:p>
            <a:r>
              <a:rPr lang="en-US" altLang="hu-HU" dirty="0" smtClean="0"/>
              <a:t>Let us consider a point of Cartesian coordinates </a:t>
            </a:r>
            <a:r>
              <a:rPr lang="en-US" altLang="hu-HU" dirty="0" err="1" smtClean="0"/>
              <a:t>x,y</a:t>
            </a:r>
            <a:r>
              <a:rPr lang="en-US" altLang="hu-HU" dirty="0" smtClean="0"/>
              <a:t>, which can be given in homogeneous coordinates as [x,y,1].</a:t>
            </a:r>
          </a:p>
          <a:p>
            <a:r>
              <a:rPr lang="en-US" altLang="hu-HU" dirty="0" smtClean="0"/>
              <a:t>Now, let us consider another point that is in the same direction, but twice as far as (</a:t>
            </a:r>
            <a:r>
              <a:rPr lang="en-US" altLang="hu-HU" dirty="0" err="1" smtClean="0"/>
              <a:t>x,y</a:t>
            </a:r>
            <a:r>
              <a:rPr lang="en-US" altLang="hu-HU" dirty="0" smtClean="0"/>
              <a:t>). This farther point is (2x,2y) in Cartesian coordinates, [2x,2y,1] in homogeneous coordinates, or [x,y,1/2] in homogeneous coordinates. Similarly, the point that is also </a:t>
            </a:r>
            <a:r>
              <a:rPr lang="hu-HU" altLang="hu-HU" dirty="0" err="1" smtClean="0"/>
              <a:t>in</a:t>
            </a:r>
            <a:r>
              <a:rPr lang="hu-HU" altLang="hu-HU" dirty="0" smtClean="0"/>
              <a:t> </a:t>
            </a:r>
            <a:r>
              <a:rPr lang="en-US" altLang="hu-HU" dirty="0" smtClean="0"/>
              <a:t>the same direction b</a:t>
            </a:r>
            <a:r>
              <a:rPr lang="hu-HU" altLang="hu-HU" dirty="0" err="1" smtClean="0"/>
              <a:t>ut</a:t>
            </a:r>
            <a:r>
              <a:rPr lang="en-US" altLang="hu-HU" dirty="0" smtClean="0"/>
              <a:t> is f times farther away is  [x,y,1/f]. So the interpretation of a homogeneous triplet is that the first two coordinates are Cartesian ones and show the direction</a:t>
            </a:r>
            <a:r>
              <a:rPr lang="hu-HU" altLang="hu-HU" dirty="0" smtClean="0"/>
              <a:t>,</a:t>
            </a:r>
            <a:r>
              <a:rPr lang="en-US" altLang="hu-HU" dirty="0" smtClean="0"/>
              <a:t> and the third coordinate is an inverse scaling of the distance. When f is infinity, so 1/f is zero, then we get [x,y,0], which is at the direction of  (</a:t>
            </a:r>
            <a:r>
              <a:rPr lang="en-US" altLang="hu-HU" dirty="0" err="1" smtClean="0"/>
              <a:t>x,y</a:t>
            </a:r>
            <a:r>
              <a:rPr lang="en-US" altLang="hu-HU" dirty="0" smtClean="0"/>
              <a:t>), but at infinity.</a:t>
            </a:r>
          </a:p>
          <a:p>
            <a:r>
              <a:rPr lang="en-US" altLang="hu-HU" dirty="0" smtClean="0"/>
              <a:t>With homogeneous coordinates we can express </a:t>
            </a:r>
            <a:r>
              <a:rPr lang="en-US" altLang="hu-HU" b="1" u="sng" dirty="0" smtClean="0"/>
              <a:t>ideal points</a:t>
            </a:r>
            <a:r>
              <a:rPr lang="en-US" altLang="hu-HU" dirty="0" smtClean="0"/>
              <a:t>, i.e. points at infinity that are the intersections of parallel lines. Note that in Euclidean geometry parallel lines do not intersect. So, when we work with homogeneous coordinates instead of Cartesian ones, we describe the projective plane that contains the ideal points as well, and not the Euclidean plane. </a:t>
            </a:r>
          </a:p>
          <a:p>
            <a:endParaRPr lang="en-US" altLang="hu-HU" dirty="0" smtClean="0"/>
          </a:p>
          <a:p>
            <a:endParaRPr lang="en-US" altLang="hu-HU"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3D points can also be represented with homogeneous coordinates, i.e. the 3D Cartesian space can also be extended to 3D projective space. The center of mass analogy puts weight </a:t>
            </a:r>
            <a:r>
              <a:rPr lang="en-US" altLang="hu-HU" dirty="0" err="1" smtClean="0"/>
              <a:t>Xh</a:t>
            </a:r>
            <a:r>
              <a:rPr lang="en-US" altLang="hu-HU" dirty="0" smtClean="0"/>
              <a:t> at reference point (1, 0, 0), weight </a:t>
            </a:r>
            <a:r>
              <a:rPr lang="en-US" altLang="hu-HU" dirty="0" err="1" smtClean="0"/>
              <a:t>Yh</a:t>
            </a:r>
            <a:r>
              <a:rPr lang="en-US" altLang="hu-HU" dirty="0" smtClean="0"/>
              <a:t> at (0,1,0), weight </a:t>
            </a:r>
            <a:r>
              <a:rPr lang="en-US" altLang="hu-HU" dirty="0" err="1" smtClean="0"/>
              <a:t>Zh</a:t>
            </a:r>
            <a:r>
              <a:rPr lang="en-US" altLang="hu-HU" dirty="0" smtClean="0"/>
              <a:t> at (0,0,1), and finally w = h–</a:t>
            </a:r>
            <a:r>
              <a:rPr lang="en-US" altLang="hu-HU" dirty="0" err="1" smtClean="0"/>
              <a:t>Xh-Yh-Zh</a:t>
            </a:r>
            <a:r>
              <a:rPr lang="en-US" altLang="hu-HU" dirty="0" smtClean="0"/>
              <a:t> at the origin. Using the definition of the center of mass, from a </a:t>
            </a:r>
            <a:r>
              <a:rPr lang="en-US" altLang="hu-HU" dirty="0" err="1" smtClean="0"/>
              <a:t>quadtuple</a:t>
            </a:r>
            <a:r>
              <a:rPr lang="en-US" altLang="hu-HU" dirty="0" smtClean="0"/>
              <a:t> of homogeneous coordinates, the corresponding Cartesian coordinate triplet can be obtained by homogeneous division (of course, only if h is not zero). </a:t>
            </a:r>
            <a:endParaRPr lang="hu-HU" altLang="hu-H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smtClean="0"/>
              <a:t>We shall transform not only points but lines and planes as well, so we need the equations of lines and planes in homogeneous coordinates. We use the center of mass analogy. A point is specified by placing X1,Y1,Z1,h1-X1-Y1-Z1 weights at the ends of the basis vectors and the origin respectively, and another point is specified with X2,… weights. Both mechanical system</a:t>
            </a:r>
            <a:r>
              <a:rPr lang="hu-HU" altLang="hu-HU" smtClean="0"/>
              <a:t>s</a:t>
            </a:r>
            <a:r>
              <a:rPr lang="en-US" altLang="hu-HU" smtClean="0"/>
              <a:t> can be replaced by equivalent systems storing all weight</a:t>
            </a:r>
            <a:r>
              <a:rPr lang="hu-HU" altLang="hu-HU" smtClean="0"/>
              <a:t>s</a:t>
            </a:r>
            <a:r>
              <a:rPr lang="en-US" altLang="hu-HU" smtClean="0"/>
              <a:t> in the center of mass. So when the two systems </a:t>
            </a:r>
            <a:r>
              <a:rPr lang="hu-HU" altLang="hu-HU" smtClean="0"/>
              <a:t>are</a:t>
            </a:r>
            <a:r>
              <a:rPr lang="en-US" altLang="hu-HU" smtClean="0"/>
              <a:t> combined, the final center of mass will be along a line between the two center</a:t>
            </a:r>
            <a:r>
              <a:rPr lang="hu-HU" altLang="hu-HU" smtClean="0"/>
              <a:t>s</a:t>
            </a:r>
            <a:r>
              <a:rPr lang="en-US" altLang="hu-HU" smtClean="0"/>
              <a:t> of masses. If we increase the weights of the first mechanical system proportionally scaling all weights, the location of the center of mass of the first system does not change, but it has larger total mass. So the center of mass of the combined system moves towards the first system along the line of the two centers of masses.</a:t>
            </a:r>
          </a:p>
          <a:p>
            <a:r>
              <a:rPr lang="en-US" altLang="hu-HU" smtClean="0"/>
              <a:t>Thus, using this combination, we can obtain points on the line defined by the two centers of masses. If scaling is not negative, then we obtain the convex combination of the two points, which is a line segment. With allowing negative scaling, the total line can be specified.</a:t>
            </a:r>
            <a:endParaRPr lang="hu-HU" altLang="hu-H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iakép helye 1"/>
          <p:cNvSpPr>
            <a:spLocks noGrp="1" noRot="1" noChangeAspect="1" noTextEdit="1"/>
          </p:cNvSpPr>
          <p:nvPr>
            <p:ph type="sldImg"/>
          </p:nvPr>
        </p:nvSpPr>
        <p:spPr>
          <a:ln/>
        </p:spPr>
      </p:sp>
      <p:sp>
        <p:nvSpPr>
          <p:cNvPr id="31747" name="Jegyzetek helye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hu-HU" dirty="0" smtClean="0"/>
              <a:t>In Euclidean geometry, using Cartesian coordinates, the plane is a linear equation of the coordinates. To find the plane in projective space, the points at infinity are added to this plane. First, Cartesian coordinates are replaced by homogeneous ones, assuming that h is not zero (it is forbidden to divide by zero). Then, both sides are multiplied with h. </a:t>
            </a:r>
            <a:r>
              <a:rPr lang="hu-HU" altLang="hu-HU" dirty="0" smtClean="0"/>
              <a:t>I</a:t>
            </a:r>
            <a:r>
              <a:rPr lang="en-US" altLang="hu-HU" dirty="0" smtClean="0"/>
              <a:t>n this </a:t>
            </a:r>
            <a:r>
              <a:rPr lang="hu-HU" altLang="hu-HU" dirty="0" err="1" smtClean="0"/>
              <a:t>new</a:t>
            </a:r>
            <a:r>
              <a:rPr lang="hu-HU" altLang="hu-HU" dirty="0" smtClean="0"/>
              <a:t> </a:t>
            </a:r>
            <a:r>
              <a:rPr lang="en-US" altLang="hu-HU" dirty="0" smtClean="0"/>
              <a:t>equation we do not divide by h, so we can ignore the</a:t>
            </a:r>
            <a:r>
              <a:rPr lang="hu-HU" altLang="hu-HU" dirty="0" smtClean="0"/>
              <a:t> ”</a:t>
            </a:r>
            <a:r>
              <a:rPr lang="en-US" altLang="hu-HU" dirty="0" smtClean="0"/>
              <a:t>h is not zero</a:t>
            </a:r>
            <a:r>
              <a:rPr lang="hu-HU" altLang="hu-HU" dirty="0" smtClean="0"/>
              <a:t>”</a:t>
            </a:r>
            <a:r>
              <a:rPr lang="en-US" altLang="hu-HU" dirty="0" smtClean="0"/>
              <a:t> requirement. This corresponds to adding ideal points to the plane.</a:t>
            </a:r>
          </a:p>
          <a:p>
            <a:r>
              <a:rPr lang="en-US" altLang="hu-HU" dirty="0" smtClean="0"/>
              <a:t>The projective plane is thus a homogeneous linear equation of homogeneous coordinates. We can also express it as a dot product of two 4D vectors, one describes the point, the other the parameters of the plane.</a:t>
            </a:r>
            <a:endParaRPr lang="hu-HU" altLang="hu-H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98348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402691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192121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385273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221287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295202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214800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280126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3720139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104830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CEF1C9C-6745-470F-8FDD-8D013CFBD5F7}" type="datetimeFigureOut">
              <a:rPr lang="hu-HU" smtClean="0"/>
              <a:pPr/>
              <a:t>2019.02.26.</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077064A-F342-4E30-8D15-80A7605B48C3}" type="slidenum">
              <a:rPr lang="hu-HU" smtClean="0"/>
              <a:pPr/>
              <a:t>‹#›</a:t>
            </a:fld>
            <a:endParaRPr lang="hu-HU"/>
          </a:p>
        </p:txBody>
      </p:sp>
    </p:spTree>
    <p:extLst>
      <p:ext uri="{BB962C8B-B14F-4D97-AF65-F5344CB8AC3E}">
        <p14:creationId xmlns:p14="http://schemas.microsoft.com/office/powerpoint/2010/main" val="204671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F1C9C-6745-470F-8FDD-8D013CFBD5F7}" type="datetimeFigureOut">
              <a:rPr lang="hu-HU" smtClean="0"/>
              <a:pPr/>
              <a:t>2019.02.26.</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7064A-F342-4E30-8D15-80A7605B48C3}" type="slidenum">
              <a:rPr lang="hu-HU" smtClean="0"/>
              <a:pPr/>
              <a:t>‹#›</a:t>
            </a:fld>
            <a:endParaRPr lang="hu-HU"/>
          </a:p>
        </p:txBody>
      </p:sp>
    </p:spTree>
    <p:extLst>
      <p:ext uri="{BB962C8B-B14F-4D97-AF65-F5344CB8AC3E}">
        <p14:creationId xmlns:p14="http://schemas.microsoft.com/office/powerpoint/2010/main" val="40484306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p>
            <a:pPr>
              <a:defRPr/>
            </a:pPr>
            <a:r>
              <a:rPr lang="hu-HU" sz="5400" b="1" dirty="0" smtClean="0">
                <a:solidFill>
                  <a:srgbClr val="FF0000"/>
                </a:solidFill>
              </a:rPr>
              <a:t>Trans</a:t>
            </a:r>
            <a:r>
              <a:rPr lang="en-US" sz="5400" b="1" dirty="0">
                <a:solidFill>
                  <a:srgbClr val="FF0000"/>
                </a:solidFill>
              </a:rPr>
              <a:t>z</a:t>
            </a:r>
            <a:r>
              <a:rPr lang="hu-HU" sz="5400" b="1" dirty="0" smtClean="0">
                <a:solidFill>
                  <a:srgbClr val="FF0000"/>
                </a:solidFill>
              </a:rPr>
              <a:t>formációk</a:t>
            </a:r>
          </a:p>
        </p:txBody>
      </p:sp>
      <p:sp>
        <p:nvSpPr>
          <p:cNvPr id="2051" name="Rectangle 3"/>
          <p:cNvSpPr>
            <a:spLocks noGrp="1" noChangeArrowheads="1"/>
          </p:cNvSpPr>
          <p:nvPr>
            <p:ph type="subTitle" idx="1"/>
          </p:nvPr>
        </p:nvSpPr>
        <p:spPr>
          <a:noFill/>
        </p:spPr>
        <p:txBody>
          <a:bodyPr/>
          <a:lstStyle/>
          <a:p>
            <a:pPr marL="342900" indent="-342900"/>
            <a:r>
              <a:rPr lang="hu-HU" altLang="hu-HU" smtClean="0"/>
              <a:t>Szirmay-Kalos László</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8640"/>
            <a:ext cx="8229600" cy="1143000"/>
          </a:xfrm>
        </p:spPr>
        <p:txBody>
          <a:bodyPr/>
          <a:lstStyle/>
          <a:p>
            <a:pPr>
              <a:defRPr/>
            </a:pPr>
            <a:r>
              <a:rPr lang="hu-HU" dirty="0" smtClean="0">
                <a:solidFill>
                  <a:srgbClr val="FF0000"/>
                </a:solidFill>
              </a:rPr>
              <a:t>Homogén lineáris transzformációk</a:t>
            </a:r>
            <a:endParaRPr lang="hu-HU" dirty="0">
              <a:solidFill>
                <a:srgbClr val="FF0000"/>
              </a:solidFill>
            </a:endParaRPr>
          </a:p>
        </p:txBody>
      </p:sp>
      <p:sp>
        <p:nvSpPr>
          <p:cNvPr id="4" name="Content Placeholder 3"/>
          <p:cNvSpPr>
            <a:spLocks noGrp="1"/>
          </p:cNvSpPr>
          <p:nvPr>
            <p:ph idx="1"/>
          </p:nvPr>
        </p:nvSpPr>
        <p:spPr>
          <a:xfrm>
            <a:off x="468313" y="1376772"/>
            <a:ext cx="8675687" cy="4114800"/>
          </a:xfrm>
        </p:spPr>
        <p:txBody>
          <a:bodyPr>
            <a:normAutofit/>
          </a:bodyPr>
          <a:lstStyle/>
          <a:p>
            <a:pPr>
              <a:defRPr/>
            </a:pPr>
            <a:r>
              <a:rPr lang="hu-HU" b="1" u="sng" dirty="0" smtClean="0"/>
              <a:t>Homogén koordinátavektor szorzása mátrixszal</a:t>
            </a:r>
            <a:endParaRPr lang="en-US" b="1" u="sng" dirty="0" smtClean="0"/>
          </a:p>
          <a:p>
            <a:pPr>
              <a:defRPr/>
            </a:pPr>
            <a:r>
              <a:rPr lang="en-US" dirty="0" smtClean="0"/>
              <a:t>2D trans</a:t>
            </a:r>
            <a:r>
              <a:rPr lang="hu-HU" dirty="0" smtClean="0"/>
              <a:t>zformáció </a:t>
            </a:r>
            <a:r>
              <a:rPr lang="en-US" dirty="0" smtClean="0"/>
              <a:t>3x3 m</a:t>
            </a:r>
            <a:r>
              <a:rPr lang="hu-HU" dirty="0" smtClean="0"/>
              <a:t>á</a:t>
            </a:r>
            <a:r>
              <a:rPr lang="en-US" dirty="0" err="1" smtClean="0"/>
              <a:t>trix</a:t>
            </a:r>
            <a:endParaRPr lang="en-US" dirty="0" smtClean="0"/>
          </a:p>
          <a:p>
            <a:pPr marL="0" indent="0">
              <a:buFont typeface="Monotype Sorts" pitchFamily="2" charset="2"/>
              <a:buNone/>
              <a:defRPr/>
            </a:pPr>
            <a:r>
              <a:rPr lang="en-US" dirty="0" smtClean="0"/>
              <a:t>	</a:t>
            </a:r>
            <a:r>
              <a:rPr lang="en-US" dirty="0" smtClean="0">
                <a:latin typeface="Times New Roman" panose="02020603050405020304" pitchFamily="18" charset="0"/>
                <a:cs typeface="Times New Roman" panose="02020603050405020304" pitchFamily="18" charset="0"/>
              </a:rPr>
              <a:t>[</a:t>
            </a:r>
            <a:r>
              <a:rPr lang="hu-HU" i="1" dirty="0" smtClean="0">
                <a:latin typeface="Times New Roman" panose="02020603050405020304" pitchFamily="18" charset="0"/>
                <a:cs typeface="Times New Roman" panose="02020603050405020304" pitchFamily="18" charset="0"/>
              </a:rPr>
              <a:t>X</a:t>
            </a:r>
            <a:r>
              <a:rPr lang="hu-HU" i="1" baseline="-25000" dirty="0" smtClean="0">
                <a:latin typeface="Times New Roman" panose="02020603050405020304" pitchFamily="18" charset="0"/>
                <a:cs typeface="Times New Roman" panose="02020603050405020304" pitchFamily="18" charset="0"/>
              </a:rPr>
              <a:t>h</a:t>
            </a:r>
            <a:r>
              <a:rPr lang="en-US" i="1" baseline="30000" dirty="0" smtClean="0">
                <a:latin typeface="Times New Roman" panose="02020603050405020304" pitchFamily="18" charset="0"/>
                <a:cs typeface="Times New Roman" panose="02020603050405020304" pitchFamily="18" charset="0"/>
              </a:rPr>
              <a:t>’</a:t>
            </a:r>
            <a:r>
              <a:rPr lang="hu-HU" i="1" baseline="-25000" dirty="0" smtClean="0">
                <a:latin typeface="Times New Roman" panose="02020603050405020304" pitchFamily="18" charset="0"/>
                <a:cs typeface="Times New Roman" panose="02020603050405020304" pitchFamily="18" charset="0"/>
              </a:rPr>
              <a:t> </a:t>
            </a:r>
            <a:r>
              <a:rPr lang="hu-HU" i="1" dirty="0" smtClean="0">
                <a:latin typeface="Times New Roman" panose="02020603050405020304" pitchFamily="18" charset="0"/>
                <a:cs typeface="Times New Roman" panose="02020603050405020304" pitchFamily="18" charset="0"/>
              </a:rPr>
              <a:t>,Y</a:t>
            </a:r>
            <a:r>
              <a:rPr lang="hu-HU" i="1" baseline="-25000" dirty="0" smtClean="0">
                <a:latin typeface="Times New Roman" panose="02020603050405020304" pitchFamily="18" charset="0"/>
                <a:cs typeface="Times New Roman" panose="02020603050405020304" pitchFamily="18" charset="0"/>
              </a:rPr>
              <a:t>h</a:t>
            </a:r>
            <a:r>
              <a:rPr lang="en-US" i="1" baseline="30000" dirty="0" smtClean="0">
                <a:latin typeface="Times New Roman" panose="02020603050405020304" pitchFamily="18" charset="0"/>
                <a:cs typeface="Times New Roman" panose="02020603050405020304" pitchFamily="18" charset="0"/>
              </a:rPr>
              <a:t>’</a:t>
            </a:r>
            <a:r>
              <a:rPr lang="hu-HU" i="1" baseline="-25000" dirty="0" smtClean="0">
                <a:latin typeface="Times New Roman" panose="02020603050405020304" pitchFamily="18" charset="0"/>
                <a:cs typeface="Times New Roman" panose="02020603050405020304" pitchFamily="18" charset="0"/>
              </a:rPr>
              <a:t> </a:t>
            </a:r>
            <a:r>
              <a:rPr lang="hu-HU" i="1" dirty="0" smtClean="0">
                <a:latin typeface="Times New Roman" panose="02020603050405020304" pitchFamily="18" charset="0"/>
                <a:cs typeface="Times New Roman" panose="02020603050405020304" pitchFamily="18" charset="0"/>
              </a:rPr>
              <a:t>,h</a:t>
            </a:r>
            <a:r>
              <a:rPr lang="en-US" i="1" baseline="300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i="1" dirty="0" smtClean="0">
                <a:latin typeface="Times New Roman" panose="02020603050405020304" pitchFamily="18" charset="0"/>
                <a:cs typeface="Times New Roman" panose="02020603050405020304" pitchFamily="18" charset="0"/>
              </a:rPr>
              <a:t>X</a:t>
            </a:r>
            <a:r>
              <a:rPr lang="hu-HU" i="1" baseline="-25000" dirty="0" smtClean="0">
                <a:latin typeface="Times New Roman" panose="02020603050405020304" pitchFamily="18" charset="0"/>
                <a:cs typeface="Times New Roman" panose="02020603050405020304" pitchFamily="18" charset="0"/>
              </a:rPr>
              <a:t>h </a:t>
            </a:r>
            <a:r>
              <a:rPr lang="hu-HU" i="1" dirty="0" smtClean="0">
                <a:latin typeface="Times New Roman" panose="02020603050405020304" pitchFamily="18" charset="0"/>
                <a:cs typeface="Times New Roman" panose="02020603050405020304" pitchFamily="18" charset="0"/>
              </a:rPr>
              <a:t>,Y</a:t>
            </a:r>
            <a:r>
              <a:rPr lang="hu-HU" i="1" baseline="-25000" dirty="0" smtClean="0">
                <a:latin typeface="Times New Roman" panose="02020603050405020304" pitchFamily="18" charset="0"/>
                <a:cs typeface="Times New Roman" panose="02020603050405020304" pitchFamily="18" charset="0"/>
              </a:rPr>
              <a:t>h </a:t>
            </a:r>
            <a:r>
              <a:rPr lang="hu-HU" i="1" dirty="0" smtClean="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T</a:t>
            </a:r>
            <a:r>
              <a:rPr lang="en-US" baseline="-25000" dirty="0" smtClean="0">
                <a:latin typeface="Times New Roman" panose="02020603050405020304" pitchFamily="18" charset="0"/>
                <a:cs typeface="Times New Roman" panose="02020603050405020304" pitchFamily="18" charset="0"/>
              </a:rPr>
              <a:t>3x3</a:t>
            </a:r>
          </a:p>
          <a:p>
            <a:pPr>
              <a:defRPr/>
            </a:pPr>
            <a:endParaRPr lang="en-US" sz="1000" baseline="-25000" dirty="0">
              <a:cs typeface="Times New Roman" pitchFamily="18" charset="0"/>
            </a:endParaRPr>
          </a:p>
          <a:p>
            <a:pPr>
              <a:defRPr/>
            </a:pPr>
            <a:r>
              <a:rPr lang="en-US" dirty="0" smtClean="0"/>
              <a:t>3D </a:t>
            </a:r>
            <a:r>
              <a:rPr lang="en-US" dirty="0"/>
              <a:t>trans</a:t>
            </a:r>
            <a:r>
              <a:rPr lang="hu-HU" dirty="0"/>
              <a:t>zformáció </a:t>
            </a:r>
            <a:r>
              <a:rPr lang="hu-HU" dirty="0" smtClean="0"/>
              <a:t>4</a:t>
            </a:r>
            <a:r>
              <a:rPr lang="en-US" dirty="0" smtClean="0"/>
              <a:t>x</a:t>
            </a:r>
            <a:r>
              <a:rPr lang="hu-HU" dirty="0" smtClean="0"/>
              <a:t>4</a:t>
            </a:r>
            <a:r>
              <a:rPr lang="en-US" dirty="0" smtClean="0"/>
              <a:t> </a:t>
            </a:r>
            <a:r>
              <a:rPr lang="en-US" dirty="0"/>
              <a:t>m</a:t>
            </a:r>
            <a:r>
              <a:rPr lang="hu-HU" dirty="0"/>
              <a:t>á</a:t>
            </a:r>
            <a:r>
              <a:rPr lang="en-US" dirty="0" err="1" smtClean="0"/>
              <a:t>trix</a:t>
            </a:r>
            <a:endParaRPr lang="en-US" dirty="0" smtClean="0"/>
          </a:p>
          <a:p>
            <a:pPr marL="457200" lvl="1" indent="0">
              <a:buFontTx/>
              <a:buNone/>
              <a:defRPr/>
            </a:pPr>
            <a:r>
              <a:rPr lang="en-US" dirty="0" smtClean="0"/>
              <a:t>	</a:t>
            </a:r>
            <a:r>
              <a:rPr lang="en-US" sz="3200" dirty="0" smtClean="0">
                <a:latin typeface="Times New Roman" panose="02020603050405020304" pitchFamily="18" charset="0"/>
                <a:cs typeface="Times New Roman" panose="02020603050405020304" pitchFamily="18" charset="0"/>
              </a:rPr>
              <a:t>[</a:t>
            </a:r>
            <a:r>
              <a:rPr lang="hu-HU" sz="3200" i="1" dirty="0" smtClean="0">
                <a:latin typeface="Times New Roman" panose="02020603050405020304" pitchFamily="18" charset="0"/>
                <a:cs typeface="Times New Roman" panose="02020603050405020304" pitchFamily="18" charset="0"/>
              </a:rPr>
              <a:t>X</a:t>
            </a:r>
            <a:r>
              <a:rPr lang="hu-HU" sz="3200" i="1" baseline="-25000" dirty="0" smtClean="0">
                <a:latin typeface="Times New Roman" panose="02020603050405020304" pitchFamily="18" charset="0"/>
                <a:cs typeface="Times New Roman" panose="02020603050405020304" pitchFamily="18" charset="0"/>
              </a:rPr>
              <a:t>h</a:t>
            </a:r>
            <a:r>
              <a:rPr lang="en-US" sz="3200" i="1" baseline="30000" dirty="0" smtClean="0">
                <a:latin typeface="Times New Roman" panose="02020603050405020304" pitchFamily="18" charset="0"/>
                <a:cs typeface="Times New Roman" panose="02020603050405020304" pitchFamily="18" charset="0"/>
              </a:rPr>
              <a:t>’</a:t>
            </a:r>
            <a:r>
              <a:rPr lang="hu-HU" sz="3200" i="1" baseline="-25000" dirty="0" smtClean="0">
                <a:latin typeface="Times New Roman" panose="02020603050405020304" pitchFamily="18" charset="0"/>
                <a:cs typeface="Times New Roman" panose="02020603050405020304" pitchFamily="18" charset="0"/>
              </a:rPr>
              <a:t> </a:t>
            </a:r>
            <a:r>
              <a:rPr lang="hu-HU" sz="3200" i="1" dirty="0" smtClean="0">
                <a:latin typeface="Times New Roman" panose="02020603050405020304" pitchFamily="18" charset="0"/>
                <a:cs typeface="Times New Roman" panose="02020603050405020304" pitchFamily="18" charset="0"/>
              </a:rPr>
              <a:t>,Y</a:t>
            </a:r>
            <a:r>
              <a:rPr lang="hu-HU" sz="3200" i="1" baseline="-25000" dirty="0" smtClean="0">
                <a:latin typeface="Times New Roman" panose="02020603050405020304" pitchFamily="18" charset="0"/>
                <a:cs typeface="Times New Roman" panose="02020603050405020304" pitchFamily="18" charset="0"/>
              </a:rPr>
              <a:t>h</a:t>
            </a:r>
            <a:r>
              <a:rPr lang="en-US" sz="3200" i="1" baseline="30000" dirty="0" smtClean="0">
                <a:latin typeface="Times New Roman" panose="02020603050405020304" pitchFamily="18" charset="0"/>
                <a:cs typeface="Times New Roman" panose="02020603050405020304" pitchFamily="18" charset="0"/>
              </a:rPr>
              <a:t>’</a:t>
            </a:r>
            <a:r>
              <a:rPr lang="hu-HU" sz="3200" i="1" baseline="-25000" dirty="0" smtClean="0">
                <a:latin typeface="Times New Roman" panose="02020603050405020304" pitchFamily="18" charset="0"/>
                <a:cs typeface="Times New Roman" panose="02020603050405020304" pitchFamily="18" charset="0"/>
              </a:rPr>
              <a:t> </a:t>
            </a:r>
            <a:r>
              <a:rPr lang="hu-HU" sz="3200" i="1" dirty="0" smtClean="0">
                <a:latin typeface="Times New Roman" panose="02020603050405020304" pitchFamily="18" charset="0"/>
                <a:cs typeface="Times New Roman" panose="02020603050405020304" pitchFamily="18" charset="0"/>
              </a:rPr>
              <a:t>,Z</a:t>
            </a:r>
            <a:r>
              <a:rPr lang="hu-HU" sz="3200" i="1" baseline="-25000" dirty="0" smtClean="0">
                <a:latin typeface="Times New Roman" panose="02020603050405020304" pitchFamily="18" charset="0"/>
                <a:cs typeface="Times New Roman" panose="02020603050405020304" pitchFamily="18" charset="0"/>
              </a:rPr>
              <a:t>h</a:t>
            </a:r>
            <a:r>
              <a:rPr lang="en-US" sz="3200" i="1" baseline="30000" dirty="0" smtClean="0">
                <a:latin typeface="Times New Roman" panose="02020603050405020304" pitchFamily="18" charset="0"/>
                <a:cs typeface="Times New Roman" panose="02020603050405020304" pitchFamily="18" charset="0"/>
              </a:rPr>
              <a:t>’</a:t>
            </a:r>
            <a:r>
              <a:rPr lang="hu-HU" sz="3200" i="1" dirty="0" smtClean="0">
                <a:latin typeface="Times New Roman" panose="02020603050405020304" pitchFamily="18" charset="0"/>
                <a:cs typeface="Times New Roman" panose="02020603050405020304" pitchFamily="18" charset="0"/>
              </a:rPr>
              <a:t>,h</a:t>
            </a:r>
            <a:r>
              <a:rPr lang="en-US" sz="3200" i="1" baseline="300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 [</a:t>
            </a:r>
            <a:r>
              <a:rPr lang="hu-HU" sz="3200" i="1" dirty="0" smtClean="0">
                <a:latin typeface="Times New Roman" panose="02020603050405020304" pitchFamily="18" charset="0"/>
                <a:cs typeface="Times New Roman" panose="02020603050405020304" pitchFamily="18" charset="0"/>
              </a:rPr>
              <a:t>X</a:t>
            </a:r>
            <a:r>
              <a:rPr lang="hu-HU" sz="3200" i="1" baseline="-25000" dirty="0" smtClean="0">
                <a:latin typeface="Times New Roman" panose="02020603050405020304" pitchFamily="18" charset="0"/>
                <a:cs typeface="Times New Roman" panose="02020603050405020304" pitchFamily="18" charset="0"/>
              </a:rPr>
              <a:t>h </a:t>
            </a:r>
            <a:r>
              <a:rPr lang="hu-HU" sz="3200" i="1" dirty="0" smtClean="0">
                <a:latin typeface="Times New Roman" panose="02020603050405020304" pitchFamily="18" charset="0"/>
                <a:cs typeface="Times New Roman" panose="02020603050405020304" pitchFamily="18" charset="0"/>
              </a:rPr>
              <a:t>,Y</a:t>
            </a:r>
            <a:r>
              <a:rPr lang="hu-HU" sz="3200" i="1" baseline="-25000" dirty="0" smtClean="0">
                <a:latin typeface="Times New Roman" panose="02020603050405020304" pitchFamily="18" charset="0"/>
                <a:cs typeface="Times New Roman" panose="02020603050405020304" pitchFamily="18" charset="0"/>
              </a:rPr>
              <a:t>h </a:t>
            </a:r>
            <a:r>
              <a:rPr lang="hu-HU" sz="3200" i="1" dirty="0" smtClean="0">
                <a:latin typeface="Times New Roman" panose="02020603050405020304" pitchFamily="18" charset="0"/>
                <a:cs typeface="Times New Roman" panose="02020603050405020304" pitchFamily="18" charset="0"/>
              </a:rPr>
              <a:t>,Z</a:t>
            </a:r>
            <a:r>
              <a:rPr lang="hu-HU" sz="3200" i="1" baseline="-25000" dirty="0" smtClean="0">
                <a:latin typeface="Times New Roman" panose="02020603050405020304" pitchFamily="18" charset="0"/>
                <a:cs typeface="Times New Roman" panose="02020603050405020304" pitchFamily="18" charset="0"/>
              </a:rPr>
              <a:t>h</a:t>
            </a:r>
            <a:r>
              <a:rPr lang="hu-HU" sz="3200" i="1" dirty="0" smtClean="0">
                <a:latin typeface="Times New Roman" panose="02020603050405020304" pitchFamily="18" charset="0"/>
                <a:cs typeface="Times New Roman" panose="02020603050405020304" pitchFamily="18" charset="0"/>
              </a:rPr>
              <a:t>,h</a:t>
            </a:r>
            <a:r>
              <a:rPr lang="en-US" sz="3200" dirty="0" smtClean="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T</a:t>
            </a:r>
            <a:r>
              <a:rPr lang="en-US" sz="3200" baseline="-25000" dirty="0" smtClean="0">
                <a:latin typeface="Times New Roman" panose="02020603050405020304" pitchFamily="18" charset="0"/>
                <a:cs typeface="Times New Roman" panose="02020603050405020304" pitchFamily="18" charset="0"/>
              </a:rPr>
              <a:t>4x4</a:t>
            </a:r>
            <a:endParaRPr lang="hu-HU" sz="3200" baseline="-25000" dirty="0" smtClean="0">
              <a:latin typeface="Times New Roman" panose="02020603050405020304" pitchFamily="18" charset="0"/>
              <a:cs typeface="Times New Roman" panose="02020603050405020304" pitchFamily="18" charset="0"/>
            </a:endParaRPr>
          </a:p>
          <a:p>
            <a:pPr marL="457200" lvl="1" indent="0">
              <a:buFontTx/>
              <a:buNone/>
              <a:defRPr/>
            </a:pPr>
            <a:endParaRPr lang="hu-HU" sz="1000" baseline="-25000" dirty="0" smtClean="0">
              <a:latin typeface="Times New Roman" panose="02020603050405020304" pitchFamily="18" charset="0"/>
              <a:cs typeface="Times New Roman" panose="02020603050405020304" pitchFamily="18" charset="0"/>
            </a:endParaRPr>
          </a:p>
          <a:p>
            <a:pPr>
              <a:defRPr/>
            </a:pPr>
            <a:r>
              <a:rPr lang="hu-HU" dirty="0" smtClean="0"/>
              <a:t>Transzformációk </a:t>
            </a:r>
            <a:r>
              <a:rPr lang="hu-HU" dirty="0" err="1" smtClean="0"/>
              <a:t>konkatenációja</a:t>
            </a:r>
            <a:r>
              <a:rPr lang="hu-HU" dirty="0" smtClean="0"/>
              <a:t>: Asszociatív</a:t>
            </a:r>
            <a:endParaRPr lang="en-US" dirty="0"/>
          </a:p>
          <a:p>
            <a:pPr marL="457200" lvl="1" indent="0">
              <a:buFontTx/>
              <a:buNone/>
              <a:defRPr/>
            </a:pPr>
            <a:endParaRPr lang="hu-HU" sz="3200" baseline="-25000" dirty="0" smtClean="0"/>
          </a:p>
          <a:p>
            <a:pPr>
              <a:defRPr/>
            </a:pPr>
            <a:endParaRPr lang="hu-HU" baseline="-25000" dirty="0"/>
          </a:p>
          <a:p>
            <a:pPr marL="0" indent="0">
              <a:buFont typeface="Monotype Sorts" pitchFamily="2" charset="2"/>
              <a:buNone/>
              <a:defRPr/>
            </a:pPr>
            <a:endParaRPr lang="hu-HU" dirty="0"/>
          </a:p>
        </p:txBody>
      </p:sp>
      <p:sp>
        <p:nvSpPr>
          <p:cNvPr id="5" name="Rectangle 12"/>
          <p:cNvSpPr>
            <a:spLocks noChangeArrowheads="1"/>
          </p:cNvSpPr>
          <p:nvPr/>
        </p:nvSpPr>
        <p:spPr bwMode="auto">
          <a:xfrm>
            <a:off x="1296144" y="5182160"/>
            <a:ext cx="7920372"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dirty="0"/>
              <a:t>[</a:t>
            </a:r>
            <a:r>
              <a:rPr lang="hu-HU" altLang="hu-HU" sz="3200" i="1" dirty="0" err="1"/>
              <a:t>X</a:t>
            </a:r>
            <a:r>
              <a:rPr lang="hu-HU" altLang="hu-HU" sz="3200" i="1" baseline="-25000" dirty="0" err="1"/>
              <a:t>h</a:t>
            </a:r>
            <a:r>
              <a:rPr lang="en-US" altLang="hu-HU" sz="3200" i="1" baseline="30000" dirty="0"/>
              <a:t>’</a:t>
            </a:r>
            <a:r>
              <a:rPr lang="hu-HU" altLang="hu-HU" sz="3200" i="1" baseline="-25000" dirty="0"/>
              <a:t> </a:t>
            </a:r>
            <a:r>
              <a:rPr lang="hu-HU" altLang="hu-HU" sz="3200" i="1" dirty="0"/>
              <a:t>,</a:t>
            </a:r>
            <a:r>
              <a:rPr lang="hu-HU" altLang="hu-HU" sz="3200" i="1" dirty="0" err="1"/>
              <a:t>Y</a:t>
            </a:r>
            <a:r>
              <a:rPr lang="hu-HU" altLang="hu-HU" sz="3200" i="1" baseline="-25000" dirty="0" err="1"/>
              <a:t>h</a:t>
            </a:r>
            <a:r>
              <a:rPr lang="en-US" altLang="hu-HU" sz="3200" i="1" baseline="30000" dirty="0"/>
              <a:t>’</a:t>
            </a:r>
            <a:r>
              <a:rPr lang="hu-HU" altLang="hu-HU" sz="3200" i="1" baseline="-25000" dirty="0"/>
              <a:t> </a:t>
            </a:r>
            <a:r>
              <a:rPr lang="hu-HU" altLang="hu-HU" sz="3200" i="1" dirty="0"/>
              <a:t>,Z</a:t>
            </a:r>
            <a:r>
              <a:rPr lang="hu-HU" altLang="hu-HU" sz="3200" i="1" baseline="-25000" dirty="0"/>
              <a:t>h</a:t>
            </a:r>
            <a:r>
              <a:rPr lang="en-US" altLang="hu-HU" sz="3200" i="1" baseline="30000" dirty="0"/>
              <a:t>’</a:t>
            </a:r>
            <a:r>
              <a:rPr lang="hu-HU" altLang="hu-HU" sz="3200" i="1" dirty="0"/>
              <a:t>,h</a:t>
            </a:r>
            <a:r>
              <a:rPr lang="en-US" altLang="hu-HU" sz="3200" i="1" baseline="30000" dirty="0"/>
              <a:t>’</a:t>
            </a:r>
            <a:r>
              <a:rPr lang="en-US" altLang="hu-HU" sz="3200" dirty="0"/>
              <a:t>]=(...([</a:t>
            </a:r>
            <a:r>
              <a:rPr lang="hu-HU" altLang="hu-HU" sz="3200" i="1" dirty="0" err="1"/>
              <a:t>X</a:t>
            </a:r>
            <a:r>
              <a:rPr lang="hu-HU" altLang="hu-HU" sz="3200" i="1" baseline="-25000" dirty="0" err="1"/>
              <a:t>h</a:t>
            </a:r>
            <a:r>
              <a:rPr lang="hu-HU" altLang="hu-HU" sz="3200" i="1" baseline="-25000" dirty="0"/>
              <a:t> </a:t>
            </a:r>
            <a:r>
              <a:rPr lang="hu-HU" altLang="hu-HU" sz="3200" i="1" dirty="0"/>
              <a:t>,</a:t>
            </a:r>
            <a:r>
              <a:rPr lang="hu-HU" altLang="hu-HU" sz="3200" i="1" dirty="0" err="1"/>
              <a:t>Y</a:t>
            </a:r>
            <a:r>
              <a:rPr lang="hu-HU" altLang="hu-HU" sz="3200" i="1" baseline="-25000" dirty="0" err="1"/>
              <a:t>h</a:t>
            </a:r>
            <a:r>
              <a:rPr lang="hu-HU" altLang="hu-HU" sz="3200" i="1" baseline="-25000" dirty="0"/>
              <a:t> </a:t>
            </a:r>
            <a:r>
              <a:rPr lang="hu-HU" altLang="hu-HU" sz="3200" i="1" dirty="0"/>
              <a:t>,Z</a:t>
            </a:r>
            <a:r>
              <a:rPr lang="hu-HU" altLang="hu-HU" sz="3200" i="1" baseline="-25000" dirty="0"/>
              <a:t>h</a:t>
            </a:r>
            <a:r>
              <a:rPr lang="hu-HU" altLang="hu-HU" sz="3200" i="1" dirty="0"/>
              <a:t>,h</a:t>
            </a:r>
            <a:r>
              <a:rPr lang="en-US" altLang="hu-HU" sz="3200" dirty="0"/>
              <a:t>]</a:t>
            </a:r>
            <a:r>
              <a:rPr lang="en-US" altLang="hu-HU" sz="3200" dirty="0">
                <a:cs typeface="Times New Roman" pitchFamily="18" charset="0"/>
              </a:rPr>
              <a:t>·</a:t>
            </a:r>
            <a:r>
              <a:rPr lang="en-US" altLang="hu-HU" sz="3200" b="1" i="1" dirty="0"/>
              <a:t>T</a:t>
            </a:r>
            <a:r>
              <a:rPr lang="en-US" altLang="hu-HU" sz="3200" baseline="-25000" dirty="0"/>
              <a:t>1</a:t>
            </a:r>
            <a:r>
              <a:rPr lang="en-US" altLang="hu-HU" sz="3200" dirty="0"/>
              <a:t>)</a:t>
            </a:r>
            <a:r>
              <a:rPr lang="en-US" altLang="hu-HU" sz="3200" dirty="0">
                <a:cs typeface="Times New Roman" pitchFamily="18" charset="0"/>
              </a:rPr>
              <a:t>·</a:t>
            </a:r>
            <a:r>
              <a:rPr lang="en-US" altLang="hu-HU" sz="3200" b="1" i="1" dirty="0"/>
              <a:t>T</a:t>
            </a:r>
            <a:r>
              <a:rPr lang="en-US" altLang="hu-HU" sz="3200" baseline="-25000" dirty="0"/>
              <a:t>2</a:t>
            </a:r>
            <a:r>
              <a:rPr lang="en-US" altLang="hu-HU" sz="3200" dirty="0"/>
              <a:t>)...</a:t>
            </a:r>
            <a:r>
              <a:rPr lang="en-US" altLang="hu-HU" sz="3200" b="1" i="1" dirty="0" err="1"/>
              <a:t>T</a:t>
            </a:r>
            <a:r>
              <a:rPr lang="en-US" altLang="hu-HU" sz="3200" i="1" baseline="-25000" dirty="0" err="1"/>
              <a:t>n</a:t>
            </a:r>
            <a:r>
              <a:rPr lang="en-US" altLang="hu-HU" sz="3200" dirty="0"/>
              <a:t>) =</a:t>
            </a:r>
            <a:r>
              <a:rPr lang="en-US" altLang="hu-HU" sz="3200" b="1" dirty="0"/>
              <a:t> </a:t>
            </a:r>
          </a:p>
          <a:p>
            <a:r>
              <a:rPr lang="en-US" altLang="hu-HU" sz="3200" b="1" dirty="0"/>
              <a:t>                       </a:t>
            </a:r>
            <a:r>
              <a:rPr lang="en-US" altLang="hu-HU" sz="3200" dirty="0"/>
              <a:t>=</a:t>
            </a:r>
            <a:r>
              <a:rPr lang="en-US" altLang="hu-HU" sz="3200" b="1" dirty="0"/>
              <a:t>  </a:t>
            </a:r>
            <a:r>
              <a:rPr lang="en-US" altLang="hu-HU" sz="3200" dirty="0"/>
              <a:t>[</a:t>
            </a:r>
            <a:r>
              <a:rPr lang="hu-HU" altLang="hu-HU" sz="3200" i="1" dirty="0" err="1"/>
              <a:t>X</a:t>
            </a:r>
            <a:r>
              <a:rPr lang="hu-HU" altLang="hu-HU" sz="3200" i="1" baseline="-25000" dirty="0" err="1"/>
              <a:t>h</a:t>
            </a:r>
            <a:r>
              <a:rPr lang="hu-HU" altLang="hu-HU" sz="3200" i="1" baseline="-25000" dirty="0"/>
              <a:t> </a:t>
            </a:r>
            <a:r>
              <a:rPr lang="hu-HU" altLang="hu-HU" sz="3200" i="1" dirty="0"/>
              <a:t>,</a:t>
            </a:r>
            <a:r>
              <a:rPr lang="hu-HU" altLang="hu-HU" sz="3200" i="1" dirty="0" err="1"/>
              <a:t>Y</a:t>
            </a:r>
            <a:r>
              <a:rPr lang="hu-HU" altLang="hu-HU" sz="3200" i="1" baseline="-25000" dirty="0" err="1"/>
              <a:t>h</a:t>
            </a:r>
            <a:r>
              <a:rPr lang="hu-HU" altLang="hu-HU" sz="3200" i="1" baseline="-25000" dirty="0"/>
              <a:t> </a:t>
            </a:r>
            <a:r>
              <a:rPr lang="hu-HU" altLang="hu-HU" sz="3200" i="1" dirty="0"/>
              <a:t>,Z</a:t>
            </a:r>
            <a:r>
              <a:rPr lang="hu-HU" altLang="hu-HU" sz="3200" i="1" baseline="-25000" dirty="0"/>
              <a:t>h</a:t>
            </a:r>
            <a:r>
              <a:rPr lang="hu-HU" altLang="hu-HU" sz="3200" i="1" dirty="0"/>
              <a:t>,h</a:t>
            </a:r>
            <a:r>
              <a:rPr lang="en-US" altLang="hu-HU" sz="3200" dirty="0"/>
              <a:t>]</a:t>
            </a:r>
            <a:r>
              <a:rPr lang="en-US" altLang="hu-HU" sz="3200" dirty="0">
                <a:cs typeface="Times New Roman" pitchFamily="18" charset="0"/>
              </a:rPr>
              <a:t>·</a:t>
            </a:r>
            <a:r>
              <a:rPr lang="en-US" altLang="hu-HU" sz="3200" dirty="0"/>
              <a:t>(</a:t>
            </a:r>
            <a:r>
              <a:rPr lang="en-US" altLang="hu-HU" sz="3200" b="1" i="1" dirty="0"/>
              <a:t>T</a:t>
            </a:r>
            <a:r>
              <a:rPr lang="en-US" altLang="hu-HU" sz="3200" baseline="-25000" dirty="0"/>
              <a:t>1</a:t>
            </a:r>
            <a:r>
              <a:rPr lang="en-US" altLang="hu-HU" sz="3200" dirty="0">
                <a:cs typeface="Times New Roman" pitchFamily="18" charset="0"/>
              </a:rPr>
              <a:t>·</a:t>
            </a:r>
            <a:r>
              <a:rPr lang="en-US" altLang="hu-HU" sz="3200" b="1" i="1" dirty="0"/>
              <a:t>T</a:t>
            </a:r>
            <a:r>
              <a:rPr lang="en-US" altLang="hu-HU" sz="3200" baseline="-25000" dirty="0"/>
              <a:t>2</a:t>
            </a:r>
            <a:r>
              <a:rPr lang="en-US" altLang="hu-HU" sz="3200" dirty="0">
                <a:cs typeface="Times New Roman" pitchFamily="18" charset="0"/>
              </a:rPr>
              <a:t>·</a:t>
            </a:r>
            <a:r>
              <a:rPr lang="en-US" altLang="hu-HU" sz="3200" i="1" dirty="0"/>
              <a:t>... </a:t>
            </a:r>
            <a:r>
              <a:rPr lang="en-US" altLang="hu-HU" sz="3200" dirty="0">
                <a:cs typeface="Times New Roman" pitchFamily="18" charset="0"/>
              </a:rPr>
              <a:t>·</a:t>
            </a:r>
            <a:r>
              <a:rPr lang="en-US" altLang="hu-HU" sz="3200" b="1" i="1" dirty="0" err="1"/>
              <a:t>T</a:t>
            </a:r>
            <a:r>
              <a:rPr lang="en-US" altLang="hu-HU" sz="3200" i="1" baseline="-25000" dirty="0" err="1"/>
              <a:t>n</a:t>
            </a:r>
            <a:r>
              <a:rPr lang="en-US" altLang="hu-HU" sz="3200" dirty="0"/>
              <a:t>) =  </a:t>
            </a:r>
          </a:p>
          <a:p>
            <a:r>
              <a:rPr lang="en-US" altLang="hu-HU" sz="3200" dirty="0"/>
              <a:t>		  </a:t>
            </a:r>
            <a:r>
              <a:rPr lang="en-US" altLang="hu-HU" dirty="0"/>
              <a:t>  </a:t>
            </a:r>
            <a:r>
              <a:rPr lang="en-US" altLang="hu-HU" sz="3200" dirty="0"/>
              <a:t> </a:t>
            </a:r>
            <a:r>
              <a:rPr lang="hu-HU" altLang="hu-HU" sz="3200" dirty="0" smtClean="0"/>
              <a:t> </a:t>
            </a:r>
            <a:r>
              <a:rPr lang="en-US" altLang="hu-HU" sz="3200" dirty="0" smtClean="0"/>
              <a:t>= </a:t>
            </a:r>
            <a:r>
              <a:rPr lang="en-US" altLang="hu-HU" sz="3200" dirty="0"/>
              <a:t>[</a:t>
            </a:r>
            <a:r>
              <a:rPr lang="hu-HU" altLang="hu-HU" sz="3200" i="1" dirty="0" err="1"/>
              <a:t>X</a:t>
            </a:r>
            <a:r>
              <a:rPr lang="hu-HU" altLang="hu-HU" sz="3200" i="1" baseline="-25000" dirty="0" err="1"/>
              <a:t>h</a:t>
            </a:r>
            <a:r>
              <a:rPr lang="hu-HU" altLang="hu-HU" sz="3200" i="1" baseline="-25000" dirty="0"/>
              <a:t> </a:t>
            </a:r>
            <a:r>
              <a:rPr lang="hu-HU" altLang="hu-HU" sz="3200" i="1" dirty="0"/>
              <a:t>,</a:t>
            </a:r>
            <a:r>
              <a:rPr lang="hu-HU" altLang="hu-HU" sz="3200" i="1" dirty="0" err="1"/>
              <a:t>Y</a:t>
            </a:r>
            <a:r>
              <a:rPr lang="hu-HU" altLang="hu-HU" sz="3200" i="1" baseline="-25000" dirty="0" err="1"/>
              <a:t>h</a:t>
            </a:r>
            <a:r>
              <a:rPr lang="hu-HU" altLang="hu-HU" sz="3200" i="1" baseline="-25000" dirty="0"/>
              <a:t> </a:t>
            </a:r>
            <a:r>
              <a:rPr lang="hu-HU" altLang="hu-HU" sz="3200" i="1" dirty="0"/>
              <a:t>,Z</a:t>
            </a:r>
            <a:r>
              <a:rPr lang="hu-HU" altLang="hu-HU" sz="3200" i="1" baseline="-25000" dirty="0"/>
              <a:t>h</a:t>
            </a:r>
            <a:r>
              <a:rPr lang="hu-HU" altLang="hu-HU" sz="3200" i="1" dirty="0"/>
              <a:t>,h</a:t>
            </a:r>
            <a:r>
              <a:rPr lang="en-US" altLang="hu-HU" sz="3200" dirty="0"/>
              <a:t>]</a:t>
            </a:r>
            <a:r>
              <a:rPr lang="en-US" altLang="hu-HU" sz="3200" dirty="0">
                <a:cs typeface="Times New Roman" pitchFamily="18" charset="0"/>
              </a:rPr>
              <a:t>·</a:t>
            </a:r>
            <a:r>
              <a:rPr lang="en-US" altLang="hu-HU" sz="3200" b="1" i="1" dirty="0"/>
              <a:t>T</a:t>
            </a:r>
            <a:endParaRPr lang="hu-HU" altLang="hu-HU"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fontScale="90000"/>
          </a:bodyPr>
          <a:lstStyle/>
          <a:p>
            <a:pPr>
              <a:defRPr/>
            </a:pPr>
            <a:r>
              <a:rPr lang="hu-HU" sz="4000" dirty="0" smtClean="0">
                <a:solidFill>
                  <a:srgbClr val="FF0000"/>
                </a:solidFill>
              </a:rPr>
              <a:t>Homogén lineáris transzformációk tulajdonságai</a:t>
            </a:r>
            <a:endParaRPr lang="en-US" sz="4000" dirty="0" smtClean="0">
              <a:solidFill>
                <a:srgbClr val="FF0000"/>
              </a:solidFill>
            </a:endParaRPr>
          </a:p>
        </p:txBody>
      </p:sp>
      <p:sp>
        <p:nvSpPr>
          <p:cNvPr id="15363" name="Rectangle 3"/>
          <p:cNvSpPr>
            <a:spLocks noGrp="1" noChangeArrowheads="1"/>
          </p:cNvSpPr>
          <p:nvPr>
            <p:ph idx="1"/>
          </p:nvPr>
        </p:nvSpPr>
        <p:spPr>
          <a:xfrm>
            <a:off x="685800" y="1981200"/>
            <a:ext cx="7989888" cy="4114800"/>
          </a:xfrm>
        </p:spPr>
        <p:txBody>
          <a:bodyPr/>
          <a:lstStyle/>
          <a:p>
            <a:r>
              <a:rPr lang="en-US" altLang="hu-HU" sz="2800" dirty="0" smtClean="0"/>
              <a:t>E</a:t>
            </a:r>
            <a:r>
              <a:rPr lang="hu-HU" altLang="hu-HU" sz="2800" dirty="0" err="1" smtClean="0"/>
              <a:t>gyenest</a:t>
            </a:r>
            <a:r>
              <a:rPr lang="hu-HU" altLang="hu-HU" sz="2800" dirty="0" smtClean="0"/>
              <a:t> egyenesbe, konvex kombinációkat konvex kombinációkba képeznek le</a:t>
            </a:r>
            <a:endParaRPr lang="en-US" altLang="hu-HU" sz="2800" dirty="0" smtClean="0"/>
          </a:p>
        </p:txBody>
      </p:sp>
      <p:sp>
        <p:nvSpPr>
          <p:cNvPr id="15364" name="Rectangle 4"/>
          <p:cNvSpPr>
            <a:spLocks noChangeArrowheads="1"/>
          </p:cNvSpPr>
          <p:nvPr/>
        </p:nvSpPr>
        <p:spPr bwMode="auto">
          <a:xfrm>
            <a:off x="107950" y="3068638"/>
            <a:ext cx="9142413" cy="29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dirty="0">
                <a:latin typeface="+mn-lt"/>
              </a:rPr>
              <a:t>Példa: egyenest egyenesbe</a:t>
            </a:r>
          </a:p>
          <a:p>
            <a:endParaRPr lang="en-US" altLang="hu-HU" sz="3200" dirty="0"/>
          </a:p>
          <a:p>
            <a:r>
              <a:rPr lang="en-US" altLang="hu-HU" sz="3200" dirty="0"/>
              <a:t>[</a:t>
            </a:r>
            <a:r>
              <a:rPr lang="hu-HU" altLang="hu-HU" sz="3200" i="1" dirty="0"/>
              <a:t>X</a:t>
            </a:r>
            <a:r>
              <a:rPr lang="hu-HU" altLang="hu-HU" sz="3200" dirty="0"/>
              <a:t>(</a:t>
            </a:r>
            <a:r>
              <a:rPr lang="hu-HU" altLang="hu-HU" sz="3200" i="1" dirty="0"/>
              <a:t>t</a:t>
            </a:r>
            <a:r>
              <a:rPr lang="hu-HU" altLang="hu-HU" sz="3200" dirty="0"/>
              <a:t>)</a:t>
            </a:r>
            <a:r>
              <a:rPr lang="hu-HU" altLang="hu-HU" sz="3200" i="1" dirty="0"/>
              <a:t>,Y</a:t>
            </a:r>
            <a:r>
              <a:rPr lang="hu-HU" altLang="hu-HU" sz="3200" dirty="0"/>
              <a:t>(</a:t>
            </a:r>
            <a:r>
              <a:rPr lang="hu-HU" altLang="hu-HU" sz="3200" i="1" dirty="0"/>
              <a:t>t</a:t>
            </a:r>
            <a:r>
              <a:rPr lang="hu-HU" altLang="hu-HU" sz="3200" dirty="0"/>
              <a:t>)</a:t>
            </a:r>
            <a:r>
              <a:rPr lang="hu-HU" altLang="hu-HU" sz="3200" i="1" dirty="0"/>
              <a:t>,Z</a:t>
            </a:r>
            <a:r>
              <a:rPr lang="hu-HU" altLang="hu-HU" sz="3200" dirty="0"/>
              <a:t>(</a:t>
            </a:r>
            <a:r>
              <a:rPr lang="hu-HU" altLang="hu-HU" sz="3200" i="1" dirty="0"/>
              <a:t>t</a:t>
            </a:r>
            <a:r>
              <a:rPr lang="hu-HU" altLang="hu-HU" sz="3200" dirty="0"/>
              <a:t>)</a:t>
            </a:r>
            <a:r>
              <a:rPr lang="hu-HU" altLang="hu-HU" sz="3200" i="1" dirty="0"/>
              <a:t>,h</a:t>
            </a:r>
            <a:r>
              <a:rPr lang="hu-HU" altLang="hu-HU" sz="3200" dirty="0"/>
              <a:t>(</a:t>
            </a:r>
            <a:r>
              <a:rPr lang="hu-HU" altLang="hu-HU" sz="3200" i="1" dirty="0"/>
              <a:t>t</a:t>
            </a:r>
            <a:r>
              <a:rPr lang="hu-HU" altLang="hu-HU" sz="3200" dirty="0"/>
              <a:t>)</a:t>
            </a:r>
            <a:r>
              <a:rPr lang="en-US" altLang="hu-HU" sz="3200" dirty="0"/>
              <a:t>]=[</a:t>
            </a:r>
            <a:r>
              <a:rPr lang="hu-HU" altLang="hu-HU" sz="3200" i="1" dirty="0"/>
              <a:t>X</a:t>
            </a:r>
            <a:r>
              <a:rPr lang="hu-HU" altLang="hu-HU" sz="3200" i="1" baseline="-25000" dirty="0"/>
              <a:t>1</a:t>
            </a:r>
            <a:r>
              <a:rPr lang="hu-HU" altLang="hu-HU" sz="3200" i="1" dirty="0"/>
              <a:t>,Y</a:t>
            </a:r>
            <a:r>
              <a:rPr lang="hu-HU" altLang="hu-HU" sz="3200" i="1" baseline="-25000" dirty="0"/>
              <a:t>1</a:t>
            </a:r>
            <a:r>
              <a:rPr lang="hu-HU" altLang="hu-HU" sz="3200" i="1" dirty="0"/>
              <a:t>,Z</a:t>
            </a:r>
            <a:r>
              <a:rPr lang="hu-HU" altLang="hu-HU" sz="3200" i="1" baseline="-25000" dirty="0"/>
              <a:t>1</a:t>
            </a:r>
            <a:r>
              <a:rPr lang="hu-HU" altLang="hu-HU" sz="3200" i="1" dirty="0"/>
              <a:t>,h</a:t>
            </a:r>
            <a:r>
              <a:rPr lang="hu-HU" altLang="hu-HU" sz="3200" i="1" baseline="-25000" dirty="0"/>
              <a:t>1</a:t>
            </a:r>
            <a:r>
              <a:rPr lang="en-US" altLang="hu-HU" sz="3200" dirty="0"/>
              <a:t>]</a:t>
            </a:r>
            <a:r>
              <a:rPr lang="en-US" altLang="hu-HU" sz="3200" dirty="0">
                <a:cs typeface="Times New Roman" pitchFamily="18" charset="0"/>
              </a:rPr>
              <a:t>·</a:t>
            </a:r>
            <a:r>
              <a:rPr lang="en-US" altLang="hu-HU" sz="3200" i="1" dirty="0"/>
              <a:t>t</a:t>
            </a:r>
            <a:r>
              <a:rPr lang="hu-HU" altLang="hu-HU" sz="3200" i="1" dirty="0"/>
              <a:t> </a:t>
            </a:r>
            <a:r>
              <a:rPr lang="en-US" altLang="hu-HU" sz="3200" dirty="0"/>
              <a:t>+</a:t>
            </a:r>
            <a:r>
              <a:rPr lang="hu-HU" altLang="hu-HU" sz="3200" dirty="0"/>
              <a:t> </a:t>
            </a:r>
            <a:r>
              <a:rPr lang="en-US" altLang="hu-HU" sz="3200" dirty="0"/>
              <a:t>[</a:t>
            </a:r>
            <a:r>
              <a:rPr lang="hu-HU" altLang="hu-HU" sz="3200" i="1" dirty="0"/>
              <a:t>X</a:t>
            </a:r>
            <a:r>
              <a:rPr lang="en-US" altLang="hu-HU" sz="3200" i="1" baseline="-25000" dirty="0"/>
              <a:t>2</a:t>
            </a:r>
            <a:r>
              <a:rPr lang="hu-HU" altLang="hu-HU" sz="3200" i="1" baseline="-25000" dirty="0"/>
              <a:t> </a:t>
            </a:r>
            <a:r>
              <a:rPr lang="hu-HU" altLang="hu-HU" sz="3200" i="1" dirty="0"/>
              <a:t>,Y</a:t>
            </a:r>
            <a:r>
              <a:rPr lang="en-US" altLang="hu-HU" sz="3200" i="1" baseline="-25000" dirty="0"/>
              <a:t>2</a:t>
            </a:r>
            <a:r>
              <a:rPr lang="hu-HU" altLang="hu-HU" sz="3200" i="1" dirty="0"/>
              <a:t>,Z</a:t>
            </a:r>
            <a:r>
              <a:rPr lang="en-US" altLang="hu-HU" sz="3200" i="1" baseline="-25000" dirty="0"/>
              <a:t>2</a:t>
            </a:r>
            <a:r>
              <a:rPr lang="hu-HU" altLang="hu-HU" sz="3200" i="1" dirty="0"/>
              <a:t>,h</a:t>
            </a:r>
            <a:r>
              <a:rPr lang="en-US" altLang="hu-HU" sz="3200" i="1" baseline="-25000" dirty="0"/>
              <a:t>2</a:t>
            </a:r>
            <a:r>
              <a:rPr lang="en-US" altLang="hu-HU" sz="3200" dirty="0"/>
              <a:t>]</a:t>
            </a:r>
            <a:r>
              <a:rPr lang="en-US" altLang="hu-HU" sz="3200" dirty="0">
                <a:cs typeface="Times New Roman" pitchFamily="18" charset="0"/>
              </a:rPr>
              <a:t>·</a:t>
            </a:r>
            <a:r>
              <a:rPr lang="en-US" altLang="hu-HU" sz="3200" dirty="0"/>
              <a:t>(1-</a:t>
            </a:r>
            <a:r>
              <a:rPr lang="en-US" altLang="hu-HU" sz="3200" i="1" dirty="0"/>
              <a:t>t</a:t>
            </a:r>
            <a:r>
              <a:rPr lang="en-US" altLang="hu-HU" sz="3200" dirty="0"/>
              <a:t>)</a:t>
            </a:r>
            <a:endParaRPr lang="hu-HU" altLang="hu-HU" sz="3200" dirty="0"/>
          </a:p>
          <a:p>
            <a:endParaRPr lang="en-US" altLang="hu-HU" sz="1400" i="1" dirty="0"/>
          </a:p>
          <a:p>
            <a:r>
              <a:rPr lang="hu-HU" altLang="hu-HU" sz="3200" i="1" dirty="0"/>
              <a:t>P</a:t>
            </a:r>
            <a:r>
              <a:rPr lang="en-US" altLang="hu-HU" sz="3200" dirty="0"/>
              <a:t>(</a:t>
            </a:r>
            <a:r>
              <a:rPr lang="en-US" altLang="hu-HU" sz="3200" i="1" dirty="0"/>
              <a:t>t</a:t>
            </a:r>
            <a:r>
              <a:rPr lang="en-US" altLang="hu-HU" sz="3200" dirty="0"/>
              <a:t>) = </a:t>
            </a:r>
            <a:r>
              <a:rPr lang="en-US" altLang="hu-HU" sz="3200" i="1" dirty="0"/>
              <a:t>P</a:t>
            </a:r>
            <a:r>
              <a:rPr lang="hu-HU" altLang="hu-HU" sz="3200" i="1" baseline="-25000" dirty="0"/>
              <a:t>1</a:t>
            </a:r>
            <a:r>
              <a:rPr lang="en-US" altLang="hu-HU" sz="3200" dirty="0">
                <a:cs typeface="Times New Roman" pitchFamily="18" charset="0"/>
              </a:rPr>
              <a:t>·</a:t>
            </a:r>
            <a:r>
              <a:rPr lang="en-US" altLang="hu-HU" sz="3200" i="1" dirty="0"/>
              <a:t>t</a:t>
            </a:r>
            <a:r>
              <a:rPr lang="en-US" altLang="hu-HU" sz="3200" dirty="0"/>
              <a:t> + </a:t>
            </a:r>
            <a:r>
              <a:rPr lang="en-US" altLang="hu-HU" sz="3200" i="1" dirty="0"/>
              <a:t>P</a:t>
            </a:r>
            <a:r>
              <a:rPr lang="en-US" altLang="hu-HU" sz="3200" i="1" baseline="-25000" dirty="0"/>
              <a:t>2</a:t>
            </a:r>
            <a:r>
              <a:rPr lang="en-US" altLang="hu-HU" sz="3200" dirty="0">
                <a:cs typeface="Times New Roman" pitchFamily="18" charset="0"/>
              </a:rPr>
              <a:t>·</a:t>
            </a:r>
            <a:r>
              <a:rPr lang="en-US" altLang="hu-HU" sz="3200" dirty="0"/>
              <a:t>(1-</a:t>
            </a:r>
            <a:r>
              <a:rPr lang="en-US" altLang="hu-HU" sz="3200" i="1" dirty="0"/>
              <a:t>t</a:t>
            </a:r>
            <a:r>
              <a:rPr lang="en-US" altLang="hu-HU" sz="3200" dirty="0"/>
              <a:t>)	// </a:t>
            </a:r>
            <a:r>
              <a:rPr lang="en-US" altLang="hu-HU" sz="3200" dirty="0">
                <a:cs typeface="Times New Roman" pitchFamily="18" charset="0"/>
              </a:rPr>
              <a:t>· </a:t>
            </a:r>
            <a:r>
              <a:rPr lang="en-US" altLang="hu-HU" sz="3200" b="1" dirty="0">
                <a:cs typeface="Times New Roman" pitchFamily="18" charset="0"/>
              </a:rPr>
              <a:t>T</a:t>
            </a:r>
          </a:p>
          <a:p>
            <a:endParaRPr lang="en-US" altLang="hu-HU" sz="1400" dirty="0">
              <a:cs typeface="Times New Roman" pitchFamily="18" charset="0"/>
            </a:endParaRPr>
          </a:p>
          <a:p>
            <a:r>
              <a:rPr lang="hu-HU" altLang="hu-HU" sz="3200" i="1" dirty="0"/>
              <a:t>P</a:t>
            </a:r>
            <a:r>
              <a:rPr lang="en-US" altLang="hu-HU" sz="3200" i="1" dirty="0"/>
              <a:t>*</a:t>
            </a:r>
            <a:r>
              <a:rPr lang="en-US" altLang="hu-HU" sz="3200" dirty="0"/>
              <a:t>(</a:t>
            </a:r>
            <a:r>
              <a:rPr lang="en-US" altLang="hu-HU" sz="3200" i="1" dirty="0"/>
              <a:t>t</a:t>
            </a:r>
            <a:r>
              <a:rPr lang="en-US" altLang="hu-HU" sz="3200" dirty="0"/>
              <a:t>) = </a:t>
            </a:r>
            <a:r>
              <a:rPr lang="hu-HU" altLang="hu-HU" sz="3200" i="1" dirty="0"/>
              <a:t>P</a:t>
            </a:r>
            <a:r>
              <a:rPr lang="en-US" altLang="hu-HU" sz="3200" dirty="0"/>
              <a:t>(</a:t>
            </a:r>
            <a:r>
              <a:rPr lang="en-US" altLang="hu-HU" sz="3200" i="1" dirty="0"/>
              <a:t>t</a:t>
            </a:r>
            <a:r>
              <a:rPr lang="en-US" altLang="hu-HU" sz="3200" dirty="0"/>
              <a:t>)</a:t>
            </a:r>
            <a:r>
              <a:rPr lang="en-US" altLang="hu-HU" sz="3200" dirty="0">
                <a:cs typeface="Times New Roman" pitchFamily="18" charset="0"/>
              </a:rPr>
              <a:t>·</a:t>
            </a:r>
            <a:r>
              <a:rPr lang="en-US" altLang="hu-HU" sz="3200" b="1" dirty="0">
                <a:cs typeface="Times New Roman" pitchFamily="18" charset="0"/>
              </a:rPr>
              <a:t>T</a:t>
            </a:r>
            <a:r>
              <a:rPr lang="en-US" altLang="hu-HU" sz="3200" b="1" dirty="0"/>
              <a:t> </a:t>
            </a:r>
            <a:r>
              <a:rPr lang="en-US" altLang="hu-HU" sz="3200" dirty="0"/>
              <a:t>= (</a:t>
            </a:r>
            <a:r>
              <a:rPr lang="en-US" altLang="hu-HU" sz="3200" i="1" dirty="0"/>
              <a:t>P</a:t>
            </a:r>
            <a:r>
              <a:rPr lang="hu-HU" altLang="hu-HU" sz="3200" i="1" baseline="-25000" dirty="0"/>
              <a:t>1</a:t>
            </a:r>
            <a:r>
              <a:rPr lang="en-US" altLang="hu-HU" sz="3200" dirty="0">
                <a:cs typeface="Times New Roman" pitchFamily="18" charset="0"/>
              </a:rPr>
              <a:t>·</a:t>
            </a:r>
            <a:r>
              <a:rPr lang="en-US" altLang="hu-HU" sz="3200" b="1" dirty="0">
                <a:cs typeface="Times New Roman" pitchFamily="18" charset="0"/>
              </a:rPr>
              <a:t>T)</a:t>
            </a:r>
            <a:r>
              <a:rPr lang="en-US" altLang="hu-HU" sz="3200" dirty="0">
                <a:cs typeface="Times New Roman" pitchFamily="18" charset="0"/>
              </a:rPr>
              <a:t>·</a:t>
            </a:r>
            <a:r>
              <a:rPr lang="en-US" altLang="hu-HU" sz="3200" i="1" dirty="0"/>
              <a:t>t</a:t>
            </a:r>
            <a:r>
              <a:rPr lang="en-US" altLang="hu-HU" sz="3200" dirty="0"/>
              <a:t> + (</a:t>
            </a:r>
            <a:r>
              <a:rPr lang="en-US" altLang="hu-HU" sz="3200" i="1" dirty="0"/>
              <a:t>P</a:t>
            </a:r>
            <a:r>
              <a:rPr lang="en-US" altLang="hu-HU" sz="3200" i="1" baseline="-25000" dirty="0"/>
              <a:t>2</a:t>
            </a:r>
            <a:r>
              <a:rPr lang="en-US" altLang="hu-HU" sz="3200" dirty="0">
                <a:cs typeface="Times New Roman" pitchFamily="18" charset="0"/>
              </a:rPr>
              <a:t>·</a:t>
            </a:r>
            <a:r>
              <a:rPr lang="en-US" altLang="hu-HU" sz="3200" b="1" dirty="0">
                <a:cs typeface="Times New Roman" pitchFamily="18" charset="0"/>
              </a:rPr>
              <a:t>T)</a:t>
            </a:r>
            <a:r>
              <a:rPr lang="en-US" altLang="hu-HU" sz="3200" dirty="0">
                <a:cs typeface="Times New Roman" pitchFamily="18" charset="0"/>
              </a:rPr>
              <a:t>·</a:t>
            </a:r>
            <a:r>
              <a:rPr lang="en-US" altLang="hu-HU" sz="3200" dirty="0"/>
              <a:t>(1-</a:t>
            </a:r>
            <a:r>
              <a:rPr lang="en-US" altLang="hu-HU" sz="3200" i="1" dirty="0"/>
              <a:t>t</a:t>
            </a:r>
            <a:r>
              <a:rPr lang="en-US" altLang="hu-HU" sz="3200" dirty="0"/>
              <a:t>)</a:t>
            </a:r>
            <a:endParaRPr lang="en-US" altLang="hu-HU" sz="3200" dirty="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508" y="296652"/>
            <a:ext cx="9144000" cy="1143000"/>
          </a:xfrm>
        </p:spPr>
        <p:txBody>
          <a:bodyPr>
            <a:normAutofit fontScale="90000"/>
          </a:bodyPr>
          <a:lstStyle/>
          <a:p>
            <a:pPr>
              <a:defRPr/>
            </a:pPr>
            <a:r>
              <a:rPr lang="hu-HU" sz="4000" dirty="0" smtClean="0">
                <a:solidFill>
                  <a:srgbClr val="FF0000"/>
                </a:solidFill>
              </a:rPr>
              <a:t>Invertálható homogén lineáris transzformációk: síkot síkba</a:t>
            </a:r>
            <a:endParaRPr lang="en-US" sz="4000" dirty="0" smtClean="0">
              <a:solidFill>
                <a:srgbClr val="FF0000"/>
              </a:solidFill>
            </a:endParaRPr>
          </a:p>
        </p:txBody>
      </p:sp>
      <p:sp>
        <p:nvSpPr>
          <p:cNvPr id="16387" name="Freeform 4"/>
          <p:cNvSpPr>
            <a:spLocks/>
          </p:cNvSpPr>
          <p:nvPr/>
        </p:nvSpPr>
        <p:spPr bwMode="auto">
          <a:xfrm>
            <a:off x="1487488" y="2420938"/>
            <a:ext cx="1584325" cy="1295400"/>
          </a:xfrm>
          <a:custGeom>
            <a:avLst/>
            <a:gdLst>
              <a:gd name="T0" fmla="*/ 2147483647 w 998"/>
              <a:gd name="T1" fmla="*/ 0 h 816"/>
              <a:gd name="T2" fmla="*/ 0 w 998"/>
              <a:gd name="T3" fmla="*/ 2147483647 h 816"/>
              <a:gd name="T4" fmla="*/ 2147483647 w 998"/>
              <a:gd name="T5" fmla="*/ 2147483647 h 816"/>
              <a:gd name="T6" fmla="*/ 2147483647 w 998"/>
              <a:gd name="T7" fmla="*/ 2147483647 h 816"/>
              <a:gd name="T8" fmla="*/ 2147483647 w 998"/>
              <a:gd name="T9" fmla="*/ 0 h 816"/>
              <a:gd name="T10" fmla="*/ 0 60000 65536"/>
              <a:gd name="T11" fmla="*/ 0 60000 65536"/>
              <a:gd name="T12" fmla="*/ 0 60000 65536"/>
              <a:gd name="T13" fmla="*/ 0 60000 65536"/>
              <a:gd name="T14" fmla="*/ 0 60000 65536"/>
              <a:gd name="T15" fmla="*/ 0 w 998"/>
              <a:gd name="T16" fmla="*/ 0 h 816"/>
              <a:gd name="T17" fmla="*/ 998 w 998"/>
              <a:gd name="T18" fmla="*/ 816 h 816"/>
            </a:gdLst>
            <a:ahLst/>
            <a:cxnLst>
              <a:cxn ang="T10">
                <a:pos x="T0" y="T1"/>
              </a:cxn>
              <a:cxn ang="T11">
                <a:pos x="T2" y="T3"/>
              </a:cxn>
              <a:cxn ang="T12">
                <a:pos x="T4" y="T5"/>
              </a:cxn>
              <a:cxn ang="T13">
                <a:pos x="T6" y="T7"/>
              </a:cxn>
              <a:cxn ang="T14">
                <a:pos x="T8" y="T9"/>
              </a:cxn>
            </a:cxnLst>
            <a:rect l="T15" t="T16" r="T17" b="T18"/>
            <a:pathLst>
              <a:path w="998" h="816">
                <a:moveTo>
                  <a:pt x="499" y="0"/>
                </a:moveTo>
                <a:lnTo>
                  <a:pt x="0" y="590"/>
                </a:lnTo>
                <a:lnTo>
                  <a:pt x="499" y="816"/>
                </a:lnTo>
                <a:lnTo>
                  <a:pt x="998" y="227"/>
                </a:lnTo>
                <a:lnTo>
                  <a:pt x="499" y="0"/>
                </a:lnTo>
                <a:close/>
              </a:path>
            </a:pathLst>
          </a:custGeom>
          <a:solidFill>
            <a:schemeClr val="tx2">
              <a:lumMod val="40000"/>
              <a:lumOff val="60000"/>
            </a:schemeClr>
          </a:solidFill>
          <a:ln w="12700" cap="flat" cmpd="sng">
            <a:solidFill>
              <a:schemeClr val="tx1"/>
            </a:solidFill>
            <a:prstDash val="solid"/>
            <a:round/>
            <a:headEnd/>
            <a:tailEnd/>
          </a:ln>
        </p:spPr>
        <p:txBody>
          <a:bodyPr/>
          <a:lstStyle/>
          <a:p>
            <a:endParaRPr lang="hu-HU" dirty="0"/>
          </a:p>
        </p:txBody>
      </p:sp>
      <p:sp>
        <p:nvSpPr>
          <p:cNvPr id="16388" name="AutoShape 5"/>
          <p:cNvSpPr>
            <a:spLocks noChangeArrowheads="1"/>
          </p:cNvSpPr>
          <p:nvPr/>
        </p:nvSpPr>
        <p:spPr bwMode="auto">
          <a:xfrm>
            <a:off x="3359150" y="2276475"/>
            <a:ext cx="1008063" cy="865188"/>
          </a:xfrm>
          <a:prstGeom prst="rightArrow">
            <a:avLst>
              <a:gd name="adj1" fmla="val 50000"/>
              <a:gd name="adj2" fmla="val 29128"/>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6389" name="Text Box 6"/>
          <p:cNvSpPr txBox="1">
            <a:spLocks noChangeArrowheads="1"/>
          </p:cNvSpPr>
          <p:nvPr/>
        </p:nvSpPr>
        <p:spPr bwMode="auto">
          <a:xfrm>
            <a:off x="196956" y="2529297"/>
            <a:ext cx="15525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i="1" dirty="0"/>
              <a:t>P</a:t>
            </a:r>
            <a:r>
              <a:rPr lang="en-US" altLang="hu-HU" sz="3200" i="1" dirty="0">
                <a:cs typeface="Times New Roman" pitchFamily="18" charset="0"/>
              </a:rPr>
              <a:t>·</a:t>
            </a:r>
            <a:r>
              <a:rPr lang="hu-HU" altLang="hu-HU" sz="3200" i="1" dirty="0">
                <a:cs typeface="Times New Roman" pitchFamily="18" charset="0"/>
              </a:rPr>
              <a:t>N</a:t>
            </a:r>
            <a:r>
              <a:rPr lang="hu-HU" altLang="hu-HU" sz="3200" i="1" baseline="30000" dirty="0">
                <a:cs typeface="Times New Roman" pitchFamily="18" charset="0"/>
              </a:rPr>
              <a:t>T</a:t>
            </a:r>
            <a:r>
              <a:rPr lang="en-US" altLang="hu-HU" sz="3200" baseline="30000" dirty="0">
                <a:cs typeface="Times New Roman" pitchFamily="18" charset="0"/>
              </a:rPr>
              <a:t> </a:t>
            </a:r>
            <a:r>
              <a:rPr lang="en-US" altLang="hu-HU" sz="3200" dirty="0">
                <a:cs typeface="Times New Roman" pitchFamily="18" charset="0"/>
              </a:rPr>
              <a:t>= 0</a:t>
            </a:r>
          </a:p>
        </p:txBody>
      </p:sp>
      <p:sp>
        <p:nvSpPr>
          <p:cNvPr id="16390" name="Text Box 7"/>
          <p:cNvSpPr txBox="1">
            <a:spLocks noChangeArrowheads="1"/>
          </p:cNvSpPr>
          <p:nvPr/>
        </p:nvSpPr>
        <p:spPr bwMode="auto">
          <a:xfrm>
            <a:off x="3575050" y="2417763"/>
            <a:ext cx="455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b="1"/>
              <a:t>T</a:t>
            </a:r>
          </a:p>
        </p:txBody>
      </p:sp>
      <p:sp>
        <p:nvSpPr>
          <p:cNvPr id="16391" name="Freeform 8"/>
          <p:cNvSpPr>
            <a:spLocks/>
          </p:cNvSpPr>
          <p:nvPr/>
        </p:nvSpPr>
        <p:spPr bwMode="auto">
          <a:xfrm>
            <a:off x="4727575" y="2060575"/>
            <a:ext cx="1055688" cy="1751013"/>
          </a:xfrm>
          <a:custGeom>
            <a:avLst/>
            <a:gdLst>
              <a:gd name="T0" fmla="*/ 2147483647 w 665"/>
              <a:gd name="T1" fmla="*/ 2147483647 h 1103"/>
              <a:gd name="T2" fmla="*/ 2147483647 w 665"/>
              <a:gd name="T3" fmla="*/ 2147483647 h 1103"/>
              <a:gd name="T4" fmla="*/ 2147483647 w 665"/>
              <a:gd name="T5" fmla="*/ 2147483647 h 1103"/>
              <a:gd name="T6" fmla="*/ 2147483647 w 665"/>
              <a:gd name="T7" fmla="*/ 2147483647 h 1103"/>
              <a:gd name="T8" fmla="*/ 2147483647 w 665"/>
              <a:gd name="T9" fmla="*/ 2147483647 h 1103"/>
              <a:gd name="T10" fmla="*/ 2147483647 w 665"/>
              <a:gd name="T11" fmla="*/ 2147483647 h 1103"/>
              <a:gd name="T12" fmla="*/ 2147483647 w 665"/>
              <a:gd name="T13" fmla="*/ 2147483647 h 1103"/>
              <a:gd name="T14" fmla="*/ 0 60000 65536"/>
              <a:gd name="T15" fmla="*/ 0 60000 65536"/>
              <a:gd name="T16" fmla="*/ 0 60000 65536"/>
              <a:gd name="T17" fmla="*/ 0 60000 65536"/>
              <a:gd name="T18" fmla="*/ 0 60000 65536"/>
              <a:gd name="T19" fmla="*/ 0 60000 65536"/>
              <a:gd name="T20" fmla="*/ 0 60000 65536"/>
              <a:gd name="T21" fmla="*/ 0 w 665"/>
              <a:gd name="T22" fmla="*/ 0 h 1103"/>
              <a:gd name="T23" fmla="*/ 665 w 665"/>
              <a:gd name="T24" fmla="*/ 1103 h 110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5" h="1103">
                <a:moveTo>
                  <a:pt x="151" y="1103"/>
                </a:moveTo>
                <a:cubicBezTo>
                  <a:pt x="76" y="1103"/>
                  <a:pt x="0" y="808"/>
                  <a:pt x="15" y="695"/>
                </a:cubicBezTo>
                <a:cubicBezTo>
                  <a:pt x="30" y="582"/>
                  <a:pt x="144" y="529"/>
                  <a:pt x="242" y="423"/>
                </a:cubicBezTo>
                <a:cubicBezTo>
                  <a:pt x="340" y="317"/>
                  <a:pt x="545" y="0"/>
                  <a:pt x="605" y="60"/>
                </a:cubicBezTo>
                <a:cubicBezTo>
                  <a:pt x="665" y="120"/>
                  <a:pt x="628" y="680"/>
                  <a:pt x="605" y="786"/>
                </a:cubicBezTo>
                <a:cubicBezTo>
                  <a:pt x="582" y="892"/>
                  <a:pt x="536" y="642"/>
                  <a:pt x="468" y="695"/>
                </a:cubicBezTo>
                <a:cubicBezTo>
                  <a:pt x="400" y="748"/>
                  <a:pt x="226" y="1103"/>
                  <a:pt x="151" y="1103"/>
                </a:cubicBezTo>
                <a:close/>
              </a:path>
            </a:pathLst>
          </a:custGeom>
          <a:solidFill>
            <a:schemeClr val="tx2">
              <a:lumMod val="40000"/>
              <a:lumOff val="60000"/>
            </a:schemeClr>
          </a:solidFill>
          <a:ln w="12700" cap="flat" cmpd="sng">
            <a:solidFill>
              <a:schemeClr val="tx1"/>
            </a:solidFill>
            <a:prstDash val="solid"/>
            <a:round/>
            <a:headEnd/>
            <a:tailEnd/>
          </a:ln>
        </p:spPr>
        <p:txBody>
          <a:bodyPr/>
          <a:lstStyle/>
          <a:p>
            <a:endParaRPr lang="hu-HU"/>
          </a:p>
        </p:txBody>
      </p:sp>
      <p:sp>
        <p:nvSpPr>
          <p:cNvPr id="16392" name="Oval 9"/>
          <p:cNvSpPr>
            <a:spLocks noChangeArrowheads="1"/>
          </p:cNvSpPr>
          <p:nvPr/>
        </p:nvSpPr>
        <p:spPr bwMode="auto">
          <a:xfrm>
            <a:off x="1919288" y="2852738"/>
            <a:ext cx="215900" cy="215900"/>
          </a:xfrm>
          <a:prstGeom prst="ellipse">
            <a:avLst/>
          </a:prstGeom>
          <a:solidFill>
            <a:srgbClr val="FFFF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6393" name="Rectangle 11"/>
          <p:cNvSpPr>
            <a:spLocks noChangeArrowheads="1"/>
          </p:cNvSpPr>
          <p:nvPr/>
        </p:nvSpPr>
        <p:spPr bwMode="auto">
          <a:xfrm>
            <a:off x="2195736" y="2672916"/>
            <a:ext cx="431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i="1" dirty="0"/>
              <a:t>P</a:t>
            </a:r>
            <a:endParaRPr lang="en-US" altLang="hu-HU" sz="3200" i="1" dirty="0"/>
          </a:p>
        </p:txBody>
      </p:sp>
      <p:sp>
        <p:nvSpPr>
          <p:cNvPr id="16394" name="Oval 12"/>
          <p:cNvSpPr>
            <a:spLocks noChangeArrowheads="1"/>
          </p:cNvSpPr>
          <p:nvPr/>
        </p:nvSpPr>
        <p:spPr bwMode="auto">
          <a:xfrm>
            <a:off x="5448300" y="2636838"/>
            <a:ext cx="215900" cy="215900"/>
          </a:xfrm>
          <a:prstGeom prst="ellipse">
            <a:avLst/>
          </a:prstGeom>
          <a:solidFill>
            <a:srgbClr val="FFFF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6395" name="Rectangle 14"/>
          <p:cNvSpPr>
            <a:spLocks noChangeArrowheads="1"/>
          </p:cNvSpPr>
          <p:nvPr/>
        </p:nvSpPr>
        <p:spPr bwMode="auto">
          <a:xfrm>
            <a:off x="5808663" y="2492375"/>
            <a:ext cx="1733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i="1"/>
              <a:t>P</a:t>
            </a:r>
            <a:r>
              <a:rPr lang="en-US" altLang="hu-HU" sz="3200" i="1"/>
              <a:t>* = P</a:t>
            </a:r>
            <a:r>
              <a:rPr lang="en-US" altLang="hu-HU" sz="3200" i="1">
                <a:cs typeface="Times New Roman" pitchFamily="18" charset="0"/>
              </a:rPr>
              <a:t>·</a:t>
            </a:r>
            <a:r>
              <a:rPr lang="en-US" altLang="hu-HU" sz="3200" b="1">
                <a:cs typeface="Times New Roman" pitchFamily="18" charset="0"/>
              </a:rPr>
              <a:t>T</a:t>
            </a:r>
          </a:p>
        </p:txBody>
      </p:sp>
      <p:sp>
        <p:nvSpPr>
          <p:cNvPr id="16396" name="AutoShape 15"/>
          <p:cNvSpPr>
            <a:spLocks noChangeArrowheads="1"/>
          </p:cNvSpPr>
          <p:nvPr/>
        </p:nvSpPr>
        <p:spPr bwMode="auto">
          <a:xfrm rot="10800000">
            <a:off x="3287713" y="2997200"/>
            <a:ext cx="1008062" cy="793750"/>
          </a:xfrm>
          <a:prstGeom prst="rightArrow">
            <a:avLst>
              <a:gd name="adj1" fmla="val 50000"/>
              <a:gd name="adj2" fmla="val 3175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6397" name="Rectangle 17"/>
          <p:cNvSpPr>
            <a:spLocks noChangeArrowheads="1"/>
          </p:cNvSpPr>
          <p:nvPr/>
        </p:nvSpPr>
        <p:spPr bwMode="auto">
          <a:xfrm>
            <a:off x="3575050" y="3068638"/>
            <a:ext cx="6778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b="1"/>
              <a:t>T</a:t>
            </a:r>
            <a:r>
              <a:rPr lang="en-US" altLang="hu-HU" sz="3200" baseline="30000"/>
              <a:t>-1</a:t>
            </a:r>
          </a:p>
        </p:txBody>
      </p:sp>
      <p:sp>
        <p:nvSpPr>
          <p:cNvPr id="16398" name="Text Box 18"/>
          <p:cNvSpPr txBox="1">
            <a:spLocks noChangeArrowheads="1"/>
          </p:cNvSpPr>
          <p:nvPr/>
        </p:nvSpPr>
        <p:spPr bwMode="auto">
          <a:xfrm>
            <a:off x="5519738" y="3573463"/>
            <a:ext cx="2652712"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a:t>(</a:t>
            </a:r>
            <a:r>
              <a:rPr lang="hu-HU" altLang="hu-HU" sz="3200" i="1"/>
              <a:t>P</a:t>
            </a:r>
            <a:r>
              <a:rPr lang="en-US" altLang="hu-HU" sz="3200" i="1"/>
              <a:t>*</a:t>
            </a:r>
            <a:r>
              <a:rPr lang="en-US" altLang="hu-HU" sz="3200" i="1">
                <a:cs typeface="Times New Roman" pitchFamily="18" charset="0"/>
              </a:rPr>
              <a:t>·</a:t>
            </a:r>
            <a:r>
              <a:rPr lang="en-US" altLang="hu-HU" sz="3200" b="1">
                <a:cs typeface="Times New Roman" pitchFamily="18" charset="0"/>
              </a:rPr>
              <a:t>T</a:t>
            </a:r>
            <a:r>
              <a:rPr lang="en-US" altLang="hu-HU" sz="3200" baseline="30000"/>
              <a:t>-1</a:t>
            </a:r>
            <a:r>
              <a:rPr lang="en-US" altLang="hu-HU" sz="3200">
                <a:cs typeface="Times New Roman" pitchFamily="18" charset="0"/>
              </a:rPr>
              <a:t>)</a:t>
            </a:r>
            <a:r>
              <a:rPr lang="en-US" altLang="hu-HU" sz="3200" i="1">
                <a:cs typeface="Times New Roman" pitchFamily="18" charset="0"/>
              </a:rPr>
              <a:t>·</a:t>
            </a:r>
            <a:r>
              <a:rPr lang="hu-HU" altLang="hu-HU" sz="3200" i="1">
                <a:cs typeface="Times New Roman" pitchFamily="18" charset="0"/>
              </a:rPr>
              <a:t>N</a:t>
            </a:r>
            <a:r>
              <a:rPr lang="hu-HU" altLang="hu-HU" sz="3200" i="1" baseline="30000">
                <a:cs typeface="Times New Roman" pitchFamily="18" charset="0"/>
              </a:rPr>
              <a:t>T</a:t>
            </a:r>
            <a:r>
              <a:rPr lang="en-US" altLang="hu-HU" sz="3200" baseline="30000">
                <a:cs typeface="Times New Roman" pitchFamily="18" charset="0"/>
              </a:rPr>
              <a:t> </a:t>
            </a:r>
            <a:r>
              <a:rPr lang="en-US" altLang="hu-HU" sz="3200">
                <a:cs typeface="Times New Roman" pitchFamily="18" charset="0"/>
              </a:rPr>
              <a:t>= 0</a:t>
            </a:r>
          </a:p>
          <a:p>
            <a:r>
              <a:rPr lang="hu-HU" altLang="hu-HU" sz="3200" i="1"/>
              <a:t>P</a:t>
            </a:r>
            <a:r>
              <a:rPr lang="en-US" altLang="hu-HU" sz="3200" i="1"/>
              <a:t>*</a:t>
            </a:r>
            <a:r>
              <a:rPr lang="en-US" altLang="hu-HU" sz="3200" i="1">
                <a:cs typeface="Times New Roman" pitchFamily="18" charset="0"/>
              </a:rPr>
              <a:t>·</a:t>
            </a:r>
            <a:r>
              <a:rPr lang="en-US" altLang="hu-HU" sz="3200">
                <a:cs typeface="Times New Roman" pitchFamily="18" charset="0"/>
              </a:rPr>
              <a:t>(</a:t>
            </a:r>
            <a:r>
              <a:rPr lang="en-US" altLang="hu-HU" sz="3200" b="1">
                <a:cs typeface="Times New Roman" pitchFamily="18" charset="0"/>
              </a:rPr>
              <a:t>T</a:t>
            </a:r>
            <a:r>
              <a:rPr lang="en-US" altLang="hu-HU" sz="3200" baseline="30000"/>
              <a:t>-1</a:t>
            </a:r>
            <a:r>
              <a:rPr lang="en-US" altLang="hu-HU" sz="3200" i="1">
                <a:cs typeface="Times New Roman" pitchFamily="18" charset="0"/>
              </a:rPr>
              <a:t>·</a:t>
            </a:r>
            <a:r>
              <a:rPr lang="hu-HU" altLang="hu-HU" sz="3200" i="1">
                <a:cs typeface="Times New Roman" pitchFamily="18" charset="0"/>
              </a:rPr>
              <a:t>N</a:t>
            </a:r>
            <a:r>
              <a:rPr lang="hu-HU" altLang="hu-HU" sz="3200" i="1" baseline="30000">
                <a:cs typeface="Times New Roman" pitchFamily="18" charset="0"/>
              </a:rPr>
              <a:t>T</a:t>
            </a:r>
            <a:r>
              <a:rPr lang="en-US" altLang="hu-HU" sz="3200">
                <a:cs typeface="Times New Roman" pitchFamily="18" charset="0"/>
              </a:rPr>
              <a:t>)</a:t>
            </a:r>
            <a:r>
              <a:rPr lang="en-US" altLang="hu-HU" sz="3200" baseline="30000">
                <a:cs typeface="Times New Roman" pitchFamily="18" charset="0"/>
              </a:rPr>
              <a:t> </a:t>
            </a:r>
            <a:r>
              <a:rPr lang="en-US" altLang="hu-HU" sz="3200">
                <a:cs typeface="Times New Roman" pitchFamily="18" charset="0"/>
              </a:rPr>
              <a:t>= 0</a:t>
            </a:r>
          </a:p>
          <a:p>
            <a:r>
              <a:rPr lang="hu-HU" altLang="hu-HU" sz="3200" i="1"/>
              <a:t>P</a:t>
            </a:r>
            <a:r>
              <a:rPr lang="en-US" altLang="hu-HU" sz="3200" i="1"/>
              <a:t>*</a:t>
            </a:r>
            <a:r>
              <a:rPr lang="en-US" altLang="hu-HU" sz="3200" i="1">
                <a:cs typeface="Times New Roman" pitchFamily="18" charset="0"/>
              </a:rPr>
              <a:t>·</a:t>
            </a:r>
            <a:r>
              <a:rPr lang="hu-HU" altLang="hu-HU" sz="3200" i="1">
                <a:cs typeface="Times New Roman" pitchFamily="18" charset="0"/>
              </a:rPr>
              <a:t>N</a:t>
            </a:r>
            <a:r>
              <a:rPr lang="en-US" altLang="hu-HU" sz="3200" i="1">
                <a:cs typeface="Times New Roman" pitchFamily="18" charset="0"/>
              </a:rPr>
              <a:t>*</a:t>
            </a:r>
            <a:r>
              <a:rPr lang="hu-HU" altLang="hu-HU" sz="3200" i="1" baseline="30000">
                <a:cs typeface="Times New Roman" pitchFamily="18" charset="0"/>
              </a:rPr>
              <a:t>T</a:t>
            </a:r>
            <a:r>
              <a:rPr lang="en-US" altLang="hu-HU" sz="3200" baseline="30000">
                <a:cs typeface="Times New Roman" pitchFamily="18" charset="0"/>
              </a:rPr>
              <a:t> </a:t>
            </a:r>
            <a:r>
              <a:rPr lang="en-US" altLang="hu-HU" sz="3200">
                <a:cs typeface="Times New Roman" pitchFamily="18" charset="0"/>
              </a:rPr>
              <a:t>= 0</a:t>
            </a:r>
          </a:p>
        </p:txBody>
      </p:sp>
      <p:sp>
        <p:nvSpPr>
          <p:cNvPr id="16399" name="Rectangle 20"/>
          <p:cNvSpPr>
            <a:spLocks noChangeArrowheads="1"/>
          </p:cNvSpPr>
          <p:nvPr/>
        </p:nvSpPr>
        <p:spPr bwMode="auto">
          <a:xfrm>
            <a:off x="1127125" y="5589588"/>
            <a:ext cx="21923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i="1"/>
              <a:t>N*</a:t>
            </a:r>
            <a:r>
              <a:rPr lang="en-US" altLang="hu-HU" sz="3200" i="1">
                <a:cs typeface="Times New Roman" pitchFamily="18" charset="0"/>
              </a:rPr>
              <a:t>=</a:t>
            </a:r>
            <a:r>
              <a:rPr lang="hu-HU" altLang="hu-HU" sz="3200" i="1">
                <a:cs typeface="Times New Roman" pitchFamily="18" charset="0"/>
              </a:rPr>
              <a:t>N</a:t>
            </a:r>
            <a:r>
              <a:rPr lang="en-US" altLang="hu-HU" i="1"/>
              <a:t>·</a:t>
            </a:r>
            <a:r>
              <a:rPr lang="en-US" altLang="hu-HU" sz="3200">
                <a:cs typeface="Times New Roman" pitchFamily="18" charset="0"/>
              </a:rPr>
              <a:t>(</a:t>
            </a:r>
            <a:r>
              <a:rPr lang="en-US" altLang="hu-HU" sz="3200" b="1">
                <a:cs typeface="Times New Roman" pitchFamily="18" charset="0"/>
              </a:rPr>
              <a:t>T</a:t>
            </a:r>
            <a:r>
              <a:rPr lang="en-US" altLang="hu-HU" sz="3200" baseline="30000"/>
              <a:t>-1</a:t>
            </a:r>
            <a:r>
              <a:rPr lang="en-US" altLang="hu-HU" sz="3200">
                <a:cs typeface="Times New Roman" pitchFamily="18" charset="0"/>
              </a:rPr>
              <a:t>)</a:t>
            </a:r>
            <a:r>
              <a:rPr lang="hu-HU" altLang="hu-HU" sz="3200" i="1" baseline="30000">
                <a:cs typeface="Times New Roman" pitchFamily="18" charset="0"/>
              </a:rPr>
              <a:t>T</a:t>
            </a:r>
            <a:endParaRPr lang="en-US" altLang="hu-HU" sz="3200">
              <a:cs typeface="Times New Roman" pitchFamily="18" charset="0"/>
            </a:endParaRPr>
          </a:p>
        </p:txBody>
      </p:sp>
      <p:sp>
        <p:nvSpPr>
          <p:cNvPr id="16400" name="Rectangle 21"/>
          <p:cNvSpPr>
            <a:spLocks noChangeArrowheads="1"/>
          </p:cNvSpPr>
          <p:nvPr/>
        </p:nvSpPr>
        <p:spPr bwMode="auto">
          <a:xfrm>
            <a:off x="1055688" y="5445125"/>
            <a:ext cx="2376487" cy="792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6401" name="Text Box 22"/>
          <p:cNvSpPr txBox="1">
            <a:spLocks noChangeArrowheads="1"/>
          </p:cNvSpPr>
          <p:nvPr/>
        </p:nvSpPr>
        <p:spPr bwMode="auto">
          <a:xfrm>
            <a:off x="3503613" y="5553075"/>
            <a:ext cx="340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600"/>
              <a:t>Inverse</a:t>
            </a:r>
            <a:r>
              <a:rPr lang="hu-HU" altLang="hu-HU" sz="3600"/>
              <a:t> </a:t>
            </a:r>
            <a:r>
              <a:rPr lang="en-US" altLang="hu-HU" sz="3600"/>
              <a:t>transpose</a:t>
            </a:r>
          </a:p>
        </p:txBody>
      </p:sp>
      <p:sp>
        <p:nvSpPr>
          <p:cNvPr id="18" name="Rectangle 10"/>
          <p:cNvSpPr>
            <a:spLocks noChangeArrowheads="1"/>
          </p:cNvSpPr>
          <p:nvPr/>
        </p:nvSpPr>
        <p:spPr bwMode="auto">
          <a:xfrm>
            <a:off x="0" y="1677001"/>
            <a:ext cx="27606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dirty="0"/>
              <a:t>[</a:t>
            </a:r>
            <a:r>
              <a:rPr lang="hu-HU" altLang="hu-HU" i="1" dirty="0" err="1"/>
              <a:t>X</a:t>
            </a:r>
            <a:r>
              <a:rPr lang="hu-HU" altLang="hu-HU" i="1" baseline="-25000" dirty="0" err="1"/>
              <a:t>h</a:t>
            </a:r>
            <a:r>
              <a:rPr lang="hu-HU" altLang="hu-HU" i="1" baseline="-25000" dirty="0"/>
              <a:t> </a:t>
            </a:r>
            <a:r>
              <a:rPr lang="hu-HU" altLang="hu-HU" i="1" dirty="0"/>
              <a:t>,</a:t>
            </a:r>
            <a:r>
              <a:rPr lang="hu-HU" altLang="hu-HU" i="1" dirty="0" err="1"/>
              <a:t>Y</a:t>
            </a:r>
            <a:r>
              <a:rPr lang="hu-HU" altLang="hu-HU" i="1" baseline="-25000" dirty="0" err="1"/>
              <a:t>h</a:t>
            </a:r>
            <a:r>
              <a:rPr lang="hu-HU" altLang="hu-HU" i="1" baseline="-25000" dirty="0"/>
              <a:t> </a:t>
            </a:r>
            <a:r>
              <a:rPr lang="hu-HU" altLang="hu-HU" i="1" dirty="0"/>
              <a:t>,Z</a:t>
            </a:r>
            <a:r>
              <a:rPr lang="hu-HU" altLang="hu-HU" i="1" baseline="-25000" dirty="0"/>
              <a:t>h</a:t>
            </a:r>
            <a:r>
              <a:rPr lang="hu-HU" altLang="hu-HU" i="1" dirty="0"/>
              <a:t>,h</a:t>
            </a:r>
            <a:r>
              <a:rPr lang="en-US" altLang="hu-HU" dirty="0"/>
              <a:t>]·   </a:t>
            </a:r>
            <a:r>
              <a:rPr lang="en-US" altLang="hu-HU" dirty="0" smtClean="0"/>
              <a:t> </a:t>
            </a:r>
            <a:r>
              <a:rPr lang="hu-HU" altLang="hu-HU" dirty="0" smtClean="0"/>
              <a:t>  </a:t>
            </a:r>
            <a:r>
              <a:rPr lang="en-US" altLang="hu-HU" dirty="0" smtClean="0"/>
              <a:t>= </a:t>
            </a:r>
            <a:r>
              <a:rPr lang="en-US" altLang="hu-HU" dirty="0"/>
              <a:t>0 </a:t>
            </a:r>
            <a:endParaRPr lang="hu-HU" altLang="hu-HU" dirty="0"/>
          </a:p>
        </p:txBody>
      </p:sp>
      <p:sp>
        <p:nvSpPr>
          <p:cNvPr id="19" name="AutoShape 11"/>
          <p:cNvSpPr>
            <a:spLocks noChangeArrowheads="1"/>
          </p:cNvSpPr>
          <p:nvPr/>
        </p:nvSpPr>
        <p:spPr bwMode="auto">
          <a:xfrm>
            <a:off x="1692288" y="1137896"/>
            <a:ext cx="395944" cy="972629"/>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1600"/>
          </a:p>
        </p:txBody>
      </p:sp>
      <p:sp>
        <p:nvSpPr>
          <p:cNvPr id="20" name="Rectangle 13"/>
          <p:cNvSpPr>
            <a:spLocks noChangeArrowheads="1"/>
          </p:cNvSpPr>
          <p:nvPr/>
        </p:nvSpPr>
        <p:spPr bwMode="auto">
          <a:xfrm>
            <a:off x="1692188" y="980728"/>
            <a:ext cx="3690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1800" i="1" dirty="0"/>
              <a:t>n</a:t>
            </a:r>
            <a:r>
              <a:rPr lang="hu-HU" altLang="hu-HU" sz="1800" i="1" baseline="-25000" dirty="0"/>
              <a:t>x</a:t>
            </a:r>
            <a:endParaRPr lang="en-US" altLang="hu-HU" sz="1800" i="1" baseline="-25000" dirty="0"/>
          </a:p>
          <a:p>
            <a:r>
              <a:rPr lang="en-US" altLang="hu-HU" sz="1800" i="1" dirty="0" err="1"/>
              <a:t>n</a:t>
            </a:r>
            <a:r>
              <a:rPr lang="en-US" altLang="hu-HU" sz="1800" i="1" baseline="-25000" dirty="0" err="1"/>
              <a:t>y</a:t>
            </a:r>
            <a:endParaRPr lang="en-US" altLang="hu-HU" sz="1800" i="1" baseline="-25000" dirty="0"/>
          </a:p>
          <a:p>
            <a:r>
              <a:rPr lang="en-US" altLang="hu-HU" sz="1800" i="1" dirty="0" err="1"/>
              <a:t>n</a:t>
            </a:r>
            <a:r>
              <a:rPr lang="en-US" altLang="hu-HU" sz="1800" i="1" baseline="-25000" dirty="0" err="1"/>
              <a:t>z</a:t>
            </a:r>
            <a:endParaRPr lang="en-US" altLang="hu-HU" sz="1800" i="1" baseline="-25000" dirty="0"/>
          </a:p>
          <a:p>
            <a:r>
              <a:rPr lang="hu-HU" altLang="hu-HU" sz="1800" i="1" dirty="0"/>
              <a:t>d</a:t>
            </a:r>
            <a:endParaRPr lang="en-US" altLang="hu-HU" sz="1800" i="1" dirty="0"/>
          </a:p>
        </p:txBody>
      </p:sp>
      <p:cxnSp>
        <p:nvCxnSpPr>
          <p:cNvPr id="3" name="Egyenes összekötő nyíllal 2"/>
          <p:cNvCxnSpPr>
            <a:stCxn id="20" idx="2"/>
            <a:endCxn id="16389" idx="0"/>
          </p:cNvCxnSpPr>
          <p:nvPr/>
        </p:nvCxnSpPr>
        <p:spPr>
          <a:xfrm flipH="1">
            <a:off x="973244" y="2181057"/>
            <a:ext cx="903450" cy="3482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Egyenes összekötő nyíllal 4"/>
          <p:cNvCxnSpPr/>
          <p:nvPr/>
        </p:nvCxnSpPr>
        <p:spPr>
          <a:xfrm flipH="1">
            <a:off x="395536" y="2181057"/>
            <a:ext cx="72008" cy="4557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a:defRPr/>
            </a:pPr>
            <a:r>
              <a:rPr lang="hu-HU" dirty="0" smtClean="0">
                <a:solidFill>
                  <a:srgbClr val="FF0000"/>
                </a:solidFill>
              </a:rPr>
              <a:t>Affin transzformációk</a:t>
            </a:r>
          </a:p>
        </p:txBody>
      </p:sp>
      <mc:AlternateContent xmlns:mc="http://schemas.openxmlformats.org/markup-compatibility/2006">
        <mc:Choice xmlns:a14="http://schemas.microsoft.com/office/drawing/2010/main" Requires="a14">
          <p:sp>
            <p:nvSpPr>
              <p:cNvPr id="5" name="Rectangle 3"/>
              <p:cNvSpPr txBox="1">
                <a:spLocks noChangeArrowheads="1"/>
              </p:cNvSpPr>
              <p:nvPr/>
            </p:nvSpPr>
            <p:spPr bwMode="auto">
              <a:xfrm>
                <a:off x="633072" y="1340768"/>
                <a:ext cx="7772400" cy="2049462"/>
              </a:xfrm>
              <a:prstGeom prst="rect">
                <a:avLst/>
              </a:prstGeom>
              <a:noFill/>
              <a:ln>
                <a:noFill/>
              </a:ln>
              <a:extLst/>
            </p:spPr>
            <p:txBody>
              <a:bodyPr lIns="90488" tIns="44450" rIns="90488" bIns="44450"/>
              <a:lstStyle>
                <a:lvl1pPr marL="342900" indent="-342900" algn="l" rtl="0" eaLnBrk="0" fontAlgn="base" hangingPunct="0">
                  <a:spcBef>
                    <a:spcPct val="20000"/>
                  </a:spcBef>
                  <a:spcAft>
                    <a:spcPct val="0"/>
                  </a:spcAft>
                  <a:buClr>
                    <a:schemeClr val="accent2"/>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2000"/>
                  <a:buFont typeface="Monotype Sort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accent1"/>
                  </a:buClr>
                  <a:buSzPct val="100000"/>
                  <a:buChar char="•"/>
                  <a:defRPr sz="2000">
                    <a:solidFill>
                      <a:schemeClr val="tx1"/>
                    </a:solidFill>
                    <a:latin typeface="+mn-lt"/>
                  </a:defRPr>
                </a:lvl9pPr>
              </a:lstStyle>
              <a:p>
                <a:pPr>
                  <a:defRPr/>
                </a:pPr>
                <a:r>
                  <a:rPr lang="hu-HU" kern="0" dirty="0" smtClean="0"/>
                  <a:t>Ha az utolsó oszlop</a:t>
                </a:r>
                <a:r>
                  <a:rPr lang="en-US" kern="0" dirty="0" smtClean="0"/>
                  <a:t> [0,0,1]</a:t>
                </a:r>
                <a:r>
                  <a:rPr lang="en-US" kern="0" baseline="30000" dirty="0" smtClean="0"/>
                  <a:t>T</a:t>
                </a:r>
                <a:r>
                  <a:rPr lang="en-US" kern="0" dirty="0" smtClean="0"/>
                  <a:t> </a:t>
                </a:r>
                <a:r>
                  <a:rPr lang="en-US" kern="0" dirty="0" smtClean="0"/>
                  <a:t>ill. </a:t>
                </a:r>
                <a:r>
                  <a:rPr lang="en-US" kern="0" dirty="0" smtClean="0"/>
                  <a:t>[0,0,0,1]</a:t>
                </a:r>
                <a:r>
                  <a:rPr lang="en-US" kern="0" baseline="30000" dirty="0" smtClean="0"/>
                  <a:t>T</a:t>
                </a:r>
              </a:p>
              <a:p>
                <a:pPr marL="0" indent="0">
                  <a:buNone/>
                  <a:defRPr/>
                </a:pPr>
                <a:r>
                  <a:rPr lang="en-US" kern="0" dirty="0" smtClean="0"/>
                  <a:t>	VAGY</a:t>
                </a:r>
                <a:r>
                  <a:rPr lang="hu-HU" kern="0" dirty="0" smtClean="0"/>
                  <a:t> </a:t>
                </a:r>
                <a:r>
                  <a:rPr lang="en-US" kern="0" dirty="0"/>
                  <a:t>[0,0,</a:t>
                </a:r>
                <a:r>
                  <a:rPr lang="en-US" kern="0" dirty="0">
                    <a:sym typeface="Symbol"/>
                  </a:rPr>
                  <a:t></a:t>
                </a:r>
                <a:r>
                  <a:rPr lang="en-US" kern="0" dirty="0"/>
                  <a:t>]</a:t>
                </a:r>
                <a:r>
                  <a:rPr lang="en-US" kern="0" baseline="30000" dirty="0"/>
                  <a:t>T</a:t>
                </a:r>
                <a:r>
                  <a:rPr lang="en-US" kern="0" dirty="0"/>
                  <a:t> </a:t>
                </a:r>
                <a:r>
                  <a:rPr lang="en-US" kern="0" dirty="0" smtClean="0"/>
                  <a:t>ill </a:t>
                </a:r>
                <a:r>
                  <a:rPr lang="en-US" kern="0" dirty="0"/>
                  <a:t>[0,0,0</a:t>
                </a:r>
                <a:r>
                  <a:rPr lang="en-US" kern="0" dirty="0"/>
                  <a:t>,</a:t>
                </a:r>
                <a:r>
                  <a:rPr lang="en-US" kern="0" dirty="0">
                    <a:sym typeface="Symbol"/>
                  </a:rPr>
                  <a:t></a:t>
                </a:r>
                <a:r>
                  <a:rPr lang="en-US" kern="0" dirty="0"/>
                  <a:t>]</a:t>
                </a:r>
                <a:r>
                  <a:rPr lang="en-US" kern="0" baseline="30000" dirty="0"/>
                  <a:t>T </a:t>
                </a:r>
                <a:r>
                  <a:rPr lang="en-US" kern="0" baseline="30000" dirty="0" smtClean="0"/>
                  <a:t> </a:t>
                </a:r>
                <a:r>
                  <a:rPr lang="en-US" kern="0" dirty="0" err="1" smtClean="0"/>
                  <a:t>ahol</a:t>
                </a:r>
                <a:r>
                  <a:rPr lang="en-US" kern="0" dirty="0" smtClean="0"/>
                  <a:t> </a:t>
                </a:r>
                <a14:m>
                  <m:oMath xmlns:m="http://schemas.openxmlformats.org/officeDocument/2006/math">
                    <m:r>
                      <a:rPr lang="en-US" i="1" kern="0" dirty="0">
                        <a:latin typeface="Cambria Math"/>
                        <a:sym typeface="Symbol"/>
                      </a:rPr>
                      <m:t></m:t>
                    </m:r>
                    <m:r>
                      <a:rPr lang="en-US" i="1" kern="0" dirty="0">
                        <a:latin typeface="Cambria Math"/>
                        <a:ea typeface="Cambria Math"/>
                        <a:sym typeface="Symbol"/>
                      </a:rPr>
                      <m:t>≠0</m:t>
                    </m:r>
                  </m:oMath>
                </a14:m>
                <a:endParaRPr lang="hu-HU" kern="0" dirty="0"/>
              </a:p>
              <a:p>
                <a:pPr>
                  <a:defRPr/>
                </a:pPr>
                <a:r>
                  <a:rPr lang="hu-HU" kern="0" dirty="0" smtClean="0"/>
                  <a:t>Descartes koordinátákra lineáris</a:t>
                </a:r>
                <a:endParaRPr lang="en-US" kern="0" dirty="0" smtClean="0"/>
              </a:p>
              <a:p>
                <a:pPr>
                  <a:defRPr/>
                </a:pPr>
                <a:r>
                  <a:rPr lang="hu-HU" kern="0" dirty="0" smtClean="0"/>
                  <a:t>Párhuzamos egyenestartó</a:t>
                </a:r>
              </a:p>
            </p:txBody>
          </p:sp>
        </mc:Choice>
        <mc:Fallback>
          <p:sp>
            <p:nvSpPr>
              <p:cNvPr id="5" name="Rectangle 3"/>
              <p:cNvSpPr txBox="1">
                <a:spLocks noRot="1" noChangeAspect="1" noMove="1" noResize="1" noEditPoints="1" noAdjustHandles="1" noChangeArrowheads="1" noChangeShapeType="1" noTextEdit="1"/>
              </p:cNvSpPr>
              <p:nvPr/>
            </p:nvSpPr>
            <p:spPr bwMode="auto">
              <a:xfrm>
                <a:off x="633072" y="1340768"/>
                <a:ext cx="7772400" cy="2049462"/>
              </a:xfrm>
              <a:prstGeom prst="rect">
                <a:avLst/>
              </a:prstGeom>
              <a:blipFill rotWithShape="1">
                <a:blip r:embed="rId3"/>
                <a:stretch>
                  <a:fillRect l="-1098" t="-3869" b="-23810"/>
                </a:stretch>
              </a:blipFill>
              <a:ln>
                <a:noFill/>
              </a:ln>
              <a:extLst/>
            </p:spPr>
            <p:txBody>
              <a:bodyPr/>
              <a:lstStyle/>
              <a:p>
                <a:r>
                  <a:rPr lang="en-US">
                    <a:noFill/>
                  </a:rPr>
                  <a:t> </a:t>
                </a:r>
              </a:p>
            </p:txBody>
          </p:sp>
        </mc:Fallback>
      </mc:AlternateContent>
      <p:sp>
        <p:nvSpPr>
          <p:cNvPr id="12292" name="Rectangle 4"/>
          <p:cNvSpPr>
            <a:spLocks noChangeArrowheads="1"/>
          </p:cNvSpPr>
          <p:nvPr/>
        </p:nvSpPr>
        <p:spPr bwMode="auto">
          <a:xfrm>
            <a:off x="3187700" y="5653088"/>
            <a:ext cx="3184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a:t>[</a:t>
            </a:r>
            <a:r>
              <a:rPr lang="hu-HU" altLang="hu-HU" sz="3200" i="1"/>
              <a:t>x</a:t>
            </a:r>
            <a:r>
              <a:rPr lang="en-US" altLang="hu-HU" sz="3200" i="1"/>
              <a:t>’,y’,</a:t>
            </a:r>
            <a:r>
              <a:rPr lang="en-US" altLang="hu-HU" sz="3200"/>
              <a:t>1]</a:t>
            </a:r>
            <a:r>
              <a:rPr lang="en-US" altLang="hu-HU" sz="3200" b="1"/>
              <a:t> </a:t>
            </a:r>
            <a:r>
              <a:rPr lang="en-US" altLang="hu-HU" sz="3200"/>
              <a:t>=</a:t>
            </a:r>
            <a:r>
              <a:rPr lang="en-US" altLang="hu-HU" sz="3200" b="1"/>
              <a:t> </a:t>
            </a:r>
            <a:r>
              <a:rPr lang="en-US" altLang="hu-HU" sz="3200"/>
              <a:t>[</a:t>
            </a:r>
            <a:r>
              <a:rPr lang="hu-HU" altLang="hu-HU" sz="3200" i="1"/>
              <a:t>x,y</a:t>
            </a:r>
            <a:r>
              <a:rPr lang="en-US" altLang="hu-HU" sz="3200"/>
              <a:t>,1]</a:t>
            </a:r>
            <a:endParaRPr lang="hu-HU" altLang="hu-HU" sz="3200" b="1"/>
          </a:p>
        </p:txBody>
      </p:sp>
      <p:sp>
        <p:nvSpPr>
          <p:cNvPr id="12293" name="Text Box 5"/>
          <p:cNvSpPr txBox="1">
            <a:spLocks noChangeArrowheads="1"/>
          </p:cNvSpPr>
          <p:nvPr/>
        </p:nvSpPr>
        <p:spPr bwMode="auto">
          <a:xfrm>
            <a:off x="6215063" y="4610100"/>
            <a:ext cx="1905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i="1"/>
              <a:t>a</a:t>
            </a:r>
            <a:r>
              <a:rPr lang="en-US" altLang="hu-HU" sz="3200" baseline="-25000"/>
              <a:t>11   </a:t>
            </a:r>
            <a:r>
              <a:rPr lang="en-US" altLang="hu-HU" sz="3200" i="1"/>
              <a:t>a</a:t>
            </a:r>
            <a:r>
              <a:rPr lang="en-US" altLang="hu-HU" sz="3200" baseline="-25000"/>
              <a:t>12   </a:t>
            </a:r>
            <a:r>
              <a:rPr lang="en-US" altLang="hu-HU" sz="3200" b="1"/>
              <a:t> </a:t>
            </a:r>
            <a:r>
              <a:rPr lang="en-US" altLang="hu-HU"/>
              <a:t>0</a:t>
            </a:r>
            <a:r>
              <a:rPr lang="en-US" altLang="hu-HU">
                <a:latin typeface="Symbol" pitchFamily="18" charset="2"/>
              </a:rPr>
              <a:t> </a:t>
            </a:r>
            <a:endParaRPr lang="en-US" altLang="hu-HU" sz="1200"/>
          </a:p>
          <a:p>
            <a:r>
              <a:rPr lang="en-US" altLang="hu-HU" sz="3200" i="1"/>
              <a:t>a</a:t>
            </a:r>
            <a:r>
              <a:rPr lang="en-US" altLang="hu-HU" sz="3200" baseline="-25000"/>
              <a:t>21   </a:t>
            </a:r>
            <a:r>
              <a:rPr lang="en-US" altLang="hu-HU" sz="3200" i="1"/>
              <a:t>a</a:t>
            </a:r>
            <a:r>
              <a:rPr lang="en-US" altLang="hu-HU" sz="3200" baseline="-25000"/>
              <a:t>22   </a:t>
            </a:r>
            <a:r>
              <a:rPr lang="en-US" altLang="hu-HU" sz="3200" b="1"/>
              <a:t> </a:t>
            </a:r>
            <a:r>
              <a:rPr lang="en-US" altLang="hu-HU"/>
              <a:t>0</a:t>
            </a:r>
          </a:p>
          <a:p>
            <a:r>
              <a:rPr lang="en-US" altLang="hu-HU" sz="3200" i="1"/>
              <a:t>a</a:t>
            </a:r>
            <a:r>
              <a:rPr lang="en-US" altLang="hu-HU" sz="3200" baseline="-25000"/>
              <a:t>31   </a:t>
            </a:r>
            <a:r>
              <a:rPr lang="en-US" altLang="hu-HU" sz="3200" i="1"/>
              <a:t>a</a:t>
            </a:r>
            <a:r>
              <a:rPr lang="en-US" altLang="hu-HU" sz="3200" baseline="-25000"/>
              <a:t>32   </a:t>
            </a:r>
            <a:r>
              <a:rPr lang="en-US" altLang="hu-HU" sz="3200" b="1"/>
              <a:t> </a:t>
            </a:r>
            <a:r>
              <a:rPr lang="en-US" altLang="hu-HU"/>
              <a:t>1</a:t>
            </a:r>
            <a:endParaRPr lang="hu-HU" altLang="hu-HU"/>
          </a:p>
        </p:txBody>
      </p:sp>
      <p:sp>
        <p:nvSpPr>
          <p:cNvPr id="12294" name="Freeform 6"/>
          <p:cNvSpPr>
            <a:spLocks/>
          </p:cNvSpPr>
          <p:nvPr/>
        </p:nvSpPr>
        <p:spPr bwMode="auto">
          <a:xfrm>
            <a:off x="6138863" y="4762500"/>
            <a:ext cx="76200" cy="1371600"/>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381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2295" name="Freeform 7"/>
          <p:cNvSpPr>
            <a:spLocks/>
          </p:cNvSpPr>
          <p:nvPr/>
        </p:nvSpPr>
        <p:spPr bwMode="auto">
          <a:xfrm flipH="1">
            <a:off x="7967663" y="4762500"/>
            <a:ext cx="76200" cy="1371600"/>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381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2296" name="Rectangle 8"/>
          <p:cNvSpPr>
            <a:spLocks noChangeArrowheads="1"/>
          </p:cNvSpPr>
          <p:nvPr/>
        </p:nvSpPr>
        <p:spPr bwMode="auto">
          <a:xfrm>
            <a:off x="6215063" y="4762500"/>
            <a:ext cx="1371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2297" name="Rectangle 10"/>
          <p:cNvSpPr>
            <a:spLocks noChangeArrowheads="1"/>
          </p:cNvSpPr>
          <p:nvPr/>
        </p:nvSpPr>
        <p:spPr bwMode="auto">
          <a:xfrm>
            <a:off x="6215063" y="57531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2298" name="TextBox 14"/>
          <p:cNvSpPr txBox="1">
            <a:spLocks noChangeArrowheads="1"/>
          </p:cNvSpPr>
          <p:nvPr/>
        </p:nvSpPr>
        <p:spPr bwMode="auto">
          <a:xfrm>
            <a:off x="668338" y="3746500"/>
            <a:ext cx="385603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i="1"/>
              <a:t>x</a:t>
            </a:r>
            <a:r>
              <a:rPr lang="en-US" altLang="hu-HU" sz="3200"/>
              <a:t>’ = </a:t>
            </a:r>
            <a:r>
              <a:rPr lang="en-US" altLang="hu-HU" sz="3200" i="1"/>
              <a:t>a</a:t>
            </a:r>
            <a:r>
              <a:rPr lang="en-US" altLang="hu-HU" sz="3200" baseline="-25000"/>
              <a:t>11 </a:t>
            </a:r>
            <a:r>
              <a:rPr lang="en-US" altLang="hu-HU" sz="3200" i="1"/>
              <a:t>x + a</a:t>
            </a:r>
            <a:r>
              <a:rPr lang="en-US" altLang="hu-HU" sz="3200" baseline="-25000"/>
              <a:t>21 </a:t>
            </a:r>
            <a:r>
              <a:rPr lang="en-US" altLang="hu-HU" sz="3200" i="1"/>
              <a:t>y + a</a:t>
            </a:r>
            <a:r>
              <a:rPr lang="en-US" altLang="hu-HU" sz="3200" baseline="-25000"/>
              <a:t>31</a:t>
            </a:r>
            <a:endParaRPr lang="en-US" altLang="hu-HU" sz="3200" i="1"/>
          </a:p>
          <a:p>
            <a:r>
              <a:rPr lang="en-US" altLang="hu-HU" sz="3200" i="1"/>
              <a:t>y</a:t>
            </a:r>
            <a:r>
              <a:rPr lang="en-US" altLang="hu-HU" sz="3200"/>
              <a:t>’ </a:t>
            </a:r>
            <a:r>
              <a:rPr lang="en-US" altLang="hu-HU" sz="3200" i="1"/>
              <a:t>= a</a:t>
            </a:r>
            <a:r>
              <a:rPr lang="en-US" altLang="hu-HU" sz="3200" baseline="-25000"/>
              <a:t>12 </a:t>
            </a:r>
            <a:r>
              <a:rPr lang="en-US" altLang="hu-HU" sz="3200" i="1"/>
              <a:t>x + a</a:t>
            </a:r>
            <a:r>
              <a:rPr lang="en-US" altLang="hu-HU" sz="3200" baseline="-25000"/>
              <a:t>22 </a:t>
            </a:r>
            <a:r>
              <a:rPr lang="en-US" altLang="hu-HU" sz="3200" i="1"/>
              <a:t>y + a</a:t>
            </a:r>
            <a:r>
              <a:rPr lang="en-US" altLang="hu-HU" sz="3200" baseline="-25000"/>
              <a:t>32</a:t>
            </a:r>
            <a:endParaRPr lang="en-US" altLang="hu-HU" sz="3200" i="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AutoShape 29"/>
          <p:cNvSpPr>
            <a:spLocks noChangeArrowheads="1"/>
          </p:cNvSpPr>
          <p:nvPr/>
        </p:nvSpPr>
        <p:spPr bwMode="auto">
          <a:xfrm rot="-2473547">
            <a:off x="1860550" y="3073400"/>
            <a:ext cx="846138" cy="887413"/>
          </a:xfrm>
          <a:prstGeom prst="flowChartMagneticTape">
            <a:avLst/>
          </a:prstGeom>
          <a:solidFill>
            <a:srgbClr val="A09C00"/>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15" name="AutoShape 28"/>
          <p:cNvSpPr>
            <a:spLocks noChangeArrowheads="1"/>
          </p:cNvSpPr>
          <p:nvPr/>
        </p:nvSpPr>
        <p:spPr bwMode="auto">
          <a:xfrm>
            <a:off x="219075" y="3735388"/>
            <a:ext cx="1295400" cy="1582737"/>
          </a:xfrm>
          <a:prstGeom prst="flowChartMagneticTape">
            <a:avLst/>
          </a:prstGeom>
          <a:solidFill>
            <a:srgbClr val="A09C00"/>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6" name="Rectangle 2"/>
          <p:cNvSpPr>
            <a:spLocks noGrp="1" noChangeArrowheads="1"/>
          </p:cNvSpPr>
          <p:nvPr>
            <p:ph type="title"/>
          </p:nvPr>
        </p:nvSpPr>
        <p:spPr>
          <a:xfrm>
            <a:off x="0" y="381000"/>
            <a:ext cx="9144000" cy="1143000"/>
          </a:xfrm>
        </p:spPr>
        <p:txBody>
          <a:bodyPr/>
          <a:lstStyle/>
          <a:p>
            <a:pPr>
              <a:defRPr/>
            </a:pPr>
            <a:r>
              <a:rPr lang="hu-HU" dirty="0" err="1" smtClean="0">
                <a:solidFill>
                  <a:srgbClr val="FF0000"/>
                </a:solidFill>
              </a:rPr>
              <a:t>Affin</a:t>
            </a:r>
            <a:r>
              <a:rPr lang="hu-HU" dirty="0" smtClean="0">
                <a:solidFill>
                  <a:srgbClr val="FF0000"/>
                </a:solidFill>
              </a:rPr>
              <a:t> t</a:t>
            </a:r>
            <a:r>
              <a:rPr lang="en-US" dirty="0" err="1" smtClean="0">
                <a:solidFill>
                  <a:srgbClr val="FF0000"/>
                </a:solidFill>
              </a:rPr>
              <a:t>ranszform</a:t>
            </a:r>
            <a:r>
              <a:rPr lang="hu-HU" dirty="0" err="1" smtClean="0">
                <a:solidFill>
                  <a:srgbClr val="FF0000"/>
                </a:solidFill>
              </a:rPr>
              <a:t>ációs</a:t>
            </a:r>
            <a:r>
              <a:rPr lang="hu-HU" dirty="0" smtClean="0">
                <a:solidFill>
                  <a:srgbClr val="FF0000"/>
                </a:solidFill>
              </a:rPr>
              <a:t> mátrix sorai</a:t>
            </a:r>
          </a:p>
        </p:txBody>
      </p:sp>
      <p:sp>
        <p:nvSpPr>
          <p:cNvPr id="13317" name="Text Box 4"/>
          <p:cNvSpPr txBox="1">
            <a:spLocks noChangeArrowheads="1"/>
          </p:cNvSpPr>
          <p:nvPr/>
        </p:nvSpPr>
        <p:spPr bwMode="auto">
          <a:xfrm>
            <a:off x="468313" y="5445125"/>
            <a:ext cx="32528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dirty="0"/>
              <a:t>(</a:t>
            </a:r>
            <a:r>
              <a:rPr lang="en-US" altLang="hu-HU" sz="2800" i="1" dirty="0"/>
              <a:t>x’, y’</a:t>
            </a:r>
            <a:r>
              <a:rPr lang="en-US" altLang="hu-HU" sz="2800" dirty="0"/>
              <a:t>) = </a:t>
            </a:r>
            <a:r>
              <a:rPr lang="en-US" altLang="hu-HU" sz="2800" b="1" i="1" dirty="0"/>
              <a:t>o</a:t>
            </a:r>
            <a:r>
              <a:rPr lang="en-US" altLang="hu-HU" sz="2800" dirty="0"/>
              <a:t> </a:t>
            </a:r>
            <a:r>
              <a:rPr lang="en-US" altLang="hu-HU" sz="2800" dirty="0" smtClean="0"/>
              <a:t>+</a:t>
            </a:r>
            <a:r>
              <a:rPr lang="hu-HU" altLang="hu-HU" sz="2800" dirty="0" smtClean="0"/>
              <a:t> </a:t>
            </a:r>
            <a:r>
              <a:rPr lang="hu-HU" altLang="hu-HU" sz="2800" i="1" dirty="0" smtClean="0"/>
              <a:t>x</a:t>
            </a:r>
            <a:r>
              <a:rPr lang="en-US" altLang="hu-HU" sz="2800" b="1" i="1" dirty="0" smtClean="0"/>
              <a:t>u</a:t>
            </a:r>
            <a:r>
              <a:rPr lang="en-US" altLang="hu-HU" sz="2800" dirty="0" smtClean="0"/>
              <a:t> +</a:t>
            </a:r>
            <a:r>
              <a:rPr lang="hu-HU" altLang="hu-HU" sz="2800" dirty="0" smtClean="0"/>
              <a:t> </a:t>
            </a:r>
            <a:r>
              <a:rPr lang="hu-HU" altLang="hu-HU" sz="2800" i="1" dirty="0" smtClean="0"/>
              <a:t>y</a:t>
            </a:r>
            <a:r>
              <a:rPr lang="en-US" altLang="hu-HU" sz="2800" b="1" i="1" dirty="0" smtClean="0"/>
              <a:t>v</a:t>
            </a:r>
            <a:r>
              <a:rPr lang="en-US" altLang="hu-HU" sz="2800" dirty="0" smtClean="0"/>
              <a:t> </a:t>
            </a:r>
            <a:endParaRPr lang="hu-HU" altLang="hu-HU" sz="2800" dirty="0"/>
          </a:p>
        </p:txBody>
      </p:sp>
      <p:sp>
        <p:nvSpPr>
          <p:cNvPr id="13318" name="Text Box 5"/>
          <p:cNvSpPr txBox="1">
            <a:spLocks noChangeArrowheads="1"/>
          </p:cNvSpPr>
          <p:nvPr/>
        </p:nvSpPr>
        <p:spPr bwMode="auto">
          <a:xfrm>
            <a:off x="6664325" y="2054225"/>
            <a:ext cx="1905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i="1" dirty="0" err="1"/>
              <a:t>u</a:t>
            </a:r>
            <a:r>
              <a:rPr lang="en-US" altLang="hu-HU" sz="3200" i="1" baseline="-25000" dirty="0" err="1"/>
              <a:t>x</a:t>
            </a:r>
            <a:r>
              <a:rPr lang="en-US" altLang="hu-HU" sz="3200" baseline="-25000" dirty="0"/>
              <a:t>     </a:t>
            </a:r>
            <a:r>
              <a:rPr lang="en-US" altLang="hu-HU" sz="3200" i="1" dirty="0" err="1"/>
              <a:t>u</a:t>
            </a:r>
            <a:r>
              <a:rPr lang="en-US" altLang="hu-HU" sz="3200" i="1" baseline="-25000" dirty="0" err="1"/>
              <a:t>y</a:t>
            </a:r>
            <a:r>
              <a:rPr lang="en-US" altLang="hu-HU" sz="3200" baseline="-25000" dirty="0"/>
              <a:t>   </a:t>
            </a:r>
            <a:r>
              <a:rPr lang="en-US" altLang="hu-HU" sz="3200" b="1" dirty="0"/>
              <a:t> </a:t>
            </a:r>
            <a:r>
              <a:rPr lang="en-US" altLang="hu-HU" dirty="0"/>
              <a:t>0</a:t>
            </a:r>
            <a:r>
              <a:rPr lang="en-US" altLang="hu-HU" dirty="0">
                <a:latin typeface="Symbol" pitchFamily="18" charset="2"/>
              </a:rPr>
              <a:t> </a:t>
            </a:r>
            <a:endParaRPr lang="en-US" altLang="hu-HU" sz="1200" dirty="0"/>
          </a:p>
          <a:p>
            <a:r>
              <a:rPr lang="en-US" altLang="hu-HU" sz="3200" i="1" dirty="0" err="1"/>
              <a:t>v</a:t>
            </a:r>
            <a:r>
              <a:rPr lang="en-US" altLang="hu-HU" sz="3200" i="1" baseline="-25000" dirty="0" err="1"/>
              <a:t>x</a:t>
            </a:r>
            <a:r>
              <a:rPr lang="en-US" altLang="hu-HU" sz="3200" baseline="-25000" dirty="0"/>
              <a:t>      </a:t>
            </a:r>
            <a:r>
              <a:rPr lang="en-US" altLang="hu-HU" sz="3200" i="1" dirty="0" err="1"/>
              <a:t>v</a:t>
            </a:r>
            <a:r>
              <a:rPr lang="en-US" altLang="hu-HU" sz="3200" i="1" baseline="-25000" dirty="0" err="1"/>
              <a:t>y</a:t>
            </a:r>
            <a:r>
              <a:rPr lang="en-US" altLang="hu-HU" sz="3200" baseline="-25000" dirty="0"/>
              <a:t>   </a:t>
            </a:r>
            <a:r>
              <a:rPr lang="en-US" altLang="hu-HU" sz="3200" b="1" dirty="0"/>
              <a:t> </a:t>
            </a:r>
            <a:r>
              <a:rPr lang="en-US" altLang="hu-HU" dirty="0"/>
              <a:t>0</a:t>
            </a:r>
          </a:p>
          <a:p>
            <a:r>
              <a:rPr lang="en-US" altLang="hu-HU" sz="3200" i="1" dirty="0"/>
              <a:t>o</a:t>
            </a:r>
            <a:r>
              <a:rPr lang="en-US" altLang="hu-HU" sz="3200" i="1" baseline="-25000" dirty="0"/>
              <a:t>x </a:t>
            </a:r>
            <a:r>
              <a:rPr lang="en-US" altLang="hu-HU" sz="3200" baseline="-25000" dirty="0"/>
              <a:t>    </a:t>
            </a:r>
            <a:r>
              <a:rPr lang="en-US" altLang="hu-HU" sz="3200" i="1" dirty="0"/>
              <a:t>o</a:t>
            </a:r>
            <a:r>
              <a:rPr lang="en-US" altLang="hu-HU" sz="3200" i="1" baseline="-25000" dirty="0"/>
              <a:t>y</a:t>
            </a:r>
            <a:r>
              <a:rPr lang="en-US" altLang="hu-HU" sz="3200" baseline="-25000" dirty="0"/>
              <a:t>     </a:t>
            </a:r>
            <a:r>
              <a:rPr lang="en-US" altLang="hu-HU" dirty="0"/>
              <a:t>1</a:t>
            </a:r>
            <a:endParaRPr lang="hu-HU" altLang="hu-HU" dirty="0"/>
          </a:p>
        </p:txBody>
      </p:sp>
      <p:sp>
        <p:nvSpPr>
          <p:cNvPr id="13319" name="Freeform 6"/>
          <p:cNvSpPr>
            <a:spLocks/>
          </p:cNvSpPr>
          <p:nvPr/>
        </p:nvSpPr>
        <p:spPr bwMode="auto">
          <a:xfrm>
            <a:off x="6588125" y="2206625"/>
            <a:ext cx="76200" cy="1371600"/>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381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3320" name="Freeform 7"/>
          <p:cNvSpPr>
            <a:spLocks/>
          </p:cNvSpPr>
          <p:nvPr/>
        </p:nvSpPr>
        <p:spPr bwMode="auto">
          <a:xfrm flipH="1">
            <a:off x="8416925" y="2206625"/>
            <a:ext cx="76200" cy="1371600"/>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381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3321" name="Rectangle 8"/>
          <p:cNvSpPr>
            <a:spLocks noChangeArrowheads="1"/>
          </p:cNvSpPr>
          <p:nvPr/>
        </p:nvSpPr>
        <p:spPr bwMode="auto">
          <a:xfrm>
            <a:off x="6664325" y="2206625"/>
            <a:ext cx="1371600" cy="91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22" name="Rectangle 9"/>
          <p:cNvSpPr>
            <a:spLocks noChangeArrowheads="1"/>
          </p:cNvSpPr>
          <p:nvPr/>
        </p:nvSpPr>
        <p:spPr bwMode="auto">
          <a:xfrm>
            <a:off x="6664325" y="3197225"/>
            <a:ext cx="1371600"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23" name="Rectangle 10"/>
          <p:cNvSpPr>
            <a:spLocks noChangeArrowheads="1"/>
          </p:cNvSpPr>
          <p:nvPr/>
        </p:nvSpPr>
        <p:spPr bwMode="auto">
          <a:xfrm>
            <a:off x="3767138" y="3103563"/>
            <a:ext cx="31686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a:solidFill>
                  <a:srgbClr val="FFFFFF"/>
                </a:solidFill>
              </a:rPr>
              <a:t>[</a:t>
            </a:r>
            <a:r>
              <a:rPr lang="hu-HU" altLang="hu-HU" sz="3200" i="1">
                <a:solidFill>
                  <a:srgbClr val="FFFFFF"/>
                </a:solidFill>
              </a:rPr>
              <a:t>x</a:t>
            </a:r>
            <a:r>
              <a:rPr lang="en-US" altLang="hu-HU" sz="3200" i="1">
                <a:solidFill>
                  <a:srgbClr val="FFFFFF"/>
                </a:solidFill>
              </a:rPr>
              <a:t>’,y’,</a:t>
            </a:r>
            <a:r>
              <a:rPr lang="en-US" altLang="hu-HU" sz="3200">
                <a:solidFill>
                  <a:srgbClr val="FFFFFF"/>
                </a:solidFill>
              </a:rPr>
              <a:t>1]=[</a:t>
            </a:r>
            <a:r>
              <a:rPr lang="hu-HU" altLang="hu-HU" sz="3200" i="1">
                <a:solidFill>
                  <a:srgbClr val="FFFFFF"/>
                </a:solidFill>
              </a:rPr>
              <a:t>x,y</a:t>
            </a:r>
            <a:r>
              <a:rPr lang="en-US" altLang="hu-HU" sz="3200">
                <a:solidFill>
                  <a:srgbClr val="FFFFFF"/>
                </a:solidFill>
              </a:rPr>
              <a:t>,1]</a:t>
            </a:r>
            <a:r>
              <a:rPr lang="en-US" altLang="hu-HU">
                <a:sym typeface="Symbol" pitchFamily="18" charset="2"/>
              </a:rPr>
              <a:t></a:t>
            </a:r>
          </a:p>
        </p:txBody>
      </p:sp>
      <p:sp>
        <p:nvSpPr>
          <p:cNvPr id="13324" name="Line 15"/>
          <p:cNvSpPr>
            <a:spLocks noChangeShapeType="1"/>
          </p:cNvSpPr>
          <p:nvPr/>
        </p:nvSpPr>
        <p:spPr bwMode="auto">
          <a:xfrm flipV="1">
            <a:off x="650875" y="2262188"/>
            <a:ext cx="0" cy="273526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13325" name="Line 16"/>
          <p:cNvSpPr>
            <a:spLocks noChangeShapeType="1"/>
          </p:cNvSpPr>
          <p:nvPr/>
        </p:nvSpPr>
        <p:spPr bwMode="auto">
          <a:xfrm flipV="1">
            <a:off x="468313" y="4797425"/>
            <a:ext cx="3167062" cy="158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13326" name="Line 18"/>
          <p:cNvSpPr>
            <a:spLocks noChangeShapeType="1"/>
          </p:cNvSpPr>
          <p:nvPr/>
        </p:nvSpPr>
        <p:spPr bwMode="auto">
          <a:xfrm flipV="1">
            <a:off x="641350" y="4810125"/>
            <a:ext cx="1395413" cy="1588"/>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13327" name="Line 21"/>
          <p:cNvSpPr>
            <a:spLocks noChangeShapeType="1"/>
          </p:cNvSpPr>
          <p:nvPr/>
        </p:nvSpPr>
        <p:spPr bwMode="auto">
          <a:xfrm flipH="1" flipV="1">
            <a:off x="652463" y="3390900"/>
            <a:ext cx="1587" cy="14160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13328" name="Oval 19"/>
          <p:cNvSpPr>
            <a:spLocks noChangeArrowheads="1"/>
          </p:cNvSpPr>
          <p:nvPr/>
        </p:nvSpPr>
        <p:spPr bwMode="auto">
          <a:xfrm>
            <a:off x="2000250" y="4713288"/>
            <a:ext cx="144463" cy="160337"/>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29" name="Oval 20"/>
          <p:cNvSpPr>
            <a:spLocks noChangeArrowheads="1"/>
          </p:cNvSpPr>
          <p:nvPr/>
        </p:nvSpPr>
        <p:spPr bwMode="auto">
          <a:xfrm>
            <a:off x="581025" y="3260725"/>
            <a:ext cx="144463" cy="160338"/>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30" name="Line 22"/>
          <p:cNvSpPr>
            <a:spLocks noChangeShapeType="1"/>
          </p:cNvSpPr>
          <p:nvPr/>
        </p:nvSpPr>
        <p:spPr bwMode="auto">
          <a:xfrm rot="19354248" flipV="1">
            <a:off x="2165350" y="3294063"/>
            <a:ext cx="950913" cy="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13331" name="Line 23"/>
          <p:cNvSpPr>
            <a:spLocks noChangeShapeType="1"/>
          </p:cNvSpPr>
          <p:nvPr/>
        </p:nvSpPr>
        <p:spPr bwMode="auto">
          <a:xfrm rot="-2245752" flipH="1" flipV="1">
            <a:off x="1936750" y="2936875"/>
            <a:ext cx="114300" cy="750888"/>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13332" name="Oval 24"/>
          <p:cNvSpPr>
            <a:spLocks noChangeArrowheads="1"/>
          </p:cNvSpPr>
          <p:nvPr/>
        </p:nvSpPr>
        <p:spPr bwMode="auto">
          <a:xfrm rot="-2245752">
            <a:off x="2217738" y="3525838"/>
            <a:ext cx="98425" cy="90487"/>
          </a:xfrm>
          <a:prstGeom prst="ellipse">
            <a:avLst/>
          </a:prstGeom>
          <a:solidFill>
            <a:srgbClr val="FF0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33" name="Oval 25"/>
          <p:cNvSpPr>
            <a:spLocks noChangeArrowheads="1"/>
          </p:cNvSpPr>
          <p:nvPr/>
        </p:nvSpPr>
        <p:spPr bwMode="auto">
          <a:xfrm rot="-2245752">
            <a:off x="3005138" y="2959100"/>
            <a:ext cx="98425" cy="88900"/>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34" name="Oval 26"/>
          <p:cNvSpPr>
            <a:spLocks noChangeArrowheads="1"/>
          </p:cNvSpPr>
          <p:nvPr/>
        </p:nvSpPr>
        <p:spPr bwMode="auto">
          <a:xfrm rot="-2245752">
            <a:off x="1647825" y="2982913"/>
            <a:ext cx="98425" cy="90487"/>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35" name="Rectangle 30"/>
          <p:cNvSpPr>
            <a:spLocks noChangeArrowheads="1"/>
          </p:cNvSpPr>
          <p:nvPr/>
        </p:nvSpPr>
        <p:spPr bwMode="auto">
          <a:xfrm>
            <a:off x="2806700" y="30861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a:t>u</a:t>
            </a:r>
            <a:endParaRPr lang="hu-HU" altLang="hu-HU" b="1" i="1"/>
          </a:p>
        </p:txBody>
      </p:sp>
      <p:sp>
        <p:nvSpPr>
          <p:cNvPr id="13336" name="Rectangle 31"/>
          <p:cNvSpPr>
            <a:spLocks noChangeArrowheads="1"/>
          </p:cNvSpPr>
          <p:nvPr/>
        </p:nvSpPr>
        <p:spPr bwMode="auto">
          <a:xfrm>
            <a:off x="1541463" y="3036888"/>
            <a:ext cx="319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a:t>v</a:t>
            </a:r>
            <a:endParaRPr lang="hu-HU" altLang="hu-HU" b="1" i="1"/>
          </a:p>
        </p:txBody>
      </p:sp>
      <p:sp>
        <p:nvSpPr>
          <p:cNvPr id="13337" name="Line 32"/>
          <p:cNvSpPr>
            <a:spLocks noChangeShapeType="1"/>
          </p:cNvSpPr>
          <p:nvPr/>
        </p:nvSpPr>
        <p:spPr bwMode="auto">
          <a:xfrm flipV="1">
            <a:off x="641350" y="3641725"/>
            <a:ext cx="1574800" cy="1127125"/>
          </a:xfrm>
          <a:prstGeom prst="line">
            <a:avLst/>
          </a:prstGeom>
          <a:noFill/>
          <a:ln w="38100">
            <a:solidFill>
              <a:srgbClr val="340427"/>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13338" name="Rectangle 33"/>
          <p:cNvSpPr>
            <a:spLocks noChangeArrowheads="1"/>
          </p:cNvSpPr>
          <p:nvPr/>
        </p:nvSpPr>
        <p:spPr bwMode="auto">
          <a:xfrm>
            <a:off x="1633538" y="39036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a:t>o</a:t>
            </a:r>
            <a:endParaRPr lang="hu-HU" altLang="hu-HU" b="1" i="1"/>
          </a:p>
        </p:txBody>
      </p:sp>
      <p:sp>
        <p:nvSpPr>
          <p:cNvPr id="13339" name="Oval 17"/>
          <p:cNvSpPr>
            <a:spLocks noChangeArrowheads="1"/>
          </p:cNvSpPr>
          <p:nvPr/>
        </p:nvSpPr>
        <p:spPr bwMode="auto">
          <a:xfrm>
            <a:off x="582613" y="4718050"/>
            <a:ext cx="144462" cy="160338"/>
          </a:xfrm>
          <a:prstGeom prst="ellipse">
            <a:avLst/>
          </a:prstGeom>
          <a:solidFill>
            <a:srgbClr val="FF0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40" name="Oval 34"/>
          <p:cNvSpPr>
            <a:spLocks noChangeArrowheads="1"/>
          </p:cNvSpPr>
          <p:nvPr/>
        </p:nvSpPr>
        <p:spPr bwMode="auto">
          <a:xfrm>
            <a:off x="908050" y="3857625"/>
            <a:ext cx="144463" cy="160338"/>
          </a:xfrm>
          <a:prstGeom prst="ellipse">
            <a:avLst/>
          </a:prstGeom>
          <a:solidFill>
            <a:srgbClr val="ED13B4"/>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41" name="Rectangle 37"/>
          <p:cNvSpPr>
            <a:spLocks noChangeArrowheads="1"/>
          </p:cNvSpPr>
          <p:nvPr/>
        </p:nvSpPr>
        <p:spPr bwMode="auto">
          <a:xfrm>
            <a:off x="682625" y="3213100"/>
            <a:ext cx="1171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dirty="0">
                <a:solidFill>
                  <a:srgbClr val="FF0000"/>
                </a:solidFill>
                <a:latin typeface="Symbol" pitchFamily="18" charset="2"/>
              </a:rPr>
              <a:t>(</a:t>
            </a:r>
            <a:r>
              <a:rPr lang="hu-HU" altLang="hu-HU" sz="2800" i="1" dirty="0">
                <a:solidFill>
                  <a:srgbClr val="FF0000"/>
                </a:solidFill>
              </a:rPr>
              <a:t>x,y</a:t>
            </a:r>
            <a:r>
              <a:rPr lang="en-US" altLang="hu-HU" sz="2800" dirty="0">
                <a:solidFill>
                  <a:srgbClr val="FF0000"/>
                </a:solidFill>
              </a:rPr>
              <a:t>)</a:t>
            </a:r>
            <a:endParaRPr lang="hu-HU" altLang="hu-HU" sz="2800" dirty="0">
              <a:solidFill>
                <a:srgbClr val="FF0000"/>
              </a:solidFill>
            </a:endParaRPr>
          </a:p>
        </p:txBody>
      </p:sp>
      <p:sp>
        <p:nvSpPr>
          <p:cNvPr id="13342" name="Oval 38"/>
          <p:cNvSpPr>
            <a:spLocks noChangeArrowheads="1"/>
          </p:cNvSpPr>
          <p:nvPr/>
        </p:nvSpPr>
        <p:spPr bwMode="auto">
          <a:xfrm>
            <a:off x="2165350" y="3141663"/>
            <a:ext cx="144463" cy="160337"/>
          </a:xfrm>
          <a:prstGeom prst="ellipse">
            <a:avLst/>
          </a:prstGeom>
          <a:solidFill>
            <a:srgbClr val="ED13B4"/>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3343" name="Rectangle 39"/>
          <p:cNvSpPr>
            <a:spLocks noChangeArrowheads="1"/>
          </p:cNvSpPr>
          <p:nvPr/>
        </p:nvSpPr>
        <p:spPr bwMode="auto">
          <a:xfrm>
            <a:off x="1870075" y="2571750"/>
            <a:ext cx="10727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dirty="0">
                <a:solidFill>
                  <a:srgbClr val="FF0000"/>
                </a:solidFill>
              </a:rPr>
              <a:t>(</a:t>
            </a:r>
            <a:r>
              <a:rPr lang="hu-HU" altLang="hu-HU" sz="2800" i="1" dirty="0">
                <a:solidFill>
                  <a:srgbClr val="FF0000"/>
                </a:solidFill>
              </a:rPr>
              <a:t>x</a:t>
            </a:r>
            <a:r>
              <a:rPr lang="en-US" altLang="hu-HU" sz="2800" i="1" dirty="0">
                <a:solidFill>
                  <a:srgbClr val="FF0000"/>
                </a:solidFill>
              </a:rPr>
              <a:t>’,y’</a:t>
            </a:r>
            <a:r>
              <a:rPr lang="en-US" altLang="hu-HU" sz="2800" dirty="0">
                <a:solidFill>
                  <a:srgbClr val="FF0000"/>
                </a:solidFill>
              </a:rPr>
              <a:t>)</a:t>
            </a:r>
            <a:endParaRPr lang="hu-HU" altLang="hu-HU" sz="2800" dirty="0">
              <a:solidFill>
                <a:srgbClr val="FF0000"/>
              </a:solidFill>
            </a:endParaRPr>
          </a:p>
        </p:txBody>
      </p:sp>
      <p:sp>
        <p:nvSpPr>
          <p:cNvPr id="13344" name="Line 40"/>
          <p:cNvSpPr>
            <a:spLocks noChangeShapeType="1"/>
          </p:cNvSpPr>
          <p:nvPr/>
        </p:nvSpPr>
        <p:spPr bwMode="auto">
          <a:xfrm flipV="1">
            <a:off x="3851275" y="3933825"/>
            <a:ext cx="4851400" cy="15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13345" name="Rectangle 41"/>
          <p:cNvSpPr>
            <a:spLocks noChangeArrowheads="1"/>
          </p:cNvSpPr>
          <p:nvPr/>
        </p:nvSpPr>
        <p:spPr bwMode="auto">
          <a:xfrm>
            <a:off x="5213350" y="4029075"/>
            <a:ext cx="346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dirty="0"/>
              <a:t>[0, 0, 1]    [</a:t>
            </a:r>
            <a:r>
              <a:rPr lang="en-US" altLang="hu-HU" i="1" dirty="0"/>
              <a:t>o</a:t>
            </a:r>
            <a:r>
              <a:rPr lang="en-US" altLang="hu-HU" i="1" baseline="-25000" dirty="0"/>
              <a:t>x</a:t>
            </a:r>
            <a:r>
              <a:rPr lang="en-US" altLang="hu-HU" baseline="-25000" dirty="0"/>
              <a:t>         </a:t>
            </a:r>
            <a:r>
              <a:rPr lang="en-US" altLang="hu-HU" i="1" dirty="0"/>
              <a:t>o</a:t>
            </a:r>
            <a:r>
              <a:rPr lang="en-US" altLang="hu-HU" i="1" baseline="-25000" dirty="0"/>
              <a:t>y</a:t>
            </a:r>
            <a:r>
              <a:rPr lang="en-US" altLang="hu-HU" dirty="0"/>
              <a:t>       1 ] </a:t>
            </a:r>
            <a:endParaRPr lang="hu-HU" altLang="hu-HU" dirty="0"/>
          </a:p>
        </p:txBody>
      </p:sp>
      <p:sp>
        <p:nvSpPr>
          <p:cNvPr id="13346" name="Rectangle 42"/>
          <p:cNvSpPr>
            <a:spLocks noChangeArrowheads="1"/>
          </p:cNvSpPr>
          <p:nvPr/>
        </p:nvSpPr>
        <p:spPr bwMode="auto">
          <a:xfrm>
            <a:off x="5230813" y="4633913"/>
            <a:ext cx="3473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dirty="0"/>
              <a:t>[1, 0, 1]    [</a:t>
            </a:r>
            <a:r>
              <a:rPr lang="en-US" altLang="hu-HU" i="1" dirty="0" err="1"/>
              <a:t>o</a:t>
            </a:r>
            <a:r>
              <a:rPr lang="en-US" altLang="hu-HU" i="1" baseline="-25000" dirty="0" err="1"/>
              <a:t>x</a:t>
            </a:r>
            <a:r>
              <a:rPr lang="en-US" altLang="hu-HU" dirty="0" err="1"/>
              <a:t>+</a:t>
            </a:r>
            <a:r>
              <a:rPr lang="en-US" altLang="hu-HU" i="1" dirty="0" err="1"/>
              <a:t>u</a:t>
            </a:r>
            <a:r>
              <a:rPr lang="en-US" altLang="hu-HU" i="1" baseline="-25000" dirty="0" err="1"/>
              <a:t>x</a:t>
            </a:r>
            <a:r>
              <a:rPr lang="en-US" altLang="hu-HU" baseline="-25000" dirty="0"/>
              <a:t>  </a:t>
            </a:r>
            <a:r>
              <a:rPr lang="en-US" altLang="hu-HU" i="1" dirty="0" err="1"/>
              <a:t>o</a:t>
            </a:r>
            <a:r>
              <a:rPr lang="en-US" altLang="hu-HU" i="1" baseline="-25000" dirty="0" err="1"/>
              <a:t>y</a:t>
            </a:r>
            <a:r>
              <a:rPr lang="en-US" altLang="hu-HU" dirty="0" err="1"/>
              <a:t>+</a:t>
            </a:r>
            <a:r>
              <a:rPr lang="en-US" altLang="hu-HU" i="1" dirty="0" err="1"/>
              <a:t>u</a:t>
            </a:r>
            <a:r>
              <a:rPr lang="en-US" altLang="hu-HU" i="1" baseline="-25000" dirty="0" err="1"/>
              <a:t>y</a:t>
            </a:r>
            <a:r>
              <a:rPr lang="en-US" altLang="hu-HU" baseline="-25000" dirty="0"/>
              <a:t> </a:t>
            </a:r>
            <a:r>
              <a:rPr lang="en-US" altLang="hu-HU" dirty="0"/>
              <a:t>1 ] </a:t>
            </a:r>
            <a:endParaRPr lang="hu-HU" altLang="hu-HU" dirty="0"/>
          </a:p>
        </p:txBody>
      </p:sp>
      <p:sp>
        <p:nvSpPr>
          <p:cNvPr id="13347" name="Rectangle 43"/>
          <p:cNvSpPr>
            <a:spLocks noChangeArrowheads="1"/>
          </p:cNvSpPr>
          <p:nvPr/>
        </p:nvSpPr>
        <p:spPr bwMode="auto">
          <a:xfrm>
            <a:off x="5224463" y="5238750"/>
            <a:ext cx="3489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dirty="0"/>
              <a:t>[0, 1, 1]    [</a:t>
            </a:r>
            <a:r>
              <a:rPr lang="en-US" altLang="hu-HU" i="1" dirty="0" err="1"/>
              <a:t>o</a:t>
            </a:r>
            <a:r>
              <a:rPr lang="en-US" altLang="hu-HU" i="1" baseline="-25000" dirty="0" err="1"/>
              <a:t>x</a:t>
            </a:r>
            <a:r>
              <a:rPr lang="en-US" altLang="hu-HU" dirty="0" err="1"/>
              <a:t>+</a:t>
            </a:r>
            <a:r>
              <a:rPr lang="en-US" altLang="hu-HU" i="1" dirty="0" err="1"/>
              <a:t>v</a:t>
            </a:r>
            <a:r>
              <a:rPr lang="en-US" altLang="hu-HU" i="1" baseline="-25000" dirty="0" err="1"/>
              <a:t>x</a:t>
            </a:r>
            <a:r>
              <a:rPr lang="en-US" altLang="hu-HU" baseline="-25000" dirty="0"/>
              <a:t>  </a:t>
            </a:r>
            <a:r>
              <a:rPr lang="en-US" altLang="hu-HU" i="1" dirty="0" err="1"/>
              <a:t>o</a:t>
            </a:r>
            <a:r>
              <a:rPr lang="en-US" altLang="hu-HU" i="1" baseline="-25000" dirty="0" err="1"/>
              <a:t>y</a:t>
            </a:r>
            <a:r>
              <a:rPr lang="en-US" altLang="hu-HU" dirty="0" err="1"/>
              <a:t>+</a:t>
            </a:r>
            <a:r>
              <a:rPr lang="en-US" altLang="hu-HU" i="1" dirty="0" err="1"/>
              <a:t>v</a:t>
            </a:r>
            <a:r>
              <a:rPr lang="en-US" altLang="hu-HU" i="1" baseline="-25000" dirty="0" err="1"/>
              <a:t>y</a:t>
            </a:r>
            <a:r>
              <a:rPr lang="en-US" altLang="hu-HU" baseline="-25000" dirty="0"/>
              <a:t>  </a:t>
            </a:r>
            <a:r>
              <a:rPr lang="en-US" altLang="hu-HU" dirty="0"/>
              <a:t>1 ] </a:t>
            </a:r>
            <a:endParaRPr lang="hu-HU" altLang="hu-H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404813"/>
            <a:ext cx="9144000" cy="1143000"/>
          </a:xfrm>
        </p:spPr>
        <p:txBody>
          <a:bodyPr/>
          <a:lstStyle/>
          <a:p>
            <a:pPr>
              <a:defRPr/>
            </a:pPr>
            <a:r>
              <a:rPr lang="hu-HU" dirty="0" smtClean="0">
                <a:solidFill>
                  <a:srgbClr val="FF0000"/>
                </a:solidFill>
              </a:rPr>
              <a:t>Eltolás</a:t>
            </a:r>
            <a:endParaRPr lang="en-US" dirty="0" smtClean="0">
              <a:solidFill>
                <a:srgbClr val="FF0000"/>
              </a:solidFill>
            </a:endParaRPr>
          </a:p>
        </p:txBody>
      </p:sp>
      <p:sp>
        <p:nvSpPr>
          <p:cNvPr id="17411" name="Rectangle 3"/>
          <p:cNvSpPr>
            <a:spLocks noGrp="1" noChangeArrowheads="1"/>
          </p:cNvSpPr>
          <p:nvPr>
            <p:ph idx="1"/>
          </p:nvPr>
        </p:nvSpPr>
        <p:spPr>
          <a:xfrm>
            <a:off x="684213" y="1989138"/>
            <a:ext cx="5040312" cy="719137"/>
          </a:xfrm>
          <a:noFill/>
        </p:spPr>
        <p:txBody>
          <a:bodyPr/>
          <a:lstStyle/>
          <a:p>
            <a:pPr>
              <a:buFont typeface="Monotype Sorts" pitchFamily="2" charset="2"/>
              <a:buNone/>
            </a:pPr>
            <a:r>
              <a:rPr lang="en-US" altLang="hu-HU" dirty="0" smtClean="0">
                <a:latin typeface="Times New Roman" panose="02020603050405020304" pitchFamily="18" charset="0"/>
                <a:cs typeface="Times New Roman" panose="02020603050405020304" pitchFamily="18" charset="0"/>
              </a:rPr>
              <a:t>(</a:t>
            </a:r>
            <a:r>
              <a:rPr lang="en-US" altLang="hu-HU" i="1" dirty="0" smtClean="0">
                <a:latin typeface="Times New Roman" panose="02020603050405020304" pitchFamily="18" charset="0"/>
                <a:cs typeface="Times New Roman" panose="02020603050405020304" pitchFamily="18" charset="0"/>
              </a:rPr>
              <a:t>x</a:t>
            </a:r>
            <a:r>
              <a:rPr lang="en-US" altLang="hu-HU" dirty="0" smtClean="0">
                <a:latin typeface="Times New Roman" panose="02020603050405020304" pitchFamily="18" charset="0"/>
                <a:cs typeface="Times New Roman" panose="02020603050405020304" pitchFamily="18" charset="0"/>
              </a:rPr>
              <a:t>’,</a:t>
            </a:r>
            <a:r>
              <a:rPr lang="en-US" altLang="hu-HU" i="1" dirty="0" smtClean="0">
                <a:latin typeface="Times New Roman" panose="02020603050405020304" pitchFamily="18" charset="0"/>
                <a:cs typeface="Times New Roman" panose="02020603050405020304" pitchFamily="18" charset="0"/>
              </a:rPr>
              <a:t> y</a:t>
            </a:r>
            <a:r>
              <a:rPr lang="en-US" altLang="hu-HU" dirty="0" smtClean="0">
                <a:latin typeface="Times New Roman" panose="02020603050405020304" pitchFamily="18" charset="0"/>
                <a:cs typeface="Times New Roman" panose="02020603050405020304" pitchFamily="18" charset="0"/>
              </a:rPr>
              <a:t>’,</a:t>
            </a:r>
            <a:r>
              <a:rPr lang="en-US" altLang="hu-HU" i="1" dirty="0" smtClean="0">
                <a:latin typeface="Times New Roman" panose="02020603050405020304" pitchFamily="18" charset="0"/>
                <a:cs typeface="Times New Roman" panose="02020603050405020304" pitchFamily="18" charset="0"/>
              </a:rPr>
              <a:t> z</a:t>
            </a:r>
            <a:r>
              <a:rPr lang="en-US" altLang="hu-HU" dirty="0" smtClean="0">
                <a:latin typeface="Times New Roman" panose="02020603050405020304" pitchFamily="18" charset="0"/>
                <a:cs typeface="Times New Roman" panose="02020603050405020304" pitchFamily="18" charset="0"/>
              </a:rPr>
              <a:t>’)=(</a:t>
            </a:r>
            <a:r>
              <a:rPr lang="en-US" altLang="hu-HU" i="1" dirty="0" err="1" smtClean="0">
                <a:latin typeface="Times New Roman" panose="02020603050405020304" pitchFamily="18" charset="0"/>
                <a:cs typeface="Times New Roman" panose="02020603050405020304" pitchFamily="18" charset="0"/>
              </a:rPr>
              <a:t>x</a:t>
            </a:r>
            <a:r>
              <a:rPr lang="en-US" altLang="hu-HU" dirty="0" err="1" smtClean="0">
                <a:latin typeface="Times New Roman" panose="02020603050405020304" pitchFamily="18" charset="0"/>
                <a:cs typeface="Times New Roman" panose="02020603050405020304" pitchFamily="18" charset="0"/>
              </a:rPr>
              <a:t>+</a:t>
            </a:r>
            <a:r>
              <a:rPr lang="en-US" altLang="hu-HU" i="1" dirty="0" err="1" smtClean="0">
                <a:latin typeface="Times New Roman" panose="02020603050405020304" pitchFamily="18" charset="0"/>
                <a:cs typeface="Times New Roman" panose="02020603050405020304" pitchFamily="18" charset="0"/>
              </a:rPr>
              <a:t>p</a:t>
            </a:r>
            <a:r>
              <a:rPr lang="en-US" altLang="hu-HU" i="1" baseline="-25000" dirty="0" err="1" smtClean="0">
                <a:latin typeface="Times New Roman" panose="02020603050405020304" pitchFamily="18" charset="0"/>
                <a:cs typeface="Times New Roman" panose="02020603050405020304" pitchFamily="18" charset="0"/>
              </a:rPr>
              <a:t>x</a:t>
            </a:r>
            <a:r>
              <a:rPr lang="en-US" altLang="hu-HU" dirty="0" smtClean="0">
                <a:latin typeface="Times New Roman" panose="02020603050405020304" pitchFamily="18" charset="0"/>
                <a:cs typeface="Times New Roman" panose="02020603050405020304" pitchFamily="18" charset="0"/>
              </a:rPr>
              <a:t>,</a:t>
            </a:r>
            <a:r>
              <a:rPr lang="en-US" altLang="hu-HU" i="1" dirty="0" smtClean="0">
                <a:latin typeface="Times New Roman" panose="02020603050405020304" pitchFamily="18" charset="0"/>
                <a:cs typeface="Times New Roman" panose="02020603050405020304" pitchFamily="18" charset="0"/>
              </a:rPr>
              <a:t> </a:t>
            </a:r>
            <a:r>
              <a:rPr lang="en-US" altLang="hu-HU" i="1" dirty="0" err="1" smtClean="0">
                <a:latin typeface="Times New Roman" panose="02020603050405020304" pitchFamily="18" charset="0"/>
                <a:cs typeface="Times New Roman" panose="02020603050405020304" pitchFamily="18" charset="0"/>
              </a:rPr>
              <a:t>y</a:t>
            </a:r>
            <a:r>
              <a:rPr lang="en-US" altLang="hu-HU" dirty="0" err="1" smtClean="0">
                <a:latin typeface="Times New Roman" panose="02020603050405020304" pitchFamily="18" charset="0"/>
                <a:cs typeface="Times New Roman" panose="02020603050405020304" pitchFamily="18" charset="0"/>
              </a:rPr>
              <a:t>+</a:t>
            </a:r>
            <a:r>
              <a:rPr lang="en-US" altLang="hu-HU" i="1" dirty="0" err="1" smtClean="0">
                <a:latin typeface="Times New Roman" panose="02020603050405020304" pitchFamily="18" charset="0"/>
                <a:cs typeface="Times New Roman" panose="02020603050405020304" pitchFamily="18" charset="0"/>
              </a:rPr>
              <a:t>p</a:t>
            </a:r>
            <a:r>
              <a:rPr lang="en-US" altLang="hu-HU" i="1" baseline="-25000" dirty="0" err="1" smtClean="0">
                <a:latin typeface="Times New Roman" panose="02020603050405020304" pitchFamily="18" charset="0"/>
                <a:cs typeface="Times New Roman" panose="02020603050405020304" pitchFamily="18" charset="0"/>
              </a:rPr>
              <a:t>y</a:t>
            </a:r>
            <a:r>
              <a:rPr lang="en-US" altLang="hu-HU" dirty="0" smtClean="0">
                <a:latin typeface="Times New Roman" panose="02020603050405020304" pitchFamily="18" charset="0"/>
                <a:cs typeface="Times New Roman" panose="02020603050405020304" pitchFamily="18" charset="0"/>
              </a:rPr>
              <a:t>,</a:t>
            </a:r>
            <a:r>
              <a:rPr lang="en-US" altLang="hu-HU" i="1" dirty="0" smtClean="0">
                <a:latin typeface="Times New Roman" panose="02020603050405020304" pitchFamily="18" charset="0"/>
                <a:cs typeface="Times New Roman" panose="02020603050405020304" pitchFamily="18" charset="0"/>
              </a:rPr>
              <a:t> </a:t>
            </a:r>
            <a:r>
              <a:rPr lang="en-US" altLang="hu-HU" i="1" dirty="0" err="1" smtClean="0">
                <a:latin typeface="Times New Roman" panose="02020603050405020304" pitchFamily="18" charset="0"/>
                <a:cs typeface="Times New Roman" panose="02020603050405020304" pitchFamily="18" charset="0"/>
              </a:rPr>
              <a:t>z</a:t>
            </a:r>
            <a:r>
              <a:rPr lang="en-US" altLang="hu-HU" dirty="0" err="1" smtClean="0">
                <a:latin typeface="Times New Roman" panose="02020603050405020304" pitchFamily="18" charset="0"/>
                <a:cs typeface="Times New Roman" panose="02020603050405020304" pitchFamily="18" charset="0"/>
              </a:rPr>
              <a:t>+</a:t>
            </a:r>
            <a:r>
              <a:rPr lang="en-US" altLang="hu-HU" i="1" dirty="0" err="1" smtClean="0">
                <a:latin typeface="Times New Roman" panose="02020603050405020304" pitchFamily="18" charset="0"/>
                <a:cs typeface="Times New Roman" panose="02020603050405020304" pitchFamily="18" charset="0"/>
              </a:rPr>
              <a:t>p</a:t>
            </a:r>
            <a:r>
              <a:rPr lang="en-US" altLang="hu-HU" i="1" baseline="-25000" dirty="0" err="1" smtClean="0">
                <a:latin typeface="Times New Roman" panose="02020603050405020304" pitchFamily="18" charset="0"/>
                <a:cs typeface="Times New Roman" panose="02020603050405020304" pitchFamily="18" charset="0"/>
              </a:rPr>
              <a:t>z</a:t>
            </a:r>
            <a:r>
              <a:rPr lang="en-US" altLang="hu-HU" dirty="0" smtClean="0">
                <a:latin typeface="Times New Roman" panose="02020603050405020304" pitchFamily="18" charset="0"/>
                <a:cs typeface="Times New Roman" panose="02020603050405020304" pitchFamily="18" charset="0"/>
              </a:rPr>
              <a:t>)</a:t>
            </a:r>
          </a:p>
          <a:p>
            <a:endParaRPr lang="en-US" altLang="hu-HU" dirty="0" smtClean="0"/>
          </a:p>
          <a:p>
            <a:endParaRPr lang="en-US" altLang="hu-HU" sz="800" dirty="0" smtClean="0"/>
          </a:p>
          <a:p>
            <a:endParaRPr lang="en-US" altLang="hu-HU" dirty="0" smtClean="0"/>
          </a:p>
          <a:p>
            <a:endParaRPr lang="en-US" altLang="hu-HU" sz="1200" dirty="0" smtClean="0"/>
          </a:p>
          <a:p>
            <a:endParaRPr lang="en-US" altLang="hu-HU" dirty="0" smtClean="0"/>
          </a:p>
          <a:p>
            <a:endParaRPr lang="en-US" altLang="hu-HU" dirty="0" smtClean="0"/>
          </a:p>
          <a:p>
            <a:pPr>
              <a:buFont typeface="Monotype Sorts" pitchFamily="2" charset="2"/>
              <a:buNone/>
            </a:pPr>
            <a:endParaRPr lang="en-US" altLang="hu-HU" dirty="0" smtClean="0"/>
          </a:p>
        </p:txBody>
      </p:sp>
      <p:sp>
        <p:nvSpPr>
          <p:cNvPr id="17412" name="AutoShape 16"/>
          <p:cNvSpPr>
            <a:spLocks noChangeArrowheads="1"/>
          </p:cNvSpPr>
          <p:nvPr/>
        </p:nvSpPr>
        <p:spPr bwMode="auto">
          <a:xfrm>
            <a:off x="5867400" y="1916113"/>
            <a:ext cx="914400" cy="914400"/>
          </a:xfrm>
          <a:prstGeom prst="smileyFace">
            <a:avLst>
              <a:gd name="adj" fmla="val 4653"/>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3200"/>
          </a:p>
        </p:txBody>
      </p:sp>
      <p:sp>
        <p:nvSpPr>
          <p:cNvPr id="17413" name="Text Box 4"/>
          <p:cNvSpPr txBox="1">
            <a:spLocks noChangeArrowheads="1"/>
          </p:cNvSpPr>
          <p:nvPr/>
        </p:nvSpPr>
        <p:spPr bwMode="auto">
          <a:xfrm>
            <a:off x="935596" y="4727575"/>
            <a:ext cx="42148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hu-HU" sz="3600" dirty="0"/>
              <a:t>[</a:t>
            </a:r>
            <a:r>
              <a:rPr lang="en-GB" altLang="hu-HU" sz="3600" i="1" dirty="0"/>
              <a:t>x</a:t>
            </a:r>
            <a:r>
              <a:rPr lang="en-GB" altLang="hu-HU" sz="3600" i="1" dirty="0" smtClean="0"/>
              <a:t>’</a:t>
            </a:r>
            <a:r>
              <a:rPr lang="en-US" altLang="hu-HU" sz="3600" i="1" dirty="0" smtClean="0"/>
              <a:t>,</a:t>
            </a:r>
            <a:r>
              <a:rPr lang="hu-HU" altLang="hu-HU" i="1" dirty="0" smtClean="0"/>
              <a:t> </a:t>
            </a:r>
            <a:r>
              <a:rPr lang="en-GB" altLang="hu-HU" sz="3600" i="1" dirty="0" smtClean="0"/>
              <a:t>y’</a:t>
            </a:r>
            <a:r>
              <a:rPr lang="en-US" altLang="hu-HU" sz="3600" i="1" dirty="0" smtClean="0"/>
              <a:t>,</a:t>
            </a:r>
            <a:r>
              <a:rPr lang="hu-HU" altLang="hu-HU" i="1" dirty="0" smtClean="0"/>
              <a:t> </a:t>
            </a:r>
            <a:r>
              <a:rPr lang="en-US" altLang="hu-HU" sz="3600" i="1" dirty="0" smtClean="0"/>
              <a:t>z</a:t>
            </a:r>
            <a:r>
              <a:rPr lang="en-US" altLang="hu-HU" sz="3600" dirty="0" smtClean="0"/>
              <a:t>’</a:t>
            </a:r>
            <a:r>
              <a:rPr lang="en-US" altLang="hu-HU" sz="3600" i="1" dirty="0" smtClean="0"/>
              <a:t>,</a:t>
            </a:r>
            <a:r>
              <a:rPr lang="en-GB" altLang="hu-HU" sz="3600" dirty="0" smtClean="0"/>
              <a:t>1</a:t>
            </a:r>
            <a:r>
              <a:rPr lang="en-GB" altLang="hu-HU" sz="3600" dirty="0"/>
              <a:t>]</a:t>
            </a:r>
            <a:r>
              <a:rPr lang="en-US" altLang="hu-HU" sz="3600" dirty="0"/>
              <a:t> = [</a:t>
            </a:r>
            <a:r>
              <a:rPr lang="en-US" altLang="hu-HU" sz="3600" i="1" dirty="0" smtClean="0"/>
              <a:t>x,y,z,</a:t>
            </a:r>
            <a:r>
              <a:rPr lang="en-US" altLang="hu-HU" sz="3600" dirty="0" smtClean="0"/>
              <a:t>1]</a:t>
            </a:r>
            <a:endParaRPr lang="hu-HU" altLang="hu-HU" sz="3600" dirty="0"/>
          </a:p>
        </p:txBody>
      </p:sp>
      <p:sp>
        <p:nvSpPr>
          <p:cNvPr id="17414" name="Text Box 6"/>
          <p:cNvSpPr txBox="1">
            <a:spLocks noChangeArrowheads="1"/>
          </p:cNvSpPr>
          <p:nvPr/>
        </p:nvSpPr>
        <p:spPr bwMode="auto">
          <a:xfrm>
            <a:off x="5108575" y="3284538"/>
            <a:ext cx="2271713"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457200" indent="-4572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Tx/>
              <a:buAutoNum type="arabicPlain"/>
            </a:pPr>
            <a:r>
              <a:rPr lang="en-US" altLang="hu-HU" sz="3200"/>
              <a:t>0    0    0</a:t>
            </a:r>
          </a:p>
          <a:p>
            <a:r>
              <a:rPr lang="en-US" altLang="hu-HU" sz="3200"/>
              <a:t>0</a:t>
            </a:r>
            <a:r>
              <a:rPr lang="en-US" altLang="hu-HU" sz="3200" i="1"/>
              <a:t>   </a:t>
            </a:r>
            <a:r>
              <a:rPr lang="en-US" altLang="hu-HU" sz="3200"/>
              <a:t>1    0    0</a:t>
            </a:r>
          </a:p>
          <a:p>
            <a:r>
              <a:rPr lang="en-US" altLang="hu-HU" sz="3200"/>
              <a:t>0   0    1    0</a:t>
            </a:r>
          </a:p>
          <a:p>
            <a:r>
              <a:rPr lang="en-US" altLang="hu-HU" sz="3200" i="1"/>
              <a:t>p</a:t>
            </a:r>
            <a:r>
              <a:rPr lang="en-US" altLang="hu-HU" sz="3200" i="1" baseline="-25000"/>
              <a:t>x   </a:t>
            </a:r>
            <a:r>
              <a:rPr lang="en-US" altLang="hu-HU" sz="3200" i="1"/>
              <a:t>p</a:t>
            </a:r>
            <a:r>
              <a:rPr lang="en-US" altLang="hu-HU" sz="3200" i="1" baseline="-25000"/>
              <a:t>y    </a:t>
            </a:r>
            <a:r>
              <a:rPr lang="en-US" altLang="hu-HU" sz="3200" i="1"/>
              <a:t>p</a:t>
            </a:r>
            <a:r>
              <a:rPr lang="en-US" altLang="hu-HU" sz="3200" i="1" baseline="-25000"/>
              <a:t>z    </a:t>
            </a:r>
            <a:r>
              <a:rPr lang="en-US" altLang="hu-HU" sz="3200"/>
              <a:t>1</a:t>
            </a:r>
            <a:endParaRPr lang="hu-HU" altLang="hu-HU" sz="3200" i="1"/>
          </a:p>
        </p:txBody>
      </p:sp>
      <p:sp>
        <p:nvSpPr>
          <p:cNvPr id="17415" name="Freeform 10"/>
          <p:cNvSpPr>
            <a:spLocks/>
          </p:cNvSpPr>
          <p:nvPr/>
        </p:nvSpPr>
        <p:spPr bwMode="auto">
          <a:xfrm>
            <a:off x="5076825" y="3357563"/>
            <a:ext cx="215900" cy="1943100"/>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127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7416" name="Freeform 11"/>
          <p:cNvSpPr>
            <a:spLocks/>
          </p:cNvSpPr>
          <p:nvPr/>
        </p:nvSpPr>
        <p:spPr bwMode="auto">
          <a:xfrm flipH="1">
            <a:off x="7019925" y="3357563"/>
            <a:ext cx="144463" cy="1943100"/>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127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7417" name="AutoShape 16"/>
          <p:cNvSpPr>
            <a:spLocks noChangeArrowheads="1"/>
          </p:cNvSpPr>
          <p:nvPr/>
        </p:nvSpPr>
        <p:spPr bwMode="auto">
          <a:xfrm>
            <a:off x="8172450" y="785813"/>
            <a:ext cx="914400" cy="914400"/>
          </a:xfrm>
          <a:prstGeom prst="smileyFace">
            <a:avLst>
              <a:gd name="adj" fmla="val 4653"/>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7418" name="Jobbra nyíl 21"/>
          <p:cNvSpPr>
            <a:spLocks noChangeArrowheads="1"/>
          </p:cNvSpPr>
          <p:nvPr/>
        </p:nvSpPr>
        <p:spPr bwMode="auto">
          <a:xfrm rot="-1617978">
            <a:off x="6791325" y="1724025"/>
            <a:ext cx="1439863" cy="287338"/>
          </a:xfrm>
          <a:prstGeom prst="rightArrow">
            <a:avLst>
              <a:gd name="adj1" fmla="val 50000"/>
              <a:gd name="adj2" fmla="val 50110"/>
            </a:avLst>
          </a:prstGeom>
          <a:solidFill>
            <a:schemeClr val="accent1"/>
          </a:solidFill>
          <a:ln w="12700" algn="ctr">
            <a:solidFill>
              <a:schemeClr val="tx1"/>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7419" name="Téglalap 22"/>
          <p:cNvSpPr>
            <a:spLocks noChangeArrowheads="1"/>
          </p:cNvSpPr>
          <p:nvPr/>
        </p:nvSpPr>
        <p:spPr bwMode="auto">
          <a:xfrm>
            <a:off x="7380288" y="1916113"/>
            <a:ext cx="415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600" b="1" i="1"/>
              <a:t>p</a:t>
            </a:r>
            <a:endParaRPr lang="hu-HU" altLang="hu-HU" sz="3600" b="1"/>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404813"/>
            <a:ext cx="9144000" cy="1143000"/>
          </a:xfrm>
        </p:spPr>
        <p:txBody>
          <a:bodyPr/>
          <a:lstStyle/>
          <a:p>
            <a:pPr>
              <a:defRPr/>
            </a:pPr>
            <a:r>
              <a:rPr lang="hu-HU" dirty="0" smtClean="0">
                <a:solidFill>
                  <a:srgbClr val="FF0000"/>
                </a:solidFill>
              </a:rPr>
              <a:t>Skálázás</a:t>
            </a:r>
            <a:endParaRPr lang="en-US" dirty="0" smtClean="0">
              <a:solidFill>
                <a:srgbClr val="FF0000"/>
              </a:solidFill>
            </a:endParaRPr>
          </a:p>
        </p:txBody>
      </p:sp>
      <p:sp>
        <p:nvSpPr>
          <p:cNvPr id="5" name="Rectangle 3"/>
          <p:cNvSpPr txBox="1">
            <a:spLocks noChangeArrowheads="1"/>
          </p:cNvSpPr>
          <p:nvPr/>
        </p:nvSpPr>
        <p:spPr bwMode="auto">
          <a:xfrm>
            <a:off x="755650" y="1773238"/>
            <a:ext cx="5040313" cy="719137"/>
          </a:xfrm>
          <a:prstGeom prst="rect">
            <a:avLst/>
          </a:prstGeom>
          <a:noFill/>
          <a:ln w="12700">
            <a:noFill/>
            <a:miter lim="800000"/>
            <a:headEnd/>
            <a:tailEnd/>
          </a:ln>
        </p:spPr>
        <p:txBody>
          <a:bodyPr lIns="90488" tIns="44450" rIns="90488" bIns="44450"/>
          <a:lstStyle/>
          <a:p>
            <a:pPr marL="342900" indent="-342900">
              <a:spcBef>
                <a:spcPct val="20000"/>
              </a:spcBef>
              <a:buClr>
                <a:schemeClr val="accent2"/>
              </a:buClr>
              <a:buSzPct val="75000"/>
              <a:defRPr/>
            </a:pPr>
            <a:r>
              <a:rPr lang="en-US" sz="3200" i="1" kern="0" dirty="0">
                <a:cs typeface="Times New Roman" panose="02020603050405020304" pitchFamily="18" charset="0"/>
              </a:rPr>
              <a:t>x</a:t>
            </a:r>
            <a:r>
              <a:rPr lang="en-US" sz="3200" kern="0" dirty="0">
                <a:cs typeface="Times New Roman" panose="02020603050405020304" pitchFamily="18" charset="0"/>
              </a:rPr>
              <a:t>’=</a:t>
            </a:r>
            <a:r>
              <a:rPr lang="en-US" sz="3200" i="1" kern="0" dirty="0" err="1">
                <a:cs typeface="Times New Roman" panose="02020603050405020304" pitchFamily="18" charset="0"/>
              </a:rPr>
              <a:t>S</a:t>
            </a:r>
            <a:r>
              <a:rPr lang="en-US" sz="3200" i="1" kern="0" baseline="-25000" dirty="0" err="1">
                <a:cs typeface="Times New Roman" panose="02020603050405020304" pitchFamily="18" charset="0"/>
              </a:rPr>
              <a:t>x</a:t>
            </a:r>
            <a:r>
              <a:rPr lang="en-US" sz="3200" i="1" kern="0" dirty="0">
                <a:cs typeface="Times New Roman" panose="02020603050405020304" pitchFamily="18" charset="0"/>
                <a:sym typeface="Symbol"/>
              </a:rPr>
              <a:t> </a:t>
            </a:r>
            <a:r>
              <a:rPr lang="en-US" sz="3200" i="1" kern="0" dirty="0">
                <a:cs typeface="Times New Roman" panose="02020603050405020304" pitchFamily="18" charset="0"/>
              </a:rPr>
              <a:t>x,  y</a:t>
            </a:r>
            <a:r>
              <a:rPr lang="en-US" sz="3200" kern="0" dirty="0">
                <a:cs typeface="Times New Roman" panose="02020603050405020304" pitchFamily="18" charset="0"/>
              </a:rPr>
              <a:t>’=</a:t>
            </a:r>
            <a:r>
              <a:rPr lang="en-US" sz="3200" i="1" kern="0" dirty="0" err="1">
                <a:cs typeface="Times New Roman" panose="02020603050405020304" pitchFamily="18" charset="0"/>
              </a:rPr>
              <a:t>S</a:t>
            </a:r>
            <a:r>
              <a:rPr lang="en-US" sz="3200" i="1" kern="0" baseline="-25000" dirty="0" err="1">
                <a:cs typeface="Times New Roman" panose="02020603050405020304" pitchFamily="18" charset="0"/>
              </a:rPr>
              <a:t>y</a:t>
            </a:r>
            <a:r>
              <a:rPr lang="en-US" sz="3200" i="1" kern="0" dirty="0">
                <a:cs typeface="Times New Roman" panose="02020603050405020304" pitchFamily="18" charset="0"/>
                <a:sym typeface="Symbol"/>
              </a:rPr>
              <a:t> y</a:t>
            </a:r>
            <a:r>
              <a:rPr lang="en-US" sz="3200" kern="0" dirty="0">
                <a:cs typeface="Times New Roman" panose="02020603050405020304" pitchFamily="18" charset="0"/>
              </a:rPr>
              <a:t>,</a:t>
            </a:r>
            <a:r>
              <a:rPr lang="en-US" sz="3200" i="1" kern="0" dirty="0">
                <a:cs typeface="Times New Roman" panose="02020603050405020304" pitchFamily="18" charset="0"/>
              </a:rPr>
              <a:t>  z</a:t>
            </a:r>
            <a:r>
              <a:rPr lang="en-US" sz="3200" kern="0" dirty="0">
                <a:cs typeface="Times New Roman" panose="02020603050405020304" pitchFamily="18" charset="0"/>
              </a:rPr>
              <a:t>’=</a:t>
            </a:r>
            <a:r>
              <a:rPr lang="en-US" sz="3200" i="1" kern="0" dirty="0" err="1">
                <a:cs typeface="Times New Roman" panose="02020603050405020304" pitchFamily="18" charset="0"/>
              </a:rPr>
              <a:t>S</a:t>
            </a:r>
            <a:r>
              <a:rPr lang="en-US" sz="3200" i="1" kern="0" baseline="-25000" dirty="0" err="1">
                <a:cs typeface="Times New Roman" panose="02020603050405020304" pitchFamily="18" charset="0"/>
              </a:rPr>
              <a:t>z</a:t>
            </a:r>
            <a:r>
              <a:rPr lang="en-US" sz="3200" i="1" kern="0" dirty="0">
                <a:cs typeface="Times New Roman" panose="02020603050405020304" pitchFamily="18" charset="0"/>
                <a:sym typeface="Symbol"/>
              </a:rPr>
              <a:t> z</a:t>
            </a:r>
            <a:endParaRPr lang="en-US" sz="3200" kern="0" dirty="0">
              <a:cs typeface="Times New Roman" panose="02020603050405020304" pitchFamily="18" charset="0"/>
            </a:endParaRPr>
          </a:p>
          <a:p>
            <a:pPr marL="342900" indent="-342900">
              <a:spcBef>
                <a:spcPct val="20000"/>
              </a:spcBef>
              <a:buClr>
                <a:schemeClr val="accent2"/>
              </a:buClr>
              <a:buSzPct val="75000"/>
              <a:buFont typeface="Monotype Sorts" pitchFamily="2" charset="2"/>
              <a:buChar char="l"/>
              <a:defRPr/>
            </a:pPr>
            <a:endParaRPr lang="en-US" sz="800" kern="0" dirty="0">
              <a:latin typeface="+mn-lt"/>
            </a:endParaRPr>
          </a:p>
          <a:p>
            <a:pPr marL="342900" indent="-342900">
              <a:spcBef>
                <a:spcPct val="20000"/>
              </a:spcBef>
              <a:buClr>
                <a:schemeClr val="accent2"/>
              </a:buClr>
              <a:buSzPct val="75000"/>
              <a:buFont typeface="Monotype Sorts" pitchFamily="2" charset="2"/>
              <a:buChar char="l"/>
              <a:defRPr/>
            </a:pPr>
            <a:endParaRPr lang="en-US" sz="3200" kern="0" dirty="0">
              <a:latin typeface="+mn-lt"/>
            </a:endParaRPr>
          </a:p>
          <a:p>
            <a:pPr marL="342900" indent="-342900">
              <a:spcBef>
                <a:spcPct val="20000"/>
              </a:spcBef>
              <a:buClr>
                <a:schemeClr val="accent2"/>
              </a:buClr>
              <a:buSzPct val="75000"/>
              <a:buFont typeface="Monotype Sorts" pitchFamily="2" charset="2"/>
              <a:buChar char="l"/>
              <a:defRPr/>
            </a:pPr>
            <a:endParaRPr lang="en-US" sz="1200" kern="0" dirty="0">
              <a:latin typeface="+mn-lt"/>
            </a:endParaRPr>
          </a:p>
          <a:p>
            <a:pPr marL="342900" indent="-342900">
              <a:spcBef>
                <a:spcPct val="20000"/>
              </a:spcBef>
              <a:buClr>
                <a:schemeClr val="accent2"/>
              </a:buClr>
              <a:buSzPct val="75000"/>
              <a:buFont typeface="Monotype Sorts" pitchFamily="2" charset="2"/>
              <a:buChar char="l"/>
              <a:defRPr/>
            </a:pPr>
            <a:endParaRPr lang="en-US" sz="3200" kern="0" dirty="0">
              <a:latin typeface="+mn-lt"/>
            </a:endParaRPr>
          </a:p>
          <a:p>
            <a:pPr marL="342900" indent="-342900">
              <a:spcBef>
                <a:spcPct val="20000"/>
              </a:spcBef>
              <a:buClr>
                <a:schemeClr val="accent2"/>
              </a:buClr>
              <a:buSzPct val="75000"/>
              <a:buFont typeface="Monotype Sorts" pitchFamily="2" charset="2"/>
              <a:buChar char="l"/>
              <a:defRPr/>
            </a:pPr>
            <a:endParaRPr lang="en-US" sz="3200" kern="0" dirty="0">
              <a:latin typeface="+mn-lt"/>
            </a:endParaRPr>
          </a:p>
          <a:p>
            <a:pPr marL="342900" indent="-342900">
              <a:spcBef>
                <a:spcPct val="20000"/>
              </a:spcBef>
              <a:buClr>
                <a:schemeClr val="accent2"/>
              </a:buClr>
              <a:buSzPct val="75000"/>
              <a:buFont typeface="Monotype Sorts" pitchFamily="2" charset="2"/>
              <a:buNone/>
              <a:defRPr/>
            </a:pPr>
            <a:endParaRPr lang="en-US" sz="3200" kern="0" dirty="0">
              <a:latin typeface="+mn-lt"/>
            </a:endParaRPr>
          </a:p>
        </p:txBody>
      </p:sp>
      <p:sp>
        <p:nvSpPr>
          <p:cNvPr id="18436" name="AutoShape 16"/>
          <p:cNvSpPr>
            <a:spLocks noChangeArrowheads="1"/>
          </p:cNvSpPr>
          <p:nvPr/>
        </p:nvSpPr>
        <p:spPr bwMode="auto">
          <a:xfrm>
            <a:off x="5867400" y="1916113"/>
            <a:ext cx="914400" cy="914400"/>
          </a:xfrm>
          <a:prstGeom prst="smileyFace">
            <a:avLst>
              <a:gd name="adj" fmla="val 4653"/>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3200"/>
          </a:p>
        </p:txBody>
      </p:sp>
      <p:sp>
        <p:nvSpPr>
          <p:cNvPr id="8" name="Text Box 6"/>
          <p:cNvSpPr txBox="1">
            <a:spLocks noChangeArrowheads="1"/>
          </p:cNvSpPr>
          <p:nvPr/>
        </p:nvSpPr>
        <p:spPr bwMode="auto">
          <a:xfrm>
            <a:off x="4892675" y="3284538"/>
            <a:ext cx="2271713" cy="2062162"/>
          </a:xfrm>
          <a:prstGeom prst="rect">
            <a:avLst/>
          </a:prstGeom>
          <a:noFill/>
          <a:ln w="12700">
            <a:noFill/>
            <a:miter lim="800000"/>
            <a:headEnd/>
            <a:tailEnd/>
          </a:ln>
        </p:spPr>
        <p:txBody>
          <a:bodyPr>
            <a:spAutoFit/>
          </a:bodyPr>
          <a:lstStyle/>
          <a:p>
            <a:pPr marL="457200" indent="-457200">
              <a:defRPr/>
            </a:pPr>
            <a:r>
              <a:rPr lang="en-US" sz="3200" i="1" kern="0" dirty="0" err="1"/>
              <a:t>S</a:t>
            </a:r>
            <a:r>
              <a:rPr lang="en-US" sz="3200" i="1" kern="0" baseline="-25000" dirty="0" err="1"/>
              <a:t>x</a:t>
            </a:r>
            <a:r>
              <a:rPr lang="en-US" sz="3200" i="1" kern="0" baseline="-25000" dirty="0"/>
              <a:t>   </a:t>
            </a:r>
            <a:r>
              <a:rPr lang="en-US" sz="3200" dirty="0"/>
              <a:t>0    0    0</a:t>
            </a:r>
          </a:p>
          <a:p>
            <a:pPr marL="457200" indent="-457200">
              <a:defRPr/>
            </a:pPr>
            <a:r>
              <a:rPr lang="en-US" sz="3200" dirty="0"/>
              <a:t>0</a:t>
            </a:r>
            <a:r>
              <a:rPr lang="en-US" sz="3200" i="1" dirty="0"/>
              <a:t>   </a:t>
            </a:r>
            <a:r>
              <a:rPr lang="en-US" sz="3200" i="1" kern="0" dirty="0" err="1"/>
              <a:t>S</a:t>
            </a:r>
            <a:r>
              <a:rPr lang="en-US" sz="3200" i="1" kern="0" baseline="-25000" dirty="0" err="1"/>
              <a:t>y</a:t>
            </a:r>
            <a:r>
              <a:rPr lang="en-US" sz="3200" dirty="0"/>
              <a:t>   0    0</a:t>
            </a:r>
          </a:p>
          <a:p>
            <a:pPr marL="457200" indent="-457200">
              <a:defRPr/>
            </a:pPr>
            <a:r>
              <a:rPr lang="en-US" sz="3200" dirty="0"/>
              <a:t>0   0    </a:t>
            </a:r>
            <a:r>
              <a:rPr lang="en-US" sz="3200" i="1" kern="0" dirty="0" err="1"/>
              <a:t>S</a:t>
            </a:r>
            <a:r>
              <a:rPr lang="en-US" sz="3200" i="1" kern="0" baseline="-25000" dirty="0" err="1"/>
              <a:t>z</a:t>
            </a:r>
            <a:r>
              <a:rPr lang="en-US" sz="3200" dirty="0"/>
              <a:t>   0</a:t>
            </a:r>
          </a:p>
          <a:p>
            <a:pPr marL="457200" indent="-457200">
              <a:defRPr/>
            </a:pPr>
            <a:r>
              <a:rPr lang="en-US" sz="3200" dirty="0"/>
              <a:t>0</a:t>
            </a:r>
            <a:r>
              <a:rPr lang="en-US" sz="3200" baseline="-25000" dirty="0"/>
              <a:t>     </a:t>
            </a:r>
            <a:r>
              <a:rPr lang="en-US" sz="3200" dirty="0"/>
              <a:t>0</a:t>
            </a:r>
            <a:r>
              <a:rPr lang="en-US" sz="3200" baseline="-25000" dirty="0"/>
              <a:t>      </a:t>
            </a:r>
            <a:r>
              <a:rPr lang="en-US" sz="3200" dirty="0"/>
              <a:t>0</a:t>
            </a:r>
            <a:r>
              <a:rPr lang="en-US" sz="3200" baseline="-25000" dirty="0"/>
              <a:t>      </a:t>
            </a:r>
            <a:r>
              <a:rPr lang="en-US" sz="3200" dirty="0"/>
              <a:t>1</a:t>
            </a:r>
            <a:endParaRPr lang="hu-HU" sz="3200" i="1" dirty="0"/>
          </a:p>
        </p:txBody>
      </p:sp>
      <p:sp>
        <p:nvSpPr>
          <p:cNvPr id="18439" name="Freeform 10"/>
          <p:cNvSpPr>
            <a:spLocks/>
          </p:cNvSpPr>
          <p:nvPr/>
        </p:nvSpPr>
        <p:spPr bwMode="auto">
          <a:xfrm>
            <a:off x="4859338" y="3357563"/>
            <a:ext cx="217487" cy="1943100"/>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127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8440" name="Freeform 11"/>
          <p:cNvSpPr>
            <a:spLocks/>
          </p:cNvSpPr>
          <p:nvPr/>
        </p:nvSpPr>
        <p:spPr bwMode="auto">
          <a:xfrm flipH="1">
            <a:off x="6804025" y="3357563"/>
            <a:ext cx="144463" cy="1943100"/>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127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8441" name="AutoShape 16"/>
          <p:cNvSpPr>
            <a:spLocks noChangeArrowheads="1"/>
          </p:cNvSpPr>
          <p:nvPr/>
        </p:nvSpPr>
        <p:spPr bwMode="auto">
          <a:xfrm>
            <a:off x="7164388" y="765175"/>
            <a:ext cx="1778000" cy="914400"/>
          </a:xfrm>
          <a:prstGeom prst="smileyFace">
            <a:avLst>
              <a:gd name="adj" fmla="val 4653"/>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8442" name="Jobbra nyíl 11"/>
          <p:cNvSpPr>
            <a:spLocks noChangeArrowheads="1"/>
          </p:cNvSpPr>
          <p:nvPr/>
        </p:nvSpPr>
        <p:spPr bwMode="auto">
          <a:xfrm rot="-1617978">
            <a:off x="6805613" y="1784350"/>
            <a:ext cx="776287" cy="382588"/>
          </a:xfrm>
          <a:prstGeom prst="rightArrow">
            <a:avLst>
              <a:gd name="adj1" fmla="val 50000"/>
              <a:gd name="adj2" fmla="val 50172"/>
            </a:avLst>
          </a:prstGeom>
          <a:solidFill>
            <a:schemeClr val="accent1"/>
          </a:solidFill>
          <a:ln w="12700" algn="ctr">
            <a:solidFill>
              <a:schemeClr val="tx1"/>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1" name="Text Box 4"/>
          <p:cNvSpPr txBox="1">
            <a:spLocks noChangeArrowheads="1"/>
          </p:cNvSpPr>
          <p:nvPr/>
        </p:nvSpPr>
        <p:spPr bwMode="auto">
          <a:xfrm>
            <a:off x="755576" y="4727575"/>
            <a:ext cx="42148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hu-HU" sz="3600" dirty="0"/>
              <a:t>[</a:t>
            </a:r>
            <a:r>
              <a:rPr lang="en-GB" altLang="hu-HU" sz="3600" i="1" dirty="0"/>
              <a:t>x</a:t>
            </a:r>
            <a:r>
              <a:rPr lang="en-GB" altLang="hu-HU" sz="3600" i="1" dirty="0" smtClean="0"/>
              <a:t>’</a:t>
            </a:r>
            <a:r>
              <a:rPr lang="en-US" altLang="hu-HU" sz="3600" i="1" dirty="0" smtClean="0"/>
              <a:t>,</a:t>
            </a:r>
            <a:r>
              <a:rPr lang="hu-HU" altLang="hu-HU" i="1" dirty="0" smtClean="0"/>
              <a:t> </a:t>
            </a:r>
            <a:r>
              <a:rPr lang="en-GB" altLang="hu-HU" sz="3600" i="1" dirty="0" smtClean="0"/>
              <a:t>y’</a:t>
            </a:r>
            <a:r>
              <a:rPr lang="en-US" altLang="hu-HU" sz="3600" i="1" dirty="0" smtClean="0"/>
              <a:t>,</a:t>
            </a:r>
            <a:r>
              <a:rPr lang="hu-HU" altLang="hu-HU" i="1" dirty="0" smtClean="0"/>
              <a:t> </a:t>
            </a:r>
            <a:r>
              <a:rPr lang="en-US" altLang="hu-HU" sz="3600" i="1" dirty="0" smtClean="0"/>
              <a:t>z</a:t>
            </a:r>
            <a:r>
              <a:rPr lang="en-US" altLang="hu-HU" sz="3600" dirty="0" smtClean="0"/>
              <a:t>’</a:t>
            </a:r>
            <a:r>
              <a:rPr lang="en-US" altLang="hu-HU" sz="3600" i="1" dirty="0" smtClean="0"/>
              <a:t>,</a:t>
            </a:r>
            <a:r>
              <a:rPr lang="en-GB" altLang="hu-HU" sz="3600" dirty="0" smtClean="0"/>
              <a:t>1</a:t>
            </a:r>
            <a:r>
              <a:rPr lang="en-GB" altLang="hu-HU" sz="3600" dirty="0"/>
              <a:t>]</a:t>
            </a:r>
            <a:r>
              <a:rPr lang="en-US" altLang="hu-HU" sz="3600" dirty="0"/>
              <a:t> = [</a:t>
            </a:r>
            <a:r>
              <a:rPr lang="en-US" altLang="hu-HU" sz="3600" i="1" dirty="0" smtClean="0"/>
              <a:t>x,y,z,</a:t>
            </a:r>
            <a:r>
              <a:rPr lang="en-US" altLang="hu-HU" sz="3600" dirty="0" smtClean="0"/>
              <a:t>1]</a:t>
            </a:r>
            <a:endParaRPr lang="hu-HU" altLang="hu-HU"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3401860" y="198438"/>
            <a:ext cx="5126189" cy="1143000"/>
          </a:xfrm>
        </p:spPr>
        <p:txBody>
          <a:bodyPr>
            <a:normAutofit fontScale="90000"/>
          </a:bodyPr>
          <a:lstStyle/>
          <a:p>
            <a:pPr>
              <a:defRPr/>
            </a:pPr>
            <a:r>
              <a:rPr lang="en-US" i="1" dirty="0" smtClean="0">
                <a:solidFill>
                  <a:srgbClr val="FF0000"/>
                </a:solidFill>
              </a:rPr>
              <a:t>Z</a:t>
            </a:r>
            <a:r>
              <a:rPr lang="hu-HU" i="1" dirty="0" smtClean="0">
                <a:solidFill>
                  <a:srgbClr val="FF0000"/>
                </a:solidFill>
              </a:rPr>
              <a:t> </a:t>
            </a:r>
            <a:r>
              <a:rPr lang="hu-HU" dirty="0" smtClean="0">
                <a:solidFill>
                  <a:srgbClr val="FF0000"/>
                </a:solidFill>
              </a:rPr>
              <a:t>tengely körüli forgatás</a:t>
            </a:r>
          </a:p>
        </p:txBody>
      </p:sp>
      <p:sp>
        <p:nvSpPr>
          <p:cNvPr id="19471" name="Text Box 18"/>
          <p:cNvSpPr txBox="1">
            <a:spLocks noChangeArrowheads="1"/>
          </p:cNvSpPr>
          <p:nvPr/>
        </p:nvSpPr>
        <p:spPr bwMode="auto">
          <a:xfrm>
            <a:off x="3979920" y="4185084"/>
            <a:ext cx="3024188"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dirty="0" smtClean="0"/>
              <a:t> </a:t>
            </a:r>
            <a:r>
              <a:rPr lang="en-US" altLang="hu-HU" dirty="0" smtClean="0"/>
              <a:t>cos</a:t>
            </a:r>
            <a:r>
              <a:rPr lang="en-US" altLang="hu-HU" i="1" dirty="0" smtClean="0"/>
              <a:t> </a:t>
            </a:r>
            <a:r>
              <a:rPr lang="en-US" altLang="hu-HU" dirty="0">
                <a:latin typeface="Symbol" pitchFamily="18" charset="2"/>
              </a:rPr>
              <a:t>f     </a:t>
            </a:r>
            <a:r>
              <a:rPr lang="en-US" altLang="hu-HU" dirty="0"/>
              <a:t>sin</a:t>
            </a:r>
            <a:r>
              <a:rPr lang="en-US" altLang="hu-HU" i="1" dirty="0"/>
              <a:t> </a:t>
            </a:r>
            <a:r>
              <a:rPr lang="en-US" altLang="hu-HU" dirty="0">
                <a:latin typeface="Symbol" pitchFamily="18" charset="2"/>
              </a:rPr>
              <a:t>f    0    </a:t>
            </a:r>
            <a:r>
              <a:rPr lang="en-US" altLang="hu-HU" dirty="0" smtClean="0">
                <a:latin typeface="Symbol" pitchFamily="18" charset="2"/>
              </a:rPr>
              <a:t>0 </a:t>
            </a:r>
            <a:endParaRPr lang="en-US" altLang="hu-HU" sz="1200" dirty="0"/>
          </a:p>
          <a:p>
            <a:r>
              <a:rPr lang="hu-HU" altLang="hu-HU" dirty="0" smtClean="0"/>
              <a:t> </a:t>
            </a:r>
            <a:r>
              <a:rPr lang="en-US" altLang="hu-HU" dirty="0" smtClean="0"/>
              <a:t>-</a:t>
            </a:r>
            <a:r>
              <a:rPr lang="en-US" altLang="hu-HU" dirty="0"/>
              <a:t>sin</a:t>
            </a:r>
            <a:r>
              <a:rPr lang="en-US" altLang="hu-HU" i="1" dirty="0"/>
              <a:t> </a:t>
            </a:r>
            <a:r>
              <a:rPr lang="en-US" altLang="hu-HU" dirty="0">
                <a:latin typeface="Symbol" pitchFamily="18" charset="2"/>
              </a:rPr>
              <a:t>f</a:t>
            </a:r>
            <a:r>
              <a:rPr lang="en-US" altLang="hu-HU" i="1" dirty="0"/>
              <a:t>    </a:t>
            </a:r>
            <a:r>
              <a:rPr lang="en-US" altLang="hu-HU" dirty="0"/>
              <a:t>cos</a:t>
            </a:r>
            <a:r>
              <a:rPr lang="en-US" altLang="hu-HU" i="1" dirty="0"/>
              <a:t> </a:t>
            </a:r>
            <a:r>
              <a:rPr lang="en-US" altLang="hu-HU" dirty="0">
                <a:latin typeface="Symbol" pitchFamily="18" charset="2"/>
              </a:rPr>
              <a:t>f    0  </a:t>
            </a:r>
            <a:r>
              <a:rPr lang="en-US" altLang="hu-HU" sz="2000" dirty="0">
                <a:latin typeface="Symbol" pitchFamily="18" charset="2"/>
              </a:rPr>
              <a:t> </a:t>
            </a:r>
            <a:r>
              <a:rPr lang="hu-HU" altLang="hu-HU" sz="2000" dirty="0" smtClean="0">
                <a:latin typeface="Symbol" pitchFamily="18" charset="2"/>
              </a:rPr>
              <a:t> </a:t>
            </a:r>
            <a:r>
              <a:rPr lang="en-US" altLang="hu-HU" dirty="0" smtClean="0">
                <a:latin typeface="Symbol" pitchFamily="18" charset="2"/>
              </a:rPr>
              <a:t>0</a:t>
            </a:r>
            <a:endParaRPr lang="en-US" altLang="hu-HU" dirty="0">
              <a:latin typeface="Symbol" pitchFamily="18" charset="2"/>
            </a:endParaRPr>
          </a:p>
          <a:p>
            <a:pPr>
              <a:buFont typeface="Symbol" pitchFamily="18" charset="2"/>
              <a:buChar char=" "/>
            </a:pPr>
            <a:r>
              <a:rPr lang="en-US" altLang="hu-HU" dirty="0">
                <a:latin typeface="Symbol" pitchFamily="18" charset="2"/>
              </a:rPr>
              <a:t>  0           0       </a:t>
            </a:r>
            <a:r>
              <a:rPr lang="en-US" altLang="hu-HU" dirty="0" smtClean="0">
                <a:latin typeface="Symbol" pitchFamily="18" charset="2"/>
              </a:rPr>
              <a:t> 1   </a:t>
            </a:r>
            <a:r>
              <a:rPr lang="en-US" altLang="hu-HU" sz="2000" dirty="0" smtClean="0">
                <a:latin typeface="Symbol" pitchFamily="18" charset="2"/>
              </a:rPr>
              <a:t> </a:t>
            </a:r>
            <a:r>
              <a:rPr lang="en-US" altLang="hu-HU" sz="900" dirty="0" smtClean="0">
                <a:latin typeface="Symbol" pitchFamily="18" charset="2"/>
              </a:rPr>
              <a:t> </a:t>
            </a:r>
            <a:r>
              <a:rPr lang="en-US" altLang="hu-HU" dirty="0" smtClean="0">
                <a:latin typeface="Symbol" pitchFamily="18" charset="2"/>
              </a:rPr>
              <a:t>0</a:t>
            </a:r>
            <a:endParaRPr lang="en-US" altLang="hu-HU" dirty="0">
              <a:latin typeface="Symbol" pitchFamily="18" charset="2"/>
            </a:endParaRPr>
          </a:p>
          <a:p>
            <a:pPr>
              <a:buFont typeface="Symbol" pitchFamily="18" charset="2"/>
              <a:buChar char=" "/>
            </a:pPr>
            <a:r>
              <a:rPr lang="en-US" altLang="hu-HU" dirty="0">
                <a:latin typeface="Symbol" pitchFamily="18" charset="2"/>
              </a:rPr>
              <a:t>  0           0       </a:t>
            </a:r>
            <a:r>
              <a:rPr lang="en-US" altLang="hu-HU" dirty="0" smtClean="0">
                <a:latin typeface="Symbol" pitchFamily="18" charset="2"/>
              </a:rPr>
              <a:t> </a:t>
            </a:r>
            <a:r>
              <a:rPr lang="en-US" altLang="hu-HU" smtClean="0">
                <a:latin typeface="Symbol" pitchFamily="18" charset="2"/>
              </a:rPr>
              <a:t>0    1</a:t>
            </a:r>
            <a:endParaRPr lang="hu-HU" altLang="hu-HU" dirty="0">
              <a:latin typeface="Symbol" pitchFamily="18" charset="2"/>
            </a:endParaRPr>
          </a:p>
        </p:txBody>
      </p:sp>
      <p:sp>
        <p:nvSpPr>
          <p:cNvPr id="19472" name="Freeform 19"/>
          <p:cNvSpPr>
            <a:spLocks/>
          </p:cNvSpPr>
          <p:nvPr/>
        </p:nvSpPr>
        <p:spPr bwMode="auto">
          <a:xfrm>
            <a:off x="4005320" y="4256521"/>
            <a:ext cx="46038" cy="1444625"/>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127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9473" name="Freeform 20"/>
          <p:cNvSpPr>
            <a:spLocks/>
          </p:cNvSpPr>
          <p:nvPr/>
        </p:nvSpPr>
        <p:spPr bwMode="auto">
          <a:xfrm flipH="1">
            <a:off x="6716770" y="4256521"/>
            <a:ext cx="71438" cy="1511300"/>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127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19477" name="AutoShape 24"/>
          <p:cNvSpPr>
            <a:spLocks noChangeArrowheads="1"/>
          </p:cNvSpPr>
          <p:nvPr/>
        </p:nvSpPr>
        <p:spPr bwMode="auto">
          <a:xfrm rot="3835356">
            <a:off x="7678738" y="1206500"/>
            <a:ext cx="914400" cy="914400"/>
          </a:xfrm>
          <a:prstGeom prst="smileyFace">
            <a:avLst>
              <a:gd name="adj" fmla="val 4653"/>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9483" name="AutoShape 16"/>
          <p:cNvSpPr>
            <a:spLocks noChangeArrowheads="1"/>
          </p:cNvSpPr>
          <p:nvPr/>
        </p:nvSpPr>
        <p:spPr bwMode="auto">
          <a:xfrm>
            <a:off x="5651500" y="1196975"/>
            <a:ext cx="914400" cy="914400"/>
          </a:xfrm>
          <a:prstGeom prst="smileyFace">
            <a:avLst>
              <a:gd name="adj" fmla="val 4653"/>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3200"/>
          </a:p>
        </p:txBody>
      </p:sp>
      <p:sp>
        <p:nvSpPr>
          <p:cNvPr id="19484" name="Jobbra nyíl 30"/>
          <p:cNvSpPr>
            <a:spLocks noChangeArrowheads="1"/>
          </p:cNvSpPr>
          <p:nvPr/>
        </p:nvSpPr>
        <p:spPr bwMode="auto">
          <a:xfrm>
            <a:off x="6804025" y="1557338"/>
            <a:ext cx="776288" cy="382587"/>
          </a:xfrm>
          <a:prstGeom prst="rightArrow">
            <a:avLst>
              <a:gd name="adj1" fmla="val 50000"/>
              <a:gd name="adj2" fmla="val 50172"/>
            </a:avLst>
          </a:prstGeom>
          <a:solidFill>
            <a:schemeClr val="accent1"/>
          </a:solidFill>
          <a:ln w="12700" algn="ctr">
            <a:solidFill>
              <a:schemeClr val="tx1"/>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30" name="Text Box 4"/>
          <p:cNvSpPr txBox="1">
            <a:spLocks noChangeArrowheads="1"/>
          </p:cNvSpPr>
          <p:nvPr/>
        </p:nvSpPr>
        <p:spPr bwMode="auto">
          <a:xfrm>
            <a:off x="330241" y="5183765"/>
            <a:ext cx="3757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hu-HU" sz="3200" dirty="0"/>
              <a:t>[</a:t>
            </a:r>
            <a:r>
              <a:rPr lang="en-GB" altLang="hu-HU" sz="3200" i="1" dirty="0"/>
              <a:t>x</a:t>
            </a:r>
            <a:r>
              <a:rPr lang="en-GB" altLang="hu-HU" sz="3200" i="1" dirty="0" smtClean="0"/>
              <a:t>’</a:t>
            </a:r>
            <a:r>
              <a:rPr lang="en-US" altLang="hu-HU" sz="3200" i="1" dirty="0" smtClean="0"/>
              <a:t>,</a:t>
            </a:r>
            <a:r>
              <a:rPr lang="hu-HU" altLang="hu-HU" sz="2000" i="1" dirty="0" smtClean="0"/>
              <a:t> </a:t>
            </a:r>
            <a:r>
              <a:rPr lang="en-GB" altLang="hu-HU" sz="3200" i="1" dirty="0" smtClean="0"/>
              <a:t>y’</a:t>
            </a:r>
            <a:r>
              <a:rPr lang="en-US" altLang="hu-HU" sz="3200" i="1" dirty="0" smtClean="0"/>
              <a:t>,</a:t>
            </a:r>
            <a:r>
              <a:rPr lang="hu-HU" altLang="hu-HU" sz="2000" i="1" dirty="0" smtClean="0"/>
              <a:t> </a:t>
            </a:r>
            <a:r>
              <a:rPr lang="en-US" altLang="hu-HU" sz="3200" i="1" dirty="0" smtClean="0"/>
              <a:t>z</a:t>
            </a:r>
            <a:r>
              <a:rPr lang="en-US" altLang="hu-HU" sz="3200" dirty="0" smtClean="0"/>
              <a:t>’</a:t>
            </a:r>
            <a:r>
              <a:rPr lang="en-US" altLang="hu-HU" sz="3200" i="1" dirty="0" smtClean="0"/>
              <a:t>,</a:t>
            </a:r>
            <a:r>
              <a:rPr lang="en-GB" altLang="hu-HU" sz="3200" dirty="0" smtClean="0"/>
              <a:t>1</a:t>
            </a:r>
            <a:r>
              <a:rPr lang="en-GB" altLang="hu-HU" sz="3200" dirty="0"/>
              <a:t>]</a:t>
            </a:r>
            <a:r>
              <a:rPr lang="en-US" altLang="hu-HU" sz="3200" dirty="0"/>
              <a:t> = [</a:t>
            </a:r>
            <a:r>
              <a:rPr lang="en-US" altLang="hu-HU" sz="3200" i="1" dirty="0" smtClean="0"/>
              <a:t>x,y,z,</a:t>
            </a:r>
            <a:r>
              <a:rPr lang="en-US" altLang="hu-HU" sz="3200" dirty="0" smtClean="0"/>
              <a:t>1]</a:t>
            </a:r>
            <a:endParaRPr lang="hu-HU" altLang="hu-HU" sz="3200" dirty="0"/>
          </a:p>
        </p:txBody>
      </p:sp>
      <p:sp>
        <p:nvSpPr>
          <p:cNvPr id="31" name="Line 5"/>
          <p:cNvSpPr>
            <a:spLocks noChangeShapeType="1"/>
          </p:cNvSpPr>
          <p:nvPr/>
        </p:nvSpPr>
        <p:spPr bwMode="auto">
          <a:xfrm>
            <a:off x="1917629" y="1361446"/>
            <a:ext cx="0" cy="1429822"/>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hu-HU"/>
          </a:p>
        </p:txBody>
      </p:sp>
      <p:sp>
        <p:nvSpPr>
          <p:cNvPr id="32" name="Line 6"/>
          <p:cNvSpPr>
            <a:spLocks noChangeShapeType="1"/>
          </p:cNvSpPr>
          <p:nvPr/>
        </p:nvSpPr>
        <p:spPr bwMode="auto">
          <a:xfrm flipH="1">
            <a:off x="1917629" y="2791267"/>
            <a:ext cx="1440160"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hu-HU"/>
          </a:p>
        </p:txBody>
      </p:sp>
      <p:sp>
        <p:nvSpPr>
          <p:cNvPr id="33" name="Line 7"/>
          <p:cNvSpPr>
            <a:spLocks noChangeShapeType="1"/>
          </p:cNvSpPr>
          <p:nvPr/>
        </p:nvSpPr>
        <p:spPr bwMode="auto">
          <a:xfrm flipH="1">
            <a:off x="1917926" y="2045142"/>
            <a:ext cx="1218228" cy="748357"/>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hu-HU"/>
          </a:p>
        </p:txBody>
      </p:sp>
      <p:sp>
        <p:nvSpPr>
          <p:cNvPr id="34" name="Rectangle 12"/>
          <p:cNvSpPr>
            <a:spLocks noChangeArrowheads="1"/>
          </p:cNvSpPr>
          <p:nvPr/>
        </p:nvSpPr>
        <p:spPr bwMode="auto">
          <a:xfrm>
            <a:off x="2367371" y="2307889"/>
            <a:ext cx="342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dirty="0">
                <a:latin typeface="Symbol" pitchFamily="18" charset="2"/>
              </a:rPr>
              <a:t>f</a:t>
            </a:r>
            <a:endParaRPr lang="hu-HU" altLang="hu-HU" dirty="0">
              <a:latin typeface="Symbol" pitchFamily="18" charset="2"/>
            </a:endParaRPr>
          </a:p>
        </p:txBody>
      </p:sp>
      <p:sp>
        <p:nvSpPr>
          <p:cNvPr id="35" name="AutoShape 26"/>
          <p:cNvSpPr>
            <a:spLocks noChangeArrowheads="1"/>
          </p:cNvSpPr>
          <p:nvPr/>
        </p:nvSpPr>
        <p:spPr bwMode="auto">
          <a:xfrm rot="5400000" flipH="1">
            <a:off x="1557565" y="2405504"/>
            <a:ext cx="863600" cy="7207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solidFill>
          <a:ln w="12700">
            <a:solidFill>
              <a:schemeClr val="tx1"/>
            </a:solidFill>
            <a:miter lim="800000"/>
            <a:headEnd/>
            <a:tailEnd/>
          </a:ln>
        </p:spPr>
        <p:txBody>
          <a:bodyPr wrap="none" anchor="ctr"/>
          <a:lstStyle/>
          <a:p>
            <a:endParaRPr lang="hu-HU"/>
          </a:p>
        </p:txBody>
      </p:sp>
      <p:sp>
        <p:nvSpPr>
          <p:cNvPr id="36" name="Ellipszis 35"/>
          <p:cNvSpPr/>
          <p:nvPr/>
        </p:nvSpPr>
        <p:spPr>
          <a:xfrm>
            <a:off x="477469" y="1361446"/>
            <a:ext cx="2880320" cy="2859642"/>
          </a:xfrm>
          <a:prstGeom prst="ellipse">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églalap 36"/>
          <p:cNvSpPr/>
          <p:nvPr/>
        </p:nvSpPr>
        <p:spPr>
          <a:xfrm>
            <a:off x="3233227" y="1698078"/>
            <a:ext cx="372218" cy="461665"/>
          </a:xfrm>
          <a:prstGeom prst="rect">
            <a:avLst/>
          </a:prstGeom>
        </p:spPr>
        <p:txBody>
          <a:bodyPr wrap="none">
            <a:spAutoFit/>
          </a:bodyPr>
          <a:lstStyle/>
          <a:p>
            <a:pPr algn="l"/>
            <a:r>
              <a:rPr lang="en-US" altLang="hu-HU" b="1" i="1" dirty="0" err="1"/>
              <a:t>i</a:t>
            </a:r>
            <a:r>
              <a:rPr lang="en-US" altLang="hu-HU" dirty="0"/>
              <a:t>’</a:t>
            </a:r>
            <a:endParaRPr lang="hu-HU" altLang="hu-HU" b="1" dirty="0"/>
          </a:p>
        </p:txBody>
      </p:sp>
      <p:sp>
        <p:nvSpPr>
          <p:cNvPr id="38" name="Téglalap 37"/>
          <p:cNvSpPr/>
          <p:nvPr/>
        </p:nvSpPr>
        <p:spPr>
          <a:xfrm>
            <a:off x="3424310" y="2562667"/>
            <a:ext cx="269626" cy="461665"/>
          </a:xfrm>
          <a:prstGeom prst="rect">
            <a:avLst/>
          </a:prstGeom>
        </p:spPr>
        <p:txBody>
          <a:bodyPr wrap="none">
            <a:spAutoFit/>
          </a:bodyPr>
          <a:lstStyle/>
          <a:p>
            <a:pPr algn="l"/>
            <a:r>
              <a:rPr lang="en-US" altLang="hu-HU" b="1" i="1" dirty="0" err="1" smtClean="0"/>
              <a:t>i</a:t>
            </a:r>
            <a:endParaRPr lang="hu-HU" altLang="hu-HU" b="1" dirty="0"/>
          </a:p>
        </p:txBody>
      </p:sp>
      <p:sp>
        <p:nvSpPr>
          <p:cNvPr id="39" name="Line 7"/>
          <p:cNvSpPr>
            <a:spLocks noChangeShapeType="1"/>
          </p:cNvSpPr>
          <p:nvPr/>
        </p:nvSpPr>
        <p:spPr bwMode="auto">
          <a:xfrm>
            <a:off x="1083927" y="1614135"/>
            <a:ext cx="833702" cy="1179364"/>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hu-HU"/>
          </a:p>
        </p:txBody>
      </p:sp>
      <p:sp>
        <p:nvSpPr>
          <p:cNvPr id="40" name="Rectangle 12"/>
          <p:cNvSpPr>
            <a:spLocks noChangeArrowheads="1"/>
          </p:cNvSpPr>
          <p:nvPr/>
        </p:nvSpPr>
        <p:spPr bwMode="auto">
          <a:xfrm>
            <a:off x="1574729" y="1816542"/>
            <a:ext cx="342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dirty="0">
                <a:latin typeface="Symbol" pitchFamily="18" charset="2"/>
              </a:rPr>
              <a:t>f</a:t>
            </a:r>
            <a:endParaRPr lang="hu-HU" altLang="hu-HU" dirty="0">
              <a:latin typeface="Symbol" pitchFamily="18" charset="2"/>
            </a:endParaRPr>
          </a:p>
        </p:txBody>
      </p:sp>
      <p:sp>
        <p:nvSpPr>
          <p:cNvPr id="41" name="Téglalap 40"/>
          <p:cNvSpPr/>
          <p:nvPr/>
        </p:nvSpPr>
        <p:spPr>
          <a:xfrm>
            <a:off x="897818" y="1152470"/>
            <a:ext cx="372218" cy="461665"/>
          </a:xfrm>
          <a:prstGeom prst="rect">
            <a:avLst/>
          </a:prstGeom>
        </p:spPr>
        <p:txBody>
          <a:bodyPr wrap="none">
            <a:spAutoFit/>
          </a:bodyPr>
          <a:lstStyle/>
          <a:p>
            <a:pPr algn="l"/>
            <a:r>
              <a:rPr lang="en-US" altLang="hu-HU" b="1" i="1" dirty="0" smtClean="0"/>
              <a:t>j</a:t>
            </a:r>
            <a:r>
              <a:rPr lang="en-US" altLang="hu-HU" dirty="0" smtClean="0"/>
              <a:t>’</a:t>
            </a:r>
            <a:endParaRPr lang="hu-HU" altLang="hu-HU" b="1" dirty="0"/>
          </a:p>
        </p:txBody>
      </p:sp>
      <p:sp>
        <p:nvSpPr>
          <p:cNvPr id="42" name="Téglalap 41"/>
          <p:cNvSpPr/>
          <p:nvPr/>
        </p:nvSpPr>
        <p:spPr>
          <a:xfrm>
            <a:off x="1783113" y="889129"/>
            <a:ext cx="269626" cy="461665"/>
          </a:xfrm>
          <a:prstGeom prst="rect">
            <a:avLst/>
          </a:prstGeom>
        </p:spPr>
        <p:txBody>
          <a:bodyPr wrap="none">
            <a:spAutoFit/>
          </a:bodyPr>
          <a:lstStyle/>
          <a:p>
            <a:pPr algn="l"/>
            <a:r>
              <a:rPr lang="en-US" altLang="hu-HU" b="1" i="1" dirty="0" smtClean="0"/>
              <a:t>j</a:t>
            </a:r>
            <a:endParaRPr lang="hu-HU" altLang="hu-HU" b="1" dirty="0"/>
          </a:p>
        </p:txBody>
      </p:sp>
      <p:cxnSp>
        <p:nvCxnSpPr>
          <p:cNvPr id="43" name="Egyenes összekötő 42"/>
          <p:cNvCxnSpPr>
            <a:stCxn id="33" idx="0"/>
          </p:cNvCxnSpPr>
          <p:nvPr/>
        </p:nvCxnSpPr>
        <p:spPr>
          <a:xfrm>
            <a:off x="3136154" y="2045142"/>
            <a:ext cx="0" cy="746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Egyenes összekötő 43"/>
          <p:cNvCxnSpPr/>
          <p:nvPr/>
        </p:nvCxnSpPr>
        <p:spPr>
          <a:xfrm>
            <a:off x="1101756" y="1614135"/>
            <a:ext cx="816973"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églalap 44"/>
          <p:cNvSpPr/>
          <p:nvPr/>
        </p:nvSpPr>
        <p:spPr>
          <a:xfrm>
            <a:off x="2221569" y="2778691"/>
            <a:ext cx="832279" cy="461665"/>
          </a:xfrm>
          <a:prstGeom prst="rect">
            <a:avLst/>
          </a:prstGeom>
        </p:spPr>
        <p:txBody>
          <a:bodyPr wrap="none">
            <a:spAutoFit/>
          </a:bodyPr>
          <a:lstStyle/>
          <a:p>
            <a:r>
              <a:rPr lang="en-US" altLang="hu-HU" dirty="0"/>
              <a:t>cos</a:t>
            </a:r>
            <a:r>
              <a:rPr lang="en-US" altLang="hu-HU" i="1" dirty="0"/>
              <a:t> </a:t>
            </a:r>
            <a:r>
              <a:rPr lang="en-US" altLang="hu-HU" dirty="0">
                <a:latin typeface="Symbol" pitchFamily="18" charset="2"/>
              </a:rPr>
              <a:t>f</a:t>
            </a:r>
            <a:endParaRPr lang="en-US" dirty="0"/>
          </a:p>
        </p:txBody>
      </p:sp>
      <p:sp>
        <p:nvSpPr>
          <p:cNvPr id="46" name="Téglalap 45"/>
          <p:cNvSpPr/>
          <p:nvPr/>
        </p:nvSpPr>
        <p:spPr>
          <a:xfrm>
            <a:off x="3214953" y="2159743"/>
            <a:ext cx="780983" cy="461665"/>
          </a:xfrm>
          <a:prstGeom prst="rect">
            <a:avLst/>
          </a:prstGeom>
        </p:spPr>
        <p:txBody>
          <a:bodyPr wrap="none">
            <a:spAutoFit/>
          </a:bodyPr>
          <a:lstStyle/>
          <a:p>
            <a:r>
              <a:rPr lang="en-US" altLang="hu-HU" dirty="0"/>
              <a:t>sin</a:t>
            </a:r>
            <a:r>
              <a:rPr lang="en-US" altLang="hu-HU" i="1" dirty="0"/>
              <a:t> </a:t>
            </a:r>
            <a:r>
              <a:rPr lang="en-US" altLang="hu-HU" dirty="0">
                <a:latin typeface="Symbol" pitchFamily="18" charset="2"/>
              </a:rPr>
              <a:t>f</a:t>
            </a:r>
            <a:endParaRPr lang="en-US" dirty="0"/>
          </a:p>
        </p:txBody>
      </p:sp>
      <p:sp>
        <p:nvSpPr>
          <p:cNvPr id="47" name="Téglalap 46"/>
          <p:cNvSpPr/>
          <p:nvPr/>
        </p:nvSpPr>
        <p:spPr>
          <a:xfrm>
            <a:off x="1034054" y="427464"/>
            <a:ext cx="883575" cy="461665"/>
          </a:xfrm>
          <a:prstGeom prst="rect">
            <a:avLst/>
          </a:prstGeom>
        </p:spPr>
        <p:txBody>
          <a:bodyPr wrap="none">
            <a:spAutoFit/>
          </a:bodyPr>
          <a:lstStyle/>
          <a:p>
            <a:r>
              <a:rPr lang="hu-HU" altLang="hu-HU" dirty="0"/>
              <a:t>-</a:t>
            </a:r>
            <a:r>
              <a:rPr lang="en-US" altLang="hu-HU" dirty="0" smtClean="0"/>
              <a:t>sin</a:t>
            </a:r>
            <a:r>
              <a:rPr lang="en-US" altLang="hu-HU" i="1" dirty="0" smtClean="0"/>
              <a:t> </a:t>
            </a:r>
            <a:r>
              <a:rPr lang="en-US" altLang="hu-HU" dirty="0">
                <a:latin typeface="Symbol" pitchFamily="18" charset="2"/>
              </a:rPr>
              <a:t>f</a:t>
            </a:r>
            <a:endParaRPr lang="en-US" dirty="0"/>
          </a:p>
        </p:txBody>
      </p:sp>
      <p:sp>
        <p:nvSpPr>
          <p:cNvPr id="48" name="Téglalap 47"/>
          <p:cNvSpPr/>
          <p:nvPr/>
        </p:nvSpPr>
        <p:spPr>
          <a:xfrm>
            <a:off x="1866346" y="1698078"/>
            <a:ext cx="832279" cy="461665"/>
          </a:xfrm>
          <a:prstGeom prst="rect">
            <a:avLst/>
          </a:prstGeom>
        </p:spPr>
        <p:txBody>
          <a:bodyPr wrap="none">
            <a:spAutoFit/>
          </a:bodyPr>
          <a:lstStyle/>
          <a:p>
            <a:r>
              <a:rPr lang="en-US" altLang="hu-HU" dirty="0"/>
              <a:t>cos</a:t>
            </a:r>
            <a:r>
              <a:rPr lang="en-US" altLang="hu-HU" i="1" dirty="0"/>
              <a:t> </a:t>
            </a:r>
            <a:r>
              <a:rPr lang="en-US" altLang="hu-HU" dirty="0">
                <a:latin typeface="Symbol" pitchFamily="18" charset="2"/>
              </a:rPr>
              <a:t>f</a:t>
            </a:r>
            <a:endParaRPr lang="en-US" dirty="0"/>
          </a:p>
        </p:txBody>
      </p:sp>
      <p:cxnSp>
        <p:nvCxnSpPr>
          <p:cNvPr id="49" name="Egyenes összekötő nyíllal 48"/>
          <p:cNvCxnSpPr>
            <a:stCxn id="47" idx="2"/>
          </p:cNvCxnSpPr>
          <p:nvPr/>
        </p:nvCxnSpPr>
        <p:spPr>
          <a:xfrm>
            <a:off x="1475842" y="889129"/>
            <a:ext cx="99987" cy="725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Lekerekített téglalap feliratnak 1"/>
          <p:cNvSpPr/>
          <p:nvPr/>
        </p:nvSpPr>
        <p:spPr>
          <a:xfrm>
            <a:off x="4087808" y="5394037"/>
            <a:ext cx="2243630" cy="303215"/>
          </a:xfrm>
          <a:prstGeom prst="wedgeRoundRectCallout">
            <a:avLst>
              <a:gd name="adj1" fmla="val 66376"/>
              <a:gd name="adj2" fmla="val 16848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zövegdoboz 2"/>
          <p:cNvSpPr txBox="1"/>
          <p:nvPr/>
        </p:nvSpPr>
        <p:spPr>
          <a:xfrm>
            <a:off x="6016125" y="6111121"/>
            <a:ext cx="2797561" cy="461665"/>
          </a:xfrm>
          <a:prstGeom prst="rect">
            <a:avLst/>
          </a:prstGeom>
          <a:noFill/>
        </p:spPr>
        <p:txBody>
          <a:bodyPr wrap="none" rtlCol="0">
            <a:spAutoFit/>
          </a:bodyPr>
          <a:lstStyle/>
          <a:p>
            <a:r>
              <a:rPr lang="hu-HU" dirty="0" smtClean="0">
                <a:latin typeface="+mn-lt"/>
              </a:rPr>
              <a:t>Origó helyben marad</a:t>
            </a:r>
            <a:endParaRPr lang="en-US" dirty="0">
              <a:latin typeface="+mn-lt"/>
            </a:endParaRPr>
          </a:p>
        </p:txBody>
      </p:sp>
      <p:sp>
        <p:nvSpPr>
          <p:cNvPr id="52" name="Lekerekített téglalap feliratnak 51"/>
          <p:cNvSpPr/>
          <p:nvPr/>
        </p:nvSpPr>
        <p:spPr>
          <a:xfrm>
            <a:off x="4087808" y="4295370"/>
            <a:ext cx="2243629" cy="321762"/>
          </a:xfrm>
          <a:prstGeom prst="wedgeRoundRectCallout">
            <a:avLst>
              <a:gd name="adj1" fmla="val -37225"/>
              <a:gd name="adj2" fmla="val -16269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églalap 3"/>
          <p:cNvSpPr/>
          <p:nvPr/>
        </p:nvSpPr>
        <p:spPr>
          <a:xfrm>
            <a:off x="4218673" y="3511605"/>
            <a:ext cx="372218" cy="461665"/>
          </a:xfrm>
          <a:prstGeom prst="rect">
            <a:avLst/>
          </a:prstGeom>
        </p:spPr>
        <p:txBody>
          <a:bodyPr wrap="none">
            <a:spAutoFit/>
          </a:bodyPr>
          <a:lstStyle/>
          <a:p>
            <a:r>
              <a:rPr lang="en-US" altLang="hu-HU" b="1" i="1" dirty="0" err="1"/>
              <a:t>i</a:t>
            </a:r>
            <a:r>
              <a:rPr lang="en-US" altLang="hu-HU" dirty="0"/>
              <a:t>’</a:t>
            </a:r>
            <a:endParaRPr lang="hu-HU" altLang="hu-HU" b="1" dirty="0"/>
          </a:p>
        </p:txBody>
      </p:sp>
      <p:sp>
        <p:nvSpPr>
          <p:cNvPr id="54" name="Lekerekített téglalap feliratnak 53"/>
          <p:cNvSpPr/>
          <p:nvPr/>
        </p:nvSpPr>
        <p:spPr>
          <a:xfrm>
            <a:off x="4087807" y="4657071"/>
            <a:ext cx="2243630" cy="321762"/>
          </a:xfrm>
          <a:prstGeom prst="wedgeRoundRectCallout">
            <a:avLst>
              <a:gd name="adj1" fmla="val -75455"/>
              <a:gd name="adj2" fmla="val -6197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églalap 54"/>
          <p:cNvSpPr/>
          <p:nvPr/>
        </p:nvSpPr>
        <p:spPr>
          <a:xfrm>
            <a:off x="3198383" y="4299483"/>
            <a:ext cx="372218" cy="461665"/>
          </a:xfrm>
          <a:prstGeom prst="rect">
            <a:avLst/>
          </a:prstGeom>
        </p:spPr>
        <p:txBody>
          <a:bodyPr wrap="none">
            <a:spAutoFit/>
          </a:bodyPr>
          <a:lstStyle/>
          <a:p>
            <a:pPr algn="l"/>
            <a:r>
              <a:rPr lang="en-US" altLang="hu-HU" b="1" i="1" dirty="0" smtClean="0"/>
              <a:t>j</a:t>
            </a:r>
            <a:r>
              <a:rPr lang="en-US" altLang="hu-HU" dirty="0" smtClean="0"/>
              <a:t>’</a:t>
            </a:r>
            <a:endParaRPr lang="hu-HU" altLang="hu-HU" b="1" dirty="0"/>
          </a:p>
        </p:txBody>
      </p:sp>
      <p:sp>
        <p:nvSpPr>
          <p:cNvPr id="56" name="Lekerekített téglalap feliratnak 55"/>
          <p:cNvSpPr/>
          <p:nvPr/>
        </p:nvSpPr>
        <p:spPr>
          <a:xfrm>
            <a:off x="4087807" y="5013176"/>
            <a:ext cx="2243630" cy="321762"/>
          </a:xfrm>
          <a:prstGeom prst="wedgeRoundRectCallout">
            <a:avLst>
              <a:gd name="adj1" fmla="val -71233"/>
              <a:gd name="adj2" fmla="val -4039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églalap 4"/>
          <p:cNvSpPr/>
          <p:nvPr/>
        </p:nvSpPr>
        <p:spPr>
          <a:xfrm>
            <a:off x="3273471" y="4803539"/>
            <a:ext cx="441146" cy="461665"/>
          </a:xfrm>
          <a:prstGeom prst="rect">
            <a:avLst/>
          </a:prstGeom>
        </p:spPr>
        <p:txBody>
          <a:bodyPr wrap="none">
            <a:spAutoFit/>
          </a:bodyPr>
          <a:lstStyle/>
          <a:p>
            <a:r>
              <a:rPr lang="hu-HU" altLang="hu-HU" b="1" i="1" dirty="0" smtClean="0"/>
              <a:t>k</a:t>
            </a:r>
            <a:r>
              <a:rPr lang="en-US" altLang="hu-HU" dirty="0" smtClean="0"/>
              <a:t>’</a:t>
            </a:r>
            <a:endParaRPr lang="hu-HU" altLang="hu-HU" b="1" dirty="0"/>
          </a:p>
        </p:txBody>
      </p:sp>
      <p:sp>
        <p:nvSpPr>
          <p:cNvPr id="58" name="Lekerekített téglalap feliratnak 57"/>
          <p:cNvSpPr/>
          <p:nvPr/>
        </p:nvSpPr>
        <p:spPr>
          <a:xfrm rot="16200000">
            <a:off x="5810515" y="4860922"/>
            <a:ext cx="1512019" cy="303215"/>
          </a:xfrm>
          <a:prstGeom prst="wedgeRoundRectCallout">
            <a:avLst>
              <a:gd name="adj1" fmla="val 86279"/>
              <a:gd name="adj2" fmla="val 815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zövegdoboz 58"/>
          <p:cNvSpPr txBox="1"/>
          <p:nvPr/>
        </p:nvSpPr>
        <p:spPr>
          <a:xfrm>
            <a:off x="6162149" y="3263800"/>
            <a:ext cx="2766335" cy="461665"/>
          </a:xfrm>
          <a:prstGeom prst="rect">
            <a:avLst/>
          </a:prstGeom>
          <a:noFill/>
        </p:spPr>
        <p:txBody>
          <a:bodyPr wrap="none" rtlCol="0">
            <a:spAutoFit/>
          </a:bodyPr>
          <a:lstStyle/>
          <a:p>
            <a:r>
              <a:rPr lang="hu-HU" dirty="0" err="1" smtClean="0">
                <a:latin typeface="+mn-lt"/>
              </a:rPr>
              <a:t>Affin</a:t>
            </a:r>
            <a:r>
              <a:rPr lang="hu-HU" dirty="0" smtClean="0">
                <a:latin typeface="+mn-lt"/>
              </a:rPr>
              <a:t> transzformáció</a:t>
            </a:r>
            <a:endParaRPr lang="en-US"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671125" y="321663"/>
            <a:ext cx="5681295" cy="1143000"/>
          </a:xfrm>
        </p:spPr>
        <p:txBody>
          <a:bodyPr>
            <a:noAutofit/>
          </a:bodyPr>
          <a:lstStyle/>
          <a:p>
            <a:pPr>
              <a:defRPr/>
            </a:pPr>
            <a:r>
              <a:rPr lang="en-US" sz="3600" b="1" i="1" dirty="0" smtClean="0">
                <a:solidFill>
                  <a:srgbClr val="FF0000"/>
                </a:solidFill>
              </a:rPr>
              <a:t>d</a:t>
            </a:r>
            <a:r>
              <a:rPr lang="hu-HU" sz="3600" dirty="0" smtClean="0">
                <a:solidFill>
                  <a:srgbClr val="FF0000"/>
                </a:solidFill>
              </a:rPr>
              <a:t> tengely körüli forgatás</a:t>
            </a:r>
            <a:r>
              <a:rPr lang="en-US" sz="3600" dirty="0">
                <a:solidFill>
                  <a:srgbClr val="FF0000"/>
                </a:solidFill>
              </a:rPr>
              <a:t>:</a:t>
            </a:r>
            <a:r>
              <a:rPr lang="hu-HU" sz="3600" dirty="0" smtClean="0">
                <a:solidFill>
                  <a:srgbClr val="FF0000"/>
                </a:solidFill>
              </a:rPr>
              <a:t> </a:t>
            </a:r>
            <a:r>
              <a:rPr lang="hu-HU" sz="2800" dirty="0" smtClean="0">
                <a:solidFill>
                  <a:srgbClr val="FF0000"/>
                </a:solidFill>
              </a:rPr>
              <a:t>(</a:t>
            </a:r>
            <a:r>
              <a:rPr lang="hu-HU" sz="2800" dirty="0" err="1" smtClean="0">
                <a:solidFill>
                  <a:srgbClr val="FF0000"/>
                </a:solidFill>
              </a:rPr>
              <a:t>Olinde</a:t>
            </a:r>
            <a:r>
              <a:rPr lang="hu-HU" sz="2800" dirty="0" smtClean="0">
                <a:solidFill>
                  <a:srgbClr val="FF0000"/>
                </a:solidFill>
              </a:rPr>
              <a:t>) </a:t>
            </a:r>
            <a:r>
              <a:rPr lang="hu-HU" sz="3600" dirty="0" err="1" smtClean="0">
                <a:solidFill>
                  <a:srgbClr val="FF0000"/>
                </a:solidFill>
              </a:rPr>
              <a:t>Rodri</a:t>
            </a:r>
            <a:r>
              <a:rPr lang="en-US" sz="3600" dirty="0" smtClean="0">
                <a:solidFill>
                  <a:srgbClr val="FF0000"/>
                </a:solidFill>
              </a:rPr>
              <a:t>g</a:t>
            </a:r>
            <a:r>
              <a:rPr lang="hu-HU" sz="3600" dirty="0" err="1" smtClean="0">
                <a:solidFill>
                  <a:srgbClr val="FF0000"/>
                </a:solidFill>
              </a:rPr>
              <a:t>ue</a:t>
            </a:r>
            <a:r>
              <a:rPr lang="en-US" sz="3600" dirty="0" smtClean="0">
                <a:solidFill>
                  <a:srgbClr val="FF0000"/>
                </a:solidFill>
              </a:rPr>
              <a:t>s</a:t>
            </a:r>
            <a:r>
              <a:rPr lang="hu-HU" sz="3600" dirty="0">
                <a:solidFill>
                  <a:srgbClr val="FF0000"/>
                </a:solidFill>
              </a:rPr>
              <a:t> </a:t>
            </a:r>
            <a:r>
              <a:rPr lang="hu-HU" sz="3600" dirty="0" smtClean="0">
                <a:solidFill>
                  <a:srgbClr val="FF0000"/>
                </a:solidFill>
              </a:rPr>
              <a:t>formula</a:t>
            </a:r>
          </a:p>
        </p:txBody>
      </p:sp>
      <p:sp>
        <p:nvSpPr>
          <p:cNvPr id="35" name="Line 8"/>
          <p:cNvSpPr>
            <a:spLocks noChangeShapeType="1"/>
          </p:cNvSpPr>
          <p:nvPr/>
        </p:nvSpPr>
        <p:spPr bwMode="auto">
          <a:xfrm flipV="1">
            <a:off x="1943100" y="1520788"/>
            <a:ext cx="0" cy="2016125"/>
          </a:xfrm>
          <a:prstGeom prst="line">
            <a:avLst/>
          </a:prstGeom>
          <a:noFill/>
          <a:ln w="38100">
            <a:solidFill>
              <a:srgbClr val="92D050"/>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37" name="Line 10"/>
          <p:cNvSpPr>
            <a:spLocks noChangeShapeType="1"/>
          </p:cNvSpPr>
          <p:nvPr/>
        </p:nvSpPr>
        <p:spPr bwMode="auto">
          <a:xfrm flipH="1">
            <a:off x="719138" y="3536913"/>
            <a:ext cx="1223962" cy="576262"/>
          </a:xfrm>
          <a:prstGeom prst="line">
            <a:avLst/>
          </a:prstGeom>
          <a:noFill/>
          <a:ln w="38100">
            <a:solidFill>
              <a:srgbClr val="0070C0"/>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38" name="Rectangle 11"/>
          <p:cNvSpPr>
            <a:spLocks noChangeArrowheads="1"/>
          </p:cNvSpPr>
          <p:nvPr/>
        </p:nvSpPr>
        <p:spPr bwMode="auto">
          <a:xfrm>
            <a:off x="196751" y="751347"/>
            <a:ext cx="270212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dirty="0" smtClean="0">
                <a:sym typeface="Symbol" pitchFamily="18" charset="2"/>
              </a:rPr>
              <a:t>d</a:t>
            </a:r>
            <a:r>
              <a:rPr lang="en-GB" altLang="hu-HU" sz="2000" dirty="0" smtClean="0">
                <a:sym typeface="Symbol" pitchFamily="18" charset="2"/>
              </a:rPr>
              <a:t>: </a:t>
            </a:r>
            <a:r>
              <a:rPr lang="en-US" altLang="hu-HU" sz="2000" dirty="0" err="1" smtClean="0">
                <a:sym typeface="Symbol" pitchFamily="18" charset="2"/>
              </a:rPr>
              <a:t>forgat</a:t>
            </a:r>
            <a:r>
              <a:rPr lang="hu-HU" altLang="hu-HU" sz="2000" dirty="0" err="1" smtClean="0">
                <a:sym typeface="Symbol" pitchFamily="18" charset="2"/>
              </a:rPr>
              <a:t>ási</a:t>
            </a:r>
            <a:r>
              <a:rPr lang="hu-HU" altLang="hu-HU" sz="2000" dirty="0" smtClean="0">
                <a:sym typeface="Symbol" pitchFamily="18" charset="2"/>
              </a:rPr>
              <a:t> tengely,</a:t>
            </a:r>
          </a:p>
          <a:p>
            <a:r>
              <a:rPr lang="hu-HU" altLang="hu-HU" sz="2000" dirty="0">
                <a:sym typeface="Symbol" pitchFamily="18" charset="2"/>
              </a:rPr>
              <a:t> </a:t>
            </a:r>
            <a:r>
              <a:rPr lang="hu-HU" altLang="hu-HU" sz="2000" dirty="0" smtClean="0">
                <a:sym typeface="Symbol" pitchFamily="18" charset="2"/>
              </a:rPr>
              <a:t>    legyen egységvektor</a:t>
            </a:r>
            <a:endParaRPr lang="hu-HU" altLang="hu-HU" sz="2000" dirty="0">
              <a:sym typeface="Symbol" pitchFamily="18" charset="2"/>
            </a:endParaRPr>
          </a:p>
        </p:txBody>
      </p:sp>
      <p:sp>
        <p:nvSpPr>
          <p:cNvPr id="39" name="Rectangle 13"/>
          <p:cNvSpPr>
            <a:spLocks noChangeArrowheads="1"/>
          </p:cNvSpPr>
          <p:nvPr/>
        </p:nvSpPr>
        <p:spPr bwMode="auto">
          <a:xfrm>
            <a:off x="3029775" y="4041068"/>
            <a:ext cx="150622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dirty="0">
                <a:solidFill>
                  <a:srgbClr val="0070C0"/>
                </a:solidFill>
                <a:sym typeface="Symbol" pitchFamily="18" charset="2"/>
              </a:rPr>
              <a:t>r</a:t>
            </a:r>
            <a:r>
              <a:rPr lang="en-US" altLang="hu-HU" baseline="-25000" dirty="0" smtClean="0">
                <a:solidFill>
                  <a:srgbClr val="0070C0"/>
                </a:solidFill>
                <a:sym typeface="Symbol" pitchFamily="18" charset="2"/>
              </a:rPr>
              <a:t></a:t>
            </a:r>
            <a:r>
              <a:rPr lang="en-US" altLang="hu-HU" baseline="-25000" dirty="0">
                <a:solidFill>
                  <a:srgbClr val="0070C0"/>
                </a:solidFill>
                <a:sym typeface="Symbol" pitchFamily="18" charset="2"/>
              </a:rPr>
              <a:t>  </a:t>
            </a:r>
            <a:r>
              <a:rPr lang="en-US" altLang="hu-HU" dirty="0" smtClean="0">
                <a:solidFill>
                  <a:srgbClr val="0070C0"/>
                </a:solidFill>
                <a:sym typeface="Symbol" pitchFamily="18" charset="2"/>
              </a:rPr>
              <a:t>=</a:t>
            </a:r>
            <a:r>
              <a:rPr lang="en-US" altLang="hu-HU" b="1" i="1" dirty="0" smtClean="0">
                <a:solidFill>
                  <a:srgbClr val="0070C0"/>
                </a:solidFill>
                <a:sym typeface="Symbol" pitchFamily="18" charset="2"/>
              </a:rPr>
              <a:t> </a:t>
            </a:r>
            <a:endParaRPr lang="en-US" altLang="hu-HU" b="1" i="1" dirty="0">
              <a:solidFill>
                <a:srgbClr val="0070C0"/>
              </a:solidFill>
              <a:sym typeface="Symbol" pitchFamily="18" charset="2"/>
            </a:endParaRPr>
          </a:p>
          <a:p>
            <a:r>
              <a:rPr lang="en-US" altLang="hu-HU" b="1" i="1" dirty="0" smtClean="0">
                <a:solidFill>
                  <a:srgbClr val="0070C0"/>
                </a:solidFill>
                <a:sym typeface="Symbol" pitchFamily="18" charset="2"/>
              </a:rPr>
              <a:t>d</a:t>
            </a:r>
            <a:r>
              <a:rPr lang="en-GB" altLang="hu-HU" dirty="0" smtClean="0">
                <a:solidFill>
                  <a:srgbClr val="0070C0"/>
                </a:solidFill>
                <a:sym typeface="Symbol" pitchFamily="18" charset="2"/>
              </a:rPr>
              <a:t></a:t>
            </a:r>
            <a:r>
              <a:rPr lang="en-US" altLang="hu-HU" b="1" i="1" dirty="0" smtClean="0">
                <a:solidFill>
                  <a:srgbClr val="0070C0"/>
                </a:solidFill>
                <a:sym typeface="Symbol" pitchFamily="18" charset="2"/>
              </a:rPr>
              <a:t>r</a:t>
            </a:r>
            <a:r>
              <a:rPr lang="en-US" altLang="hu-HU" baseline="-25000" dirty="0" smtClean="0">
                <a:solidFill>
                  <a:srgbClr val="0070C0"/>
                </a:solidFill>
                <a:sym typeface="Symbol" pitchFamily="18" charset="2"/>
              </a:rPr>
              <a:t></a:t>
            </a:r>
            <a:r>
              <a:rPr lang="en-US" altLang="hu-HU" dirty="0" smtClean="0">
                <a:solidFill>
                  <a:srgbClr val="0070C0"/>
                </a:solidFill>
                <a:sym typeface="Symbol" pitchFamily="18" charset="2"/>
              </a:rPr>
              <a:t>=</a:t>
            </a:r>
            <a:r>
              <a:rPr lang="en-US" altLang="hu-HU" b="1" i="1" dirty="0" smtClean="0">
                <a:solidFill>
                  <a:srgbClr val="0070C0"/>
                </a:solidFill>
                <a:sym typeface="Symbol" pitchFamily="18" charset="2"/>
              </a:rPr>
              <a:t>d</a:t>
            </a:r>
            <a:r>
              <a:rPr lang="en-GB" altLang="hu-HU" dirty="0" smtClean="0">
                <a:solidFill>
                  <a:srgbClr val="0070C0"/>
                </a:solidFill>
                <a:sym typeface="Symbol" pitchFamily="18" charset="2"/>
              </a:rPr>
              <a:t></a:t>
            </a:r>
            <a:r>
              <a:rPr lang="hu-HU" altLang="hu-HU" b="1" i="1" dirty="0" smtClean="0">
                <a:solidFill>
                  <a:srgbClr val="0070C0"/>
                </a:solidFill>
                <a:sym typeface="Symbol" pitchFamily="18" charset="2"/>
              </a:rPr>
              <a:t>r</a:t>
            </a:r>
            <a:endParaRPr lang="hu-HU" altLang="hu-HU" b="1" i="1" dirty="0">
              <a:solidFill>
                <a:srgbClr val="0070C0"/>
              </a:solidFill>
              <a:sym typeface="Symbol" pitchFamily="18" charset="2"/>
            </a:endParaRPr>
          </a:p>
        </p:txBody>
      </p:sp>
      <p:sp>
        <p:nvSpPr>
          <p:cNvPr id="40" name="Line 14"/>
          <p:cNvSpPr>
            <a:spLocks noChangeShapeType="1"/>
          </p:cNvSpPr>
          <p:nvPr/>
        </p:nvSpPr>
        <p:spPr bwMode="auto">
          <a:xfrm>
            <a:off x="1943100" y="3536913"/>
            <a:ext cx="431800" cy="974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41" name="Line 15"/>
          <p:cNvSpPr>
            <a:spLocks noChangeShapeType="1"/>
          </p:cNvSpPr>
          <p:nvPr/>
        </p:nvSpPr>
        <p:spPr bwMode="auto">
          <a:xfrm flipH="1" flipV="1">
            <a:off x="1290638" y="3880606"/>
            <a:ext cx="1084262" cy="631032"/>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hu-HU"/>
          </a:p>
        </p:txBody>
      </p:sp>
      <p:sp>
        <p:nvSpPr>
          <p:cNvPr id="42" name="Oval 16"/>
          <p:cNvSpPr>
            <a:spLocks noChangeArrowheads="1"/>
          </p:cNvSpPr>
          <p:nvPr/>
        </p:nvSpPr>
        <p:spPr bwMode="auto">
          <a:xfrm>
            <a:off x="503238" y="2784438"/>
            <a:ext cx="2879725" cy="176053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sz="2000"/>
          </a:p>
        </p:txBody>
      </p:sp>
      <p:sp>
        <p:nvSpPr>
          <p:cNvPr id="43" name="Line 17"/>
          <p:cNvSpPr>
            <a:spLocks noChangeShapeType="1"/>
          </p:cNvSpPr>
          <p:nvPr/>
        </p:nvSpPr>
        <p:spPr bwMode="auto">
          <a:xfrm flipH="1">
            <a:off x="2374900" y="4224300"/>
            <a:ext cx="504825" cy="28733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hu-HU"/>
          </a:p>
        </p:txBody>
      </p:sp>
      <p:sp>
        <p:nvSpPr>
          <p:cNvPr id="44" name="Freeform 20"/>
          <p:cNvSpPr>
            <a:spLocks/>
          </p:cNvSpPr>
          <p:nvPr/>
        </p:nvSpPr>
        <p:spPr bwMode="auto">
          <a:xfrm>
            <a:off x="1366838" y="2145522"/>
            <a:ext cx="792162" cy="182562"/>
          </a:xfrm>
          <a:custGeom>
            <a:avLst/>
            <a:gdLst>
              <a:gd name="T0" fmla="*/ 0 w 318"/>
              <a:gd name="T1" fmla="*/ 0 h 106"/>
              <a:gd name="T2" fmla="*/ 986670088 w 318"/>
              <a:gd name="T3" fmla="*/ 269930003 h 106"/>
              <a:gd name="T4" fmla="*/ 1973337684 w 318"/>
              <a:gd name="T5" fmla="*/ 269930003 h 106"/>
              <a:gd name="T6" fmla="*/ 0 60000 65536"/>
              <a:gd name="T7" fmla="*/ 0 60000 65536"/>
              <a:gd name="T8" fmla="*/ 0 60000 65536"/>
              <a:gd name="T9" fmla="*/ 0 w 318"/>
              <a:gd name="T10" fmla="*/ 0 h 106"/>
              <a:gd name="T11" fmla="*/ 318 w 318"/>
              <a:gd name="T12" fmla="*/ 106 h 106"/>
            </a:gdLst>
            <a:ahLst/>
            <a:cxnLst>
              <a:cxn ang="T6">
                <a:pos x="T0" y="T1"/>
              </a:cxn>
              <a:cxn ang="T7">
                <a:pos x="T2" y="T3"/>
              </a:cxn>
              <a:cxn ang="T8">
                <a:pos x="T4" y="T5"/>
              </a:cxn>
            </a:cxnLst>
            <a:rect l="T9" t="T10" r="T11" b="T12"/>
            <a:pathLst>
              <a:path w="318" h="106">
                <a:moveTo>
                  <a:pt x="0" y="0"/>
                </a:moveTo>
                <a:cubicBezTo>
                  <a:pt x="53" y="38"/>
                  <a:pt x="106" y="76"/>
                  <a:pt x="159" y="91"/>
                </a:cubicBezTo>
                <a:cubicBezTo>
                  <a:pt x="212" y="106"/>
                  <a:pt x="265" y="98"/>
                  <a:pt x="318" y="91"/>
                </a:cubicBezTo>
              </a:path>
            </a:pathLst>
          </a:custGeom>
          <a:noFill/>
          <a:ln w="127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45" name="Rectangle 21"/>
          <p:cNvSpPr>
            <a:spLocks noChangeArrowheads="1"/>
          </p:cNvSpPr>
          <p:nvPr/>
        </p:nvSpPr>
        <p:spPr bwMode="auto">
          <a:xfrm>
            <a:off x="1655763" y="1896284"/>
            <a:ext cx="3177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000" dirty="0">
                <a:latin typeface="Symbol" pitchFamily="18" charset="2"/>
              </a:rPr>
              <a:t>f</a:t>
            </a:r>
            <a:endParaRPr lang="hu-HU" altLang="hu-HU" sz="2000" dirty="0">
              <a:sym typeface="Symbol" pitchFamily="18" charset="2"/>
            </a:endParaRPr>
          </a:p>
        </p:txBody>
      </p:sp>
      <p:sp>
        <p:nvSpPr>
          <p:cNvPr id="46" name="Line 8"/>
          <p:cNvSpPr>
            <a:spLocks noChangeShapeType="1"/>
          </p:cNvSpPr>
          <p:nvPr/>
        </p:nvSpPr>
        <p:spPr bwMode="auto">
          <a:xfrm flipH="1" flipV="1">
            <a:off x="719138" y="2385975"/>
            <a:ext cx="1223962" cy="1150938"/>
          </a:xfrm>
          <a:prstGeom prst="line">
            <a:avLst/>
          </a:prstGeom>
          <a:noFill/>
          <a:ln w="38100">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47" name="Rectangle 11"/>
          <p:cNvSpPr>
            <a:spLocks noChangeArrowheads="1"/>
          </p:cNvSpPr>
          <p:nvPr/>
        </p:nvSpPr>
        <p:spPr bwMode="auto">
          <a:xfrm>
            <a:off x="287338" y="2168488"/>
            <a:ext cx="304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b="1" i="1" dirty="0">
                <a:solidFill>
                  <a:srgbClr val="FF0000"/>
                </a:solidFill>
                <a:sym typeface="Symbol" pitchFamily="18" charset="2"/>
              </a:rPr>
              <a:t>r</a:t>
            </a:r>
          </a:p>
        </p:txBody>
      </p:sp>
      <p:cxnSp>
        <p:nvCxnSpPr>
          <p:cNvPr id="48" name="Egyenes összekötő 49"/>
          <p:cNvCxnSpPr>
            <a:cxnSpLocks noChangeShapeType="1"/>
          </p:cNvCxnSpPr>
          <p:nvPr/>
        </p:nvCxnSpPr>
        <p:spPr bwMode="auto">
          <a:xfrm flipV="1">
            <a:off x="719138" y="1881150"/>
            <a:ext cx="1152525" cy="504825"/>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49" name="Rectangle 11"/>
          <p:cNvSpPr>
            <a:spLocks noChangeArrowheads="1"/>
          </p:cNvSpPr>
          <p:nvPr/>
        </p:nvSpPr>
        <p:spPr bwMode="auto">
          <a:xfrm>
            <a:off x="2087563" y="1772990"/>
            <a:ext cx="199445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dirty="0">
                <a:solidFill>
                  <a:srgbClr val="C00000"/>
                </a:solidFill>
                <a:sym typeface="Symbol" pitchFamily="18" charset="2"/>
              </a:rPr>
              <a:t>r</a:t>
            </a:r>
            <a:r>
              <a:rPr lang="en-US" altLang="hu-HU" b="1" i="1" baseline="-25000" dirty="0">
                <a:solidFill>
                  <a:srgbClr val="C00000"/>
                </a:solidFill>
                <a:sym typeface="Symbol" pitchFamily="18" charset="2"/>
              </a:rPr>
              <a:t>||</a:t>
            </a:r>
            <a:r>
              <a:rPr lang="en-US" altLang="hu-HU" dirty="0">
                <a:solidFill>
                  <a:srgbClr val="C00000"/>
                </a:solidFill>
                <a:sym typeface="Symbol" pitchFamily="18" charset="2"/>
              </a:rPr>
              <a:t> =</a:t>
            </a:r>
            <a:r>
              <a:rPr lang="en-US" altLang="hu-HU" b="1" i="1" dirty="0">
                <a:solidFill>
                  <a:srgbClr val="C00000"/>
                </a:solidFill>
                <a:sym typeface="Symbol" pitchFamily="18" charset="2"/>
              </a:rPr>
              <a:t> </a:t>
            </a:r>
            <a:r>
              <a:rPr lang="en-US" altLang="hu-HU" b="1" i="1" dirty="0" smtClean="0">
                <a:solidFill>
                  <a:srgbClr val="C00000"/>
                </a:solidFill>
                <a:sym typeface="Symbol" pitchFamily="18" charset="2"/>
              </a:rPr>
              <a:t>d</a:t>
            </a:r>
            <a:r>
              <a:rPr lang="en-US" altLang="hu-HU" dirty="0" smtClean="0">
                <a:solidFill>
                  <a:srgbClr val="C00000"/>
                </a:solidFill>
                <a:sym typeface="Symbol" pitchFamily="18" charset="2"/>
              </a:rPr>
              <a:t>(</a:t>
            </a:r>
            <a:r>
              <a:rPr lang="en-US" altLang="hu-HU" b="1" i="1" dirty="0" err="1" smtClean="0">
                <a:solidFill>
                  <a:srgbClr val="C00000"/>
                </a:solidFill>
                <a:sym typeface="Symbol" pitchFamily="18" charset="2"/>
              </a:rPr>
              <a:t>rd</a:t>
            </a:r>
            <a:r>
              <a:rPr lang="en-US" altLang="hu-HU" dirty="0" smtClean="0">
                <a:solidFill>
                  <a:srgbClr val="C00000"/>
                </a:solidFill>
                <a:sym typeface="Symbol" pitchFamily="18" charset="2"/>
              </a:rPr>
              <a:t>)= </a:t>
            </a:r>
            <a:r>
              <a:rPr lang="en-US" altLang="hu-HU" b="1" i="1" dirty="0">
                <a:solidFill>
                  <a:srgbClr val="C00000"/>
                </a:solidFill>
                <a:sym typeface="Symbol" pitchFamily="18" charset="2"/>
              </a:rPr>
              <a:t>r</a:t>
            </a:r>
            <a:r>
              <a:rPr lang="en-US" altLang="hu-HU" dirty="0">
                <a:solidFill>
                  <a:srgbClr val="C00000"/>
                </a:solidFill>
                <a:sym typeface="Symbol" pitchFamily="18" charset="2"/>
              </a:rPr>
              <a:t>’</a:t>
            </a:r>
            <a:r>
              <a:rPr lang="en-US" altLang="hu-HU" b="1" i="1" baseline="-25000" dirty="0">
                <a:solidFill>
                  <a:srgbClr val="C00000"/>
                </a:solidFill>
                <a:sym typeface="Symbol" pitchFamily="18" charset="2"/>
              </a:rPr>
              <a:t>||</a:t>
            </a:r>
            <a:endParaRPr lang="hu-HU" altLang="hu-HU" b="1" i="1" baseline="-25000" dirty="0">
              <a:solidFill>
                <a:srgbClr val="C00000"/>
              </a:solidFill>
              <a:sym typeface="Symbol" pitchFamily="18" charset="2"/>
            </a:endParaRPr>
          </a:p>
          <a:p>
            <a:endParaRPr lang="hu-HU" altLang="hu-HU" b="1" i="1" baseline="-25000" dirty="0">
              <a:sym typeface="Symbol" pitchFamily="18" charset="2"/>
            </a:endParaRPr>
          </a:p>
        </p:txBody>
      </p:sp>
      <p:sp>
        <p:nvSpPr>
          <p:cNvPr id="50" name="Line 8"/>
          <p:cNvSpPr>
            <a:spLocks noChangeShapeType="1"/>
          </p:cNvSpPr>
          <p:nvPr/>
        </p:nvSpPr>
        <p:spPr bwMode="auto">
          <a:xfrm flipH="1" flipV="1">
            <a:off x="1943100" y="1881150"/>
            <a:ext cx="0" cy="1655763"/>
          </a:xfrm>
          <a:prstGeom prst="line">
            <a:avLst/>
          </a:prstGeom>
          <a:noFill/>
          <a:ln w="38100">
            <a:solidFill>
              <a:schemeClr val="accent2"/>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51" name="Rectangle 11"/>
          <p:cNvSpPr>
            <a:spLocks noChangeArrowheads="1"/>
          </p:cNvSpPr>
          <p:nvPr/>
        </p:nvSpPr>
        <p:spPr bwMode="auto">
          <a:xfrm>
            <a:off x="71438" y="4008400"/>
            <a:ext cx="111761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dirty="0">
                <a:solidFill>
                  <a:srgbClr val="0070C0"/>
                </a:solidFill>
                <a:sym typeface="Symbol" pitchFamily="18" charset="2"/>
              </a:rPr>
              <a:t>r</a:t>
            </a:r>
            <a:r>
              <a:rPr lang="en-US" altLang="hu-HU" baseline="-25000" dirty="0">
                <a:solidFill>
                  <a:srgbClr val="0070C0"/>
                </a:solidFill>
                <a:sym typeface="Symbol" pitchFamily="18" charset="2"/>
              </a:rPr>
              <a:t></a:t>
            </a:r>
            <a:r>
              <a:rPr lang="en-US" altLang="hu-HU" dirty="0">
                <a:solidFill>
                  <a:srgbClr val="0070C0"/>
                </a:solidFill>
                <a:sym typeface="Symbol" pitchFamily="18" charset="2"/>
              </a:rPr>
              <a:t>=</a:t>
            </a:r>
            <a:r>
              <a:rPr lang="en-US" altLang="hu-HU" b="1" i="1" dirty="0">
                <a:solidFill>
                  <a:srgbClr val="0070C0"/>
                </a:solidFill>
                <a:sym typeface="Symbol" pitchFamily="18" charset="2"/>
              </a:rPr>
              <a:t> </a:t>
            </a:r>
          </a:p>
          <a:p>
            <a:r>
              <a:rPr lang="en-US" altLang="hu-HU" b="1" i="1" dirty="0" smtClean="0">
                <a:solidFill>
                  <a:srgbClr val="0070C0"/>
                </a:solidFill>
                <a:sym typeface="Symbol" pitchFamily="18" charset="2"/>
              </a:rPr>
              <a:t>r</a:t>
            </a:r>
            <a:r>
              <a:rPr lang="en-US" altLang="hu-HU" dirty="0" smtClean="0">
                <a:solidFill>
                  <a:srgbClr val="0070C0"/>
                </a:solidFill>
                <a:sym typeface="Symbol" pitchFamily="18" charset="2"/>
              </a:rPr>
              <a:t>-</a:t>
            </a:r>
            <a:r>
              <a:rPr lang="en-US" altLang="hu-HU" b="1" i="1" dirty="0" smtClean="0">
                <a:solidFill>
                  <a:srgbClr val="0070C0"/>
                </a:solidFill>
                <a:sym typeface="Symbol" pitchFamily="18" charset="2"/>
              </a:rPr>
              <a:t>d</a:t>
            </a:r>
            <a:r>
              <a:rPr lang="en-US" altLang="hu-HU" dirty="0" smtClean="0">
                <a:solidFill>
                  <a:srgbClr val="0070C0"/>
                </a:solidFill>
                <a:sym typeface="Symbol" pitchFamily="18" charset="2"/>
              </a:rPr>
              <a:t>(</a:t>
            </a:r>
            <a:r>
              <a:rPr lang="en-US" altLang="hu-HU" b="1" i="1" dirty="0" err="1" smtClean="0">
                <a:solidFill>
                  <a:srgbClr val="0070C0"/>
                </a:solidFill>
                <a:sym typeface="Symbol" pitchFamily="18" charset="2"/>
              </a:rPr>
              <a:t>rd</a:t>
            </a:r>
            <a:r>
              <a:rPr lang="en-US" altLang="hu-HU" dirty="0" smtClean="0">
                <a:solidFill>
                  <a:srgbClr val="0070C0"/>
                </a:solidFill>
                <a:sym typeface="Symbol" pitchFamily="18" charset="2"/>
              </a:rPr>
              <a:t>)</a:t>
            </a:r>
            <a:endParaRPr lang="hu-HU" altLang="hu-HU" b="1" i="1" baseline="-25000" dirty="0">
              <a:solidFill>
                <a:srgbClr val="0070C0"/>
              </a:solidFill>
              <a:sym typeface="Symbol" pitchFamily="18" charset="2"/>
            </a:endParaRPr>
          </a:p>
        </p:txBody>
      </p:sp>
      <p:cxnSp>
        <p:nvCxnSpPr>
          <p:cNvPr id="52" name="Egyenes összekötő 55"/>
          <p:cNvCxnSpPr>
            <a:cxnSpLocks noChangeShapeType="1"/>
          </p:cNvCxnSpPr>
          <p:nvPr/>
        </p:nvCxnSpPr>
        <p:spPr bwMode="auto">
          <a:xfrm flipV="1">
            <a:off x="719138" y="2385975"/>
            <a:ext cx="0" cy="170180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53" name="Line 10"/>
          <p:cNvSpPr>
            <a:spLocks noChangeShapeType="1"/>
          </p:cNvSpPr>
          <p:nvPr/>
        </p:nvSpPr>
        <p:spPr bwMode="auto">
          <a:xfrm>
            <a:off x="1943100" y="3536913"/>
            <a:ext cx="1152525" cy="687387"/>
          </a:xfrm>
          <a:prstGeom prst="line">
            <a:avLst/>
          </a:prstGeom>
          <a:noFill/>
          <a:ln w="38100">
            <a:solidFill>
              <a:srgbClr val="00B0F0"/>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54" name="Rectangle 11"/>
          <p:cNvSpPr>
            <a:spLocks noChangeArrowheads="1"/>
          </p:cNvSpPr>
          <p:nvPr/>
        </p:nvSpPr>
        <p:spPr bwMode="auto">
          <a:xfrm>
            <a:off x="1871663" y="4511638"/>
            <a:ext cx="541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dirty="0">
                <a:sym typeface="Symbol" pitchFamily="18" charset="2"/>
              </a:rPr>
              <a:t>r</a:t>
            </a:r>
            <a:r>
              <a:rPr lang="en-US" altLang="hu-HU" dirty="0">
                <a:sym typeface="Symbol" pitchFamily="18" charset="2"/>
              </a:rPr>
              <a:t>’</a:t>
            </a:r>
            <a:r>
              <a:rPr lang="en-US" altLang="hu-HU" baseline="-25000" dirty="0">
                <a:sym typeface="Symbol" pitchFamily="18" charset="2"/>
              </a:rPr>
              <a:t></a:t>
            </a:r>
            <a:endParaRPr lang="hu-HU" altLang="hu-HU" b="1" i="1" baseline="-25000" dirty="0">
              <a:sym typeface="Symbol" pitchFamily="18" charset="2"/>
            </a:endParaRPr>
          </a:p>
        </p:txBody>
      </p:sp>
      <p:cxnSp>
        <p:nvCxnSpPr>
          <p:cNvPr id="55" name="Egyenes összekötő 68"/>
          <p:cNvCxnSpPr>
            <a:cxnSpLocks noChangeShapeType="1"/>
            <a:endCxn id="50" idx="1"/>
          </p:cNvCxnSpPr>
          <p:nvPr/>
        </p:nvCxnSpPr>
        <p:spPr bwMode="auto">
          <a:xfrm flipH="1" flipV="1">
            <a:off x="1943100" y="1881150"/>
            <a:ext cx="431800" cy="830263"/>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56" name="Egyenes összekötő 71"/>
          <p:cNvCxnSpPr>
            <a:cxnSpLocks noChangeShapeType="1"/>
          </p:cNvCxnSpPr>
          <p:nvPr/>
        </p:nvCxnSpPr>
        <p:spPr bwMode="auto">
          <a:xfrm flipV="1">
            <a:off x="2374900" y="2711413"/>
            <a:ext cx="0" cy="170180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57" name="Line 14"/>
          <p:cNvSpPr>
            <a:spLocks noChangeShapeType="1"/>
          </p:cNvSpPr>
          <p:nvPr/>
        </p:nvSpPr>
        <p:spPr bwMode="auto">
          <a:xfrm flipV="1">
            <a:off x="1943100" y="2711413"/>
            <a:ext cx="431800" cy="792162"/>
          </a:xfrm>
          <a:prstGeom prst="line">
            <a:avLst/>
          </a:prstGeom>
          <a:noFill/>
          <a:ln w="57150">
            <a:solidFill>
              <a:srgbClr val="7030A0"/>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58" name="Téglalap 75"/>
          <p:cNvSpPr>
            <a:spLocks noChangeArrowheads="1"/>
          </p:cNvSpPr>
          <p:nvPr/>
        </p:nvSpPr>
        <p:spPr bwMode="auto">
          <a:xfrm>
            <a:off x="2447925" y="2351050"/>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dirty="0">
                <a:solidFill>
                  <a:srgbClr val="7030A0"/>
                </a:solidFill>
                <a:sym typeface="Symbol" pitchFamily="18" charset="2"/>
              </a:rPr>
              <a:t>r</a:t>
            </a:r>
            <a:r>
              <a:rPr lang="en-US" altLang="hu-HU" dirty="0" smtClean="0">
                <a:solidFill>
                  <a:srgbClr val="7030A0"/>
                </a:solidFill>
                <a:sym typeface="Symbol" pitchFamily="18" charset="2"/>
              </a:rPr>
              <a:t>’</a:t>
            </a:r>
            <a:endParaRPr lang="hu-HU" altLang="hu-HU" b="1" i="1" dirty="0">
              <a:solidFill>
                <a:srgbClr val="7030A0"/>
              </a:solidFill>
              <a:sym typeface="Symbol" pitchFamily="18" charset="2"/>
            </a:endParaRPr>
          </a:p>
        </p:txBody>
      </p:sp>
      <p:sp>
        <p:nvSpPr>
          <p:cNvPr id="59" name="Téglalap 76"/>
          <p:cNvSpPr>
            <a:spLocks noChangeArrowheads="1"/>
          </p:cNvSpPr>
          <p:nvPr/>
        </p:nvSpPr>
        <p:spPr bwMode="auto">
          <a:xfrm>
            <a:off x="3764803" y="2961444"/>
            <a:ext cx="5148263" cy="8302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dirty="0">
                <a:solidFill>
                  <a:srgbClr val="7030A0"/>
                </a:solidFill>
                <a:sym typeface="Symbol" pitchFamily="18" charset="2"/>
              </a:rPr>
              <a:t>r</a:t>
            </a:r>
            <a:r>
              <a:rPr lang="en-US" altLang="hu-HU" dirty="0" smtClean="0">
                <a:solidFill>
                  <a:srgbClr val="7030A0"/>
                </a:solidFill>
                <a:sym typeface="Symbol" pitchFamily="18" charset="2"/>
              </a:rPr>
              <a:t>’</a:t>
            </a:r>
            <a:r>
              <a:rPr lang="en-US" altLang="hu-HU" dirty="0" smtClean="0">
                <a:sym typeface="Symbol" pitchFamily="18" charset="2"/>
              </a:rPr>
              <a:t>=</a:t>
            </a:r>
            <a:r>
              <a:rPr lang="en-US" altLang="hu-HU" b="1" i="1" dirty="0" smtClean="0">
                <a:sym typeface="Symbol" pitchFamily="18" charset="2"/>
              </a:rPr>
              <a:t>d</a:t>
            </a:r>
            <a:r>
              <a:rPr lang="en-US" altLang="hu-HU" dirty="0" smtClean="0">
                <a:sym typeface="Symbol" pitchFamily="18" charset="2"/>
              </a:rPr>
              <a:t>(</a:t>
            </a:r>
            <a:r>
              <a:rPr lang="en-US" altLang="hu-HU" b="1" i="1" dirty="0" err="1" smtClean="0">
                <a:solidFill>
                  <a:srgbClr val="FF0000"/>
                </a:solidFill>
                <a:sym typeface="Symbol" pitchFamily="18" charset="2"/>
              </a:rPr>
              <a:t>r</a:t>
            </a:r>
            <a:r>
              <a:rPr lang="en-US" altLang="hu-HU" b="1" i="1" dirty="0" err="1" smtClean="0">
                <a:sym typeface="Symbol" pitchFamily="18" charset="2"/>
              </a:rPr>
              <a:t>d</a:t>
            </a:r>
            <a:r>
              <a:rPr lang="en-US" altLang="hu-HU" dirty="0" smtClean="0">
                <a:sym typeface="Symbol" pitchFamily="18" charset="2"/>
              </a:rPr>
              <a:t>)+(</a:t>
            </a:r>
            <a:r>
              <a:rPr lang="en-US" altLang="hu-HU" b="1" i="1" dirty="0" smtClean="0">
                <a:solidFill>
                  <a:srgbClr val="FF0000"/>
                </a:solidFill>
                <a:sym typeface="Symbol" pitchFamily="18" charset="2"/>
              </a:rPr>
              <a:t>r</a:t>
            </a:r>
            <a:r>
              <a:rPr lang="en-US" altLang="hu-HU" b="1" i="1" dirty="0" smtClean="0">
                <a:sym typeface="Symbol" pitchFamily="18" charset="2"/>
              </a:rPr>
              <a:t>-d</a:t>
            </a:r>
            <a:r>
              <a:rPr lang="en-US" altLang="hu-HU" dirty="0" smtClean="0">
                <a:sym typeface="Symbol" pitchFamily="18" charset="2"/>
              </a:rPr>
              <a:t>(</a:t>
            </a:r>
            <a:r>
              <a:rPr lang="en-US" altLang="hu-HU" b="1" i="1" dirty="0" err="1" smtClean="0">
                <a:solidFill>
                  <a:srgbClr val="FF0000"/>
                </a:solidFill>
                <a:sym typeface="Symbol" pitchFamily="18" charset="2"/>
              </a:rPr>
              <a:t>r</a:t>
            </a:r>
            <a:r>
              <a:rPr lang="en-US" altLang="hu-HU" b="1" i="1" dirty="0" err="1" smtClean="0">
                <a:sym typeface="Symbol" pitchFamily="18" charset="2"/>
              </a:rPr>
              <a:t>d</a:t>
            </a:r>
            <a:r>
              <a:rPr lang="en-US" altLang="hu-HU" dirty="0" smtClean="0">
                <a:sym typeface="Symbol" pitchFamily="18" charset="2"/>
              </a:rPr>
              <a:t>))cos(</a:t>
            </a:r>
            <a:r>
              <a:rPr lang="en-US" altLang="hu-HU" dirty="0">
                <a:latin typeface="Symbol" pitchFamily="18" charset="2"/>
              </a:rPr>
              <a:t>f</a:t>
            </a:r>
            <a:r>
              <a:rPr lang="en-US" altLang="hu-HU" dirty="0" smtClean="0">
                <a:sym typeface="Symbol" pitchFamily="18" charset="2"/>
              </a:rPr>
              <a:t>)+</a:t>
            </a:r>
            <a:r>
              <a:rPr lang="en-US" altLang="hu-HU" b="1" i="1" dirty="0" smtClean="0">
                <a:sym typeface="Symbol" pitchFamily="18" charset="2"/>
              </a:rPr>
              <a:t>d</a:t>
            </a:r>
            <a:r>
              <a:rPr lang="en-GB" altLang="hu-HU" dirty="0" smtClean="0">
                <a:sym typeface="Symbol" pitchFamily="18" charset="2"/>
              </a:rPr>
              <a:t></a:t>
            </a:r>
            <a:r>
              <a:rPr lang="hu-HU" altLang="hu-HU" b="1" i="1" dirty="0">
                <a:solidFill>
                  <a:srgbClr val="FF0000"/>
                </a:solidFill>
                <a:sym typeface="Symbol" pitchFamily="18" charset="2"/>
              </a:rPr>
              <a:t>r</a:t>
            </a:r>
            <a:r>
              <a:rPr lang="hu-HU" altLang="hu-HU" sz="1200" b="1" i="1" dirty="0">
                <a:sym typeface="Symbol" pitchFamily="18" charset="2"/>
              </a:rPr>
              <a:t> </a:t>
            </a:r>
            <a:r>
              <a:rPr lang="en-US" altLang="hu-HU" dirty="0" smtClean="0">
                <a:sym typeface="Symbol" pitchFamily="18" charset="2"/>
              </a:rPr>
              <a:t>sin(</a:t>
            </a:r>
            <a:r>
              <a:rPr lang="en-US" altLang="hu-HU" dirty="0">
                <a:latin typeface="Symbol" pitchFamily="18" charset="2"/>
              </a:rPr>
              <a:t>f</a:t>
            </a:r>
            <a:r>
              <a:rPr lang="en-US" altLang="hu-HU" dirty="0" smtClean="0">
                <a:sym typeface="Symbol" pitchFamily="18" charset="2"/>
              </a:rPr>
              <a:t>)</a:t>
            </a:r>
            <a:endParaRPr lang="en-US" altLang="hu-HU" dirty="0">
              <a:sym typeface="Symbol" pitchFamily="18" charset="2"/>
            </a:endParaRPr>
          </a:p>
          <a:p>
            <a:r>
              <a:rPr lang="en-US" altLang="hu-HU" dirty="0">
                <a:sym typeface="Symbol" pitchFamily="18" charset="2"/>
              </a:rPr>
              <a:t>= </a:t>
            </a:r>
            <a:r>
              <a:rPr lang="en-US" altLang="hu-HU" b="1" i="1" dirty="0">
                <a:solidFill>
                  <a:srgbClr val="FF0000"/>
                </a:solidFill>
                <a:sym typeface="Symbol" pitchFamily="18" charset="2"/>
              </a:rPr>
              <a:t>r</a:t>
            </a:r>
            <a:r>
              <a:rPr lang="hu-HU" altLang="hu-HU" sz="1200" b="1" i="1" dirty="0">
                <a:sym typeface="Symbol" pitchFamily="18" charset="2"/>
              </a:rPr>
              <a:t> </a:t>
            </a:r>
            <a:r>
              <a:rPr lang="en-US" altLang="hu-HU" dirty="0" smtClean="0">
                <a:sym typeface="Symbol" pitchFamily="18" charset="2"/>
              </a:rPr>
              <a:t>cos(</a:t>
            </a:r>
            <a:r>
              <a:rPr lang="en-US" altLang="hu-HU" dirty="0">
                <a:latin typeface="Symbol" pitchFamily="18" charset="2"/>
              </a:rPr>
              <a:t>f</a:t>
            </a:r>
            <a:r>
              <a:rPr lang="en-US" altLang="hu-HU" dirty="0" smtClean="0">
                <a:sym typeface="Symbol" pitchFamily="18" charset="2"/>
              </a:rPr>
              <a:t>)+</a:t>
            </a:r>
            <a:r>
              <a:rPr lang="en-US" altLang="hu-HU" b="1" i="1" dirty="0" smtClean="0">
                <a:sym typeface="Symbol" pitchFamily="18" charset="2"/>
              </a:rPr>
              <a:t>d</a:t>
            </a:r>
            <a:r>
              <a:rPr lang="en-US" altLang="hu-HU" dirty="0" smtClean="0">
                <a:sym typeface="Symbol" pitchFamily="18" charset="2"/>
              </a:rPr>
              <a:t>(</a:t>
            </a:r>
            <a:r>
              <a:rPr lang="en-US" altLang="hu-HU" b="1" i="1" dirty="0" err="1" smtClean="0">
                <a:solidFill>
                  <a:srgbClr val="FF0000"/>
                </a:solidFill>
                <a:sym typeface="Symbol" pitchFamily="18" charset="2"/>
              </a:rPr>
              <a:t>r</a:t>
            </a:r>
            <a:r>
              <a:rPr lang="en-US" altLang="hu-HU" b="1" i="1" dirty="0" err="1" smtClean="0">
                <a:sym typeface="Symbol" pitchFamily="18" charset="2"/>
              </a:rPr>
              <a:t>d</a:t>
            </a:r>
            <a:r>
              <a:rPr lang="en-US" altLang="hu-HU" dirty="0" smtClean="0">
                <a:sym typeface="Symbol" pitchFamily="18" charset="2"/>
              </a:rPr>
              <a:t>)(1-cos(</a:t>
            </a:r>
            <a:r>
              <a:rPr lang="en-US" altLang="hu-HU" dirty="0">
                <a:latin typeface="Symbol" pitchFamily="18" charset="2"/>
              </a:rPr>
              <a:t>f</a:t>
            </a:r>
            <a:r>
              <a:rPr lang="en-US" altLang="hu-HU" dirty="0" smtClean="0">
                <a:sym typeface="Symbol" pitchFamily="18" charset="2"/>
              </a:rPr>
              <a:t>))+</a:t>
            </a:r>
            <a:r>
              <a:rPr lang="en-US" altLang="hu-HU" b="1" i="1" dirty="0" smtClean="0">
                <a:sym typeface="Symbol" pitchFamily="18" charset="2"/>
              </a:rPr>
              <a:t>d</a:t>
            </a:r>
            <a:r>
              <a:rPr lang="en-GB" altLang="hu-HU" dirty="0" smtClean="0">
                <a:sym typeface="Symbol" pitchFamily="18" charset="2"/>
              </a:rPr>
              <a:t></a:t>
            </a:r>
            <a:r>
              <a:rPr lang="hu-HU" altLang="hu-HU" b="1" i="1" dirty="0">
                <a:solidFill>
                  <a:srgbClr val="FF0000"/>
                </a:solidFill>
                <a:sym typeface="Symbol" pitchFamily="18" charset="2"/>
              </a:rPr>
              <a:t>r</a:t>
            </a:r>
            <a:r>
              <a:rPr lang="hu-HU" altLang="hu-HU" sz="1200" b="1" i="1" dirty="0">
                <a:sym typeface="Symbol" pitchFamily="18" charset="2"/>
              </a:rPr>
              <a:t> </a:t>
            </a:r>
            <a:r>
              <a:rPr lang="en-US" altLang="hu-HU" dirty="0" smtClean="0">
                <a:sym typeface="Symbol" pitchFamily="18" charset="2"/>
              </a:rPr>
              <a:t>sin(</a:t>
            </a:r>
            <a:r>
              <a:rPr lang="en-US" altLang="hu-HU" dirty="0">
                <a:latin typeface="Symbol" pitchFamily="18" charset="2"/>
              </a:rPr>
              <a:t>f</a:t>
            </a:r>
            <a:r>
              <a:rPr lang="en-US" altLang="hu-HU" dirty="0" smtClean="0">
                <a:sym typeface="Symbol" pitchFamily="18" charset="2"/>
              </a:rPr>
              <a:t>)</a:t>
            </a:r>
            <a:endParaRPr lang="en-US" altLang="hu-HU" dirty="0">
              <a:sym typeface="Symbol" pitchFamily="18" charset="2"/>
            </a:endParaRPr>
          </a:p>
        </p:txBody>
      </p:sp>
      <p:sp>
        <p:nvSpPr>
          <p:cNvPr id="60" name="Szövegdoboz 77"/>
          <p:cNvSpPr txBox="1">
            <a:spLocks noChangeArrowheads="1"/>
          </p:cNvSpPr>
          <p:nvPr/>
        </p:nvSpPr>
        <p:spPr bwMode="auto">
          <a:xfrm>
            <a:off x="1503532" y="5133236"/>
            <a:ext cx="764046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u="sng" dirty="0" smtClean="0"/>
              <a:t>M</a:t>
            </a:r>
            <a:r>
              <a:rPr lang="hu-HU" altLang="hu-HU" u="sng" dirty="0" err="1" smtClean="0"/>
              <a:t>átrix</a:t>
            </a:r>
            <a:r>
              <a:rPr lang="hu-HU" altLang="hu-HU" u="sng" dirty="0" smtClean="0"/>
              <a:t> sorai</a:t>
            </a:r>
            <a:r>
              <a:rPr lang="en-US" altLang="hu-HU" u="sng" dirty="0" smtClean="0"/>
              <a:t>: </a:t>
            </a:r>
            <a:r>
              <a:rPr lang="hu-HU" altLang="hu-HU" u="sng" dirty="0" smtClean="0"/>
              <a:t>hova kerül az origó és az</a:t>
            </a:r>
            <a:r>
              <a:rPr lang="en-US" altLang="hu-HU" u="sng" dirty="0" smtClean="0"/>
              <a:t> </a:t>
            </a:r>
            <a:r>
              <a:rPr lang="hu-HU" altLang="hu-HU" b="1" i="1" u="sng" dirty="0" smtClean="0"/>
              <a:t>i</a:t>
            </a:r>
            <a:r>
              <a:rPr lang="en-US" altLang="hu-HU" b="1" i="1" u="sng" dirty="0"/>
              <a:t>, </a:t>
            </a:r>
            <a:r>
              <a:rPr lang="en-US" altLang="hu-HU" b="1" i="1" u="sng" dirty="0" smtClean="0"/>
              <a:t>j,</a:t>
            </a:r>
            <a:r>
              <a:rPr lang="en-US" altLang="hu-HU" sz="1200" b="1" i="1" u="sng" dirty="0"/>
              <a:t> </a:t>
            </a:r>
            <a:r>
              <a:rPr lang="en-US" altLang="hu-HU" b="1" i="1" u="sng" dirty="0" smtClean="0"/>
              <a:t>k</a:t>
            </a:r>
            <a:r>
              <a:rPr lang="hu-HU" altLang="hu-HU" u="sng" dirty="0" smtClean="0"/>
              <a:t>?</a:t>
            </a:r>
            <a:endParaRPr lang="en-US" altLang="hu-HU" u="sng" dirty="0" smtClean="0"/>
          </a:p>
          <a:p>
            <a:r>
              <a:rPr lang="en-US" altLang="hu-HU" dirty="0" smtClean="0"/>
              <a:t>(0,0,0)</a:t>
            </a:r>
            <a:r>
              <a:rPr lang="en-US" altLang="hu-HU" dirty="0" smtClean="0">
                <a:sym typeface="Symbol"/>
              </a:rPr>
              <a:t></a:t>
            </a:r>
            <a:r>
              <a:rPr lang="en-US" altLang="hu-HU" dirty="0"/>
              <a:t> (0,0,0</a:t>
            </a:r>
            <a:r>
              <a:rPr lang="en-US" altLang="hu-HU" dirty="0" smtClean="0"/>
              <a:t>)</a:t>
            </a:r>
          </a:p>
          <a:p>
            <a:r>
              <a:rPr lang="en-US" altLang="hu-HU" dirty="0" smtClean="0"/>
              <a:t>(1,0,0</a:t>
            </a:r>
            <a:r>
              <a:rPr lang="en-US" altLang="hu-HU" dirty="0"/>
              <a:t>)</a:t>
            </a:r>
            <a:r>
              <a:rPr lang="en-US" altLang="hu-HU" dirty="0">
                <a:sym typeface="Symbol"/>
              </a:rPr>
              <a:t></a:t>
            </a:r>
            <a:r>
              <a:rPr lang="en-US" altLang="hu-HU" dirty="0"/>
              <a:t> (</a:t>
            </a:r>
            <a:r>
              <a:rPr lang="en-US" altLang="hu-HU" dirty="0" smtClean="0"/>
              <a:t>1,0,0)</a:t>
            </a:r>
            <a:r>
              <a:rPr lang="en-US" altLang="hu-HU" i="1" dirty="0" smtClean="0">
                <a:sym typeface="Symbol" pitchFamily="18" charset="2"/>
              </a:rPr>
              <a:t>C</a:t>
            </a:r>
            <a:r>
              <a:rPr lang="en-US" altLang="hu-HU" dirty="0" smtClean="0">
                <a:sym typeface="Symbol" pitchFamily="18" charset="2"/>
              </a:rPr>
              <a:t>+</a:t>
            </a:r>
            <a:r>
              <a:rPr lang="en-US" altLang="hu-HU" dirty="0" smtClean="0"/>
              <a:t>(</a:t>
            </a:r>
            <a:r>
              <a:rPr lang="en-US" altLang="hu-HU" b="1" i="1" dirty="0" err="1" smtClean="0">
                <a:sym typeface="Symbol" pitchFamily="18" charset="2"/>
              </a:rPr>
              <a:t>d</a:t>
            </a:r>
            <a:r>
              <a:rPr lang="en-US" altLang="hu-HU" i="1" baseline="-25000" dirty="0" err="1" smtClean="0">
                <a:sym typeface="Symbol" pitchFamily="18" charset="2"/>
              </a:rPr>
              <a:t>x</a:t>
            </a:r>
            <a:r>
              <a:rPr lang="en-US" altLang="hu-HU" dirty="0" err="1" smtClean="0"/>
              <a:t>,</a:t>
            </a:r>
            <a:r>
              <a:rPr lang="en-US" altLang="hu-HU" b="1" i="1" dirty="0" err="1" smtClean="0">
                <a:sym typeface="Symbol" pitchFamily="18" charset="2"/>
              </a:rPr>
              <a:t>d</a:t>
            </a:r>
            <a:r>
              <a:rPr lang="en-US" altLang="hu-HU" i="1" baseline="-25000" dirty="0" err="1" smtClean="0">
                <a:sym typeface="Symbol" pitchFamily="18" charset="2"/>
              </a:rPr>
              <a:t>y</a:t>
            </a:r>
            <a:r>
              <a:rPr lang="en-US" altLang="hu-HU" dirty="0" err="1" smtClean="0"/>
              <a:t>,</a:t>
            </a:r>
            <a:r>
              <a:rPr lang="en-US" altLang="hu-HU" b="1" i="1" dirty="0" err="1" smtClean="0">
                <a:sym typeface="Symbol" pitchFamily="18" charset="2"/>
              </a:rPr>
              <a:t>d</a:t>
            </a:r>
            <a:r>
              <a:rPr lang="en-US" altLang="hu-HU" i="1" baseline="-25000" dirty="0" err="1" smtClean="0">
                <a:sym typeface="Symbol" pitchFamily="18" charset="2"/>
              </a:rPr>
              <a:t>z</a:t>
            </a:r>
            <a:r>
              <a:rPr lang="en-US" altLang="hu-HU" dirty="0" smtClean="0"/>
              <a:t>)</a:t>
            </a:r>
            <a:r>
              <a:rPr lang="en-US" altLang="hu-HU" b="1" i="1" dirty="0" smtClean="0">
                <a:sym typeface="Symbol" pitchFamily="18" charset="2"/>
              </a:rPr>
              <a:t>d</a:t>
            </a:r>
            <a:r>
              <a:rPr lang="en-US" altLang="hu-HU" i="1" baseline="-25000" dirty="0" smtClean="0">
                <a:sym typeface="Symbol" pitchFamily="18" charset="2"/>
              </a:rPr>
              <a:t>x</a:t>
            </a:r>
            <a:r>
              <a:rPr lang="en-US" altLang="hu-HU" dirty="0" smtClean="0">
                <a:sym typeface="Symbol" pitchFamily="18" charset="2"/>
              </a:rPr>
              <a:t>(1-</a:t>
            </a:r>
            <a:r>
              <a:rPr lang="en-US" altLang="hu-HU" i="1" dirty="0" smtClean="0">
                <a:sym typeface="Symbol" pitchFamily="18" charset="2"/>
              </a:rPr>
              <a:t>C</a:t>
            </a:r>
            <a:r>
              <a:rPr lang="en-US" altLang="hu-HU" dirty="0" smtClean="0">
                <a:sym typeface="Symbol" pitchFamily="18" charset="2"/>
              </a:rPr>
              <a:t>)+</a:t>
            </a:r>
            <a:r>
              <a:rPr lang="en-US" altLang="hu-HU" dirty="0" smtClean="0"/>
              <a:t>(</a:t>
            </a:r>
            <a:r>
              <a:rPr lang="en-US" altLang="hu-HU" b="1" i="1" dirty="0" err="1" smtClean="0">
                <a:sym typeface="Symbol" pitchFamily="18" charset="2"/>
              </a:rPr>
              <a:t>d</a:t>
            </a:r>
            <a:r>
              <a:rPr lang="en-US" altLang="hu-HU" i="1" baseline="-25000" dirty="0" err="1" smtClean="0">
                <a:sym typeface="Symbol" pitchFamily="18" charset="2"/>
              </a:rPr>
              <a:t>x</a:t>
            </a:r>
            <a:r>
              <a:rPr lang="en-US" altLang="hu-HU" dirty="0" err="1" smtClean="0"/>
              <a:t>,</a:t>
            </a:r>
            <a:r>
              <a:rPr lang="en-US" altLang="hu-HU" b="1" i="1" dirty="0" err="1" smtClean="0">
                <a:sym typeface="Symbol" pitchFamily="18" charset="2"/>
              </a:rPr>
              <a:t>d</a:t>
            </a:r>
            <a:r>
              <a:rPr lang="en-US" altLang="hu-HU" i="1" baseline="-25000" dirty="0" err="1" smtClean="0">
                <a:sym typeface="Symbol" pitchFamily="18" charset="2"/>
              </a:rPr>
              <a:t>y</a:t>
            </a:r>
            <a:r>
              <a:rPr lang="en-US" altLang="hu-HU" dirty="0" err="1" smtClean="0"/>
              <a:t>,</a:t>
            </a:r>
            <a:r>
              <a:rPr lang="en-US" altLang="hu-HU" b="1" i="1" dirty="0" err="1" smtClean="0">
                <a:sym typeface="Symbol" pitchFamily="18" charset="2"/>
              </a:rPr>
              <a:t>d</a:t>
            </a:r>
            <a:r>
              <a:rPr lang="en-US" altLang="hu-HU" i="1" baseline="-25000" dirty="0" err="1" smtClean="0">
                <a:sym typeface="Symbol" pitchFamily="18" charset="2"/>
              </a:rPr>
              <a:t>z</a:t>
            </a:r>
            <a:r>
              <a:rPr lang="en-US" altLang="hu-HU" dirty="0"/>
              <a:t>)</a:t>
            </a:r>
            <a:r>
              <a:rPr lang="en-GB" altLang="hu-HU" dirty="0" smtClean="0">
                <a:sym typeface="Symbol" pitchFamily="18" charset="2"/>
              </a:rPr>
              <a:t></a:t>
            </a:r>
            <a:r>
              <a:rPr lang="en-US" altLang="hu-HU" dirty="0"/>
              <a:t>(1,0,0)</a:t>
            </a:r>
            <a:r>
              <a:rPr lang="hu-HU" altLang="hu-HU" sz="1200" b="1" i="1" dirty="0" smtClean="0">
                <a:sym typeface="Symbol" pitchFamily="18" charset="2"/>
              </a:rPr>
              <a:t> </a:t>
            </a:r>
            <a:r>
              <a:rPr lang="en-US" altLang="hu-HU" i="1" dirty="0" smtClean="0">
                <a:sym typeface="Symbol" pitchFamily="18" charset="2"/>
              </a:rPr>
              <a:t>S</a:t>
            </a:r>
            <a:r>
              <a:rPr lang="en-US" altLang="hu-HU" dirty="0" smtClean="0">
                <a:sym typeface="Symbol" pitchFamily="18" charset="2"/>
              </a:rPr>
              <a:t> =</a:t>
            </a:r>
          </a:p>
        </p:txBody>
      </p:sp>
      <p:sp>
        <p:nvSpPr>
          <p:cNvPr id="61" name="Szabadkézi sokszög 28"/>
          <p:cNvSpPr>
            <a:spLocks/>
          </p:cNvSpPr>
          <p:nvPr/>
        </p:nvSpPr>
        <p:spPr bwMode="auto">
          <a:xfrm>
            <a:off x="719138" y="2424075"/>
            <a:ext cx="1657350" cy="454025"/>
          </a:xfrm>
          <a:custGeom>
            <a:avLst/>
            <a:gdLst>
              <a:gd name="T0" fmla="*/ 0 w 1657350"/>
              <a:gd name="T1" fmla="*/ 0 h 454819"/>
              <a:gd name="T2" fmla="*/ 285750 w 1657350"/>
              <a:gd name="T3" fmla="*/ 228201 h 454819"/>
              <a:gd name="T4" fmla="*/ 985838 w 1657350"/>
              <a:gd name="T5" fmla="*/ 427877 h 454819"/>
              <a:gd name="T6" fmla="*/ 1657350 w 1657350"/>
              <a:gd name="T7" fmla="*/ 385089 h 454819"/>
              <a:gd name="T8" fmla="*/ 0 60000 65536"/>
              <a:gd name="T9" fmla="*/ 0 60000 65536"/>
              <a:gd name="T10" fmla="*/ 0 60000 65536"/>
              <a:gd name="T11" fmla="*/ 0 60000 65536"/>
              <a:gd name="T12" fmla="*/ 0 w 1657350"/>
              <a:gd name="T13" fmla="*/ 0 h 454819"/>
              <a:gd name="T14" fmla="*/ 1657350 w 1657350"/>
              <a:gd name="T15" fmla="*/ 454819 h 454819"/>
            </a:gdLst>
            <a:ahLst/>
            <a:cxnLst>
              <a:cxn ang="T8">
                <a:pos x="T0" y="T1"/>
              </a:cxn>
              <a:cxn ang="T9">
                <a:pos x="T2" y="T3"/>
              </a:cxn>
              <a:cxn ang="T10">
                <a:pos x="T4" y="T5"/>
              </a:cxn>
              <a:cxn ang="T11">
                <a:pos x="T6" y="T7"/>
              </a:cxn>
            </a:cxnLst>
            <a:rect l="T12" t="T13" r="T14" b="T15"/>
            <a:pathLst>
              <a:path w="1657350" h="454819">
                <a:moveTo>
                  <a:pt x="0" y="0"/>
                </a:moveTo>
                <a:cubicBezTo>
                  <a:pt x="60722" y="78581"/>
                  <a:pt x="121444" y="157162"/>
                  <a:pt x="285750" y="228600"/>
                </a:cubicBezTo>
                <a:cubicBezTo>
                  <a:pt x="450056" y="300038"/>
                  <a:pt x="757238" y="402431"/>
                  <a:pt x="985838" y="428625"/>
                </a:cubicBezTo>
                <a:cubicBezTo>
                  <a:pt x="1214438" y="454819"/>
                  <a:pt x="1435894" y="420290"/>
                  <a:pt x="1657350" y="385762"/>
                </a:cubicBezTo>
              </a:path>
            </a:pathLst>
          </a:custGeom>
          <a:noFill/>
          <a:ln w="57150" cap="flat" cmpd="sng" algn="ctr">
            <a:solidFill>
              <a:srgbClr val="92D050"/>
            </a:solidFill>
            <a:prstDash val="sysDash"/>
            <a:round/>
            <a:headEnd type="none" w="med" len="med"/>
            <a:tailEnd type="stealth" w="lg" len="lg"/>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62" name="Téglalap 61"/>
          <p:cNvSpPr/>
          <p:nvPr/>
        </p:nvSpPr>
        <p:spPr>
          <a:xfrm>
            <a:off x="2687638" y="6273316"/>
            <a:ext cx="6132834" cy="461665"/>
          </a:xfrm>
          <a:prstGeom prst="rect">
            <a:avLst/>
          </a:prstGeom>
        </p:spPr>
        <p:txBody>
          <a:bodyPr wrap="square">
            <a:spAutoFit/>
          </a:bodyPr>
          <a:lstStyle/>
          <a:p>
            <a:r>
              <a:rPr lang="en-US" altLang="hu-HU" dirty="0" smtClean="0">
                <a:sym typeface="Symbol" pitchFamily="18" charset="2"/>
              </a:rPr>
              <a:t>(</a:t>
            </a:r>
            <a:r>
              <a:rPr lang="en-US" altLang="hu-HU" i="1" dirty="0" smtClean="0">
                <a:sym typeface="Symbol" pitchFamily="18" charset="2"/>
              </a:rPr>
              <a:t>C</a:t>
            </a:r>
            <a:r>
              <a:rPr lang="en-US" altLang="hu-HU" dirty="0" smtClean="0">
                <a:sym typeface="Symbol" pitchFamily="18" charset="2"/>
              </a:rPr>
              <a:t>+</a:t>
            </a:r>
            <a:r>
              <a:rPr lang="en-US" altLang="hu-HU" b="1" i="1" dirty="0" smtClean="0">
                <a:sym typeface="Symbol" pitchFamily="18" charset="2"/>
              </a:rPr>
              <a:t>d</a:t>
            </a:r>
            <a:r>
              <a:rPr lang="en-US" altLang="hu-HU" i="1" baseline="-25000" dirty="0" smtClean="0">
                <a:sym typeface="Symbol" pitchFamily="18" charset="2"/>
              </a:rPr>
              <a:t>x</a:t>
            </a:r>
            <a:r>
              <a:rPr lang="en-US" altLang="hu-HU" i="1" baseline="30000" dirty="0" smtClean="0">
                <a:sym typeface="Symbol" pitchFamily="18" charset="2"/>
              </a:rPr>
              <a:t>2</a:t>
            </a:r>
            <a:r>
              <a:rPr lang="en-US" altLang="hu-HU" dirty="0" smtClean="0">
                <a:sym typeface="Symbol" pitchFamily="18" charset="2"/>
              </a:rPr>
              <a:t>(1-</a:t>
            </a:r>
            <a:r>
              <a:rPr lang="en-US" altLang="hu-HU" i="1" dirty="0" smtClean="0">
                <a:sym typeface="Symbol" pitchFamily="18" charset="2"/>
              </a:rPr>
              <a:t>C</a:t>
            </a:r>
            <a:r>
              <a:rPr lang="en-US" altLang="hu-HU" dirty="0" smtClean="0">
                <a:sym typeface="Symbol" pitchFamily="18" charset="2"/>
              </a:rPr>
              <a:t>), </a:t>
            </a:r>
            <a:r>
              <a:rPr lang="en-US" altLang="hu-HU" b="1" i="1" dirty="0" err="1" smtClean="0">
                <a:sym typeface="Symbol" pitchFamily="18" charset="2"/>
              </a:rPr>
              <a:t>d</a:t>
            </a:r>
            <a:r>
              <a:rPr lang="en-US" altLang="hu-HU" i="1" baseline="-25000" dirty="0" err="1" smtClean="0">
                <a:sym typeface="Symbol" pitchFamily="18" charset="2"/>
              </a:rPr>
              <a:t>y</a:t>
            </a:r>
            <a:r>
              <a:rPr lang="en-US" altLang="hu-HU" b="1" i="1" dirty="0" err="1" smtClean="0">
                <a:sym typeface="Symbol" pitchFamily="18" charset="2"/>
              </a:rPr>
              <a:t>d</a:t>
            </a:r>
            <a:r>
              <a:rPr lang="en-US" altLang="hu-HU" i="1" baseline="-25000" dirty="0" err="1" smtClean="0">
                <a:sym typeface="Symbol" pitchFamily="18" charset="2"/>
              </a:rPr>
              <a:t>x</a:t>
            </a:r>
            <a:r>
              <a:rPr lang="en-US" altLang="hu-HU" dirty="0" smtClean="0">
                <a:sym typeface="Symbol" pitchFamily="18" charset="2"/>
              </a:rPr>
              <a:t>(1-</a:t>
            </a:r>
            <a:r>
              <a:rPr lang="en-US" altLang="hu-HU" i="1" dirty="0" smtClean="0">
                <a:sym typeface="Symbol" pitchFamily="18" charset="2"/>
              </a:rPr>
              <a:t>C</a:t>
            </a:r>
            <a:r>
              <a:rPr lang="en-US" altLang="hu-HU" dirty="0" smtClean="0">
                <a:sym typeface="Symbol" pitchFamily="18" charset="2"/>
              </a:rPr>
              <a:t>) +</a:t>
            </a:r>
            <a:r>
              <a:rPr lang="en-US" altLang="hu-HU" b="1" i="1" dirty="0" err="1" smtClean="0">
                <a:sym typeface="Symbol" pitchFamily="18" charset="2"/>
              </a:rPr>
              <a:t>d</a:t>
            </a:r>
            <a:r>
              <a:rPr lang="en-US" altLang="hu-HU" i="1" baseline="-25000" dirty="0" err="1" smtClean="0">
                <a:sym typeface="Symbol" pitchFamily="18" charset="2"/>
              </a:rPr>
              <a:t>z</a:t>
            </a:r>
            <a:r>
              <a:rPr lang="en-US" altLang="hu-HU" i="1" dirty="0" err="1" smtClean="0">
                <a:sym typeface="Symbol" pitchFamily="18" charset="2"/>
              </a:rPr>
              <a:t>S</a:t>
            </a:r>
            <a:r>
              <a:rPr lang="en-US" altLang="hu-HU" dirty="0" smtClean="0">
                <a:sym typeface="Symbol" pitchFamily="18" charset="2"/>
              </a:rPr>
              <a:t>,</a:t>
            </a:r>
            <a:r>
              <a:rPr lang="en-US" altLang="hu-HU" b="1" i="1" dirty="0" smtClean="0">
                <a:sym typeface="Symbol" pitchFamily="18" charset="2"/>
              </a:rPr>
              <a:t> </a:t>
            </a:r>
            <a:r>
              <a:rPr lang="en-US" altLang="hu-HU" b="1" i="1" dirty="0" err="1" smtClean="0">
                <a:sym typeface="Symbol" pitchFamily="18" charset="2"/>
              </a:rPr>
              <a:t>d</a:t>
            </a:r>
            <a:r>
              <a:rPr lang="en-US" altLang="hu-HU" i="1" baseline="-25000" dirty="0" err="1" smtClean="0">
                <a:sym typeface="Symbol" pitchFamily="18" charset="2"/>
              </a:rPr>
              <a:t>z</a:t>
            </a:r>
            <a:r>
              <a:rPr lang="en-US" altLang="hu-HU" b="1" i="1" dirty="0" err="1" smtClean="0">
                <a:sym typeface="Symbol" pitchFamily="18" charset="2"/>
              </a:rPr>
              <a:t>d</a:t>
            </a:r>
            <a:r>
              <a:rPr lang="en-US" altLang="hu-HU" i="1" baseline="-25000" dirty="0" err="1" smtClean="0">
                <a:sym typeface="Symbol" pitchFamily="18" charset="2"/>
              </a:rPr>
              <a:t>x</a:t>
            </a:r>
            <a:r>
              <a:rPr lang="en-US" altLang="hu-HU" dirty="0" smtClean="0">
                <a:sym typeface="Symbol" pitchFamily="18" charset="2"/>
              </a:rPr>
              <a:t>(1-</a:t>
            </a:r>
            <a:r>
              <a:rPr lang="en-US" altLang="hu-HU" i="1" dirty="0" smtClean="0">
                <a:sym typeface="Symbol" pitchFamily="18" charset="2"/>
              </a:rPr>
              <a:t>C</a:t>
            </a:r>
            <a:r>
              <a:rPr lang="en-US" altLang="hu-HU" dirty="0" smtClean="0">
                <a:sym typeface="Symbol" pitchFamily="18" charset="2"/>
              </a:rPr>
              <a:t>) - </a:t>
            </a:r>
            <a:r>
              <a:rPr lang="en-US" altLang="hu-HU" b="1" i="1" dirty="0" err="1" smtClean="0">
                <a:sym typeface="Symbol" pitchFamily="18" charset="2"/>
              </a:rPr>
              <a:t>d</a:t>
            </a:r>
            <a:r>
              <a:rPr lang="en-US" altLang="hu-HU" i="1" baseline="-25000" dirty="0" err="1" smtClean="0">
                <a:sym typeface="Symbol" pitchFamily="18" charset="2"/>
              </a:rPr>
              <a:t>y</a:t>
            </a:r>
            <a:r>
              <a:rPr lang="en-US" altLang="hu-HU" i="1" dirty="0" err="1" smtClean="0">
                <a:sym typeface="Symbol" pitchFamily="18" charset="2"/>
              </a:rPr>
              <a:t>S</a:t>
            </a:r>
            <a:r>
              <a:rPr lang="en-US" altLang="hu-HU" dirty="0" smtClean="0">
                <a:sym typeface="Symbol" pitchFamily="18" charset="2"/>
              </a:rPr>
              <a:t>) </a:t>
            </a:r>
            <a:endParaRPr lang="hu-HU" altLang="hu-HU" baseline="30000" dirty="0"/>
          </a:p>
        </p:txBody>
      </p:sp>
      <p:sp>
        <p:nvSpPr>
          <p:cNvPr id="63" name="Téglalap 62"/>
          <p:cNvSpPr/>
          <p:nvPr/>
        </p:nvSpPr>
        <p:spPr>
          <a:xfrm>
            <a:off x="6660232" y="4314142"/>
            <a:ext cx="389850" cy="461665"/>
          </a:xfrm>
          <a:prstGeom prst="rect">
            <a:avLst/>
          </a:prstGeom>
        </p:spPr>
        <p:txBody>
          <a:bodyPr wrap="none">
            <a:spAutoFit/>
          </a:bodyPr>
          <a:lstStyle/>
          <a:p>
            <a:r>
              <a:rPr lang="en-US" altLang="hu-HU" i="1" dirty="0">
                <a:sym typeface="Symbol" pitchFamily="18" charset="2"/>
              </a:rPr>
              <a:t>C</a:t>
            </a:r>
            <a:endParaRPr lang="en-US" i="1" dirty="0"/>
          </a:p>
        </p:txBody>
      </p:sp>
      <p:sp>
        <p:nvSpPr>
          <p:cNvPr id="64" name="Téglalap 63"/>
          <p:cNvSpPr/>
          <p:nvPr/>
        </p:nvSpPr>
        <p:spPr>
          <a:xfrm>
            <a:off x="8175682" y="4293096"/>
            <a:ext cx="338554" cy="461665"/>
          </a:xfrm>
          <a:prstGeom prst="rect">
            <a:avLst/>
          </a:prstGeom>
        </p:spPr>
        <p:txBody>
          <a:bodyPr wrap="none">
            <a:spAutoFit/>
          </a:bodyPr>
          <a:lstStyle/>
          <a:p>
            <a:r>
              <a:rPr lang="en-US" altLang="hu-HU" i="1" dirty="0">
                <a:sym typeface="Symbol" pitchFamily="18" charset="2"/>
              </a:rPr>
              <a:t>S</a:t>
            </a:r>
            <a:endParaRPr lang="en-US" i="1" dirty="0"/>
          </a:p>
        </p:txBody>
      </p:sp>
      <p:cxnSp>
        <p:nvCxnSpPr>
          <p:cNvPr id="65" name="Egyenes összekötő nyíllal 64"/>
          <p:cNvCxnSpPr>
            <a:stCxn id="63" idx="0"/>
          </p:cNvCxnSpPr>
          <p:nvPr/>
        </p:nvCxnSpPr>
        <p:spPr>
          <a:xfrm flipV="1">
            <a:off x="6855157" y="3825838"/>
            <a:ext cx="0" cy="488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Egyenes összekötő nyíllal 65"/>
          <p:cNvCxnSpPr/>
          <p:nvPr/>
        </p:nvCxnSpPr>
        <p:spPr>
          <a:xfrm flipV="1">
            <a:off x="8344959" y="3830189"/>
            <a:ext cx="0" cy="4883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Freeform 20"/>
          <p:cNvSpPr>
            <a:spLocks/>
          </p:cNvSpPr>
          <p:nvPr/>
        </p:nvSpPr>
        <p:spPr bwMode="auto">
          <a:xfrm>
            <a:off x="1367644" y="3822502"/>
            <a:ext cx="792162" cy="182562"/>
          </a:xfrm>
          <a:custGeom>
            <a:avLst/>
            <a:gdLst>
              <a:gd name="T0" fmla="*/ 0 w 318"/>
              <a:gd name="T1" fmla="*/ 0 h 106"/>
              <a:gd name="T2" fmla="*/ 986670088 w 318"/>
              <a:gd name="T3" fmla="*/ 269930003 h 106"/>
              <a:gd name="T4" fmla="*/ 1973337684 w 318"/>
              <a:gd name="T5" fmla="*/ 269930003 h 106"/>
              <a:gd name="T6" fmla="*/ 0 60000 65536"/>
              <a:gd name="T7" fmla="*/ 0 60000 65536"/>
              <a:gd name="T8" fmla="*/ 0 60000 65536"/>
              <a:gd name="T9" fmla="*/ 0 w 318"/>
              <a:gd name="T10" fmla="*/ 0 h 106"/>
              <a:gd name="T11" fmla="*/ 318 w 318"/>
              <a:gd name="T12" fmla="*/ 106 h 106"/>
            </a:gdLst>
            <a:ahLst/>
            <a:cxnLst>
              <a:cxn ang="T6">
                <a:pos x="T0" y="T1"/>
              </a:cxn>
              <a:cxn ang="T7">
                <a:pos x="T2" y="T3"/>
              </a:cxn>
              <a:cxn ang="T8">
                <a:pos x="T4" y="T5"/>
              </a:cxn>
            </a:cxnLst>
            <a:rect l="T9" t="T10" r="T11" b="T12"/>
            <a:pathLst>
              <a:path w="318" h="106">
                <a:moveTo>
                  <a:pt x="0" y="0"/>
                </a:moveTo>
                <a:cubicBezTo>
                  <a:pt x="53" y="38"/>
                  <a:pt x="106" y="76"/>
                  <a:pt x="159" y="91"/>
                </a:cubicBezTo>
                <a:cubicBezTo>
                  <a:pt x="212" y="106"/>
                  <a:pt x="265" y="98"/>
                  <a:pt x="318" y="91"/>
                </a:cubicBezTo>
              </a:path>
            </a:pathLst>
          </a:custGeom>
          <a:noFill/>
          <a:ln w="127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36" name="Rectangle 21"/>
          <p:cNvSpPr>
            <a:spLocks noChangeArrowheads="1"/>
          </p:cNvSpPr>
          <p:nvPr/>
        </p:nvSpPr>
        <p:spPr bwMode="auto">
          <a:xfrm>
            <a:off x="1692499" y="3537260"/>
            <a:ext cx="3177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000" dirty="0">
                <a:latin typeface="Symbol" pitchFamily="18" charset="2"/>
              </a:rPr>
              <a:t>f</a:t>
            </a:r>
            <a:endParaRPr lang="hu-HU" altLang="hu-HU" sz="2000" dirty="0">
              <a:sym typeface="Symbol" pitchFamily="18" charset="2"/>
            </a:endParaRPr>
          </a:p>
        </p:txBody>
      </p:sp>
      <p:sp>
        <p:nvSpPr>
          <p:cNvPr id="67" name="Téglalap 75"/>
          <p:cNvSpPr>
            <a:spLocks noChangeArrowheads="1"/>
          </p:cNvSpPr>
          <p:nvPr/>
        </p:nvSpPr>
        <p:spPr bwMode="auto">
          <a:xfrm>
            <a:off x="2718022" y="2368205"/>
            <a:ext cx="12779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dirty="0" smtClean="0">
                <a:sym typeface="Symbol" pitchFamily="18" charset="2"/>
              </a:rPr>
              <a:t>= </a:t>
            </a:r>
            <a:r>
              <a:rPr lang="en-US" altLang="hu-HU" b="1" i="1" dirty="0">
                <a:solidFill>
                  <a:srgbClr val="C00000"/>
                </a:solidFill>
                <a:sym typeface="Symbol" pitchFamily="18" charset="2"/>
              </a:rPr>
              <a:t>r</a:t>
            </a:r>
            <a:r>
              <a:rPr lang="en-US" altLang="hu-HU" dirty="0">
                <a:solidFill>
                  <a:srgbClr val="C00000"/>
                </a:solidFill>
                <a:sym typeface="Symbol" pitchFamily="18" charset="2"/>
              </a:rPr>
              <a:t>’</a:t>
            </a:r>
            <a:r>
              <a:rPr lang="en-US" altLang="hu-HU" b="1" i="1" baseline="-25000" dirty="0">
                <a:solidFill>
                  <a:srgbClr val="C00000"/>
                </a:solidFill>
                <a:sym typeface="Symbol" pitchFamily="18" charset="2"/>
              </a:rPr>
              <a:t>||</a:t>
            </a:r>
            <a:r>
              <a:rPr lang="en-US" altLang="hu-HU" dirty="0">
                <a:sym typeface="Symbol" pitchFamily="18" charset="2"/>
              </a:rPr>
              <a:t>+</a:t>
            </a:r>
            <a:r>
              <a:rPr lang="en-US" altLang="hu-HU" b="1" i="1" dirty="0">
                <a:sym typeface="Symbol" pitchFamily="18" charset="2"/>
              </a:rPr>
              <a:t>r</a:t>
            </a:r>
            <a:r>
              <a:rPr lang="en-US" altLang="hu-HU" dirty="0">
                <a:sym typeface="Symbol" pitchFamily="18" charset="2"/>
              </a:rPr>
              <a:t>’</a:t>
            </a:r>
            <a:r>
              <a:rPr lang="en-US" altLang="hu-HU" baseline="-25000" dirty="0" smtClean="0">
                <a:sym typeface="Symbol" pitchFamily="18" charset="2"/>
              </a:rPr>
              <a:t></a:t>
            </a:r>
            <a:endParaRPr lang="hu-HU" altLang="hu-HU" b="1" i="1" dirty="0">
              <a:sym typeface="Symbol" pitchFamily="18" charset="2"/>
            </a:endParaRPr>
          </a:p>
        </p:txBody>
      </p:sp>
      <p:sp>
        <p:nvSpPr>
          <p:cNvPr id="68" name="Rectangle 11"/>
          <p:cNvSpPr>
            <a:spLocks noChangeArrowheads="1"/>
          </p:cNvSpPr>
          <p:nvPr/>
        </p:nvSpPr>
        <p:spPr bwMode="auto">
          <a:xfrm>
            <a:off x="5534283" y="2475313"/>
            <a:ext cx="4395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b="1" i="1" dirty="0">
                <a:solidFill>
                  <a:srgbClr val="0070C0"/>
                </a:solidFill>
                <a:sym typeface="Symbol" pitchFamily="18" charset="2"/>
              </a:rPr>
              <a:t>r</a:t>
            </a:r>
            <a:r>
              <a:rPr lang="en-US" altLang="hu-HU" baseline="-25000" dirty="0" smtClean="0">
                <a:solidFill>
                  <a:srgbClr val="0070C0"/>
                </a:solidFill>
                <a:sym typeface="Symbol" pitchFamily="18" charset="2"/>
              </a:rPr>
              <a:t></a:t>
            </a:r>
            <a:endParaRPr lang="en-US" altLang="hu-HU" b="1" i="1" dirty="0">
              <a:solidFill>
                <a:srgbClr val="0070C0"/>
              </a:solidFill>
              <a:sym typeface="Symbol" pitchFamily="18" charset="2"/>
            </a:endParaRPr>
          </a:p>
        </p:txBody>
      </p:sp>
      <p:sp>
        <p:nvSpPr>
          <p:cNvPr id="2" name="Téglalap 1"/>
          <p:cNvSpPr/>
          <p:nvPr/>
        </p:nvSpPr>
        <p:spPr>
          <a:xfrm>
            <a:off x="7416316" y="2473310"/>
            <a:ext cx="625492" cy="461665"/>
          </a:xfrm>
          <a:prstGeom prst="rect">
            <a:avLst/>
          </a:prstGeom>
        </p:spPr>
        <p:txBody>
          <a:bodyPr wrap="none">
            <a:spAutoFit/>
          </a:bodyPr>
          <a:lstStyle/>
          <a:p>
            <a:r>
              <a:rPr lang="en-US" altLang="hu-HU" b="1" i="1" dirty="0">
                <a:solidFill>
                  <a:srgbClr val="0070C0"/>
                </a:solidFill>
                <a:sym typeface="Symbol" pitchFamily="18" charset="2"/>
              </a:rPr>
              <a:t>r</a:t>
            </a:r>
            <a:r>
              <a:rPr lang="en-US" altLang="hu-HU" baseline="-25000" dirty="0">
                <a:solidFill>
                  <a:srgbClr val="0070C0"/>
                </a:solidFill>
                <a:sym typeface="Symbol" pitchFamily="18" charset="2"/>
              </a:rPr>
              <a:t> </a:t>
            </a:r>
            <a:endParaRPr lang="en-US" dirty="0"/>
          </a:p>
        </p:txBody>
      </p:sp>
      <p:sp>
        <p:nvSpPr>
          <p:cNvPr id="3" name="Téglalap 2"/>
          <p:cNvSpPr/>
          <p:nvPr/>
        </p:nvSpPr>
        <p:spPr>
          <a:xfrm>
            <a:off x="4391980" y="2480580"/>
            <a:ext cx="497252" cy="461665"/>
          </a:xfrm>
          <a:prstGeom prst="rect">
            <a:avLst/>
          </a:prstGeom>
        </p:spPr>
        <p:txBody>
          <a:bodyPr wrap="none">
            <a:spAutoFit/>
          </a:bodyPr>
          <a:lstStyle/>
          <a:p>
            <a:r>
              <a:rPr lang="en-US" altLang="hu-HU" b="1" i="1" dirty="0">
                <a:solidFill>
                  <a:srgbClr val="C00000"/>
                </a:solidFill>
                <a:sym typeface="Symbol" pitchFamily="18" charset="2"/>
              </a:rPr>
              <a:t>r</a:t>
            </a:r>
            <a:r>
              <a:rPr lang="en-US" altLang="hu-HU" dirty="0">
                <a:solidFill>
                  <a:srgbClr val="C00000"/>
                </a:solidFill>
                <a:sym typeface="Symbol" pitchFamily="18" charset="2"/>
              </a:rPr>
              <a:t>’</a:t>
            </a:r>
            <a:r>
              <a:rPr lang="en-US" altLang="hu-HU" b="1" i="1" baseline="-25000" dirty="0">
                <a:solidFill>
                  <a:srgbClr val="C00000"/>
                </a:solidFill>
                <a:sym typeface="Symbol" pitchFamily="18" charset="2"/>
              </a:rPr>
              <a:t>||</a:t>
            </a:r>
            <a:endParaRPr lang="hu-HU" altLang="hu-HU" b="1" i="1" baseline="-25000" dirty="0">
              <a:solidFill>
                <a:srgbClr val="C00000"/>
              </a:solidFill>
              <a:sym typeface="Symbol" pitchFamily="18" charset="2"/>
            </a:endParaRPr>
          </a:p>
        </p:txBody>
      </p:sp>
      <p:pic>
        <p:nvPicPr>
          <p:cNvPr id="69" name="Picture 2" descr="https://upload.wikimedia.org/wikipedia/commons/thumb/4/43/Olinde_Rodrigues.jpg/220px-Olinde_Rodrigu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3314" y="-18443"/>
            <a:ext cx="1241194" cy="15402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5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68"/>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0" nodeType="after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59"/>
                                        </p:tgtEl>
                                        <p:attrNameLst>
                                          <p:attrName>style.visibility</p:attrName>
                                        </p:attrNameLst>
                                      </p:cBhvr>
                                      <p:to>
                                        <p:strVal val="visible"/>
                                      </p:to>
                                    </p:set>
                                    <p:anim calcmode="lin" valueType="num">
                                      <p:cBhvr additive="base">
                                        <p:cTn id="58" dur="500" fill="hold"/>
                                        <p:tgtEl>
                                          <p:spTgt spid="59"/>
                                        </p:tgtEl>
                                        <p:attrNameLst>
                                          <p:attrName>ppt_x</p:attrName>
                                        </p:attrNameLst>
                                      </p:cBhvr>
                                      <p:tavLst>
                                        <p:tav tm="0">
                                          <p:val>
                                            <p:strVal val="1+#ppt_w/2"/>
                                          </p:val>
                                        </p:tav>
                                        <p:tav tm="100000">
                                          <p:val>
                                            <p:strVal val="#ppt_x"/>
                                          </p:val>
                                        </p:tav>
                                      </p:tavLst>
                                    </p:anim>
                                    <p:anim calcmode="lin" valueType="num">
                                      <p:cBhvr additive="base">
                                        <p:cTn id="59" dur="500" fill="hold"/>
                                        <p:tgtEl>
                                          <p:spTgt spid="59"/>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63"/>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64"/>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65"/>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66"/>
                                        </p:tgtEl>
                                        <p:attrNameLst>
                                          <p:attrName>style.visibility</p:attrName>
                                        </p:attrNameLst>
                                      </p:cBhvr>
                                      <p:to>
                                        <p:strVal val="visible"/>
                                      </p:to>
                                    </p:set>
                                  </p:childTnLst>
                                </p:cTn>
                              </p:par>
                            </p:childTnLst>
                          </p:cTn>
                        </p:par>
                        <p:par>
                          <p:cTn id="70" fill="hold">
                            <p:stCondLst>
                              <p:cond delay="0"/>
                            </p:stCondLst>
                            <p:childTnLst>
                              <p:par>
                                <p:cTn id="71" presetID="2" presetClass="entr" presetSubtype="4"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 calcmode="lin" valueType="num">
                                      <p:cBhvr additive="base">
                                        <p:cTn id="73" dur="500" fill="hold"/>
                                        <p:tgtEl>
                                          <p:spTgt spid="60"/>
                                        </p:tgtEl>
                                        <p:attrNameLst>
                                          <p:attrName>ppt_x</p:attrName>
                                        </p:attrNameLst>
                                      </p:cBhvr>
                                      <p:tavLst>
                                        <p:tav tm="0">
                                          <p:val>
                                            <p:strVal val="#ppt_x"/>
                                          </p:val>
                                        </p:tav>
                                        <p:tav tm="100000">
                                          <p:val>
                                            <p:strVal val="#ppt_x"/>
                                          </p:val>
                                        </p:tav>
                                      </p:tavLst>
                                    </p:anim>
                                    <p:anim calcmode="lin" valueType="num">
                                      <p:cBhvr additive="base">
                                        <p:cTn id="74" dur="500" fill="hold"/>
                                        <p:tgtEl>
                                          <p:spTgt spid="60"/>
                                        </p:tgtEl>
                                        <p:attrNameLst>
                                          <p:attrName>ppt_y</p:attrName>
                                        </p:attrNameLst>
                                      </p:cBhvr>
                                      <p:tavLst>
                                        <p:tav tm="0">
                                          <p:val>
                                            <p:strVal val="1+#ppt_h/2"/>
                                          </p:val>
                                        </p:tav>
                                        <p:tav tm="100000">
                                          <p:val>
                                            <p:strVal val="#ppt_y"/>
                                          </p:val>
                                        </p:tav>
                                      </p:tavLst>
                                    </p:anim>
                                  </p:childTnLst>
                                </p:cTn>
                              </p:par>
                            </p:childTnLst>
                          </p:cTn>
                        </p:par>
                        <p:par>
                          <p:cTn id="75" fill="hold">
                            <p:stCondLst>
                              <p:cond delay="500"/>
                            </p:stCondLst>
                            <p:childTnLst>
                              <p:par>
                                <p:cTn id="76" presetID="2" presetClass="entr" presetSubtype="4" fill="hold" grpId="0" nodeType="afterEffect">
                                  <p:stCondLst>
                                    <p:cond delay="0"/>
                                  </p:stCondLst>
                                  <p:childTnLst>
                                    <p:set>
                                      <p:cBhvr>
                                        <p:cTn id="77" dur="1" fill="hold">
                                          <p:stCondLst>
                                            <p:cond delay="0"/>
                                          </p:stCondLst>
                                        </p:cTn>
                                        <p:tgtEl>
                                          <p:spTgt spid="62"/>
                                        </p:tgtEl>
                                        <p:attrNameLst>
                                          <p:attrName>style.visibility</p:attrName>
                                        </p:attrNameLst>
                                      </p:cBhvr>
                                      <p:to>
                                        <p:strVal val="visible"/>
                                      </p:to>
                                    </p:set>
                                    <p:anim calcmode="lin" valueType="num">
                                      <p:cBhvr additive="base">
                                        <p:cTn id="78" dur="500" fill="hold"/>
                                        <p:tgtEl>
                                          <p:spTgt spid="62"/>
                                        </p:tgtEl>
                                        <p:attrNameLst>
                                          <p:attrName>ppt_x</p:attrName>
                                        </p:attrNameLst>
                                      </p:cBhvr>
                                      <p:tavLst>
                                        <p:tav tm="0">
                                          <p:val>
                                            <p:strVal val="#ppt_x"/>
                                          </p:val>
                                        </p:tav>
                                        <p:tav tm="100000">
                                          <p:val>
                                            <p:strVal val="#ppt_x"/>
                                          </p:val>
                                        </p:tav>
                                      </p:tavLst>
                                    </p:anim>
                                    <p:anim calcmode="lin" valueType="num">
                                      <p:cBhvr additive="base">
                                        <p:cTn id="79"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p:bldP spid="40" grpId="0" animBg="1"/>
      <p:bldP spid="41" grpId="0" animBg="1"/>
      <p:bldP spid="42" grpId="0" animBg="1"/>
      <p:bldP spid="43" grpId="0" animBg="1"/>
      <p:bldP spid="49" grpId="0"/>
      <p:bldP spid="50" grpId="0" animBg="1"/>
      <p:bldP spid="51" grpId="0"/>
      <p:bldP spid="53" grpId="0" animBg="1"/>
      <p:bldP spid="54" grpId="0"/>
      <p:bldP spid="59" grpId="0" animBg="1"/>
      <p:bldP spid="60" grpId="0"/>
      <p:bldP spid="62" grpId="0"/>
      <p:bldP spid="63" grpId="0"/>
      <p:bldP spid="64" grpId="0"/>
      <p:bldP spid="34" grpId="0" animBg="1"/>
      <p:bldP spid="36" grpId="0"/>
      <p:bldP spid="67" grpId="0"/>
      <p:bldP spid="68" grpId="0"/>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err="1" smtClean="0">
                <a:solidFill>
                  <a:srgbClr val="FF0000"/>
                </a:solidFill>
              </a:rPr>
              <a:t>Kvaterni</a:t>
            </a:r>
            <a:r>
              <a:rPr lang="hu-HU" dirty="0" smtClean="0">
                <a:solidFill>
                  <a:srgbClr val="FF0000"/>
                </a:solidFill>
              </a:rPr>
              <a:t>ók újratöltve</a:t>
            </a:r>
            <a:endParaRPr lang="en-US" dirty="0">
              <a:solidFill>
                <a:srgbClr val="FF0000"/>
              </a:solidFill>
            </a:endParaRPr>
          </a:p>
        </p:txBody>
      </p:sp>
      <p:sp>
        <p:nvSpPr>
          <p:cNvPr id="3" name="Tartalom helye 2"/>
          <p:cNvSpPr>
            <a:spLocks noGrp="1"/>
          </p:cNvSpPr>
          <p:nvPr>
            <p:ph idx="1"/>
          </p:nvPr>
        </p:nvSpPr>
        <p:spPr>
          <a:xfrm>
            <a:off x="143508" y="1600200"/>
            <a:ext cx="9000492" cy="4961147"/>
          </a:xfrm>
        </p:spPr>
        <p:txBody>
          <a:bodyPr>
            <a:normAutofit/>
          </a:bodyPr>
          <a:lstStyle/>
          <a:p>
            <a:pPr marL="0" indent="0">
              <a:buNone/>
            </a:pPr>
            <a:endParaRPr lang="en-US" altLang="hu-HU" dirty="0" smtClean="0">
              <a:sym typeface="Symbol" pitchFamily="18" charset="2"/>
            </a:endParaRPr>
          </a:p>
          <a:p>
            <a:pPr marL="0" indent="0">
              <a:buNone/>
            </a:pPr>
            <a:r>
              <a:rPr lang="hu-HU" altLang="hu-HU" dirty="0" err="1" smtClean="0">
                <a:sym typeface="Symbol" pitchFamily="18" charset="2"/>
              </a:rPr>
              <a:t>Kvaternió</a:t>
            </a:r>
            <a:r>
              <a:rPr lang="hu-HU" altLang="hu-HU" dirty="0" smtClean="0">
                <a:sym typeface="Symbol" pitchFamily="18" charset="2"/>
              </a:rPr>
              <a:t>: </a:t>
            </a:r>
            <a:r>
              <a:rPr lang="en-GB" altLang="en-US" sz="2800" b="1" i="1" dirty="0">
                <a:latin typeface="Times New Roman" panose="02020603050405020304" pitchFamily="18" charset="0"/>
                <a:cs typeface="Times New Roman" panose="02020603050405020304" pitchFamily="18" charset="0"/>
              </a:rPr>
              <a:t>q</a:t>
            </a:r>
            <a:r>
              <a:rPr lang="hu-HU" altLang="en-US" sz="2800" dirty="0">
                <a:latin typeface="Times New Roman" panose="02020603050405020304" pitchFamily="18" charset="0"/>
                <a:cs typeface="Times New Roman" panose="02020603050405020304" pitchFamily="18" charset="0"/>
              </a:rPr>
              <a:t> </a:t>
            </a:r>
            <a:r>
              <a:rPr lang="en-GB" altLang="en-US" sz="2800" dirty="0">
                <a:latin typeface="Times New Roman" panose="02020603050405020304" pitchFamily="18" charset="0"/>
                <a:cs typeface="Times New Roman" panose="02020603050405020304" pitchFamily="18" charset="0"/>
              </a:rPr>
              <a:t>= </a:t>
            </a:r>
            <a:r>
              <a:rPr lang="en-GB" altLang="en-US" sz="2800" dirty="0">
                <a:latin typeface="Times New Roman" panose="02020603050405020304" pitchFamily="18" charset="0"/>
                <a:cs typeface="Times New Roman" panose="02020603050405020304" pitchFamily="18" charset="0"/>
                <a:sym typeface="Symbol" pitchFamily="18" charset="2"/>
              </a:rPr>
              <a:t>[</a:t>
            </a:r>
            <a:r>
              <a:rPr lang="en-GB" altLang="en-US" sz="2800" dirty="0" smtClean="0">
                <a:latin typeface="Times New Roman" panose="02020603050405020304" pitchFamily="18" charset="0"/>
                <a:cs typeface="Times New Roman" panose="02020603050405020304" pitchFamily="18" charset="0"/>
                <a:sym typeface="Symbol" pitchFamily="18" charset="2"/>
              </a:rPr>
              <a:t>cos(</a:t>
            </a:r>
            <a:r>
              <a:rPr lang="en-US" altLang="hu-HU" sz="2800" dirty="0" smtClean="0">
                <a:latin typeface="Symbol" pitchFamily="18" charset="2"/>
              </a:rPr>
              <a:t>f</a:t>
            </a:r>
            <a:r>
              <a:rPr lang="en-GB" altLang="en-US" sz="2800" dirty="0" smtClean="0">
                <a:latin typeface="Times New Roman" panose="02020603050405020304" pitchFamily="18" charset="0"/>
                <a:cs typeface="Times New Roman" panose="02020603050405020304" pitchFamily="18" charset="0"/>
                <a:sym typeface="Symbol" pitchFamily="18" charset="2"/>
              </a:rPr>
              <a:t>/2</a:t>
            </a:r>
            <a:r>
              <a:rPr lang="en-GB" altLang="en-US" sz="2800" dirty="0">
                <a:latin typeface="Times New Roman" panose="02020603050405020304" pitchFamily="18" charset="0"/>
                <a:cs typeface="Times New Roman" panose="02020603050405020304" pitchFamily="18" charset="0"/>
                <a:sym typeface="Symbol" pitchFamily="18" charset="2"/>
              </a:rPr>
              <a:t>), </a:t>
            </a:r>
            <a:r>
              <a:rPr lang="en-GB" altLang="en-US" sz="2800" b="1" i="1" dirty="0" err="1" smtClean="0">
                <a:latin typeface="Times New Roman" panose="02020603050405020304" pitchFamily="18" charset="0"/>
                <a:cs typeface="Times New Roman" panose="02020603050405020304" pitchFamily="18" charset="0"/>
              </a:rPr>
              <a:t>d</a:t>
            </a:r>
            <a:r>
              <a:rPr lang="en-GB" altLang="en-US" sz="2800" dirty="0" err="1" smtClean="0">
                <a:latin typeface="Times New Roman" panose="02020603050405020304" pitchFamily="18" charset="0"/>
                <a:cs typeface="Times New Roman" panose="02020603050405020304" pitchFamily="18" charset="0"/>
                <a:sym typeface="Symbol" pitchFamily="18" charset="2"/>
              </a:rPr>
              <a:t>sin</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US" altLang="hu-HU" sz="2800" dirty="0">
                <a:latin typeface="Symbol" pitchFamily="18" charset="2"/>
              </a:rPr>
              <a:t>f</a:t>
            </a:r>
            <a:r>
              <a:rPr lang="en-GB" altLang="en-US" sz="2800" dirty="0" smtClean="0">
                <a:latin typeface="Times New Roman" panose="02020603050405020304" pitchFamily="18" charset="0"/>
                <a:cs typeface="Times New Roman" panose="02020603050405020304" pitchFamily="18" charset="0"/>
                <a:sym typeface="Symbol" pitchFamily="18" charset="2"/>
              </a:rPr>
              <a:t>/2</a:t>
            </a:r>
            <a:r>
              <a:rPr lang="en-GB" altLang="en-US" sz="2800" dirty="0">
                <a:latin typeface="Times New Roman" panose="02020603050405020304" pitchFamily="18" charset="0"/>
                <a:cs typeface="Times New Roman" panose="02020603050405020304" pitchFamily="18" charset="0"/>
                <a:sym typeface="Symbol" pitchFamily="18" charset="2"/>
              </a:rPr>
              <a:t>)], </a:t>
            </a:r>
            <a:r>
              <a:rPr lang="en-US" altLang="en-US" sz="2800" dirty="0" smtClean="0">
                <a:latin typeface="Times New Roman" panose="02020603050405020304" pitchFamily="18" charset="0"/>
                <a:cs typeface="Times New Roman" panose="02020603050405020304" pitchFamily="18" charset="0"/>
                <a:sym typeface="Symbol" pitchFamily="18" charset="2"/>
              </a:rPr>
              <a:t> </a:t>
            </a:r>
            <a:r>
              <a:rPr lang="en-GB" altLang="en-US" sz="2800" b="1" i="1" dirty="0" smtClean="0">
                <a:latin typeface="Times New Roman" panose="02020603050405020304" pitchFamily="18" charset="0"/>
                <a:cs typeface="Times New Roman" panose="02020603050405020304" pitchFamily="18" charset="0"/>
              </a:rPr>
              <a:t>q</a:t>
            </a:r>
            <a:r>
              <a:rPr lang="en-GB" altLang="en-US" sz="2800" dirty="0">
                <a:latin typeface="Times New Roman" panose="02020603050405020304" pitchFamily="18" charset="0"/>
                <a:cs typeface="Times New Roman" panose="02020603050405020304" pitchFamily="18" charset="0"/>
                <a:sym typeface="Symbol" pitchFamily="18" charset="2"/>
              </a:rPr>
              <a:t></a:t>
            </a:r>
            <a:r>
              <a:rPr lang="en-GB" altLang="en-US" sz="2800" dirty="0">
                <a:latin typeface="Times New Roman" panose="02020603050405020304" pitchFamily="18" charset="0"/>
                <a:cs typeface="Times New Roman" panose="02020603050405020304" pitchFamily="18" charset="0"/>
              </a:rPr>
              <a:t>[</a:t>
            </a:r>
            <a:r>
              <a:rPr lang="hu-HU" altLang="en-US" sz="2800" dirty="0">
                <a:latin typeface="Times New Roman" panose="02020603050405020304" pitchFamily="18" charset="0"/>
                <a:cs typeface="Times New Roman" panose="02020603050405020304" pitchFamily="18" charset="0"/>
              </a:rPr>
              <a:t>0</a:t>
            </a:r>
            <a:r>
              <a:rPr lang="en-GB" altLang="en-US" sz="2800" i="1" dirty="0" smtClean="0">
                <a:latin typeface="Times New Roman" panose="02020603050405020304" pitchFamily="18" charset="0"/>
                <a:cs typeface="Times New Roman" panose="02020603050405020304" pitchFamily="18" charset="0"/>
              </a:rPr>
              <a:t>,</a:t>
            </a:r>
            <a:r>
              <a:rPr lang="hu-HU" altLang="en-US" sz="2800" b="1" i="1" dirty="0" smtClean="0">
                <a:latin typeface="Times New Roman" panose="02020603050405020304" pitchFamily="18" charset="0"/>
                <a:cs typeface="Times New Roman" panose="02020603050405020304" pitchFamily="18" charset="0"/>
              </a:rPr>
              <a:t>r</a:t>
            </a:r>
            <a:r>
              <a:rPr lang="en-GB" altLang="en-US" sz="2800" dirty="0" smtClean="0">
                <a:latin typeface="Times New Roman" panose="02020603050405020304" pitchFamily="18" charset="0"/>
                <a:cs typeface="Times New Roman" panose="02020603050405020304" pitchFamily="18" charset="0"/>
              </a:rPr>
              <a:t>]</a:t>
            </a:r>
            <a:r>
              <a:rPr lang="en-GB" altLang="en-US" sz="2800" dirty="0">
                <a:latin typeface="Times New Roman" panose="02020603050405020304" pitchFamily="18" charset="0"/>
                <a:cs typeface="Times New Roman" panose="02020603050405020304" pitchFamily="18" charset="0"/>
                <a:sym typeface="Symbol" pitchFamily="18" charset="2"/>
              </a:rPr>
              <a:t></a:t>
            </a:r>
            <a:r>
              <a:rPr lang="hu-HU" altLang="en-US" sz="2800" b="1" i="1" dirty="0">
                <a:latin typeface="Times New Roman" panose="02020603050405020304" pitchFamily="18" charset="0"/>
                <a:cs typeface="Times New Roman" panose="02020603050405020304" pitchFamily="18" charset="0"/>
              </a:rPr>
              <a:t>q</a:t>
            </a:r>
            <a:r>
              <a:rPr lang="hu-HU" altLang="en-US" sz="2800" baseline="30000" dirty="0">
                <a:latin typeface="Times New Roman" panose="02020603050405020304" pitchFamily="18" charset="0"/>
                <a:cs typeface="Times New Roman" panose="02020603050405020304" pitchFamily="18" charset="0"/>
              </a:rPr>
              <a:t>-1 </a:t>
            </a:r>
            <a:r>
              <a:rPr lang="en-GB" altLang="en-US" sz="2800" dirty="0">
                <a:latin typeface="Times New Roman" panose="02020603050405020304" pitchFamily="18" charset="0"/>
                <a:cs typeface="Times New Roman" panose="02020603050405020304" pitchFamily="18" charset="0"/>
              </a:rPr>
              <a:t>= [</a:t>
            </a:r>
            <a:r>
              <a:rPr lang="hu-HU" altLang="en-US" sz="2800" dirty="0">
                <a:latin typeface="Times New Roman" panose="02020603050405020304" pitchFamily="18" charset="0"/>
                <a:cs typeface="Times New Roman" panose="02020603050405020304" pitchFamily="18" charset="0"/>
              </a:rPr>
              <a:t>0</a:t>
            </a:r>
            <a:r>
              <a:rPr lang="en-GB" altLang="en-US" sz="2800" i="1" dirty="0" smtClean="0">
                <a:latin typeface="Times New Roman" panose="02020603050405020304" pitchFamily="18" charset="0"/>
                <a:cs typeface="Times New Roman" panose="02020603050405020304" pitchFamily="18" charset="0"/>
              </a:rPr>
              <a:t>,</a:t>
            </a:r>
            <a:r>
              <a:rPr lang="hu-HU" altLang="en-US" sz="2800" b="1" i="1" dirty="0" smtClean="0">
                <a:latin typeface="Times New Roman" panose="02020603050405020304" pitchFamily="18" charset="0"/>
                <a:cs typeface="Times New Roman" panose="02020603050405020304" pitchFamily="18" charset="0"/>
              </a:rPr>
              <a:t>r</a:t>
            </a:r>
            <a:r>
              <a:rPr lang="en-US" altLang="en-US" sz="2800" b="1" dirty="0" smtClean="0">
                <a:latin typeface="Times New Roman" panose="02020603050405020304" pitchFamily="18" charset="0"/>
                <a:cs typeface="Times New Roman" panose="02020603050405020304" pitchFamily="18" charset="0"/>
              </a:rPr>
              <a:t>’</a:t>
            </a:r>
            <a:r>
              <a:rPr lang="en-GB" altLang="en-US" sz="2800" dirty="0" smtClean="0">
                <a:latin typeface="Times New Roman" panose="02020603050405020304" pitchFamily="18" charset="0"/>
                <a:cs typeface="Times New Roman" panose="02020603050405020304" pitchFamily="18" charset="0"/>
              </a:rPr>
              <a:t>]</a:t>
            </a:r>
          </a:p>
          <a:p>
            <a:pPr marL="0" indent="0">
              <a:buNone/>
            </a:pP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GB" altLang="en-US" sz="2800" i="1" dirty="0" smtClean="0">
                <a:latin typeface="Times New Roman" panose="02020603050405020304" pitchFamily="18" charset="0"/>
                <a:cs typeface="Times New Roman" panose="02020603050405020304" pitchFamily="18" charset="0"/>
                <a:sym typeface="Symbol" pitchFamily="18" charset="2"/>
              </a:rPr>
              <a:t>s</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1</a:t>
            </a:r>
            <a:r>
              <a:rPr lang="en-GB" altLang="en-US" sz="2800" dirty="0" smtClean="0">
                <a:latin typeface="Times New Roman" panose="02020603050405020304" pitchFamily="18" charset="0"/>
                <a:cs typeface="Times New Roman" panose="02020603050405020304" pitchFamily="18" charset="0"/>
                <a:sym typeface="Symbol" pitchFamily="18" charset="2"/>
              </a:rPr>
              <a:t>, </a:t>
            </a:r>
            <a:r>
              <a:rPr lang="en-GB" altLang="en-US" sz="2800" b="1" i="1" dirty="0" smtClean="0">
                <a:latin typeface="Times New Roman" panose="02020603050405020304" pitchFamily="18" charset="0"/>
                <a:cs typeface="Times New Roman" panose="02020603050405020304" pitchFamily="18" charset="0"/>
              </a:rPr>
              <a:t>d</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1</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GB" altLang="en-US" sz="2800" dirty="0">
                <a:latin typeface="Times New Roman" panose="02020603050405020304" pitchFamily="18" charset="0"/>
                <a:cs typeface="Times New Roman" panose="02020603050405020304" pitchFamily="18" charset="0"/>
                <a:sym typeface="Symbol" pitchFamily="18" charset="2"/>
              </a:rPr>
              <a:t> </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GB" altLang="en-US" sz="2800" dirty="0">
                <a:latin typeface="Times New Roman" panose="02020603050405020304" pitchFamily="18" charset="0"/>
                <a:cs typeface="Times New Roman" panose="02020603050405020304" pitchFamily="18" charset="0"/>
                <a:sym typeface="Symbol" pitchFamily="18" charset="2"/>
              </a:rPr>
              <a:t> [</a:t>
            </a:r>
            <a:r>
              <a:rPr lang="en-GB" altLang="en-US" sz="2800" i="1" dirty="0" smtClean="0">
                <a:latin typeface="Times New Roman" panose="02020603050405020304" pitchFamily="18" charset="0"/>
                <a:cs typeface="Times New Roman" panose="02020603050405020304" pitchFamily="18" charset="0"/>
                <a:sym typeface="Symbol" pitchFamily="18" charset="2"/>
              </a:rPr>
              <a:t>s</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2</a:t>
            </a:r>
            <a:r>
              <a:rPr lang="en-GB" altLang="en-US" sz="2800" dirty="0" smtClean="0">
                <a:latin typeface="Times New Roman" panose="02020603050405020304" pitchFamily="18" charset="0"/>
                <a:cs typeface="Times New Roman" panose="02020603050405020304" pitchFamily="18" charset="0"/>
                <a:sym typeface="Symbol" pitchFamily="18" charset="2"/>
              </a:rPr>
              <a:t>, </a:t>
            </a:r>
            <a:r>
              <a:rPr lang="en-GB" altLang="en-US" sz="2800" b="1" i="1" dirty="0" smtClean="0">
                <a:latin typeface="Times New Roman" panose="02020603050405020304" pitchFamily="18" charset="0"/>
                <a:cs typeface="Times New Roman" panose="02020603050405020304" pitchFamily="18" charset="0"/>
              </a:rPr>
              <a:t>d</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2</a:t>
            </a:r>
            <a:r>
              <a:rPr lang="en-GB" altLang="en-US" sz="2800" dirty="0" smtClean="0">
                <a:latin typeface="Times New Roman" panose="02020603050405020304" pitchFamily="18" charset="0"/>
                <a:cs typeface="Times New Roman" panose="02020603050405020304" pitchFamily="18" charset="0"/>
                <a:sym typeface="Symbol" pitchFamily="18" charset="2"/>
              </a:rPr>
              <a:t>] =[</a:t>
            </a:r>
            <a:r>
              <a:rPr lang="en-GB" altLang="en-US" sz="2800" i="1" dirty="0" smtClean="0">
                <a:latin typeface="Times New Roman" panose="02020603050405020304" pitchFamily="18" charset="0"/>
                <a:cs typeface="Times New Roman" panose="02020603050405020304" pitchFamily="18" charset="0"/>
                <a:sym typeface="Symbol" pitchFamily="18" charset="2"/>
              </a:rPr>
              <a:t>s</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1</a:t>
            </a:r>
            <a:r>
              <a:rPr lang="en-GB" altLang="en-US" sz="2800" i="1" dirty="0" smtClean="0">
                <a:latin typeface="Times New Roman" panose="02020603050405020304" pitchFamily="18" charset="0"/>
                <a:cs typeface="Times New Roman" panose="02020603050405020304" pitchFamily="18" charset="0"/>
                <a:sym typeface="Symbol" pitchFamily="18" charset="2"/>
              </a:rPr>
              <a:t>s</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2</a:t>
            </a:r>
            <a:r>
              <a:rPr lang="en-GB" altLang="en-US" sz="2800" i="1" dirty="0">
                <a:latin typeface="Times New Roman" panose="02020603050405020304" pitchFamily="18" charset="0"/>
                <a:cs typeface="Times New Roman" panose="02020603050405020304" pitchFamily="18" charset="0"/>
                <a:sym typeface="Symbol" pitchFamily="18" charset="2"/>
              </a:rPr>
              <a:t> </a:t>
            </a:r>
            <a:r>
              <a:rPr lang="en-GB" altLang="en-US" sz="2800" i="1" dirty="0" smtClean="0">
                <a:latin typeface="Times New Roman" panose="02020603050405020304" pitchFamily="18" charset="0"/>
                <a:cs typeface="Times New Roman" panose="02020603050405020304" pitchFamily="18" charset="0"/>
                <a:sym typeface="Symbol" pitchFamily="18" charset="2"/>
              </a:rPr>
              <a:t>-</a:t>
            </a:r>
            <a:r>
              <a:rPr lang="en-GB" altLang="en-US" sz="2800" b="1" i="1" dirty="0">
                <a:latin typeface="Times New Roman" panose="02020603050405020304" pitchFamily="18" charset="0"/>
                <a:cs typeface="Times New Roman" panose="02020603050405020304" pitchFamily="18" charset="0"/>
              </a:rPr>
              <a:t> </a:t>
            </a:r>
            <a:r>
              <a:rPr lang="en-GB" altLang="en-US" sz="2800" b="1" i="1" dirty="0" smtClean="0">
                <a:latin typeface="Times New Roman" panose="02020603050405020304" pitchFamily="18" charset="0"/>
                <a:cs typeface="Times New Roman" panose="02020603050405020304" pitchFamily="18" charset="0"/>
              </a:rPr>
              <a:t>d</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1</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GB" altLang="en-US" sz="2800" b="1" i="1" dirty="0" smtClean="0">
                <a:latin typeface="Times New Roman" panose="02020603050405020304" pitchFamily="18" charset="0"/>
                <a:cs typeface="Times New Roman" panose="02020603050405020304" pitchFamily="18" charset="0"/>
              </a:rPr>
              <a:t>d</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2</a:t>
            </a:r>
            <a:r>
              <a:rPr lang="en-GB" altLang="en-US" sz="2800" dirty="0">
                <a:latin typeface="Times New Roman" panose="02020603050405020304" pitchFamily="18" charset="0"/>
                <a:cs typeface="Times New Roman" panose="02020603050405020304" pitchFamily="18" charset="0"/>
                <a:sym typeface="Symbol" pitchFamily="18" charset="2"/>
              </a:rPr>
              <a:t> , </a:t>
            </a:r>
            <a:r>
              <a:rPr lang="en-GB" altLang="en-US" sz="2800" i="1" dirty="0" smtClean="0">
                <a:latin typeface="Times New Roman" panose="02020603050405020304" pitchFamily="18" charset="0"/>
                <a:cs typeface="Times New Roman" panose="02020603050405020304" pitchFamily="18" charset="0"/>
                <a:sym typeface="Symbol" pitchFamily="18" charset="2"/>
              </a:rPr>
              <a:t>s</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1</a:t>
            </a:r>
            <a:r>
              <a:rPr lang="en-GB" altLang="en-US" sz="2800" b="1" i="1" dirty="0" smtClean="0">
                <a:latin typeface="Times New Roman" panose="02020603050405020304" pitchFamily="18" charset="0"/>
                <a:cs typeface="Times New Roman" panose="02020603050405020304" pitchFamily="18" charset="0"/>
              </a:rPr>
              <a:t>d</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2</a:t>
            </a:r>
            <a:r>
              <a:rPr lang="en-GB" altLang="en-US" sz="2800" dirty="0">
                <a:latin typeface="Times New Roman" panose="02020603050405020304" pitchFamily="18" charset="0"/>
                <a:cs typeface="Times New Roman" panose="02020603050405020304" pitchFamily="18" charset="0"/>
                <a:sym typeface="Symbol" pitchFamily="18" charset="2"/>
              </a:rPr>
              <a:t> </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GB" altLang="en-US" sz="2800" i="1" dirty="0">
                <a:latin typeface="Times New Roman" panose="02020603050405020304" pitchFamily="18" charset="0"/>
                <a:cs typeface="Times New Roman" panose="02020603050405020304" pitchFamily="18" charset="0"/>
                <a:sym typeface="Symbol" pitchFamily="18" charset="2"/>
              </a:rPr>
              <a:t> </a:t>
            </a:r>
            <a:r>
              <a:rPr lang="en-GB" altLang="en-US" sz="2800" i="1" dirty="0" smtClean="0">
                <a:latin typeface="Times New Roman" panose="02020603050405020304" pitchFamily="18" charset="0"/>
                <a:cs typeface="Times New Roman" panose="02020603050405020304" pitchFamily="18" charset="0"/>
                <a:sym typeface="Symbol" pitchFamily="18" charset="2"/>
              </a:rPr>
              <a:t>s</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2</a:t>
            </a:r>
            <a:r>
              <a:rPr lang="en-GB" altLang="en-US" sz="2800" b="1" i="1" dirty="0" smtClean="0">
                <a:latin typeface="Times New Roman" panose="02020603050405020304" pitchFamily="18" charset="0"/>
                <a:cs typeface="Times New Roman" panose="02020603050405020304" pitchFamily="18" charset="0"/>
              </a:rPr>
              <a:t>d</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1</a:t>
            </a:r>
            <a:r>
              <a:rPr lang="en-GB" altLang="en-US" sz="2800" dirty="0">
                <a:latin typeface="Times New Roman" panose="02020603050405020304" pitchFamily="18" charset="0"/>
                <a:cs typeface="Times New Roman" panose="02020603050405020304" pitchFamily="18" charset="0"/>
                <a:sym typeface="Symbol" pitchFamily="18" charset="2"/>
              </a:rPr>
              <a:t> </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GB" altLang="en-US" sz="2800" b="1" i="1" dirty="0">
                <a:latin typeface="Times New Roman" panose="02020603050405020304" pitchFamily="18" charset="0"/>
                <a:cs typeface="Times New Roman" panose="02020603050405020304" pitchFamily="18" charset="0"/>
              </a:rPr>
              <a:t> </a:t>
            </a:r>
            <a:r>
              <a:rPr lang="en-GB" altLang="en-US" sz="2800" b="1" i="1" dirty="0" smtClean="0">
                <a:latin typeface="Times New Roman" panose="02020603050405020304" pitchFamily="18" charset="0"/>
                <a:cs typeface="Times New Roman" panose="02020603050405020304" pitchFamily="18" charset="0"/>
              </a:rPr>
              <a:t>d</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1</a:t>
            </a:r>
            <a:r>
              <a:rPr lang="en-GB" altLang="hu-HU" sz="2800" b="1" dirty="0" smtClean="0">
                <a:sym typeface="Symbol" pitchFamily="18" charset="2"/>
              </a:rPr>
              <a:t></a:t>
            </a:r>
            <a:r>
              <a:rPr lang="en-GB" altLang="en-US" sz="2800" b="1" i="1" dirty="0" smtClean="0">
                <a:latin typeface="Times New Roman" panose="02020603050405020304" pitchFamily="18" charset="0"/>
                <a:cs typeface="Times New Roman" panose="02020603050405020304" pitchFamily="18" charset="0"/>
              </a:rPr>
              <a:t>d</a:t>
            </a:r>
            <a:r>
              <a:rPr lang="en-GB" altLang="en-US" sz="2800" baseline="-25000" dirty="0" smtClean="0">
                <a:latin typeface="Times New Roman" panose="02020603050405020304" pitchFamily="18" charset="0"/>
                <a:cs typeface="Times New Roman" panose="02020603050405020304" pitchFamily="18" charset="0"/>
                <a:sym typeface="Symbol" pitchFamily="18" charset="2"/>
              </a:rPr>
              <a:t>2</a:t>
            </a:r>
            <a:r>
              <a:rPr lang="en-GB" altLang="en-US" sz="2800" dirty="0" smtClean="0">
                <a:latin typeface="Times New Roman" panose="02020603050405020304" pitchFamily="18" charset="0"/>
                <a:cs typeface="Times New Roman" panose="02020603050405020304" pitchFamily="18" charset="0"/>
                <a:sym typeface="Symbol" pitchFamily="18" charset="2"/>
              </a:rPr>
              <a:t>]</a:t>
            </a:r>
          </a:p>
          <a:p>
            <a:pPr marL="0" indent="0">
              <a:buNone/>
            </a:pPr>
            <a:endParaRPr lang="hu-HU" altLang="en-US" sz="2800" dirty="0" smtClean="0">
              <a:latin typeface="Times New Roman" panose="02020603050405020304" pitchFamily="18" charset="0"/>
              <a:cs typeface="Times New Roman" panose="02020603050405020304" pitchFamily="18" charset="0"/>
              <a:sym typeface="Symbol" pitchFamily="18" charset="2"/>
            </a:endParaRPr>
          </a:p>
          <a:p>
            <a:pPr marL="0" indent="0">
              <a:buNone/>
            </a:pPr>
            <a:r>
              <a:rPr lang="en-GB" altLang="en-US" u="sng" dirty="0" smtClean="0">
                <a:latin typeface="Times New Roman" panose="02020603050405020304" pitchFamily="18" charset="0"/>
                <a:cs typeface="Times New Roman" panose="02020603050405020304" pitchFamily="18" charset="0"/>
                <a:sym typeface="Symbol" pitchFamily="18" charset="2"/>
              </a:rPr>
              <a:t>Bi</a:t>
            </a:r>
            <a:r>
              <a:rPr lang="hu-HU" altLang="en-US" u="sng" dirty="0" err="1" smtClean="0">
                <a:latin typeface="Times New Roman" panose="02020603050405020304" pitchFamily="18" charset="0"/>
                <a:cs typeface="Times New Roman" panose="02020603050405020304" pitchFamily="18" charset="0"/>
                <a:sym typeface="Symbol" pitchFamily="18" charset="2"/>
              </a:rPr>
              <a:t>zonyítás</a:t>
            </a:r>
            <a:r>
              <a:rPr lang="hu-HU" altLang="en-US" u="sng" dirty="0" smtClean="0">
                <a:latin typeface="Times New Roman" panose="02020603050405020304" pitchFamily="18" charset="0"/>
                <a:cs typeface="Times New Roman" panose="02020603050405020304" pitchFamily="18" charset="0"/>
                <a:sym typeface="Symbol" pitchFamily="18" charset="2"/>
              </a:rPr>
              <a:t> </a:t>
            </a:r>
            <a:r>
              <a:rPr lang="en-GB" altLang="en-US" b="1" i="1" u="sng" dirty="0" smtClean="0">
                <a:latin typeface="Times New Roman" panose="02020603050405020304" pitchFamily="18" charset="0"/>
                <a:cs typeface="Times New Roman" panose="02020603050405020304" pitchFamily="18" charset="0"/>
              </a:rPr>
              <a:t>d</a:t>
            </a:r>
            <a:r>
              <a:rPr lang="hu-HU" altLang="en-US" b="1" i="1" u="sng" dirty="0" smtClean="0">
                <a:latin typeface="Times New Roman" panose="02020603050405020304" pitchFamily="18" charset="0"/>
                <a:cs typeface="Times New Roman" panose="02020603050405020304" pitchFamily="18" charset="0"/>
              </a:rPr>
              <a:t> </a:t>
            </a:r>
            <a:r>
              <a:rPr lang="hu-HU" altLang="en-US" u="sng" dirty="0" smtClean="0">
                <a:latin typeface="Times New Roman" panose="02020603050405020304" pitchFamily="18" charset="0"/>
                <a:cs typeface="Times New Roman" panose="02020603050405020304" pitchFamily="18" charset="0"/>
                <a:sym typeface="Symbol" pitchFamily="18" charset="2"/>
              </a:rPr>
              <a:t>merőleges </a:t>
            </a:r>
            <a:r>
              <a:rPr lang="hu-HU" altLang="en-US" b="1" i="1" u="sng" dirty="0">
                <a:latin typeface="Times New Roman" panose="02020603050405020304" pitchFamily="18" charset="0"/>
                <a:cs typeface="Times New Roman" panose="02020603050405020304" pitchFamily="18" charset="0"/>
              </a:rPr>
              <a:t>r</a:t>
            </a:r>
            <a:r>
              <a:rPr lang="hu-HU" altLang="en-US" u="sng" dirty="0" smtClean="0">
                <a:latin typeface="Times New Roman" panose="02020603050405020304" pitchFamily="18" charset="0"/>
                <a:cs typeface="Times New Roman" panose="02020603050405020304" pitchFamily="18" charset="0"/>
                <a:sym typeface="Symbol" pitchFamily="18" charset="2"/>
              </a:rPr>
              <a:t> esetre (párhuzamos</a:t>
            </a:r>
            <a:r>
              <a:rPr lang="hu-HU" altLang="en-US" u="sng" dirty="0" smtClean="0">
                <a:latin typeface="Times New Roman" panose="02020603050405020304" pitchFamily="18" charset="0"/>
                <a:cs typeface="Times New Roman" panose="02020603050405020304" pitchFamily="18" charset="0"/>
                <a:sym typeface="Symbol"/>
              </a:rPr>
              <a:t></a:t>
            </a:r>
            <a:r>
              <a:rPr lang="hu-HU" altLang="en-US" u="sng" dirty="0" smtClean="0">
                <a:latin typeface="Times New Roman" panose="02020603050405020304" pitchFamily="18" charset="0"/>
                <a:cs typeface="Times New Roman" panose="02020603050405020304" pitchFamily="18" charset="0"/>
                <a:sym typeface="Symbol" pitchFamily="18" charset="2"/>
              </a:rPr>
              <a:t>HF):</a:t>
            </a:r>
          </a:p>
          <a:p>
            <a:pPr marL="0" lvl="0" indent="0" eaLnBrk="0" fontAlgn="base" hangingPunct="0">
              <a:spcBef>
                <a:spcPct val="0"/>
              </a:spcBef>
              <a:spcAft>
                <a:spcPct val="0"/>
              </a:spcAft>
              <a:buNone/>
            </a:pPr>
            <a:r>
              <a:rPr lang="en-US" altLang="hu-HU" dirty="0">
                <a:sym typeface="Symbol" pitchFamily="18" charset="2"/>
              </a:rPr>
              <a:t>Rodriguez: </a:t>
            </a:r>
            <a:r>
              <a:rPr lang="en-US" altLang="hu-HU" b="1" i="1" dirty="0" smtClean="0">
                <a:latin typeface="Times New Roman" pitchFamily="18" charset="0"/>
                <a:sym typeface="Symbol" pitchFamily="18" charset="2"/>
              </a:rPr>
              <a:t>r</a:t>
            </a:r>
            <a:r>
              <a:rPr lang="en-US" altLang="hu-HU" dirty="0">
                <a:latin typeface="Times New Roman" pitchFamily="18" charset="0"/>
                <a:sym typeface="Symbol" pitchFamily="18" charset="2"/>
              </a:rPr>
              <a:t>’= </a:t>
            </a:r>
            <a:r>
              <a:rPr lang="en-US" altLang="hu-HU" b="1" i="1" dirty="0">
                <a:latin typeface="Times New Roman" pitchFamily="18" charset="0"/>
                <a:sym typeface="Symbol" pitchFamily="18" charset="2"/>
              </a:rPr>
              <a:t>r</a:t>
            </a:r>
            <a:r>
              <a:rPr lang="hu-HU" altLang="hu-HU" sz="1600" b="1" i="1" dirty="0">
                <a:latin typeface="Times New Roman" pitchFamily="18" charset="0"/>
                <a:sym typeface="Symbol" pitchFamily="18" charset="2"/>
              </a:rPr>
              <a:t> </a:t>
            </a:r>
            <a:r>
              <a:rPr lang="en-US" altLang="hu-HU" dirty="0">
                <a:latin typeface="Times New Roman" pitchFamily="18" charset="0"/>
                <a:sym typeface="Symbol" pitchFamily="18" charset="2"/>
              </a:rPr>
              <a:t>cos(</a:t>
            </a:r>
            <a:r>
              <a:rPr lang="en-US" altLang="hu-HU" dirty="0">
                <a:latin typeface="Symbol" pitchFamily="18" charset="2"/>
              </a:rPr>
              <a:t>f</a:t>
            </a:r>
            <a:r>
              <a:rPr lang="en-US" altLang="hu-HU" dirty="0" smtClean="0">
                <a:latin typeface="Times New Roman" pitchFamily="18" charset="0"/>
                <a:sym typeface="Symbol" pitchFamily="18" charset="2"/>
              </a:rPr>
              <a:t>)+</a:t>
            </a:r>
            <a:r>
              <a:rPr lang="en-US" altLang="hu-HU" b="1" i="1" dirty="0">
                <a:latin typeface="Times New Roman" pitchFamily="18" charset="0"/>
                <a:sym typeface="Symbol" pitchFamily="18" charset="2"/>
              </a:rPr>
              <a:t>d</a:t>
            </a:r>
            <a:r>
              <a:rPr lang="en-GB" altLang="hu-HU" dirty="0">
                <a:latin typeface="Times New Roman" pitchFamily="18" charset="0"/>
                <a:sym typeface="Symbol" pitchFamily="18" charset="2"/>
              </a:rPr>
              <a:t></a:t>
            </a:r>
            <a:r>
              <a:rPr lang="hu-HU" altLang="hu-HU" b="1" i="1" dirty="0">
                <a:latin typeface="Times New Roman" pitchFamily="18" charset="0"/>
                <a:sym typeface="Symbol" pitchFamily="18" charset="2"/>
              </a:rPr>
              <a:t>r</a:t>
            </a:r>
            <a:r>
              <a:rPr lang="hu-HU" altLang="hu-HU" sz="1600" b="1" i="1" dirty="0">
                <a:latin typeface="Times New Roman" pitchFamily="18" charset="0"/>
                <a:sym typeface="Symbol" pitchFamily="18" charset="2"/>
              </a:rPr>
              <a:t> </a:t>
            </a:r>
            <a:r>
              <a:rPr lang="en-US" altLang="hu-HU" dirty="0">
                <a:latin typeface="Times New Roman" pitchFamily="18" charset="0"/>
                <a:sym typeface="Symbol" pitchFamily="18" charset="2"/>
              </a:rPr>
              <a:t>sin(</a:t>
            </a:r>
            <a:r>
              <a:rPr lang="en-US" altLang="hu-HU" dirty="0">
                <a:latin typeface="Symbol" pitchFamily="18" charset="2"/>
              </a:rPr>
              <a:t>f</a:t>
            </a:r>
            <a:r>
              <a:rPr lang="en-US" altLang="hu-HU" dirty="0" smtClean="0">
                <a:latin typeface="Times New Roman" pitchFamily="18" charset="0"/>
                <a:sym typeface="Symbol" pitchFamily="18" charset="2"/>
              </a:rPr>
              <a:t>)</a:t>
            </a:r>
            <a:endParaRPr lang="en-GB" altLang="en-US" dirty="0" smtClean="0">
              <a:latin typeface="Times New Roman" panose="02020603050405020304" pitchFamily="18" charset="0"/>
              <a:cs typeface="Times New Roman" panose="02020603050405020304" pitchFamily="18" charset="0"/>
              <a:sym typeface="Symbol" pitchFamily="18" charset="2"/>
            </a:endParaRPr>
          </a:p>
          <a:p>
            <a:pPr marL="0" indent="0">
              <a:buNone/>
            </a:pPr>
            <a:r>
              <a:rPr lang="hu-HU" altLang="hu-HU" dirty="0" err="1">
                <a:solidFill>
                  <a:prstClr val="black"/>
                </a:solidFill>
                <a:sym typeface="Symbol" pitchFamily="18" charset="2"/>
              </a:rPr>
              <a:t>Kvaternió</a:t>
            </a:r>
            <a:r>
              <a:rPr lang="hu-HU" altLang="hu-HU" dirty="0" smtClean="0">
                <a:solidFill>
                  <a:prstClr val="black"/>
                </a:solidFill>
                <a:sym typeface="Symbol" pitchFamily="18" charset="2"/>
              </a:rPr>
              <a:t>: </a:t>
            </a:r>
          </a:p>
          <a:p>
            <a:pPr marL="0" indent="0">
              <a:buNone/>
            </a:pPr>
            <a:r>
              <a:rPr lang="en-GB" altLang="en-US" sz="2800" dirty="0" smtClean="0">
                <a:latin typeface="Times New Roman" panose="02020603050405020304" pitchFamily="18" charset="0"/>
                <a:cs typeface="Times New Roman" panose="02020603050405020304" pitchFamily="18" charset="0"/>
                <a:sym typeface="Symbol" pitchFamily="18" charset="2"/>
              </a:rPr>
              <a:t>[cos(</a:t>
            </a:r>
            <a:r>
              <a:rPr lang="en-US" altLang="hu-HU" sz="2800" dirty="0" smtClean="0">
                <a:latin typeface="Symbol" pitchFamily="18" charset="2"/>
              </a:rPr>
              <a:t>f</a:t>
            </a:r>
            <a:r>
              <a:rPr lang="en-GB" altLang="en-US" sz="2800" dirty="0" smtClean="0">
                <a:latin typeface="Times New Roman" panose="02020603050405020304" pitchFamily="18" charset="0"/>
                <a:cs typeface="Times New Roman" panose="02020603050405020304" pitchFamily="18" charset="0"/>
                <a:sym typeface="Symbol" pitchFamily="18" charset="2"/>
              </a:rPr>
              <a:t>/2), </a:t>
            </a:r>
            <a:r>
              <a:rPr lang="en-GB" altLang="en-US" sz="2800" b="1" i="1" dirty="0" err="1" smtClean="0">
                <a:latin typeface="Times New Roman" panose="02020603050405020304" pitchFamily="18" charset="0"/>
                <a:cs typeface="Times New Roman" panose="02020603050405020304" pitchFamily="18" charset="0"/>
              </a:rPr>
              <a:t>d</a:t>
            </a:r>
            <a:r>
              <a:rPr lang="en-GB" altLang="en-US" sz="2800" dirty="0" err="1" smtClean="0">
                <a:latin typeface="Times New Roman" panose="02020603050405020304" pitchFamily="18" charset="0"/>
                <a:cs typeface="Times New Roman" panose="02020603050405020304" pitchFamily="18" charset="0"/>
                <a:sym typeface="Symbol" pitchFamily="18" charset="2"/>
              </a:rPr>
              <a:t>sin</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US" altLang="hu-HU" sz="2800" dirty="0" smtClean="0">
                <a:latin typeface="Symbol" pitchFamily="18" charset="2"/>
              </a:rPr>
              <a:t>f</a:t>
            </a:r>
            <a:r>
              <a:rPr lang="en-GB" altLang="en-US" sz="2800" dirty="0" smtClean="0">
                <a:latin typeface="Times New Roman" panose="02020603050405020304" pitchFamily="18" charset="0"/>
                <a:cs typeface="Times New Roman" panose="02020603050405020304" pitchFamily="18" charset="0"/>
                <a:sym typeface="Symbol" pitchFamily="18" charset="2"/>
              </a:rPr>
              <a:t>/2)]</a:t>
            </a:r>
            <a:r>
              <a:rPr lang="en-GB" altLang="en-US" sz="2800" dirty="0" smtClean="0">
                <a:latin typeface="Times New Roman" panose="02020603050405020304" pitchFamily="18" charset="0"/>
                <a:cs typeface="Times New Roman" panose="02020603050405020304" pitchFamily="18" charset="0"/>
              </a:rPr>
              <a:t>[</a:t>
            </a:r>
            <a:r>
              <a:rPr lang="hu-HU" altLang="en-US" sz="2800" dirty="0" smtClean="0">
                <a:latin typeface="Times New Roman" panose="02020603050405020304" pitchFamily="18" charset="0"/>
                <a:cs typeface="Times New Roman" panose="02020603050405020304" pitchFamily="18" charset="0"/>
              </a:rPr>
              <a:t>0</a:t>
            </a:r>
            <a:r>
              <a:rPr lang="en-GB" altLang="en-US" sz="2800" i="1" dirty="0" smtClean="0">
                <a:latin typeface="Times New Roman" panose="02020603050405020304" pitchFamily="18" charset="0"/>
                <a:cs typeface="Times New Roman" panose="02020603050405020304" pitchFamily="18" charset="0"/>
              </a:rPr>
              <a:t>,</a:t>
            </a:r>
            <a:r>
              <a:rPr lang="hu-HU" altLang="en-US" sz="2800" b="1" i="1" dirty="0" smtClean="0">
                <a:latin typeface="Times New Roman" panose="02020603050405020304" pitchFamily="18" charset="0"/>
                <a:cs typeface="Times New Roman" panose="02020603050405020304" pitchFamily="18" charset="0"/>
              </a:rPr>
              <a:t>r</a:t>
            </a:r>
            <a:r>
              <a:rPr lang="en-GB" altLang="en-US" sz="2800" dirty="0" smtClean="0">
                <a:latin typeface="Times New Roman" panose="02020603050405020304" pitchFamily="18" charset="0"/>
                <a:cs typeface="Times New Roman" panose="02020603050405020304" pitchFamily="18" charset="0"/>
              </a:rPr>
              <a:t>]</a:t>
            </a:r>
            <a:r>
              <a:rPr lang="en-US" altLang="en-US" sz="2800" dirty="0" smtClean="0">
                <a:latin typeface="Times New Roman" panose="02020603050405020304" pitchFamily="18" charset="0"/>
                <a:cs typeface="Times New Roman" panose="02020603050405020304" pitchFamily="18" charset="0"/>
              </a:rPr>
              <a:t>=[0,</a:t>
            </a:r>
            <a:r>
              <a:rPr lang="en-GB" altLang="en-US" sz="2800" dirty="0" smtClean="0">
                <a:latin typeface="Times New Roman" panose="02020603050405020304" pitchFamily="18" charset="0"/>
                <a:cs typeface="Times New Roman" panose="02020603050405020304" pitchFamily="18" charset="0"/>
                <a:sym typeface="Symbol" pitchFamily="18" charset="2"/>
              </a:rPr>
              <a:t> </a:t>
            </a:r>
            <a:r>
              <a:rPr lang="hu-HU" altLang="en-US" sz="2800" b="1" i="1" dirty="0" smtClean="0">
                <a:latin typeface="Times New Roman" panose="02020603050405020304" pitchFamily="18" charset="0"/>
                <a:cs typeface="Times New Roman" panose="02020603050405020304" pitchFamily="18" charset="0"/>
              </a:rPr>
              <a:t>r</a:t>
            </a:r>
            <a:r>
              <a:rPr lang="en-GB" altLang="en-US" sz="2800" dirty="0" smtClean="0">
                <a:latin typeface="Times New Roman" panose="02020603050405020304" pitchFamily="18" charset="0"/>
                <a:cs typeface="Times New Roman" panose="02020603050405020304" pitchFamily="18" charset="0"/>
                <a:sym typeface="Symbol" pitchFamily="18" charset="2"/>
              </a:rPr>
              <a:t>cos(</a:t>
            </a:r>
            <a:r>
              <a:rPr lang="en-US" altLang="hu-HU" sz="2800" dirty="0" smtClean="0">
                <a:latin typeface="Symbol" pitchFamily="18" charset="2"/>
              </a:rPr>
              <a:t>f</a:t>
            </a:r>
            <a:r>
              <a:rPr lang="en-GB" altLang="en-US" sz="2800" dirty="0" smtClean="0">
                <a:latin typeface="Times New Roman" panose="02020603050405020304" pitchFamily="18" charset="0"/>
                <a:cs typeface="Times New Roman" panose="02020603050405020304" pitchFamily="18" charset="0"/>
                <a:sym typeface="Symbol" pitchFamily="18" charset="2"/>
              </a:rPr>
              <a:t>/2)</a:t>
            </a:r>
            <a:r>
              <a:rPr lang="en-US" altLang="en-US" sz="2800" i="1" dirty="0" smtClean="0">
                <a:latin typeface="Times New Roman" panose="02020603050405020304" pitchFamily="18" charset="0"/>
                <a:cs typeface="Times New Roman" panose="02020603050405020304" pitchFamily="18" charset="0"/>
              </a:rPr>
              <a:t>+</a:t>
            </a:r>
            <a:r>
              <a:rPr lang="en-GB" altLang="en-US" sz="2800" b="1" i="1" dirty="0" err="1" smtClean="0">
                <a:latin typeface="Times New Roman" panose="02020603050405020304" pitchFamily="18" charset="0"/>
                <a:cs typeface="Times New Roman" panose="02020603050405020304" pitchFamily="18" charset="0"/>
              </a:rPr>
              <a:t>d</a:t>
            </a:r>
            <a:r>
              <a:rPr lang="en-GB" altLang="hu-HU" sz="2800" b="1" dirty="0" err="1" smtClean="0">
                <a:sym typeface="Symbol" pitchFamily="18" charset="2"/>
              </a:rPr>
              <a:t></a:t>
            </a:r>
            <a:r>
              <a:rPr lang="en-GB" altLang="hu-HU" sz="2800" b="1" i="1" dirty="0" err="1" smtClean="0">
                <a:latin typeface="Times New Roman" panose="02020603050405020304" pitchFamily="18" charset="0"/>
                <a:cs typeface="Times New Roman" panose="02020603050405020304" pitchFamily="18" charset="0"/>
                <a:sym typeface="Symbol" pitchFamily="18" charset="2"/>
              </a:rPr>
              <a:t>r</a:t>
            </a:r>
            <a:r>
              <a:rPr lang="en-GB" altLang="en-US" sz="2800" dirty="0" err="1" smtClean="0">
                <a:latin typeface="Times New Roman" panose="02020603050405020304" pitchFamily="18" charset="0"/>
                <a:cs typeface="Times New Roman" panose="02020603050405020304" pitchFamily="18" charset="0"/>
                <a:sym typeface="Symbol" pitchFamily="18" charset="2"/>
              </a:rPr>
              <a:t>sin</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US" altLang="hu-HU" sz="2800" dirty="0" smtClean="0">
                <a:latin typeface="Symbol" pitchFamily="18" charset="2"/>
              </a:rPr>
              <a:t>f</a:t>
            </a:r>
            <a:r>
              <a:rPr lang="en-GB" altLang="en-US" sz="2800" dirty="0" smtClean="0">
                <a:latin typeface="Times New Roman" panose="02020603050405020304" pitchFamily="18" charset="0"/>
                <a:cs typeface="Times New Roman" panose="02020603050405020304" pitchFamily="18" charset="0"/>
                <a:sym typeface="Symbol" pitchFamily="18" charset="2"/>
              </a:rPr>
              <a:t>/2)</a:t>
            </a:r>
            <a:r>
              <a:rPr lang="en-GB" altLang="hu-HU" sz="2800" dirty="0" smtClean="0">
                <a:latin typeface="Times New Roman" panose="02020603050405020304" pitchFamily="18" charset="0"/>
                <a:cs typeface="Times New Roman" panose="02020603050405020304" pitchFamily="18" charset="0"/>
                <a:sym typeface="Symbol" pitchFamily="18" charset="2"/>
              </a:rPr>
              <a:t>]</a:t>
            </a:r>
            <a:r>
              <a:rPr lang="en-US" altLang="en-US" sz="2800" dirty="0" smtClean="0">
                <a:latin typeface="Times New Roman" panose="02020603050405020304" pitchFamily="18" charset="0"/>
                <a:cs typeface="Times New Roman" panose="02020603050405020304" pitchFamily="18" charset="0"/>
              </a:rPr>
              <a:t> =[0,</a:t>
            </a:r>
            <a:r>
              <a:rPr lang="hu-HU" altLang="en-US" sz="2800" b="1" i="1" dirty="0" smtClean="0">
                <a:latin typeface="Times New Roman" panose="02020603050405020304" pitchFamily="18" charset="0"/>
                <a:cs typeface="Times New Roman" panose="02020603050405020304" pitchFamily="18" charset="0"/>
              </a:rPr>
              <a:t>r</a:t>
            </a:r>
            <a:r>
              <a:rPr lang="en-US" altLang="en-US" sz="2800" i="1" dirty="0" smtClean="0">
                <a:latin typeface="Times New Roman" panose="02020603050405020304" pitchFamily="18" charset="0"/>
                <a:cs typeface="Times New Roman" panose="02020603050405020304" pitchFamily="18" charset="0"/>
              </a:rPr>
              <a:t>*</a:t>
            </a:r>
            <a:r>
              <a:rPr lang="en-GB" altLang="hu-HU" sz="2800" dirty="0" smtClean="0">
                <a:latin typeface="Times New Roman" panose="02020603050405020304" pitchFamily="18" charset="0"/>
                <a:cs typeface="Times New Roman" panose="02020603050405020304" pitchFamily="18" charset="0"/>
                <a:sym typeface="Symbol" pitchFamily="18" charset="2"/>
              </a:rPr>
              <a:t>]</a:t>
            </a:r>
            <a:endParaRPr lang="hu-HU" altLang="en-US" sz="2800" dirty="0" smtClean="0">
              <a:latin typeface="Times New Roman" panose="02020603050405020304" pitchFamily="18" charset="0"/>
              <a:cs typeface="Times New Roman" panose="02020603050405020304" pitchFamily="18" charset="0"/>
              <a:sym typeface="Symbol" pitchFamily="18" charset="2"/>
            </a:endParaRPr>
          </a:p>
          <a:p>
            <a:pPr marL="0" indent="0">
              <a:buNone/>
            </a:pPr>
            <a:r>
              <a:rPr lang="en-GB" altLang="en-US" sz="2800" dirty="0" smtClean="0">
                <a:latin typeface="Times New Roman" panose="02020603050405020304" pitchFamily="18" charset="0"/>
                <a:cs typeface="Times New Roman" panose="02020603050405020304" pitchFamily="18" charset="0"/>
              </a:rPr>
              <a:t>[</a:t>
            </a:r>
            <a:r>
              <a:rPr lang="hu-HU" altLang="en-US" sz="2800" dirty="0">
                <a:latin typeface="Times New Roman" panose="02020603050405020304" pitchFamily="18" charset="0"/>
                <a:cs typeface="Times New Roman" panose="02020603050405020304" pitchFamily="18" charset="0"/>
              </a:rPr>
              <a:t>0</a:t>
            </a:r>
            <a:r>
              <a:rPr lang="en-GB" altLang="en-US" sz="2800" i="1" dirty="0">
                <a:latin typeface="Times New Roman" panose="02020603050405020304" pitchFamily="18" charset="0"/>
                <a:cs typeface="Times New Roman" panose="02020603050405020304" pitchFamily="18" charset="0"/>
              </a:rPr>
              <a:t>,</a:t>
            </a:r>
            <a:r>
              <a:rPr lang="hu-HU" altLang="en-US" sz="2800" b="1" i="1" dirty="0" smtClean="0">
                <a:latin typeface="Times New Roman" panose="02020603050405020304" pitchFamily="18" charset="0"/>
                <a:cs typeface="Times New Roman" panose="02020603050405020304" pitchFamily="18" charset="0"/>
              </a:rPr>
              <a:t>r</a:t>
            </a:r>
            <a:r>
              <a:rPr lang="en-US" altLang="en-US" sz="2800" b="1" i="1" dirty="0" smtClean="0">
                <a:latin typeface="Times New Roman" panose="02020603050405020304" pitchFamily="18" charset="0"/>
                <a:cs typeface="Times New Roman" panose="02020603050405020304" pitchFamily="18" charset="0"/>
              </a:rPr>
              <a:t>*</a:t>
            </a:r>
            <a:r>
              <a:rPr lang="en-GB" altLang="en-US" sz="2800" dirty="0" smtClean="0">
                <a:latin typeface="Times New Roman" panose="02020603050405020304" pitchFamily="18" charset="0"/>
                <a:cs typeface="Times New Roman" panose="02020603050405020304" pitchFamily="18" charset="0"/>
              </a:rPr>
              <a:t>]</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GB" altLang="en-US" sz="2800" dirty="0">
                <a:latin typeface="Times New Roman" panose="02020603050405020304" pitchFamily="18" charset="0"/>
                <a:cs typeface="Times New Roman" panose="02020603050405020304" pitchFamily="18" charset="0"/>
                <a:sym typeface="Symbol" pitchFamily="18" charset="2"/>
              </a:rPr>
              <a:t>cos(</a:t>
            </a:r>
            <a:r>
              <a:rPr lang="en-US" altLang="hu-HU" sz="2800" dirty="0">
                <a:latin typeface="Symbol" pitchFamily="18" charset="2"/>
              </a:rPr>
              <a:t>f</a:t>
            </a:r>
            <a:r>
              <a:rPr lang="en-GB" altLang="en-US" sz="2800" dirty="0">
                <a:latin typeface="Times New Roman" panose="02020603050405020304" pitchFamily="18" charset="0"/>
                <a:cs typeface="Times New Roman" panose="02020603050405020304" pitchFamily="18" charset="0"/>
                <a:sym typeface="Symbol" pitchFamily="18" charset="2"/>
              </a:rPr>
              <a:t>/2), </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GB" altLang="en-US" sz="2800" b="1" i="1" dirty="0" err="1" smtClean="0">
                <a:latin typeface="Times New Roman" panose="02020603050405020304" pitchFamily="18" charset="0"/>
                <a:cs typeface="Times New Roman" panose="02020603050405020304" pitchFamily="18" charset="0"/>
              </a:rPr>
              <a:t>d</a:t>
            </a:r>
            <a:r>
              <a:rPr lang="en-GB" altLang="en-US" sz="2800" dirty="0" err="1" smtClean="0">
                <a:latin typeface="Times New Roman" panose="02020603050405020304" pitchFamily="18" charset="0"/>
                <a:cs typeface="Times New Roman" panose="02020603050405020304" pitchFamily="18" charset="0"/>
                <a:sym typeface="Symbol" pitchFamily="18" charset="2"/>
              </a:rPr>
              <a:t>sin</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US" altLang="hu-HU" sz="2800" dirty="0">
                <a:latin typeface="Symbol" pitchFamily="18" charset="2"/>
              </a:rPr>
              <a:t>f</a:t>
            </a:r>
            <a:r>
              <a:rPr lang="en-GB" altLang="en-US" sz="2800" dirty="0">
                <a:latin typeface="Times New Roman" panose="02020603050405020304" pitchFamily="18" charset="0"/>
                <a:cs typeface="Times New Roman" panose="02020603050405020304" pitchFamily="18" charset="0"/>
                <a:sym typeface="Symbol" pitchFamily="18" charset="2"/>
              </a:rPr>
              <a:t>/2</a:t>
            </a:r>
            <a:r>
              <a:rPr lang="en-GB" altLang="en-US" sz="2800" dirty="0" smtClean="0">
                <a:latin typeface="Times New Roman" panose="02020603050405020304" pitchFamily="18" charset="0"/>
                <a:cs typeface="Times New Roman" panose="02020603050405020304" pitchFamily="18" charset="0"/>
                <a:sym typeface="Symbol" pitchFamily="18" charset="2"/>
              </a:rPr>
              <a:t>)]=[0,</a:t>
            </a:r>
            <a:r>
              <a:rPr lang="en-GB" altLang="en-US" sz="2800" dirty="0">
                <a:latin typeface="Times New Roman" panose="02020603050405020304" pitchFamily="18" charset="0"/>
                <a:cs typeface="Times New Roman" panose="02020603050405020304" pitchFamily="18" charset="0"/>
                <a:sym typeface="Symbol" pitchFamily="18" charset="2"/>
              </a:rPr>
              <a:t> </a:t>
            </a:r>
            <a:r>
              <a:rPr lang="hu-HU" altLang="en-US" sz="2800" b="1" i="1" dirty="0" smtClean="0">
                <a:latin typeface="Times New Roman" panose="02020603050405020304" pitchFamily="18" charset="0"/>
                <a:cs typeface="Times New Roman" panose="02020603050405020304" pitchFamily="18" charset="0"/>
              </a:rPr>
              <a:t>r</a:t>
            </a:r>
            <a:r>
              <a:rPr lang="en-US" altLang="en-US" sz="2800" b="1" i="1" dirty="0" smtClean="0">
                <a:latin typeface="Times New Roman" panose="02020603050405020304" pitchFamily="18" charset="0"/>
                <a:cs typeface="Times New Roman" panose="02020603050405020304" pitchFamily="18" charset="0"/>
              </a:rPr>
              <a:t>*</a:t>
            </a:r>
            <a:r>
              <a:rPr lang="en-GB" altLang="en-US" sz="2800" dirty="0" smtClean="0">
                <a:latin typeface="Times New Roman" panose="02020603050405020304" pitchFamily="18" charset="0"/>
                <a:cs typeface="Times New Roman" panose="02020603050405020304" pitchFamily="18" charset="0"/>
                <a:sym typeface="Symbol" pitchFamily="18" charset="2"/>
              </a:rPr>
              <a:t>cos(</a:t>
            </a:r>
            <a:r>
              <a:rPr lang="en-US" altLang="hu-HU" sz="2800" dirty="0">
                <a:latin typeface="Symbol" pitchFamily="18" charset="2"/>
              </a:rPr>
              <a:t>f</a:t>
            </a:r>
            <a:r>
              <a:rPr lang="en-GB" altLang="en-US" sz="2800" dirty="0">
                <a:latin typeface="Times New Roman" panose="02020603050405020304" pitchFamily="18" charset="0"/>
                <a:cs typeface="Times New Roman" panose="02020603050405020304" pitchFamily="18" charset="0"/>
                <a:sym typeface="Symbol" pitchFamily="18" charset="2"/>
              </a:rPr>
              <a:t>/2) </a:t>
            </a:r>
            <a:r>
              <a:rPr lang="en-US" altLang="en-US" sz="2800" b="1" dirty="0" smtClean="0">
                <a:latin typeface="Times New Roman" panose="02020603050405020304" pitchFamily="18" charset="0"/>
                <a:cs typeface="Times New Roman" panose="02020603050405020304" pitchFamily="18" charset="0"/>
              </a:rPr>
              <a:t>-</a:t>
            </a:r>
            <a:r>
              <a:rPr lang="en-GB" altLang="en-US" sz="2800" b="1" i="1" dirty="0" smtClean="0">
                <a:latin typeface="Times New Roman" panose="02020603050405020304" pitchFamily="18" charset="0"/>
                <a:cs typeface="Times New Roman" panose="02020603050405020304" pitchFamily="18" charset="0"/>
              </a:rPr>
              <a:t>r*</a:t>
            </a:r>
            <a:r>
              <a:rPr lang="en-GB" altLang="hu-HU" sz="2800" b="1" dirty="0" smtClean="0">
                <a:sym typeface="Symbol" pitchFamily="18" charset="2"/>
              </a:rPr>
              <a:t></a:t>
            </a:r>
            <a:r>
              <a:rPr lang="en-GB" altLang="hu-HU" sz="2800" b="1" i="1" dirty="0" err="1" smtClean="0">
                <a:latin typeface="Times New Roman" panose="02020603050405020304" pitchFamily="18" charset="0"/>
                <a:cs typeface="Times New Roman" panose="02020603050405020304" pitchFamily="18" charset="0"/>
                <a:sym typeface="Symbol" pitchFamily="18" charset="2"/>
              </a:rPr>
              <a:t>d</a:t>
            </a:r>
            <a:r>
              <a:rPr lang="en-GB" altLang="en-US" sz="2800" dirty="0" err="1" smtClean="0">
                <a:latin typeface="Times New Roman" panose="02020603050405020304" pitchFamily="18" charset="0"/>
                <a:cs typeface="Times New Roman" panose="02020603050405020304" pitchFamily="18" charset="0"/>
                <a:sym typeface="Symbol" pitchFamily="18" charset="2"/>
              </a:rPr>
              <a:t>sin</a:t>
            </a:r>
            <a:r>
              <a:rPr lang="en-GB" altLang="en-US" sz="2800" dirty="0" smtClean="0">
                <a:latin typeface="Times New Roman" panose="02020603050405020304" pitchFamily="18" charset="0"/>
                <a:cs typeface="Times New Roman" panose="02020603050405020304" pitchFamily="18" charset="0"/>
                <a:sym typeface="Symbol" pitchFamily="18" charset="2"/>
              </a:rPr>
              <a:t>(</a:t>
            </a:r>
            <a:r>
              <a:rPr lang="en-US" altLang="hu-HU" sz="2800" dirty="0">
                <a:latin typeface="Symbol" pitchFamily="18" charset="2"/>
              </a:rPr>
              <a:t>f</a:t>
            </a:r>
            <a:r>
              <a:rPr lang="en-GB" altLang="en-US" sz="2800" dirty="0">
                <a:latin typeface="Times New Roman" panose="02020603050405020304" pitchFamily="18" charset="0"/>
                <a:cs typeface="Times New Roman" panose="02020603050405020304" pitchFamily="18" charset="0"/>
                <a:sym typeface="Symbol" pitchFamily="18" charset="2"/>
              </a:rPr>
              <a:t>/2</a:t>
            </a:r>
            <a:r>
              <a:rPr lang="en-GB" altLang="en-US" sz="2800" dirty="0" smtClean="0">
                <a:latin typeface="Times New Roman" panose="02020603050405020304" pitchFamily="18" charset="0"/>
                <a:cs typeface="Times New Roman" panose="02020603050405020304" pitchFamily="18" charset="0"/>
                <a:sym typeface="Symbol" pitchFamily="18" charset="2"/>
              </a:rPr>
              <a:t>)]</a:t>
            </a:r>
            <a:endParaRPr lang="en-GB" altLang="en-US" sz="2800" dirty="0" smtClean="0">
              <a:latin typeface="Times New Roman" panose="02020603050405020304" pitchFamily="18" charset="0"/>
              <a:cs typeface="Times New Roman" panose="02020603050405020304" pitchFamily="18" charset="0"/>
            </a:endParaRPr>
          </a:p>
        </p:txBody>
      </p:sp>
      <p:sp>
        <p:nvSpPr>
          <p:cNvPr id="5" name="Téglalap 4"/>
          <p:cNvSpPr/>
          <p:nvPr/>
        </p:nvSpPr>
        <p:spPr>
          <a:xfrm>
            <a:off x="143508" y="1482240"/>
            <a:ext cx="8532948" cy="584775"/>
          </a:xfrm>
          <a:prstGeom prst="rect">
            <a:avLst/>
          </a:prstGeom>
        </p:spPr>
        <p:txBody>
          <a:bodyPr wrap="square">
            <a:spAutoFit/>
          </a:bodyPr>
          <a:lstStyle/>
          <a:p>
            <a:r>
              <a:rPr lang="en-US" altLang="hu-HU" sz="3200" dirty="0" smtClean="0">
                <a:latin typeface="+mn-lt"/>
                <a:sym typeface="Symbol" pitchFamily="18" charset="2"/>
              </a:rPr>
              <a:t>Rodriguez: </a:t>
            </a:r>
            <a:r>
              <a:rPr lang="en-US" altLang="hu-HU" sz="3200" b="1" i="1" dirty="0" smtClean="0">
                <a:sym typeface="Symbol" pitchFamily="18" charset="2"/>
              </a:rPr>
              <a:t>r</a:t>
            </a:r>
            <a:r>
              <a:rPr lang="en-US" altLang="hu-HU" sz="3200" dirty="0" smtClean="0">
                <a:sym typeface="Symbol" pitchFamily="18" charset="2"/>
              </a:rPr>
              <a:t>’= </a:t>
            </a:r>
            <a:r>
              <a:rPr lang="en-US" altLang="hu-HU" sz="3200" b="1" i="1" dirty="0">
                <a:sym typeface="Symbol" pitchFamily="18" charset="2"/>
              </a:rPr>
              <a:t>r</a:t>
            </a:r>
            <a:r>
              <a:rPr lang="hu-HU" altLang="hu-HU" sz="1600" b="1" i="1" dirty="0">
                <a:sym typeface="Symbol" pitchFamily="18" charset="2"/>
              </a:rPr>
              <a:t> </a:t>
            </a:r>
            <a:r>
              <a:rPr lang="en-US" altLang="hu-HU" sz="3200" dirty="0">
                <a:sym typeface="Symbol" pitchFamily="18" charset="2"/>
              </a:rPr>
              <a:t>cos(</a:t>
            </a:r>
            <a:r>
              <a:rPr lang="en-US" altLang="hu-HU" sz="3200" dirty="0">
                <a:latin typeface="Symbol" pitchFamily="18" charset="2"/>
              </a:rPr>
              <a:t>f</a:t>
            </a:r>
            <a:r>
              <a:rPr lang="en-US" altLang="hu-HU" sz="3200" dirty="0">
                <a:sym typeface="Symbol" pitchFamily="18" charset="2"/>
              </a:rPr>
              <a:t>)+</a:t>
            </a:r>
            <a:r>
              <a:rPr lang="en-US" altLang="hu-HU" sz="3200" b="1" i="1" dirty="0">
                <a:sym typeface="Symbol" pitchFamily="18" charset="2"/>
              </a:rPr>
              <a:t>d</a:t>
            </a:r>
            <a:r>
              <a:rPr lang="en-US" altLang="hu-HU" sz="3200" dirty="0">
                <a:sym typeface="Symbol" pitchFamily="18" charset="2"/>
              </a:rPr>
              <a:t>(</a:t>
            </a:r>
            <a:r>
              <a:rPr lang="en-US" altLang="hu-HU" sz="3200" b="1" i="1" dirty="0" err="1">
                <a:sym typeface="Symbol" pitchFamily="18" charset="2"/>
              </a:rPr>
              <a:t>rd</a:t>
            </a:r>
            <a:r>
              <a:rPr lang="en-US" altLang="hu-HU" sz="3200" dirty="0">
                <a:sym typeface="Symbol" pitchFamily="18" charset="2"/>
              </a:rPr>
              <a:t>)(1-cos(</a:t>
            </a:r>
            <a:r>
              <a:rPr lang="en-US" altLang="hu-HU" sz="3200" dirty="0">
                <a:latin typeface="Symbol" pitchFamily="18" charset="2"/>
              </a:rPr>
              <a:t>f</a:t>
            </a:r>
            <a:r>
              <a:rPr lang="en-US" altLang="hu-HU" sz="3200" dirty="0">
                <a:sym typeface="Symbol" pitchFamily="18" charset="2"/>
              </a:rPr>
              <a:t>))+</a:t>
            </a:r>
            <a:r>
              <a:rPr lang="en-US" altLang="hu-HU" sz="3200" b="1" i="1" dirty="0">
                <a:sym typeface="Symbol" pitchFamily="18" charset="2"/>
              </a:rPr>
              <a:t>d</a:t>
            </a:r>
            <a:r>
              <a:rPr lang="en-GB" altLang="hu-HU" sz="3200" dirty="0">
                <a:sym typeface="Symbol" pitchFamily="18" charset="2"/>
              </a:rPr>
              <a:t></a:t>
            </a:r>
            <a:r>
              <a:rPr lang="hu-HU" altLang="hu-HU" sz="3200" b="1" i="1" dirty="0">
                <a:sym typeface="Symbol" pitchFamily="18" charset="2"/>
              </a:rPr>
              <a:t>r</a:t>
            </a:r>
            <a:r>
              <a:rPr lang="hu-HU" altLang="hu-HU" sz="1600" b="1" i="1" dirty="0">
                <a:sym typeface="Symbol" pitchFamily="18" charset="2"/>
              </a:rPr>
              <a:t> </a:t>
            </a:r>
            <a:r>
              <a:rPr lang="en-US" altLang="hu-HU" sz="3200" dirty="0">
                <a:sym typeface="Symbol" pitchFamily="18" charset="2"/>
              </a:rPr>
              <a:t>sin(</a:t>
            </a:r>
            <a:r>
              <a:rPr lang="en-US" altLang="hu-HU" sz="3200" dirty="0">
                <a:latin typeface="Symbol" pitchFamily="18" charset="2"/>
              </a:rPr>
              <a:t>f</a:t>
            </a:r>
            <a:r>
              <a:rPr lang="en-US" altLang="hu-HU" sz="3200" dirty="0">
                <a:sym typeface="Symbol" pitchFamily="18" charset="2"/>
              </a:rPr>
              <a:t>)</a:t>
            </a:r>
          </a:p>
        </p:txBody>
      </p:sp>
      <p:cxnSp>
        <p:nvCxnSpPr>
          <p:cNvPr id="6" name="Egyenes összekötő nyíllal 5"/>
          <p:cNvCxnSpPr/>
          <p:nvPr/>
        </p:nvCxnSpPr>
        <p:spPr>
          <a:xfrm flipH="1" flipV="1">
            <a:off x="4211960" y="4869160"/>
            <a:ext cx="1764196" cy="684076"/>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Téglalap 7"/>
          <p:cNvSpPr/>
          <p:nvPr/>
        </p:nvSpPr>
        <p:spPr>
          <a:xfrm>
            <a:off x="5256076" y="4871393"/>
            <a:ext cx="583814" cy="461665"/>
          </a:xfrm>
          <a:prstGeom prst="rect">
            <a:avLst/>
          </a:prstGeom>
        </p:spPr>
        <p:txBody>
          <a:bodyPr wrap="none">
            <a:spAutoFit/>
          </a:bodyPr>
          <a:lstStyle/>
          <a:p>
            <a:pPr marL="0" indent="0">
              <a:buNone/>
            </a:pPr>
            <a:r>
              <a:rPr lang="en-US" altLang="hu-HU" dirty="0">
                <a:latin typeface="Symbol" pitchFamily="18" charset="2"/>
              </a:rPr>
              <a:t>f</a:t>
            </a:r>
            <a:r>
              <a:rPr lang="en-GB" altLang="en-US" dirty="0">
                <a:cs typeface="Times New Roman" panose="02020603050405020304" pitchFamily="18" charset="0"/>
                <a:sym typeface="Symbol" pitchFamily="18" charset="2"/>
              </a:rPr>
              <a:t>/2</a:t>
            </a:r>
            <a:endParaRPr lang="hu-HU" altLang="hu-HU" dirty="0">
              <a:solidFill>
                <a:prstClr val="black"/>
              </a:solidFill>
              <a:sym typeface="Symbol" pitchFamily="18" charset="2"/>
            </a:endParaRPr>
          </a:p>
        </p:txBody>
      </p:sp>
      <p:cxnSp>
        <p:nvCxnSpPr>
          <p:cNvPr id="9" name="Egyenes összekötő nyíllal 8"/>
          <p:cNvCxnSpPr/>
          <p:nvPr/>
        </p:nvCxnSpPr>
        <p:spPr>
          <a:xfrm flipH="1" flipV="1">
            <a:off x="3743908" y="4869160"/>
            <a:ext cx="2374298" cy="1178514"/>
          </a:xfrm>
          <a:prstGeom prst="straightConnector1">
            <a:avLst/>
          </a:prstGeom>
          <a:ln w="762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églalap 9"/>
          <p:cNvSpPr/>
          <p:nvPr/>
        </p:nvSpPr>
        <p:spPr>
          <a:xfrm>
            <a:off x="3671900" y="4977172"/>
            <a:ext cx="583814" cy="461665"/>
          </a:xfrm>
          <a:prstGeom prst="rect">
            <a:avLst/>
          </a:prstGeom>
        </p:spPr>
        <p:txBody>
          <a:bodyPr wrap="none">
            <a:spAutoFit/>
          </a:bodyPr>
          <a:lstStyle/>
          <a:p>
            <a:pPr marL="0" indent="0">
              <a:buNone/>
            </a:pPr>
            <a:r>
              <a:rPr lang="en-US" altLang="hu-HU" dirty="0">
                <a:latin typeface="Symbol" pitchFamily="18" charset="2"/>
              </a:rPr>
              <a:t>f</a:t>
            </a:r>
            <a:r>
              <a:rPr lang="en-GB" altLang="en-US" dirty="0">
                <a:cs typeface="Times New Roman" panose="02020603050405020304" pitchFamily="18" charset="0"/>
                <a:sym typeface="Symbol" pitchFamily="18" charset="2"/>
              </a:rPr>
              <a:t>/2</a:t>
            </a:r>
            <a:endParaRPr lang="hu-HU" altLang="hu-HU" dirty="0">
              <a:solidFill>
                <a:prstClr val="black"/>
              </a:solidFill>
              <a:sym typeface="Symbol" pitchFamily="18" charset="2"/>
            </a:endParaRPr>
          </a:p>
        </p:txBody>
      </p:sp>
    </p:spTree>
    <p:extLst>
      <p:ext uri="{BB962C8B-B14F-4D97-AF65-F5344CB8AC3E}">
        <p14:creationId xmlns:p14="http://schemas.microsoft.com/office/powerpoint/2010/main" val="11427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églalap 61"/>
          <p:cNvSpPr>
            <a:spLocks noChangeArrowheads="1"/>
          </p:cNvSpPr>
          <p:nvPr/>
        </p:nvSpPr>
        <p:spPr bwMode="auto">
          <a:xfrm>
            <a:off x="611188" y="4652963"/>
            <a:ext cx="8424862" cy="1871662"/>
          </a:xfrm>
          <a:prstGeom prst="rect">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000"/>
          </a:p>
        </p:txBody>
      </p:sp>
      <p:sp>
        <p:nvSpPr>
          <p:cNvPr id="206850" name="Rectangle 2"/>
          <p:cNvSpPr>
            <a:spLocks noGrp="1" noChangeArrowheads="1"/>
          </p:cNvSpPr>
          <p:nvPr>
            <p:ph type="title"/>
          </p:nvPr>
        </p:nvSpPr>
        <p:spPr>
          <a:xfrm>
            <a:off x="3158479" y="306026"/>
            <a:ext cx="5432425" cy="1143000"/>
          </a:xfrm>
        </p:spPr>
        <p:txBody>
          <a:bodyPr/>
          <a:lstStyle/>
          <a:p>
            <a:pPr>
              <a:defRPr/>
            </a:pPr>
            <a:r>
              <a:rPr lang="hu-HU" dirty="0" smtClean="0">
                <a:solidFill>
                  <a:srgbClr val="FF0000"/>
                </a:solidFill>
              </a:rPr>
              <a:t>Transzformációk</a:t>
            </a:r>
            <a:endParaRPr lang="en-US" dirty="0" smtClean="0">
              <a:solidFill>
                <a:srgbClr val="FF0000"/>
              </a:solidFill>
            </a:endParaRPr>
          </a:p>
        </p:txBody>
      </p:sp>
      <p:sp>
        <p:nvSpPr>
          <p:cNvPr id="3084" name="Rectangle 13"/>
          <p:cNvSpPr>
            <a:spLocks noGrp="1" noChangeArrowheads="1"/>
          </p:cNvSpPr>
          <p:nvPr>
            <p:ph idx="1"/>
          </p:nvPr>
        </p:nvSpPr>
        <p:spPr>
          <a:xfrm>
            <a:off x="3059832" y="1335988"/>
            <a:ext cx="6084167" cy="3101075"/>
          </a:xfrm>
          <a:noFill/>
        </p:spPr>
        <p:txBody>
          <a:bodyPr>
            <a:normAutofit/>
          </a:bodyPr>
          <a:lstStyle/>
          <a:p>
            <a:pPr>
              <a:lnSpc>
                <a:spcPct val="90000"/>
              </a:lnSpc>
            </a:pPr>
            <a:r>
              <a:rPr lang="hu-HU" altLang="hu-HU" sz="2800" dirty="0" smtClean="0"/>
              <a:t>Tönkre tehetik az egyenletet</a:t>
            </a:r>
          </a:p>
          <a:p>
            <a:pPr>
              <a:lnSpc>
                <a:spcPct val="90000"/>
              </a:lnSpc>
            </a:pPr>
            <a:r>
              <a:rPr lang="hu-HU" altLang="hu-HU" sz="2800" dirty="0" smtClean="0"/>
              <a:t>Korlátozzuk a transzformációkat és az alakzatokat úgy, hogy invariáns legyen</a:t>
            </a:r>
          </a:p>
          <a:p>
            <a:pPr lvl="1">
              <a:lnSpc>
                <a:spcPct val="90000"/>
              </a:lnSpc>
            </a:pPr>
            <a:r>
              <a:rPr lang="en-US" altLang="hu-HU" sz="2400" dirty="0"/>
              <a:t>E</a:t>
            </a:r>
            <a:r>
              <a:rPr lang="hu-HU" altLang="hu-HU" sz="2400" dirty="0" err="1" smtClean="0"/>
              <a:t>gyenes</a:t>
            </a:r>
            <a:r>
              <a:rPr lang="hu-HU" altLang="hu-HU" sz="2400" dirty="0" smtClean="0"/>
              <a:t> (szakasz), sík (poligon)</a:t>
            </a:r>
          </a:p>
          <a:p>
            <a:pPr>
              <a:lnSpc>
                <a:spcPct val="90000"/>
              </a:lnSpc>
            </a:pPr>
            <a:r>
              <a:rPr lang="hu-HU" altLang="hu-HU" sz="2400" b="1" u="sng" dirty="0" err="1" smtClean="0"/>
              <a:t>Affin</a:t>
            </a:r>
            <a:r>
              <a:rPr lang="hu-HU" altLang="hu-HU" sz="2400" b="1" u="sng" dirty="0" smtClean="0"/>
              <a:t> transzformációk </a:t>
            </a:r>
            <a:r>
              <a:rPr lang="hu-HU" altLang="hu-HU" sz="2400" dirty="0" smtClean="0"/>
              <a:t> </a:t>
            </a:r>
          </a:p>
          <a:p>
            <a:pPr lvl="1">
              <a:lnSpc>
                <a:spcPct val="90000"/>
              </a:lnSpc>
            </a:pPr>
            <a:r>
              <a:rPr lang="hu-HU" altLang="hu-HU" sz="2400" dirty="0" smtClean="0"/>
              <a:t>Párhuzamos egyenes tartó</a:t>
            </a:r>
          </a:p>
          <a:p>
            <a:pPr lvl="1">
              <a:lnSpc>
                <a:spcPct val="90000"/>
              </a:lnSpc>
            </a:pPr>
            <a:r>
              <a:rPr lang="hu-HU" altLang="hu-HU" sz="2400" dirty="0" smtClean="0"/>
              <a:t>Descartes koordinátákban lineáris</a:t>
            </a:r>
          </a:p>
          <a:p>
            <a:pPr>
              <a:lnSpc>
                <a:spcPct val="90000"/>
              </a:lnSpc>
            </a:pPr>
            <a:endParaRPr lang="hu-HU" altLang="hu-HU" sz="2400" dirty="0" smtClean="0"/>
          </a:p>
        </p:txBody>
      </p:sp>
      <p:sp>
        <p:nvSpPr>
          <p:cNvPr id="3076" name="Line 4"/>
          <p:cNvSpPr>
            <a:spLocks noChangeShapeType="1"/>
          </p:cNvSpPr>
          <p:nvPr/>
        </p:nvSpPr>
        <p:spPr bwMode="auto">
          <a:xfrm flipV="1">
            <a:off x="744538" y="836613"/>
            <a:ext cx="0" cy="15113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3077" name="Line 5"/>
          <p:cNvSpPr>
            <a:spLocks noChangeShapeType="1"/>
          </p:cNvSpPr>
          <p:nvPr/>
        </p:nvSpPr>
        <p:spPr bwMode="auto">
          <a:xfrm flipV="1">
            <a:off x="744538" y="2347913"/>
            <a:ext cx="13684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3078" name="Freeform 7"/>
          <p:cNvSpPr>
            <a:spLocks/>
          </p:cNvSpPr>
          <p:nvPr/>
        </p:nvSpPr>
        <p:spPr bwMode="auto">
          <a:xfrm>
            <a:off x="323850" y="1628775"/>
            <a:ext cx="1560513" cy="1198563"/>
          </a:xfrm>
          <a:custGeom>
            <a:avLst/>
            <a:gdLst>
              <a:gd name="T0" fmla="*/ 2147483647 w 983"/>
              <a:gd name="T1" fmla="*/ 2147483647 h 755"/>
              <a:gd name="T2" fmla="*/ 2147483647 w 983"/>
              <a:gd name="T3" fmla="*/ 0 h 755"/>
              <a:gd name="T4" fmla="*/ 2147483647 w 983"/>
              <a:gd name="T5" fmla="*/ 2147483647 h 755"/>
              <a:gd name="T6" fmla="*/ 2147483647 w 983"/>
              <a:gd name="T7" fmla="*/ 2147483647 h 755"/>
              <a:gd name="T8" fmla="*/ 2147483647 w 983"/>
              <a:gd name="T9" fmla="*/ 2147483647 h 755"/>
              <a:gd name="T10" fmla="*/ 2147483647 w 983"/>
              <a:gd name="T11" fmla="*/ 2147483647 h 755"/>
              <a:gd name="T12" fmla="*/ 2147483647 w 983"/>
              <a:gd name="T13" fmla="*/ 2147483647 h 755"/>
              <a:gd name="T14" fmla="*/ 0 60000 65536"/>
              <a:gd name="T15" fmla="*/ 0 60000 65536"/>
              <a:gd name="T16" fmla="*/ 0 60000 65536"/>
              <a:gd name="T17" fmla="*/ 0 60000 65536"/>
              <a:gd name="T18" fmla="*/ 0 60000 65536"/>
              <a:gd name="T19" fmla="*/ 0 60000 65536"/>
              <a:gd name="T20" fmla="*/ 0 60000 65536"/>
              <a:gd name="T21" fmla="*/ 0 w 983"/>
              <a:gd name="T22" fmla="*/ 0 h 755"/>
              <a:gd name="T23" fmla="*/ 983 w 983"/>
              <a:gd name="T24" fmla="*/ 755 h 7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3" h="755">
                <a:moveTo>
                  <a:pt x="900" y="181"/>
                </a:moveTo>
                <a:cubicBezTo>
                  <a:pt x="817" y="75"/>
                  <a:pt x="500" y="0"/>
                  <a:pt x="356" y="0"/>
                </a:cubicBezTo>
                <a:cubicBezTo>
                  <a:pt x="212" y="0"/>
                  <a:pt x="0" y="105"/>
                  <a:pt x="38" y="181"/>
                </a:cubicBezTo>
                <a:cubicBezTo>
                  <a:pt x="76" y="257"/>
                  <a:pt x="522" y="362"/>
                  <a:pt x="582" y="453"/>
                </a:cubicBezTo>
                <a:cubicBezTo>
                  <a:pt x="642" y="544"/>
                  <a:pt x="355" y="695"/>
                  <a:pt x="401" y="725"/>
                </a:cubicBezTo>
                <a:cubicBezTo>
                  <a:pt x="447" y="755"/>
                  <a:pt x="772" y="726"/>
                  <a:pt x="855" y="635"/>
                </a:cubicBezTo>
                <a:cubicBezTo>
                  <a:pt x="938" y="544"/>
                  <a:pt x="983" y="287"/>
                  <a:pt x="900" y="181"/>
                </a:cubicBezTo>
                <a:close/>
              </a:path>
            </a:pathLst>
          </a:custGeom>
          <a:solidFill>
            <a:schemeClr val="accent1"/>
          </a:solidFill>
          <a:ln w="12700" cap="flat" cmpd="sng">
            <a:solidFill>
              <a:schemeClr val="tx1"/>
            </a:solidFill>
            <a:prstDash val="solid"/>
            <a:round/>
            <a:headEnd/>
            <a:tailEnd/>
          </a:ln>
        </p:spPr>
        <p:txBody>
          <a:bodyPr/>
          <a:lstStyle/>
          <a:p>
            <a:endParaRPr lang="hu-HU"/>
          </a:p>
        </p:txBody>
      </p:sp>
      <p:sp>
        <p:nvSpPr>
          <p:cNvPr id="3079" name="Freeform 8"/>
          <p:cNvSpPr>
            <a:spLocks/>
          </p:cNvSpPr>
          <p:nvPr/>
        </p:nvSpPr>
        <p:spPr bwMode="auto">
          <a:xfrm rot="4998528">
            <a:off x="1969294" y="310357"/>
            <a:ext cx="973137" cy="971550"/>
          </a:xfrm>
          <a:custGeom>
            <a:avLst/>
            <a:gdLst>
              <a:gd name="T0" fmla="*/ 2147483647 w 983"/>
              <a:gd name="T1" fmla="*/ 2147483647 h 755"/>
              <a:gd name="T2" fmla="*/ 2147483647 w 983"/>
              <a:gd name="T3" fmla="*/ 0 h 755"/>
              <a:gd name="T4" fmla="*/ 2147483647 w 983"/>
              <a:gd name="T5" fmla="*/ 2147483647 h 755"/>
              <a:gd name="T6" fmla="*/ 2147483647 w 983"/>
              <a:gd name="T7" fmla="*/ 2147483647 h 755"/>
              <a:gd name="T8" fmla="*/ 2147483647 w 983"/>
              <a:gd name="T9" fmla="*/ 2147483647 h 755"/>
              <a:gd name="T10" fmla="*/ 2147483647 w 983"/>
              <a:gd name="T11" fmla="*/ 2147483647 h 755"/>
              <a:gd name="T12" fmla="*/ 2147483647 w 983"/>
              <a:gd name="T13" fmla="*/ 2147483647 h 755"/>
              <a:gd name="T14" fmla="*/ 0 60000 65536"/>
              <a:gd name="T15" fmla="*/ 0 60000 65536"/>
              <a:gd name="T16" fmla="*/ 0 60000 65536"/>
              <a:gd name="T17" fmla="*/ 0 60000 65536"/>
              <a:gd name="T18" fmla="*/ 0 60000 65536"/>
              <a:gd name="T19" fmla="*/ 0 60000 65536"/>
              <a:gd name="T20" fmla="*/ 0 60000 65536"/>
              <a:gd name="T21" fmla="*/ 0 w 983"/>
              <a:gd name="T22" fmla="*/ 0 h 755"/>
              <a:gd name="T23" fmla="*/ 983 w 983"/>
              <a:gd name="T24" fmla="*/ 755 h 7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83" h="755">
                <a:moveTo>
                  <a:pt x="900" y="181"/>
                </a:moveTo>
                <a:cubicBezTo>
                  <a:pt x="817" y="75"/>
                  <a:pt x="500" y="0"/>
                  <a:pt x="356" y="0"/>
                </a:cubicBezTo>
                <a:cubicBezTo>
                  <a:pt x="212" y="0"/>
                  <a:pt x="0" y="105"/>
                  <a:pt x="38" y="181"/>
                </a:cubicBezTo>
                <a:cubicBezTo>
                  <a:pt x="76" y="257"/>
                  <a:pt x="522" y="362"/>
                  <a:pt x="582" y="453"/>
                </a:cubicBezTo>
                <a:cubicBezTo>
                  <a:pt x="642" y="544"/>
                  <a:pt x="355" y="695"/>
                  <a:pt x="401" y="725"/>
                </a:cubicBezTo>
                <a:cubicBezTo>
                  <a:pt x="447" y="755"/>
                  <a:pt x="772" y="726"/>
                  <a:pt x="855" y="635"/>
                </a:cubicBezTo>
                <a:cubicBezTo>
                  <a:pt x="938" y="544"/>
                  <a:pt x="983" y="287"/>
                  <a:pt x="900" y="181"/>
                </a:cubicBezTo>
                <a:close/>
              </a:path>
            </a:pathLst>
          </a:custGeom>
          <a:solidFill>
            <a:schemeClr val="accent1"/>
          </a:solidFill>
          <a:ln w="12700" cap="flat" cmpd="sng">
            <a:solidFill>
              <a:schemeClr val="tx1"/>
            </a:solidFill>
            <a:prstDash val="solid"/>
            <a:round/>
            <a:headEnd/>
            <a:tailEnd/>
          </a:ln>
        </p:spPr>
        <p:txBody>
          <a:bodyPr/>
          <a:lstStyle/>
          <a:p>
            <a:endParaRPr lang="hu-HU"/>
          </a:p>
        </p:txBody>
      </p:sp>
      <p:sp>
        <p:nvSpPr>
          <p:cNvPr id="3080" name="Oval 9"/>
          <p:cNvSpPr>
            <a:spLocks noChangeArrowheads="1"/>
          </p:cNvSpPr>
          <p:nvPr/>
        </p:nvSpPr>
        <p:spPr bwMode="auto">
          <a:xfrm>
            <a:off x="1247775" y="1843088"/>
            <a:ext cx="287338" cy="288925"/>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3081" name="Text Box 10"/>
          <p:cNvSpPr txBox="1">
            <a:spLocks noChangeArrowheads="1"/>
          </p:cNvSpPr>
          <p:nvPr/>
        </p:nvSpPr>
        <p:spPr bwMode="auto">
          <a:xfrm>
            <a:off x="939800" y="1073150"/>
            <a:ext cx="831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a:t>(</a:t>
            </a:r>
            <a:r>
              <a:rPr lang="hu-HU" altLang="hu-HU" sz="2800" i="1"/>
              <a:t>x,y</a:t>
            </a:r>
            <a:r>
              <a:rPr lang="hu-HU" altLang="hu-HU" sz="2800"/>
              <a:t>)</a:t>
            </a:r>
            <a:endParaRPr lang="en-US" altLang="hu-HU" sz="2800"/>
          </a:p>
        </p:txBody>
      </p:sp>
      <p:sp>
        <p:nvSpPr>
          <p:cNvPr id="3082" name="Text Box 11"/>
          <p:cNvSpPr txBox="1">
            <a:spLocks noChangeArrowheads="1"/>
          </p:cNvSpPr>
          <p:nvPr/>
        </p:nvSpPr>
        <p:spPr bwMode="auto">
          <a:xfrm>
            <a:off x="323850" y="188913"/>
            <a:ext cx="2301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a:t>(</a:t>
            </a:r>
            <a:r>
              <a:rPr lang="hu-HU" altLang="hu-HU" sz="2800" i="1"/>
              <a:t>x</a:t>
            </a:r>
            <a:r>
              <a:rPr lang="en-US" altLang="hu-HU" sz="2800" i="1"/>
              <a:t>’</a:t>
            </a:r>
            <a:r>
              <a:rPr lang="hu-HU" altLang="hu-HU" sz="2800" i="1"/>
              <a:t>,y</a:t>
            </a:r>
            <a:r>
              <a:rPr lang="en-US" altLang="hu-HU" sz="2800" i="1"/>
              <a:t>’</a:t>
            </a:r>
            <a:r>
              <a:rPr lang="hu-HU" altLang="hu-HU" sz="2800"/>
              <a:t>)</a:t>
            </a:r>
            <a:r>
              <a:rPr lang="en-US" altLang="hu-HU" sz="2800"/>
              <a:t> = </a:t>
            </a:r>
            <a:r>
              <a:rPr lang="en-US" altLang="hu-HU" sz="2800" i="1"/>
              <a:t>T</a:t>
            </a:r>
            <a:r>
              <a:rPr lang="en-US" altLang="hu-HU" sz="2800"/>
              <a:t>(</a:t>
            </a:r>
            <a:r>
              <a:rPr lang="en-US" altLang="hu-HU" sz="2800" i="1"/>
              <a:t>x,y</a:t>
            </a:r>
            <a:r>
              <a:rPr lang="en-US" altLang="hu-HU" sz="2800"/>
              <a:t>)</a:t>
            </a:r>
          </a:p>
        </p:txBody>
      </p:sp>
      <p:sp>
        <p:nvSpPr>
          <p:cNvPr id="3083" name="Oval 12"/>
          <p:cNvSpPr>
            <a:spLocks noChangeArrowheads="1"/>
          </p:cNvSpPr>
          <p:nvPr/>
        </p:nvSpPr>
        <p:spPr bwMode="auto">
          <a:xfrm>
            <a:off x="2544763" y="620713"/>
            <a:ext cx="287337" cy="288925"/>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3085" name="Line 15"/>
          <p:cNvSpPr>
            <a:spLocks noChangeShapeType="1"/>
          </p:cNvSpPr>
          <p:nvPr/>
        </p:nvSpPr>
        <p:spPr bwMode="auto">
          <a:xfrm flipV="1">
            <a:off x="1752600" y="1268413"/>
            <a:ext cx="360363" cy="4318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3086" name="Freeform 19"/>
          <p:cNvSpPr>
            <a:spLocks/>
          </p:cNvSpPr>
          <p:nvPr/>
        </p:nvSpPr>
        <p:spPr bwMode="auto">
          <a:xfrm>
            <a:off x="2698750" y="5300663"/>
            <a:ext cx="935038" cy="720725"/>
          </a:xfrm>
          <a:custGeom>
            <a:avLst/>
            <a:gdLst>
              <a:gd name="T0" fmla="*/ 0 w 10000"/>
              <a:gd name="T1" fmla="*/ 2147483647 h 10000"/>
              <a:gd name="T2" fmla="*/ 2147483647 w 10000"/>
              <a:gd name="T3" fmla="*/ 0 h 10000"/>
              <a:gd name="T4" fmla="*/ 2147483647 w 10000"/>
              <a:gd name="T5" fmla="*/ 2147483647 h 10000"/>
              <a:gd name="T6" fmla="*/ 2147483647 w 10000"/>
              <a:gd name="T7" fmla="*/ 2147483647 h 10000"/>
              <a:gd name="T8" fmla="*/ 0 w 10000"/>
              <a:gd name="T9" fmla="*/ 2147483647 h 10000"/>
              <a:gd name="T10" fmla="*/ 0 60000 65536"/>
              <a:gd name="T11" fmla="*/ 0 60000 65536"/>
              <a:gd name="T12" fmla="*/ 0 60000 65536"/>
              <a:gd name="T13" fmla="*/ 0 60000 65536"/>
              <a:gd name="T14" fmla="*/ 0 60000 65536"/>
              <a:gd name="T15" fmla="*/ 0 w 10000"/>
              <a:gd name="T16" fmla="*/ 0 h 10000"/>
              <a:gd name="T17" fmla="*/ 10000 w 10000"/>
              <a:gd name="T18" fmla="*/ 10000 h 10000"/>
            </a:gdLst>
            <a:ahLst/>
            <a:cxnLst>
              <a:cxn ang="T10">
                <a:pos x="T0" y="T1"/>
              </a:cxn>
              <a:cxn ang="T11">
                <a:pos x="T2" y="T3"/>
              </a:cxn>
              <a:cxn ang="T12">
                <a:pos x="T4" y="T5"/>
              </a:cxn>
              <a:cxn ang="T13">
                <a:pos x="T6" y="T7"/>
              </a:cxn>
              <a:cxn ang="T14">
                <a:pos x="T8" y="T9"/>
              </a:cxn>
            </a:cxnLst>
            <a:rect l="T15" t="T16" r="T17" b="T18"/>
            <a:pathLst>
              <a:path w="10000" h="10000">
                <a:moveTo>
                  <a:pt x="0" y="4997"/>
                </a:moveTo>
                <a:lnTo>
                  <a:pt x="7704" y="0"/>
                </a:lnTo>
                <a:lnTo>
                  <a:pt x="10000" y="3984"/>
                </a:lnTo>
                <a:cubicBezTo>
                  <a:pt x="9745" y="5989"/>
                  <a:pt x="9491" y="7995"/>
                  <a:pt x="9236" y="10000"/>
                </a:cubicBezTo>
                <a:lnTo>
                  <a:pt x="0" y="4997"/>
                </a:lnTo>
                <a:close/>
              </a:path>
            </a:pathLst>
          </a:custGeom>
          <a:solidFill>
            <a:schemeClr val="hlink"/>
          </a:solidFill>
          <a:ln w="12700" cap="flat" cmpd="sng">
            <a:solidFill>
              <a:schemeClr val="tx1"/>
            </a:solidFill>
            <a:prstDash val="solid"/>
            <a:round/>
            <a:headEnd/>
            <a:tailEnd/>
          </a:ln>
        </p:spPr>
        <p:txBody>
          <a:bodyPr/>
          <a:lstStyle/>
          <a:p>
            <a:endParaRPr lang="hu-HU"/>
          </a:p>
        </p:txBody>
      </p:sp>
      <p:sp>
        <p:nvSpPr>
          <p:cNvPr id="3087" name="Téglalap 16"/>
          <p:cNvSpPr>
            <a:spLocks noChangeArrowheads="1"/>
          </p:cNvSpPr>
          <p:nvPr/>
        </p:nvSpPr>
        <p:spPr bwMode="auto">
          <a:xfrm>
            <a:off x="4140200" y="5041900"/>
            <a:ext cx="4895850"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hu-HU" altLang="hu-HU" b="1" u="sng" dirty="0">
                <a:latin typeface="+mn-lt"/>
              </a:rPr>
              <a:t>Homogén lineáris transzformációk</a:t>
            </a:r>
          </a:p>
          <a:p>
            <a:pPr lvl="1">
              <a:lnSpc>
                <a:spcPct val="90000"/>
              </a:lnSpc>
            </a:pPr>
            <a:r>
              <a:rPr lang="hu-HU" altLang="hu-HU" dirty="0">
                <a:latin typeface="+mn-lt"/>
              </a:rPr>
              <a:t>Egyenest egyenesbe</a:t>
            </a:r>
          </a:p>
          <a:p>
            <a:pPr lvl="1">
              <a:lnSpc>
                <a:spcPct val="90000"/>
              </a:lnSpc>
            </a:pPr>
            <a:r>
              <a:rPr lang="hu-HU" altLang="hu-HU" dirty="0">
                <a:latin typeface="+mn-lt"/>
              </a:rPr>
              <a:t>Homogén koordinátákban lineáris</a:t>
            </a:r>
          </a:p>
        </p:txBody>
      </p:sp>
      <p:cxnSp>
        <p:nvCxnSpPr>
          <p:cNvPr id="3088" name="Egyenes összekötő 49"/>
          <p:cNvCxnSpPr>
            <a:cxnSpLocks noChangeShapeType="1"/>
          </p:cNvCxnSpPr>
          <p:nvPr/>
        </p:nvCxnSpPr>
        <p:spPr bwMode="auto">
          <a:xfrm flipH="1">
            <a:off x="3492500" y="5013325"/>
            <a:ext cx="215900" cy="1439863"/>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089" name="Egyenes összekötő 50"/>
          <p:cNvCxnSpPr>
            <a:cxnSpLocks noChangeShapeType="1"/>
          </p:cNvCxnSpPr>
          <p:nvPr/>
        </p:nvCxnSpPr>
        <p:spPr bwMode="auto">
          <a:xfrm flipH="1">
            <a:off x="2554288" y="5084763"/>
            <a:ext cx="1296987" cy="6477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090" name="Egyenes összekötő 54"/>
          <p:cNvCxnSpPr>
            <a:cxnSpLocks noChangeShapeType="1"/>
          </p:cNvCxnSpPr>
          <p:nvPr/>
        </p:nvCxnSpPr>
        <p:spPr bwMode="auto">
          <a:xfrm flipH="1" flipV="1">
            <a:off x="2338388" y="5516563"/>
            <a:ext cx="1873250" cy="79216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091" name="Egyenes összekötő 58"/>
          <p:cNvCxnSpPr>
            <a:cxnSpLocks noChangeShapeType="1"/>
          </p:cNvCxnSpPr>
          <p:nvPr/>
        </p:nvCxnSpPr>
        <p:spPr bwMode="auto">
          <a:xfrm flipH="1" flipV="1">
            <a:off x="3203575" y="5013325"/>
            <a:ext cx="935038" cy="129540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3092" name="Rectangle 16"/>
          <p:cNvSpPr>
            <a:spLocks noChangeArrowheads="1"/>
          </p:cNvSpPr>
          <p:nvPr/>
        </p:nvSpPr>
        <p:spPr bwMode="auto">
          <a:xfrm>
            <a:off x="1116013" y="5300663"/>
            <a:ext cx="504825" cy="503237"/>
          </a:xfrm>
          <a:prstGeom prst="rect">
            <a:avLst/>
          </a:prstGeom>
          <a:solidFill>
            <a:srgbClr val="00FF00"/>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cxnSp>
        <p:nvCxnSpPr>
          <p:cNvPr id="3093" name="Egyenes összekötő 18"/>
          <p:cNvCxnSpPr>
            <a:cxnSpLocks noChangeShapeType="1"/>
          </p:cNvCxnSpPr>
          <p:nvPr/>
        </p:nvCxnSpPr>
        <p:spPr bwMode="auto">
          <a:xfrm>
            <a:off x="1116013" y="4867275"/>
            <a:ext cx="0" cy="14414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094" name="Egyenes összekötő 19"/>
          <p:cNvCxnSpPr>
            <a:cxnSpLocks noChangeShapeType="1"/>
          </p:cNvCxnSpPr>
          <p:nvPr/>
        </p:nvCxnSpPr>
        <p:spPr bwMode="auto">
          <a:xfrm>
            <a:off x="1619250" y="4867275"/>
            <a:ext cx="0" cy="14414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095" name="Egyenes összekötő 20"/>
          <p:cNvCxnSpPr>
            <a:cxnSpLocks noChangeShapeType="1"/>
          </p:cNvCxnSpPr>
          <p:nvPr/>
        </p:nvCxnSpPr>
        <p:spPr bwMode="auto">
          <a:xfrm>
            <a:off x="755650" y="5300663"/>
            <a:ext cx="1223963"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3096" name="Egyenes összekötő 22"/>
          <p:cNvCxnSpPr>
            <a:cxnSpLocks noChangeShapeType="1"/>
          </p:cNvCxnSpPr>
          <p:nvPr/>
        </p:nvCxnSpPr>
        <p:spPr bwMode="auto">
          <a:xfrm>
            <a:off x="827088" y="5803900"/>
            <a:ext cx="11525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3097" name="Line 15"/>
          <p:cNvSpPr>
            <a:spLocks noChangeShapeType="1"/>
          </p:cNvSpPr>
          <p:nvPr/>
        </p:nvSpPr>
        <p:spPr bwMode="auto">
          <a:xfrm>
            <a:off x="1763713" y="5589588"/>
            <a:ext cx="504825"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26" name="TextBox 14"/>
          <p:cNvSpPr txBox="1">
            <a:spLocks noChangeArrowheads="1"/>
          </p:cNvSpPr>
          <p:nvPr/>
        </p:nvSpPr>
        <p:spPr bwMode="auto">
          <a:xfrm>
            <a:off x="119988" y="3392996"/>
            <a:ext cx="293984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i="1"/>
              <a:t>x</a:t>
            </a:r>
            <a:r>
              <a:rPr lang="en-US" altLang="hu-HU"/>
              <a:t>’ = </a:t>
            </a:r>
            <a:r>
              <a:rPr lang="en-US" altLang="hu-HU" i="1"/>
              <a:t>a</a:t>
            </a:r>
            <a:r>
              <a:rPr lang="en-US" altLang="hu-HU" baseline="-25000"/>
              <a:t>11 </a:t>
            </a:r>
            <a:r>
              <a:rPr lang="en-US" altLang="hu-HU" i="1"/>
              <a:t>x + a</a:t>
            </a:r>
            <a:r>
              <a:rPr lang="en-US" altLang="hu-HU" baseline="-25000"/>
              <a:t>21 </a:t>
            </a:r>
            <a:r>
              <a:rPr lang="en-US" altLang="hu-HU" i="1"/>
              <a:t>y + a</a:t>
            </a:r>
            <a:r>
              <a:rPr lang="en-US" altLang="hu-HU" baseline="-25000"/>
              <a:t>31</a:t>
            </a:r>
            <a:endParaRPr lang="en-US" altLang="hu-HU" i="1"/>
          </a:p>
          <a:p>
            <a:r>
              <a:rPr lang="en-US" altLang="hu-HU" i="1"/>
              <a:t>y</a:t>
            </a:r>
            <a:r>
              <a:rPr lang="en-US" altLang="hu-HU"/>
              <a:t>’ </a:t>
            </a:r>
            <a:r>
              <a:rPr lang="en-US" altLang="hu-HU" i="1"/>
              <a:t>= a</a:t>
            </a:r>
            <a:r>
              <a:rPr lang="en-US" altLang="hu-HU" baseline="-25000"/>
              <a:t>12 </a:t>
            </a:r>
            <a:r>
              <a:rPr lang="en-US" altLang="hu-HU" i="1"/>
              <a:t>x + a</a:t>
            </a:r>
            <a:r>
              <a:rPr lang="en-US" altLang="hu-HU" baseline="-25000"/>
              <a:t>22 </a:t>
            </a:r>
            <a:r>
              <a:rPr lang="en-US" altLang="hu-HU" i="1"/>
              <a:t>y + a</a:t>
            </a:r>
            <a:r>
              <a:rPr lang="en-US" altLang="hu-HU" baseline="-25000"/>
              <a:t>32</a:t>
            </a:r>
            <a:endParaRPr lang="en-US" altLang="hu-HU" i="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1026"/>
          <p:cNvSpPr>
            <a:spLocks noGrp="1" noChangeArrowheads="1"/>
          </p:cNvSpPr>
          <p:nvPr>
            <p:ph type="title"/>
          </p:nvPr>
        </p:nvSpPr>
        <p:spPr>
          <a:xfrm>
            <a:off x="684213" y="476250"/>
            <a:ext cx="7772400" cy="1143000"/>
          </a:xfrm>
        </p:spPr>
        <p:txBody>
          <a:bodyPr/>
          <a:lstStyle/>
          <a:p>
            <a:pPr>
              <a:defRPr/>
            </a:pPr>
            <a:r>
              <a:rPr lang="hu-HU" dirty="0" smtClean="0">
                <a:solidFill>
                  <a:srgbClr val="FF0000"/>
                </a:solidFill>
              </a:rPr>
              <a:t>Középpontos vetítés </a:t>
            </a:r>
            <a:r>
              <a:rPr lang="en-US" dirty="0" smtClean="0">
                <a:solidFill>
                  <a:srgbClr val="FF0000"/>
                </a:solidFill>
              </a:rPr>
              <a:t>(2D)</a:t>
            </a:r>
            <a:endParaRPr lang="hu-HU" dirty="0" smtClean="0">
              <a:solidFill>
                <a:srgbClr val="FF0000"/>
              </a:solidFill>
            </a:endParaRPr>
          </a:p>
        </p:txBody>
      </p:sp>
      <p:sp>
        <p:nvSpPr>
          <p:cNvPr id="22531" name="Line 1027"/>
          <p:cNvSpPr>
            <a:spLocks noChangeShapeType="1"/>
          </p:cNvSpPr>
          <p:nvPr/>
        </p:nvSpPr>
        <p:spPr bwMode="auto">
          <a:xfrm flipV="1">
            <a:off x="914400" y="2286000"/>
            <a:ext cx="0" cy="2209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22532" name="Line 1028"/>
          <p:cNvSpPr>
            <a:spLocks noChangeShapeType="1"/>
          </p:cNvSpPr>
          <p:nvPr/>
        </p:nvSpPr>
        <p:spPr bwMode="auto">
          <a:xfrm>
            <a:off x="914400" y="4495800"/>
            <a:ext cx="28194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22533" name="Line 1029"/>
          <p:cNvSpPr>
            <a:spLocks noChangeShapeType="1"/>
          </p:cNvSpPr>
          <p:nvPr/>
        </p:nvSpPr>
        <p:spPr bwMode="auto">
          <a:xfrm>
            <a:off x="304800" y="3200400"/>
            <a:ext cx="2667000" cy="1981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2535" name="Line 1031"/>
          <p:cNvSpPr>
            <a:spLocks noChangeShapeType="1"/>
          </p:cNvSpPr>
          <p:nvPr/>
        </p:nvSpPr>
        <p:spPr bwMode="auto">
          <a:xfrm flipH="1">
            <a:off x="914400" y="3352800"/>
            <a:ext cx="1447800" cy="11430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2536" name="Oval 1032"/>
          <p:cNvSpPr>
            <a:spLocks noChangeArrowheads="1"/>
          </p:cNvSpPr>
          <p:nvPr/>
        </p:nvSpPr>
        <p:spPr bwMode="auto">
          <a:xfrm>
            <a:off x="1377950" y="3989388"/>
            <a:ext cx="152400" cy="152400"/>
          </a:xfrm>
          <a:prstGeom prst="ellipse">
            <a:avLst/>
          </a:prstGeom>
          <a:solidFill>
            <a:srgbClr val="FFC000"/>
          </a:solidFill>
          <a:ln w="12700">
            <a:solidFill>
              <a:schemeClr val="hlink"/>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22537" name="Text Box 1034"/>
          <p:cNvSpPr txBox="1">
            <a:spLocks noChangeArrowheads="1"/>
          </p:cNvSpPr>
          <p:nvPr/>
        </p:nvSpPr>
        <p:spPr bwMode="auto">
          <a:xfrm>
            <a:off x="5897563" y="1825625"/>
            <a:ext cx="1905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a:t>1</a:t>
            </a:r>
            <a:r>
              <a:rPr lang="en-US" altLang="hu-HU">
                <a:latin typeface="Symbol" pitchFamily="18" charset="2"/>
              </a:rPr>
              <a:t>      </a:t>
            </a:r>
            <a:r>
              <a:rPr lang="en-US" altLang="hu-HU"/>
              <a:t>0	     </a:t>
            </a:r>
            <a:r>
              <a:rPr lang="en-US" altLang="hu-HU" i="1"/>
              <a:t>p</a:t>
            </a:r>
            <a:endParaRPr lang="en-US" altLang="hu-HU"/>
          </a:p>
          <a:p>
            <a:endParaRPr lang="en-US" altLang="hu-HU" sz="1200"/>
          </a:p>
          <a:p>
            <a:r>
              <a:rPr lang="en-US" altLang="hu-HU"/>
              <a:t>0</a:t>
            </a:r>
            <a:r>
              <a:rPr lang="en-US" altLang="hu-HU" i="1"/>
              <a:t>      </a:t>
            </a:r>
            <a:r>
              <a:rPr lang="en-US" altLang="hu-HU"/>
              <a:t>1       </a:t>
            </a:r>
            <a:r>
              <a:rPr lang="en-US" altLang="hu-HU" i="1"/>
              <a:t>q</a:t>
            </a:r>
          </a:p>
          <a:p>
            <a:endParaRPr lang="en-US" altLang="hu-HU" sz="1200"/>
          </a:p>
          <a:p>
            <a:r>
              <a:rPr lang="en-US" altLang="hu-HU"/>
              <a:t>0      0       0</a:t>
            </a:r>
            <a:r>
              <a:rPr lang="en-US" altLang="hu-HU">
                <a:latin typeface="Symbol" pitchFamily="18" charset="2"/>
              </a:rPr>
              <a:t> </a:t>
            </a:r>
            <a:endParaRPr lang="hu-HU" altLang="hu-HU">
              <a:latin typeface="Symbol" pitchFamily="18" charset="2"/>
            </a:endParaRPr>
          </a:p>
        </p:txBody>
      </p:sp>
      <p:sp>
        <p:nvSpPr>
          <p:cNvPr id="22538" name="Freeform 1035"/>
          <p:cNvSpPr>
            <a:spLocks/>
          </p:cNvSpPr>
          <p:nvPr/>
        </p:nvSpPr>
        <p:spPr bwMode="auto">
          <a:xfrm>
            <a:off x="5788025" y="1912938"/>
            <a:ext cx="84138" cy="1497012"/>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5715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22539" name="Freeform 1036"/>
          <p:cNvSpPr>
            <a:spLocks/>
          </p:cNvSpPr>
          <p:nvPr/>
        </p:nvSpPr>
        <p:spPr bwMode="auto">
          <a:xfrm flipH="1">
            <a:off x="7932738" y="1885950"/>
            <a:ext cx="74612" cy="1487488"/>
          </a:xfrm>
          <a:custGeom>
            <a:avLst/>
            <a:gdLst>
              <a:gd name="T0" fmla="*/ 2147483647 w 48"/>
              <a:gd name="T1" fmla="*/ 2147483647 h 768"/>
              <a:gd name="T2" fmla="*/ 0 w 48"/>
              <a:gd name="T3" fmla="*/ 2147483647 h 768"/>
              <a:gd name="T4" fmla="*/ 0 w 48"/>
              <a:gd name="T5" fmla="*/ 0 h 768"/>
              <a:gd name="T6" fmla="*/ 2147483647 w 48"/>
              <a:gd name="T7" fmla="*/ 0 h 768"/>
              <a:gd name="T8" fmla="*/ 0 60000 65536"/>
              <a:gd name="T9" fmla="*/ 0 60000 65536"/>
              <a:gd name="T10" fmla="*/ 0 60000 65536"/>
              <a:gd name="T11" fmla="*/ 0 60000 65536"/>
              <a:gd name="T12" fmla="*/ 0 w 48"/>
              <a:gd name="T13" fmla="*/ 0 h 768"/>
              <a:gd name="T14" fmla="*/ 48 w 48"/>
              <a:gd name="T15" fmla="*/ 768 h 768"/>
            </a:gdLst>
            <a:ahLst/>
            <a:cxnLst>
              <a:cxn ang="T8">
                <a:pos x="T0" y="T1"/>
              </a:cxn>
              <a:cxn ang="T9">
                <a:pos x="T2" y="T3"/>
              </a:cxn>
              <a:cxn ang="T10">
                <a:pos x="T4" y="T5"/>
              </a:cxn>
              <a:cxn ang="T11">
                <a:pos x="T6" y="T7"/>
              </a:cxn>
            </a:cxnLst>
            <a:rect l="T12" t="T13" r="T14" b="T15"/>
            <a:pathLst>
              <a:path w="48" h="768">
                <a:moveTo>
                  <a:pt x="48" y="768"/>
                </a:moveTo>
                <a:lnTo>
                  <a:pt x="0" y="768"/>
                </a:lnTo>
                <a:lnTo>
                  <a:pt x="0" y="0"/>
                </a:lnTo>
                <a:lnTo>
                  <a:pt x="48" y="0"/>
                </a:lnTo>
              </a:path>
            </a:pathLst>
          </a:custGeom>
          <a:noFill/>
          <a:ln w="5715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hu-HU"/>
          </a:p>
        </p:txBody>
      </p:sp>
      <p:sp>
        <p:nvSpPr>
          <p:cNvPr id="22540" name="Rectangle 1037"/>
          <p:cNvSpPr>
            <a:spLocks noChangeArrowheads="1"/>
          </p:cNvSpPr>
          <p:nvPr/>
        </p:nvSpPr>
        <p:spPr bwMode="auto">
          <a:xfrm>
            <a:off x="4408488" y="3351213"/>
            <a:ext cx="13589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a:t>[</a:t>
            </a:r>
            <a:r>
              <a:rPr lang="en-US" altLang="hu-HU" sz="2800" i="1"/>
              <a:t>x</a:t>
            </a:r>
            <a:r>
              <a:rPr lang="en-US" altLang="hu-HU" sz="2800"/>
              <a:t>, </a:t>
            </a:r>
            <a:r>
              <a:rPr lang="en-US" altLang="hu-HU" sz="2800" i="1"/>
              <a:t>y, </a:t>
            </a:r>
            <a:r>
              <a:rPr lang="en-US" altLang="hu-HU" sz="2800"/>
              <a:t>1] </a:t>
            </a:r>
            <a:endParaRPr lang="hu-HU" altLang="hu-HU" sz="2800"/>
          </a:p>
        </p:txBody>
      </p:sp>
      <p:sp>
        <p:nvSpPr>
          <p:cNvPr id="22541" name="Rectangle 1038"/>
          <p:cNvSpPr>
            <a:spLocks noChangeArrowheads="1"/>
          </p:cNvSpPr>
          <p:nvPr/>
        </p:nvSpPr>
        <p:spPr bwMode="auto">
          <a:xfrm>
            <a:off x="5740400" y="3490913"/>
            <a:ext cx="23574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a:t>[</a:t>
            </a:r>
            <a:r>
              <a:rPr lang="en-US" altLang="hu-HU" sz="2800" i="1"/>
              <a:t>x</a:t>
            </a:r>
            <a:r>
              <a:rPr lang="en-US" altLang="hu-HU" sz="2800"/>
              <a:t>,     </a:t>
            </a:r>
            <a:r>
              <a:rPr lang="en-US" altLang="hu-HU" sz="2800" i="1"/>
              <a:t>y, px+qy</a:t>
            </a:r>
            <a:r>
              <a:rPr lang="en-US" altLang="hu-HU" sz="2800"/>
              <a:t>]</a:t>
            </a:r>
            <a:endParaRPr lang="hu-HU" altLang="hu-HU" sz="2800"/>
          </a:p>
        </p:txBody>
      </p:sp>
      <p:sp>
        <p:nvSpPr>
          <p:cNvPr id="22542" name="Line 1039"/>
          <p:cNvSpPr>
            <a:spLocks noChangeShapeType="1"/>
          </p:cNvSpPr>
          <p:nvPr/>
        </p:nvSpPr>
        <p:spPr bwMode="auto">
          <a:xfrm flipH="1">
            <a:off x="4935538" y="2684463"/>
            <a:ext cx="709612" cy="735012"/>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22543" name="Rectangle 1040"/>
          <p:cNvSpPr>
            <a:spLocks noChangeArrowheads="1"/>
          </p:cNvSpPr>
          <p:nvPr/>
        </p:nvSpPr>
        <p:spPr bwMode="auto">
          <a:xfrm>
            <a:off x="5697538" y="4841875"/>
            <a:ext cx="10937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hu-HU" sz="2800" i="1"/>
              <a:t>x</a:t>
            </a:r>
          </a:p>
          <a:p>
            <a:pPr algn="ctr"/>
            <a:r>
              <a:rPr lang="en-US" altLang="hu-HU" sz="2800" i="1"/>
              <a:t>px+qy</a:t>
            </a:r>
            <a:endParaRPr lang="hu-HU" altLang="hu-HU" sz="2800" i="1"/>
          </a:p>
        </p:txBody>
      </p:sp>
      <p:sp>
        <p:nvSpPr>
          <p:cNvPr id="22544" name="Line 1041"/>
          <p:cNvSpPr>
            <a:spLocks noChangeShapeType="1"/>
          </p:cNvSpPr>
          <p:nvPr/>
        </p:nvSpPr>
        <p:spPr bwMode="auto">
          <a:xfrm>
            <a:off x="5757863" y="5367338"/>
            <a:ext cx="10128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2545" name="Rectangle 1042"/>
          <p:cNvSpPr>
            <a:spLocks noChangeArrowheads="1"/>
          </p:cNvSpPr>
          <p:nvPr/>
        </p:nvSpPr>
        <p:spPr bwMode="auto">
          <a:xfrm>
            <a:off x="7070725" y="4864100"/>
            <a:ext cx="10937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hu-HU" sz="2800" i="1"/>
              <a:t>y</a:t>
            </a:r>
          </a:p>
          <a:p>
            <a:pPr algn="ctr"/>
            <a:r>
              <a:rPr lang="en-US" altLang="hu-HU" sz="2800" i="1"/>
              <a:t>px+qy</a:t>
            </a:r>
            <a:endParaRPr lang="hu-HU" altLang="hu-HU" sz="2800" i="1"/>
          </a:p>
        </p:txBody>
      </p:sp>
      <p:sp>
        <p:nvSpPr>
          <p:cNvPr id="22546" name="Line 1043"/>
          <p:cNvSpPr>
            <a:spLocks noChangeShapeType="1"/>
          </p:cNvSpPr>
          <p:nvPr/>
        </p:nvSpPr>
        <p:spPr bwMode="auto">
          <a:xfrm>
            <a:off x="7131050" y="5389563"/>
            <a:ext cx="10128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2547" name="AutoShape 1044"/>
          <p:cNvSpPr>
            <a:spLocks noChangeArrowheads="1"/>
          </p:cNvSpPr>
          <p:nvPr/>
        </p:nvSpPr>
        <p:spPr bwMode="auto">
          <a:xfrm>
            <a:off x="6640513" y="4156075"/>
            <a:ext cx="485775" cy="769938"/>
          </a:xfrm>
          <a:prstGeom prst="downArrow">
            <a:avLst>
              <a:gd name="adj1" fmla="val 50000"/>
              <a:gd name="adj2" fmla="val 39624"/>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22550" name="Rectangle 1047"/>
          <p:cNvSpPr>
            <a:spLocks noChangeArrowheads="1"/>
          </p:cNvSpPr>
          <p:nvPr/>
        </p:nvSpPr>
        <p:spPr bwMode="auto">
          <a:xfrm>
            <a:off x="2519363" y="3074988"/>
            <a:ext cx="6762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i="1"/>
              <a:t>x</a:t>
            </a:r>
            <a:r>
              <a:rPr lang="en-US" altLang="hu-HU" sz="2800"/>
              <a:t>, </a:t>
            </a:r>
            <a:r>
              <a:rPr lang="en-US" altLang="hu-HU" sz="2800" i="1"/>
              <a:t>y</a:t>
            </a:r>
            <a:endParaRPr lang="hu-HU" altLang="hu-HU" sz="2800" i="1"/>
          </a:p>
        </p:txBody>
      </p:sp>
      <p:sp>
        <p:nvSpPr>
          <p:cNvPr id="22551" name="Rectangle 1048"/>
          <p:cNvSpPr>
            <a:spLocks noChangeArrowheads="1"/>
          </p:cNvSpPr>
          <p:nvPr/>
        </p:nvSpPr>
        <p:spPr bwMode="auto">
          <a:xfrm>
            <a:off x="1030288" y="3265488"/>
            <a:ext cx="914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i="1"/>
              <a:t>x’</a:t>
            </a:r>
            <a:r>
              <a:rPr lang="en-US" altLang="hu-HU" sz="2800"/>
              <a:t>, </a:t>
            </a:r>
            <a:r>
              <a:rPr lang="en-US" altLang="hu-HU" sz="2800" i="1"/>
              <a:t>y’</a:t>
            </a:r>
            <a:endParaRPr lang="hu-HU" altLang="hu-HU" sz="2800" i="1"/>
          </a:p>
        </p:txBody>
      </p:sp>
      <p:sp>
        <p:nvSpPr>
          <p:cNvPr id="22552" name="Rectangle 1049"/>
          <p:cNvSpPr>
            <a:spLocks noChangeArrowheads="1"/>
          </p:cNvSpPr>
          <p:nvPr/>
        </p:nvSpPr>
        <p:spPr bwMode="auto">
          <a:xfrm>
            <a:off x="2595563" y="5168900"/>
            <a:ext cx="15113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i="1"/>
              <a:t>px+qy=</a:t>
            </a:r>
            <a:r>
              <a:rPr lang="en-US" altLang="hu-HU" sz="2800"/>
              <a:t>1</a:t>
            </a:r>
            <a:endParaRPr lang="hu-HU" altLang="hu-HU" sz="2800"/>
          </a:p>
        </p:txBody>
      </p:sp>
      <p:sp>
        <p:nvSpPr>
          <p:cNvPr id="27" name="Rectangle 1053"/>
          <p:cNvSpPr>
            <a:spLocks noChangeArrowheads="1"/>
          </p:cNvSpPr>
          <p:nvPr/>
        </p:nvSpPr>
        <p:spPr bwMode="auto">
          <a:xfrm>
            <a:off x="468313" y="5157788"/>
            <a:ext cx="4787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b="1" i="1" dirty="0">
                <a:solidFill>
                  <a:schemeClr val="accent2"/>
                </a:solidFill>
              </a:rPr>
              <a:t>x</a:t>
            </a:r>
            <a:r>
              <a:rPr lang="hu-HU" altLang="hu-HU" sz="2800" b="1" dirty="0">
                <a:solidFill>
                  <a:schemeClr val="accent2"/>
                </a:solidFill>
              </a:rPr>
              <a:t>/</a:t>
            </a:r>
            <a:r>
              <a:rPr lang="en-US" altLang="hu-HU" sz="2800" b="1" i="1" dirty="0">
                <a:solidFill>
                  <a:schemeClr val="accent2"/>
                </a:solidFill>
              </a:rPr>
              <a:t>y</a:t>
            </a:r>
            <a:r>
              <a:rPr lang="hu-HU" altLang="hu-HU" sz="2800" b="1" i="1" dirty="0">
                <a:solidFill>
                  <a:schemeClr val="accent2"/>
                </a:solidFill>
              </a:rPr>
              <a:t>=x</a:t>
            </a:r>
            <a:r>
              <a:rPr lang="en-GB" altLang="hu-HU" sz="2800" b="1" i="1" dirty="0">
                <a:solidFill>
                  <a:schemeClr val="accent2"/>
                </a:solidFill>
              </a:rPr>
              <a:t>’</a:t>
            </a:r>
            <a:r>
              <a:rPr lang="en-GB" altLang="hu-HU" sz="2800" b="1" dirty="0">
                <a:solidFill>
                  <a:schemeClr val="accent2"/>
                </a:solidFill>
              </a:rPr>
              <a:t>/</a:t>
            </a:r>
            <a:r>
              <a:rPr lang="en-GB" altLang="hu-HU" sz="2800" b="1" i="1" dirty="0">
                <a:solidFill>
                  <a:schemeClr val="accent2"/>
                </a:solidFill>
              </a:rPr>
              <a:t>y’  </a:t>
            </a:r>
            <a:r>
              <a:rPr lang="hu-HU" altLang="hu-HU" sz="2800" b="1" dirty="0">
                <a:solidFill>
                  <a:schemeClr val="accent2"/>
                </a:solidFill>
              </a:rPr>
              <a:t>és                         </a:t>
            </a:r>
            <a:r>
              <a:rPr lang="hu-HU" altLang="hu-HU" sz="2800" b="1" dirty="0">
                <a:solidFill>
                  <a:schemeClr val="accent2"/>
                </a:solidFill>
                <a:sym typeface="Wingdings" pitchFamily="2" charset="2"/>
              </a:rPr>
              <a:t></a:t>
            </a:r>
            <a:r>
              <a:rPr lang="hu-HU" altLang="hu-HU" sz="2800" b="1" dirty="0">
                <a:solidFill>
                  <a:schemeClr val="accent2"/>
                </a:solidFill>
              </a:rPr>
              <a:t> </a:t>
            </a:r>
            <a:r>
              <a:rPr lang="hu-HU" altLang="hu-HU" sz="2800" dirty="0">
                <a:solidFill>
                  <a:schemeClr val="accent2"/>
                </a:solidFill>
              </a:rPr>
              <a:t>      </a:t>
            </a:r>
          </a:p>
        </p:txBody>
      </p:sp>
      <p:sp>
        <p:nvSpPr>
          <p:cNvPr id="26" name="Nagy zárójel 25"/>
          <p:cNvSpPr/>
          <p:nvPr/>
        </p:nvSpPr>
        <p:spPr>
          <a:xfrm>
            <a:off x="5652120" y="5013176"/>
            <a:ext cx="2628292" cy="828092"/>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a:p>
        </p:txBody>
      </p:sp>
      <p:sp>
        <p:nvSpPr>
          <p:cNvPr id="22534" name="Oval 1030"/>
          <p:cNvSpPr>
            <a:spLocks noChangeArrowheads="1"/>
          </p:cNvSpPr>
          <p:nvPr/>
        </p:nvSpPr>
        <p:spPr bwMode="auto">
          <a:xfrm>
            <a:off x="2286000" y="3276600"/>
            <a:ext cx="152400" cy="152400"/>
          </a:xfrm>
          <a:prstGeom prst="ellipse">
            <a:avLst/>
          </a:prstGeom>
          <a:solidFill>
            <a:srgbClr val="FF0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linds(horizont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 name="Rectangle 2"/>
          <p:cNvSpPr>
            <a:spLocks noGrp="1" noChangeArrowheads="1"/>
          </p:cNvSpPr>
          <p:nvPr>
            <p:ph type="title"/>
          </p:nvPr>
        </p:nvSpPr>
        <p:spPr>
          <a:xfrm>
            <a:off x="395288" y="333375"/>
            <a:ext cx="8421687" cy="1143000"/>
          </a:xfrm>
        </p:spPr>
        <p:txBody>
          <a:bodyPr/>
          <a:lstStyle/>
          <a:p>
            <a:pPr>
              <a:defRPr/>
            </a:pPr>
            <a:r>
              <a:rPr lang="hu-HU" dirty="0" smtClean="0">
                <a:solidFill>
                  <a:srgbClr val="FF0000"/>
                </a:solidFill>
              </a:rPr>
              <a:t>Átfordulási probléma</a:t>
            </a:r>
          </a:p>
        </p:txBody>
      </p:sp>
      <p:sp>
        <p:nvSpPr>
          <p:cNvPr id="23555" name="Line 3"/>
          <p:cNvSpPr>
            <a:spLocks noChangeShapeType="1"/>
          </p:cNvSpPr>
          <p:nvPr/>
        </p:nvSpPr>
        <p:spPr bwMode="auto">
          <a:xfrm flipV="1">
            <a:off x="1092200" y="1749425"/>
            <a:ext cx="7938" cy="165576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23556" name="Line 4"/>
          <p:cNvSpPr>
            <a:spLocks noChangeShapeType="1"/>
          </p:cNvSpPr>
          <p:nvPr/>
        </p:nvSpPr>
        <p:spPr bwMode="auto">
          <a:xfrm>
            <a:off x="1092200" y="3405188"/>
            <a:ext cx="1806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23557" name="Line 5"/>
          <p:cNvSpPr>
            <a:spLocks noChangeShapeType="1"/>
          </p:cNvSpPr>
          <p:nvPr/>
        </p:nvSpPr>
        <p:spPr bwMode="auto">
          <a:xfrm>
            <a:off x="482600" y="2109788"/>
            <a:ext cx="2667000" cy="1981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59" name="Line 7"/>
          <p:cNvSpPr>
            <a:spLocks noChangeShapeType="1"/>
          </p:cNvSpPr>
          <p:nvPr/>
        </p:nvSpPr>
        <p:spPr bwMode="auto">
          <a:xfrm flipH="1">
            <a:off x="1092200" y="2262188"/>
            <a:ext cx="1447800" cy="11430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61" name="Line 14"/>
          <p:cNvSpPr>
            <a:spLocks noChangeShapeType="1"/>
          </p:cNvSpPr>
          <p:nvPr/>
        </p:nvSpPr>
        <p:spPr bwMode="auto">
          <a:xfrm>
            <a:off x="1449388" y="2014538"/>
            <a:ext cx="1066800" cy="228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63" name="Line 16"/>
          <p:cNvSpPr>
            <a:spLocks noChangeShapeType="1"/>
          </p:cNvSpPr>
          <p:nvPr/>
        </p:nvSpPr>
        <p:spPr bwMode="auto">
          <a:xfrm>
            <a:off x="1296988" y="2700338"/>
            <a:ext cx="347662" cy="263525"/>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64" name="Line 17"/>
          <p:cNvSpPr>
            <a:spLocks noChangeShapeType="1"/>
          </p:cNvSpPr>
          <p:nvPr/>
        </p:nvSpPr>
        <p:spPr bwMode="auto">
          <a:xfrm flipV="1">
            <a:off x="5037138" y="1773238"/>
            <a:ext cx="7937" cy="165576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23565" name="Line 18"/>
          <p:cNvSpPr>
            <a:spLocks noChangeShapeType="1"/>
          </p:cNvSpPr>
          <p:nvPr/>
        </p:nvSpPr>
        <p:spPr bwMode="auto">
          <a:xfrm>
            <a:off x="5037138" y="3429000"/>
            <a:ext cx="1806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23566" name="Line 19"/>
          <p:cNvSpPr>
            <a:spLocks noChangeShapeType="1"/>
          </p:cNvSpPr>
          <p:nvPr/>
        </p:nvSpPr>
        <p:spPr bwMode="auto">
          <a:xfrm>
            <a:off x="4427538" y="2133600"/>
            <a:ext cx="4281487" cy="3197225"/>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68" name="Line 21"/>
          <p:cNvSpPr>
            <a:spLocks noChangeShapeType="1"/>
          </p:cNvSpPr>
          <p:nvPr/>
        </p:nvSpPr>
        <p:spPr bwMode="auto">
          <a:xfrm flipH="1" flipV="1">
            <a:off x="5037138" y="3429000"/>
            <a:ext cx="2528887" cy="1063625"/>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70" name="Line 23"/>
          <p:cNvSpPr>
            <a:spLocks noChangeShapeType="1"/>
          </p:cNvSpPr>
          <p:nvPr/>
        </p:nvSpPr>
        <p:spPr bwMode="auto">
          <a:xfrm flipV="1">
            <a:off x="5203825" y="3959225"/>
            <a:ext cx="1066800" cy="304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latin typeface="+mn-lt"/>
            </a:endParaRPr>
          </a:p>
        </p:txBody>
      </p:sp>
      <p:sp>
        <p:nvSpPr>
          <p:cNvPr id="23571" name="Line 24"/>
          <p:cNvSpPr>
            <a:spLocks noChangeShapeType="1"/>
          </p:cNvSpPr>
          <p:nvPr/>
        </p:nvSpPr>
        <p:spPr bwMode="auto">
          <a:xfrm>
            <a:off x="4822825" y="2435225"/>
            <a:ext cx="381000" cy="18288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72" name="Line 25"/>
          <p:cNvSpPr>
            <a:spLocks noChangeShapeType="1"/>
          </p:cNvSpPr>
          <p:nvPr/>
        </p:nvSpPr>
        <p:spPr bwMode="auto">
          <a:xfrm>
            <a:off x="4278313" y="2001838"/>
            <a:ext cx="552450" cy="42545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73" name="Line 26"/>
          <p:cNvSpPr>
            <a:spLocks noChangeShapeType="1"/>
          </p:cNvSpPr>
          <p:nvPr/>
        </p:nvSpPr>
        <p:spPr bwMode="auto">
          <a:xfrm>
            <a:off x="7573963" y="4483100"/>
            <a:ext cx="1287462" cy="979488"/>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74" name="Line 27"/>
          <p:cNvSpPr>
            <a:spLocks noChangeShapeType="1"/>
          </p:cNvSpPr>
          <p:nvPr/>
        </p:nvSpPr>
        <p:spPr bwMode="auto">
          <a:xfrm flipH="1" flipV="1">
            <a:off x="4386263" y="2097088"/>
            <a:ext cx="1039812" cy="21193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75" name="Oval 28"/>
          <p:cNvSpPr>
            <a:spLocks noChangeArrowheads="1"/>
          </p:cNvSpPr>
          <p:nvPr/>
        </p:nvSpPr>
        <p:spPr bwMode="auto">
          <a:xfrm>
            <a:off x="974725" y="4632325"/>
            <a:ext cx="1403350" cy="1350963"/>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latin typeface="+mn-lt"/>
            </a:endParaRPr>
          </a:p>
        </p:txBody>
      </p:sp>
      <p:sp>
        <p:nvSpPr>
          <p:cNvPr id="23576" name="Text Box 29"/>
          <p:cNvSpPr txBox="1">
            <a:spLocks noChangeArrowheads="1"/>
          </p:cNvSpPr>
          <p:nvPr/>
        </p:nvSpPr>
        <p:spPr bwMode="auto">
          <a:xfrm>
            <a:off x="2527300" y="5116513"/>
            <a:ext cx="39766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a:latin typeface="+mn-lt"/>
              </a:rPr>
              <a:t>=</a:t>
            </a:r>
            <a:r>
              <a:rPr lang="en-US" altLang="hu-HU">
                <a:latin typeface="+mn-lt"/>
              </a:rPr>
              <a:t>Proje</a:t>
            </a:r>
            <a:r>
              <a:rPr lang="hu-HU" altLang="hu-HU">
                <a:latin typeface="+mn-lt"/>
              </a:rPr>
              <a:t>k</a:t>
            </a:r>
            <a:r>
              <a:rPr lang="en-US" altLang="hu-HU">
                <a:latin typeface="+mn-lt"/>
              </a:rPr>
              <a:t>t</a:t>
            </a:r>
            <a:r>
              <a:rPr lang="hu-HU" altLang="hu-HU">
                <a:latin typeface="+mn-lt"/>
              </a:rPr>
              <a:t>ív egyenes</a:t>
            </a:r>
            <a:r>
              <a:rPr lang="en-US" altLang="hu-HU">
                <a:latin typeface="+mn-lt"/>
              </a:rPr>
              <a:t> </a:t>
            </a:r>
            <a:r>
              <a:rPr lang="hu-HU" altLang="hu-HU">
                <a:latin typeface="+mn-lt"/>
              </a:rPr>
              <a:t>(topoló</a:t>
            </a:r>
            <a:r>
              <a:rPr lang="en-US" altLang="hu-HU">
                <a:latin typeface="+mn-lt"/>
              </a:rPr>
              <a:t>g</a:t>
            </a:r>
            <a:r>
              <a:rPr lang="hu-HU" altLang="hu-HU">
                <a:latin typeface="+mn-lt"/>
              </a:rPr>
              <a:t>ia)</a:t>
            </a:r>
          </a:p>
        </p:txBody>
      </p:sp>
      <p:sp>
        <p:nvSpPr>
          <p:cNvPr id="23577" name="Oval 30"/>
          <p:cNvSpPr>
            <a:spLocks noChangeArrowheads="1"/>
          </p:cNvSpPr>
          <p:nvPr/>
        </p:nvSpPr>
        <p:spPr bwMode="auto">
          <a:xfrm>
            <a:off x="1425575" y="4592638"/>
            <a:ext cx="146050" cy="171450"/>
          </a:xfrm>
          <a:prstGeom prst="ellipse">
            <a:avLst/>
          </a:prstGeom>
          <a:solidFill>
            <a:srgbClr val="FF0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latin typeface="+mn-lt"/>
            </a:endParaRPr>
          </a:p>
        </p:txBody>
      </p:sp>
      <p:sp>
        <p:nvSpPr>
          <p:cNvPr id="23578" name="Text Box 31"/>
          <p:cNvSpPr txBox="1">
            <a:spLocks noChangeArrowheads="1"/>
          </p:cNvSpPr>
          <p:nvPr/>
        </p:nvSpPr>
        <p:spPr bwMode="auto">
          <a:xfrm>
            <a:off x="830263" y="4162425"/>
            <a:ext cx="1627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a:latin typeface="+mn-lt"/>
              </a:rPr>
              <a:t>Ideális pont</a:t>
            </a:r>
          </a:p>
        </p:txBody>
      </p:sp>
      <p:sp>
        <p:nvSpPr>
          <p:cNvPr id="23579" name="Oval 34"/>
          <p:cNvSpPr>
            <a:spLocks noChangeArrowheads="1"/>
          </p:cNvSpPr>
          <p:nvPr/>
        </p:nvSpPr>
        <p:spPr bwMode="auto">
          <a:xfrm>
            <a:off x="1570038" y="5916613"/>
            <a:ext cx="144462" cy="144462"/>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latin typeface="+mn-lt"/>
            </a:endParaRPr>
          </a:p>
        </p:txBody>
      </p:sp>
      <p:sp>
        <p:nvSpPr>
          <p:cNvPr id="23581" name="Text Box 36"/>
          <p:cNvSpPr txBox="1">
            <a:spLocks noChangeArrowheads="1"/>
          </p:cNvSpPr>
          <p:nvPr/>
        </p:nvSpPr>
        <p:spPr bwMode="auto">
          <a:xfrm>
            <a:off x="2444750" y="5600700"/>
            <a:ext cx="1933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a:latin typeface="+mn-lt"/>
              </a:rPr>
              <a:t>Szakasz ?????</a:t>
            </a:r>
          </a:p>
        </p:txBody>
      </p:sp>
      <p:sp>
        <p:nvSpPr>
          <p:cNvPr id="23582" name="Freeform 37"/>
          <p:cNvSpPr>
            <a:spLocks/>
          </p:cNvSpPr>
          <p:nvPr/>
        </p:nvSpPr>
        <p:spPr bwMode="auto">
          <a:xfrm>
            <a:off x="2308225" y="4911725"/>
            <a:ext cx="304800" cy="723900"/>
          </a:xfrm>
          <a:custGeom>
            <a:avLst/>
            <a:gdLst>
              <a:gd name="T0" fmla="*/ 2147483647 w 192"/>
              <a:gd name="T1" fmla="*/ 2147483647 h 456"/>
              <a:gd name="T2" fmla="*/ 2147483647 w 192"/>
              <a:gd name="T3" fmla="*/ 2147483647 h 456"/>
              <a:gd name="T4" fmla="*/ 0 w 192"/>
              <a:gd name="T5" fmla="*/ 2147483647 h 456"/>
              <a:gd name="T6" fmla="*/ 0 60000 65536"/>
              <a:gd name="T7" fmla="*/ 0 60000 65536"/>
              <a:gd name="T8" fmla="*/ 0 60000 65536"/>
              <a:gd name="T9" fmla="*/ 0 w 192"/>
              <a:gd name="T10" fmla="*/ 0 h 456"/>
              <a:gd name="T11" fmla="*/ 192 w 192"/>
              <a:gd name="T12" fmla="*/ 456 h 456"/>
            </a:gdLst>
            <a:ahLst/>
            <a:cxnLst>
              <a:cxn ang="T6">
                <a:pos x="T0" y="T1"/>
              </a:cxn>
              <a:cxn ang="T7">
                <a:pos x="T2" y="T3"/>
              </a:cxn>
              <a:cxn ang="T8">
                <a:pos x="T4" y="T5"/>
              </a:cxn>
            </a:cxnLst>
            <a:rect l="T9" t="T10" r="T11" b="T12"/>
            <a:pathLst>
              <a:path w="192" h="456">
                <a:moveTo>
                  <a:pt x="192" y="456"/>
                </a:moveTo>
                <a:cubicBezTo>
                  <a:pt x="184" y="300"/>
                  <a:pt x="176" y="144"/>
                  <a:pt x="144" y="72"/>
                </a:cubicBezTo>
                <a:cubicBezTo>
                  <a:pt x="112" y="0"/>
                  <a:pt x="56" y="12"/>
                  <a:pt x="0" y="24"/>
                </a:cubicBezTo>
              </a:path>
            </a:pathLst>
          </a:custGeom>
          <a:noFill/>
          <a:ln w="12700" cap="flat"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hu-HU">
              <a:latin typeface="+mn-lt"/>
            </a:endParaRPr>
          </a:p>
        </p:txBody>
      </p:sp>
      <p:sp>
        <p:nvSpPr>
          <p:cNvPr id="23583" name="Freeform 38"/>
          <p:cNvSpPr>
            <a:spLocks/>
          </p:cNvSpPr>
          <p:nvPr/>
        </p:nvSpPr>
        <p:spPr bwMode="auto">
          <a:xfrm>
            <a:off x="2003425" y="6016625"/>
            <a:ext cx="609600" cy="152400"/>
          </a:xfrm>
          <a:custGeom>
            <a:avLst/>
            <a:gdLst>
              <a:gd name="T0" fmla="*/ 2147483647 w 384"/>
              <a:gd name="T1" fmla="*/ 0 h 96"/>
              <a:gd name="T2" fmla="*/ 2147483647 w 384"/>
              <a:gd name="T3" fmla="*/ 2147483647 h 96"/>
              <a:gd name="T4" fmla="*/ 0 w 384"/>
              <a:gd name="T5" fmla="*/ 0 h 96"/>
              <a:gd name="T6" fmla="*/ 0 60000 65536"/>
              <a:gd name="T7" fmla="*/ 0 60000 65536"/>
              <a:gd name="T8" fmla="*/ 0 60000 65536"/>
              <a:gd name="T9" fmla="*/ 0 w 384"/>
              <a:gd name="T10" fmla="*/ 0 h 96"/>
              <a:gd name="T11" fmla="*/ 384 w 384"/>
              <a:gd name="T12" fmla="*/ 96 h 96"/>
            </a:gdLst>
            <a:ahLst/>
            <a:cxnLst>
              <a:cxn ang="T6">
                <a:pos x="T0" y="T1"/>
              </a:cxn>
              <a:cxn ang="T7">
                <a:pos x="T2" y="T3"/>
              </a:cxn>
              <a:cxn ang="T8">
                <a:pos x="T4" y="T5"/>
              </a:cxn>
            </a:cxnLst>
            <a:rect l="T9" t="T10" r="T11" b="T12"/>
            <a:pathLst>
              <a:path w="384" h="96">
                <a:moveTo>
                  <a:pt x="384" y="0"/>
                </a:moveTo>
                <a:cubicBezTo>
                  <a:pt x="296" y="48"/>
                  <a:pt x="208" y="96"/>
                  <a:pt x="144" y="96"/>
                </a:cubicBezTo>
                <a:cubicBezTo>
                  <a:pt x="80" y="96"/>
                  <a:pt x="40" y="48"/>
                  <a:pt x="0" y="0"/>
                </a:cubicBezTo>
              </a:path>
            </a:pathLst>
          </a:custGeom>
          <a:noFill/>
          <a:ln w="12700" cap="flat" cmpd="sng">
            <a:solidFill>
              <a:schemeClr val="tx1"/>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hu-HU">
              <a:latin typeface="+mn-lt"/>
            </a:endParaRPr>
          </a:p>
        </p:txBody>
      </p:sp>
      <p:sp>
        <p:nvSpPr>
          <p:cNvPr id="23558" name="Oval 6"/>
          <p:cNvSpPr>
            <a:spLocks noChangeArrowheads="1"/>
          </p:cNvSpPr>
          <p:nvPr/>
        </p:nvSpPr>
        <p:spPr bwMode="auto">
          <a:xfrm>
            <a:off x="2463800" y="2185988"/>
            <a:ext cx="152400" cy="152400"/>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23562" name="Line 15"/>
          <p:cNvSpPr>
            <a:spLocks noChangeShapeType="1"/>
          </p:cNvSpPr>
          <p:nvPr/>
        </p:nvSpPr>
        <p:spPr bwMode="auto">
          <a:xfrm flipH="1">
            <a:off x="1144588" y="2014538"/>
            <a:ext cx="304800" cy="137160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23567" name="Oval 20"/>
          <p:cNvSpPr>
            <a:spLocks noChangeArrowheads="1"/>
          </p:cNvSpPr>
          <p:nvPr/>
        </p:nvSpPr>
        <p:spPr bwMode="auto">
          <a:xfrm>
            <a:off x="6194425" y="3883025"/>
            <a:ext cx="152400" cy="152400"/>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latin typeface="+mn-lt"/>
            </a:endParaRPr>
          </a:p>
        </p:txBody>
      </p:sp>
      <p:sp>
        <p:nvSpPr>
          <p:cNvPr id="23569" name="Oval 22"/>
          <p:cNvSpPr>
            <a:spLocks noChangeArrowheads="1"/>
          </p:cNvSpPr>
          <p:nvPr/>
        </p:nvSpPr>
        <p:spPr bwMode="auto">
          <a:xfrm>
            <a:off x="5127625" y="4187825"/>
            <a:ext cx="152400" cy="152400"/>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latin typeface="+mn-lt"/>
            </a:endParaRPr>
          </a:p>
        </p:txBody>
      </p:sp>
      <p:sp>
        <p:nvSpPr>
          <p:cNvPr id="23580" name="Oval 35"/>
          <p:cNvSpPr>
            <a:spLocks noChangeArrowheads="1"/>
          </p:cNvSpPr>
          <p:nvPr/>
        </p:nvSpPr>
        <p:spPr bwMode="auto">
          <a:xfrm>
            <a:off x="2232025" y="5556250"/>
            <a:ext cx="130175" cy="155575"/>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latin typeface="+mn-lt"/>
            </a:endParaRPr>
          </a:p>
        </p:txBody>
      </p:sp>
      <p:sp>
        <p:nvSpPr>
          <p:cNvPr id="23560" name="Oval 13"/>
          <p:cNvSpPr>
            <a:spLocks noChangeArrowheads="1"/>
          </p:cNvSpPr>
          <p:nvPr/>
        </p:nvSpPr>
        <p:spPr bwMode="auto">
          <a:xfrm>
            <a:off x="1373188" y="1938338"/>
            <a:ext cx="152400" cy="152400"/>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rgbClr val="FF0000"/>
                </a:solidFill>
              </a:rPr>
              <a:t>Ellenőrző kérdések</a:t>
            </a:r>
            <a:endParaRPr lang="en-US" dirty="0">
              <a:solidFill>
                <a:srgbClr val="FF0000"/>
              </a:solidFill>
            </a:endParaRPr>
          </a:p>
        </p:txBody>
      </p:sp>
      <p:sp>
        <p:nvSpPr>
          <p:cNvPr id="3" name="Tartalom helye 2"/>
          <p:cNvSpPr>
            <a:spLocks noGrp="1"/>
          </p:cNvSpPr>
          <p:nvPr>
            <p:ph idx="1"/>
          </p:nvPr>
        </p:nvSpPr>
        <p:spPr>
          <a:xfrm>
            <a:off x="359532" y="1347162"/>
            <a:ext cx="8471284" cy="5501208"/>
          </a:xfrm>
        </p:spPr>
        <p:txBody>
          <a:bodyPr>
            <a:normAutofit fontScale="62500" lnSpcReduction="20000"/>
          </a:bodyPr>
          <a:lstStyle/>
          <a:p>
            <a:r>
              <a:rPr lang="hu-HU" dirty="0" smtClean="0"/>
              <a:t>Bizonyítsa be, hogy ha a transzformált </a:t>
            </a:r>
            <a:r>
              <a:rPr lang="hu-HU" i="1" dirty="0" smtClean="0"/>
              <a:t>x</a:t>
            </a:r>
            <a:r>
              <a:rPr lang="en-US" i="1" dirty="0" smtClean="0"/>
              <a:t>’</a:t>
            </a:r>
            <a:r>
              <a:rPr lang="hu-HU" i="1" dirty="0" smtClean="0"/>
              <a:t>, y</a:t>
            </a:r>
            <a:r>
              <a:rPr lang="en-US" i="1" dirty="0" smtClean="0"/>
              <a:t>’</a:t>
            </a:r>
            <a:r>
              <a:rPr lang="hu-HU" i="1" dirty="0" smtClean="0"/>
              <a:t> </a:t>
            </a:r>
            <a:r>
              <a:rPr lang="en-US" dirty="0" err="1" smtClean="0"/>
              <a:t>koordin</a:t>
            </a:r>
            <a:r>
              <a:rPr lang="hu-HU" dirty="0" err="1" smtClean="0"/>
              <a:t>áták</a:t>
            </a:r>
            <a:r>
              <a:rPr lang="hu-HU" dirty="0" smtClean="0"/>
              <a:t> az eredeti </a:t>
            </a:r>
            <a:r>
              <a:rPr lang="hu-HU" i="1" dirty="0" smtClean="0"/>
              <a:t>x, y</a:t>
            </a:r>
            <a:r>
              <a:rPr lang="hu-HU" dirty="0" smtClean="0"/>
              <a:t>-nak lineáris függvényei, akkor a transzformáció egyenest egyenesbe képez le és a párhuzamos egyeneseket megtartja</a:t>
            </a:r>
            <a:r>
              <a:rPr lang="en-US" dirty="0" smtClean="0"/>
              <a:t>!</a:t>
            </a:r>
            <a:endParaRPr lang="hu-HU" dirty="0"/>
          </a:p>
          <a:p>
            <a:r>
              <a:rPr lang="hu-HU" dirty="0" smtClean="0"/>
              <a:t>Lehet-e egy </a:t>
            </a:r>
            <a:r>
              <a:rPr lang="hu-HU" dirty="0" err="1" smtClean="0"/>
              <a:t>affin</a:t>
            </a:r>
            <a:r>
              <a:rPr lang="hu-HU" dirty="0" smtClean="0"/>
              <a:t> transzformációnak olyan mátrixa, ahol az utolsó oszlop nem </a:t>
            </a:r>
            <a:r>
              <a:rPr lang="en-US" dirty="0" smtClean="0"/>
              <a:t>[0, 0, 0, 1]?</a:t>
            </a:r>
          </a:p>
          <a:p>
            <a:r>
              <a:rPr lang="hu-HU" dirty="0" smtClean="0"/>
              <a:t>Írja fel az adott irányú, origón átmenő tengely körül alfa szöggel forgató transzformáció mátrixát</a:t>
            </a:r>
            <a:r>
              <a:rPr lang="en-US" dirty="0" smtClean="0"/>
              <a:t>!</a:t>
            </a:r>
            <a:endParaRPr lang="hu-HU" dirty="0" smtClean="0"/>
          </a:p>
          <a:p>
            <a:r>
              <a:rPr lang="hu-HU" dirty="0" smtClean="0"/>
              <a:t>Írja fel a vektoriális szorzást mátrixművelettel?</a:t>
            </a:r>
          </a:p>
          <a:p>
            <a:r>
              <a:rPr lang="hu-HU" dirty="0" smtClean="0"/>
              <a:t>Írja fel egy síkra merőlegesen vetítő, illetve centrálisan vetítő transzformációk mátrixait</a:t>
            </a:r>
            <a:r>
              <a:rPr lang="en-US" dirty="0" smtClean="0"/>
              <a:t>!</a:t>
            </a:r>
          </a:p>
          <a:p>
            <a:r>
              <a:rPr lang="en-US" dirty="0" smtClean="0"/>
              <a:t>Hog</a:t>
            </a:r>
            <a:r>
              <a:rPr lang="hu-HU" dirty="0" err="1" smtClean="0"/>
              <a:t>yan</a:t>
            </a:r>
            <a:r>
              <a:rPr lang="hu-HU" dirty="0" smtClean="0"/>
              <a:t> oldható fel az átfordulási probléma?</a:t>
            </a:r>
          </a:p>
          <a:p>
            <a:r>
              <a:rPr lang="hu-HU" dirty="0" smtClean="0"/>
              <a:t>Milyen alakzat az összes ideális pontot tartalmazó halmaz?</a:t>
            </a:r>
          </a:p>
          <a:p>
            <a:r>
              <a:rPr lang="hu-HU" dirty="0" smtClean="0"/>
              <a:t>Írja fel egy parabola egyenletét a projektív síkon</a:t>
            </a:r>
            <a:r>
              <a:rPr lang="en-US" dirty="0" smtClean="0"/>
              <a:t>!</a:t>
            </a:r>
          </a:p>
          <a:p>
            <a:r>
              <a:rPr lang="en-US" dirty="0" smtClean="0"/>
              <a:t>Ha</a:t>
            </a:r>
            <a:r>
              <a:rPr lang="hu-HU" dirty="0" err="1" smtClean="0"/>
              <a:t>tározza</a:t>
            </a:r>
            <a:r>
              <a:rPr lang="hu-HU" dirty="0" smtClean="0"/>
              <a:t> meg két párhuzamos egyenes metszéspontjának </a:t>
            </a:r>
            <a:r>
              <a:rPr lang="en-US" dirty="0" smtClean="0"/>
              <a:t>(</a:t>
            </a:r>
            <a:r>
              <a:rPr lang="en-US" dirty="0" err="1" smtClean="0"/>
              <a:t>homog</a:t>
            </a:r>
            <a:r>
              <a:rPr lang="hu-HU" dirty="0" smtClean="0"/>
              <a:t>én) koordinátáit a projektív síkon</a:t>
            </a:r>
            <a:r>
              <a:rPr lang="en-US" dirty="0" smtClean="0"/>
              <a:t>!</a:t>
            </a:r>
            <a:endParaRPr lang="hu-HU" dirty="0" smtClean="0"/>
          </a:p>
          <a:p>
            <a:r>
              <a:rPr lang="hu-HU" dirty="0" smtClean="0"/>
              <a:t>Adjon meg transzformációt, amely egy </a:t>
            </a:r>
            <a:r>
              <a:rPr lang="en-US" dirty="0" err="1" smtClean="0"/>
              <a:t>adott</a:t>
            </a:r>
            <a:r>
              <a:rPr lang="en-US" dirty="0" smtClean="0"/>
              <a:t> </a:t>
            </a:r>
            <a:r>
              <a:rPr lang="hu-HU" dirty="0" smtClean="0"/>
              <a:t>háromszöget egy másik</a:t>
            </a:r>
            <a:r>
              <a:rPr lang="en-US" dirty="0" smtClean="0"/>
              <a:t> </a:t>
            </a:r>
            <a:r>
              <a:rPr lang="en-US" dirty="0" err="1" smtClean="0"/>
              <a:t>adott</a:t>
            </a:r>
            <a:r>
              <a:rPr lang="en-US" dirty="0" smtClean="0"/>
              <a:t> h</a:t>
            </a:r>
            <a:r>
              <a:rPr lang="hu-HU" dirty="0" err="1" smtClean="0"/>
              <a:t>áromszögbe</a:t>
            </a:r>
            <a:r>
              <a:rPr lang="hu-HU" dirty="0" smtClean="0"/>
              <a:t> képez le</a:t>
            </a:r>
            <a:r>
              <a:rPr lang="en-US" dirty="0" smtClean="0"/>
              <a:t>!</a:t>
            </a:r>
          </a:p>
          <a:p>
            <a:r>
              <a:rPr lang="en-US" i="1" dirty="0" err="1" smtClean="0"/>
              <a:t>Adjon</a:t>
            </a:r>
            <a:r>
              <a:rPr lang="en-US" i="1" dirty="0" smtClean="0"/>
              <a:t> meg </a:t>
            </a:r>
            <a:r>
              <a:rPr lang="en-US" i="1" dirty="0" err="1" smtClean="0"/>
              <a:t>transzform</a:t>
            </a:r>
            <a:r>
              <a:rPr lang="hu-HU" i="1" dirty="0" err="1" smtClean="0"/>
              <a:t>ációt</a:t>
            </a:r>
            <a:r>
              <a:rPr lang="hu-HU" i="1" dirty="0" smtClean="0"/>
              <a:t>, amely egy </a:t>
            </a:r>
            <a:r>
              <a:rPr lang="en-US" i="1" dirty="0" err="1" smtClean="0"/>
              <a:t>konvex</a:t>
            </a:r>
            <a:r>
              <a:rPr lang="en-US" i="1" dirty="0" smtClean="0"/>
              <a:t> </a:t>
            </a:r>
            <a:r>
              <a:rPr lang="hu-HU" i="1" dirty="0" smtClean="0"/>
              <a:t>négyszöget egy </a:t>
            </a:r>
            <a:r>
              <a:rPr lang="en-US" i="1" dirty="0" err="1" smtClean="0"/>
              <a:t>konvex</a:t>
            </a:r>
            <a:r>
              <a:rPr lang="en-US" i="1" dirty="0" smtClean="0"/>
              <a:t> </a:t>
            </a:r>
            <a:r>
              <a:rPr lang="hu-HU" i="1" dirty="0" smtClean="0"/>
              <a:t>négyszögbe képez le</a:t>
            </a:r>
            <a:r>
              <a:rPr lang="en-US" i="1" dirty="0" smtClean="0"/>
              <a:t>! </a:t>
            </a:r>
            <a:r>
              <a:rPr lang="en-US" i="1" dirty="0" err="1" smtClean="0"/>
              <a:t>Mi</a:t>
            </a:r>
            <a:r>
              <a:rPr lang="en-US" i="1" dirty="0" smtClean="0"/>
              <a:t> t</a:t>
            </a:r>
            <a:r>
              <a:rPr lang="hu-HU" i="1" dirty="0" err="1" smtClean="0"/>
              <a:t>örténik</a:t>
            </a:r>
            <a:r>
              <a:rPr lang="hu-HU" i="1" dirty="0" smtClean="0"/>
              <a:t>, ha a négyszög nem </a:t>
            </a:r>
            <a:r>
              <a:rPr lang="hu-HU" i="1" dirty="0" err="1" smtClean="0"/>
              <a:t>ko</a:t>
            </a:r>
            <a:r>
              <a:rPr lang="en-US" i="1" dirty="0" smtClean="0"/>
              <a:t>n</a:t>
            </a:r>
            <a:r>
              <a:rPr lang="hu-HU" i="1" dirty="0" err="1" smtClean="0"/>
              <a:t>vex</a:t>
            </a:r>
            <a:r>
              <a:rPr lang="hu-HU" i="1" dirty="0" smtClean="0"/>
              <a:t>?</a:t>
            </a:r>
          </a:p>
          <a:p>
            <a:endParaRPr lang="en-US" dirty="0"/>
          </a:p>
        </p:txBody>
      </p:sp>
    </p:spTree>
    <p:extLst>
      <p:ext uri="{BB962C8B-B14F-4D97-AF65-F5344CB8AC3E}">
        <p14:creationId xmlns:p14="http://schemas.microsoft.com/office/powerpoint/2010/main" val="4070376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ím 1"/>
          <p:cNvSpPr>
            <a:spLocks noGrp="1"/>
          </p:cNvSpPr>
          <p:nvPr>
            <p:ph type="title"/>
          </p:nvPr>
        </p:nvSpPr>
        <p:spPr>
          <a:xfrm>
            <a:off x="684213" y="0"/>
            <a:ext cx="7772400" cy="1143000"/>
          </a:xfrm>
        </p:spPr>
        <p:txBody>
          <a:bodyPr/>
          <a:lstStyle/>
          <a:p>
            <a:pPr>
              <a:defRPr/>
            </a:pPr>
            <a:r>
              <a:rPr lang="hu-HU" dirty="0" smtClean="0">
                <a:solidFill>
                  <a:srgbClr val="FF0000"/>
                </a:solidFill>
              </a:rPr>
              <a:t>Perspektíva</a:t>
            </a:r>
            <a:endParaRPr lang="hu-HU" dirty="0">
              <a:solidFill>
                <a:srgbClr val="FF0000"/>
              </a:solidFill>
            </a:endParaRPr>
          </a:p>
        </p:txBody>
      </p:sp>
      <p:pic>
        <p:nvPicPr>
          <p:cNvPr id="4099" name="Picture 4" descr="http://budapest.varosom.hu/upload_pic/big/96/356926111121044321__budapest_hosok_tere_oszlopcsarnok_ejjel.jp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41000"/>
                    </a14:imgEffect>
                  </a14:imgLayer>
                </a14:imgProps>
              </a:ext>
              <a:ext uri="{28A0092B-C50C-407E-A947-70E740481C1C}">
                <a14:useLocalDpi xmlns:a14="http://schemas.microsoft.com/office/drawing/2010/main" val="0"/>
              </a:ext>
            </a:extLst>
          </a:blip>
          <a:srcRect/>
          <a:stretch>
            <a:fillRect/>
          </a:stretch>
        </p:blipFill>
        <p:spPr bwMode="auto">
          <a:xfrm>
            <a:off x="2268538" y="908050"/>
            <a:ext cx="4464050"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100" name="Egyenes összekötő 6"/>
          <p:cNvCxnSpPr>
            <a:cxnSpLocks noChangeShapeType="1"/>
          </p:cNvCxnSpPr>
          <p:nvPr/>
        </p:nvCxnSpPr>
        <p:spPr bwMode="auto">
          <a:xfrm flipH="1" flipV="1">
            <a:off x="0" y="4149725"/>
            <a:ext cx="8101013" cy="2232025"/>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4101" name="Egyenes összekötő 9"/>
          <p:cNvCxnSpPr>
            <a:cxnSpLocks noChangeShapeType="1"/>
          </p:cNvCxnSpPr>
          <p:nvPr/>
        </p:nvCxnSpPr>
        <p:spPr bwMode="auto">
          <a:xfrm flipH="1" flipV="1">
            <a:off x="0" y="4149725"/>
            <a:ext cx="5003800" cy="2708275"/>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4102" name="Egyenes összekötő 31"/>
          <p:cNvCxnSpPr>
            <a:cxnSpLocks noChangeShapeType="1"/>
          </p:cNvCxnSpPr>
          <p:nvPr/>
        </p:nvCxnSpPr>
        <p:spPr bwMode="auto">
          <a:xfrm flipV="1">
            <a:off x="755650" y="4149725"/>
            <a:ext cx="8388350" cy="2232025"/>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4103" name="Egyenes összekötő 35"/>
          <p:cNvCxnSpPr>
            <a:cxnSpLocks noChangeShapeType="1"/>
          </p:cNvCxnSpPr>
          <p:nvPr/>
        </p:nvCxnSpPr>
        <p:spPr bwMode="auto">
          <a:xfrm flipV="1">
            <a:off x="3132138" y="4149725"/>
            <a:ext cx="6011862" cy="2708275"/>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4104" name="Egyenes összekötő 47"/>
          <p:cNvCxnSpPr>
            <a:cxnSpLocks noChangeShapeType="1"/>
          </p:cNvCxnSpPr>
          <p:nvPr/>
        </p:nvCxnSpPr>
        <p:spPr bwMode="auto">
          <a:xfrm flipH="1">
            <a:off x="0" y="4149725"/>
            <a:ext cx="9144000" cy="0"/>
          </a:xfrm>
          <a:prstGeom prst="line">
            <a:avLst/>
          </a:prstGeom>
          <a:noFill/>
          <a:ln w="12700" algn="ctr">
            <a:solidFill>
              <a:srgbClr val="FF0000"/>
            </a:solidFill>
            <a:prstDash val="dash"/>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9" name="Egyenes összekötő 28"/>
          <p:cNvCxnSpPr>
            <a:cxnSpLocks noChangeShapeType="1"/>
          </p:cNvCxnSpPr>
          <p:nvPr/>
        </p:nvCxnSpPr>
        <p:spPr bwMode="auto">
          <a:xfrm>
            <a:off x="395288" y="1881188"/>
            <a:ext cx="6480175"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2" name="Cím 1"/>
          <p:cNvSpPr>
            <a:spLocks noGrp="1"/>
          </p:cNvSpPr>
          <p:nvPr>
            <p:ph type="title"/>
          </p:nvPr>
        </p:nvSpPr>
        <p:spPr/>
        <p:txBody>
          <a:bodyPr/>
          <a:lstStyle/>
          <a:p>
            <a:pPr>
              <a:defRPr/>
            </a:pPr>
            <a:r>
              <a:rPr lang="hu-HU" dirty="0" smtClean="0">
                <a:solidFill>
                  <a:srgbClr val="FF0000"/>
                </a:solidFill>
              </a:rPr>
              <a:t>Euklideszi </a:t>
            </a:r>
            <a:r>
              <a:rPr lang="hu-HU" dirty="0" smtClean="0">
                <a:solidFill>
                  <a:srgbClr val="FF0000"/>
                </a:solidFill>
                <a:sym typeface="Symbol"/>
              </a:rPr>
              <a:t> </a:t>
            </a:r>
            <a:r>
              <a:rPr lang="hu-HU" dirty="0" smtClean="0">
                <a:solidFill>
                  <a:srgbClr val="FF0000"/>
                </a:solidFill>
              </a:rPr>
              <a:t>Projektív sík</a:t>
            </a:r>
            <a:endParaRPr lang="hu-HU" dirty="0">
              <a:solidFill>
                <a:srgbClr val="FF0000"/>
              </a:solidFill>
            </a:endParaRPr>
          </a:p>
        </p:txBody>
      </p:sp>
      <p:cxnSp>
        <p:nvCxnSpPr>
          <p:cNvPr id="5124" name="Egyenes összekötő 4"/>
          <p:cNvCxnSpPr>
            <a:cxnSpLocks noChangeShapeType="1"/>
          </p:cNvCxnSpPr>
          <p:nvPr/>
        </p:nvCxnSpPr>
        <p:spPr bwMode="auto">
          <a:xfrm flipV="1">
            <a:off x="1908175" y="2060575"/>
            <a:ext cx="3240088" cy="248443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5125" name="Egyenes összekötő 5"/>
          <p:cNvCxnSpPr>
            <a:cxnSpLocks noChangeShapeType="1"/>
          </p:cNvCxnSpPr>
          <p:nvPr/>
        </p:nvCxnSpPr>
        <p:spPr bwMode="auto">
          <a:xfrm flipV="1">
            <a:off x="3203575" y="2708275"/>
            <a:ext cx="2808288" cy="2160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5126" name="Egyenes összekötő 6"/>
          <p:cNvCxnSpPr>
            <a:cxnSpLocks noChangeShapeType="1"/>
          </p:cNvCxnSpPr>
          <p:nvPr/>
        </p:nvCxnSpPr>
        <p:spPr bwMode="auto">
          <a:xfrm>
            <a:off x="2195513" y="2420938"/>
            <a:ext cx="4789487" cy="1728787"/>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5127" name="Egyenes összekötő 9"/>
          <p:cNvCxnSpPr>
            <a:cxnSpLocks noChangeShapeType="1"/>
          </p:cNvCxnSpPr>
          <p:nvPr/>
        </p:nvCxnSpPr>
        <p:spPr bwMode="auto">
          <a:xfrm>
            <a:off x="1331913" y="3500438"/>
            <a:ext cx="4068762" cy="14414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11" name="Ellipszis 10"/>
          <p:cNvSpPr/>
          <p:nvPr/>
        </p:nvSpPr>
        <p:spPr bwMode="auto">
          <a:xfrm>
            <a:off x="4932363" y="3357563"/>
            <a:ext cx="215900" cy="215900"/>
          </a:xfrm>
          <a:prstGeom prst="ellipse">
            <a:avLst/>
          </a:prstGeom>
          <a:solidFill>
            <a:srgbClr val="FFC000"/>
          </a:solidFill>
          <a:ln w="12700" cap="flat" cmpd="sng" algn="ctr">
            <a:solidFill>
              <a:schemeClr val="tx1"/>
            </a:solidFill>
            <a:prstDash val="solid"/>
            <a:round/>
            <a:headEnd type="none" w="med" len="med"/>
            <a:tailEnd type="none" w="med" len="med"/>
          </a:ln>
          <a:effectLst/>
        </p:spPr>
        <p:txBody>
          <a:bodyPr/>
          <a:lstStyle/>
          <a:p>
            <a:pPr>
              <a:defRPr/>
            </a:pPr>
            <a:endParaRPr lang="hu-HU"/>
          </a:p>
        </p:txBody>
      </p:sp>
      <p:sp>
        <p:nvSpPr>
          <p:cNvPr id="12" name="Ellipszis 11"/>
          <p:cNvSpPr/>
          <p:nvPr/>
        </p:nvSpPr>
        <p:spPr bwMode="auto">
          <a:xfrm>
            <a:off x="3779838" y="2924175"/>
            <a:ext cx="215900" cy="217488"/>
          </a:xfrm>
          <a:prstGeom prst="ellipse">
            <a:avLst/>
          </a:prstGeom>
          <a:solidFill>
            <a:schemeClr val="tx2">
              <a:lumMod val="60000"/>
              <a:lumOff val="40000"/>
            </a:schemeClr>
          </a:solidFill>
          <a:ln w="12700" cap="flat" cmpd="sng" algn="ctr">
            <a:solidFill>
              <a:schemeClr val="tx1"/>
            </a:solidFill>
            <a:prstDash val="solid"/>
            <a:round/>
            <a:headEnd type="none" w="med" len="med"/>
            <a:tailEnd type="none" w="med" len="med"/>
          </a:ln>
          <a:effectLst/>
        </p:spPr>
        <p:txBody>
          <a:bodyPr/>
          <a:lstStyle/>
          <a:p>
            <a:pPr>
              <a:defRPr/>
            </a:pPr>
            <a:endParaRPr lang="hu-HU"/>
          </a:p>
        </p:txBody>
      </p:sp>
      <p:sp>
        <p:nvSpPr>
          <p:cNvPr id="5130" name="Ellipszis 12"/>
          <p:cNvSpPr>
            <a:spLocks noChangeArrowheads="1"/>
          </p:cNvSpPr>
          <p:nvPr/>
        </p:nvSpPr>
        <p:spPr bwMode="auto">
          <a:xfrm>
            <a:off x="2555875" y="3860800"/>
            <a:ext cx="215900" cy="215900"/>
          </a:xfrm>
          <a:prstGeom prst="ellipse">
            <a:avLst/>
          </a:prstGeom>
          <a:solidFill>
            <a:srgbClr val="FFFF00"/>
          </a:solidFill>
          <a:ln w="12700" algn="ctr">
            <a:solidFill>
              <a:schemeClr val="tx1"/>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4" name="Ellipszis 13"/>
          <p:cNvSpPr/>
          <p:nvPr/>
        </p:nvSpPr>
        <p:spPr bwMode="auto">
          <a:xfrm>
            <a:off x="3708400" y="4292600"/>
            <a:ext cx="215900" cy="215900"/>
          </a:xfrm>
          <a:prstGeom prst="ellipse">
            <a:avLst/>
          </a:prstGeom>
          <a:solidFill>
            <a:srgbClr val="7030A0"/>
          </a:solidFill>
          <a:ln w="12700" cap="flat" cmpd="sng" algn="ctr">
            <a:solidFill>
              <a:schemeClr val="tx1"/>
            </a:solidFill>
            <a:prstDash val="solid"/>
            <a:round/>
            <a:headEnd type="none" w="med" len="med"/>
            <a:tailEnd type="none" w="med" len="med"/>
          </a:ln>
          <a:effectLst/>
        </p:spPr>
        <p:txBody>
          <a:bodyPr/>
          <a:lstStyle/>
          <a:p>
            <a:pPr>
              <a:defRPr/>
            </a:pPr>
            <a:endParaRPr lang="hu-HU"/>
          </a:p>
        </p:txBody>
      </p:sp>
      <p:sp>
        <p:nvSpPr>
          <p:cNvPr id="15" name="Ellipszis 14"/>
          <p:cNvSpPr>
            <a:spLocks noChangeArrowheads="1"/>
          </p:cNvSpPr>
          <p:nvPr/>
        </p:nvSpPr>
        <p:spPr bwMode="auto">
          <a:xfrm>
            <a:off x="6084888" y="1773238"/>
            <a:ext cx="215900" cy="215900"/>
          </a:xfrm>
          <a:prstGeom prst="ellipse">
            <a:avLst/>
          </a:prstGeom>
          <a:solidFill>
            <a:srgbClr val="92D050"/>
          </a:solidFill>
          <a:ln w="12700" algn="ctr">
            <a:solidFill>
              <a:schemeClr val="tx1"/>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sp>
        <p:nvSpPr>
          <p:cNvPr id="16" name="Ellipszis 15"/>
          <p:cNvSpPr>
            <a:spLocks noChangeArrowheads="1"/>
          </p:cNvSpPr>
          <p:nvPr/>
        </p:nvSpPr>
        <p:spPr bwMode="auto">
          <a:xfrm>
            <a:off x="468313" y="1773238"/>
            <a:ext cx="215900" cy="215900"/>
          </a:xfrm>
          <a:prstGeom prst="ellipse">
            <a:avLst/>
          </a:prstGeom>
          <a:solidFill>
            <a:srgbClr val="FF0000"/>
          </a:solidFill>
          <a:ln w="12700" algn="ctr">
            <a:solidFill>
              <a:schemeClr val="tx1"/>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hu-HU" altLang="hu-HU"/>
          </a:p>
        </p:txBody>
      </p:sp>
      <p:cxnSp>
        <p:nvCxnSpPr>
          <p:cNvPr id="18" name="Egyenes összekötő nyíllal 17"/>
          <p:cNvCxnSpPr>
            <a:cxnSpLocks noChangeShapeType="1"/>
          </p:cNvCxnSpPr>
          <p:nvPr/>
        </p:nvCxnSpPr>
        <p:spPr bwMode="auto">
          <a:xfrm flipH="1">
            <a:off x="5292725" y="2060575"/>
            <a:ext cx="647700" cy="73025"/>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Egyenes összekötő nyíllal 18"/>
          <p:cNvCxnSpPr>
            <a:cxnSpLocks noChangeShapeType="1"/>
          </p:cNvCxnSpPr>
          <p:nvPr/>
        </p:nvCxnSpPr>
        <p:spPr bwMode="auto">
          <a:xfrm flipH="1">
            <a:off x="5867400" y="2060575"/>
            <a:ext cx="144463" cy="647700"/>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Egyenes összekötő nyíllal 21"/>
          <p:cNvCxnSpPr>
            <a:cxnSpLocks noChangeShapeType="1"/>
          </p:cNvCxnSpPr>
          <p:nvPr/>
        </p:nvCxnSpPr>
        <p:spPr bwMode="auto">
          <a:xfrm>
            <a:off x="647700" y="2097088"/>
            <a:ext cx="468313" cy="1260475"/>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Egyenes összekötő nyíllal 24"/>
          <p:cNvCxnSpPr>
            <a:cxnSpLocks noChangeShapeType="1"/>
          </p:cNvCxnSpPr>
          <p:nvPr/>
        </p:nvCxnSpPr>
        <p:spPr bwMode="auto">
          <a:xfrm>
            <a:off x="719138" y="2060575"/>
            <a:ext cx="1331912" cy="360363"/>
          </a:xfrm>
          <a:prstGeom prst="straightConnector1">
            <a:avLst/>
          </a:prstGeom>
          <a:noFill/>
          <a:ln w="127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3" name="Szövegdoboz 32"/>
          <p:cNvSpPr txBox="1"/>
          <p:nvPr/>
        </p:nvSpPr>
        <p:spPr>
          <a:xfrm>
            <a:off x="34925" y="5049838"/>
            <a:ext cx="4392613" cy="1754187"/>
          </a:xfrm>
          <a:prstGeom prst="rect">
            <a:avLst/>
          </a:prstGeom>
          <a:solidFill>
            <a:schemeClr val="bg2">
              <a:lumMod val="75000"/>
              <a:lumOff val="25000"/>
            </a:schemeClr>
          </a:solidFill>
        </p:spPr>
        <p:txBody>
          <a:bodyPr>
            <a:spAutoFit/>
          </a:bodyPr>
          <a:lstStyle/>
          <a:p>
            <a:pPr>
              <a:buFont typeface="Arial" pitchFamily="34" charset="0"/>
              <a:buChar char="•"/>
              <a:defRPr/>
            </a:pPr>
            <a:r>
              <a:rPr lang="hu-HU" sz="1800" dirty="0"/>
              <a:t> </a:t>
            </a:r>
            <a:r>
              <a:rPr lang="en-US" sz="1800" dirty="0"/>
              <a:t> </a:t>
            </a:r>
            <a:r>
              <a:rPr lang="hu-HU" sz="1800" dirty="0"/>
              <a:t>Két pont meghatároz egy egyenest.</a:t>
            </a:r>
            <a:endParaRPr lang="en-US" sz="1800" dirty="0"/>
          </a:p>
          <a:p>
            <a:pPr>
              <a:buFont typeface="Arial" pitchFamily="34" charset="0"/>
              <a:buChar char="•"/>
              <a:defRPr/>
            </a:pPr>
            <a:r>
              <a:rPr lang="en-US" sz="1800" dirty="0"/>
              <a:t>  </a:t>
            </a:r>
            <a:r>
              <a:rPr lang="hu-HU" sz="1800" dirty="0"/>
              <a:t>Egy egyenesnek van legalább két pontja.</a:t>
            </a:r>
            <a:endParaRPr lang="en-US" sz="1800" dirty="0"/>
          </a:p>
          <a:p>
            <a:pPr marL="179388" indent="-179388">
              <a:buFont typeface="Arial" pitchFamily="34" charset="0"/>
              <a:buChar char="•"/>
              <a:defRPr/>
            </a:pPr>
            <a:r>
              <a:rPr lang="hu-HU" sz="1800" dirty="0"/>
              <a:t>Ha </a:t>
            </a:r>
            <a:r>
              <a:rPr lang="en-US" sz="1800" i="1" dirty="0"/>
              <a:t>a</a:t>
            </a:r>
            <a:r>
              <a:rPr lang="en-US" sz="1800" dirty="0"/>
              <a:t> </a:t>
            </a:r>
            <a:r>
              <a:rPr lang="hu-HU" sz="1800" dirty="0"/>
              <a:t>egy egyenes, A pedig egy, nem az egyenesen lévő pont, akkor egyetlen olyan egyenes létezik, amely átmegy A-n és nem metszi a-t.</a:t>
            </a:r>
            <a:endParaRPr lang="en-US" sz="1800" dirty="0"/>
          </a:p>
        </p:txBody>
      </p:sp>
      <p:sp>
        <p:nvSpPr>
          <p:cNvPr id="36" name="Szövegdoboz 35"/>
          <p:cNvSpPr txBox="1"/>
          <p:nvPr/>
        </p:nvSpPr>
        <p:spPr>
          <a:xfrm>
            <a:off x="4679950" y="5049838"/>
            <a:ext cx="4392613" cy="1200150"/>
          </a:xfrm>
          <a:prstGeom prst="rect">
            <a:avLst/>
          </a:prstGeom>
          <a:solidFill>
            <a:schemeClr val="bg2">
              <a:lumMod val="75000"/>
              <a:lumOff val="25000"/>
            </a:schemeClr>
          </a:solidFill>
        </p:spPr>
        <p:txBody>
          <a:bodyPr>
            <a:spAutoFit/>
          </a:bodyPr>
          <a:lstStyle/>
          <a:p>
            <a:pPr>
              <a:buFont typeface="Arial" pitchFamily="34" charset="0"/>
              <a:buChar char="•"/>
              <a:defRPr/>
            </a:pPr>
            <a:r>
              <a:rPr lang="hu-HU" sz="1800" dirty="0"/>
              <a:t> </a:t>
            </a:r>
            <a:r>
              <a:rPr lang="en-US" sz="1800" dirty="0"/>
              <a:t> </a:t>
            </a:r>
            <a:r>
              <a:rPr lang="hu-HU" sz="1800" dirty="0"/>
              <a:t>Két pont meghatároz egy egyenest.</a:t>
            </a:r>
            <a:endParaRPr lang="en-US" sz="1800" dirty="0"/>
          </a:p>
          <a:p>
            <a:pPr>
              <a:buFont typeface="Arial" pitchFamily="34" charset="0"/>
              <a:buChar char="•"/>
              <a:defRPr/>
            </a:pPr>
            <a:r>
              <a:rPr lang="en-US" sz="1800" dirty="0"/>
              <a:t>  </a:t>
            </a:r>
            <a:r>
              <a:rPr lang="hu-HU" sz="1800" dirty="0"/>
              <a:t>Egy egyenesnek van legalább két pontja.</a:t>
            </a:r>
            <a:endParaRPr lang="en-US" sz="1800" dirty="0"/>
          </a:p>
          <a:p>
            <a:pPr marL="179388" indent="-179388">
              <a:buFont typeface="Arial" pitchFamily="34" charset="0"/>
              <a:buChar char="•"/>
              <a:defRPr/>
            </a:pPr>
            <a:r>
              <a:rPr lang="hu-HU" sz="1800" b="1" dirty="0"/>
              <a:t>Két egyenes mindig egy pontban metszi egymást</a:t>
            </a:r>
            <a:r>
              <a:rPr lang="hu-HU" sz="1800" dirty="0"/>
              <a:t>.</a:t>
            </a:r>
            <a:endParaRPr lang="en-US" sz="1800" dirty="0"/>
          </a:p>
        </p:txBody>
      </p:sp>
      <p:sp>
        <p:nvSpPr>
          <p:cNvPr id="39" name="Téglalap 38"/>
          <p:cNvSpPr/>
          <p:nvPr/>
        </p:nvSpPr>
        <p:spPr>
          <a:xfrm>
            <a:off x="4076700" y="5337175"/>
            <a:ext cx="639763" cy="646113"/>
          </a:xfrm>
          <a:prstGeom prst="rect">
            <a:avLst/>
          </a:prstGeom>
          <a:solidFill>
            <a:schemeClr val="bg2">
              <a:lumMod val="75000"/>
              <a:lumOff val="25000"/>
            </a:schemeClr>
          </a:solidFill>
        </p:spPr>
        <p:txBody>
          <a:bodyPr wrap="none">
            <a:spAutoFit/>
          </a:bodyPr>
          <a:lstStyle/>
          <a:p>
            <a:pPr>
              <a:defRPr/>
            </a:pPr>
            <a:r>
              <a:rPr lang="hu-HU" sz="3600" dirty="0">
                <a:sym typeface="Symbol"/>
              </a:rPr>
              <a:t></a:t>
            </a:r>
            <a:endParaRPr lang="hu-HU" sz="3600" dirty="0"/>
          </a:p>
        </p:txBody>
      </p:sp>
      <p:cxnSp>
        <p:nvCxnSpPr>
          <p:cNvPr id="41" name="Egyenes összekötő 40"/>
          <p:cNvCxnSpPr>
            <a:cxnSpLocks noChangeShapeType="1"/>
          </p:cNvCxnSpPr>
          <p:nvPr/>
        </p:nvCxnSpPr>
        <p:spPr bwMode="auto">
          <a:xfrm>
            <a:off x="0" y="5732463"/>
            <a:ext cx="4284663" cy="936625"/>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cxnSp>
        <p:nvCxnSpPr>
          <p:cNvPr id="44" name="Egyenes összekötő 43"/>
          <p:cNvCxnSpPr>
            <a:cxnSpLocks noChangeShapeType="1"/>
          </p:cNvCxnSpPr>
          <p:nvPr/>
        </p:nvCxnSpPr>
        <p:spPr bwMode="auto">
          <a:xfrm flipV="1">
            <a:off x="0" y="5913438"/>
            <a:ext cx="4248150" cy="755650"/>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3" name="Szövegdoboz 2"/>
          <p:cNvSpPr txBox="1"/>
          <p:nvPr/>
        </p:nvSpPr>
        <p:spPr>
          <a:xfrm>
            <a:off x="7524328" y="4623519"/>
            <a:ext cx="1311578" cy="461665"/>
          </a:xfrm>
          <a:prstGeom prst="rect">
            <a:avLst/>
          </a:prstGeom>
          <a:noFill/>
        </p:spPr>
        <p:txBody>
          <a:bodyPr wrap="none" rtlCol="0">
            <a:spAutoFit/>
          </a:bodyPr>
          <a:lstStyle/>
          <a:p>
            <a:r>
              <a:rPr lang="hu-HU" dirty="0" smtClean="0"/>
              <a:t>Projektív</a:t>
            </a:r>
            <a:endParaRPr lang="en-US" dirty="0"/>
          </a:p>
        </p:txBody>
      </p:sp>
      <p:sp>
        <p:nvSpPr>
          <p:cNvPr id="24" name="Szövegdoboz 23"/>
          <p:cNvSpPr txBox="1"/>
          <p:nvPr/>
        </p:nvSpPr>
        <p:spPr>
          <a:xfrm>
            <a:off x="212952" y="4660900"/>
            <a:ext cx="1481496" cy="461665"/>
          </a:xfrm>
          <a:prstGeom prst="rect">
            <a:avLst/>
          </a:prstGeom>
          <a:noFill/>
        </p:spPr>
        <p:txBody>
          <a:bodyPr wrap="none" rtlCol="0">
            <a:spAutoFit/>
          </a:bodyPr>
          <a:lstStyle/>
          <a:p>
            <a:r>
              <a:rPr lang="hu-HU" dirty="0" smtClean="0"/>
              <a:t>Euklideszi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36"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Line 15"/>
          <p:cNvSpPr>
            <a:spLocks noChangeShapeType="1"/>
          </p:cNvSpPr>
          <p:nvPr/>
        </p:nvSpPr>
        <p:spPr bwMode="auto">
          <a:xfrm flipV="1">
            <a:off x="1079500" y="2667000"/>
            <a:ext cx="0" cy="2819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4" name="Rectangle 2"/>
          <p:cNvSpPr>
            <a:spLocks noGrp="1" noChangeArrowheads="1"/>
          </p:cNvSpPr>
          <p:nvPr>
            <p:ph type="title"/>
          </p:nvPr>
        </p:nvSpPr>
        <p:spPr>
          <a:xfrm>
            <a:off x="0" y="188640"/>
            <a:ext cx="7858125" cy="1143000"/>
          </a:xfrm>
        </p:spPr>
        <p:txBody>
          <a:bodyPr/>
          <a:lstStyle/>
          <a:p>
            <a:pPr>
              <a:defRPr/>
            </a:pPr>
            <a:r>
              <a:rPr lang="hu-HU" dirty="0" smtClean="0">
                <a:solidFill>
                  <a:srgbClr val="FF0000"/>
                </a:solidFill>
              </a:rPr>
              <a:t>Homogén koordináták </a:t>
            </a:r>
            <a:r>
              <a:rPr lang="en-US" dirty="0" smtClean="0">
                <a:solidFill>
                  <a:srgbClr val="FF0000"/>
                </a:solidFill>
              </a:rPr>
              <a:t>(2D)</a:t>
            </a:r>
            <a:endParaRPr lang="hu-HU" dirty="0" smtClean="0">
              <a:solidFill>
                <a:srgbClr val="FF0000"/>
              </a:solidFill>
            </a:endParaRPr>
          </a:p>
        </p:txBody>
      </p:sp>
      <p:sp>
        <p:nvSpPr>
          <p:cNvPr id="6148" name="Oval 3"/>
          <p:cNvSpPr>
            <a:spLocks noChangeArrowheads="1"/>
          </p:cNvSpPr>
          <p:nvPr/>
        </p:nvSpPr>
        <p:spPr bwMode="auto">
          <a:xfrm>
            <a:off x="1612900" y="4419600"/>
            <a:ext cx="152400" cy="152400"/>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800"/>
          </a:p>
        </p:txBody>
      </p:sp>
      <p:sp>
        <p:nvSpPr>
          <p:cNvPr id="6152" name="Freeform 7"/>
          <p:cNvSpPr>
            <a:spLocks/>
          </p:cNvSpPr>
          <p:nvPr/>
        </p:nvSpPr>
        <p:spPr bwMode="auto">
          <a:xfrm>
            <a:off x="927100" y="5486400"/>
            <a:ext cx="320675" cy="3810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tx2">
              <a:lumMod val="40000"/>
              <a:lumOff val="60000"/>
            </a:schemeClr>
          </a:solidFill>
          <a:ln w="12700" cap="flat" cmpd="sng">
            <a:solidFill>
              <a:schemeClr val="hlink"/>
            </a:solidFill>
            <a:prstDash val="solid"/>
            <a:round/>
            <a:headEnd/>
            <a:tailEnd/>
          </a:ln>
        </p:spPr>
        <p:txBody>
          <a:bodyPr wrap="none" anchor="ctr"/>
          <a:lstStyle/>
          <a:p>
            <a:endParaRPr lang="hu-HU"/>
          </a:p>
        </p:txBody>
      </p:sp>
      <p:sp>
        <p:nvSpPr>
          <p:cNvPr id="6153" name="Freeform 8"/>
          <p:cNvSpPr>
            <a:spLocks/>
          </p:cNvSpPr>
          <p:nvPr/>
        </p:nvSpPr>
        <p:spPr bwMode="auto">
          <a:xfrm>
            <a:off x="2527300" y="5486400"/>
            <a:ext cx="457200" cy="7620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tx2">
              <a:lumMod val="40000"/>
              <a:lumOff val="60000"/>
            </a:schemeClr>
          </a:solidFill>
          <a:ln w="12700" cap="flat" cmpd="sng">
            <a:solidFill>
              <a:schemeClr val="hlink"/>
            </a:solidFill>
            <a:prstDash val="solid"/>
            <a:round/>
            <a:headEnd/>
            <a:tailEnd/>
          </a:ln>
        </p:spPr>
        <p:txBody>
          <a:bodyPr wrap="none" anchor="ctr"/>
          <a:lstStyle/>
          <a:p>
            <a:endParaRPr lang="hu-HU"/>
          </a:p>
        </p:txBody>
      </p:sp>
      <p:sp>
        <p:nvSpPr>
          <p:cNvPr id="6154" name="Freeform 9"/>
          <p:cNvSpPr>
            <a:spLocks/>
          </p:cNvSpPr>
          <p:nvPr/>
        </p:nvSpPr>
        <p:spPr bwMode="auto">
          <a:xfrm>
            <a:off x="774700" y="3810000"/>
            <a:ext cx="646113" cy="8382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tx2">
              <a:lumMod val="40000"/>
              <a:lumOff val="60000"/>
            </a:schemeClr>
          </a:solidFill>
          <a:ln w="12700" cap="flat" cmpd="sng">
            <a:solidFill>
              <a:schemeClr val="hlink"/>
            </a:solidFill>
            <a:prstDash val="solid"/>
            <a:round/>
            <a:headEnd/>
            <a:tailEnd/>
          </a:ln>
        </p:spPr>
        <p:txBody>
          <a:bodyPr wrap="none" anchor="ctr"/>
          <a:lstStyle/>
          <a:p>
            <a:endParaRPr lang="hu-HU"/>
          </a:p>
        </p:txBody>
      </p:sp>
      <p:sp>
        <p:nvSpPr>
          <p:cNvPr id="6155" name="Text Box 10"/>
          <p:cNvSpPr txBox="1">
            <a:spLocks noChangeArrowheads="1"/>
          </p:cNvSpPr>
          <p:nvPr/>
        </p:nvSpPr>
        <p:spPr bwMode="auto">
          <a:xfrm>
            <a:off x="2484438" y="5661025"/>
            <a:ext cx="523875" cy="523875"/>
          </a:xfrm>
          <a:prstGeom prst="rect">
            <a:avLst/>
          </a:prstGeom>
          <a:noFill/>
          <a:ln>
            <a:noFill/>
          </a:ln>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i="1"/>
              <a:t>X</a:t>
            </a:r>
            <a:r>
              <a:rPr lang="hu-HU" altLang="hu-HU" sz="2800" i="1" baseline="-25000"/>
              <a:t>h</a:t>
            </a:r>
            <a:endParaRPr lang="hu-HU" altLang="hu-HU" sz="2800"/>
          </a:p>
        </p:txBody>
      </p:sp>
      <p:sp>
        <p:nvSpPr>
          <p:cNvPr id="6156" name="Text Box 11"/>
          <p:cNvSpPr txBox="1">
            <a:spLocks noChangeArrowheads="1"/>
          </p:cNvSpPr>
          <p:nvPr/>
        </p:nvSpPr>
        <p:spPr bwMode="auto">
          <a:xfrm>
            <a:off x="863600" y="4041775"/>
            <a:ext cx="504825" cy="522288"/>
          </a:xfrm>
          <a:prstGeom prst="rect">
            <a:avLst/>
          </a:prstGeom>
          <a:noFill/>
          <a:ln>
            <a:noFill/>
          </a:ln>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i="1"/>
              <a:t>Y</a:t>
            </a:r>
            <a:r>
              <a:rPr lang="hu-HU" altLang="hu-HU" sz="2800" i="1" baseline="-25000"/>
              <a:t>h</a:t>
            </a:r>
            <a:endParaRPr lang="hu-HU" altLang="hu-HU" sz="2800"/>
          </a:p>
        </p:txBody>
      </p:sp>
      <p:sp>
        <p:nvSpPr>
          <p:cNvPr id="6157" name="Text Box 12"/>
          <p:cNvSpPr txBox="1">
            <a:spLocks noChangeArrowheads="1"/>
          </p:cNvSpPr>
          <p:nvPr/>
        </p:nvSpPr>
        <p:spPr bwMode="auto">
          <a:xfrm>
            <a:off x="863600" y="5445125"/>
            <a:ext cx="423863" cy="523875"/>
          </a:xfrm>
          <a:prstGeom prst="rect">
            <a:avLst/>
          </a:prstGeom>
          <a:noFill/>
          <a:ln>
            <a:noFill/>
          </a:ln>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i="1" dirty="0"/>
              <a:t>w</a:t>
            </a:r>
            <a:endParaRPr lang="hu-HU" altLang="hu-HU" sz="2800" dirty="0"/>
          </a:p>
        </p:txBody>
      </p:sp>
      <p:sp>
        <p:nvSpPr>
          <p:cNvPr id="6158" name="Text Box 13"/>
          <p:cNvSpPr txBox="1">
            <a:spLocks noChangeArrowheads="1"/>
          </p:cNvSpPr>
          <p:nvPr/>
        </p:nvSpPr>
        <p:spPr bwMode="auto">
          <a:xfrm>
            <a:off x="107950" y="5229225"/>
            <a:ext cx="873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a:t>(0,0)</a:t>
            </a:r>
            <a:endParaRPr lang="hu-HU" altLang="hu-HU" sz="2800"/>
          </a:p>
        </p:txBody>
      </p:sp>
      <p:sp>
        <p:nvSpPr>
          <p:cNvPr id="6159" name="Line 14"/>
          <p:cNvSpPr>
            <a:spLocks noChangeShapeType="1"/>
          </p:cNvSpPr>
          <p:nvPr/>
        </p:nvSpPr>
        <p:spPr bwMode="auto">
          <a:xfrm>
            <a:off x="1079500" y="5486400"/>
            <a:ext cx="2590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6160" name="Rectangle 16"/>
          <p:cNvSpPr>
            <a:spLocks noChangeArrowheads="1"/>
          </p:cNvSpPr>
          <p:nvPr/>
        </p:nvSpPr>
        <p:spPr bwMode="auto">
          <a:xfrm>
            <a:off x="2987675" y="5562600"/>
            <a:ext cx="8747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a:t>(1,0)</a:t>
            </a:r>
            <a:endParaRPr lang="hu-HU" altLang="hu-HU" sz="2800"/>
          </a:p>
        </p:txBody>
      </p:sp>
      <p:sp>
        <p:nvSpPr>
          <p:cNvPr id="6161" name="Rectangle 17"/>
          <p:cNvSpPr>
            <a:spLocks noChangeArrowheads="1"/>
          </p:cNvSpPr>
          <p:nvPr/>
        </p:nvSpPr>
        <p:spPr bwMode="auto">
          <a:xfrm>
            <a:off x="1223963" y="3573463"/>
            <a:ext cx="873125" cy="522287"/>
          </a:xfrm>
          <a:prstGeom prst="rect">
            <a:avLst/>
          </a:prstGeom>
          <a:noFill/>
          <a:ln>
            <a:noFill/>
          </a:ln>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a:t>(0,1)</a:t>
            </a:r>
            <a:endParaRPr lang="hu-HU" altLang="hu-HU" sz="2800"/>
          </a:p>
        </p:txBody>
      </p:sp>
      <p:sp>
        <p:nvSpPr>
          <p:cNvPr id="6162" name="Rectangle 18"/>
          <p:cNvSpPr>
            <a:spLocks noChangeArrowheads="1"/>
          </p:cNvSpPr>
          <p:nvPr/>
        </p:nvSpPr>
        <p:spPr bwMode="auto">
          <a:xfrm>
            <a:off x="2225737" y="3446450"/>
            <a:ext cx="2352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b="1" i="1"/>
              <a:t>r</a:t>
            </a:r>
            <a:r>
              <a:rPr lang="en-US" altLang="hu-HU" sz="3200"/>
              <a:t>[</a:t>
            </a:r>
            <a:r>
              <a:rPr lang="hu-HU" altLang="hu-HU" sz="3200" i="1"/>
              <a:t>X</a:t>
            </a:r>
            <a:r>
              <a:rPr lang="hu-HU" altLang="hu-HU" sz="3200" i="1" baseline="-25000"/>
              <a:t>h </a:t>
            </a:r>
            <a:r>
              <a:rPr lang="hu-HU" altLang="hu-HU" sz="3200" i="1"/>
              <a:t>,Y</a:t>
            </a:r>
            <a:r>
              <a:rPr lang="hu-HU" altLang="hu-HU" sz="3200" i="1" baseline="-25000"/>
              <a:t>h </a:t>
            </a:r>
            <a:r>
              <a:rPr lang="hu-HU" altLang="hu-HU" sz="3200" i="1"/>
              <a:t>,h</a:t>
            </a:r>
            <a:r>
              <a:rPr lang="en-US" altLang="hu-HU" sz="3200"/>
              <a:t>]</a:t>
            </a:r>
            <a:r>
              <a:rPr lang="hu-HU" altLang="hu-HU" sz="3200"/>
              <a:t> = </a:t>
            </a:r>
          </a:p>
        </p:txBody>
      </p:sp>
      <p:sp>
        <p:nvSpPr>
          <p:cNvPr id="6163" name="Rectangle 19"/>
          <p:cNvSpPr>
            <a:spLocks noChangeArrowheads="1"/>
          </p:cNvSpPr>
          <p:nvPr/>
        </p:nvSpPr>
        <p:spPr bwMode="auto">
          <a:xfrm>
            <a:off x="4499037" y="3136888"/>
            <a:ext cx="4789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i="1"/>
              <a:t>X</a:t>
            </a:r>
            <a:r>
              <a:rPr lang="hu-HU" altLang="hu-HU" sz="3200" i="1" baseline="-25000"/>
              <a:t>h</a:t>
            </a:r>
            <a:r>
              <a:rPr lang="en-US" altLang="hu-HU" sz="3200" i="1">
                <a:sym typeface="Symbol" pitchFamily="18" charset="2"/>
              </a:rPr>
              <a:t></a:t>
            </a:r>
            <a:r>
              <a:rPr lang="hu-HU" altLang="hu-HU" sz="3200" i="1">
                <a:sym typeface="Symbol" pitchFamily="18" charset="2"/>
              </a:rPr>
              <a:t> </a:t>
            </a:r>
            <a:r>
              <a:rPr lang="en-US" altLang="hu-HU" sz="3200"/>
              <a:t>(1,0)</a:t>
            </a:r>
            <a:r>
              <a:rPr lang="hu-HU" altLang="hu-HU" sz="3200" i="1"/>
              <a:t>+Y</a:t>
            </a:r>
            <a:r>
              <a:rPr lang="hu-HU" altLang="hu-HU" sz="3200" i="1" baseline="-25000"/>
              <a:t>h</a:t>
            </a:r>
            <a:r>
              <a:rPr lang="en-US" altLang="hu-HU" sz="3200" i="1">
                <a:sym typeface="Symbol" pitchFamily="18" charset="2"/>
              </a:rPr>
              <a:t></a:t>
            </a:r>
            <a:r>
              <a:rPr lang="hu-HU" altLang="hu-HU" sz="3200" i="1">
                <a:sym typeface="Symbol" pitchFamily="18" charset="2"/>
              </a:rPr>
              <a:t> </a:t>
            </a:r>
            <a:r>
              <a:rPr lang="en-US" altLang="hu-HU" sz="3200"/>
              <a:t>(0,1)+</a:t>
            </a:r>
            <a:r>
              <a:rPr lang="hu-HU" altLang="hu-HU" sz="3200" i="1"/>
              <a:t>w</a:t>
            </a:r>
            <a:r>
              <a:rPr lang="en-US" altLang="hu-HU" sz="3200" i="1">
                <a:sym typeface="Symbol" pitchFamily="18" charset="2"/>
              </a:rPr>
              <a:t></a:t>
            </a:r>
            <a:r>
              <a:rPr lang="hu-HU" altLang="hu-HU" sz="3200" i="1">
                <a:sym typeface="Symbol" pitchFamily="18" charset="2"/>
              </a:rPr>
              <a:t> </a:t>
            </a:r>
            <a:r>
              <a:rPr lang="en-US" altLang="hu-HU" sz="3200"/>
              <a:t>(0,0)</a:t>
            </a:r>
            <a:endParaRPr lang="hu-HU" altLang="hu-HU" sz="3200"/>
          </a:p>
        </p:txBody>
      </p:sp>
      <p:sp>
        <p:nvSpPr>
          <p:cNvPr id="6164" name="Line 20"/>
          <p:cNvSpPr>
            <a:spLocks noChangeShapeType="1"/>
          </p:cNvSpPr>
          <p:nvPr/>
        </p:nvSpPr>
        <p:spPr bwMode="auto">
          <a:xfrm flipV="1">
            <a:off x="4435537" y="3749663"/>
            <a:ext cx="4559300" cy="15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6165" name="Rectangle 21"/>
          <p:cNvSpPr>
            <a:spLocks noChangeArrowheads="1"/>
          </p:cNvSpPr>
          <p:nvPr/>
        </p:nvSpPr>
        <p:spPr bwMode="auto">
          <a:xfrm>
            <a:off x="6340537" y="3749663"/>
            <a:ext cx="387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i="1"/>
              <a:t>h</a:t>
            </a:r>
          </a:p>
        </p:txBody>
      </p:sp>
      <p:sp>
        <p:nvSpPr>
          <p:cNvPr id="6166" name="Rectangle 22"/>
          <p:cNvSpPr>
            <a:spLocks noChangeArrowheads="1"/>
          </p:cNvSpPr>
          <p:nvPr/>
        </p:nvSpPr>
        <p:spPr bwMode="auto">
          <a:xfrm>
            <a:off x="4387850" y="4296494"/>
            <a:ext cx="43021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b="1" i="1"/>
              <a:t>r</a:t>
            </a:r>
            <a:r>
              <a:rPr lang="en-US" altLang="hu-HU" sz="3200"/>
              <a:t>[</a:t>
            </a:r>
            <a:r>
              <a:rPr lang="hu-HU" altLang="hu-HU" sz="3200" i="1"/>
              <a:t>X</a:t>
            </a:r>
            <a:r>
              <a:rPr lang="hu-HU" altLang="hu-HU" sz="3200" i="1" baseline="-25000"/>
              <a:t>h </a:t>
            </a:r>
            <a:r>
              <a:rPr lang="hu-HU" altLang="hu-HU" sz="3200" i="1"/>
              <a:t>,Y</a:t>
            </a:r>
            <a:r>
              <a:rPr lang="hu-HU" altLang="hu-HU" sz="3200" i="1" baseline="-25000"/>
              <a:t>h </a:t>
            </a:r>
            <a:r>
              <a:rPr lang="hu-HU" altLang="hu-HU" sz="3200" i="1"/>
              <a:t>,h</a:t>
            </a:r>
            <a:r>
              <a:rPr lang="en-US" altLang="hu-HU" sz="3200"/>
              <a:t>]</a:t>
            </a:r>
            <a:r>
              <a:rPr lang="hu-HU" altLang="hu-HU" sz="3200"/>
              <a:t> = </a:t>
            </a:r>
            <a:r>
              <a:rPr lang="en-US" altLang="hu-HU" sz="4800"/>
              <a:t>(</a:t>
            </a:r>
            <a:r>
              <a:rPr lang="en-US" altLang="hu-HU" sz="3200"/>
              <a:t>       ,       </a:t>
            </a:r>
            <a:r>
              <a:rPr lang="en-US" altLang="hu-HU" sz="4800"/>
              <a:t>)</a:t>
            </a:r>
            <a:endParaRPr lang="hu-HU" altLang="hu-HU" sz="3200" i="1"/>
          </a:p>
        </p:txBody>
      </p:sp>
      <p:sp>
        <p:nvSpPr>
          <p:cNvPr id="6167" name="Rectangle 23"/>
          <p:cNvSpPr>
            <a:spLocks noChangeArrowheads="1"/>
          </p:cNvSpPr>
          <p:nvPr/>
        </p:nvSpPr>
        <p:spPr bwMode="auto">
          <a:xfrm>
            <a:off x="6826250" y="4340944"/>
            <a:ext cx="5651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hu-HU" altLang="hu-HU" sz="3200" i="1"/>
              <a:t>X</a:t>
            </a:r>
            <a:r>
              <a:rPr lang="hu-HU" altLang="hu-HU" sz="3200" i="1" baseline="-25000"/>
              <a:t>h</a:t>
            </a:r>
          </a:p>
          <a:p>
            <a:pPr algn="ctr"/>
            <a:r>
              <a:rPr lang="hu-HU" altLang="hu-HU" sz="3200" i="1"/>
              <a:t>h</a:t>
            </a:r>
            <a:endParaRPr lang="hu-HU" altLang="hu-HU" sz="3200" i="1" baseline="-25000"/>
          </a:p>
        </p:txBody>
      </p:sp>
      <p:sp>
        <p:nvSpPr>
          <p:cNvPr id="6168" name="Line 24"/>
          <p:cNvSpPr>
            <a:spLocks noChangeShapeType="1"/>
          </p:cNvSpPr>
          <p:nvPr/>
        </p:nvSpPr>
        <p:spPr bwMode="auto">
          <a:xfrm>
            <a:off x="6826250" y="4874344"/>
            <a:ext cx="609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6169" name="Rectangle 25"/>
          <p:cNvSpPr>
            <a:spLocks noChangeArrowheads="1"/>
          </p:cNvSpPr>
          <p:nvPr/>
        </p:nvSpPr>
        <p:spPr bwMode="auto">
          <a:xfrm>
            <a:off x="7751763" y="4340944"/>
            <a:ext cx="5429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hu-HU" altLang="hu-HU" sz="3200" i="1"/>
              <a:t>Y</a:t>
            </a:r>
            <a:r>
              <a:rPr lang="hu-HU" altLang="hu-HU" sz="3200" i="1" baseline="-25000"/>
              <a:t>h</a:t>
            </a:r>
          </a:p>
          <a:p>
            <a:pPr algn="ctr"/>
            <a:r>
              <a:rPr lang="hu-HU" altLang="hu-HU" sz="3200" i="1"/>
              <a:t>h</a:t>
            </a:r>
            <a:endParaRPr lang="hu-HU" altLang="hu-HU" sz="3200" i="1" baseline="-25000"/>
          </a:p>
        </p:txBody>
      </p:sp>
      <p:sp>
        <p:nvSpPr>
          <p:cNvPr id="6170" name="Line 26"/>
          <p:cNvSpPr>
            <a:spLocks noChangeShapeType="1"/>
          </p:cNvSpPr>
          <p:nvPr/>
        </p:nvSpPr>
        <p:spPr bwMode="auto">
          <a:xfrm>
            <a:off x="7740650" y="4874344"/>
            <a:ext cx="609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6171" name="Text Box 27"/>
          <p:cNvSpPr txBox="1">
            <a:spLocks noChangeArrowheads="1"/>
          </p:cNvSpPr>
          <p:nvPr/>
        </p:nvSpPr>
        <p:spPr bwMode="auto">
          <a:xfrm>
            <a:off x="5318125" y="5680794"/>
            <a:ext cx="796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i="1"/>
              <a:t>x</a:t>
            </a:r>
            <a:r>
              <a:rPr lang="hu-HU" altLang="hu-HU" sz="3200"/>
              <a:t> = </a:t>
            </a:r>
          </a:p>
        </p:txBody>
      </p:sp>
      <p:sp>
        <p:nvSpPr>
          <p:cNvPr id="6172" name="Rectangle 28"/>
          <p:cNvSpPr>
            <a:spLocks noChangeArrowheads="1"/>
          </p:cNvSpPr>
          <p:nvPr/>
        </p:nvSpPr>
        <p:spPr bwMode="auto">
          <a:xfrm>
            <a:off x="6019800" y="5433144"/>
            <a:ext cx="5651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hu-HU" altLang="hu-HU" sz="3200" i="1"/>
              <a:t>X</a:t>
            </a:r>
            <a:r>
              <a:rPr lang="hu-HU" altLang="hu-HU" sz="3200" i="1" baseline="-25000"/>
              <a:t>h</a:t>
            </a:r>
          </a:p>
          <a:p>
            <a:pPr algn="ctr"/>
            <a:r>
              <a:rPr lang="hu-HU" altLang="hu-HU" sz="3200" i="1"/>
              <a:t>h</a:t>
            </a:r>
            <a:endParaRPr lang="hu-HU" altLang="hu-HU" sz="3200" i="1" baseline="-25000"/>
          </a:p>
        </p:txBody>
      </p:sp>
      <p:sp>
        <p:nvSpPr>
          <p:cNvPr id="6173" name="Line 29"/>
          <p:cNvSpPr>
            <a:spLocks noChangeShapeType="1"/>
          </p:cNvSpPr>
          <p:nvPr/>
        </p:nvSpPr>
        <p:spPr bwMode="auto">
          <a:xfrm>
            <a:off x="6019800" y="5966544"/>
            <a:ext cx="609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6174" name="Rectangle 30"/>
          <p:cNvSpPr>
            <a:spLocks noChangeArrowheads="1"/>
          </p:cNvSpPr>
          <p:nvPr/>
        </p:nvSpPr>
        <p:spPr bwMode="auto">
          <a:xfrm>
            <a:off x="7924800" y="5433144"/>
            <a:ext cx="5429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hu-HU" altLang="hu-HU" sz="3200" i="1"/>
              <a:t>Y</a:t>
            </a:r>
            <a:r>
              <a:rPr lang="hu-HU" altLang="hu-HU" sz="3200" i="1" baseline="-25000"/>
              <a:t>h</a:t>
            </a:r>
          </a:p>
          <a:p>
            <a:pPr algn="ctr"/>
            <a:r>
              <a:rPr lang="hu-HU" altLang="hu-HU" sz="3200" i="1"/>
              <a:t>h</a:t>
            </a:r>
            <a:endParaRPr lang="hu-HU" altLang="hu-HU" sz="3200" i="1" baseline="-25000"/>
          </a:p>
        </p:txBody>
      </p:sp>
      <p:sp>
        <p:nvSpPr>
          <p:cNvPr id="6175" name="Line 31"/>
          <p:cNvSpPr>
            <a:spLocks noChangeShapeType="1"/>
          </p:cNvSpPr>
          <p:nvPr/>
        </p:nvSpPr>
        <p:spPr bwMode="auto">
          <a:xfrm>
            <a:off x="7913688" y="5966544"/>
            <a:ext cx="609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6176" name="Rectangle 32"/>
          <p:cNvSpPr>
            <a:spLocks noChangeArrowheads="1"/>
          </p:cNvSpPr>
          <p:nvPr/>
        </p:nvSpPr>
        <p:spPr bwMode="auto">
          <a:xfrm>
            <a:off x="7162800" y="5661744"/>
            <a:ext cx="6953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i="1"/>
              <a:t>y</a:t>
            </a:r>
            <a:r>
              <a:rPr lang="hu-HU" altLang="hu-HU" sz="3200"/>
              <a:t> =</a:t>
            </a:r>
          </a:p>
        </p:txBody>
      </p:sp>
      <p:sp>
        <p:nvSpPr>
          <p:cNvPr id="6177" name="Rectangle 33"/>
          <p:cNvSpPr>
            <a:spLocks noChangeArrowheads="1"/>
          </p:cNvSpPr>
          <p:nvPr/>
        </p:nvSpPr>
        <p:spPr bwMode="auto">
          <a:xfrm>
            <a:off x="5105400" y="5480769"/>
            <a:ext cx="3733800" cy="1044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6178" name="Text Box 13"/>
          <p:cNvSpPr txBox="1">
            <a:spLocks noChangeArrowheads="1"/>
          </p:cNvSpPr>
          <p:nvPr/>
        </p:nvSpPr>
        <p:spPr bwMode="auto">
          <a:xfrm>
            <a:off x="395288" y="1412602"/>
            <a:ext cx="8485187" cy="6461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600"/>
              <a:t>(</a:t>
            </a:r>
            <a:r>
              <a:rPr lang="en-US" altLang="hu-HU" sz="3600" i="1"/>
              <a:t>x, y</a:t>
            </a:r>
            <a:r>
              <a:rPr lang="en-US" altLang="hu-HU" sz="3600"/>
              <a:t>) </a:t>
            </a:r>
            <a:r>
              <a:rPr lang="en-US" altLang="hu-HU" sz="3600">
                <a:sym typeface="Symbol" pitchFamily="18" charset="2"/>
              </a:rPr>
              <a:t> [</a:t>
            </a:r>
            <a:r>
              <a:rPr lang="en-US" altLang="hu-HU" sz="3600" i="1">
                <a:sym typeface="Symbol" pitchFamily="18" charset="2"/>
              </a:rPr>
              <a:t>x, y, </a:t>
            </a:r>
            <a:r>
              <a:rPr lang="en-US" altLang="hu-HU" sz="3600">
                <a:sym typeface="Symbol" pitchFamily="18" charset="2"/>
              </a:rPr>
              <a:t>1]  [</a:t>
            </a:r>
            <a:r>
              <a:rPr lang="en-US" altLang="hu-HU" sz="3600" i="1">
                <a:sym typeface="Symbol" pitchFamily="18" charset="2"/>
              </a:rPr>
              <a:t>x h, y h, h</a:t>
            </a:r>
            <a:r>
              <a:rPr lang="en-US" altLang="hu-HU" sz="3600">
                <a:sym typeface="Symbol" pitchFamily="18" charset="2"/>
              </a:rPr>
              <a:t>]=</a:t>
            </a:r>
            <a:r>
              <a:rPr lang="hu-HU" altLang="hu-HU" sz="3600" i="1"/>
              <a:t> </a:t>
            </a:r>
            <a:r>
              <a:rPr lang="en-US" altLang="hu-HU" sz="3600"/>
              <a:t>[</a:t>
            </a:r>
            <a:r>
              <a:rPr lang="hu-HU" altLang="hu-HU" sz="3600" i="1"/>
              <a:t>X</a:t>
            </a:r>
            <a:r>
              <a:rPr lang="hu-HU" altLang="hu-HU" sz="3600" i="1" baseline="-25000"/>
              <a:t>h </a:t>
            </a:r>
            <a:r>
              <a:rPr lang="en-US" altLang="hu-HU" sz="3600"/>
              <a:t>, </a:t>
            </a:r>
            <a:r>
              <a:rPr lang="hu-HU" altLang="hu-HU" sz="3600" i="1"/>
              <a:t>Y</a:t>
            </a:r>
            <a:r>
              <a:rPr lang="hu-HU" altLang="hu-HU" sz="3600" i="1" baseline="-25000"/>
              <a:t>h </a:t>
            </a:r>
            <a:r>
              <a:rPr lang="en-US" altLang="hu-HU" sz="3600"/>
              <a:t>, </a:t>
            </a:r>
            <a:r>
              <a:rPr lang="en-US" altLang="hu-HU" sz="3600" i="1"/>
              <a:t>h</a:t>
            </a:r>
            <a:r>
              <a:rPr lang="en-US" altLang="hu-HU" sz="3600"/>
              <a:t>]</a:t>
            </a:r>
            <a:endParaRPr lang="hu-HU" altLang="hu-HU" sz="3600"/>
          </a:p>
        </p:txBody>
      </p:sp>
      <p:sp>
        <p:nvSpPr>
          <p:cNvPr id="6179" name="Rectangle 21"/>
          <p:cNvSpPr>
            <a:spLocks noChangeArrowheads="1"/>
          </p:cNvSpPr>
          <p:nvPr/>
        </p:nvSpPr>
        <p:spPr bwMode="auto">
          <a:xfrm>
            <a:off x="34925" y="5949950"/>
            <a:ext cx="2349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i="1"/>
              <a:t>h=</a:t>
            </a:r>
            <a:r>
              <a:rPr lang="hu-HU" altLang="hu-HU" sz="3200" i="1"/>
              <a:t> X</a:t>
            </a:r>
            <a:r>
              <a:rPr lang="hu-HU" altLang="hu-HU" sz="3200" i="1" baseline="-25000"/>
              <a:t>h</a:t>
            </a:r>
            <a:r>
              <a:rPr lang="en-US" altLang="hu-HU" sz="3200" i="1"/>
              <a:t>+</a:t>
            </a:r>
            <a:r>
              <a:rPr lang="hu-HU" altLang="hu-HU" sz="3200" i="1"/>
              <a:t>Y</a:t>
            </a:r>
            <a:r>
              <a:rPr lang="hu-HU" altLang="hu-HU" sz="3200" i="1" baseline="-25000"/>
              <a:t>h</a:t>
            </a:r>
            <a:r>
              <a:rPr lang="en-US" altLang="hu-HU" sz="3200" i="1"/>
              <a:t>+w</a:t>
            </a:r>
            <a:endParaRPr lang="hu-HU" altLang="hu-HU" sz="3200" i="1"/>
          </a:p>
        </p:txBody>
      </p:sp>
      <p:sp>
        <p:nvSpPr>
          <p:cNvPr id="6149" name="Oval 4"/>
          <p:cNvSpPr>
            <a:spLocks noChangeArrowheads="1"/>
          </p:cNvSpPr>
          <p:nvPr/>
        </p:nvSpPr>
        <p:spPr bwMode="auto">
          <a:xfrm>
            <a:off x="1003300" y="5410200"/>
            <a:ext cx="152400" cy="152400"/>
          </a:xfrm>
          <a:prstGeom prst="ellipse">
            <a:avLst/>
          </a:prstGeom>
          <a:solidFill>
            <a:srgbClr val="FF0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800"/>
          </a:p>
        </p:txBody>
      </p:sp>
      <p:sp>
        <p:nvSpPr>
          <p:cNvPr id="6150" name="Oval 5"/>
          <p:cNvSpPr>
            <a:spLocks noChangeArrowheads="1"/>
          </p:cNvSpPr>
          <p:nvPr/>
        </p:nvSpPr>
        <p:spPr bwMode="auto">
          <a:xfrm>
            <a:off x="2679700" y="5410200"/>
            <a:ext cx="152400" cy="152400"/>
          </a:xfrm>
          <a:prstGeom prst="ellipse">
            <a:avLst/>
          </a:prstGeom>
          <a:solidFill>
            <a:srgbClr val="FF0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800"/>
          </a:p>
        </p:txBody>
      </p:sp>
      <p:sp>
        <p:nvSpPr>
          <p:cNvPr id="6151" name="Oval 6"/>
          <p:cNvSpPr>
            <a:spLocks noChangeArrowheads="1"/>
          </p:cNvSpPr>
          <p:nvPr/>
        </p:nvSpPr>
        <p:spPr bwMode="auto">
          <a:xfrm>
            <a:off x="1003300" y="3733800"/>
            <a:ext cx="152400" cy="152400"/>
          </a:xfrm>
          <a:prstGeom prst="ellipse">
            <a:avLst/>
          </a:prstGeom>
          <a:solidFill>
            <a:srgbClr val="FF0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800"/>
          </a:p>
        </p:txBody>
      </p:sp>
      <p:sp>
        <p:nvSpPr>
          <p:cNvPr id="36" name="Szövegdoboz 35"/>
          <p:cNvSpPr txBox="1"/>
          <p:nvPr/>
        </p:nvSpPr>
        <p:spPr>
          <a:xfrm>
            <a:off x="1183543" y="2129951"/>
            <a:ext cx="6503987" cy="830997"/>
          </a:xfrm>
          <a:prstGeom prst="rect">
            <a:avLst/>
          </a:prstGeom>
          <a:noFill/>
        </p:spPr>
        <p:txBody>
          <a:bodyPr wrap="square" rtlCol="0">
            <a:spAutoFit/>
          </a:bodyPr>
          <a:lstStyle/>
          <a:p>
            <a:r>
              <a:rPr lang="hu-HU" dirty="0" smtClean="0">
                <a:latin typeface="+mn-lt"/>
              </a:rPr>
              <a:t>I. </a:t>
            </a:r>
            <a:r>
              <a:rPr lang="en-US" dirty="0" err="1" smtClean="0">
                <a:latin typeface="+mn-lt"/>
              </a:rPr>
              <a:t>Homog</a:t>
            </a:r>
            <a:r>
              <a:rPr lang="hu-HU" dirty="0" smtClean="0">
                <a:latin typeface="+mn-lt"/>
              </a:rPr>
              <a:t>én koordináták súlypont analógiával számszerűsítenek pontokat</a:t>
            </a:r>
            <a:r>
              <a:rPr lang="en-US" dirty="0" smtClean="0">
                <a:latin typeface="+mn-lt"/>
              </a:rPr>
              <a:t>:</a:t>
            </a:r>
            <a:endParaRPr lang="en-US" dirty="0">
              <a:latin typeface="+mn-lt"/>
            </a:endParaRPr>
          </a:p>
        </p:txBody>
      </p:sp>
      <p:pic>
        <p:nvPicPr>
          <p:cNvPr id="1026" name="Picture 2" descr="August Ferdinand Möbi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8712" y="0"/>
            <a:ext cx="1155287" cy="1412602"/>
          </a:xfrm>
          <a:prstGeom prst="rect">
            <a:avLst/>
          </a:prstGeom>
          <a:noFill/>
          <a:extLst>
            <a:ext uri="{909E8E84-426E-40DD-AFC4-6F175D3DCCD1}">
              <a14:hiddenFill xmlns:a14="http://schemas.microsoft.com/office/drawing/2010/main">
                <a:solidFill>
                  <a:srgbClr val="FFFFFF"/>
                </a:solidFill>
              </a14:hiddenFill>
            </a:ext>
          </a:extLst>
        </p:spPr>
      </p:pic>
      <p:sp>
        <p:nvSpPr>
          <p:cNvPr id="2" name="Szövegdoboz 1"/>
          <p:cNvSpPr txBox="1"/>
          <p:nvPr/>
        </p:nvSpPr>
        <p:spPr>
          <a:xfrm rot="16200000">
            <a:off x="7342749" y="439109"/>
            <a:ext cx="1125629" cy="461665"/>
          </a:xfrm>
          <a:prstGeom prst="rect">
            <a:avLst/>
          </a:prstGeom>
          <a:noFill/>
        </p:spPr>
        <p:txBody>
          <a:bodyPr wrap="none" rtlCol="0">
            <a:spAutoFit/>
          </a:bodyPr>
          <a:lstStyle/>
          <a:p>
            <a:r>
              <a:rPr lang="hu-HU" dirty="0" smtClean="0"/>
              <a:t>Möbius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332215" y="224644"/>
            <a:ext cx="6835775" cy="1143000"/>
          </a:xfrm>
        </p:spPr>
        <p:txBody>
          <a:bodyPr>
            <a:normAutofit fontScale="90000"/>
          </a:bodyPr>
          <a:lstStyle/>
          <a:p>
            <a:pPr>
              <a:defRPr/>
            </a:pPr>
            <a:r>
              <a:rPr lang="hu-HU" dirty="0" smtClean="0">
                <a:solidFill>
                  <a:srgbClr val="FF0000"/>
                </a:solidFill>
              </a:rPr>
              <a:t>Homogén koordináták ideális pontokhoz: </a:t>
            </a:r>
            <a:r>
              <a:rPr lang="en-GB" i="1" dirty="0" smtClean="0">
                <a:solidFill>
                  <a:srgbClr val="FF0000"/>
                </a:solidFill>
              </a:rPr>
              <a:t>h</a:t>
            </a:r>
            <a:r>
              <a:rPr lang="en-GB" dirty="0" smtClean="0">
                <a:solidFill>
                  <a:srgbClr val="FF0000"/>
                </a:solidFill>
              </a:rPr>
              <a:t>=0</a:t>
            </a:r>
            <a:endParaRPr lang="hu-HU" dirty="0" smtClean="0">
              <a:solidFill>
                <a:srgbClr val="FF0000"/>
              </a:solidFill>
            </a:endParaRPr>
          </a:p>
        </p:txBody>
      </p:sp>
      <p:sp>
        <p:nvSpPr>
          <p:cNvPr id="7171" name="Line 4"/>
          <p:cNvSpPr>
            <a:spLocks noChangeShapeType="1"/>
          </p:cNvSpPr>
          <p:nvPr/>
        </p:nvSpPr>
        <p:spPr bwMode="auto">
          <a:xfrm flipV="1">
            <a:off x="1908175" y="2528206"/>
            <a:ext cx="0" cy="28797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7172" name="Line 5"/>
          <p:cNvSpPr>
            <a:spLocks noChangeShapeType="1"/>
          </p:cNvSpPr>
          <p:nvPr/>
        </p:nvSpPr>
        <p:spPr bwMode="auto">
          <a:xfrm flipV="1">
            <a:off x="1908175" y="5407931"/>
            <a:ext cx="2951163"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7174" name="Line 7"/>
          <p:cNvSpPr>
            <a:spLocks noChangeShapeType="1"/>
          </p:cNvSpPr>
          <p:nvPr/>
        </p:nvSpPr>
        <p:spPr bwMode="auto">
          <a:xfrm>
            <a:off x="2916238" y="4760231"/>
            <a:ext cx="0" cy="6477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7175" name="Line 8"/>
          <p:cNvSpPr>
            <a:spLocks noChangeShapeType="1"/>
          </p:cNvSpPr>
          <p:nvPr/>
        </p:nvSpPr>
        <p:spPr bwMode="auto">
          <a:xfrm flipH="1">
            <a:off x="1908175" y="4760231"/>
            <a:ext cx="100806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7176" name="Rectangle 9"/>
          <p:cNvSpPr>
            <a:spLocks noChangeArrowheads="1"/>
          </p:cNvSpPr>
          <p:nvPr/>
        </p:nvSpPr>
        <p:spPr bwMode="auto">
          <a:xfrm>
            <a:off x="2700338" y="5480956"/>
            <a:ext cx="3413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i="1"/>
              <a:t>x</a:t>
            </a:r>
            <a:endParaRPr lang="en-US" altLang="hu-HU" sz="2800" i="1"/>
          </a:p>
        </p:txBody>
      </p:sp>
      <p:sp>
        <p:nvSpPr>
          <p:cNvPr id="7177" name="Rectangle 10"/>
          <p:cNvSpPr>
            <a:spLocks noChangeArrowheads="1"/>
          </p:cNvSpPr>
          <p:nvPr/>
        </p:nvSpPr>
        <p:spPr bwMode="auto">
          <a:xfrm>
            <a:off x="1476375" y="4544331"/>
            <a:ext cx="3413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i="1"/>
              <a:t>y</a:t>
            </a:r>
            <a:endParaRPr lang="en-US" altLang="hu-HU" sz="2800" i="1"/>
          </a:p>
        </p:txBody>
      </p:sp>
      <p:sp>
        <p:nvSpPr>
          <p:cNvPr id="7178" name="Rectangle 11"/>
          <p:cNvSpPr>
            <a:spLocks noChangeArrowheads="1"/>
          </p:cNvSpPr>
          <p:nvPr/>
        </p:nvSpPr>
        <p:spPr bwMode="auto">
          <a:xfrm>
            <a:off x="2124075" y="4041093"/>
            <a:ext cx="10810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a:t>[</a:t>
            </a:r>
            <a:r>
              <a:rPr lang="hu-HU" altLang="hu-HU" sz="2800" i="1"/>
              <a:t>x</a:t>
            </a:r>
            <a:r>
              <a:rPr lang="en-GB" altLang="hu-HU" sz="2800" i="1"/>
              <a:t>,y,</a:t>
            </a:r>
            <a:r>
              <a:rPr lang="en-GB" altLang="hu-HU" sz="2800"/>
              <a:t>1]</a:t>
            </a:r>
            <a:endParaRPr lang="en-US" altLang="hu-HU" sz="2800"/>
          </a:p>
        </p:txBody>
      </p:sp>
      <p:sp>
        <p:nvSpPr>
          <p:cNvPr id="7180" name="Line 14"/>
          <p:cNvSpPr>
            <a:spLocks noChangeShapeType="1"/>
          </p:cNvSpPr>
          <p:nvPr/>
        </p:nvSpPr>
        <p:spPr bwMode="auto">
          <a:xfrm flipV="1">
            <a:off x="1908175" y="3248931"/>
            <a:ext cx="3384550" cy="2159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7181" name="Rectangle 15"/>
          <p:cNvSpPr>
            <a:spLocks noChangeArrowheads="1"/>
          </p:cNvSpPr>
          <p:nvPr/>
        </p:nvSpPr>
        <p:spPr bwMode="auto">
          <a:xfrm>
            <a:off x="3563938" y="4399868"/>
            <a:ext cx="3070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hu-HU" sz="2800"/>
              <a:t>[2</a:t>
            </a:r>
            <a:r>
              <a:rPr lang="hu-HU" altLang="hu-HU" sz="2800" i="1"/>
              <a:t>x</a:t>
            </a:r>
            <a:r>
              <a:rPr lang="en-GB" altLang="hu-HU" sz="2800" i="1"/>
              <a:t>,</a:t>
            </a:r>
            <a:r>
              <a:rPr lang="en-GB" altLang="hu-HU" sz="2800"/>
              <a:t>2</a:t>
            </a:r>
            <a:r>
              <a:rPr lang="en-GB" altLang="hu-HU" sz="2800" i="1"/>
              <a:t>y,</a:t>
            </a:r>
            <a:r>
              <a:rPr lang="en-GB" altLang="hu-HU" sz="2800"/>
              <a:t>1] </a:t>
            </a:r>
            <a:r>
              <a:rPr lang="en-US" altLang="hu-HU" sz="2800">
                <a:sym typeface="Symbol" pitchFamily="18" charset="2"/>
              </a:rPr>
              <a:t></a:t>
            </a:r>
            <a:r>
              <a:rPr lang="en-GB" altLang="hu-HU" sz="2800"/>
              <a:t> [</a:t>
            </a:r>
            <a:r>
              <a:rPr lang="hu-HU" altLang="hu-HU" sz="2800" i="1"/>
              <a:t>x</a:t>
            </a:r>
            <a:r>
              <a:rPr lang="en-GB" altLang="hu-HU" sz="2800" i="1"/>
              <a:t>,y,</a:t>
            </a:r>
            <a:r>
              <a:rPr lang="en-GB" altLang="hu-HU" sz="2800"/>
              <a:t>1/2]</a:t>
            </a:r>
            <a:r>
              <a:rPr lang="en-GB" altLang="hu-HU"/>
              <a:t> </a:t>
            </a:r>
            <a:endParaRPr lang="en-US" altLang="hu-HU"/>
          </a:p>
        </p:txBody>
      </p:sp>
      <p:sp>
        <p:nvSpPr>
          <p:cNvPr id="7183" name="Rectangle 17"/>
          <p:cNvSpPr>
            <a:spLocks noChangeArrowheads="1"/>
          </p:cNvSpPr>
          <p:nvPr/>
        </p:nvSpPr>
        <p:spPr bwMode="auto">
          <a:xfrm>
            <a:off x="4859338" y="3485468"/>
            <a:ext cx="13604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hu-HU" sz="2800"/>
              <a:t>[</a:t>
            </a:r>
            <a:r>
              <a:rPr lang="hu-HU" altLang="hu-HU" sz="2800" i="1"/>
              <a:t>x</a:t>
            </a:r>
            <a:r>
              <a:rPr lang="en-GB" altLang="hu-HU" sz="2800" i="1"/>
              <a:t>,y,</a:t>
            </a:r>
            <a:r>
              <a:rPr lang="en-GB" altLang="hu-HU" sz="2800"/>
              <a:t>1/3]</a:t>
            </a:r>
            <a:endParaRPr lang="hu-HU" altLang="hu-HU" sz="2800"/>
          </a:p>
        </p:txBody>
      </p:sp>
      <p:sp>
        <p:nvSpPr>
          <p:cNvPr id="7184" name="Oval 18"/>
          <p:cNvSpPr>
            <a:spLocks noChangeArrowheads="1"/>
          </p:cNvSpPr>
          <p:nvPr/>
        </p:nvSpPr>
        <p:spPr bwMode="auto">
          <a:xfrm>
            <a:off x="6227763" y="2456768"/>
            <a:ext cx="152400" cy="152400"/>
          </a:xfrm>
          <a:prstGeom prst="ellipse">
            <a:avLst/>
          </a:prstGeom>
          <a:solidFill>
            <a:srgbClr val="FFC000"/>
          </a:solidFill>
          <a:ln w="28575">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7185" name="Line 19"/>
          <p:cNvSpPr>
            <a:spLocks noChangeShapeType="1"/>
          </p:cNvSpPr>
          <p:nvPr/>
        </p:nvSpPr>
        <p:spPr bwMode="auto">
          <a:xfrm flipV="1">
            <a:off x="5724525" y="2599643"/>
            <a:ext cx="431800" cy="288925"/>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7186" name="Rectangle 20"/>
          <p:cNvSpPr>
            <a:spLocks noChangeArrowheads="1"/>
          </p:cNvSpPr>
          <p:nvPr/>
        </p:nvSpPr>
        <p:spPr bwMode="auto">
          <a:xfrm>
            <a:off x="6227763" y="2693306"/>
            <a:ext cx="1171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hu-HU" sz="2800"/>
              <a:t>[</a:t>
            </a:r>
            <a:r>
              <a:rPr lang="hu-HU" altLang="hu-HU" sz="2800" i="1"/>
              <a:t>x</a:t>
            </a:r>
            <a:r>
              <a:rPr lang="en-GB" altLang="hu-HU" sz="2800" i="1"/>
              <a:t>,y,</a:t>
            </a:r>
            <a:r>
              <a:rPr lang="en-GB" altLang="hu-HU" sz="2800"/>
              <a:t>0] </a:t>
            </a:r>
            <a:endParaRPr lang="en-US" altLang="hu-HU" sz="2800"/>
          </a:p>
        </p:txBody>
      </p:sp>
      <p:sp>
        <p:nvSpPr>
          <p:cNvPr id="7187" name="Szövegdoboz 18"/>
          <p:cNvSpPr txBox="1">
            <a:spLocks noChangeArrowheads="1"/>
          </p:cNvSpPr>
          <p:nvPr/>
        </p:nvSpPr>
        <p:spPr bwMode="auto">
          <a:xfrm>
            <a:off x="1042988" y="6037473"/>
            <a:ext cx="67040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dirty="0">
                <a:latin typeface="+mn-lt"/>
              </a:rPr>
              <a:t>Euklideszi sík</a:t>
            </a:r>
            <a:r>
              <a:rPr lang="en-US" altLang="hu-HU" sz="2800" dirty="0">
                <a:latin typeface="+mn-lt"/>
              </a:rPr>
              <a:t>+ ide</a:t>
            </a:r>
            <a:r>
              <a:rPr lang="hu-HU" altLang="hu-HU" sz="2800" dirty="0" err="1">
                <a:latin typeface="+mn-lt"/>
              </a:rPr>
              <a:t>ális</a:t>
            </a:r>
            <a:r>
              <a:rPr lang="hu-HU" altLang="hu-HU" sz="2800" dirty="0">
                <a:latin typeface="+mn-lt"/>
              </a:rPr>
              <a:t> pontok</a:t>
            </a:r>
            <a:r>
              <a:rPr lang="en-US" altLang="hu-HU" sz="2800" dirty="0">
                <a:latin typeface="+mn-lt"/>
              </a:rPr>
              <a:t> = </a:t>
            </a:r>
            <a:r>
              <a:rPr lang="hu-HU" altLang="hu-HU" sz="2800" dirty="0">
                <a:latin typeface="+mn-lt"/>
              </a:rPr>
              <a:t>projektív sík</a:t>
            </a:r>
          </a:p>
        </p:txBody>
      </p:sp>
      <p:sp>
        <p:nvSpPr>
          <p:cNvPr id="7188" name="Szövegdoboz 19"/>
          <p:cNvSpPr txBox="1">
            <a:spLocks noChangeArrowheads="1"/>
          </p:cNvSpPr>
          <p:nvPr/>
        </p:nvSpPr>
        <p:spPr bwMode="auto">
          <a:xfrm>
            <a:off x="6588125" y="2240868"/>
            <a:ext cx="1627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dirty="0">
                <a:latin typeface="+mn-lt"/>
              </a:rPr>
              <a:t>Ideális pont</a:t>
            </a:r>
          </a:p>
        </p:txBody>
      </p:sp>
      <p:sp>
        <p:nvSpPr>
          <p:cNvPr id="7173" name="Oval 6"/>
          <p:cNvSpPr>
            <a:spLocks noChangeArrowheads="1"/>
          </p:cNvSpPr>
          <p:nvPr/>
        </p:nvSpPr>
        <p:spPr bwMode="auto">
          <a:xfrm>
            <a:off x="2843213" y="4688793"/>
            <a:ext cx="152400" cy="152400"/>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7179" name="Oval 13"/>
          <p:cNvSpPr>
            <a:spLocks noChangeArrowheads="1"/>
          </p:cNvSpPr>
          <p:nvPr/>
        </p:nvSpPr>
        <p:spPr bwMode="auto">
          <a:xfrm>
            <a:off x="3779838" y="4112531"/>
            <a:ext cx="152400" cy="152400"/>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7182" name="Oval 16"/>
          <p:cNvSpPr>
            <a:spLocks noChangeArrowheads="1"/>
          </p:cNvSpPr>
          <p:nvPr/>
        </p:nvSpPr>
        <p:spPr bwMode="auto">
          <a:xfrm>
            <a:off x="4787900" y="3464831"/>
            <a:ext cx="152400" cy="152400"/>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21" name="Szövegdoboz 20"/>
          <p:cNvSpPr txBox="1"/>
          <p:nvPr/>
        </p:nvSpPr>
        <p:spPr>
          <a:xfrm>
            <a:off x="356826" y="1533584"/>
            <a:ext cx="7530934" cy="830997"/>
          </a:xfrm>
          <a:prstGeom prst="rect">
            <a:avLst/>
          </a:prstGeom>
          <a:noFill/>
        </p:spPr>
        <p:txBody>
          <a:bodyPr wrap="square" rtlCol="0">
            <a:spAutoFit/>
          </a:bodyPr>
          <a:lstStyle/>
          <a:p>
            <a:r>
              <a:rPr lang="hu-HU" dirty="0" smtClean="0">
                <a:latin typeface="+mn-lt"/>
              </a:rPr>
              <a:t>II. Homogén koordináták irány + inverz távolság skálázás szerint számszerűsítenek pontokat</a:t>
            </a:r>
            <a:r>
              <a:rPr lang="en-US" dirty="0" smtClean="0">
                <a:latin typeface="+mn-lt"/>
              </a:rPr>
              <a:t>:</a:t>
            </a:r>
            <a:endParaRPr lang="en-US"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11" name="Line 22"/>
          <p:cNvSpPr>
            <a:spLocks noChangeShapeType="1"/>
          </p:cNvSpPr>
          <p:nvPr/>
        </p:nvSpPr>
        <p:spPr bwMode="auto">
          <a:xfrm flipV="1">
            <a:off x="1295636" y="1700213"/>
            <a:ext cx="0" cy="27368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4" name="Rectangle 2"/>
          <p:cNvSpPr>
            <a:spLocks noGrp="1" noChangeArrowheads="1"/>
          </p:cNvSpPr>
          <p:nvPr>
            <p:ph type="title"/>
          </p:nvPr>
        </p:nvSpPr>
        <p:spPr>
          <a:xfrm>
            <a:off x="250825" y="476250"/>
            <a:ext cx="8642350" cy="1143000"/>
          </a:xfrm>
        </p:spPr>
        <p:txBody>
          <a:bodyPr/>
          <a:lstStyle/>
          <a:p>
            <a:pPr>
              <a:defRPr/>
            </a:pPr>
            <a:r>
              <a:rPr lang="hu-HU" dirty="0" smtClean="0">
                <a:solidFill>
                  <a:srgbClr val="FF0000"/>
                </a:solidFill>
              </a:rPr>
              <a:t>Homogén koordináták </a:t>
            </a:r>
            <a:r>
              <a:rPr lang="en-US" dirty="0" smtClean="0">
                <a:solidFill>
                  <a:srgbClr val="FF0000"/>
                </a:solidFill>
              </a:rPr>
              <a:t>(3D)</a:t>
            </a:r>
          </a:p>
        </p:txBody>
      </p:sp>
      <p:sp>
        <p:nvSpPr>
          <p:cNvPr id="8195" name="Oval 5"/>
          <p:cNvSpPr>
            <a:spLocks noChangeArrowheads="1"/>
          </p:cNvSpPr>
          <p:nvPr/>
        </p:nvSpPr>
        <p:spPr bwMode="auto">
          <a:xfrm>
            <a:off x="1828800" y="3429000"/>
            <a:ext cx="152400" cy="152400"/>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8199" name="Freeform 9"/>
          <p:cNvSpPr>
            <a:spLocks/>
          </p:cNvSpPr>
          <p:nvPr/>
        </p:nvSpPr>
        <p:spPr bwMode="auto">
          <a:xfrm>
            <a:off x="1143000" y="4495800"/>
            <a:ext cx="320675" cy="3810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tx2">
              <a:lumMod val="60000"/>
              <a:lumOff val="40000"/>
            </a:schemeClr>
          </a:solidFill>
          <a:ln w="12700" cap="flat" cmpd="sng">
            <a:solidFill>
              <a:schemeClr val="hlink"/>
            </a:solidFill>
            <a:prstDash val="solid"/>
            <a:round/>
            <a:headEnd/>
            <a:tailEnd/>
          </a:ln>
        </p:spPr>
        <p:txBody>
          <a:bodyPr wrap="none" anchor="ctr"/>
          <a:lstStyle/>
          <a:p>
            <a:endParaRPr lang="hu-HU"/>
          </a:p>
        </p:txBody>
      </p:sp>
      <p:sp>
        <p:nvSpPr>
          <p:cNvPr id="8200" name="Freeform 10"/>
          <p:cNvSpPr>
            <a:spLocks/>
          </p:cNvSpPr>
          <p:nvPr/>
        </p:nvSpPr>
        <p:spPr bwMode="auto">
          <a:xfrm>
            <a:off x="2916238" y="4508500"/>
            <a:ext cx="457200" cy="7620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tx2">
              <a:lumMod val="60000"/>
              <a:lumOff val="40000"/>
            </a:schemeClr>
          </a:solidFill>
          <a:ln w="12700" cap="flat" cmpd="sng">
            <a:solidFill>
              <a:schemeClr val="hlink"/>
            </a:solidFill>
            <a:prstDash val="solid"/>
            <a:round/>
            <a:headEnd/>
            <a:tailEnd/>
          </a:ln>
        </p:spPr>
        <p:txBody>
          <a:bodyPr wrap="none" anchor="ctr"/>
          <a:lstStyle/>
          <a:p>
            <a:endParaRPr lang="hu-HU"/>
          </a:p>
        </p:txBody>
      </p:sp>
      <p:sp>
        <p:nvSpPr>
          <p:cNvPr id="8201" name="Freeform 11"/>
          <p:cNvSpPr>
            <a:spLocks/>
          </p:cNvSpPr>
          <p:nvPr/>
        </p:nvSpPr>
        <p:spPr bwMode="auto">
          <a:xfrm>
            <a:off x="990600" y="2819400"/>
            <a:ext cx="646113" cy="8382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tx2">
              <a:lumMod val="60000"/>
              <a:lumOff val="40000"/>
            </a:schemeClr>
          </a:solidFill>
          <a:ln w="12700" cap="flat" cmpd="sng">
            <a:solidFill>
              <a:schemeClr val="hlink"/>
            </a:solidFill>
            <a:prstDash val="solid"/>
            <a:round/>
            <a:headEnd/>
            <a:tailEnd/>
          </a:ln>
        </p:spPr>
        <p:txBody>
          <a:bodyPr wrap="none" anchor="ctr"/>
          <a:lstStyle/>
          <a:p>
            <a:endParaRPr lang="hu-HU"/>
          </a:p>
        </p:txBody>
      </p:sp>
      <p:sp>
        <p:nvSpPr>
          <p:cNvPr id="8202" name="Text Box 12"/>
          <p:cNvSpPr txBox="1">
            <a:spLocks noChangeArrowheads="1"/>
          </p:cNvSpPr>
          <p:nvPr/>
        </p:nvSpPr>
        <p:spPr bwMode="auto">
          <a:xfrm>
            <a:off x="2819400" y="3962400"/>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i="1"/>
              <a:t>Y</a:t>
            </a:r>
            <a:r>
              <a:rPr lang="hu-HU" altLang="hu-HU" i="1" baseline="-25000"/>
              <a:t>h</a:t>
            </a:r>
            <a:endParaRPr lang="hu-HU" altLang="hu-HU"/>
          </a:p>
        </p:txBody>
      </p:sp>
      <p:sp>
        <p:nvSpPr>
          <p:cNvPr id="8203" name="Text Box 13"/>
          <p:cNvSpPr txBox="1">
            <a:spLocks noChangeArrowheads="1"/>
          </p:cNvSpPr>
          <p:nvPr/>
        </p:nvSpPr>
        <p:spPr bwMode="auto">
          <a:xfrm>
            <a:off x="755650" y="2205038"/>
            <a:ext cx="455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i="1"/>
              <a:t>Z</a:t>
            </a:r>
            <a:r>
              <a:rPr lang="hu-HU" altLang="hu-HU" i="1" baseline="-25000"/>
              <a:t>h</a:t>
            </a:r>
            <a:endParaRPr lang="hu-HU" altLang="hu-HU"/>
          </a:p>
        </p:txBody>
      </p:sp>
      <p:sp>
        <p:nvSpPr>
          <p:cNvPr id="8204" name="Text Box 14"/>
          <p:cNvSpPr txBox="1">
            <a:spLocks noChangeArrowheads="1"/>
          </p:cNvSpPr>
          <p:nvPr/>
        </p:nvSpPr>
        <p:spPr bwMode="auto">
          <a:xfrm>
            <a:off x="1066800" y="3886200"/>
            <a:ext cx="38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i="1"/>
              <a:t>w</a:t>
            </a:r>
            <a:endParaRPr lang="hu-HU" altLang="hu-HU"/>
          </a:p>
        </p:txBody>
      </p:sp>
      <p:sp>
        <p:nvSpPr>
          <p:cNvPr id="8205" name="Text Box 16"/>
          <p:cNvSpPr txBox="1">
            <a:spLocks noChangeArrowheads="1"/>
          </p:cNvSpPr>
          <p:nvPr/>
        </p:nvSpPr>
        <p:spPr bwMode="auto">
          <a:xfrm>
            <a:off x="3873500" y="2205038"/>
            <a:ext cx="460375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dirty="0">
                <a:latin typeface="+mn-lt"/>
              </a:rPr>
              <a:t>Teljes súly:  </a:t>
            </a:r>
            <a:r>
              <a:rPr lang="hu-HU" altLang="hu-HU" sz="3200" i="1" dirty="0"/>
              <a:t>h</a:t>
            </a:r>
            <a:r>
              <a:rPr lang="hu-HU" altLang="hu-HU" sz="3200" dirty="0"/>
              <a:t> = </a:t>
            </a:r>
            <a:r>
              <a:rPr lang="hu-HU" altLang="hu-HU" sz="3200" i="1" dirty="0" err="1"/>
              <a:t>X</a:t>
            </a:r>
            <a:r>
              <a:rPr lang="hu-HU" altLang="hu-HU" sz="3200" i="1" baseline="-25000" dirty="0" err="1"/>
              <a:t>h</a:t>
            </a:r>
            <a:r>
              <a:rPr lang="hu-HU" altLang="hu-HU" sz="3200" i="1" dirty="0"/>
              <a:t>+</a:t>
            </a:r>
            <a:r>
              <a:rPr lang="hu-HU" altLang="hu-HU" sz="3200" i="1" dirty="0" err="1"/>
              <a:t>Y</a:t>
            </a:r>
            <a:r>
              <a:rPr lang="hu-HU" altLang="hu-HU" sz="3200" i="1" baseline="-25000" dirty="0" err="1"/>
              <a:t>h</a:t>
            </a:r>
            <a:r>
              <a:rPr lang="hu-HU" altLang="hu-HU" sz="3200" i="1" dirty="0"/>
              <a:t>+Z</a:t>
            </a:r>
            <a:r>
              <a:rPr lang="hu-HU" altLang="hu-HU" sz="3200" i="1" baseline="-25000" dirty="0"/>
              <a:t>h</a:t>
            </a:r>
            <a:r>
              <a:rPr lang="hu-HU" altLang="hu-HU" sz="3200" i="1" dirty="0"/>
              <a:t>+w</a:t>
            </a:r>
          </a:p>
          <a:p>
            <a:endParaRPr lang="hu-HU" altLang="hu-HU" sz="3200" i="1" dirty="0"/>
          </a:p>
          <a:p>
            <a:r>
              <a:rPr lang="hu-HU" altLang="hu-HU" dirty="0">
                <a:latin typeface="+mn-lt"/>
              </a:rPr>
              <a:t>Súlypont</a:t>
            </a:r>
            <a:r>
              <a:rPr lang="en-US" altLang="hu-HU" dirty="0">
                <a:latin typeface="+mn-lt"/>
              </a:rPr>
              <a:t>:</a:t>
            </a:r>
            <a:endParaRPr lang="hu-HU" altLang="hu-HU" dirty="0">
              <a:latin typeface="+mn-lt"/>
            </a:endParaRPr>
          </a:p>
          <a:p>
            <a:endParaRPr lang="hu-HU" altLang="hu-HU" dirty="0"/>
          </a:p>
          <a:p>
            <a:r>
              <a:rPr lang="en-US" altLang="hu-HU" sz="3600" dirty="0"/>
              <a:t>[</a:t>
            </a:r>
            <a:r>
              <a:rPr lang="hu-HU" altLang="hu-HU" sz="3600" i="1" dirty="0" err="1" smtClean="0"/>
              <a:t>X</a:t>
            </a:r>
            <a:r>
              <a:rPr lang="hu-HU" altLang="hu-HU" sz="3600" i="1" baseline="-25000" dirty="0" err="1" smtClean="0"/>
              <a:t>h</a:t>
            </a:r>
            <a:r>
              <a:rPr lang="hu-HU" altLang="hu-HU" sz="3600" i="1" baseline="-25000" dirty="0" smtClean="0"/>
              <a:t> </a:t>
            </a:r>
            <a:r>
              <a:rPr lang="hu-HU" altLang="hu-HU" sz="3600" i="1" dirty="0" smtClean="0"/>
              <a:t>,</a:t>
            </a:r>
            <a:r>
              <a:rPr lang="hu-HU" altLang="hu-HU" sz="3600" i="1" dirty="0" err="1" smtClean="0"/>
              <a:t>Y</a:t>
            </a:r>
            <a:r>
              <a:rPr lang="hu-HU" altLang="hu-HU" sz="3600" i="1" baseline="-25000" dirty="0" err="1" smtClean="0"/>
              <a:t>h</a:t>
            </a:r>
            <a:r>
              <a:rPr lang="hu-HU" altLang="hu-HU" sz="3600" i="1" baseline="-25000" dirty="0" smtClean="0"/>
              <a:t> </a:t>
            </a:r>
            <a:r>
              <a:rPr lang="hu-HU" altLang="hu-HU" sz="3600" i="1" dirty="0"/>
              <a:t>,</a:t>
            </a:r>
            <a:r>
              <a:rPr lang="hu-HU" altLang="hu-HU" sz="3600" i="1" dirty="0" smtClean="0"/>
              <a:t>Z</a:t>
            </a:r>
            <a:r>
              <a:rPr lang="hu-HU" altLang="hu-HU" sz="3600" i="1" baseline="-25000" dirty="0"/>
              <a:t>h </a:t>
            </a:r>
            <a:r>
              <a:rPr lang="hu-HU" altLang="hu-HU" sz="3600" i="1" dirty="0" smtClean="0"/>
              <a:t>,</a:t>
            </a:r>
            <a:r>
              <a:rPr lang="hu-HU" altLang="hu-HU" sz="3600" i="1" dirty="0"/>
              <a:t>h</a:t>
            </a:r>
            <a:r>
              <a:rPr lang="en-US" altLang="hu-HU" sz="3600" dirty="0"/>
              <a:t>]</a:t>
            </a:r>
            <a:endParaRPr lang="hu-HU" altLang="hu-HU" sz="3600" dirty="0"/>
          </a:p>
          <a:p>
            <a:endParaRPr lang="hu-HU" altLang="hu-HU" i="1" dirty="0"/>
          </a:p>
          <a:p>
            <a:endParaRPr lang="hu-HU" altLang="hu-HU" dirty="0"/>
          </a:p>
          <a:p>
            <a:r>
              <a:rPr lang="hu-HU" altLang="hu-HU" dirty="0"/>
              <a:t> </a:t>
            </a:r>
          </a:p>
        </p:txBody>
      </p:sp>
      <p:sp>
        <p:nvSpPr>
          <p:cNvPr id="8206" name="Rectangle 17"/>
          <p:cNvSpPr>
            <a:spLocks noChangeArrowheads="1"/>
          </p:cNvSpPr>
          <p:nvPr/>
        </p:nvSpPr>
        <p:spPr bwMode="auto">
          <a:xfrm>
            <a:off x="3708400" y="3860800"/>
            <a:ext cx="2914650" cy="9350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8207" name="Line 18"/>
          <p:cNvSpPr>
            <a:spLocks noChangeShapeType="1"/>
          </p:cNvSpPr>
          <p:nvPr/>
        </p:nvSpPr>
        <p:spPr bwMode="auto">
          <a:xfrm flipH="1">
            <a:off x="2133600" y="3429000"/>
            <a:ext cx="1646238" cy="76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8209" name="Freeform 20"/>
          <p:cNvSpPr>
            <a:spLocks/>
          </p:cNvSpPr>
          <p:nvPr/>
        </p:nvSpPr>
        <p:spPr bwMode="auto">
          <a:xfrm>
            <a:off x="323850" y="5516563"/>
            <a:ext cx="457200" cy="7620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tx2">
              <a:lumMod val="60000"/>
              <a:lumOff val="40000"/>
            </a:schemeClr>
          </a:solidFill>
          <a:ln w="12700" cap="flat" cmpd="sng">
            <a:solidFill>
              <a:schemeClr val="hlink"/>
            </a:solidFill>
            <a:prstDash val="solid"/>
            <a:round/>
            <a:headEnd/>
            <a:tailEnd/>
          </a:ln>
        </p:spPr>
        <p:txBody>
          <a:bodyPr wrap="none" anchor="ctr"/>
          <a:lstStyle/>
          <a:p>
            <a:endParaRPr lang="hu-HU"/>
          </a:p>
        </p:txBody>
      </p:sp>
      <p:sp>
        <p:nvSpPr>
          <p:cNvPr id="8210" name="Text Box 21"/>
          <p:cNvSpPr txBox="1">
            <a:spLocks noChangeArrowheads="1"/>
          </p:cNvSpPr>
          <p:nvPr/>
        </p:nvSpPr>
        <p:spPr bwMode="auto">
          <a:xfrm>
            <a:off x="247650" y="4906963"/>
            <a:ext cx="471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i="1"/>
              <a:t>X</a:t>
            </a:r>
            <a:r>
              <a:rPr lang="hu-HU" altLang="hu-HU" i="1" baseline="-25000"/>
              <a:t>h</a:t>
            </a:r>
            <a:endParaRPr lang="hu-HU" altLang="hu-HU"/>
          </a:p>
        </p:txBody>
      </p:sp>
      <p:sp>
        <p:nvSpPr>
          <p:cNvPr id="8212" name="Line 23"/>
          <p:cNvSpPr>
            <a:spLocks noChangeShapeType="1"/>
          </p:cNvSpPr>
          <p:nvPr/>
        </p:nvSpPr>
        <p:spPr bwMode="auto">
          <a:xfrm>
            <a:off x="1331913" y="4508500"/>
            <a:ext cx="23034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8213" name="Line 24"/>
          <p:cNvSpPr>
            <a:spLocks noChangeShapeType="1"/>
          </p:cNvSpPr>
          <p:nvPr/>
        </p:nvSpPr>
        <p:spPr bwMode="auto">
          <a:xfrm flipH="1">
            <a:off x="250825" y="4508500"/>
            <a:ext cx="1081088" cy="13684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8214" name="Téglalap 22"/>
          <p:cNvSpPr>
            <a:spLocks noChangeArrowheads="1"/>
          </p:cNvSpPr>
          <p:nvPr/>
        </p:nvSpPr>
        <p:spPr bwMode="auto">
          <a:xfrm>
            <a:off x="6732588" y="3716338"/>
            <a:ext cx="21605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dirty="0">
                <a:latin typeface="+mn-lt"/>
              </a:rPr>
              <a:t>Nem lehet mind egyszerre zérus</a:t>
            </a:r>
          </a:p>
        </p:txBody>
      </p:sp>
      <p:sp>
        <p:nvSpPr>
          <p:cNvPr id="8215" name="Text Box 27"/>
          <p:cNvSpPr txBox="1">
            <a:spLocks noChangeArrowheads="1"/>
          </p:cNvSpPr>
          <p:nvPr/>
        </p:nvSpPr>
        <p:spPr bwMode="auto">
          <a:xfrm>
            <a:off x="3632200" y="5716588"/>
            <a:ext cx="7969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i="1"/>
              <a:t>x</a:t>
            </a:r>
            <a:r>
              <a:rPr lang="hu-HU" altLang="hu-HU" sz="3200"/>
              <a:t> = </a:t>
            </a:r>
          </a:p>
        </p:txBody>
      </p:sp>
      <p:sp>
        <p:nvSpPr>
          <p:cNvPr id="8216" name="Rectangle 28"/>
          <p:cNvSpPr>
            <a:spLocks noChangeArrowheads="1"/>
          </p:cNvSpPr>
          <p:nvPr/>
        </p:nvSpPr>
        <p:spPr bwMode="auto">
          <a:xfrm>
            <a:off x="4333875" y="5468938"/>
            <a:ext cx="5651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hu-HU" altLang="hu-HU" sz="3200" i="1"/>
              <a:t>X</a:t>
            </a:r>
            <a:r>
              <a:rPr lang="hu-HU" altLang="hu-HU" sz="3200" i="1" baseline="-25000"/>
              <a:t>h</a:t>
            </a:r>
          </a:p>
          <a:p>
            <a:pPr algn="ctr"/>
            <a:r>
              <a:rPr lang="hu-HU" altLang="hu-HU" sz="3200" i="1"/>
              <a:t>h</a:t>
            </a:r>
            <a:endParaRPr lang="hu-HU" altLang="hu-HU" sz="3200" i="1" baseline="-25000"/>
          </a:p>
        </p:txBody>
      </p:sp>
      <p:sp>
        <p:nvSpPr>
          <p:cNvPr id="8217" name="Line 29"/>
          <p:cNvSpPr>
            <a:spLocks noChangeShapeType="1"/>
          </p:cNvSpPr>
          <p:nvPr/>
        </p:nvSpPr>
        <p:spPr bwMode="auto">
          <a:xfrm>
            <a:off x="4333875" y="6002338"/>
            <a:ext cx="609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8218" name="Rectangle 30"/>
          <p:cNvSpPr>
            <a:spLocks noChangeArrowheads="1"/>
          </p:cNvSpPr>
          <p:nvPr/>
        </p:nvSpPr>
        <p:spPr bwMode="auto">
          <a:xfrm>
            <a:off x="6197600" y="5468938"/>
            <a:ext cx="5429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hu-HU" altLang="hu-HU" sz="3200" i="1"/>
              <a:t>Y</a:t>
            </a:r>
            <a:r>
              <a:rPr lang="hu-HU" altLang="hu-HU" sz="3200" i="1" baseline="-25000"/>
              <a:t>h</a:t>
            </a:r>
          </a:p>
          <a:p>
            <a:pPr algn="ctr"/>
            <a:r>
              <a:rPr lang="hu-HU" altLang="hu-HU" sz="3200" i="1"/>
              <a:t>h</a:t>
            </a:r>
            <a:endParaRPr lang="hu-HU" altLang="hu-HU" sz="3200" i="1" baseline="-25000"/>
          </a:p>
        </p:txBody>
      </p:sp>
      <p:sp>
        <p:nvSpPr>
          <p:cNvPr id="8219" name="Line 31"/>
          <p:cNvSpPr>
            <a:spLocks noChangeShapeType="1"/>
          </p:cNvSpPr>
          <p:nvPr/>
        </p:nvSpPr>
        <p:spPr bwMode="auto">
          <a:xfrm>
            <a:off x="6186488" y="6002338"/>
            <a:ext cx="609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8220" name="Rectangle 32"/>
          <p:cNvSpPr>
            <a:spLocks noChangeArrowheads="1"/>
          </p:cNvSpPr>
          <p:nvPr/>
        </p:nvSpPr>
        <p:spPr bwMode="auto">
          <a:xfrm>
            <a:off x="5435600" y="5697538"/>
            <a:ext cx="6953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3200" i="1"/>
              <a:t>y</a:t>
            </a:r>
            <a:r>
              <a:rPr lang="hu-HU" altLang="hu-HU" sz="3200"/>
              <a:t> =</a:t>
            </a:r>
          </a:p>
        </p:txBody>
      </p:sp>
      <p:sp>
        <p:nvSpPr>
          <p:cNvPr id="8221" name="Rectangle 33"/>
          <p:cNvSpPr>
            <a:spLocks noChangeArrowheads="1"/>
          </p:cNvSpPr>
          <p:nvPr/>
        </p:nvSpPr>
        <p:spPr bwMode="auto">
          <a:xfrm>
            <a:off x="3419475" y="5516563"/>
            <a:ext cx="5219700" cy="1044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8222" name="Rectangle 30"/>
          <p:cNvSpPr>
            <a:spLocks noChangeArrowheads="1"/>
          </p:cNvSpPr>
          <p:nvPr/>
        </p:nvSpPr>
        <p:spPr bwMode="auto">
          <a:xfrm>
            <a:off x="7923213" y="5445125"/>
            <a:ext cx="54927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hu-HU" sz="3200" i="1"/>
              <a:t>Z</a:t>
            </a:r>
            <a:r>
              <a:rPr lang="hu-HU" altLang="hu-HU" sz="3200" i="1" baseline="-25000"/>
              <a:t>h</a:t>
            </a:r>
          </a:p>
          <a:p>
            <a:pPr algn="ctr"/>
            <a:r>
              <a:rPr lang="hu-HU" altLang="hu-HU" sz="3200" i="1"/>
              <a:t>h</a:t>
            </a:r>
            <a:endParaRPr lang="hu-HU" altLang="hu-HU" sz="3200" i="1" baseline="-25000"/>
          </a:p>
        </p:txBody>
      </p:sp>
      <p:sp>
        <p:nvSpPr>
          <p:cNvPr id="8223" name="Line 31"/>
          <p:cNvSpPr>
            <a:spLocks noChangeShapeType="1"/>
          </p:cNvSpPr>
          <p:nvPr/>
        </p:nvSpPr>
        <p:spPr bwMode="auto">
          <a:xfrm>
            <a:off x="7915275" y="5978525"/>
            <a:ext cx="609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hu-HU"/>
          </a:p>
        </p:txBody>
      </p:sp>
      <p:sp>
        <p:nvSpPr>
          <p:cNvPr id="8224" name="Rectangle 32"/>
          <p:cNvSpPr>
            <a:spLocks noChangeArrowheads="1"/>
          </p:cNvSpPr>
          <p:nvPr/>
        </p:nvSpPr>
        <p:spPr bwMode="auto">
          <a:xfrm>
            <a:off x="7164388" y="5673725"/>
            <a:ext cx="677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i="1"/>
              <a:t>z</a:t>
            </a:r>
            <a:r>
              <a:rPr lang="hu-HU" altLang="hu-HU" sz="3200"/>
              <a:t> =</a:t>
            </a:r>
          </a:p>
        </p:txBody>
      </p:sp>
      <p:sp>
        <p:nvSpPr>
          <p:cNvPr id="8196" name="Oval 6"/>
          <p:cNvSpPr>
            <a:spLocks noChangeArrowheads="1"/>
          </p:cNvSpPr>
          <p:nvPr/>
        </p:nvSpPr>
        <p:spPr bwMode="auto">
          <a:xfrm>
            <a:off x="1219200" y="4419600"/>
            <a:ext cx="152400" cy="152400"/>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8197" name="Oval 7"/>
          <p:cNvSpPr>
            <a:spLocks noChangeArrowheads="1"/>
          </p:cNvSpPr>
          <p:nvPr/>
        </p:nvSpPr>
        <p:spPr bwMode="auto">
          <a:xfrm>
            <a:off x="3068638" y="4432300"/>
            <a:ext cx="152400" cy="152400"/>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8198" name="Oval 8"/>
          <p:cNvSpPr>
            <a:spLocks noChangeArrowheads="1"/>
          </p:cNvSpPr>
          <p:nvPr/>
        </p:nvSpPr>
        <p:spPr bwMode="auto">
          <a:xfrm>
            <a:off x="1219200" y="2743200"/>
            <a:ext cx="152400" cy="152400"/>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8208" name="Oval 19"/>
          <p:cNvSpPr>
            <a:spLocks noChangeArrowheads="1"/>
          </p:cNvSpPr>
          <p:nvPr/>
        </p:nvSpPr>
        <p:spPr bwMode="auto">
          <a:xfrm>
            <a:off x="476250" y="5440363"/>
            <a:ext cx="152400" cy="152400"/>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 name="Line 16"/>
          <p:cNvSpPr>
            <a:spLocks noChangeShapeType="1"/>
          </p:cNvSpPr>
          <p:nvPr/>
        </p:nvSpPr>
        <p:spPr bwMode="auto">
          <a:xfrm flipV="1">
            <a:off x="1295077" y="1160748"/>
            <a:ext cx="0" cy="2819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233474" name="Rectangle 2"/>
          <p:cNvSpPr>
            <a:spLocks noGrp="1" noChangeArrowheads="1"/>
          </p:cNvSpPr>
          <p:nvPr>
            <p:ph type="title"/>
          </p:nvPr>
        </p:nvSpPr>
        <p:spPr>
          <a:xfrm>
            <a:off x="684213" y="404813"/>
            <a:ext cx="7772400" cy="1143000"/>
          </a:xfrm>
        </p:spPr>
        <p:txBody>
          <a:bodyPr/>
          <a:lstStyle/>
          <a:p>
            <a:pPr>
              <a:defRPr/>
            </a:pPr>
            <a:r>
              <a:rPr lang="hu-HU" dirty="0" smtClean="0">
                <a:solidFill>
                  <a:srgbClr val="FF0000"/>
                </a:solidFill>
              </a:rPr>
              <a:t>Egyenes a projektív térben</a:t>
            </a:r>
          </a:p>
        </p:txBody>
      </p:sp>
      <p:sp>
        <p:nvSpPr>
          <p:cNvPr id="9239" name="Text Box 28"/>
          <p:cNvSpPr txBox="1">
            <a:spLocks noChangeArrowheads="1"/>
          </p:cNvSpPr>
          <p:nvPr/>
        </p:nvSpPr>
        <p:spPr bwMode="auto">
          <a:xfrm>
            <a:off x="4751388" y="2565400"/>
            <a:ext cx="43926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dirty="0">
                <a:latin typeface="+mn-lt"/>
              </a:rPr>
              <a:t>egyenes</a:t>
            </a:r>
            <a:r>
              <a:rPr lang="en-GB" altLang="hu-HU" dirty="0">
                <a:latin typeface="+mn-lt"/>
              </a:rPr>
              <a:t> = </a:t>
            </a:r>
            <a:r>
              <a:rPr lang="hu-HU" altLang="hu-HU" dirty="0">
                <a:latin typeface="+mn-lt"/>
              </a:rPr>
              <a:t>két pont kombinációja</a:t>
            </a:r>
          </a:p>
          <a:p>
            <a:r>
              <a:rPr lang="hu-HU" altLang="hu-HU" dirty="0">
                <a:latin typeface="+mn-lt"/>
              </a:rPr>
              <a:t>szakasz = két pont konvex 		     kombinációja</a:t>
            </a:r>
          </a:p>
        </p:txBody>
      </p:sp>
      <p:sp>
        <p:nvSpPr>
          <p:cNvPr id="9240" name="Rectangle 5"/>
          <p:cNvSpPr>
            <a:spLocks noChangeArrowheads="1"/>
          </p:cNvSpPr>
          <p:nvPr/>
        </p:nvSpPr>
        <p:spPr bwMode="auto">
          <a:xfrm>
            <a:off x="0" y="5801952"/>
            <a:ext cx="94694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200"/>
              <a:t>[</a:t>
            </a:r>
            <a:r>
              <a:rPr lang="hu-HU" altLang="hu-HU" sz="3200" i="1"/>
              <a:t>X</a:t>
            </a:r>
            <a:r>
              <a:rPr lang="hu-HU" altLang="hu-HU" sz="3200"/>
              <a:t>(</a:t>
            </a:r>
            <a:r>
              <a:rPr lang="hu-HU" altLang="hu-HU" sz="3200" i="1"/>
              <a:t>t</a:t>
            </a:r>
            <a:r>
              <a:rPr lang="hu-HU" altLang="hu-HU" sz="3200"/>
              <a:t>)</a:t>
            </a:r>
            <a:r>
              <a:rPr lang="hu-HU" altLang="hu-HU" sz="3200" i="1"/>
              <a:t>,Y</a:t>
            </a:r>
            <a:r>
              <a:rPr lang="hu-HU" altLang="hu-HU" sz="3200"/>
              <a:t>(</a:t>
            </a:r>
            <a:r>
              <a:rPr lang="hu-HU" altLang="hu-HU" sz="3200" i="1"/>
              <a:t>t</a:t>
            </a:r>
            <a:r>
              <a:rPr lang="hu-HU" altLang="hu-HU" sz="3200"/>
              <a:t>)</a:t>
            </a:r>
            <a:r>
              <a:rPr lang="hu-HU" altLang="hu-HU" sz="3200" i="1"/>
              <a:t>,Z</a:t>
            </a:r>
            <a:r>
              <a:rPr lang="hu-HU" altLang="hu-HU" sz="3200"/>
              <a:t>(</a:t>
            </a:r>
            <a:r>
              <a:rPr lang="hu-HU" altLang="hu-HU" sz="3200" i="1"/>
              <a:t>t</a:t>
            </a:r>
            <a:r>
              <a:rPr lang="hu-HU" altLang="hu-HU" sz="3200"/>
              <a:t>)</a:t>
            </a:r>
            <a:r>
              <a:rPr lang="hu-HU" altLang="hu-HU" sz="3200" i="1"/>
              <a:t>,h</a:t>
            </a:r>
            <a:r>
              <a:rPr lang="hu-HU" altLang="hu-HU" sz="3200"/>
              <a:t>(</a:t>
            </a:r>
            <a:r>
              <a:rPr lang="hu-HU" altLang="hu-HU" sz="3200" i="1"/>
              <a:t>t</a:t>
            </a:r>
            <a:r>
              <a:rPr lang="hu-HU" altLang="hu-HU" sz="3200"/>
              <a:t>)</a:t>
            </a:r>
            <a:r>
              <a:rPr lang="en-US" altLang="hu-HU" sz="3200"/>
              <a:t>]=[</a:t>
            </a:r>
            <a:r>
              <a:rPr lang="hu-HU" altLang="hu-HU" sz="3200" i="1"/>
              <a:t>X</a:t>
            </a:r>
            <a:r>
              <a:rPr lang="hu-HU" altLang="hu-HU" sz="3200" i="1" baseline="-25000"/>
              <a:t>1</a:t>
            </a:r>
            <a:r>
              <a:rPr lang="hu-HU" altLang="hu-HU" sz="3200" i="1"/>
              <a:t>,Y</a:t>
            </a:r>
            <a:r>
              <a:rPr lang="hu-HU" altLang="hu-HU" sz="3200" i="1" baseline="-25000"/>
              <a:t>1</a:t>
            </a:r>
            <a:r>
              <a:rPr lang="hu-HU" altLang="hu-HU" sz="3200" i="1"/>
              <a:t>,Z</a:t>
            </a:r>
            <a:r>
              <a:rPr lang="hu-HU" altLang="hu-HU" sz="3200" i="1" baseline="-25000"/>
              <a:t>1</a:t>
            </a:r>
            <a:r>
              <a:rPr lang="hu-HU" altLang="hu-HU" sz="3200" i="1"/>
              <a:t>,h</a:t>
            </a:r>
            <a:r>
              <a:rPr lang="hu-HU" altLang="hu-HU" sz="3200" i="1" baseline="-25000"/>
              <a:t>1</a:t>
            </a:r>
            <a:r>
              <a:rPr lang="en-US" altLang="hu-HU" sz="3200"/>
              <a:t>]</a:t>
            </a:r>
            <a:r>
              <a:rPr lang="en-US" altLang="hu-HU" sz="3200">
                <a:cs typeface="Times New Roman" pitchFamily="18" charset="0"/>
              </a:rPr>
              <a:t>·</a:t>
            </a:r>
            <a:r>
              <a:rPr lang="en-US" altLang="hu-HU" sz="3200" i="1"/>
              <a:t>t</a:t>
            </a:r>
            <a:r>
              <a:rPr lang="hu-HU" altLang="hu-HU" sz="3200" i="1"/>
              <a:t> </a:t>
            </a:r>
            <a:r>
              <a:rPr lang="en-US" altLang="hu-HU" sz="3200"/>
              <a:t>+[</a:t>
            </a:r>
            <a:r>
              <a:rPr lang="hu-HU" altLang="hu-HU" sz="3200" i="1"/>
              <a:t>X</a:t>
            </a:r>
            <a:r>
              <a:rPr lang="en-US" altLang="hu-HU" sz="3200" i="1" baseline="-25000"/>
              <a:t>2</a:t>
            </a:r>
            <a:r>
              <a:rPr lang="hu-HU" altLang="hu-HU" sz="3200" i="1" baseline="-25000"/>
              <a:t> </a:t>
            </a:r>
            <a:r>
              <a:rPr lang="hu-HU" altLang="hu-HU" sz="3200" i="1"/>
              <a:t>,Y</a:t>
            </a:r>
            <a:r>
              <a:rPr lang="en-US" altLang="hu-HU" sz="3200" i="1" baseline="-25000"/>
              <a:t>2</a:t>
            </a:r>
            <a:r>
              <a:rPr lang="hu-HU" altLang="hu-HU" sz="3200" i="1"/>
              <a:t>,Z</a:t>
            </a:r>
            <a:r>
              <a:rPr lang="en-US" altLang="hu-HU" sz="3200" i="1" baseline="-25000"/>
              <a:t>2</a:t>
            </a:r>
            <a:r>
              <a:rPr lang="hu-HU" altLang="hu-HU" sz="3200" i="1"/>
              <a:t>,h</a:t>
            </a:r>
            <a:r>
              <a:rPr lang="en-US" altLang="hu-HU" sz="3200" i="1" baseline="-25000"/>
              <a:t>2</a:t>
            </a:r>
            <a:r>
              <a:rPr lang="en-US" altLang="hu-HU" sz="3200"/>
              <a:t>]</a:t>
            </a:r>
            <a:r>
              <a:rPr lang="en-US" altLang="hu-HU" sz="3200">
                <a:cs typeface="Times New Roman" pitchFamily="18" charset="0"/>
              </a:rPr>
              <a:t>·</a:t>
            </a:r>
            <a:r>
              <a:rPr lang="en-US" altLang="hu-HU" sz="3200"/>
              <a:t>(1-</a:t>
            </a:r>
            <a:r>
              <a:rPr lang="en-US" altLang="hu-HU" sz="3200" i="1"/>
              <a:t>t</a:t>
            </a:r>
            <a:r>
              <a:rPr lang="en-US" altLang="hu-HU" sz="3200"/>
              <a:t>)</a:t>
            </a:r>
            <a:endParaRPr lang="hu-HU" altLang="hu-HU" sz="3200"/>
          </a:p>
        </p:txBody>
      </p:sp>
      <p:sp>
        <p:nvSpPr>
          <p:cNvPr id="9241" name="Rectangle 6"/>
          <p:cNvSpPr>
            <a:spLocks noChangeArrowheads="1"/>
          </p:cNvSpPr>
          <p:nvPr/>
        </p:nvSpPr>
        <p:spPr bwMode="auto">
          <a:xfrm>
            <a:off x="71438" y="5768615"/>
            <a:ext cx="8964612" cy="720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26" name="Freeform 8"/>
          <p:cNvSpPr>
            <a:spLocks/>
          </p:cNvSpPr>
          <p:nvPr/>
        </p:nvSpPr>
        <p:spPr bwMode="auto">
          <a:xfrm>
            <a:off x="1142677" y="3980148"/>
            <a:ext cx="320675" cy="3810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rgbClr val="92D050"/>
          </a:solidFill>
          <a:ln w="12700" cap="flat" cmpd="sng">
            <a:solidFill>
              <a:schemeClr val="hlink"/>
            </a:solidFill>
            <a:prstDash val="solid"/>
            <a:round/>
            <a:headEnd/>
            <a:tailEnd/>
          </a:ln>
        </p:spPr>
        <p:txBody>
          <a:bodyPr wrap="none" anchor="ctr"/>
          <a:lstStyle/>
          <a:p>
            <a:endParaRPr lang="hu-HU"/>
          </a:p>
        </p:txBody>
      </p:sp>
      <p:sp>
        <p:nvSpPr>
          <p:cNvPr id="27" name="Freeform 9"/>
          <p:cNvSpPr>
            <a:spLocks/>
          </p:cNvSpPr>
          <p:nvPr/>
        </p:nvSpPr>
        <p:spPr bwMode="auto">
          <a:xfrm>
            <a:off x="2742877" y="3980148"/>
            <a:ext cx="457200" cy="7620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rgbClr val="92D050"/>
          </a:solidFill>
          <a:ln w="12700" cap="flat" cmpd="sng">
            <a:solidFill>
              <a:schemeClr val="hlink"/>
            </a:solidFill>
            <a:prstDash val="solid"/>
            <a:round/>
            <a:headEnd/>
            <a:tailEnd/>
          </a:ln>
        </p:spPr>
        <p:txBody>
          <a:bodyPr wrap="none" anchor="ctr"/>
          <a:lstStyle/>
          <a:p>
            <a:endParaRPr lang="hu-HU"/>
          </a:p>
        </p:txBody>
      </p:sp>
      <p:sp>
        <p:nvSpPr>
          <p:cNvPr id="28" name="Freeform 10"/>
          <p:cNvSpPr>
            <a:spLocks/>
          </p:cNvSpPr>
          <p:nvPr/>
        </p:nvSpPr>
        <p:spPr bwMode="auto">
          <a:xfrm>
            <a:off x="1042665" y="2303748"/>
            <a:ext cx="504825" cy="627062"/>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rgbClr val="92D050"/>
          </a:solidFill>
          <a:ln w="12700" cap="flat" cmpd="sng">
            <a:solidFill>
              <a:schemeClr val="hlink"/>
            </a:solidFill>
            <a:prstDash val="solid"/>
            <a:round/>
            <a:headEnd/>
            <a:tailEnd/>
          </a:ln>
        </p:spPr>
        <p:txBody>
          <a:bodyPr wrap="none" anchor="ctr"/>
          <a:lstStyle/>
          <a:p>
            <a:endParaRPr lang="hu-HU"/>
          </a:p>
        </p:txBody>
      </p:sp>
      <p:sp>
        <p:nvSpPr>
          <p:cNvPr id="29" name="Text Box 11"/>
          <p:cNvSpPr txBox="1">
            <a:spLocks noChangeArrowheads="1"/>
          </p:cNvSpPr>
          <p:nvPr/>
        </p:nvSpPr>
        <p:spPr bwMode="auto">
          <a:xfrm>
            <a:off x="2666677" y="3397535"/>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i="1" dirty="0"/>
              <a:t>X</a:t>
            </a:r>
            <a:r>
              <a:rPr lang="hu-HU" altLang="hu-HU" sz="2800" baseline="-25000" dirty="0"/>
              <a:t>1</a:t>
            </a:r>
            <a:endParaRPr lang="hu-HU" altLang="hu-HU" sz="2800" dirty="0"/>
          </a:p>
        </p:txBody>
      </p:sp>
      <p:sp>
        <p:nvSpPr>
          <p:cNvPr id="30" name="Text Box 12"/>
          <p:cNvSpPr txBox="1">
            <a:spLocks noChangeArrowheads="1"/>
          </p:cNvSpPr>
          <p:nvPr/>
        </p:nvSpPr>
        <p:spPr bwMode="auto">
          <a:xfrm>
            <a:off x="828352" y="1694148"/>
            <a:ext cx="504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i="1" dirty="0"/>
              <a:t>Y</a:t>
            </a:r>
            <a:r>
              <a:rPr lang="hu-HU" altLang="hu-HU" sz="2800" baseline="-25000" dirty="0"/>
              <a:t>1</a:t>
            </a:r>
            <a:endParaRPr lang="hu-HU" altLang="hu-HU" sz="2800" dirty="0"/>
          </a:p>
        </p:txBody>
      </p:sp>
      <p:sp>
        <p:nvSpPr>
          <p:cNvPr id="31" name="Text Box 13"/>
          <p:cNvSpPr txBox="1">
            <a:spLocks noChangeArrowheads="1"/>
          </p:cNvSpPr>
          <p:nvPr/>
        </p:nvSpPr>
        <p:spPr bwMode="auto">
          <a:xfrm>
            <a:off x="1371277" y="4008136"/>
            <a:ext cx="5429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i="1" dirty="0"/>
              <a:t>w</a:t>
            </a:r>
            <a:r>
              <a:rPr lang="hu-HU" altLang="hu-HU" sz="2800" baseline="-25000" dirty="0"/>
              <a:t>1</a:t>
            </a:r>
          </a:p>
        </p:txBody>
      </p:sp>
      <p:sp>
        <p:nvSpPr>
          <p:cNvPr id="32" name="Line 15"/>
          <p:cNvSpPr>
            <a:spLocks noChangeShapeType="1"/>
          </p:cNvSpPr>
          <p:nvPr/>
        </p:nvSpPr>
        <p:spPr bwMode="auto">
          <a:xfrm>
            <a:off x="1295077" y="3980148"/>
            <a:ext cx="2590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34" name="Freeform 20"/>
          <p:cNvSpPr>
            <a:spLocks/>
          </p:cNvSpPr>
          <p:nvPr/>
        </p:nvSpPr>
        <p:spPr bwMode="auto">
          <a:xfrm>
            <a:off x="1691952" y="3075273"/>
            <a:ext cx="792163" cy="8636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rgbClr val="92D050"/>
          </a:solidFill>
          <a:ln w="12700" cap="flat" cmpd="sng">
            <a:solidFill>
              <a:schemeClr val="hlink"/>
            </a:solidFill>
            <a:prstDash val="solid"/>
            <a:round/>
            <a:headEnd/>
            <a:tailEnd/>
          </a:ln>
        </p:spPr>
        <p:txBody>
          <a:bodyPr wrap="none" anchor="ctr"/>
          <a:lstStyle/>
          <a:p>
            <a:endParaRPr lang="hu-HU"/>
          </a:p>
        </p:txBody>
      </p:sp>
      <p:sp>
        <p:nvSpPr>
          <p:cNvPr id="35" name="Freeform 21"/>
          <p:cNvSpPr>
            <a:spLocks/>
          </p:cNvSpPr>
          <p:nvPr/>
        </p:nvSpPr>
        <p:spPr bwMode="auto">
          <a:xfrm>
            <a:off x="4068440" y="2210085"/>
            <a:ext cx="576262" cy="6477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accent1"/>
          </a:solidFill>
          <a:ln w="12700" cap="flat" cmpd="sng">
            <a:solidFill>
              <a:schemeClr val="accent1"/>
            </a:solidFill>
            <a:prstDash val="solid"/>
            <a:round/>
            <a:headEnd/>
            <a:tailEnd/>
          </a:ln>
        </p:spPr>
        <p:txBody>
          <a:bodyPr wrap="none" anchor="ctr"/>
          <a:lstStyle/>
          <a:p>
            <a:endParaRPr lang="hu-HU"/>
          </a:p>
        </p:txBody>
      </p:sp>
      <p:sp>
        <p:nvSpPr>
          <p:cNvPr id="36" name="Line 22"/>
          <p:cNvSpPr>
            <a:spLocks noChangeShapeType="1"/>
          </p:cNvSpPr>
          <p:nvPr/>
        </p:nvSpPr>
        <p:spPr bwMode="auto">
          <a:xfrm flipV="1">
            <a:off x="1476052" y="1922748"/>
            <a:ext cx="3455988" cy="13684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hu-HU"/>
          </a:p>
        </p:txBody>
      </p:sp>
      <p:sp>
        <p:nvSpPr>
          <p:cNvPr id="37" name="Oval 23"/>
          <p:cNvSpPr>
            <a:spLocks noChangeArrowheads="1"/>
          </p:cNvSpPr>
          <p:nvPr/>
        </p:nvSpPr>
        <p:spPr bwMode="auto">
          <a:xfrm>
            <a:off x="2700015" y="2641885"/>
            <a:ext cx="225425" cy="225425"/>
          </a:xfrm>
          <a:prstGeom prst="ellipse">
            <a:avLst/>
          </a:prstGeom>
          <a:solidFill>
            <a:srgbClr val="FFC00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800"/>
          </a:p>
        </p:txBody>
      </p:sp>
      <p:sp>
        <p:nvSpPr>
          <p:cNvPr id="38" name="Freeform 24"/>
          <p:cNvSpPr>
            <a:spLocks/>
          </p:cNvSpPr>
          <p:nvPr/>
        </p:nvSpPr>
        <p:spPr bwMode="auto">
          <a:xfrm flipV="1">
            <a:off x="1042665" y="3435635"/>
            <a:ext cx="576262" cy="576263"/>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accent1"/>
          </a:solidFill>
          <a:ln w="12700" cap="flat" cmpd="sng">
            <a:solidFill>
              <a:schemeClr val="accent1"/>
            </a:solidFill>
            <a:prstDash val="solid"/>
            <a:round/>
            <a:headEnd/>
            <a:tailEnd/>
          </a:ln>
        </p:spPr>
        <p:txBody>
          <a:bodyPr wrap="none" anchor="ctr"/>
          <a:lstStyle/>
          <a:p>
            <a:endParaRPr lang="hu-HU"/>
          </a:p>
        </p:txBody>
      </p:sp>
      <p:sp>
        <p:nvSpPr>
          <p:cNvPr id="39" name="Freeform 25"/>
          <p:cNvSpPr>
            <a:spLocks/>
          </p:cNvSpPr>
          <p:nvPr/>
        </p:nvSpPr>
        <p:spPr bwMode="auto">
          <a:xfrm>
            <a:off x="2809639" y="3938873"/>
            <a:ext cx="358775" cy="504825"/>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accent1"/>
          </a:solidFill>
          <a:ln w="12700" cap="flat" cmpd="sng">
            <a:solidFill>
              <a:schemeClr val="accent1"/>
            </a:solidFill>
            <a:prstDash val="solid"/>
            <a:round/>
            <a:headEnd/>
            <a:tailEnd/>
          </a:ln>
        </p:spPr>
        <p:txBody>
          <a:bodyPr wrap="none" anchor="ctr"/>
          <a:lstStyle/>
          <a:p>
            <a:endParaRPr lang="hu-HU"/>
          </a:p>
        </p:txBody>
      </p:sp>
      <p:sp>
        <p:nvSpPr>
          <p:cNvPr id="40" name="Freeform 26"/>
          <p:cNvSpPr>
            <a:spLocks/>
          </p:cNvSpPr>
          <p:nvPr/>
        </p:nvSpPr>
        <p:spPr bwMode="auto">
          <a:xfrm>
            <a:off x="1115690" y="2240099"/>
            <a:ext cx="358775" cy="504825"/>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accent1"/>
          </a:solidFill>
          <a:ln w="12700" cap="flat" cmpd="sng">
            <a:solidFill>
              <a:schemeClr val="accent1"/>
            </a:solidFill>
            <a:prstDash val="solid"/>
            <a:round/>
            <a:headEnd/>
            <a:tailEnd/>
          </a:ln>
        </p:spPr>
        <p:txBody>
          <a:bodyPr wrap="none" anchor="ctr"/>
          <a:lstStyle/>
          <a:p>
            <a:endParaRPr lang="hu-HU"/>
          </a:p>
        </p:txBody>
      </p:sp>
      <p:sp>
        <p:nvSpPr>
          <p:cNvPr id="41" name="Oval 4"/>
          <p:cNvSpPr>
            <a:spLocks noChangeArrowheads="1"/>
          </p:cNvSpPr>
          <p:nvPr/>
        </p:nvSpPr>
        <p:spPr bwMode="auto">
          <a:xfrm>
            <a:off x="1979290" y="2930810"/>
            <a:ext cx="215900" cy="223838"/>
          </a:xfrm>
          <a:prstGeom prst="ellipse">
            <a:avLst/>
          </a:prstGeom>
          <a:solidFill>
            <a:srgbClr val="92D050"/>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800"/>
          </a:p>
        </p:txBody>
      </p:sp>
      <p:sp>
        <p:nvSpPr>
          <p:cNvPr id="42" name="Oval 19"/>
          <p:cNvSpPr>
            <a:spLocks noChangeArrowheads="1"/>
          </p:cNvSpPr>
          <p:nvPr/>
        </p:nvSpPr>
        <p:spPr bwMode="auto">
          <a:xfrm>
            <a:off x="4211315" y="2057685"/>
            <a:ext cx="225425" cy="225425"/>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43" name="Freeform 20"/>
          <p:cNvSpPr>
            <a:spLocks/>
          </p:cNvSpPr>
          <p:nvPr/>
        </p:nvSpPr>
        <p:spPr bwMode="auto">
          <a:xfrm>
            <a:off x="550974" y="4621324"/>
            <a:ext cx="457200" cy="762000"/>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rgbClr val="92D050"/>
          </a:solidFill>
          <a:ln w="12700" cap="flat" cmpd="sng">
            <a:solidFill>
              <a:schemeClr val="hlink"/>
            </a:solidFill>
            <a:prstDash val="solid"/>
            <a:round/>
            <a:headEnd/>
            <a:tailEnd/>
          </a:ln>
        </p:spPr>
        <p:txBody>
          <a:bodyPr wrap="none" anchor="ctr"/>
          <a:lstStyle/>
          <a:p>
            <a:endParaRPr lang="hu-HU"/>
          </a:p>
        </p:txBody>
      </p:sp>
      <p:sp>
        <p:nvSpPr>
          <p:cNvPr id="44" name="Text Box 21"/>
          <p:cNvSpPr txBox="1">
            <a:spLocks noChangeArrowheads="1"/>
          </p:cNvSpPr>
          <p:nvPr/>
        </p:nvSpPr>
        <p:spPr bwMode="auto">
          <a:xfrm>
            <a:off x="248914" y="4284948"/>
            <a:ext cx="505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i="1" dirty="0" smtClean="0"/>
              <a:t>Z</a:t>
            </a:r>
            <a:r>
              <a:rPr lang="hu-HU" altLang="hu-HU" sz="2800" baseline="-25000" dirty="0" smtClean="0"/>
              <a:t>1</a:t>
            </a:r>
            <a:endParaRPr lang="hu-HU" altLang="hu-HU" sz="2800" dirty="0"/>
          </a:p>
        </p:txBody>
      </p:sp>
      <p:sp>
        <p:nvSpPr>
          <p:cNvPr id="45" name="Line 24"/>
          <p:cNvSpPr>
            <a:spLocks noChangeShapeType="1"/>
          </p:cNvSpPr>
          <p:nvPr/>
        </p:nvSpPr>
        <p:spPr bwMode="auto">
          <a:xfrm flipH="1">
            <a:off x="484657" y="3957923"/>
            <a:ext cx="848519" cy="1044401"/>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hu-HU"/>
          </a:p>
        </p:txBody>
      </p:sp>
      <p:sp>
        <p:nvSpPr>
          <p:cNvPr id="46" name="Freeform 24"/>
          <p:cNvSpPr>
            <a:spLocks/>
          </p:cNvSpPr>
          <p:nvPr/>
        </p:nvSpPr>
        <p:spPr bwMode="auto">
          <a:xfrm flipV="1">
            <a:off x="594780" y="4170647"/>
            <a:ext cx="377390" cy="421362"/>
          </a:xfrm>
          <a:custGeom>
            <a:avLst/>
            <a:gdLst>
              <a:gd name="T0" fmla="*/ 2147483647 w 407"/>
              <a:gd name="T1" fmla="*/ 0 h 528"/>
              <a:gd name="T2" fmla="*/ 2147483647 w 407"/>
              <a:gd name="T3" fmla="*/ 2147483647 h 528"/>
              <a:gd name="T4" fmla="*/ 2147483647 w 407"/>
              <a:gd name="T5" fmla="*/ 2147483647 h 528"/>
              <a:gd name="T6" fmla="*/ 2147483647 w 407"/>
              <a:gd name="T7" fmla="*/ 2147483647 h 528"/>
              <a:gd name="T8" fmla="*/ 2147483647 w 407"/>
              <a:gd name="T9" fmla="*/ 2147483647 h 528"/>
              <a:gd name="T10" fmla="*/ 2147483647 w 407"/>
              <a:gd name="T11" fmla="*/ 2147483647 h 528"/>
              <a:gd name="T12" fmla="*/ 2147483647 w 407"/>
              <a:gd name="T13" fmla="*/ 0 h 528"/>
              <a:gd name="T14" fmla="*/ 0 60000 65536"/>
              <a:gd name="T15" fmla="*/ 0 60000 65536"/>
              <a:gd name="T16" fmla="*/ 0 60000 65536"/>
              <a:gd name="T17" fmla="*/ 0 60000 65536"/>
              <a:gd name="T18" fmla="*/ 0 60000 65536"/>
              <a:gd name="T19" fmla="*/ 0 60000 65536"/>
              <a:gd name="T20" fmla="*/ 0 60000 65536"/>
              <a:gd name="T21" fmla="*/ 0 w 407"/>
              <a:gd name="T22" fmla="*/ 0 h 528"/>
              <a:gd name="T23" fmla="*/ 407 w 407"/>
              <a:gd name="T24" fmla="*/ 528 h 5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7" h="528">
                <a:moveTo>
                  <a:pt x="205" y="0"/>
                </a:moveTo>
                <a:cubicBezTo>
                  <a:pt x="176" y="2"/>
                  <a:pt x="159" y="150"/>
                  <a:pt x="127" y="206"/>
                </a:cubicBezTo>
                <a:cubicBezTo>
                  <a:pt x="95" y="262"/>
                  <a:pt x="0" y="282"/>
                  <a:pt x="13" y="336"/>
                </a:cubicBezTo>
                <a:cubicBezTo>
                  <a:pt x="26" y="390"/>
                  <a:pt x="141" y="528"/>
                  <a:pt x="205" y="528"/>
                </a:cubicBezTo>
                <a:cubicBezTo>
                  <a:pt x="269" y="528"/>
                  <a:pt x="387" y="389"/>
                  <a:pt x="397" y="336"/>
                </a:cubicBezTo>
                <a:cubicBezTo>
                  <a:pt x="407" y="283"/>
                  <a:pt x="296" y="267"/>
                  <a:pt x="264" y="211"/>
                </a:cubicBezTo>
                <a:cubicBezTo>
                  <a:pt x="232" y="155"/>
                  <a:pt x="217" y="44"/>
                  <a:pt x="205" y="0"/>
                </a:cubicBezTo>
                <a:close/>
              </a:path>
            </a:pathLst>
          </a:custGeom>
          <a:solidFill>
            <a:schemeClr val="accent1"/>
          </a:solidFill>
          <a:ln w="12700" cap="flat" cmpd="sng">
            <a:solidFill>
              <a:schemeClr val="accent1"/>
            </a:solidFill>
            <a:prstDash val="solid"/>
            <a:round/>
            <a:headEnd/>
            <a:tailEnd/>
          </a:ln>
        </p:spPr>
        <p:txBody>
          <a:bodyPr wrap="none" anchor="ctr"/>
          <a:lstStyle/>
          <a:p>
            <a:endParaRPr lang="hu-HU"/>
          </a:p>
        </p:txBody>
      </p:sp>
      <p:sp>
        <p:nvSpPr>
          <p:cNvPr id="47" name="Oval 19"/>
          <p:cNvSpPr>
            <a:spLocks noChangeArrowheads="1"/>
          </p:cNvSpPr>
          <p:nvPr/>
        </p:nvSpPr>
        <p:spPr bwMode="auto">
          <a:xfrm>
            <a:off x="703374" y="4545124"/>
            <a:ext cx="152400" cy="152400"/>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48" name="Oval 6"/>
          <p:cNvSpPr>
            <a:spLocks noChangeArrowheads="1"/>
          </p:cNvSpPr>
          <p:nvPr/>
        </p:nvSpPr>
        <p:spPr bwMode="auto">
          <a:xfrm>
            <a:off x="2895277" y="3903948"/>
            <a:ext cx="152400" cy="152400"/>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800"/>
          </a:p>
        </p:txBody>
      </p:sp>
      <p:sp>
        <p:nvSpPr>
          <p:cNvPr id="49" name="Oval 5"/>
          <p:cNvSpPr>
            <a:spLocks noChangeArrowheads="1"/>
          </p:cNvSpPr>
          <p:nvPr/>
        </p:nvSpPr>
        <p:spPr bwMode="auto">
          <a:xfrm>
            <a:off x="1218877" y="3903948"/>
            <a:ext cx="152400" cy="152400"/>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800"/>
          </a:p>
        </p:txBody>
      </p:sp>
      <p:sp>
        <p:nvSpPr>
          <p:cNvPr id="50" name="Oval 7"/>
          <p:cNvSpPr>
            <a:spLocks noChangeArrowheads="1"/>
          </p:cNvSpPr>
          <p:nvPr/>
        </p:nvSpPr>
        <p:spPr bwMode="auto">
          <a:xfrm>
            <a:off x="1218877" y="2227548"/>
            <a:ext cx="152400" cy="152400"/>
          </a:xfrm>
          <a:prstGeom prst="ellipse">
            <a:avLst/>
          </a:prstGeom>
          <a:solidFill>
            <a:schemeClr val="accent2"/>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2" grpId="0" animBg="1"/>
      <p:bldP spid="4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7"/>
          <p:cNvSpPr txBox="1">
            <a:spLocks noChangeArrowheads="1"/>
          </p:cNvSpPr>
          <p:nvPr/>
        </p:nvSpPr>
        <p:spPr bwMode="auto">
          <a:xfrm>
            <a:off x="198438" y="1773238"/>
            <a:ext cx="5741987"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dirty="0">
                <a:latin typeface="+mn-lt"/>
              </a:rPr>
              <a:t>Euklideszi tér, Descartes koordináták: </a:t>
            </a:r>
            <a:endParaRPr lang="en-US" altLang="hu-HU" sz="2800" dirty="0">
              <a:latin typeface="+mn-lt"/>
            </a:endParaRPr>
          </a:p>
          <a:p>
            <a:r>
              <a:rPr lang="en-US" altLang="hu-HU" sz="2800" i="1" dirty="0"/>
              <a:t>	</a:t>
            </a:r>
            <a:r>
              <a:rPr lang="hu-HU" altLang="hu-HU" sz="2800" i="1" dirty="0" err="1"/>
              <a:t>n</a:t>
            </a:r>
            <a:r>
              <a:rPr lang="hu-HU" altLang="hu-HU" sz="2800" i="1" baseline="-25000" dirty="0" err="1"/>
              <a:t>x</a:t>
            </a:r>
            <a:r>
              <a:rPr lang="hu-HU" altLang="hu-HU" sz="2800" dirty="0"/>
              <a:t> </a:t>
            </a:r>
            <a:r>
              <a:rPr lang="hu-HU" altLang="hu-HU" sz="2800" i="1" dirty="0"/>
              <a:t>x</a:t>
            </a:r>
            <a:r>
              <a:rPr lang="hu-HU" altLang="hu-HU" sz="2800" dirty="0"/>
              <a:t> + </a:t>
            </a:r>
            <a:r>
              <a:rPr lang="hu-HU" altLang="hu-HU" sz="2800" i="1" dirty="0" err="1"/>
              <a:t>n</a:t>
            </a:r>
            <a:r>
              <a:rPr lang="hu-HU" altLang="hu-HU" sz="2800" i="1" baseline="-25000" dirty="0" err="1"/>
              <a:t>y</a:t>
            </a:r>
            <a:r>
              <a:rPr lang="hu-HU" altLang="hu-HU" sz="2800" dirty="0"/>
              <a:t> </a:t>
            </a:r>
            <a:r>
              <a:rPr lang="hu-HU" altLang="hu-HU" sz="2800" i="1" dirty="0"/>
              <a:t>y</a:t>
            </a:r>
            <a:r>
              <a:rPr lang="hu-HU" altLang="hu-HU" sz="2800" dirty="0"/>
              <a:t> + </a:t>
            </a:r>
            <a:r>
              <a:rPr lang="hu-HU" altLang="hu-HU" sz="2800" i="1" dirty="0" err="1"/>
              <a:t>n</a:t>
            </a:r>
            <a:r>
              <a:rPr lang="hu-HU" altLang="hu-HU" sz="2800" i="1" baseline="-25000" dirty="0" err="1"/>
              <a:t>z</a:t>
            </a:r>
            <a:r>
              <a:rPr lang="hu-HU" altLang="hu-HU" sz="2800" dirty="0"/>
              <a:t> </a:t>
            </a:r>
            <a:r>
              <a:rPr lang="hu-HU" altLang="hu-HU" sz="2800" i="1" dirty="0"/>
              <a:t>z + d</a:t>
            </a:r>
            <a:r>
              <a:rPr lang="hu-HU" altLang="hu-HU" sz="2800" dirty="0"/>
              <a:t> = 0</a:t>
            </a:r>
          </a:p>
          <a:p>
            <a:r>
              <a:rPr lang="hu-HU" altLang="hu-HU" sz="2800" dirty="0">
                <a:latin typeface="+mn-lt"/>
              </a:rPr>
              <a:t>Euklideszi tér, homogén koordináták: </a:t>
            </a:r>
            <a:endParaRPr lang="en-US" altLang="hu-HU" sz="2800" dirty="0">
              <a:latin typeface="+mn-lt"/>
            </a:endParaRPr>
          </a:p>
          <a:p>
            <a:r>
              <a:rPr lang="en-US" altLang="hu-HU" sz="2800" i="1" dirty="0"/>
              <a:t>	</a:t>
            </a:r>
            <a:r>
              <a:rPr lang="hu-HU" altLang="hu-HU" sz="2800" i="1" dirty="0" err="1" smtClean="0"/>
              <a:t>n</a:t>
            </a:r>
            <a:r>
              <a:rPr lang="hu-HU" altLang="hu-HU" sz="2800" i="1" baseline="-25000" dirty="0" err="1" smtClean="0"/>
              <a:t>x</a:t>
            </a:r>
            <a:r>
              <a:rPr lang="hu-HU" altLang="hu-HU" sz="2800" baseline="-25000" dirty="0"/>
              <a:t> </a:t>
            </a:r>
            <a:r>
              <a:rPr lang="hu-HU" altLang="hu-HU" sz="2800" i="1" dirty="0" err="1" smtClean="0"/>
              <a:t>X</a:t>
            </a:r>
            <a:r>
              <a:rPr lang="hu-HU" altLang="hu-HU" sz="2800" i="1" baseline="-25000" dirty="0" err="1" smtClean="0"/>
              <a:t>h</a:t>
            </a:r>
            <a:r>
              <a:rPr lang="hu-HU" altLang="hu-HU" sz="2800" i="1" dirty="0" smtClean="0"/>
              <a:t>/h</a:t>
            </a:r>
            <a:r>
              <a:rPr lang="hu-HU" altLang="hu-HU" sz="2800" i="1" baseline="-25000" dirty="0" smtClean="0"/>
              <a:t> </a:t>
            </a:r>
            <a:r>
              <a:rPr lang="hu-HU" altLang="hu-HU" sz="2800" dirty="0"/>
              <a:t>+ </a:t>
            </a:r>
            <a:r>
              <a:rPr lang="hu-HU" altLang="hu-HU" sz="2800" i="1" dirty="0" err="1" smtClean="0"/>
              <a:t>n</a:t>
            </a:r>
            <a:r>
              <a:rPr lang="hu-HU" altLang="hu-HU" sz="2800" i="1" baseline="-25000" dirty="0" err="1" smtClean="0"/>
              <a:t>y</a:t>
            </a:r>
            <a:r>
              <a:rPr lang="hu-HU" altLang="hu-HU" sz="2800" baseline="-25000" dirty="0"/>
              <a:t> </a:t>
            </a:r>
            <a:r>
              <a:rPr lang="hu-HU" altLang="hu-HU" sz="2800" i="1" dirty="0" err="1" smtClean="0"/>
              <a:t>Y</a:t>
            </a:r>
            <a:r>
              <a:rPr lang="hu-HU" altLang="hu-HU" sz="2800" i="1" baseline="-25000" dirty="0" err="1" smtClean="0"/>
              <a:t>h</a:t>
            </a:r>
            <a:r>
              <a:rPr lang="hu-HU" altLang="hu-HU" sz="2800" i="1" dirty="0" smtClean="0"/>
              <a:t>/</a:t>
            </a:r>
            <a:r>
              <a:rPr lang="hu-HU" altLang="hu-HU" sz="2800" i="1" dirty="0" err="1" smtClean="0"/>
              <a:t>h</a:t>
            </a:r>
            <a:r>
              <a:rPr lang="hu-HU" altLang="hu-HU" sz="2800" baseline="-25000" dirty="0" smtClean="0"/>
              <a:t> </a:t>
            </a:r>
            <a:r>
              <a:rPr lang="hu-HU" altLang="hu-HU" sz="2800" dirty="0"/>
              <a:t>+ </a:t>
            </a:r>
            <a:r>
              <a:rPr lang="hu-HU" altLang="hu-HU" sz="2800" i="1" dirty="0" err="1" smtClean="0"/>
              <a:t>n</a:t>
            </a:r>
            <a:r>
              <a:rPr lang="hu-HU" altLang="hu-HU" sz="2800" i="1" baseline="-25000" dirty="0" err="1" smtClean="0"/>
              <a:t>z</a:t>
            </a:r>
            <a:r>
              <a:rPr lang="hu-HU" altLang="hu-HU" sz="2800" baseline="-25000" dirty="0"/>
              <a:t> </a:t>
            </a:r>
            <a:r>
              <a:rPr lang="hu-HU" altLang="hu-HU" sz="2800" i="1" dirty="0" smtClean="0"/>
              <a:t>Z</a:t>
            </a:r>
            <a:r>
              <a:rPr lang="hu-HU" altLang="hu-HU" sz="2800" i="1" baseline="-25000" dirty="0" smtClean="0"/>
              <a:t>h</a:t>
            </a:r>
            <a:r>
              <a:rPr lang="hu-HU" altLang="hu-HU" sz="2800" i="1" dirty="0" smtClean="0"/>
              <a:t>/h</a:t>
            </a:r>
            <a:r>
              <a:rPr lang="hu-HU" altLang="hu-HU" sz="2800" dirty="0" smtClean="0"/>
              <a:t> </a:t>
            </a:r>
            <a:r>
              <a:rPr lang="hu-HU" altLang="hu-HU" sz="2800" dirty="0"/>
              <a:t>+</a:t>
            </a:r>
            <a:r>
              <a:rPr lang="hu-HU" altLang="hu-HU" sz="2800" i="1" dirty="0"/>
              <a:t>d</a:t>
            </a:r>
            <a:r>
              <a:rPr lang="hu-HU" altLang="hu-HU" sz="2800" dirty="0"/>
              <a:t> = 0</a:t>
            </a:r>
          </a:p>
          <a:p>
            <a:endParaRPr lang="hu-HU" altLang="hu-HU" sz="800" dirty="0"/>
          </a:p>
          <a:p>
            <a:r>
              <a:rPr lang="hu-HU" altLang="hu-HU" sz="2800" dirty="0">
                <a:latin typeface="+mn-lt"/>
              </a:rPr>
              <a:t>Projektív tér:    </a:t>
            </a:r>
            <a:endParaRPr lang="en-US" altLang="hu-HU" sz="2800" dirty="0">
              <a:latin typeface="+mn-lt"/>
            </a:endParaRPr>
          </a:p>
          <a:p>
            <a:r>
              <a:rPr lang="en-US" altLang="hu-HU" sz="2800" i="1" dirty="0"/>
              <a:t>	</a:t>
            </a:r>
            <a:r>
              <a:rPr lang="hu-HU" altLang="hu-HU" sz="2800" i="1" dirty="0" err="1"/>
              <a:t>n</a:t>
            </a:r>
            <a:r>
              <a:rPr lang="hu-HU" altLang="hu-HU" sz="2800" i="1" baseline="-25000" dirty="0" err="1"/>
              <a:t>x</a:t>
            </a:r>
            <a:r>
              <a:rPr lang="hu-HU" altLang="hu-HU" sz="1400" baseline="-25000" dirty="0"/>
              <a:t> </a:t>
            </a:r>
            <a:r>
              <a:rPr lang="en-US" altLang="hu-HU" sz="1400" baseline="-25000" dirty="0" smtClean="0"/>
              <a:t> </a:t>
            </a:r>
            <a:r>
              <a:rPr lang="hu-HU" altLang="hu-HU" sz="2800" i="1" dirty="0" err="1" smtClean="0"/>
              <a:t>X</a:t>
            </a:r>
            <a:r>
              <a:rPr lang="hu-HU" altLang="hu-HU" sz="2800" i="1" baseline="-25000" dirty="0" err="1" smtClean="0"/>
              <a:t>h</a:t>
            </a:r>
            <a:r>
              <a:rPr lang="hu-HU" altLang="hu-HU" sz="2800" i="1" baseline="-25000" dirty="0" smtClean="0"/>
              <a:t> </a:t>
            </a:r>
            <a:r>
              <a:rPr lang="hu-HU" altLang="hu-HU" sz="2800" dirty="0"/>
              <a:t>+ </a:t>
            </a:r>
            <a:r>
              <a:rPr lang="hu-HU" altLang="hu-HU" sz="2800" i="1" dirty="0" err="1" smtClean="0"/>
              <a:t>n</a:t>
            </a:r>
            <a:r>
              <a:rPr lang="hu-HU" altLang="hu-HU" sz="2800" i="1" baseline="-25000" dirty="0" err="1" smtClean="0"/>
              <a:t>y</a:t>
            </a:r>
            <a:r>
              <a:rPr lang="hu-HU" altLang="hu-HU" sz="2800" baseline="-25000" dirty="0"/>
              <a:t> </a:t>
            </a:r>
            <a:r>
              <a:rPr lang="hu-HU" altLang="hu-HU" sz="2800" i="1" dirty="0" err="1" smtClean="0"/>
              <a:t>Y</a:t>
            </a:r>
            <a:r>
              <a:rPr lang="hu-HU" altLang="hu-HU" sz="2800" i="1" baseline="-25000" dirty="0" err="1" smtClean="0"/>
              <a:t>h</a:t>
            </a:r>
            <a:r>
              <a:rPr lang="hu-HU" altLang="hu-HU" sz="2800" baseline="-25000" dirty="0" smtClean="0"/>
              <a:t> </a:t>
            </a:r>
            <a:r>
              <a:rPr lang="hu-HU" altLang="hu-HU" sz="2800" dirty="0"/>
              <a:t>+ </a:t>
            </a:r>
            <a:r>
              <a:rPr lang="hu-HU" altLang="hu-HU" sz="2800" i="1" dirty="0" err="1" smtClean="0"/>
              <a:t>n</a:t>
            </a:r>
            <a:r>
              <a:rPr lang="hu-HU" altLang="hu-HU" sz="2800" i="1" baseline="-25000" dirty="0" err="1" smtClean="0"/>
              <a:t>z</a:t>
            </a:r>
            <a:r>
              <a:rPr lang="hu-HU" altLang="hu-HU" sz="2800" baseline="-25000" dirty="0"/>
              <a:t> </a:t>
            </a:r>
            <a:r>
              <a:rPr lang="hu-HU" altLang="hu-HU" sz="2800" i="1" dirty="0" smtClean="0"/>
              <a:t>Z</a:t>
            </a:r>
            <a:r>
              <a:rPr lang="hu-HU" altLang="hu-HU" sz="2800" i="1" baseline="-25000" dirty="0" smtClean="0"/>
              <a:t>h</a:t>
            </a:r>
            <a:r>
              <a:rPr lang="hu-HU" altLang="hu-HU" sz="2800" dirty="0" smtClean="0"/>
              <a:t> </a:t>
            </a:r>
            <a:r>
              <a:rPr lang="hu-HU" altLang="hu-HU" sz="2800" dirty="0"/>
              <a:t>+</a:t>
            </a:r>
            <a:r>
              <a:rPr lang="hu-HU" altLang="hu-HU" sz="2800" i="1" dirty="0" smtClean="0"/>
              <a:t>d</a:t>
            </a:r>
            <a:r>
              <a:rPr lang="hu-HU" altLang="hu-HU" sz="2800" baseline="-25000" dirty="0"/>
              <a:t> </a:t>
            </a:r>
            <a:r>
              <a:rPr lang="hu-HU" altLang="hu-HU" sz="2800" i="1" dirty="0" smtClean="0"/>
              <a:t>h</a:t>
            </a:r>
            <a:r>
              <a:rPr lang="hu-HU" altLang="hu-HU" sz="2800" dirty="0" smtClean="0"/>
              <a:t> </a:t>
            </a:r>
            <a:r>
              <a:rPr lang="hu-HU" altLang="hu-HU" sz="2800" dirty="0"/>
              <a:t>= 0</a:t>
            </a:r>
          </a:p>
          <a:p>
            <a:endParaRPr lang="en-US" altLang="hu-HU" sz="2800" dirty="0"/>
          </a:p>
        </p:txBody>
      </p:sp>
      <p:sp>
        <p:nvSpPr>
          <p:cNvPr id="10243" name="Rectangle 8"/>
          <p:cNvSpPr>
            <a:spLocks noChangeArrowheads="1"/>
          </p:cNvSpPr>
          <p:nvPr/>
        </p:nvSpPr>
        <p:spPr bwMode="auto">
          <a:xfrm>
            <a:off x="1116013" y="4076700"/>
            <a:ext cx="4176712" cy="5762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0244" name="Rectangle 10"/>
          <p:cNvSpPr>
            <a:spLocks noChangeArrowheads="1"/>
          </p:cNvSpPr>
          <p:nvPr/>
        </p:nvSpPr>
        <p:spPr bwMode="auto">
          <a:xfrm>
            <a:off x="1187624" y="5970588"/>
            <a:ext cx="43556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3600" dirty="0"/>
              <a:t>[</a:t>
            </a:r>
            <a:r>
              <a:rPr lang="hu-HU" altLang="hu-HU" sz="3600" i="1" dirty="0" err="1"/>
              <a:t>X</a:t>
            </a:r>
            <a:r>
              <a:rPr lang="hu-HU" altLang="hu-HU" sz="3600" i="1" baseline="-25000" dirty="0" err="1"/>
              <a:t>h</a:t>
            </a:r>
            <a:r>
              <a:rPr lang="hu-HU" altLang="hu-HU" sz="3600" i="1" baseline="-25000" dirty="0"/>
              <a:t> </a:t>
            </a:r>
            <a:r>
              <a:rPr lang="hu-HU" altLang="hu-HU" sz="3600" i="1" dirty="0"/>
              <a:t>,</a:t>
            </a:r>
            <a:r>
              <a:rPr lang="hu-HU" altLang="hu-HU" sz="3600" i="1" dirty="0" err="1"/>
              <a:t>Y</a:t>
            </a:r>
            <a:r>
              <a:rPr lang="hu-HU" altLang="hu-HU" sz="3600" i="1" baseline="-25000" dirty="0" err="1"/>
              <a:t>h</a:t>
            </a:r>
            <a:r>
              <a:rPr lang="hu-HU" altLang="hu-HU" sz="3600" i="1" baseline="-25000" dirty="0"/>
              <a:t> </a:t>
            </a:r>
            <a:r>
              <a:rPr lang="hu-HU" altLang="hu-HU" sz="3600" i="1" dirty="0"/>
              <a:t>,</a:t>
            </a:r>
            <a:r>
              <a:rPr lang="hu-HU" altLang="hu-HU" sz="3600" i="1" dirty="0" smtClean="0"/>
              <a:t>Z</a:t>
            </a:r>
            <a:r>
              <a:rPr lang="hu-HU" altLang="hu-HU" sz="3600" i="1" baseline="-25000" dirty="0"/>
              <a:t>h </a:t>
            </a:r>
            <a:r>
              <a:rPr lang="hu-HU" altLang="hu-HU" sz="3600" i="1" dirty="0" smtClean="0"/>
              <a:t>,</a:t>
            </a:r>
            <a:r>
              <a:rPr lang="hu-HU" altLang="hu-HU" sz="3600" i="1" dirty="0"/>
              <a:t>h</a:t>
            </a:r>
            <a:r>
              <a:rPr lang="en-US" altLang="hu-HU" sz="3600" dirty="0"/>
              <a:t>]·        = 0 </a:t>
            </a:r>
            <a:endParaRPr lang="hu-HU" altLang="hu-HU" sz="3600" dirty="0"/>
          </a:p>
        </p:txBody>
      </p:sp>
      <p:sp>
        <p:nvSpPr>
          <p:cNvPr id="10245" name="AutoShape 11"/>
          <p:cNvSpPr>
            <a:spLocks noChangeArrowheads="1"/>
          </p:cNvSpPr>
          <p:nvPr/>
        </p:nvSpPr>
        <p:spPr bwMode="auto">
          <a:xfrm>
            <a:off x="3833813" y="5033963"/>
            <a:ext cx="719137" cy="1511300"/>
          </a:xfrm>
          <a:prstGeom prst="bracketPair">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0246" name="Rectangle 13"/>
          <p:cNvSpPr>
            <a:spLocks noChangeArrowheads="1"/>
          </p:cNvSpPr>
          <p:nvPr/>
        </p:nvSpPr>
        <p:spPr bwMode="auto">
          <a:xfrm>
            <a:off x="3978275" y="4852988"/>
            <a:ext cx="4699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i="1"/>
              <a:t>n</a:t>
            </a:r>
            <a:r>
              <a:rPr lang="hu-HU" altLang="hu-HU" sz="2800" i="1" baseline="-25000"/>
              <a:t>x</a:t>
            </a:r>
            <a:endParaRPr lang="en-US" altLang="hu-HU" sz="2800" i="1" baseline="-25000"/>
          </a:p>
          <a:p>
            <a:r>
              <a:rPr lang="en-US" altLang="hu-HU" sz="2800" i="1"/>
              <a:t>n</a:t>
            </a:r>
            <a:r>
              <a:rPr lang="en-US" altLang="hu-HU" sz="2800" i="1" baseline="-25000"/>
              <a:t>y</a:t>
            </a:r>
          </a:p>
          <a:p>
            <a:r>
              <a:rPr lang="en-US" altLang="hu-HU" sz="2800" i="1"/>
              <a:t>n</a:t>
            </a:r>
            <a:r>
              <a:rPr lang="en-US" altLang="hu-HU" sz="2800" i="1" baseline="-25000"/>
              <a:t>z</a:t>
            </a:r>
          </a:p>
          <a:p>
            <a:r>
              <a:rPr lang="hu-HU" altLang="hu-HU" sz="2800" i="1"/>
              <a:t>d</a:t>
            </a:r>
            <a:endParaRPr lang="en-US" altLang="hu-HU" sz="2800" i="1"/>
          </a:p>
        </p:txBody>
      </p:sp>
      <p:sp>
        <p:nvSpPr>
          <p:cNvPr id="9" name="Cím 8"/>
          <p:cNvSpPr>
            <a:spLocks noGrp="1"/>
          </p:cNvSpPr>
          <p:nvPr>
            <p:ph type="title"/>
          </p:nvPr>
        </p:nvSpPr>
        <p:spPr>
          <a:xfrm>
            <a:off x="684213" y="260350"/>
            <a:ext cx="4389437" cy="1143000"/>
          </a:xfrm>
        </p:spPr>
        <p:txBody>
          <a:bodyPr/>
          <a:lstStyle/>
          <a:p>
            <a:pPr>
              <a:defRPr/>
            </a:pPr>
            <a:r>
              <a:rPr lang="hu-HU" dirty="0" smtClean="0">
                <a:solidFill>
                  <a:srgbClr val="FF0000"/>
                </a:solidFill>
              </a:rPr>
              <a:t>Sík</a:t>
            </a:r>
            <a:endParaRPr lang="hu-HU" dirty="0">
              <a:solidFill>
                <a:srgbClr val="FF0000"/>
              </a:solidFill>
            </a:endParaRPr>
          </a:p>
        </p:txBody>
      </p:sp>
      <p:sp>
        <p:nvSpPr>
          <p:cNvPr id="10248" name="Szövegdoboz 9"/>
          <p:cNvSpPr txBox="1">
            <a:spLocks noChangeArrowheads="1"/>
          </p:cNvSpPr>
          <p:nvPr/>
        </p:nvSpPr>
        <p:spPr bwMode="auto">
          <a:xfrm>
            <a:off x="6084888" y="3068638"/>
            <a:ext cx="741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i="1"/>
              <a:t>h</a:t>
            </a:r>
            <a:r>
              <a:rPr lang="en-US" altLang="hu-HU" sz="2800">
                <a:sym typeface="Symbol" pitchFamily="18" charset="2"/>
              </a:rPr>
              <a:t>0</a:t>
            </a:r>
            <a:endParaRPr lang="hu-HU" altLang="hu-HU" sz="2800"/>
          </a:p>
        </p:txBody>
      </p:sp>
      <p:sp>
        <p:nvSpPr>
          <p:cNvPr id="10249" name="Szövegdoboz 10"/>
          <p:cNvSpPr txBox="1">
            <a:spLocks noChangeArrowheads="1"/>
          </p:cNvSpPr>
          <p:nvPr/>
        </p:nvSpPr>
        <p:spPr bwMode="auto">
          <a:xfrm>
            <a:off x="6084888" y="4057650"/>
            <a:ext cx="741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hu-HU" sz="2800" i="1"/>
              <a:t>h</a:t>
            </a:r>
            <a:r>
              <a:rPr lang="en-US" altLang="hu-HU" sz="2800">
                <a:sym typeface="Symbol" pitchFamily="18" charset="2"/>
              </a:rPr>
              <a:t>0</a:t>
            </a:r>
            <a:endParaRPr lang="hu-HU" altLang="hu-HU" sz="2800"/>
          </a:p>
        </p:txBody>
      </p:sp>
      <p:sp>
        <p:nvSpPr>
          <p:cNvPr id="12" name="Szövegdoboz 11"/>
          <p:cNvSpPr txBox="1">
            <a:spLocks noChangeArrowheads="1"/>
          </p:cNvSpPr>
          <p:nvPr/>
        </p:nvSpPr>
        <p:spPr bwMode="auto">
          <a:xfrm>
            <a:off x="6011863" y="3514725"/>
            <a:ext cx="8778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9600">
                <a:solidFill>
                  <a:srgbClr val="FF0000"/>
                </a:solidFill>
              </a:rPr>
              <a:t>×</a:t>
            </a:r>
          </a:p>
        </p:txBody>
      </p:sp>
      <p:sp>
        <p:nvSpPr>
          <p:cNvPr id="10251" name="Rectangle 34"/>
          <p:cNvSpPr>
            <a:spLocks noChangeArrowheads="1"/>
          </p:cNvSpPr>
          <p:nvPr/>
        </p:nvSpPr>
        <p:spPr bwMode="auto">
          <a:xfrm>
            <a:off x="4643438" y="765175"/>
            <a:ext cx="23860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sz="2800"/>
              <a:t>(</a:t>
            </a:r>
            <a:r>
              <a:rPr lang="hu-HU" altLang="hu-HU" sz="2800" b="1"/>
              <a:t>r</a:t>
            </a:r>
            <a:r>
              <a:rPr lang="hu-HU" altLang="hu-HU" sz="2800"/>
              <a:t> – </a:t>
            </a:r>
            <a:r>
              <a:rPr lang="hu-HU" altLang="hu-HU" sz="2800" b="1"/>
              <a:t>r</a:t>
            </a:r>
            <a:r>
              <a:rPr lang="en-GB" altLang="hu-HU" sz="2800" b="1"/>
              <a:t>0</a:t>
            </a:r>
            <a:r>
              <a:rPr lang="hu-HU" altLang="hu-HU" sz="2800"/>
              <a:t>)</a:t>
            </a:r>
            <a:r>
              <a:rPr lang="en-GB" altLang="hu-HU" sz="2800"/>
              <a:t> </a:t>
            </a:r>
            <a:r>
              <a:rPr lang="hu-HU" altLang="hu-HU" sz="2800">
                <a:sym typeface="Symbol" pitchFamily="18" charset="2"/>
              </a:rPr>
              <a:t></a:t>
            </a:r>
            <a:r>
              <a:rPr lang="en-GB" altLang="hu-HU" sz="2800">
                <a:sym typeface="Symbol" pitchFamily="18" charset="2"/>
              </a:rPr>
              <a:t> </a:t>
            </a:r>
            <a:r>
              <a:rPr lang="hu-HU" altLang="hu-HU" sz="2800" b="1"/>
              <a:t>n</a:t>
            </a:r>
            <a:r>
              <a:rPr lang="hu-HU" altLang="hu-HU" sz="2800"/>
              <a:t> = 0</a:t>
            </a:r>
          </a:p>
        </p:txBody>
      </p:sp>
      <p:sp>
        <p:nvSpPr>
          <p:cNvPr id="10252" name="Line 7"/>
          <p:cNvSpPr>
            <a:spLocks noChangeShapeType="1"/>
          </p:cNvSpPr>
          <p:nvPr/>
        </p:nvSpPr>
        <p:spPr bwMode="auto">
          <a:xfrm flipV="1">
            <a:off x="6645275" y="1747838"/>
            <a:ext cx="0" cy="80168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0253" name="Line 8"/>
          <p:cNvSpPr>
            <a:spLocks noChangeShapeType="1"/>
          </p:cNvSpPr>
          <p:nvPr/>
        </p:nvSpPr>
        <p:spPr bwMode="auto">
          <a:xfrm flipV="1">
            <a:off x="6645275" y="2540000"/>
            <a:ext cx="792163" cy="95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0254" name="Text Box 10"/>
          <p:cNvSpPr txBox="1">
            <a:spLocks noChangeArrowheads="1"/>
          </p:cNvSpPr>
          <p:nvPr/>
        </p:nvSpPr>
        <p:spPr bwMode="auto">
          <a:xfrm>
            <a:off x="7437438" y="2251075"/>
            <a:ext cx="3190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i="1"/>
              <a:t>y</a:t>
            </a:r>
            <a:endParaRPr lang="hu-HU" altLang="hu-HU"/>
          </a:p>
        </p:txBody>
      </p:sp>
      <p:sp>
        <p:nvSpPr>
          <p:cNvPr id="10255" name="Line 11"/>
          <p:cNvSpPr>
            <a:spLocks noChangeShapeType="1"/>
          </p:cNvSpPr>
          <p:nvPr/>
        </p:nvSpPr>
        <p:spPr bwMode="auto">
          <a:xfrm flipV="1">
            <a:off x="6646863" y="1198563"/>
            <a:ext cx="936625" cy="1368425"/>
          </a:xfrm>
          <a:prstGeom prst="line">
            <a:avLst/>
          </a:prstGeom>
          <a:noFill/>
          <a:ln w="571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0256" name="Line 15"/>
          <p:cNvSpPr>
            <a:spLocks noChangeShapeType="1"/>
          </p:cNvSpPr>
          <p:nvPr/>
        </p:nvSpPr>
        <p:spPr bwMode="auto">
          <a:xfrm flipV="1">
            <a:off x="6646863" y="982663"/>
            <a:ext cx="2089150" cy="1584325"/>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0257" name="Rectangle 18"/>
          <p:cNvSpPr>
            <a:spLocks noChangeArrowheads="1"/>
          </p:cNvSpPr>
          <p:nvPr/>
        </p:nvSpPr>
        <p:spPr bwMode="auto">
          <a:xfrm>
            <a:off x="8172450" y="188913"/>
            <a:ext cx="355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b="1" i="1">
                <a:sym typeface="Symbol" pitchFamily="18" charset="2"/>
              </a:rPr>
              <a:t>n</a:t>
            </a:r>
            <a:endParaRPr lang="hu-HU" altLang="hu-HU" b="1">
              <a:sym typeface="Symbol" pitchFamily="18" charset="2"/>
            </a:endParaRPr>
          </a:p>
        </p:txBody>
      </p:sp>
      <p:sp>
        <p:nvSpPr>
          <p:cNvPr id="10258" name="Line 23"/>
          <p:cNvSpPr>
            <a:spLocks noChangeShapeType="1"/>
          </p:cNvSpPr>
          <p:nvPr/>
        </p:nvSpPr>
        <p:spPr bwMode="auto">
          <a:xfrm flipH="1">
            <a:off x="6356350" y="2566988"/>
            <a:ext cx="290513" cy="2603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0259" name="Text Box 24"/>
          <p:cNvSpPr txBox="1">
            <a:spLocks noChangeArrowheads="1"/>
          </p:cNvSpPr>
          <p:nvPr/>
        </p:nvSpPr>
        <p:spPr bwMode="auto">
          <a:xfrm>
            <a:off x="6284913" y="1531938"/>
            <a:ext cx="303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i="1"/>
              <a:t>z</a:t>
            </a:r>
            <a:endParaRPr lang="hu-HU" altLang="hu-HU"/>
          </a:p>
        </p:txBody>
      </p:sp>
      <p:sp>
        <p:nvSpPr>
          <p:cNvPr id="10260" name="Text Box 25"/>
          <p:cNvSpPr txBox="1">
            <a:spLocks noChangeArrowheads="1"/>
          </p:cNvSpPr>
          <p:nvPr/>
        </p:nvSpPr>
        <p:spPr bwMode="auto">
          <a:xfrm>
            <a:off x="6140450" y="2395538"/>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hu-HU" altLang="hu-HU" i="1"/>
              <a:t>x</a:t>
            </a:r>
            <a:endParaRPr lang="hu-HU" altLang="hu-HU"/>
          </a:p>
        </p:txBody>
      </p:sp>
      <p:sp>
        <p:nvSpPr>
          <p:cNvPr id="10261" name="Freeform 26"/>
          <p:cNvSpPr>
            <a:spLocks/>
          </p:cNvSpPr>
          <p:nvPr/>
        </p:nvSpPr>
        <p:spPr bwMode="auto">
          <a:xfrm rot="-328314">
            <a:off x="6946900" y="768350"/>
            <a:ext cx="2155825" cy="963613"/>
          </a:xfrm>
          <a:custGeom>
            <a:avLst/>
            <a:gdLst>
              <a:gd name="T0" fmla="*/ 2147483647 w 2061"/>
              <a:gd name="T1" fmla="*/ 2147483647 h 728"/>
              <a:gd name="T2" fmla="*/ 0 w 2061"/>
              <a:gd name="T3" fmla="*/ 2147483647 h 728"/>
              <a:gd name="T4" fmla="*/ 2147483647 w 2061"/>
              <a:gd name="T5" fmla="*/ 2147483647 h 728"/>
              <a:gd name="T6" fmla="*/ 2147483647 w 2061"/>
              <a:gd name="T7" fmla="*/ 0 h 728"/>
              <a:gd name="T8" fmla="*/ 2147483647 w 2061"/>
              <a:gd name="T9" fmla="*/ 2147483647 h 728"/>
              <a:gd name="T10" fmla="*/ 0 60000 65536"/>
              <a:gd name="T11" fmla="*/ 0 60000 65536"/>
              <a:gd name="T12" fmla="*/ 0 60000 65536"/>
              <a:gd name="T13" fmla="*/ 0 60000 65536"/>
              <a:gd name="T14" fmla="*/ 0 60000 65536"/>
              <a:gd name="T15" fmla="*/ 0 w 2061"/>
              <a:gd name="T16" fmla="*/ 0 h 728"/>
              <a:gd name="T17" fmla="*/ 2061 w 2061"/>
              <a:gd name="T18" fmla="*/ 728 h 728"/>
            </a:gdLst>
            <a:ahLst/>
            <a:cxnLst>
              <a:cxn ang="T10">
                <a:pos x="T0" y="T1"/>
              </a:cxn>
              <a:cxn ang="T11">
                <a:pos x="T2" y="T3"/>
              </a:cxn>
              <a:cxn ang="T12">
                <a:pos x="T4" y="T5"/>
              </a:cxn>
              <a:cxn ang="T13">
                <a:pos x="T6" y="T7"/>
              </a:cxn>
              <a:cxn ang="T14">
                <a:pos x="T8" y="T9"/>
              </a:cxn>
            </a:cxnLst>
            <a:rect l="T15" t="T16" r="T17" b="T18"/>
            <a:pathLst>
              <a:path w="2061" h="728">
                <a:moveTo>
                  <a:pt x="454" y="3"/>
                </a:moveTo>
                <a:lnTo>
                  <a:pt x="0" y="728"/>
                </a:lnTo>
                <a:lnTo>
                  <a:pt x="1724" y="728"/>
                </a:lnTo>
                <a:lnTo>
                  <a:pt x="2061" y="0"/>
                </a:lnTo>
                <a:lnTo>
                  <a:pt x="454" y="3"/>
                </a:lnTo>
                <a:close/>
              </a:path>
            </a:pathLst>
          </a:custGeom>
          <a:solidFill>
            <a:srgbClr val="000000">
              <a:alpha val="30980"/>
            </a:srgbClr>
          </a:solidFill>
          <a:ln w="12700" cap="flat" cmpd="sng">
            <a:solidFill>
              <a:schemeClr val="tx1"/>
            </a:solidFill>
            <a:prstDash val="solid"/>
            <a:round/>
            <a:headEnd/>
            <a:tailEnd/>
          </a:ln>
        </p:spPr>
        <p:txBody>
          <a:bodyPr/>
          <a:lstStyle/>
          <a:p>
            <a:endParaRPr lang="hu-HU"/>
          </a:p>
        </p:txBody>
      </p:sp>
      <p:sp>
        <p:nvSpPr>
          <p:cNvPr id="10262" name="Line 19"/>
          <p:cNvSpPr>
            <a:spLocks noChangeShapeType="1"/>
          </p:cNvSpPr>
          <p:nvPr/>
        </p:nvSpPr>
        <p:spPr bwMode="auto">
          <a:xfrm flipH="1" flipV="1">
            <a:off x="8101013" y="333375"/>
            <a:ext cx="69850" cy="647700"/>
          </a:xfrm>
          <a:prstGeom prst="line">
            <a:avLst/>
          </a:prstGeom>
          <a:noFill/>
          <a:ln w="57150">
            <a:solidFill>
              <a:srgbClr val="33CC33"/>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0263" name="Oval 14"/>
          <p:cNvSpPr>
            <a:spLocks noChangeArrowheads="1"/>
          </p:cNvSpPr>
          <p:nvPr/>
        </p:nvSpPr>
        <p:spPr bwMode="auto">
          <a:xfrm>
            <a:off x="8662988" y="911225"/>
            <a:ext cx="152400" cy="152400"/>
          </a:xfrm>
          <a:prstGeom prst="ellipse">
            <a:avLst/>
          </a:prstGeom>
          <a:solidFill>
            <a:schemeClr val="hlink"/>
          </a:solidFill>
          <a:ln w="12700">
            <a:solidFill>
              <a:schemeClr val="hlink"/>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0264" name="Oval 9"/>
          <p:cNvSpPr>
            <a:spLocks noChangeArrowheads="1"/>
          </p:cNvSpPr>
          <p:nvPr/>
        </p:nvSpPr>
        <p:spPr bwMode="auto">
          <a:xfrm>
            <a:off x="7512050" y="1127125"/>
            <a:ext cx="152400" cy="152400"/>
          </a:xfrm>
          <a:prstGeom prst="ellipse">
            <a:avLst/>
          </a:prstGeom>
          <a:solidFill>
            <a:schemeClr val="accent1"/>
          </a:solidFill>
          <a:ln w="12700">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hu-HU"/>
          </a:p>
        </p:txBody>
      </p:sp>
      <p:sp>
        <p:nvSpPr>
          <p:cNvPr id="10265" name="Line 16"/>
          <p:cNvSpPr>
            <a:spLocks noChangeShapeType="1"/>
          </p:cNvSpPr>
          <p:nvPr/>
        </p:nvSpPr>
        <p:spPr bwMode="auto">
          <a:xfrm flipV="1">
            <a:off x="7654925" y="982663"/>
            <a:ext cx="1008063" cy="215900"/>
          </a:xfrm>
          <a:prstGeom prst="line">
            <a:avLst/>
          </a:prstGeom>
          <a:noFill/>
          <a:ln w="57150">
            <a:solidFill>
              <a:srgbClr val="CCCC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hu-HU"/>
          </a:p>
        </p:txBody>
      </p:sp>
      <p:sp>
        <p:nvSpPr>
          <p:cNvPr id="10266" name="Rectangle 12"/>
          <p:cNvSpPr>
            <a:spLocks noChangeArrowheads="1"/>
          </p:cNvSpPr>
          <p:nvPr/>
        </p:nvSpPr>
        <p:spPr bwMode="auto">
          <a:xfrm>
            <a:off x="7296150" y="695325"/>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hu-HU" b="1" i="1">
                <a:sym typeface="Symbol" pitchFamily="18" charset="2"/>
              </a:rPr>
              <a:t>r</a:t>
            </a:r>
            <a:r>
              <a:rPr lang="en-GB" altLang="hu-HU" baseline="-25000">
                <a:sym typeface="Symbol" pitchFamily="18" charset="2"/>
              </a:rPr>
              <a:t>0</a:t>
            </a:r>
            <a:endParaRPr lang="hu-HU" altLang="hu-HU" baseline="-25000">
              <a:sym typeface="Symbol" pitchFamily="18" charset="2"/>
            </a:endParaRPr>
          </a:p>
        </p:txBody>
      </p:sp>
      <p:sp>
        <p:nvSpPr>
          <p:cNvPr id="10267" name="Rectangle 13"/>
          <p:cNvSpPr>
            <a:spLocks noChangeArrowheads="1"/>
          </p:cNvSpPr>
          <p:nvPr/>
        </p:nvSpPr>
        <p:spPr bwMode="auto">
          <a:xfrm>
            <a:off x="8662988" y="1054100"/>
            <a:ext cx="303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altLang="hu-HU" b="1" i="1">
                <a:sym typeface="Symbol" pitchFamily="18" charset="2"/>
              </a:rPr>
              <a:t>r</a:t>
            </a:r>
            <a:endParaRPr lang="hu-HU" altLang="hu-HU" b="1" i="1">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800419551</TotalTime>
  <Pages>57</Pages>
  <Words>4279</Words>
  <Application>Microsoft Office PowerPoint</Application>
  <PresentationFormat>Diavetítés a képernyőre (4:3 oldalarány)</PresentationFormat>
  <Paragraphs>343</Paragraphs>
  <Slides>22</Slides>
  <Notes>22</Notes>
  <HiddenSlides>0</HiddenSlides>
  <MMClips>0</MMClips>
  <ScaleCrop>false</ScaleCrop>
  <HeadingPairs>
    <vt:vector size="4" baseType="variant">
      <vt:variant>
        <vt:lpstr>Téma</vt:lpstr>
      </vt:variant>
      <vt:variant>
        <vt:i4>1</vt:i4>
      </vt:variant>
      <vt:variant>
        <vt:lpstr>Diacímek</vt:lpstr>
      </vt:variant>
      <vt:variant>
        <vt:i4>22</vt:i4>
      </vt:variant>
    </vt:vector>
  </HeadingPairs>
  <TitlesOfParts>
    <vt:vector size="23" baseType="lpstr">
      <vt:lpstr>Office-téma</vt:lpstr>
      <vt:lpstr>Transzformációk</vt:lpstr>
      <vt:lpstr>Transzformációk</vt:lpstr>
      <vt:lpstr>Perspektíva</vt:lpstr>
      <vt:lpstr>Euklideszi  Projektív sík</vt:lpstr>
      <vt:lpstr>Homogén koordináták (2D)</vt:lpstr>
      <vt:lpstr>Homogén koordináták ideális pontokhoz: h=0</vt:lpstr>
      <vt:lpstr>Homogén koordináták (3D)</vt:lpstr>
      <vt:lpstr>Egyenes a projektív térben</vt:lpstr>
      <vt:lpstr>Sík</vt:lpstr>
      <vt:lpstr>Homogén lineáris transzformációk</vt:lpstr>
      <vt:lpstr>Homogén lineáris transzformációk tulajdonságai</vt:lpstr>
      <vt:lpstr>Invertálható homogén lineáris transzformációk: síkot síkba</vt:lpstr>
      <vt:lpstr>Affin transzformációk</vt:lpstr>
      <vt:lpstr>Affin transzformációs mátrix sorai</vt:lpstr>
      <vt:lpstr>Eltolás</vt:lpstr>
      <vt:lpstr>Skálázás</vt:lpstr>
      <vt:lpstr>Z tengely körüli forgatás</vt:lpstr>
      <vt:lpstr>d tengely körüli forgatás: (Olinde) Rodrigues formula</vt:lpstr>
      <vt:lpstr>Kvaterniók újratöltve</vt:lpstr>
      <vt:lpstr>Középpontos vetítés (2D)</vt:lpstr>
      <vt:lpstr>Átfordulási probléma</vt:lpstr>
      <vt:lpstr>Ellenőrző kérdések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grafika</dc:title>
  <dc:creator>szirmay</dc:creator>
  <cp:lastModifiedBy>szirmay</cp:lastModifiedBy>
  <cp:revision>197</cp:revision>
  <cp:lastPrinted>1999-09-28T13:54:05Z</cp:lastPrinted>
  <dcterms:created xsi:type="dcterms:W3CDTF">1998-09-12T20:31:14Z</dcterms:created>
  <dcterms:modified xsi:type="dcterms:W3CDTF">2019-02-26T13:01:42Z</dcterms:modified>
</cp:coreProperties>
</file>