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1466" r:id="rId2"/>
    <p:sldId id="2100" r:id="rId3"/>
    <p:sldId id="2101" r:id="rId4"/>
    <p:sldId id="2091" r:id="rId5"/>
    <p:sldId id="2092" r:id="rId6"/>
    <p:sldId id="2089" r:id="rId7"/>
    <p:sldId id="1472" r:id="rId8"/>
    <p:sldId id="2087" r:id="rId9"/>
    <p:sldId id="1470" r:id="rId10"/>
    <p:sldId id="1468" r:id="rId11"/>
    <p:sldId id="2097" r:id="rId12"/>
    <p:sldId id="2088" r:id="rId13"/>
    <p:sldId id="2103" r:id="rId14"/>
    <p:sldId id="1476" r:id="rId15"/>
    <p:sldId id="1474" r:id="rId16"/>
    <p:sldId id="1477" r:id="rId17"/>
    <p:sldId id="1482" r:id="rId18"/>
    <p:sldId id="1478" r:id="rId19"/>
    <p:sldId id="2102" r:id="rId20"/>
    <p:sldId id="1479" r:id="rId21"/>
    <p:sldId id="1480" r:id="rId22"/>
    <p:sldId id="1481" r:id="rId23"/>
    <p:sldId id="2098" r:id="rId24"/>
    <p:sldId id="1483" r:id="rId25"/>
    <p:sldId id="1484" r:id="rId26"/>
    <p:sldId id="1485" r:id="rId27"/>
    <p:sldId id="1486" r:id="rId28"/>
    <p:sldId id="1487" r:id="rId29"/>
    <p:sldId id="2099" r:id="rId30"/>
    <p:sldId id="1491" r:id="rId31"/>
  </p:sldIdLst>
  <p:sldSz cx="9144000" cy="6858000" type="screen4x3"/>
  <p:notesSz cx="6797675" cy="9926638"/>
  <p:defaultTextStyle>
    <a:defPPr>
      <a:defRPr lang="hu-HU"/>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389">
          <p15:clr>
            <a:srgbClr val="A4A3A4"/>
          </p15:clr>
        </p15:guide>
        <p15:guide id="2" pos="3833">
          <p15:clr>
            <a:srgbClr val="A4A3A4"/>
          </p15:clr>
        </p15:guide>
        <p15:guide id="3" pos="197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3300"/>
    <a:srgbClr val="FFFFCC"/>
    <a:srgbClr val="FFFF00"/>
    <a:srgbClr val="FEF7CE"/>
    <a:srgbClr val="FF5353"/>
    <a:srgbClr val="FF6D6D"/>
    <a:srgbClr val="66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394" autoAdjust="0"/>
  </p:normalViewPr>
  <p:slideViewPr>
    <p:cSldViewPr showGuides="1">
      <p:cViewPr varScale="1">
        <p:scale>
          <a:sx n="70" d="100"/>
          <a:sy n="70" d="100"/>
        </p:scale>
        <p:origin x="792" y="66"/>
      </p:cViewPr>
      <p:guideLst>
        <p:guide orient="horz" pos="1389"/>
        <p:guide pos="3833"/>
        <p:guide pos="197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4" d="100"/>
          <a:sy n="54" d="100"/>
        </p:scale>
        <p:origin x="-11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hu-HU"/>
          </a:p>
        </p:txBody>
      </p:sp>
      <p:sp>
        <p:nvSpPr>
          <p:cNvPr id="3" name="Dátum helye 2"/>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5B1AA915-6C63-47B7-A05E-51FDBF767CA4}" type="datetimeFigureOut">
              <a:rPr lang="hu-HU" smtClean="0"/>
              <a:t>2016.11.15.</a:t>
            </a:fld>
            <a:endParaRPr lang="hu-HU"/>
          </a:p>
        </p:txBody>
      </p:sp>
      <p:sp>
        <p:nvSpPr>
          <p:cNvPr id="4" name="Élőláb helye 3"/>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hu-HU"/>
          </a:p>
        </p:txBody>
      </p:sp>
      <p:sp>
        <p:nvSpPr>
          <p:cNvPr id="5" name="Dia számának helye 4"/>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23E06B6D-3552-4E0C-A08B-E139046A03B6}" type="slidenum">
              <a:rPr lang="hu-HU" smtClean="0"/>
              <a:t>‹#›</a:t>
            </a:fld>
            <a:endParaRPr lang="hu-HU"/>
          </a:p>
        </p:txBody>
      </p:sp>
    </p:spTree>
    <p:extLst>
      <p:ext uri="{BB962C8B-B14F-4D97-AF65-F5344CB8AC3E}">
        <p14:creationId xmlns:p14="http://schemas.microsoft.com/office/powerpoint/2010/main" val="184848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a:defRPr sz="1200">
                <a:latin typeface="Arial" charset="0"/>
              </a:defRPr>
            </a:lvl1pPr>
          </a:lstStyle>
          <a:p>
            <a:pPr>
              <a:defRPr/>
            </a:pPr>
            <a:endParaRPr lang="hu-HU"/>
          </a:p>
        </p:txBody>
      </p:sp>
      <p:sp>
        <p:nvSpPr>
          <p:cNvPr id="45059" name="Rectangle 3"/>
          <p:cNvSpPr>
            <a:spLocks noGrp="1" noChangeArrowheads="1"/>
          </p:cNvSpPr>
          <p:nvPr>
            <p:ph type="dt" idx="1"/>
          </p:nvPr>
        </p:nvSpPr>
        <p:spPr bwMode="auto">
          <a:xfrm>
            <a:off x="3849689"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Arial" charset="0"/>
              </a:defRPr>
            </a:lvl1pPr>
          </a:lstStyle>
          <a:p>
            <a:pPr>
              <a:defRPr/>
            </a:pPr>
            <a:endParaRPr lang="hu-HU"/>
          </a:p>
        </p:txBody>
      </p:sp>
      <p:sp>
        <p:nvSpPr>
          <p:cNvPr id="809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79451" y="4714876"/>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45062" name="Rectangle 6"/>
          <p:cNvSpPr>
            <a:spLocks noGrp="1" noChangeArrowheads="1"/>
          </p:cNvSpPr>
          <p:nvPr>
            <p:ph type="ftr" sz="quarter" idx="4"/>
          </p:nvPr>
        </p:nvSpPr>
        <p:spPr bwMode="auto">
          <a:xfrm>
            <a:off x="0"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l">
              <a:defRPr sz="1200">
                <a:latin typeface="Arial" charset="0"/>
              </a:defRPr>
            </a:lvl1pPr>
          </a:lstStyle>
          <a:p>
            <a:pPr>
              <a:defRPr/>
            </a:pPr>
            <a:endParaRPr lang="hu-HU"/>
          </a:p>
        </p:txBody>
      </p:sp>
      <p:sp>
        <p:nvSpPr>
          <p:cNvPr id="45063" name="Rectangle 7"/>
          <p:cNvSpPr>
            <a:spLocks noGrp="1" noChangeArrowheads="1"/>
          </p:cNvSpPr>
          <p:nvPr>
            <p:ph type="sldNum" sz="quarter" idx="5"/>
          </p:nvPr>
        </p:nvSpPr>
        <p:spPr bwMode="auto">
          <a:xfrm>
            <a:off x="3849689"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Arial" charset="0"/>
              </a:defRPr>
            </a:lvl1pPr>
          </a:lstStyle>
          <a:p>
            <a:pPr>
              <a:defRPr/>
            </a:pPr>
            <a:fld id="{88BD741F-A1E6-4AEC-B340-CED716E384A5}" type="slidenum">
              <a:rPr lang="hu-HU"/>
              <a:pPr>
                <a:defRPr/>
              </a:pPr>
              <a:t>‹#›</a:t>
            </a:fld>
            <a:endParaRPr lang="hu-HU"/>
          </a:p>
        </p:txBody>
      </p:sp>
    </p:spTree>
    <p:extLst>
      <p:ext uri="{BB962C8B-B14F-4D97-AF65-F5344CB8AC3E}">
        <p14:creationId xmlns:p14="http://schemas.microsoft.com/office/powerpoint/2010/main" val="1534643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889" indent="-285726" algn="l" eaLnBrk="0" hangingPunct="0">
              <a:spcBef>
                <a:spcPct val="30000"/>
              </a:spcBef>
              <a:defRPr sz="1200">
                <a:solidFill>
                  <a:schemeClr val="tx1"/>
                </a:solidFill>
                <a:latin typeface="Arial" pitchFamily="34" charset="0"/>
              </a:defRPr>
            </a:lvl2pPr>
            <a:lvl3pPr marL="1142907" indent="-228581" algn="l" eaLnBrk="0" hangingPunct="0">
              <a:spcBef>
                <a:spcPct val="30000"/>
              </a:spcBef>
              <a:defRPr sz="1200">
                <a:solidFill>
                  <a:schemeClr val="tx1"/>
                </a:solidFill>
                <a:latin typeface="Arial" pitchFamily="34" charset="0"/>
              </a:defRPr>
            </a:lvl3pPr>
            <a:lvl4pPr marL="1600070" indent="-228581" algn="l" eaLnBrk="0" hangingPunct="0">
              <a:spcBef>
                <a:spcPct val="30000"/>
              </a:spcBef>
              <a:defRPr sz="1200">
                <a:solidFill>
                  <a:schemeClr val="tx1"/>
                </a:solidFill>
                <a:latin typeface="Arial" pitchFamily="34" charset="0"/>
              </a:defRPr>
            </a:lvl4pPr>
            <a:lvl5pPr marL="2057232" indent="-228581" algn="l" eaLnBrk="0" hangingPunct="0">
              <a:spcBef>
                <a:spcPct val="30000"/>
              </a:spcBef>
              <a:defRPr sz="1200">
                <a:solidFill>
                  <a:schemeClr val="tx1"/>
                </a:solidFill>
                <a:latin typeface="Arial" pitchFamily="34" charset="0"/>
              </a:defRPr>
            </a:lvl5pPr>
            <a:lvl6pPr marL="2514395" indent="-228581" eaLnBrk="0" fontAlgn="base" hangingPunct="0">
              <a:spcBef>
                <a:spcPct val="30000"/>
              </a:spcBef>
              <a:spcAft>
                <a:spcPct val="0"/>
              </a:spcAft>
              <a:defRPr sz="1200">
                <a:solidFill>
                  <a:schemeClr val="tx1"/>
                </a:solidFill>
                <a:latin typeface="Arial" pitchFamily="34" charset="0"/>
              </a:defRPr>
            </a:lvl6pPr>
            <a:lvl7pPr marL="2971559" indent="-228581" eaLnBrk="0" fontAlgn="base" hangingPunct="0">
              <a:spcBef>
                <a:spcPct val="30000"/>
              </a:spcBef>
              <a:spcAft>
                <a:spcPct val="0"/>
              </a:spcAft>
              <a:defRPr sz="1200">
                <a:solidFill>
                  <a:schemeClr val="tx1"/>
                </a:solidFill>
                <a:latin typeface="Arial" pitchFamily="34" charset="0"/>
              </a:defRPr>
            </a:lvl7pPr>
            <a:lvl8pPr marL="3428722" indent="-228581" eaLnBrk="0" fontAlgn="base" hangingPunct="0">
              <a:spcBef>
                <a:spcPct val="30000"/>
              </a:spcBef>
              <a:spcAft>
                <a:spcPct val="0"/>
              </a:spcAft>
              <a:defRPr sz="1200">
                <a:solidFill>
                  <a:schemeClr val="tx1"/>
                </a:solidFill>
                <a:latin typeface="Arial" pitchFamily="34" charset="0"/>
              </a:defRPr>
            </a:lvl8pPr>
            <a:lvl9pPr marL="3885884" indent="-228581"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B184F2C-8B0B-426B-850C-615D282FB56E}" type="slidenum">
              <a:rPr lang="hu-HU" altLang="hu-HU" smtClean="0"/>
              <a:pPr algn="r" eaLnBrk="1" hangingPunct="1">
                <a:spcBef>
                  <a:spcPct val="0"/>
                </a:spcBef>
              </a:pPr>
              <a:t>1</a:t>
            </a:fld>
            <a:endParaRPr lang="hu-HU" altLang="hu-H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hu-HU" altLang="hu-HU" dirty="0" smtClean="0"/>
          </a:p>
        </p:txBody>
      </p:sp>
    </p:spTree>
    <p:extLst>
      <p:ext uri="{BB962C8B-B14F-4D97-AF65-F5344CB8AC3E}">
        <p14:creationId xmlns:p14="http://schemas.microsoft.com/office/powerpoint/2010/main" val="38289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hangingPunct="0"/>
            <a:r>
              <a:rPr lang="hu-HU" dirty="0"/>
              <a:t>Az eredményképzés néhány fontos kérdésében a jelenlegi gyakorlat a tulajdonosi-befektetői kör érdekeit tartja szem előtt, és </a:t>
            </a:r>
            <a:r>
              <a:rPr lang="hu-HU" b="1" dirty="0"/>
              <a:t>a hazai beszámoltatási rendszer törvényileg szabályozza, mit, hogyan vehet figyelembe a gazdálkodó az eredmény megállapítása során</a:t>
            </a:r>
            <a:r>
              <a:rPr lang="hu-HU" dirty="0"/>
              <a:t>. Ez többek között azért van így, mert az </a:t>
            </a:r>
            <a:r>
              <a:rPr lang="hu-HU" b="1" dirty="0"/>
              <a:t>„eredménytortából részesedni akar az állam, majd az adózott eredményből fizethető osztalék, részesedés a tulajdonosoknak, és a megmaradó rész szolgálhat jövőbeni fejlesztési célokat, vagy fordítható a menedzserek, munkavállalók ösztönzésére, jutalmazására. </a:t>
            </a:r>
            <a:r>
              <a:rPr lang="hu-HU" dirty="0"/>
              <a:t>Ezért aztán a nyereségtorta csak egymás rovására szeletelhető: ha az állami elvonás nő, vagy ha a tulajdonosok „étvágya” nagyobb osztalék-kifizetést kíván, kevesebb jut a fejlesztésre és viszont. </a:t>
            </a:r>
          </a:p>
          <a:p>
            <a:pPr hangingPunct="0"/>
            <a:r>
              <a:rPr lang="hu-HU" dirty="0"/>
              <a:t>A gyakorlatban a szereplő gyanakvóan tekintgetnek egymásra, és feltételezik, hogy a másik már a felosztható nyereség kialakítása előtt igyekezett étvágyát csillapítani. (E feltételezés az esetek többségében nem is alaptalan.) Kialakul tehát egy sokszereplős játszma, amelyben a koalíció szereplői igyekszenek a többieket megelőzve bebiztosítani saját jövedelmüket azelőtt, hogy a nyereségtorta szeletelése megkezdődne. Ezt nevezik szakmai körökben </a:t>
            </a:r>
            <a:r>
              <a:rPr lang="hu-HU" b="1" dirty="0"/>
              <a:t>„vonal feletti” nyereségkivoná</a:t>
            </a:r>
            <a:r>
              <a:rPr lang="hu-HU" dirty="0"/>
              <a:t>snak, ami az jelenti, hogy az </a:t>
            </a:r>
            <a:r>
              <a:rPr lang="hu-HU" dirty="0" err="1"/>
              <a:t>eredménykimutatásban</a:t>
            </a:r>
            <a:r>
              <a:rPr lang="hu-HU" dirty="0"/>
              <a:t> az adózás előtti eredmény sora fölött, a ráfordítások között számolnak el olyan tételeket, amelyek tartalmuk szerint a „vonal alá”, azaz a nyereségből számított adó vagy a tulajdonosoknak fizetendő osztalék elemei közé tartoznának, Melyek a játszma főbb lépései? </a:t>
            </a:r>
          </a:p>
          <a:p>
            <a:pPr lvl="0"/>
            <a:r>
              <a:rPr lang="hu-HU" dirty="0"/>
              <a:t>Az </a:t>
            </a:r>
            <a:r>
              <a:rPr lang="hu-HU" b="1" dirty="0"/>
              <a:t>állam</a:t>
            </a:r>
            <a:r>
              <a:rPr lang="hu-HU" dirty="0"/>
              <a:t> nem mondhat le az állami költségvetés fenntartásához szükséges adóbevételeiről, és mivel szinte mindig deficites az államkassza, képes olyan jövedelem-elvonási formákat kitalálni, amelyek figyelmen kívül hagyják a vállalkozás valós jövedelemtermelő képességét:</a:t>
            </a:r>
          </a:p>
          <a:p>
            <a:pPr lvl="0"/>
            <a:r>
              <a:rPr lang="hu-HU" dirty="0"/>
              <a:t>különböző adókkal és elvonásokkal megdrágítja a vállalkozás számára szükséges erőforrásokat (például </a:t>
            </a:r>
            <a:r>
              <a:rPr lang="hu-HU" b="1" dirty="0"/>
              <a:t>vállalati különadók, cégautó adó, fogyasztási adó, szociális hozzájárulás adó </a:t>
            </a:r>
            <a:r>
              <a:rPr lang="hu-HU" dirty="0"/>
              <a:t>stb.);</a:t>
            </a:r>
          </a:p>
          <a:p>
            <a:pPr lvl="0"/>
            <a:r>
              <a:rPr lang="hu-HU" dirty="0"/>
              <a:t>olyan adóztatást talál ki (például az ún. minimumadó), amely veszteség esetén is előír társasági adófizetési kötelezettséget;</a:t>
            </a:r>
          </a:p>
          <a:p>
            <a:pPr lvl="0"/>
            <a:r>
              <a:rPr lang="hu-HU" dirty="0"/>
              <a:t>a társasági adó adóalap-növelő korrekciókon keresztül adóztatja meg a vállalkozás működése során keletkezett veszteségeket (például értékvesztés adóztatása stb.);</a:t>
            </a:r>
          </a:p>
          <a:p>
            <a:pPr lvl="0"/>
            <a:r>
              <a:rPr lang="hu-HU" dirty="0"/>
              <a:t>adóelőleg- és adófeltöltési kötelezettség előírásával előrehozottan adóztat még bizonytalan és pénzügyileg esetleg nem is realizált jövedelmeket.</a:t>
            </a:r>
          </a:p>
          <a:p>
            <a:pPr lvl="0"/>
            <a:r>
              <a:rPr lang="hu-HU" dirty="0"/>
              <a:t>A </a:t>
            </a:r>
            <a:r>
              <a:rPr lang="hu-HU" b="1" dirty="0"/>
              <a:t>tulajdonosok</a:t>
            </a:r>
            <a:r>
              <a:rPr lang="hu-HU" dirty="0"/>
              <a:t> ráfordításként elszámolt „kvázi osztalék” kifizetési módjainak csak a képzelőerő és a csillagos ég szab határt. Ilyenek például:</a:t>
            </a:r>
          </a:p>
          <a:p>
            <a:pPr lvl="0"/>
            <a:r>
              <a:rPr lang="hu-HU" dirty="0"/>
              <a:t>a tulajdonos </a:t>
            </a:r>
            <a:r>
              <a:rPr lang="hu-HU" b="1" dirty="0"/>
              <a:t>magánfogyasztási költségszámláinak (szállás, utazás, egészségügyi vagy rekreációs ellátás stb.) elszámolása</a:t>
            </a:r>
            <a:r>
              <a:rPr lang="hu-HU" dirty="0"/>
              <a:t>;</a:t>
            </a:r>
          </a:p>
          <a:p>
            <a:pPr lvl="0"/>
            <a:r>
              <a:rPr lang="hu-HU" dirty="0"/>
              <a:t>a </a:t>
            </a:r>
            <a:r>
              <a:rPr lang="hu-HU" b="1" dirty="0"/>
              <a:t>különböző járandóságok (lakhatási, lakberendezési hozzájárulás, gépkocsi, telefon, internet-használat, üzemanyagkártya, reprezentációs kiadások, külföldi kiállítások, vásárok stb.) térítése</a:t>
            </a:r>
            <a:r>
              <a:rPr lang="hu-HU" dirty="0"/>
              <a:t>; </a:t>
            </a:r>
          </a:p>
          <a:p>
            <a:pPr lvl="0"/>
            <a:r>
              <a:rPr lang="hu-HU" dirty="0"/>
              <a:t>a tulajdonos személyes hozzájárulásának megfizetése különböző </a:t>
            </a:r>
            <a:r>
              <a:rPr lang="hu-HU" b="1" dirty="0"/>
              <a:t>tanácsadói, ún. „management </a:t>
            </a:r>
            <a:r>
              <a:rPr lang="hu-HU" b="1" dirty="0" err="1"/>
              <a:t>fee</a:t>
            </a:r>
            <a:r>
              <a:rPr lang="hu-HU" b="1" dirty="0"/>
              <a:t>” szerződések </a:t>
            </a:r>
            <a:r>
              <a:rPr lang="hu-HU" dirty="0"/>
              <a:t>elfogadtatásával;</a:t>
            </a:r>
          </a:p>
          <a:p>
            <a:pPr lvl="0"/>
            <a:r>
              <a:rPr lang="hu-HU" dirty="0"/>
              <a:t>a vállalkozás működtetéséhez szükséges forgótőke hitelszerződés formában való biztosítása a tulajdonos részéről, s így a nyereségtől független </a:t>
            </a:r>
            <a:r>
              <a:rPr lang="hu-HU" b="1" dirty="0"/>
              <a:t>kamatkén</a:t>
            </a:r>
            <a:r>
              <a:rPr lang="hu-HU" dirty="0"/>
              <a:t>t az osztalékfizetés megvalósítása;</a:t>
            </a:r>
          </a:p>
          <a:p>
            <a:pPr lvl="0"/>
            <a:r>
              <a:rPr lang="hu-HU" b="1" dirty="0"/>
              <a:t>a vállalkozás beszállítójaként</a:t>
            </a:r>
            <a:r>
              <a:rPr lang="hu-HU" dirty="0"/>
              <a:t> alapanyag, félkész termék vagy áru átadásait nem az előállítás költségén, hanem jelentős profit realizálása mellett számlázza le, s így az osztalék-hozzáférését a bekerülési árban érvényesíti;</a:t>
            </a:r>
          </a:p>
          <a:p>
            <a:pPr lvl="0"/>
            <a:r>
              <a:rPr lang="hu-HU" dirty="0"/>
              <a:t>a vállalkozás termékének továbbértékesítőjeként a termék előállítási költségen való átvétele, s az eladási árrés kivonása a vállalkozásból. </a:t>
            </a:r>
          </a:p>
          <a:p>
            <a:pPr lvl="0"/>
            <a:r>
              <a:rPr lang="hu-HU" dirty="0"/>
              <a:t>A </a:t>
            </a:r>
            <a:r>
              <a:rPr lang="hu-HU" b="1" dirty="0"/>
              <a:t>vezetők</a:t>
            </a:r>
            <a:r>
              <a:rPr lang="hu-HU" dirty="0"/>
              <a:t>nek nincs könnyű helyzetük. </a:t>
            </a:r>
          </a:p>
          <a:p>
            <a:pPr lvl="0"/>
            <a:r>
              <a:rPr lang="hu-HU" dirty="0"/>
              <a:t>Ha a cég </a:t>
            </a:r>
            <a:r>
              <a:rPr lang="hu-HU" b="1" dirty="0"/>
              <a:t>veszteséges</a:t>
            </a:r>
            <a:r>
              <a:rPr lang="hu-HU" dirty="0"/>
              <a:t>, és nincs fizethető osztalék, vagy ha az állam ellenőrző apparátusa adórövidítést, netán egyéb gazdasági bűncselekményt tud rájuk bizonyítani, az nemcsak állásukat, egzisztenciájukat veszélyezteti, de büntetőjogilag is felelősségre vonhatók.  </a:t>
            </a:r>
          </a:p>
          <a:p>
            <a:pPr lvl="0"/>
            <a:r>
              <a:rPr lang="hu-HU" dirty="0"/>
              <a:t>A </a:t>
            </a:r>
            <a:r>
              <a:rPr lang="hu-HU" b="1" dirty="0"/>
              <a:t>közepes vagy gyenge eredmény</a:t>
            </a:r>
            <a:r>
              <a:rPr lang="hu-HU" dirty="0"/>
              <a:t> sem kedvez a vezetők egzisztenciális biztonságának. A vezetői pozíciókért állandó verseny folyik a vállalkozáson belül, ezért a nem megfelelő vezetőket kiszorítják az energikusabb menedzserek. Ezen kívül a gyenge eredményeket felmutató céget egy erősebb cég olcsón felvásárolhatja, bekebelezheti. A vállalat-összevonások pedig általában új, friss vezetőgárda felállításával járnak.</a:t>
            </a:r>
          </a:p>
          <a:p>
            <a:pPr lvl="0"/>
            <a:r>
              <a:rPr lang="hu-HU" dirty="0"/>
              <a:t>Igen ám, de a </a:t>
            </a:r>
            <a:r>
              <a:rPr lang="hu-HU" b="1" dirty="0"/>
              <a:t>túl nagy nyereség</a:t>
            </a:r>
            <a:r>
              <a:rPr lang="hu-HU" dirty="0"/>
              <a:t> sem feltétlenül kívánatos, mert egyrészről könnyen a következő évek minimál-elvárásává válhat, noha annak létrejöttében szerepet kaphatnak olyan megismételhetetlen akciók, amelyekre a jövőben nincs lehetőség. Másrészről viszont nagyobb adó- és osztalék-kifizetésre nyújt fedezetet, ami elvonhatja a forrásokat a cég fejlődéséhez szükséges beruházásoktól, kutatásoktól.</a:t>
            </a:r>
          </a:p>
          <a:p>
            <a:r>
              <a:rPr lang="hu-HU" dirty="0"/>
              <a:t>Még sokáig lehetne a példákat sorolni, ennyi is elegendő azonban annak megértésére, hogy a nagyon sok érdektörekvés egymásnak feszülését és egymás rovására történő kielégítését kontroll alatt kell tartani. </a:t>
            </a:r>
          </a:p>
          <a:p>
            <a:r>
              <a:rPr lang="hu-HU" dirty="0"/>
              <a:t>Számos elméleti és gyakorlati megfontolás szól tehát amellett, hogy a vállalkozás beszámolási kötelezettségét kívülről, számviteli, könyvvizsgálói sztenderdekkel, törvényi előírással kell szabályozni, mert csak így biztosítható, hogy a vállalkozás eredményességéről, vagyoni, pénzügyi és jövedelemi helyzetének alakulásáról valamennyi érintett valósághű képet kaphasson. </a:t>
            </a:r>
          </a:p>
          <a:p>
            <a:pPr hangingPunct="0"/>
            <a:r>
              <a:rPr lang="hu-HU" dirty="0"/>
              <a:t>A nyereségadót, amelyet a kimutatott nyereség után kell a vállalkozásoknak megfizetniük jelenleg társasági nyereségadónak hívják és mértéke 16%.</a:t>
            </a:r>
          </a:p>
          <a:p>
            <a:pPr hangingPunct="0"/>
            <a:r>
              <a:rPr lang="hu-HU" b="1" dirty="0"/>
              <a:t>A rendszerváltás idején mintegy két évig hatályban lévő adó, amely a negatív eredményt is megadóztatta.</a:t>
            </a:r>
          </a:p>
          <a:p>
            <a:pPr hangingPunct="0"/>
            <a:r>
              <a:rPr lang="hu-HU" dirty="0"/>
              <a:t>Ennek kivédésére nyújtana lehetőséget a konszolidálási tevékenység, amelynek keretében a társult kapcsolatban lévő vállalkozások egymás közötti tevékenységének eredményhatását kiszűrik. A konszolidálás azonban nem érinti az adóhatások tényleges pénzügyi rendezését. A magasabb áron való számlázás miatti adórövidítés tehát valós jelenség.</a:t>
            </a:r>
          </a:p>
          <a:p>
            <a:pPr hangingPunct="0"/>
            <a:r>
              <a:rPr lang="hu-HU" dirty="0"/>
              <a:t>Jó példa erre a </a:t>
            </a:r>
            <a:r>
              <a:rPr lang="hu-HU" b="1" dirty="0"/>
              <a:t>2000. év, </a:t>
            </a:r>
            <a:r>
              <a:rPr lang="hu-HU" dirty="0"/>
              <a:t>amely két páratlan, és kivételes lehetőséget tartogatott az idegenforgalmi vállalkozások számára: augusztus 12-ét, a teljes napfogyatkozást, amely jelenség Magyarországon csak 72 évente fordul elő, és az évezred búcsúztató szilvesztert. </a:t>
            </a:r>
          </a:p>
          <a:p>
            <a:pPr hangingPunct="0"/>
            <a:r>
              <a:rPr lang="hu-HU" dirty="0"/>
              <a:t>A hazai gyógyszeripari vállalatok a 90-es évekig köztudottan nagy nyereségtermelők voltak, ám e nyereséget többnyire a kockázatos gyógyszerkutatások fedezésére fordították. A privatizálást követően a néhány évig többségi állami tulajdonban lévő gyógyszergyárak kis híján a tönk szélére kerültek, mert az akkor jócskán eladósodott állam, mint tulajdonos, a nyereség nagy részét osztalékként kivonta e vállalkozásokból. </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10</a:t>
            </a:fld>
            <a:endParaRPr lang="hu-HU"/>
          </a:p>
        </p:txBody>
      </p:sp>
    </p:spTree>
    <p:extLst>
      <p:ext uri="{BB962C8B-B14F-4D97-AF65-F5344CB8AC3E}">
        <p14:creationId xmlns:p14="http://schemas.microsoft.com/office/powerpoint/2010/main" val="968925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123" eaLnBrk="0" hangingPunct="0">
              <a:spcBef>
                <a:spcPct val="30000"/>
              </a:spcBef>
              <a:defRPr sz="1200">
                <a:solidFill>
                  <a:schemeClr val="tx1"/>
                </a:solidFill>
                <a:latin typeface="Arial" charset="0"/>
              </a:defRPr>
            </a:lvl1pPr>
            <a:lvl2pPr marL="742775" indent="-284858" defTabSz="954123" eaLnBrk="0" hangingPunct="0">
              <a:spcBef>
                <a:spcPct val="30000"/>
              </a:spcBef>
              <a:defRPr sz="1200">
                <a:solidFill>
                  <a:schemeClr val="tx1"/>
                </a:solidFill>
                <a:latin typeface="Arial" charset="0"/>
              </a:defRPr>
            </a:lvl2pPr>
            <a:lvl3pPr marL="1142496" indent="-228194" defTabSz="954123" eaLnBrk="0" hangingPunct="0">
              <a:spcBef>
                <a:spcPct val="30000"/>
              </a:spcBef>
              <a:defRPr sz="1200">
                <a:solidFill>
                  <a:schemeClr val="tx1"/>
                </a:solidFill>
                <a:latin typeface="Arial" charset="0"/>
              </a:defRPr>
            </a:lvl3pPr>
            <a:lvl4pPr marL="1598881" indent="-228194" defTabSz="954123" eaLnBrk="0" hangingPunct="0">
              <a:spcBef>
                <a:spcPct val="30000"/>
              </a:spcBef>
              <a:defRPr sz="1200">
                <a:solidFill>
                  <a:schemeClr val="tx1"/>
                </a:solidFill>
                <a:latin typeface="Arial" charset="0"/>
              </a:defRPr>
            </a:lvl4pPr>
            <a:lvl5pPr marL="2056799" indent="-228194" defTabSz="954123" eaLnBrk="0" hangingPunct="0">
              <a:spcBef>
                <a:spcPct val="30000"/>
              </a:spcBef>
              <a:defRPr sz="1200">
                <a:solidFill>
                  <a:schemeClr val="tx1"/>
                </a:solidFill>
                <a:latin typeface="Arial" charset="0"/>
              </a:defRPr>
            </a:lvl5pPr>
            <a:lvl6pPr marL="2497870" indent="-228194" defTabSz="954123" eaLnBrk="0" fontAlgn="base" hangingPunct="0">
              <a:spcBef>
                <a:spcPct val="30000"/>
              </a:spcBef>
              <a:spcAft>
                <a:spcPct val="0"/>
              </a:spcAft>
              <a:defRPr sz="1200">
                <a:solidFill>
                  <a:schemeClr val="tx1"/>
                </a:solidFill>
                <a:latin typeface="Arial" charset="0"/>
              </a:defRPr>
            </a:lvl6pPr>
            <a:lvl7pPr marL="2938940" indent="-228194" defTabSz="954123" eaLnBrk="0" fontAlgn="base" hangingPunct="0">
              <a:spcBef>
                <a:spcPct val="30000"/>
              </a:spcBef>
              <a:spcAft>
                <a:spcPct val="0"/>
              </a:spcAft>
              <a:defRPr sz="1200">
                <a:solidFill>
                  <a:schemeClr val="tx1"/>
                </a:solidFill>
                <a:latin typeface="Arial" charset="0"/>
              </a:defRPr>
            </a:lvl7pPr>
            <a:lvl8pPr marL="3380011" indent="-228194" defTabSz="954123" eaLnBrk="0" fontAlgn="base" hangingPunct="0">
              <a:spcBef>
                <a:spcPct val="30000"/>
              </a:spcBef>
              <a:spcAft>
                <a:spcPct val="0"/>
              </a:spcAft>
              <a:defRPr sz="1200">
                <a:solidFill>
                  <a:schemeClr val="tx1"/>
                </a:solidFill>
                <a:latin typeface="Arial" charset="0"/>
              </a:defRPr>
            </a:lvl8pPr>
            <a:lvl9pPr marL="3821082" indent="-228194" defTabSz="95412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11</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dirty="0" smtClean="0">
              <a:latin typeface="Arial" charset="0"/>
            </a:endParaRPr>
          </a:p>
        </p:txBody>
      </p:sp>
    </p:spTree>
    <p:extLst>
      <p:ext uri="{BB962C8B-B14F-4D97-AF65-F5344CB8AC3E}">
        <p14:creationId xmlns:p14="http://schemas.microsoft.com/office/powerpoint/2010/main" val="336146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a:t>Üzemi (üzleti) eredmény: </a:t>
            </a:r>
            <a:r>
              <a:rPr lang="hu-HU" dirty="0"/>
              <a:t>Annak a tevékenységnek a jövedelmezőségét mutatja, amelyre a vállalkozást létrehozták, tehát a adózott eredmény kialakításában meghatározó szerepe van.</a:t>
            </a:r>
            <a:endParaRPr lang="hu-HU" dirty="0" smtClean="0"/>
          </a:p>
          <a:p>
            <a:pPr defTabSz="914326">
              <a:defRPr/>
            </a:pPr>
            <a:endParaRPr lang="hu-HU" dirty="0" smtClean="0"/>
          </a:p>
          <a:p>
            <a:r>
              <a:rPr lang="hu-HU" b="1" dirty="0"/>
              <a:t>Pénzügyi műveletek eredménye: </a:t>
            </a:r>
            <a:r>
              <a:rPr lang="hu-HU" dirty="0"/>
              <a:t>A fi </a:t>
            </a:r>
            <a:r>
              <a:rPr lang="hu-HU" dirty="0" err="1"/>
              <a:t>nanszírozási</a:t>
            </a:r>
            <a:r>
              <a:rPr lang="hu-HU" dirty="0"/>
              <a:t> tevékenységünk eredményességéről az </a:t>
            </a:r>
            <a:r>
              <a:rPr lang="hu-HU" dirty="0" err="1"/>
              <a:t>eredménykimutatásban</a:t>
            </a:r>
            <a:r>
              <a:rPr lang="hu-HU" dirty="0"/>
              <a:t> a pénzügyi műveletek</a:t>
            </a:r>
          </a:p>
          <a:p>
            <a:r>
              <a:rPr lang="hu-HU" dirty="0"/>
              <a:t>eredménye és összetevői nyújtanak betekintést. A pénzügyi műveletek eredményének bevezetését – összhangban a nemzetközi számviteli gyakorlattal az indokolta, hogy egyértelművé váljon annak az adózott eredményre gyakorolt hatása (például a fizetett kamat hogyan befolyásolja az eredményt).</a:t>
            </a:r>
            <a:r>
              <a:rPr lang="hu-HU" dirty="0" smtClean="0"/>
              <a:t>A </a:t>
            </a:r>
            <a:r>
              <a:rPr lang="hu-HU" dirty="0"/>
              <a:t>pénzügyi műveletek bevételei közé tartoznak a kapott (járó) osztalék és részesedés, a részesedések értékesítésének árfolyamnyeresége, a befektetett pénzügyi eszközök kamatai, árfolyamnyeresége, az egyéb kapott (járó) kamatok és kamatjellegű bevételek, a pénzügyi műveletek egyéb bevételei. A pénzügyi műveletek ráfordításai a következők: A befektetett pénzügyi eszközök árfolyamvesztesége, a fizetendő kamatok és kamatjellegű ráfordítások, a pénzügyi műveletek egyéb ráfordításai, a részesedések, az értékpapírok, a bankbetétek értékvesztése.</a:t>
            </a:r>
          </a:p>
          <a:p>
            <a:endParaRPr lang="hu-HU" dirty="0" smtClean="0"/>
          </a:p>
          <a:p>
            <a:r>
              <a:rPr lang="hu-HU" dirty="0" smtClean="0"/>
              <a:t>RENDKÍVÜLI</a:t>
            </a:r>
            <a:r>
              <a:rPr lang="hu-HU" baseline="0" dirty="0" smtClean="0"/>
              <a:t> </a:t>
            </a:r>
            <a:r>
              <a:rPr lang="hu-HU" baseline="0" dirty="0" smtClean="0"/>
              <a:t>EREDMÉNYBE TARTOZTAK: </a:t>
            </a:r>
          </a:p>
          <a:p>
            <a:r>
              <a:rPr lang="hu-HU" baseline="0" dirty="0" smtClean="0"/>
              <a:t>APPORT</a:t>
            </a:r>
          </a:p>
          <a:p>
            <a:r>
              <a:rPr lang="hu-HU" baseline="0" dirty="0" smtClean="0"/>
              <a:t>TÉRÍTÉS NÉLKÜLI ÁTVÉTEL, ÁTADÁS</a:t>
            </a:r>
          </a:p>
          <a:p>
            <a:r>
              <a:rPr lang="hu-HU" baseline="0" dirty="0" smtClean="0"/>
              <a:t>AJÁNDÉKKÉNT, HAGYATÉKKÉNT KAPOTT, TÖBBLETKÉNT FELLELT ESZKÖZÖK</a:t>
            </a:r>
          </a:p>
          <a:p>
            <a:r>
              <a:rPr lang="hu-HU" baseline="0" dirty="0" smtClean="0"/>
              <a:t>ELENGEDETT KÖTELEZETTSÉGEK, KÖVETELÉSEK</a:t>
            </a:r>
          </a:p>
          <a:p>
            <a:r>
              <a:rPr lang="hu-HU" baseline="0" dirty="0" smtClean="0"/>
              <a:t>ÁTVÁLLALT KÖTELEZETSÉGEK</a:t>
            </a:r>
          </a:p>
          <a:p>
            <a:r>
              <a:rPr lang="hu-HU" baseline="0" dirty="0" smtClean="0"/>
              <a:t>FEJLESZTÉSI CÉLRA ADOTT, KAPOTT TÁMOGATÁS, VÉGLEGESEN ÁTADOTT, ÁTVETT PÉNZESZKÖZÖK</a:t>
            </a:r>
          </a:p>
          <a:p>
            <a:pPr defTabSz="914326">
              <a:defRPr/>
            </a:pPr>
            <a:r>
              <a:rPr lang="hu-HU" dirty="0"/>
              <a:t>Az eddig rendkívüli bevételként (ráfordításként) elszámolt gazdasági események a jövőben vagy az egyéb bevételek (ráfordítások) vagy a pénzügyi műveletek bevételei (ráfordításai) között kerülnek kimutatásra. A korábban rendkívüli bevételek (ráfordítások) között elszámolt tételek közül azokat kell kimutatni az egyéb bevételek (ráfordítások) között, amelyek nem rendszeresen ismétlődő gazdasági események, de a normál üzletmenet részét képzik, illetve amelyek nem kapcsolódnak részesedésekhez, értékpapírokhoz, kölcsönökhöz vagy átalakulásokhoz. Így például egyéb ráfordításként kell elszámolni a behajthatatlannak nem minősülő , elengedett követelés könyv szerinti értékét vagy a térítés nélkül átadott, részesedésnek vagy értékpapírnak nem minősülő eszközök nyilvántartás szerinti értékét.</a:t>
            </a:r>
            <a:r>
              <a:rPr lang="hu-HU" dirty="0" smtClean="0">
                <a:effectLst/>
              </a:rPr>
              <a:t> </a:t>
            </a:r>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12</a:t>
            </a:fld>
            <a:endParaRPr lang="hu-HU"/>
          </a:p>
        </p:txBody>
      </p:sp>
    </p:spTree>
    <p:extLst>
      <p:ext uri="{BB962C8B-B14F-4D97-AF65-F5344CB8AC3E}">
        <p14:creationId xmlns:p14="http://schemas.microsoft.com/office/powerpoint/2010/main" val="368726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smtClean="0">
                <a:effectLst/>
              </a:rPr>
              <a:t>A társasági adó kulcsa 2016-ban is évi 500 millió forint adóalapig egységesen 10 százalék, a fölötte levő részre 19 százalék. </a:t>
            </a:r>
            <a:endParaRPr lang="hu-HU" b="1" dirty="0"/>
          </a:p>
          <a:p>
            <a:r>
              <a:rPr lang="hu-HU" dirty="0"/>
              <a:t>Az adóévre megállapított társasági adó összegét – a naptári év szerint működő adózóknak – </a:t>
            </a:r>
            <a:r>
              <a:rPr lang="hu-HU" b="1" dirty="0"/>
              <a:t>az adóévet követő év május 31-éig kell bevallaniuk</a:t>
            </a:r>
            <a:r>
              <a:rPr lang="hu-HU" dirty="0"/>
              <a:t>107 (éves adóbevallás), az erre rendszeresített '29. számú bevallási nyomtatványon. </a:t>
            </a:r>
          </a:p>
          <a:p>
            <a:r>
              <a:rPr lang="hu-HU" dirty="0"/>
              <a:t>Az adó megfizetése az előlegfizetés rendszerében történik. Az adózónak fő szabály szerint az </a:t>
            </a:r>
            <a:r>
              <a:rPr lang="hu-HU" b="1" dirty="0"/>
              <a:t>éves adóbevallással egyidejűleg </a:t>
            </a:r>
            <a:r>
              <a:rPr lang="hu-HU" dirty="0"/>
              <a:t>– az adóbevallás esedékességét követő második naptári hónap első napjával kezdődő 12 hónapos időszakra – társasági </a:t>
            </a:r>
            <a:r>
              <a:rPr lang="hu-HU" b="1" dirty="0"/>
              <a:t>adóelőleget kell bevallania111 </a:t>
            </a:r>
            <a:r>
              <a:rPr lang="hu-HU" dirty="0"/>
              <a:t>az esedékességi időre eső összeg feltüntetésével (a '29. számú bevallási nyomtatvány előleg-bevallási lapján). </a:t>
            </a:r>
            <a:r>
              <a:rPr lang="hu-HU" b="1" dirty="0"/>
              <a:t>Az adóelőleg </a:t>
            </a:r>
            <a:r>
              <a:rPr lang="hu-HU" dirty="0"/>
              <a:t>összege </a:t>
            </a:r>
          </a:p>
          <a:p>
            <a:r>
              <a:rPr lang="hu-HU" dirty="0"/>
              <a:t>a) az adóévet megelőző adóév fizetendő adójának összege, ha az adóévet megelőző adóév időtartama 12 hónap volt, </a:t>
            </a:r>
          </a:p>
          <a:p>
            <a:r>
              <a:rPr lang="hu-HU" dirty="0"/>
              <a:t>b) az adóévet megelőző adóév fizetendő adójának a működés naptári napjai alapján 12 hónapra számított összege minden más esetben. </a:t>
            </a:r>
          </a:p>
          <a:p>
            <a:r>
              <a:rPr lang="hu-HU" dirty="0"/>
              <a:t>Az adóelőleg havonkénti, vagy negyedéves gyakorisággal teljesítendő. </a:t>
            </a:r>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13</a:t>
            </a:fld>
            <a:endParaRPr lang="hu-HU"/>
          </a:p>
        </p:txBody>
      </p:sp>
    </p:spTree>
    <p:extLst>
      <p:ext uri="{BB962C8B-B14F-4D97-AF65-F5344CB8AC3E}">
        <p14:creationId xmlns:p14="http://schemas.microsoft.com/office/powerpoint/2010/main" val="177667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14</a:t>
            </a:fld>
            <a:endParaRPr lang="hu-HU"/>
          </a:p>
        </p:txBody>
      </p:sp>
    </p:spTree>
    <p:extLst>
      <p:ext uri="{BB962C8B-B14F-4D97-AF65-F5344CB8AC3E}">
        <p14:creationId xmlns:p14="http://schemas.microsoft.com/office/powerpoint/2010/main" val="264575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b="1" dirty="0"/>
              <a:t>Értékesítés nettó árbevétele</a:t>
            </a:r>
            <a:r>
              <a:rPr lang="hu-HU" dirty="0"/>
              <a:t>: A szerződés szerinti teljesítés időszakában az üzleti évben értékesített vásárolt és saját termelésű készletek, valamint a teljesített szolgáltatások árkiegészítéssel és felárral növelt, engedményekkel csökkentett – általános forgalmi adót nem tartalmazó – ellenértéke.</a:t>
            </a:r>
          </a:p>
          <a:p>
            <a:pPr lvl="0"/>
            <a:r>
              <a:rPr lang="hu-HU" b="1" dirty="0"/>
              <a:t>Aktivált saját teljesítmények</a:t>
            </a:r>
            <a:r>
              <a:rPr lang="hu-HU" dirty="0"/>
              <a:t>: A vonatkozó számviteli szabályozás az aktivált saját teljesítmények értékének a saját előállítású eszközöknek az üzleti évben állományba vett értékét, valamint a saját termelésű készletek állományváltozásainak együttes értékét tekinti.</a:t>
            </a:r>
          </a:p>
          <a:p>
            <a:pPr lvl="0"/>
            <a:r>
              <a:rPr lang="hu-HU" b="1" dirty="0"/>
              <a:t>Anyagjellegű ráfordítások</a:t>
            </a:r>
            <a:r>
              <a:rPr lang="hu-HU" dirty="0"/>
              <a:t>: Idetartoznak az anyagköltségek, az igénybe vett szolgáltatások, az egyéb szolgáltatások, az eladott áruk beszerzési értéke, eladott (közvetített) szolgáltatások.</a:t>
            </a:r>
          </a:p>
          <a:p>
            <a:pPr lvl="0"/>
            <a:r>
              <a:rPr lang="hu-HU" b="1" dirty="0"/>
              <a:t>Személyi jellegű ráfordítások</a:t>
            </a:r>
            <a:r>
              <a:rPr lang="hu-HU" dirty="0"/>
              <a:t>: Idetartoznak a bérköltségek, bérjárulékok és a személyi jellegű egyéb kifizetések.</a:t>
            </a:r>
          </a:p>
          <a:p>
            <a:pPr lvl="0"/>
            <a:r>
              <a:rPr lang="hu-HU" b="1" dirty="0"/>
              <a:t>Értékcsökkenési leírás</a:t>
            </a:r>
            <a:r>
              <a:rPr lang="hu-HU" dirty="0"/>
              <a:t>: Ebbe a ráfordítás-kategóriába tartozik az immateriális javak és a tárgyi eszközök hasznos élettartamának és várható maradványértékének figyelembevételével megtervezett, értékcsökkenés elszámolása, amely műszaki-gazdasági szempontokat egyaránt figyelembevevő számítás alapján lehetséges.</a:t>
            </a:r>
          </a:p>
          <a:p>
            <a:pPr lvl="0"/>
            <a:r>
              <a:rPr lang="hu-HU" b="1" dirty="0"/>
              <a:t>Egyéb bevételek és egyéb ráfordítások</a:t>
            </a:r>
            <a:r>
              <a:rPr lang="hu-HU" dirty="0"/>
              <a:t>: Egyéb bevételek közé azok a nettó árbevételbe nem tartozó tételek tartoznak, amelyek a rendszeres üzletmenet során merülnek fel. Egyéb ráfordítások az olyan, az értékesítés nettó árbevételéhez közvetlenül vagy közvetetten nem kapcsolódó kifizetések és más veszteség jellegű tételek, amelyek a rendszeres tevékenység (üzletmenet) során merülnek fel, és nem minősülnek a pénzügyi műveletek ráfordításainak.</a:t>
            </a:r>
          </a:p>
          <a:p>
            <a:pPr lvl="0"/>
            <a:r>
              <a:rPr lang="hu-HU" b="1" dirty="0"/>
              <a:t>Értékesítés közvetett költségei</a:t>
            </a:r>
            <a:r>
              <a:rPr lang="hu-HU" dirty="0"/>
              <a:t>: Az értékesítés és forgalmazás költsége, az igazgatási költségek és az egyéb általános költségek.</a:t>
            </a:r>
          </a:p>
          <a:p>
            <a:pPr lvl="0"/>
            <a:r>
              <a:rPr lang="hu-HU" b="1" dirty="0"/>
              <a:t>Értékesítés közvetlen költségei</a:t>
            </a:r>
            <a:r>
              <a:rPr lang="hu-HU" dirty="0"/>
              <a:t>: Az értékesített saját termelésű készletek és teljesített szolgáltatások közvetlen önköltsége, az eladott áruk beszerzési értéke, az eladott (közvetített) szolgáltatások értéke.</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15</a:t>
            </a:fld>
            <a:endParaRPr lang="hu-HU"/>
          </a:p>
        </p:txBody>
      </p:sp>
    </p:spTree>
    <p:extLst>
      <p:ext uri="{BB962C8B-B14F-4D97-AF65-F5344CB8AC3E}">
        <p14:creationId xmlns:p14="http://schemas.microsoft.com/office/powerpoint/2010/main" val="284402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16</a:t>
            </a:fld>
            <a:endParaRPr lang="hu-HU"/>
          </a:p>
        </p:txBody>
      </p:sp>
    </p:spTree>
    <p:extLst>
      <p:ext uri="{BB962C8B-B14F-4D97-AF65-F5344CB8AC3E}">
        <p14:creationId xmlns:p14="http://schemas.microsoft.com/office/powerpoint/2010/main" val="71289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17</a:t>
            </a:fld>
            <a:endParaRPr lang="hu-HU"/>
          </a:p>
        </p:txBody>
      </p:sp>
    </p:spTree>
    <p:extLst>
      <p:ext uri="{BB962C8B-B14F-4D97-AF65-F5344CB8AC3E}">
        <p14:creationId xmlns:p14="http://schemas.microsoft.com/office/powerpoint/2010/main" val="208401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 STKÁV   + AST</a:t>
            </a:r>
          </a:p>
          <a:p>
            <a:r>
              <a:rPr lang="hu-HU" dirty="0" smtClean="0"/>
              <a:t>-STKÁV  -AST</a:t>
            </a:r>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18</a:t>
            </a:fld>
            <a:endParaRPr lang="hu-HU"/>
          </a:p>
        </p:txBody>
      </p:sp>
    </p:spTree>
    <p:extLst>
      <p:ext uri="{BB962C8B-B14F-4D97-AF65-F5344CB8AC3E}">
        <p14:creationId xmlns:p14="http://schemas.microsoft.com/office/powerpoint/2010/main" val="62280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b="1" dirty="0"/>
              <a:t>Értékesítés nettó árbevétele</a:t>
            </a:r>
            <a:r>
              <a:rPr lang="hu-HU" dirty="0"/>
              <a:t>: A szerződés szerinti teljesítés időszakában az üzleti évben értékesített vásárolt és saját termelésű készletek, valamint a teljesített szolgáltatások árkiegészítéssel és felárral növelt, engedményekkel csökkentett – általános forgalmi adót nem tartalmazó – ellenértéke.</a:t>
            </a:r>
          </a:p>
          <a:p>
            <a:pPr lvl="0"/>
            <a:r>
              <a:rPr lang="hu-HU" b="1" dirty="0"/>
              <a:t>Aktivált saját teljesítmények</a:t>
            </a:r>
            <a:r>
              <a:rPr lang="hu-HU" dirty="0"/>
              <a:t>: A vonatkozó számviteli szabályozás az aktivált saját teljesítmények értékének a saját előállítású eszközöknek az üzleti évben állományba vett értékét, valamint a saját termelésű készletek állományváltozásainak együttes értékét tekinti.</a:t>
            </a:r>
          </a:p>
          <a:p>
            <a:pPr lvl="0"/>
            <a:r>
              <a:rPr lang="hu-HU" b="1" dirty="0"/>
              <a:t>Anyagjellegű ráfordítások</a:t>
            </a:r>
            <a:r>
              <a:rPr lang="hu-HU" dirty="0"/>
              <a:t>: Idetartoznak az anyagköltségek, az igénybe vett szolgáltatások, az egyéb szolgáltatások, az eladott áruk beszerzési értéke, eladott (közvetített) szolgáltatások.</a:t>
            </a:r>
          </a:p>
          <a:p>
            <a:pPr lvl="0"/>
            <a:r>
              <a:rPr lang="hu-HU" b="1" dirty="0"/>
              <a:t>Személyi jellegű ráfordítások</a:t>
            </a:r>
            <a:r>
              <a:rPr lang="hu-HU" dirty="0"/>
              <a:t>: Idetartoznak a bérköltségek, bérjárulékok és a személyi jellegű egyéb kifizetések.</a:t>
            </a:r>
          </a:p>
          <a:p>
            <a:pPr lvl="0"/>
            <a:r>
              <a:rPr lang="hu-HU" b="1" dirty="0"/>
              <a:t>Értékcsökkenési leírás</a:t>
            </a:r>
            <a:r>
              <a:rPr lang="hu-HU" dirty="0"/>
              <a:t>: Ebbe a ráfordítás-kategóriába tartozik az immateriális javak és a tárgyi eszközök hasznos élettartamának és várható maradványértékének figyelembevételével megtervezett, értékcsökkenés elszámolása, amely műszaki-gazdasági szempontokat egyaránt figyelembevevő számítás alapján lehetséges.</a:t>
            </a:r>
          </a:p>
          <a:p>
            <a:pPr lvl="0"/>
            <a:r>
              <a:rPr lang="hu-HU" b="1" dirty="0"/>
              <a:t>Egyéb bevételek és egyéb ráfordítások</a:t>
            </a:r>
            <a:r>
              <a:rPr lang="hu-HU" dirty="0"/>
              <a:t>: Egyéb bevételek közé azok a nettó árbevételbe nem tartozó tételek tartoznak, amelyek a rendszeres üzletmenet során merülnek fel. Egyéb ráfordítások az olyan, az értékesítés nettó árbevételéhez közvetlenül vagy közvetetten nem kapcsolódó kifizetések és más veszteség jellegű tételek, amelyek a rendszeres tevékenység (üzletmenet) során merülnek fel, és nem minősülnek a pénzügyi műveletek ráfordításainak.</a:t>
            </a:r>
          </a:p>
          <a:p>
            <a:pPr lvl="0"/>
            <a:r>
              <a:rPr lang="hu-HU" b="1" dirty="0"/>
              <a:t>Értékesítés közvetett költségei</a:t>
            </a:r>
            <a:r>
              <a:rPr lang="hu-HU" dirty="0"/>
              <a:t>: Az értékesítés és forgalmazás költsége, az igazgatási költségek és az egyéb általános költségek.</a:t>
            </a:r>
          </a:p>
          <a:p>
            <a:pPr lvl="0"/>
            <a:r>
              <a:rPr lang="hu-HU" b="1" dirty="0"/>
              <a:t>Értékesítés közvetlen költségei</a:t>
            </a:r>
            <a:r>
              <a:rPr lang="hu-HU" dirty="0"/>
              <a:t>: Az értékesített saját termelésű készletek és teljesített szolgáltatások közvetlen önköltsége, az eladott áruk beszerzési értéke, az eladott (közvetített) szolgáltatások értéke.</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19</a:t>
            </a:fld>
            <a:endParaRPr lang="hu-HU"/>
          </a:p>
        </p:txBody>
      </p:sp>
    </p:spTree>
    <p:extLst>
      <p:ext uri="{BB962C8B-B14F-4D97-AF65-F5344CB8AC3E}">
        <p14:creationId xmlns:p14="http://schemas.microsoft.com/office/powerpoint/2010/main" val="74021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a:xfrm>
            <a:off x="847725" y="722313"/>
            <a:ext cx="4813300" cy="3609975"/>
          </a:xfrm>
          <a:ln/>
        </p:spPr>
      </p:sp>
      <p:sp>
        <p:nvSpPr>
          <p:cNvPr id="61443" name="Jegyzetek helye 2"/>
          <p:cNvSpPr>
            <a:spLocks noGrp="1"/>
          </p:cNvSpPr>
          <p:nvPr>
            <p:ph type="body" idx="1"/>
          </p:nvPr>
        </p:nvSpPr>
        <p:spPr>
          <a:noFill/>
        </p:spPr>
        <p:txBody>
          <a:bodyPr/>
          <a:lstStyle/>
          <a:p>
            <a:r>
              <a:rPr lang="hu-HU" dirty="0" err="1"/>
              <a:t>Nigel</a:t>
            </a:r>
            <a:r>
              <a:rPr lang="hu-HU" dirty="0"/>
              <a:t> Marsh34 híres TED előadása az érték viszonylagosságáról szól, gondolatai azt</a:t>
            </a:r>
          </a:p>
          <a:p>
            <a:r>
              <a:rPr lang="hu-HU" dirty="0"/>
              <a:t>fi </a:t>
            </a:r>
            <a:r>
              <a:rPr lang="hu-HU" dirty="0" err="1"/>
              <a:t>rtatják</a:t>
            </a:r>
            <a:r>
              <a:rPr lang="hu-HU" dirty="0"/>
              <a:t>, vajon valóban megállja-e a helyét a haszonról, az anyagi jólét mindenhatóságáról</a:t>
            </a:r>
          </a:p>
          <a:p>
            <a:r>
              <a:rPr lang="hu-HU" dirty="0"/>
              <a:t>vallott felfogásunk. Arra hívja fel a fi </a:t>
            </a:r>
            <a:r>
              <a:rPr lang="hu-HU" dirty="0" err="1"/>
              <a:t>gyelmet</a:t>
            </a:r>
            <a:r>
              <a:rPr lang="hu-HU" dirty="0"/>
              <a:t>, hogy bár a gazdagságot ma a profi t</a:t>
            </a:r>
          </a:p>
          <a:p>
            <a:r>
              <a:rPr lang="hu-HU" dirty="0"/>
              <a:t>által biztosított jóléttel azonosítjuk, ahelyett, hogy gazdag életet akarnánk élni, amit a</a:t>
            </a:r>
          </a:p>
          <a:p>
            <a:r>
              <a:rPr lang="hu-HU" dirty="0"/>
              <a:t>„jólét” helyett a „jóllét” adhat. A régi korok embere még tisztában volt azzal, hogy mit</a:t>
            </a:r>
          </a:p>
          <a:p>
            <a:r>
              <a:rPr lang="hu-HU" dirty="0"/>
              <a:t>is jelent a jóllét. Maga a görög „profi t” szó ezt szépen tükrözte, hiszen eredeti jelentése</a:t>
            </a:r>
          </a:p>
          <a:p>
            <a:r>
              <a:rPr lang="hu-HU" dirty="0"/>
              <a:t>szerint a profi t a „lelki gazdagodást” jelentette, nem a mai, áruhabzsoló, fogyasztási</a:t>
            </a:r>
          </a:p>
          <a:p>
            <a:r>
              <a:rPr lang="hu-HU" dirty="0"/>
              <a:t>javak megszerzését célzó, önkizsákmányoló létformát.</a:t>
            </a:r>
            <a:endParaRPr lang="hu-HU" i="1" dirty="0"/>
          </a:p>
          <a:p>
            <a:r>
              <a:rPr lang="hu-HU" i="1" dirty="0"/>
              <a:t>…Mindannyian pihenjetek meg egy kicsit, ti szánalmasan esendők, és vessetek számot nyomorult létetekkel. – Ez volt az a tanács, amit Szent Benedek adott megszeppent követőinek az ötödik században. Ez az a tanács, amit én magam is elhatároztam, hogy követni fogok, amikor 40 éves lettem. Egészen addig az a tipikus, a munkahelyének élő fickó voltam: túl sokat ettem, túl sokat ittam, túl keményen dolgoztam, és elhanyagoltam a családot. Elhatároztam hát, hogy megpróbálom, jobbá teszem az életem. Egyebek között úgy döntöttem,megpróbálok elgondolkozni a </a:t>
            </a:r>
            <a:r>
              <a:rPr lang="hu-HU" b="1" i="1" dirty="0"/>
              <a:t>munka-magánélet egyensúly </a:t>
            </a:r>
            <a:r>
              <a:rPr lang="hu-HU" i="1" dirty="0"/>
              <a:t>nehéz kérdésén. Visszavonultam hát a munkából, és otthon töltöttem egy évet a feleségemmel és a négy kisgyerekkel. De az egyetlen dolog, amit a munka-magánélet egyensúlyról megtudtam ez alatt az év alatt, hogy egész könnyű megtalálni az egyensúlyt, ha nincs munkám. Nem valami használható tudás, különösen, ha fogytán a pénz. Így hát visszamentem dolgozni, és azóta hét évet töltöttem el küszködve a munka-magánélet egyensúlyával,kutakodva és publikálva a témában. …</a:t>
            </a:r>
          </a:p>
          <a:p>
            <a:pPr defTabSz="882213">
              <a:defRPr/>
            </a:pPr>
            <a:r>
              <a:rPr lang="hu-HU" i="1" dirty="0"/>
              <a:t> </a:t>
            </a:r>
            <a:r>
              <a:rPr lang="hu-HU" b="1" i="1" dirty="0"/>
              <a:t>Társadalmunk valósága, hogy vannak ezren és ezren olyanok, akik feltűnés nélkül élnek abban az ordítóan kétségbe ejtő helyzetben, hogy keményen dolgoznak hosszú órákon keresztül olyan munkakörben, amit utálnak, csak azért, hogy megvehessék azokat a cuccokat, amire semmi szükségük, hogy imponáljanak azoknak az embereknek, akiket nem szeretnek. </a:t>
            </a:r>
            <a:r>
              <a:rPr lang="hu-HU" b="1" dirty="0" smtClean="0"/>
              <a:t>Vitatom, hogy az, hogy péntekenként farmerban és </a:t>
            </a:r>
            <a:r>
              <a:rPr lang="hu-HU" b="1" dirty="0" err="1" smtClean="0"/>
              <a:t>polóban</a:t>
            </a:r>
            <a:r>
              <a:rPr lang="hu-HU" b="1" dirty="0" smtClean="0"/>
              <a:t> mehetek dolgozni valóban lényeges lenne ebből a szempontból.</a:t>
            </a:r>
            <a:endParaRPr lang="hu-HU" b="1" dirty="0"/>
          </a:p>
        </p:txBody>
      </p:sp>
      <p:sp>
        <p:nvSpPr>
          <p:cNvPr id="61444" name="Dia számának helye 3"/>
          <p:cNvSpPr>
            <a:spLocks noGrp="1"/>
          </p:cNvSpPr>
          <p:nvPr>
            <p:ph type="sldNum" sz="quarter" idx="5"/>
          </p:nvPr>
        </p:nvSpPr>
        <p:spPr>
          <a:noFill/>
        </p:spPr>
        <p:txBody>
          <a:bodyPr/>
          <a:lstStyle>
            <a:lvl1pPr defTabSz="922089" eaLnBrk="0" hangingPunct="0">
              <a:spcBef>
                <a:spcPct val="30000"/>
              </a:spcBef>
              <a:defRPr sz="1200">
                <a:solidFill>
                  <a:schemeClr val="tx1"/>
                </a:solidFill>
                <a:latin typeface="Arial" charset="0"/>
              </a:defRPr>
            </a:lvl1pPr>
            <a:lvl2pPr marL="691567" indent="-265988" defTabSz="922089" eaLnBrk="0" hangingPunct="0">
              <a:spcBef>
                <a:spcPct val="30000"/>
              </a:spcBef>
              <a:defRPr sz="1200">
                <a:solidFill>
                  <a:schemeClr val="tx1"/>
                </a:solidFill>
                <a:latin typeface="Arial" charset="0"/>
              </a:defRPr>
            </a:lvl2pPr>
            <a:lvl3pPr marL="1063949" indent="-212790" defTabSz="922089" eaLnBrk="0" hangingPunct="0">
              <a:spcBef>
                <a:spcPct val="30000"/>
              </a:spcBef>
              <a:defRPr sz="1200">
                <a:solidFill>
                  <a:schemeClr val="tx1"/>
                </a:solidFill>
                <a:latin typeface="Arial" charset="0"/>
              </a:defRPr>
            </a:lvl3pPr>
            <a:lvl4pPr marL="1489529" indent="-212790" defTabSz="922089" eaLnBrk="0" hangingPunct="0">
              <a:spcBef>
                <a:spcPct val="30000"/>
              </a:spcBef>
              <a:defRPr sz="1200">
                <a:solidFill>
                  <a:schemeClr val="tx1"/>
                </a:solidFill>
                <a:latin typeface="Arial" charset="0"/>
              </a:defRPr>
            </a:lvl4pPr>
            <a:lvl5pPr marL="1915109" indent="-212790" defTabSz="922089" eaLnBrk="0" hangingPunct="0">
              <a:spcBef>
                <a:spcPct val="30000"/>
              </a:spcBef>
              <a:defRPr sz="1200">
                <a:solidFill>
                  <a:schemeClr val="tx1"/>
                </a:solidFill>
                <a:latin typeface="Arial" charset="0"/>
              </a:defRPr>
            </a:lvl5pPr>
            <a:lvl6pPr marL="2340688" indent="-212790" defTabSz="922089" eaLnBrk="0" fontAlgn="base" hangingPunct="0">
              <a:spcBef>
                <a:spcPct val="30000"/>
              </a:spcBef>
              <a:spcAft>
                <a:spcPct val="0"/>
              </a:spcAft>
              <a:defRPr sz="1200">
                <a:solidFill>
                  <a:schemeClr val="tx1"/>
                </a:solidFill>
                <a:latin typeface="Arial" charset="0"/>
              </a:defRPr>
            </a:lvl6pPr>
            <a:lvl7pPr marL="2766268" indent="-212790" defTabSz="922089" eaLnBrk="0" fontAlgn="base" hangingPunct="0">
              <a:spcBef>
                <a:spcPct val="30000"/>
              </a:spcBef>
              <a:spcAft>
                <a:spcPct val="0"/>
              </a:spcAft>
              <a:defRPr sz="1200">
                <a:solidFill>
                  <a:schemeClr val="tx1"/>
                </a:solidFill>
                <a:latin typeface="Arial" charset="0"/>
              </a:defRPr>
            </a:lvl7pPr>
            <a:lvl8pPr marL="3191847" indent="-212790" defTabSz="922089" eaLnBrk="0" fontAlgn="base" hangingPunct="0">
              <a:spcBef>
                <a:spcPct val="30000"/>
              </a:spcBef>
              <a:spcAft>
                <a:spcPct val="0"/>
              </a:spcAft>
              <a:defRPr sz="1200">
                <a:solidFill>
                  <a:schemeClr val="tx1"/>
                </a:solidFill>
                <a:latin typeface="Arial" charset="0"/>
              </a:defRPr>
            </a:lvl8pPr>
            <a:lvl9pPr marL="3617427" indent="-212790" defTabSz="92208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CE64FC-4CF7-4E80-ABBC-87AC4126D8C8}" type="slidenum">
              <a:rPr lang="hu-HU" altLang="hu-HU" sz="1300"/>
              <a:pPr eaLnBrk="1" hangingPunct="1">
                <a:spcBef>
                  <a:spcPct val="0"/>
                </a:spcBef>
              </a:pPr>
              <a:t>2</a:t>
            </a:fld>
            <a:endParaRPr lang="hu-HU" altLang="hu-HU" sz="1300"/>
          </a:p>
        </p:txBody>
      </p:sp>
    </p:spTree>
    <p:extLst>
      <p:ext uri="{BB962C8B-B14F-4D97-AF65-F5344CB8AC3E}">
        <p14:creationId xmlns:p14="http://schemas.microsoft.com/office/powerpoint/2010/main" val="201360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20</a:t>
            </a:fld>
            <a:endParaRPr lang="hu-HU"/>
          </a:p>
        </p:txBody>
      </p:sp>
    </p:spTree>
    <p:extLst>
      <p:ext uri="{BB962C8B-B14F-4D97-AF65-F5344CB8AC3E}">
        <p14:creationId xmlns:p14="http://schemas.microsoft.com/office/powerpoint/2010/main" val="2693864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21</a:t>
            </a:fld>
            <a:endParaRPr lang="hu-HU"/>
          </a:p>
        </p:txBody>
      </p:sp>
    </p:spTree>
    <p:extLst>
      <p:ext uri="{BB962C8B-B14F-4D97-AF65-F5344CB8AC3E}">
        <p14:creationId xmlns:p14="http://schemas.microsoft.com/office/powerpoint/2010/main" val="1423395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22</a:t>
            </a:fld>
            <a:endParaRPr lang="hu-HU"/>
          </a:p>
        </p:txBody>
      </p:sp>
    </p:spTree>
    <p:extLst>
      <p:ext uri="{BB962C8B-B14F-4D97-AF65-F5344CB8AC3E}">
        <p14:creationId xmlns:p14="http://schemas.microsoft.com/office/powerpoint/2010/main" val="1900903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123" eaLnBrk="0" hangingPunct="0">
              <a:spcBef>
                <a:spcPct val="30000"/>
              </a:spcBef>
              <a:defRPr sz="1200">
                <a:solidFill>
                  <a:schemeClr val="tx1"/>
                </a:solidFill>
                <a:latin typeface="Arial" charset="0"/>
              </a:defRPr>
            </a:lvl1pPr>
            <a:lvl2pPr marL="742775" indent="-284858" defTabSz="954123" eaLnBrk="0" hangingPunct="0">
              <a:spcBef>
                <a:spcPct val="30000"/>
              </a:spcBef>
              <a:defRPr sz="1200">
                <a:solidFill>
                  <a:schemeClr val="tx1"/>
                </a:solidFill>
                <a:latin typeface="Arial" charset="0"/>
              </a:defRPr>
            </a:lvl2pPr>
            <a:lvl3pPr marL="1142496" indent="-228194" defTabSz="954123" eaLnBrk="0" hangingPunct="0">
              <a:spcBef>
                <a:spcPct val="30000"/>
              </a:spcBef>
              <a:defRPr sz="1200">
                <a:solidFill>
                  <a:schemeClr val="tx1"/>
                </a:solidFill>
                <a:latin typeface="Arial" charset="0"/>
              </a:defRPr>
            </a:lvl3pPr>
            <a:lvl4pPr marL="1598881" indent="-228194" defTabSz="954123" eaLnBrk="0" hangingPunct="0">
              <a:spcBef>
                <a:spcPct val="30000"/>
              </a:spcBef>
              <a:defRPr sz="1200">
                <a:solidFill>
                  <a:schemeClr val="tx1"/>
                </a:solidFill>
                <a:latin typeface="Arial" charset="0"/>
              </a:defRPr>
            </a:lvl4pPr>
            <a:lvl5pPr marL="2056799" indent="-228194" defTabSz="954123" eaLnBrk="0" hangingPunct="0">
              <a:spcBef>
                <a:spcPct val="30000"/>
              </a:spcBef>
              <a:defRPr sz="1200">
                <a:solidFill>
                  <a:schemeClr val="tx1"/>
                </a:solidFill>
                <a:latin typeface="Arial" charset="0"/>
              </a:defRPr>
            </a:lvl5pPr>
            <a:lvl6pPr marL="2497870" indent="-228194" defTabSz="954123" eaLnBrk="0" fontAlgn="base" hangingPunct="0">
              <a:spcBef>
                <a:spcPct val="30000"/>
              </a:spcBef>
              <a:spcAft>
                <a:spcPct val="0"/>
              </a:spcAft>
              <a:defRPr sz="1200">
                <a:solidFill>
                  <a:schemeClr val="tx1"/>
                </a:solidFill>
                <a:latin typeface="Arial" charset="0"/>
              </a:defRPr>
            </a:lvl6pPr>
            <a:lvl7pPr marL="2938940" indent="-228194" defTabSz="954123" eaLnBrk="0" fontAlgn="base" hangingPunct="0">
              <a:spcBef>
                <a:spcPct val="30000"/>
              </a:spcBef>
              <a:spcAft>
                <a:spcPct val="0"/>
              </a:spcAft>
              <a:defRPr sz="1200">
                <a:solidFill>
                  <a:schemeClr val="tx1"/>
                </a:solidFill>
                <a:latin typeface="Arial" charset="0"/>
              </a:defRPr>
            </a:lvl7pPr>
            <a:lvl8pPr marL="3380011" indent="-228194" defTabSz="954123" eaLnBrk="0" fontAlgn="base" hangingPunct="0">
              <a:spcBef>
                <a:spcPct val="30000"/>
              </a:spcBef>
              <a:spcAft>
                <a:spcPct val="0"/>
              </a:spcAft>
              <a:defRPr sz="1200">
                <a:solidFill>
                  <a:schemeClr val="tx1"/>
                </a:solidFill>
                <a:latin typeface="Arial" charset="0"/>
              </a:defRPr>
            </a:lvl8pPr>
            <a:lvl9pPr marL="3821082" indent="-228194" defTabSz="95412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23</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dirty="0" smtClean="0">
              <a:latin typeface="Arial" charset="0"/>
            </a:endParaRPr>
          </a:p>
        </p:txBody>
      </p:sp>
    </p:spTree>
    <p:extLst>
      <p:ext uri="{BB962C8B-B14F-4D97-AF65-F5344CB8AC3E}">
        <p14:creationId xmlns:p14="http://schemas.microsoft.com/office/powerpoint/2010/main" val="21115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24</a:t>
            </a:fld>
            <a:endParaRPr lang="hu-HU"/>
          </a:p>
        </p:txBody>
      </p:sp>
    </p:spTree>
    <p:extLst>
      <p:ext uri="{BB962C8B-B14F-4D97-AF65-F5344CB8AC3E}">
        <p14:creationId xmlns:p14="http://schemas.microsoft.com/office/powerpoint/2010/main" val="2682431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25</a:t>
            </a:fld>
            <a:endParaRPr lang="hu-HU"/>
          </a:p>
        </p:txBody>
      </p:sp>
    </p:spTree>
    <p:extLst>
      <p:ext uri="{BB962C8B-B14F-4D97-AF65-F5344CB8AC3E}">
        <p14:creationId xmlns:p14="http://schemas.microsoft.com/office/powerpoint/2010/main" val="2503436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26</a:t>
            </a:fld>
            <a:endParaRPr lang="hu-HU"/>
          </a:p>
        </p:txBody>
      </p:sp>
    </p:spTree>
    <p:extLst>
      <p:ext uri="{BB962C8B-B14F-4D97-AF65-F5344CB8AC3E}">
        <p14:creationId xmlns:p14="http://schemas.microsoft.com/office/powerpoint/2010/main" val="968426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27</a:t>
            </a:fld>
            <a:endParaRPr lang="hu-HU"/>
          </a:p>
        </p:txBody>
      </p:sp>
    </p:spTree>
    <p:extLst>
      <p:ext uri="{BB962C8B-B14F-4D97-AF65-F5344CB8AC3E}">
        <p14:creationId xmlns:p14="http://schemas.microsoft.com/office/powerpoint/2010/main" val="3465256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28</a:t>
            </a:fld>
            <a:endParaRPr lang="hu-HU"/>
          </a:p>
        </p:txBody>
      </p:sp>
    </p:spTree>
    <p:extLst>
      <p:ext uri="{BB962C8B-B14F-4D97-AF65-F5344CB8AC3E}">
        <p14:creationId xmlns:p14="http://schemas.microsoft.com/office/powerpoint/2010/main" val="1070205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29</a:t>
            </a:fld>
            <a:endParaRPr lang="hu-HU"/>
          </a:p>
        </p:txBody>
      </p:sp>
    </p:spTree>
    <p:extLst>
      <p:ext uri="{BB962C8B-B14F-4D97-AF65-F5344CB8AC3E}">
        <p14:creationId xmlns:p14="http://schemas.microsoft.com/office/powerpoint/2010/main" val="233104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a:t>
            </a:fld>
            <a:endParaRPr lang="hu-HU"/>
          </a:p>
        </p:txBody>
      </p:sp>
    </p:spTree>
    <p:extLst>
      <p:ext uri="{BB962C8B-B14F-4D97-AF65-F5344CB8AC3E}">
        <p14:creationId xmlns:p14="http://schemas.microsoft.com/office/powerpoint/2010/main" val="141172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889" indent="-285726" algn="l" eaLnBrk="0" hangingPunct="0">
              <a:spcBef>
                <a:spcPct val="30000"/>
              </a:spcBef>
              <a:defRPr sz="1200">
                <a:solidFill>
                  <a:schemeClr val="tx1"/>
                </a:solidFill>
                <a:latin typeface="Arial" pitchFamily="34" charset="0"/>
              </a:defRPr>
            </a:lvl2pPr>
            <a:lvl3pPr marL="1142907" indent="-228581" algn="l" eaLnBrk="0" hangingPunct="0">
              <a:spcBef>
                <a:spcPct val="30000"/>
              </a:spcBef>
              <a:defRPr sz="1200">
                <a:solidFill>
                  <a:schemeClr val="tx1"/>
                </a:solidFill>
                <a:latin typeface="Arial" pitchFamily="34" charset="0"/>
              </a:defRPr>
            </a:lvl3pPr>
            <a:lvl4pPr marL="1600070" indent="-228581" algn="l" eaLnBrk="0" hangingPunct="0">
              <a:spcBef>
                <a:spcPct val="30000"/>
              </a:spcBef>
              <a:defRPr sz="1200">
                <a:solidFill>
                  <a:schemeClr val="tx1"/>
                </a:solidFill>
                <a:latin typeface="Arial" pitchFamily="34" charset="0"/>
              </a:defRPr>
            </a:lvl4pPr>
            <a:lvl5pPr marL="2057232" indent="-228581" algn="l" eaLnBrk="0" hangingPunct="0">
              <a:spcBef>
                <a:spcPct val="30000"/>
              </a:spcBef>
              <a:defRPr sz="1200">
                <a:solidFill>
                  <a:schemeClr val="tx1"/>
                </a:solidFill>
                <a:latin typeface="Arial" pitchFamily="34" charset="0"/>
              </a:defRPr>
            </a:lvl5pPr>
            <a:lvl6pPr marL="2514395" indent="-228581" eaLnBrk="0" fontAlgn="base" hangingPunct="0">
              <a:spcBef>
                <a:spcPct val="30000"/>
              </a:spcBef>
              <a:spcAft>
                <a:spcPct val="0"/>
              </a:spcAft>
              <a:defRPr sz="1200">
                <a:solidFill>
                  <a:schemeClr val="tx1"/>
                </a:solidFill>
                <a:latin typeface="Arial" pitchFamily="34" charset="0"/>
              </a:defRPr>
            </a:lvl6pPr>
            <a:lvl7pPr marL="2971559" indent="-228581" eaLnBrk="0" fontAlgn="base" hangingPunct="0">
              <a:spcBef>
                <a:spcPct val="30000"/>
              </a:spcBef>
              <a:spcAft>
                <a:spcPct val="0"/>
              </a:spcAft>
              <a:defRPr sz="1200">
                <a:solidFill>
                  <a:schemeClr val="tx1"/>
                </a:solidFill>
                <a:latin typeface="Arial" pitchFamily="34" charset="0"/>
              </a:defRPr>
            </a:lvl7pPr>
            <a:lvl8pPr marL="3428722" indent="-228581" eaLnBrk="0" fontAlgn="base" hangingPunct="0">
              <a:spcBef>
                <a:spcPct val="30000"/>
              </a:spcBef>
              <a:spcAft>
                <a:spcPct val="0"/>
              </a:spcAft>
              <a:defRPr sz="1200">
                <a:solidFill>
                  <a:schemeClr val="tx1"/>
                </a:solidFill>
                <a:latin typeface="Arial" pitchFamily="34" charset="0"/>
              </a:defRPr>
            </a:lvl8pPr>
            <a:lvl9pPr marL="3885884" indent="-228581"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3A2F322-8A08-494B-AC4C-5185624E7B29}" type="slidenum">
              <a:rPr lang="hu-HU" altLang="hu-HU" smtClean="0"/>
              <a:pPr algn="r" eaLnBrk="1" hangingPunct="1">
                <a:spcBef>
                  <a:spcPct val="0"/>
                </a:spcBef>
              </a:pPr>
              <a:t>30</a:t>
            </a:fld>
            <a:endParaRPr lang="hu-HU" altLang="hu-H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hu-HU" altLang="hu-HU" smtClean="0"/>
          </a:p>
        </p:txBody>
      </p:sp>
    </p:spTree>
    <p:extLst>
      <p:ext uri="{BB962C8B-B14F-4D97-AF65-F5344CB8AC3E}">
        <p14:creationId xmlns:p14="http://schemas.microsoft.com/office/powerpoint/2010/main" val="131665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hangingPunct="0"/>
            <a:r>
              <a:rPr lang="hu-HU" b="1" dirty="0"/>
              <a:t>A működésből származó eredményre irányuló elszámolási módszerek elterjedése a kereskedelmi tevékenység térhódításához kapcsolható. A kereskedelmi tevékenység lényege a kockázatvállalás, hiszen az áru megsérülhet, megsemmisülhet, ellophatják, sőt magát a kereskedőt is érhetik atrocitások, életveszélyes támadások. Így érthető, ha a beszerzési és értékesítési ár közötti különbözetet (árrést), olyan magasan állapítja meg, amekkora haszonkulcs mellett az eladni kívánt dolog még éppen gazdára talál. A gazdasági tevékenység tehát a haszonszerzésre irányul </a:t>
            </a:r>
          </a:p>
          <a:p>
            <a:pPr hangingPunct="0"/>
            <a:r>
              <a:rPr lang="hu-HU" dirty="0"/>
              <a:t>Éppen ezért a kereskedelmi tevékenység számbavétele </a:t>
            </a:r>
            <a:r>
              <a:rPr lang="hu-HU" b="1" dirty="0"/>
              <a:t>eredmény-szemléletű</a:t>
            </a:r>
            <a:r>
              <a:rPr lang="hu-HU" dirty="0"/>
              <a:t>: az inputok (miből és mivel) számbavételével egyidejűleg fontossá válik a haszon-áldozatok (hogyan) és ezek eredőjeként az eredmény, az output számbavétele is. </a:t>
            </a:r>
            <a:r>
              <a:rPr lang="hu-HU" b="1" dirty="0"/>
              <a:t>Az eredmény nem egyenlő a pénzbevételek és pénzkiadások különbözetével.</a:t>
            </a:r>
          </a:p>
          <a:p>
            <a:r>
              <a:rPr lang="hu-HU" b="1" dirty="0"/>
              <a:t>Akkor lépett be a számviteli elszámolások látókörébe a hozamok és ráfordítások megfigyelése és az eredmény megragadásának igénye, amikor a haszonszerzés már nem vagy nem csupán a birtokolt vagyoni jószágokból származott, hanem egy jövőbeni hozam érdekében vállalt kockázat válhatott kifizetődővé. </a:t>
            </a:r>
            <a:r>
              <a:rPr lang="hu-HU" dirty="0"/>
              <a:t>Az eredménnyel kapcsolatos elszámolások célja ezért az, hogy bemutassa a vagyoni helyzetben bekövetkező változások </a:t>
            </a:r>
            <a:r>
              <a:rPr lang="hu-HU" b="1" dirty="0"/>
              <a:t>okát</a:t>
            </a:r>
            <a:r>
              <a:rPr lang="hu-HU" dirty="0"/>
              <a:t>, valamint – a bevételek és kiadások áramlásának megfigyelésén túl – az adósok és hitelezők állományát. Az eredményesség összesített értéke mellett az egyes akciók esetében is fontos volt ismerni az eredmény alakulásának okait. A folyamatos, időrendben történő feljegyzésekkel párhuzamosan ezért szerepet kap a ráfordítások és hozamok fajta, összetétel szerinti csoportosítása is.</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a:t>
            </a:fld>
            <a:endParaRPr lang="hu-HU"/>
          </a:p>
        </p:txBody>
      </p:sp>
    </p:spTree>
    <p:extLst>
      <p:ext uri="{BB962C8B-B14F-4D97-AF65-F5344CB8AC3E}">
        <p14:creationId xmlns:p14="http://schemas.microsoft.com/office/powerpoint/2010/main" val="13527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defTabSz="914326">
              <a:defRPr/>
            </a:pPr>
            <a:r>
              <a:rPr lang="hu-HU" i="1" dirty="0"/>
              <a:t>elsőként a kereskedőknél halmozódtak fel a többiekét messze meghaladó piaci információk, s ezt kétszeresen is kihasználták; nem csupán azokon a piacokon, ahol eladtak, hanem azokon is, ahol vásároltak. Az első kereskedők nem a feudális nagyurak közül kerültek ki, hanem a 11. és 12. századi Európa föld nélküli szegényeinek sorából, akik csak magukra számíthattak, s egyik helyről a másikra vándorolva házaltak, árusítottak, keresték a kalandot és a pénzkeresés módozatait. Vándorlásaik során megismerték a különbséget a bejárt országok szokásai és körülményei között, s ezt a tudást az okosabbak és talpraesettebbek arra használták, hogy olcsón vásároljanak, és drágán adjanak el, így kevés pénzből sokat csináljanak. A Rajna, a </a:t>
            </a:r>
            <a:r>
              <a:rPr lang="hu-HU" i="1" dirty="0" err="1"/>
              <a:t>Scheldt</a:t>
            </a:r>
            <a:r>
              <a:rPr lang="hu-HU" i="1" dirty="0"/>
              <a:t> és a </a:t>
            </a:r>
            <a:r>
              <a:rPr lang="hu-HU" i="1" dirty="0" err="1"/>
              <a:t>Rhône</a:t>
            </a:r>
            <a:r>
              <a:rPr lang="hu-HU" i="1" dirty="0"/>
              <a:t> hajósai abból gazdagodtak meg, hogy ahol jó volt a termés, ott alacsony árakon felvásárolták az élelmiszereket, majd néhány kilométerrel feljebb vagy lejjebb hajóztak a folyón, és olyan területeken adták el az élelmet, ahol az éhínség csillagokba emelte az árakat…</a:t>
            </a:r>
            <a:endParaRPr lang="hu-HU" dirty="0" smtClean="0"/>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a:t>
            </a:fld>
            <a:endParaRPr lang="hu-HU"/>
          </a:p>
        </p:txBody>
      </p:sp>
    </p:spTree>
    <p:extLst>
      <p:ext uri="{BB962C8B-B14F-4D97-AF65-F5344CB8AC3E}">
        <p14:creationId xmlns:p14="http://schemas.microsoft.com/office/powerpoint/2010/main" val="116058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123" eaLnBrk="0" hangingPunct="0">
              <a:spcBef>
                <a:spcPct val="30000"/>
              </a:spcBef>
              <a:defRPr sz="1200">
                <a:solidFill>
                  <a:schemeClr val="tx1"/>
                </a:solidFill>
                <a:latin typeface="Arial" charset="0"/>
              </a:defRPr>
            </a:lvl1pPr>
            <a:lvl2pPr marL="742775" indent="-284858" defTabSz="954123" eaLnBrk="0" hangingPunct="0">
              <a:spcBef>
                <a:spcPct val="30000"/>
              </a:spcBef>
              <a:defRPr sz="1200">
                <a:solidFill>
                  <a:schemeClr val="tx1"/>
                </a:solidFill>
                <a:latin typeface="Arial" charset="0"/>
              </a:defRPr>
            </a:lvl2pPr>
            <a:lvl3pPr marL="1142496" indent="-228194" defTabSz="954123" eaLnBrk="0" hangingPunct="0">
              <a:spcBef>
                <a:spcPct val="30000"/>
              </a:spcBef>
              <a:defRPr sz="1200">
                <a:solidFill>
                  <a:schemeClr val="tx1"/>
                </a:solidFill>
                <a:latin typeface="Arial" charset="0"/>
              </a:defRPr>
            </a:lvl3pPr>
            <a:lvl4pPr marL="1598881" indent="-228194" defTabSz="954123" eaLnBrk="0" hangingPunct="0">
              <a:spcBef>
                <a:spcPct val="30000"/>
              </a:spcBef>
              <a:defRPr sz="1200">
                <a:solidFill>
                  <a:schemeClr val="tx1"/>
                </a:solidFill>
                <a:latin typeface="Arial" charset="0"/>
              </a:defRPr>
            </a:lvl4pPr>
            <a:lvl5pPr marL="2056799" indent="-228194" defTabSz="954123" eaLnBrk="0" hangingPunct="0">
              <a:spcBef>
                <a:spcPct val="30000"/>
              </a:spcBef>
              <a:defRPr sz="1200">
                <a:solidFill>
                  <a:schemeClr val="tx1"/>
                </a:solidFill>
                <a:latin typeface="Arial" charset="0"/>
              </a:defRPr>
            </a:lvl5pPr>
            <a:lvl6pPr marL="2497870" indent="-228194" defTabSz="954123" eaLnBrk="0" fontAlgn="base" hangingPunct="0">
              <a:spcBef>
                <a:spcPct val="30000"/>
              </a:spcBef>
              <a:spcAft>
                <a:spcPct val="0"/>
              </a:spcAft>
              <a:defRPr sz="1200">
                <a:solidFill>
                  <a:schemeClr val="tx1"/>
                </a:solidFill>
                <a:latin typeface="Arial" charset="0"/>
              </a:defRPr>
            </a:lvl6pPr>
            <a:lvl7pPr marL="2938940" indent="-228194" defTabSz="954123" eaLnBrk="0" fontAlgn="base" hangingPunct="0">
              <a:spcBef>
                <a:spcPct val="30000"/>
              </a:spcBef>
              <a:spcAft>
                <a:spcPct val="0"/>
              </a:spcAft>
              <a:defRPr sz="1200">
                <a:solidFill>
                  <a:schemeClr val="tx1"/>
                </a:solidFill>
                <a:latin typeface="Arial" charset="0"/>
              </a:defRPr>
            </a:lvl7pPr>
            <a:lvl8pPr marL="3380011" indent="-228194" defTabSz="954123" eaLnBrk="0" fontAlgn="base" hangingPunct="0">
              <a:spcBef>
                <a:spcPct val="30000"/>
              </a:spcBef>
              <a:spcAft>
                <a:spcPct val="0"/>
              </a:spcAft>
              <a:defRPr sz="1200">
                <a:solidFill>
                  <a:schemeClr val="tx1"/>
                </a:solidFill>
                <a:latin typeface="Arial" charset="0"/>
              </a:defRPr>
            </a:lvl8pPr>
            <a:lvl9pPr marL="3821082" indent="-228194" defTabSz="95412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6</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dirty="0" smtClean="0">
              <a:latin typeface="Arial" charset="0"/>
            </a:endParaRPr>
          </a:p>
        </p:txBody>
      </p:sp>
    </p:spTree>
    <p:extLst>
      <p:ext uri="{BB962C8B-B14F-4D97-AF65-F5344CB8AC3E}">
        <p14:creationId xmlns:p14="http://schemas.microsoft.com/office/powerpoint/2010/main" val="84804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Korábban már volt szó arról, hogy két módon lehet növelni a cég vagyonát: </a:t>
            </a:r>
          </a:p>
          <a:p>
            <a:pPr lvl="0"/>
            <a:r>
              <a:rPr lang="hu-HU" dirty="0"/>
              <a:t>külső forrás igénybevételével, amely azonban csak átmenetileg növeli meg a rendelkezésre álló vagyon mennyiségét és </a:t>
            </a:r>
          </a:p>
          <a:p>
            <a:pPr lvl="0"/>
            <a:r>
              <a:rPr lang="hu-HU" dirty="0"/>
              <a:t>eredményes (nyereséges) működéssel, hiszen a mérleg forrás oldalán a saját tőkén belül megjelenő </a:t>
            </a:r>
            <a:r>
              <a:rPr lang="hu-HU" b="1" dirty="0"/>
              <a:t>adózott eredmény mögött tényleges – és szabadon felhasználható – vagyon áll</a:t>
            </a:r>
            <a:r>
              <a:rPr lang="hu-HU" dirty="0"/>
              <a:t>. </a:t>
            </a:r>
          </a:p>
          <a:p>
            <a:r>
              <a:rPr lang="hu-HU" dirty="0"/>
              <a:t>A saját vagyon változását eszerint az eredményes működés befolyásolja, méghozzá úgy, hogy a nyereség növeli, a veszteség csökkenti a vagyont. A mérlegben ennek nagyságát egy összegben láthatjuk az adózott eredmény sorban, ám az </a:t>
            </a:r>
            <a:r>
              <a:rPr lang="hu-HU" dirty="0" err="1"/>
              <a:t>eredménykimutatás</a:t>
            </a:r>
            <a:r>
              <a:rPr lang="hu-HU" dirty="0"/>
              <a:t> feladata, hogy részletesen bemutassa az eredmény keletkezésére ható főbb tényezőket és az adózott eredmény összetevőit. Az adózott eredmény nem más, mint a tárgyévi tevékenység eredményének a saját tőkéhez való hozzájárulása. Így nem mindegy, hogy nagyságrendileg mekkora, miért akkora az összege, és milyen előjelű (növeli /csökkenti a saját tőkét). </a:t>
            </a:r>
          </a:p>
          <a:p>
            <a:pPr hangingPunct="0"/>
            <a:r>
              <a:rPr lang="hu-HU" dirty="0"/>
              <a:t>Annál is inkább, mert a stratégiai irányvonalak meghatározására szolgáló, a folyamatos működésre irányuló „</a:t>
            </a:r>
            <a:r>
              <a:rPr lang="hu-HU" b="1" dirty="0"/>
              <a:t>mit akarunk</a:t>
            </a:r>
            <a:r>
              <a:rPr lang="hu-HU" dirty="0"/>
              <a:t>” és „</a:t>
            </a:r>
            <a:r>
              <a:rPr lang="hu-HU" b="1" dirty="0"/>
              <a:t>hogyan tesszük azt</a:t>
            </a:r>
            <a:r>
              <a:rPr lang="hu-HU" dirty="0"/>
              <a:t>” típusú döntések évekre kijelölik, esetleg determinálják a cég jövőbeni működési mozgásterét és lehetőségeit. </a:t>
            </a:r>
            <a:r>
              <a:rPr lang="hu-HU" b="1" dirty="0"/>
              <a:t>E döntések eredményre gyakorolt hatását legrészletesebben ugyancsak az </a:t>
            </a:r>
            <a:r>
              <a:rPr lang="hu-HU" b="1" dirty="0" err="1"/>
              <a:t>eredménykimutatásból</a:t>
            </a:r>
            <a:r>
              <a:rPr lang="hu-HU" b="1" dirty="0"/>
              <a:t> olvashatjuk ki. </a:t>
            </a:r>
            <a:endParaRPr lang="hu-HU" dirty="0"/>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7</a:t>
            </a:fld>
            <a:endParaRPr lang="hu-HU"/>
          </a:p>
        </p:txBody>
      </p:sp>
    </p:spTree>
    <p:extLst>
      <p:ext uri="{BB962C8B-B14F-4D97-AF65-F5344CB8AC3E}">
        <p14:creationId xmlns:p14="http://schemas.microsoft.com/office/powerpoint/2010/main" val="16769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8</a:t>
            </a:fld>
            <a:endParaRPr lang="hu-HU"/>
          </a:p>
        </p:txBody>
      </p:sp>
    </p:spTree>
    <p:extLst>
      <p:ext uri="{BB962C8B-B14F-4D97-AF65-F5344CB8AC3E}">
        <p14:creationId xmlns:p14="http://schemas.microsoft.com/office/powerpoint/2010/main" val="189211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defTabSz="914326">
              <a:defRPr/>
            </a:pPr>
            <a:r>
              <a:rPr lang="hu-HU" dirty="0"/>
              <a:t>Az </a:t>
            </a:r>
            <a:r>
              <a:rPr lang="hu-HU" dirty="0" err="1"/>
              <a:t>eredménykimutatás</a:t>
            </a:r>
            <a:r>
              <a:rPr lang="hu-HU" dirty="0"/>
              <a:t> tartalmazza az adózott eredmény levezetését bemutatva az eredmény keletkezésére, módosítására ható főbb tényezőket valamint az adózott eredmény összetevőit, kialakulását – mindezek alapján fontos információt szolgáltat a </a:t>
            </a:r>
            <a:r>
              <a:rPr lang="hu-HU" b="1" dirty="0"/>
              <a:t>jövedelmezőségi számításokhoz, összehasonlító elemzésekhez. </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9</a:t>
            </a:fld>
            <a:endParaRPr lang="hu-HU"/>
          </a:p>
        </p:txBody>
      </p:sp>
    </p:spTree>
    <p:extLst>
      <p:ext uri="{BB962C8B-B14F-4D97-AF65-F5344CB8AC3E}">
        <p14:creationId xmlns:p14="http://schemas.microsoft.com/office/powerpoint/2010/main" val="188524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A198250-A418-45C9-AC86-C5544128C898}" type="slidenum">
              <a:rPr lang="hu-HU"/>
              <a:pPr>
                <a:defRPr/>
              </a:pPr>
              <a:t>‹#›</a:t>
            </a:fld>
            <a:endParaRPr lang="hu-HU"/>
          </a:p>
        </p:txBody>
      </p:sp>
    </p:spTree>
    <p:extLst>
      <p:ext uri="{BB962C8B-B14F-4D97-AF65-F5344CB8AC3E}">
        <p14:creationId xmlns:p14="http://schemas.microsoft.com/office/powerpoint/2010/main" val="366208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37EED7D-1B4D-4381-BE7F-EF6ADB46EB85}" type="slidenum">
              <a:rPr lang="hu-HU"/>
              <a:pPr>
                <a:defRPr/>
              </a:pPr>
              <a:t>‹#›</a:t>
            </a:fld>
            <a:endParaRPr lang="hu-HU"/>
          </a:p>
        </p:txBody>
      </p:sp>
    </p:spTree>
    <p:extLst>
      <p:ext uri="{BB962C8B-B14F-4D97-AF65-F5344CB8AC3E}">
        <p14:creationId xmlns:p14="http://schemas.microsoft.com/office/powerpoint/2010/main" val="279840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6E5CAAE-D29E-4B39-BCF8-6C85DA4CFB09}" type="slidenum">
              <a:rPr lang="hu-HU"/>
              <a:pPr>
                <a:defRPr/>
              </a:pPr>
              <a:t>‹#›</a:t>
            </a:fld>
            <a:endParaRPr lang="hu-HU"/>
          </a:p>
        </p:txBody>
      </p:sp>
    </p:spTree>
    <p:extLst>
      <p:ext uri="{BB962C8B-B14F-4D97-AF65-F5344CB8AC3E}">
        <p14:creationId xmlns:p14="http://schemas.microsoft.com/office/powerpoint/2010/main" val="164981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Cím, tartalom é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7BD4AD1-92C0-4395-8120-D1D9AD2D7BE0}" type="slidenum">
              <a:rPr lang="hu-HU"/>
              <a:pPr>
                <a:defRPr/>
              </a:pPr>
              <a:t>‹#›</a:t>
            </a:fld>
            <a:endParaRPr lang="hu-HU"/>
          </a:p>
        </p:txBody>
      </p:sp>
    </p:spTree>
    <p:extLst>
      <p:ext uri="{BB962C8B-B14F-4D97-AF65-F5344CB8AC3E}">
        <p14:creationId xmlns:p14="http://schemas.microsoft.com/office/powerpoint/2010/main" val="402343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Cím és 2 tartalomrész a szöveg felet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half" idx="3"/>
          </p:nvPr>
        </p:nvSpPr>
        <p:spPr>
          <a:xfrm>
            <a:off x="457200" y="3938588"/>
            <a:ext cx="8229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p>
        </p:txBody>
      </p:sp>
      <p:sp>
        <p:nvSpPr>
          <p:cNvPr id="8" name="Rectangle 6"/>
          <p:cNvSpPr>
            <a:spLocks noGrp="1" noChangeArrowheads="1"/>
          </p:cNvSpPr>
          <p:nvPr>
            <p:ph type="sldNum" sz="quarter" idx="12"/>
          </p:nvPr>
        </p:nvSpPr>
        <p:spPr>
          <a:ln/>
        </p:spPr>
        <p:txBody>
          <a:bodyPr/>
          <a:lstStyle>
            <a:lvl1pPr>
              <a:defRPr/>
            </a:lvl1pPr>
          </a:lstStyle>
          <a:p>
            <a:pPr>
              <a:defRPr/>
            </a:pPr>
            <a:fld id="{6EB05FF5-F97F-4FA2-88D0-6D96A2BF7A5C}" type="slidenum">
              <a:rPr lang="hu-HU"/>
              <a:pPr>
                <a:defRPr/>
              </a:pPr>
              <a:t>‹#›</a:t>
            </a:fld>
            <a:endParaRPr lang="hu-HU"/>
          </a:p>
        </p:txBody>
      </p:sp>
    </p:spTree>
    <p:extLst>
      <p:ext uri="{BB962C8B-B14F-4D97-AF65-F5344CB8AC3E}">
        <p14:creationId xmlns:p14="http://schemas.microsoft.com/office/powerpoint/2010/main" val="418794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2"/>
          <p:cNvSpPr>
            <a:spLocks noGrp="1"/>
          </p:cNvSpPr>
          <p:nvPr>
            <p:ph type="dt" sz="half" idx="10"/>
          </p:nvPr>
        </p:nvSpPr>
        <p:spPr>
          <a:xfrm>
            <a:off x="457200" y="6245225"/>
            <a:ext cx="2133600" cy="476250"/>
          </a:xfrm>
        </p:spPr>
        <p:txBody>
          <a:bodyPr/>
          <a:lstStyle>
            <a:lvl1pPr>
              <a:defRPr/>
            </a:lvl1pPr>
          </a:lstStyle>
          <a:p>
            <a:endParaRPr lang="hu-HU" altLang="hu-HU"/>
          </a:p>
        </p:txBody>
      </p:sp>
      <p:sp>
        <p:nvSpPr>
          <p:cNvPr id="4" name="Élőláb helye 3"/>
          <p:cNvSpPr>
            <a:spLocks noGrp="1"/>
          </p:cNvSpPr>
          <p:nvPr>
            <p:ph type="ftr" sz="quarter" idx="11"/>
          </p:nvPr>
        </p:nvSpPr>
        <p:spPr>
          <a:xfrm>
            <a:off x="3124200" y="6245225"/>
            <a:ext cx="2895600" cy="476250"/>
          </a:xfrm>
        </p:spPr>
        <p:txBody>
          <a:bodyPr/>
          <a:lstStyle>
            <a:lvl1pPr>
              <a:defRPr/>
            </a:lvl1pPr>
          </a:lstStyle>
          <a:p>
            <a:endParaRPr lang="hu-HU" altLang="hu-HU"/>
          </a:p>
        </p:txBody>
      </p:sp>
      <p:sp>
        <p:nvSpPr>
          <p:cNvPr id="5" name="Dia számának helye 4"/>
          <p:cNvSpPr>
            <a:spLocks noGrp="1"/>
          </p:cNvSpPr>
          <p:nvPr>
            <p:ph type="sldNum" sz="quarter" idx="12"/>
          </p:nvPr>
        </p:nvSpPr>
        <p:spPr>
          <a:xfrm>
            <a:off x="6553200" y="6245225"/>
            <a:ext cx="2133600" cy="476250"/>
          </a:xfrm>
        </p:spPr>
        <p:txBody>
          <a:bodyPr/>
          <a:lstStyle>
            <a:lvl1pPr>
              <a:defRPr/>
            </a:lvl1pPr>
          </a:lstStyle>
          <a:p>
            <a:fld id="{5A51D4A4-7689-4ACF-9C05-AB255A60CD26}" type="slidenum">
              <a:rPr lang="hu-HU" altLang="hu-HU"/>
              <a:pPr/>
              <a:t>‹#›</a:t>
            </a:fld>
            <a:endParaRPr lang="hu-HU" altLang="hu-HU"/>
          </a:p>
        </p:txBody>
      </p:sp>
    </p:spTree>
    <p:extLst>
      <p:ext uri="{BB962C8B-B14F-4D97-AF65-F5344CB8AC3E}">
        <p14:creationId xmlns:p14="http://schemas.microsoft.com/office/powerpoint/2010/main" val="89774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8BDD7FD-82E5-4AAD-9ECB-13E0479E6BFE}" type="slidenum">
              <a:rPr lang="hu-HU"/>
              <a:pPr>
                <a:defRPr/>
              </a:pPr>
              <a:t>‹#›</a:t>
            </a:fld>
            <a:endParaRPr lang="hu-HU"/>
          </a:p>
        </p:txBody>
      </p:sp>
    </p:spTree>
    <p:extLst>
      <p:ext uri="{BB962C8B-B14F-4D97-AF65-F5344CB8AC3E}">
        <p14:creationId xmlns:p14="http://schemas.microsoft.com/office/powerpoint/2010/main" val="169886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1395554-E54E-4D95-848F-DF75ACEFDE2B}" type="slidenum">
              <a:rPr lang="hu-HU"/>
              <a:pPr>
                <a:defRPr/>
              </a:pPr>
              <a:t>‹#›</a:t>
            </a:fld>
            <a:endParaRPr lang="hu-HU"/>
          </a:p>
        </p:txBody>
      </p:sp>
    </p:spTree>
    <p:extLst>
      <p:ext uri="{BB962C8B-B14F-4D97-AF65-F5344CB8AC3E}">
        <p14:creationId xmlns:p14="http://schemas.microsoft.com/office/powerpoint/2010/main" val="427714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9305AF5F-B070-41E6-8E00-ABE5A11695FF}" type="slidenum">
              <a:rPr lang="hu-HU"/>
              <a:pPr>
                <a:defRPr/>
              </a:pPr>
              <a:t>‹#›</a:t>
            </a:fld>
            <a:endParaRPr lang="hu-HU"/>
          </a:p>
        </p:txBody>
      </p:sp>
    </p:spTree>
    <p:extLst>
      <p:ext uri="{BB962C8B-B14F-4D97-AF65-F5344CB8AC3E}">
        <p14:creationId xmlns:p14="http://schemas.microsoft.com/office/powerpoint/2010/main" val="58110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4619FEC9-71F5-47D8-A1C6-6B25830B1F03}" type="slidenum">
              <a:rPr lang="hu-HU"/>
              <a:pPr>
                <a:defRPr/>
              </a:pPr>
              <a:t>‹#›</a:t>
            </a:fld>
            <a:endParaRPr lang="hu-HU"/>
          </a:p>
        </p:txBody>
      </p:sp>
    </p:spTree>
    <p:extLst>
      <p:ext uri="{BB962C8B-B14F-4D97-AF65-F5344CB8AC3E}">
        <p14:creationId xmlns:p14="http://schemas.microsoft.com/office/powerpoint/2010/main" val="351302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5C1A5A02-D479-4240-9A70-E442CCA1F124}" type="slidenum">
              <a:rPr lang="hu-HU"/>
              <a:pPr>
                <a:defRPr/>
              </a:pPr>
              <a:t>‹#›</a:t>
            </a:fld>
            <a:endParaRPr lang="hu-HU"/>
          </a:p>
        </p:txBody>
      </p:sp>
    </p:spTree>
    <p:extLst>
      <p:ext uri="{BB962C8B-B14F-4D97-AF65-F5344CB8AC3E}">
        <p14:creationId xmlns:p14="http://schemas.microsoft.com/office/powerpoint/2010/main" val="387768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89B73283-D866-451E-95A2-812976D9C87F}" type="slidenum">
              <a:rPr lang="hu-HU"/>
              <a:pPr>
                <a:defRPr/>
              </a:pPr>
              <a:t>‹#›</a:t>
            </a:fld>
            <a:endParaRPr lang="hu-HU"/>
          </a:p>
        </p:txBody>
      </p:sp>
    </p:spTree>
    <p:extLst>
      <p:ext uri="{BB962C8B-B14F-4D97-AF65-F5344CB8AC3E}">
        <p14:creationId xmlns:p14="http://schemas.microsoft.com/office/powerpoint/2010/main" val="30298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3B46D930-1B61-4028-83F0-DDB8BEEE54B6}" type="slidenum">
              <a:rPr lang="hu-HU"/>
              <a:pPr>
                <a:defRPr/>
              </a:pPr>
              <a:t>‹#›</a:t>
            </a:fld>
            <a:endParaRPr lang="hu-HU"/>
          </a:p>
        </p:txBody>
      </p:sp>
    </p:spTree>
    <p:extLst>
      <p:ext uri="{BB962C8B-B14F-4D97-AF65-F5344CB8AC3E}">
        <p14:creationId xmlns:p14="http://schemas.microsoft.com/office/powerpoint/2010/main" val="270076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5994F68-74C1-4879-B04C-0794E60C9DB8}" type="slidenum">
              <a:rPr lang="hu-HU"/>
              <a:pPr>
                <a:defRPr/>
              </a:pPr>
              <a:t>‹#›</a:t>
            </a:fld>
            <a:endParaRPr lang="hu-HU"/>
          </a:p>
        </p:txBody>
      </p:sp>
    </p:spTree>
    <p:extLst>
      <p:ext uri="{BB962C8B-B14F-4D97-AF65-F5344CB8AC3E}">
        <p14:creationId xmlns:p14="http://schemas.microsoft.com/office/powerpoint/2010/main" val="197218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bg1"/>
                </a:solidFill>
                <a:latin typeface="Arial" charset="0"/>
              </a:defRPr>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BB7204B1-97DD-4F70-AFF3-6BE5337A546F}"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Doc\Zene\WAV%20T&#214;M&#214;R&#205;TETT\01%20Siker%20tang&#243;.wa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ted.com/talks/nigel_marsh_how_to_make_work_life_balance_work/transcript?language=h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audio" Target="file:///D:\Doc\Zene\WAV%20T&#214;M&#214;R&#205;TETT\01%20Siker%20tang&#243;.wa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ertax-accounting.com/wp-content/uploads/2014/12/Accoun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100" y="0"/>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2050"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F07C7F8-95B8-4639-9EAB-037AAC611593}" type="slidenum">
              <a:rPr lang="hu-HU" altLang="hu-HU" sz="1400" smtClean="0"/>
              <a:pPr algn="r" eaLnBrk="1" hangingPunct="1">
                <a:spcBef>
                  <a:spcPct val="0"/>
                </a:spcBef>
                <a:buFontTx/>
                <a:buNone/>
              </a:pPr>
              <a:t>1</a:t>
            </a:fld>
            <a:endParaRPr lang="hu-HU" altLang="hu-HU" sz="1400" smtClean="0"/>
          </a:p>
        </p:txBody>
      </p:sp>
      <p:sp>
        <p:nvSpPr>
          <p:cNvPr id="2052" name="Rectangle 3"/>
          <p:cNvSpPr>
            <a:spLocks noGrp="1" noChangeArrowheads="1"/>
          </p:cNvSpPr>
          <p:nvPr>
            <p:ph type="title" idx="4294967295"/>
          </p:nvPr>
        </p:nvSpPr>
        <p:spPr>
          <a:xfrm>
            <a:off x="-1223963" y="2947988"/>
            <a:ext cx="10260013" cy="2425700"/>
          </a:xfrm>
          <a:effectLst>
            <a:outerShdw dist="50800" algn="ctr" rotWithShape="0">
              <a:srgbClr val="EAEAEA">
                <a:alpha val="50000"/>
              </a:srgbClr>
            </a:outerShdw>
          </a:effectLst>
        </p:spPr>
        <p:txBody>
          <a:bodyPr lIns="34290" tIns="34290" rIns="34290" bIns="34290" anchor="b"/>
          <a:lstStyle/>
          <a:p>
            <a:pPr algn="r" eaLnBrk="1" hangingPunct="1"/>
            <a:r>
              <a:rPr lang="hu-HU" altLang="hu-HU" sz="12900" b="0" dirty="0" smtClean="0">
                <a:effectLst>
                  <a:outerShdw blurRad="38100" dist="38100" dir="2700000" algn="tl">
                    <a:srgbClr val="000000">
                      <a:alpha val="43137"/>
                    </a:srgbClr>
                  </a:outerShdw>
                </a:effectLst>
              </a:rPr>
              <a:t>9.</a:t>
            </a:r>
            <a:r>
              <a:rPr lang="hu-HU" altLang="hu-HU" sz="7200" b="0" dirty="0" smtClean="0">
                <a:effectLst>
                  <a:outerShdw blurRad="38100" dist="38100" dir="2700000" algn="tl">
                    <a:srgbClr val="000000">
                      <a:alpha val="43137"/>
                    </a:srgbClr>
                  </a:outerShdw>
                </a:effectLst>
              </a:rPr>
              <a:t/>
            </a:r>
            <a:br>
              <a:rPr lang="hu-HU" altLang="hu-HU" sz="7200" b="0" dirty="0" smtClean="0">
                <a:effectLst>
                  <a:outerShdw blurRad="38100" dist="38100" dir="2700000" algn="tl">
                    <a:srgbClr val="000000">
                      <a:alpha val="43137"/>
                    </a:srgbClr>
                  </a:outerShdw>
                </a:effectLst>
              </a:rPr>
            </a:br>
            <a:r>
              <a:rPr lang="hu-HU" altLang="hu-HU" sz="7200" dirty="0" smtClean="0">
                <a:effectLst>
                  <a:outerShdw blurRad="38100" dist="38100" dir="2700000" algn="tl">
                    <a:srgbClr val="000000">
                      <a:alpha val="43137"/>
                    </a:srgbClr>
                  </a:outerShdw>
                </a:effectLst>
              </a:rPr>
              <a:t>AZ EREDMÉNY KIMUTATÁSA</a:t>
            </a:r>
            <a:endParaRPr lang="en-US" altLang="hu-HU" sz="7200" dirty="0" smtClean="0">
              <a:effectLst>
                <a:outerShdw blurRad="38100" dist="38100" dir="2700000" algn="tl">
                  <a:srgbClr val="000000">
                    <a:alpha val="43137"/>
                  </a:srgbClr>
                </a:outerShdw>
              </a:effectLst>
            </a:endParaRPr>
          </a:p>
        </p:txBody>
      </p:sp>
      <p:pic>
        <p:nvPicPr>
          <p:cNvPr id="1266692" name="01 Siker tangó.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700338" y="10485438"/>
            <a:ext cx="9445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749713"/>
      </p:ext>
    </p:extLst>
  </p:cSld>
  <p:clrMapOvr>
    <a:masterClrMapping/>
  </p:clrMapOvr>
  <p:transition/>
  <p:timing>
    <p:tnLst>
      <p:par>
        <p:cTn id="1" dur="indefinite" restart="never" nodeType="tmRoot">
          <p:childTnLst>
            <p:audio>
              <p:cMediaNode vol="100000">
                <p:cTn id="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26669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3513B79D-E191-4ED8-857C-716F8557B38C}" type="slidenum">
              <a:rPr lang="hu-HU" altLang="hu-HU" sz="1400" smtClean="0"/>
              <a:pPr algn="r" eaLnBrk="1" hangingPunct="1">
                <a:spcBef>
                  <a:spcPct val="0"/>
                </a:spcBef>
                <a:buFontTx/>
                <a:buNone/>
              </a:pPr>
              <a:t>10</a:t>
            </a:fld>
            <a:endParaRPr lang="hu-HU" altLang="hu-HU" sz="1400" smtClean="0"/>
          </a:p>
        </p:txBody>
      </p:sp>
      <p:sp>
        <p:nvSpPr>
          <p:cNvPr id="4099" name="Rectangle 3"/>
          <p:cNvSpPr>
            <a:spLocks noGrp="1" noChangeArrowheads="1"/>
          </p:cNvSpPr>
          <p:nvPr>
            <p:ph type="title"/>
          </p:nvPr>
        </p:nvSpPr>
        <p:spPr/>
        <p:txBody>
          <a:bodyPr/>
          <a:lstStyle/>
          <a:p>
            <a:pPr eaLnBrk="1" hangingPunct="1"/>
            <a:r>
              <a:rPr lang="hu-HU" altLang="hu-HU" sz="3200" smtClean="0"/>
              <a:t>MIÉRT KELL TÖRVÉNYI SZABÁLYOZÁS?</a:t>
            </a:r>
          </a:p>
        </p:txBody>
      </p:sp>
      <p:sp>
        <p:nvSpPr>
          <p:cNvPr id="1647620" name="Rectangle 4"/>
          <p:cNvSpPr>
            <a:spLocks noGrp="1" noChangeArrowheads="1"/>
          </p:cNvSpPr>
          <p:nvPr>
            <p:ph type="body" sz="half" idx="4294967295"/>
          </p:nvPr>
        </p:nvSpPr>
        <p:spPr>
          <a:xfrm>
            <a:off x="4572000" y="1358900"/>
            <a:ext cx="4572000" cy="4419600"/>
          </a:xfrm>
        </p:spPr>
        <p:txBody>
          <a:bodyPr/>
          <a:lstStyle/>
          <a:p>
            <a:pPr eaLnBrk="1" hangingPunct="1">
              <a:buFontTx/>
              <a:buNone/>
            </a:pPr>
            <a:r>
              <a:rPr lang="hu-HU" altLang="hu-HU" sz="2000" smtClean="0">
                <a:latin typeface="Arial CE" charset="-18"/>
              </a:rPr>
              <a:t>Ha az időszak eredménye &lt;0</a:t>
            </a:r>
            <a:br>
              <a:rPr lang="hu-HU" altLang="hu-HU" sz="2000" smtClean="0">
                <a:latin typeface="Arial CE" charset="-18"/>
              </a:rPr>
            </a:br>
            <a:r>
              <a:rPr lang="hu-HU" altLang="hu-HU" sz="2000" smtClean="0">
                <a:latin typeface="Arial CE" charset="-18"/>
                <a:sym typeface="Wingdings" pitchFamily="2" charset="2"/>
              </a:rPr>
              <a:t>VESZTESÉG</a:t>
            </a:r>
          </a:p>
          <a:p>
            <a:pPr lvl="1" eaLnBrk="1" hangingPunct="1"/>
            <a:r>
              <a:rPr lang="hu-HU" altLang="hu-HU" sz="1800" b="1" smtClean="0">
                <a:latin typeface="Arial CE" charset="-18"/>
              </a:rPr>
              <a:t>Állam: </a:t>
            </a:r>
            <a:r>
              <a:rPr lang="hu-HU" altLang="hu-HU" sz="3200" b="1" smtClean="0">
                <a:latin typeface="Arial CE" charset="-18"/>
                <a:sym typeface="Wingdings" pitchFamily="2" charset="2"/>
              </a:rPr>
              <a:t></a:t>
            </a:r>
            <a:r>
              <a:rPr lang="hu-HU" altLang="hu-HU" sz="1800" b="1" smtClean="0">
                <a:latin typeface="Arial CE" charset="-18"/>
              </a:rPr>
              <a:t> </a:t>
            </a:r>
            <a:endParaRPr lang="hu-HU" altLang="hu-HU" sz="4800" b="1" smtClean="0">
              <a:latin typeface="Arial CE" charset="-18"/>
              <a:sym typeface="Wingdings" pitchFamily="2" charset="2"/>
            </a:endParaRPr>
          </a:p>
          <a:p>
            <a:pPr lvl="1" eaLnBrk="1" hangingPunct="1"/>
            <a:r>
              <a:rPr lang="hu-HU" altLang="hu-HU" sz="1800" b="1" smtClean="0">
                <a:latin typeface="Arial CE" charset="-18"/>
                <a:sym typeface="Wingdings" pitchFamily="2" charset="2"/>
              </a:rPr>
              <a:t>Menedzserek: </a:t>
            </a:r>
            <a:r>
              <a:rPr lang="hu-HU" altLang="hu-HU" sz="3200" b="1" smtClean="0">
                <a:latin typeface="Arial CE" charset="-18"/>
                <a:sym typeface="Wingdings" pitchFamily="2" charset="2"/>
              </a:rPr>
              <a:t></a:t>
            </a:r>
          </a:p>
          <a:p>
            <a:pPr lvl="1" eaLnBrk="1" hangingPunct="1"/>
            <a:r>
              <a:rPr lang="hu-HU" altLang="hu-HU" sz="1800" b="1" smtClean="0">
                <a:latin typeface="Arial CE" charset="-18"/>
              </a:rPr>
              <a:t>Tulajdonosok: ???</a:t>
            </a:r>
            <a:endParaRPr lang="hu-HU" altLang="hu-HU" sz="3200" b="1" smtClean="0">
              <a:latin typeface="Arial CE" charset="-18"/>
            </a:endParaRPr>
          </a:p>
          <a:p>
            <a:pPr eaLnBrk="1" hangingPunct="1">
              <a:buFontTx/>
              <a:buNone/>
            </a:pPr>
            <a:r>
              <a:rPr lang="hu-HU" altLang="hu-HU" sz="2000" smtClean="0">
                <a:latin typeface="Arial CE" charset="-18"/>
              </a:rPr>
              <a:t>Ha az időszak eredménye &gt; 0 </a:t>
            </a:r>
            <a:r>
              <a:rPr lang="hu-HU" altLang="hu-HU" sz="2000" smtClean="0">
                <a:latin typeface="Arial CE" charset="-18"/>
                <a:sym typeface="Wingdings" pitchFamily="2" charset="2"/>
              </a:rPr>
              <a:t>NYERESÉG</a:t>
            </a:r>
          </a:p>
          <a:p>
            <a:pPr lvl="1" eaLnBrk="1" hangingPunct="1"/>
            <a:r>
              <a:rPr lang="hu-HU" altLang="hu-HU" sz="1800" b="1" smtClean="0">
                <a:latin typeface="Arial CE" charset="-18"/>
              </a:rPr>
              <a:t>Állam: </a:t>
            </a:r>
            <a:r>
              <a:rPr lang="hu-HU" altLang="hu-HU" sz="3200" b="1" smtClean="0">
                <a:latin typeface="Arial CE" charset="-18"/>
                <a:sym typeface="Wingdings" pitchFamily="2" charset="2"/>
              </a:rPr>
              <a:t>  </a:t>
            </a:r>
          </a:p>
          <a:p>
            <a:pPr lvl="1" eaLnBrk="1" hangingPunct="1"/>
            <a:r>
              <a:rPr lang="hu-HU" altLang="hu-HU" sz="1800" b="1" smtClean="0">
                <a:latin typeface="Arial CE" charset="-18"/>
                <a:sym typeface="Wingdings" pitchFamily="2" charset="2"/>
              </a:rPr>
              <a:t>Menedzserek:  </a:t>
            </a:r>
            <a:r>
              <a:rPr lang="hu-HU" altLang="hu-HU" sz="3200" b="1" smtClean="0">
                <a:latin typeface="Arial CE" charset="-18"/>
                <a:sym typeface="Wingdings" pitchFamily="2" charset="2"/>
              </a:rPr>
              <a:t></a:t>
            </a:r>
          </a:p>
          <a:p>
            <a:pPr lvl="1" eaLnBrk="1" hangingPunct="1"/>
            <a:r>
              <a:rPr lang="hu-HU" altLang="hu-HU" sz="1800" b="1" smtClean="0">
                <a:latin typeface="Arial CE" charset="-18"/>
              </a:rPr>
              <a:t>Tulajdonosok: </a:t>
            </a:r>
            <a:r>
              <a:rPr lang="hu-HU" altLang="hu-HU" sz="3200" b="1" smtClean="0">
                <a:latin typeface="Arial CE" charset="-18"/>
                <a:sym typeface="Wingdings" pitchFamily="2" charset="2"/>
              </a:rPr>
              <a:t></a:t>
            </a:r>
          </a:p>
        </p:txBody>
      </p:sp>
      <p:pic>
        <p:nvPicPr>
          <p:cNvPr id="4101" name="Picture 5" descr="BD05015_"/>
          <p:cNvPicPr>
            <a:picLocks noGrp="1" noChangeAspect="1" noChangeArrowheads="1"/>
          </p:cNvPicPr>
          <p:nvPr>
            <p:ph type="clipArt"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73213"/>
            <a:ext cx="3810000" cy="419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6"/>
          <p:cNvSpPr txBox="1">
            <a:spLocks noChangeArrowheads="1"/>
          </p:cNvSpPr>
          <p:nvPr/>
        </p:nvSpPr>
        <p:spPr bwMode="auto">
          <a:xfrm>
            <a:off x="533400" y="1336675"/>
            <a:ext cx="1981200" cy="33655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t>RÁFORDITÁSOK</a:t>
            </a:r>
          </a:p>
        </p:txBody>
      </p:sp>
      <p:sp>
        <p:nvSpPr>
          <p:cNvPr id="1647623" name="Text Box 7"/>
          <p:cNvSpPr txBox="1">
            <a:spLocks noChangeArrowheads="1"/>
          </p:cNvSpPr>
          <p:nvPr/>
        </p:nvSpPr>
        <p:spPr bwMode="auto">
          <a:xfrm>
            <a:off x="395288" y="5781675"/>
            <a:ext cx="3505200" cy="1031875"/>
          </a:xfrm>
          <a:prstGeom prst="rect">
            <a:avLst/>
          </a:prstGeom>
          <a:noFill/>
          <a:ln w="57150">
            <a:solidFill>
              <a:schemeClr val="bg1"/>
            </a:solidFill>
            <a:miter lim="800000"/>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hu-HU" altLang="hu-HU" sz="1600" b="1">
                <a:latin typeface="Arial CE" charset="-18"/>
              </a:rPr>
              <a:t>ÉS MINDENKI ÚGY TARTJA A MARKÁT, HOGY NEKI TÖBB JUSSON, MINT A KOALICIÓ TÖBBI SZEREPLŐJÉNEK</a:t>
            </a:r>
            <a:endParaRPr lang="hu-HU" altLang="hu-HU" sz="1400" b="1"/>
          </a:p>
        </p:txBody>
      </p:sp>
      <p:sp>
        <p:nvSpPr>
          <p:cNvPr id="4104" name="Text Box 8"/>
          <p:cNvSpPr txBox="1">
            <a:spLocks noChangeArrowheads="1"/>
          </p:cNvSpPr>
          <p:nvPr/>
        </p:nvSpPr>
        <p:spPr bwMode="auto">
          <a:xfrm>
            <a:off x="2592388" y="1336675"/>
            <a:ext cx="1981200" cy="33655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t>HOZAMOK</a:t>
            </a:r>
          </a:p>
        </p:txBody>
      </p:sp>
      <p:sp>
        <p:nvSpPr>
          <p:cNvPr id="4105" name="Text Box 9"/>
          <p:cNvSpPr txBox="1">
            <a:spLocks noChangeArrowheads="1"/>
          </p:cNvSpPr>
          <p:nvPr/>
        </p:nvSpPr>
        <p:spPr bwMode="auto">
          <a:xfrm>
            <a:off x="457200" y="3243263"/>
            <a:ext cx="4191000" cy="39687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t>IDŐSZAK EREDMÉNYE</a:t>
            </a:r>
          </a:p>
        </p:txBody>
      </p:sp>
    </p:spTree>
    <p:extLst>
      <p:ext uri="{BB962C8B-B14F-4D97-AF65-F5344CB8AC3E}">
        <p14:creationId xmlns:p14="http://schemas.microsoft.com/office/powerpoint/2010/main" val="2518842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47620">
                                            <p:txEl>
                                              <p:pRg st="0" end="0"/>
                                            </p:txEl>
                                          </p:spTgt>
                                        </p:tgtEl>
                                        <p:attrNameLst>
                                          <p:attrName>style.visibility</p:attrName>
                                        </p:attrNameLst>
                                      </p:cBhvr>
                                      <p:to>
                                        <p:strVal val="visible"/>
                                      </p:to>
                                    </p:set>
                                    <p:anim calcmode="lin" valueType="num">
                                      <p:cBhvr additive="base">
                                        <p:cTn id="7" dur="500" fill="hold"/>
                                        <p:tgtEl>
                                          <p:spTgt spid="16476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76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647620">
                                            <p:txEl>
                                              <p:pRg st="1" end="1"/>
                                            </p:txEl>
                                          </p:spTgt>
                                        </p:tgtEl>
                                        <p:attrNameLst>
                                          <p:attrName>style.visibility</p:attrName>
                                        </p:attrNameLst>
                                      </p:cBhvr>
                                      <p:to>
                                        <p:strVal val="visible"/>
                                      </p:to>
                                    </p:set>
                                    <p:anim calcmode="lin" valueType="num">
                                      <p:cBhvr additive="base">
                                        <p:cTn id="13" dur="500" fill="hold"/>
                                        <p:tgtEl>
                                          <p:spTgt spid="16476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76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647620">
                                            <p:txEl>
                                              <p:pRg st="2" end="2"/>
                                            </p:txEl>
                                          </p:spTgt>
                                        </p:tgtEl>
                                        <p:attrNameLst>
                                          <p:attrName>style.visibility</p:attrName>
                                        </p:attrNameLst>
                                      </p:cBhvr>
                                      <p:to>
                                        <p:strVal val="visible"/>
                                      </p:to>
                                    </p:set>
                                    <p:anim calcmode="lin" valueType="num">
                                      <p:cBhvr additive="base">
                                        <p:cTn id="19" dur="500" fill="hold"/>
                                        <p:tgtEl>
                                          <p:spTgt spid="16476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76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647620">
                                            <p:txEl>
                                              <p:pRg st="3" end="3"/>
                                            </p:txEl>
                                          </p:spTgt>
                                        </p:tgtEl>
                                        <p:attrNameLst>
                                          <p:attrName>style.visibility</p:attrName>
                                        </p:attrNameLst>
                                      </p:cBhvr>
                                      <p:to>
                                        <p:strVal val="visible"/>
                                      </p:to>
                                    </p:set>
                                    <p:anim calcmode="lin" valueType="num">
                                      <p:cBhvr additive="base">
                                        <p:cTn id="25" dur="500" fill="hold"/>
                                        <p:tgtEl>
                                          <p:spTgt spid="16476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76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647620">
                                            <p:txEl>
                                              <p:pRg st="4" end="4"/>
                                            </p:txEl>
                                          </p:spTgt>
                                        </p:tgtEl>
                                        <p:attrNameLst>
                                          <p:attrName>style.visibility</p:attrName>
                                        </p:attrNameLst>
                                      </p:cBhvr>
                                      <p:to>
                                        <p:strVal val="visible"/>
                                      </p:to>
                                    </p:set>
                                    <p:anim calcmode="lin" valueType="num">
                                      <p:cBhvr additive="base">
                                        <p:cTn id="31" dur="500" fill="hold"/>
                                        <p:tgtEl>
                                          <p:spTgt spid="164762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76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647620">
                                            <p:txEl>
                                              <p:pRg st="5" end="5"/>
                                            </p:txEl>
                                          </p:spTgt>
                                        </p:tgtEl>
                                        <p:attrNameLst>
                                          <p:attrName>style.visibility</p:attrName>
                                        </p:attrNameLst>
                                      </p:cBhvr>
                                      <p:to>
                                        <p:strVal val="visible"/>
                                      </p:to>
                                    </p:set>
                                    <p:anim calcmode="lin" valueType="num">
                                      <p:cBhvr additive="base">
                                        <p:cTn id="37" dur="500" fill="hold"/>
                                        <p:tgtEl>
                                          <p:spTgt spid="164762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476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647620">
                                            <p:txEl>
                                              <p:pRg st="6" end="6"/>
                                            </p:txEl>
                                          </p:spTgt>
                                        </p:tgtEl>
                                        <p:attrNameLst>
                                          <p:attrName>style.visibility</p:attrName>
                                        </p:attrNameLst>
                                      </p:cBhvr>
                                      <p:to>
                                        <p:strVal val="visible"/>
                                      </p:to>
                                    </p:set>
                                    <p:anim calcmode="lin" valueType="num">
                                      <p:cBhvr additive="base">
                                        <p:cTn id="43" dur="500" fill="hold"/>
                                        <p:tgtEl>
                                          <p:spTgt spid="164762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76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647620">
                                            <p:txEl>
                                              <p:pRg st="7" end="7"/>
                                            </p:txEl>
                                          </p:spTgt>
                                        </p:tgtEl>
                                        <p:attrNameLst>
                                          <p:attrName>style.visibility</p:attrName>
                                        </p:attrNameLst>
                                      </p:cBhvr>
                                      <p:to>
                                        <p:strVal val="visible"/>
                                      </p:to>
                                    </p:set>
                                    <p:anim calcmode="lin" valueType="num">
                                      <p:cBhvr additive="base">
                                        <p:cTn id="49" dur="500" fill="hold"/>
                                        <p:tgtEl>
                                          <p:spTgt spid="164762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476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47623"/>
                                        </p:tgtEl>
                                        <p:attrNameLst>
                                          <p:attrName>style.visibility</p:attrName>
                                        </p:attrNameLst>
                                      </p:cBhvr>
                                      <p:to>
                                        <p:strVal val="visible"/>
                                      </p:to>
                                    </p:set>
                                    <p:anim calcmode="lin" valueType="num">
                                      <p:cBhvr additive="base">
                                        <p:cTn id="55" dur="500" fill="hold"/>
                                        <p:tgtEl>
                                          <p:spTgt spid="1647623"/>
                                        </p:tgtEl>
                                        <p:attrNameLst>
                                          <p:attrName>ppt_x</p:attrName>
                                        </p:attrNameLst>
                                      </p:cBhvr>
                                      <p:tavLst>
                                        <p:tav tm="0">
                                          <p:val>
                                            <p:strVal val="0-#ppt_w/2"/>
                                          </p:val>
                                        </p:tav>
                                        <p:tav tm="100000">
                                          <p:val>
                                            <p:strVal val="#ppt_x"/>
                                          </p:val>
                                        </p:tav>
                                      </p:tavLst>
                                    </p:anim>
                                    <p:anim calcmode="lin" valueType="num">
                                      <p:cBhvr additive="base">
                                        <p:cTn id="56" dur="500" fill="hold"/>
                                        <p:tgtEl>
                                          <p:spTgt spid="16476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7620" grpId="0" build="p" autoUpdateAnimBg="0"/>
      <p:bldP spid="164762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11</a:t>
            </a:fld>
            <a:endParaRPr lang="hu-HU" altLang="hu-HU" sz="1400" smtClean="0"/>
          </a:p>
        </p:txBody>
      </p:sp>
      <p:sp>
        <p:nvSpPr>
          <p:cNvPr id="2272260" name="AutoShape 4"/>
          <p:cNvSpPr>
            <a:spLocks/>
          </p:cNvSpPr>
          <p:nvPr/>
        </p:nvSpPr>
        <p:spPr bwMode="auto">
          <a:xfrm>
            <a:off x="144463" y="2494087"/>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2. </a:t>
            </a:r>
            <a:r>
              <a:rPr lang="hu-HU" altLang="hu-HU" sz="3600" b="1" dirty="0" smtClean="0">
                <a:sym typeface="Wingdings" pitchFamily="2" charset="2"/>
              </a:rPr>
              <a:t>EREDMÉNYSZÁMÍTÁS</a:t>
            </a:r>
            <a:br>
              <a:rPr lang="hu-HU" altLang="hu-HU" sz="3600" b="1" dirty="0" smtClean="0">
                <a:sym typeface="Wingdings" pitchFamily="2" charset="2"/>
              </a:rPr>
            </a:br>
            <a:r>
              <a:rPr lang="hu-HU" altLang="hu-HU" sz="2000" b="1" dirty="0" smtClean="0"/>
              <a:t>(EREDMÉNYKATEGÓRIÁK, AZ ÜZEMI EREDMÉNY SZÁMÍTÁSA ÖSSZKÖLTSÉG ÉS FORGALMI KÖLTSÉG ELJÁRÁSSAL</a:t>
            </a:r>
            <a:endParaRPr lang="hu-HU" altLang="hu-HU" sz="3600" b="1" dirty="0" smtClean="0">
              <a:cs typeface="+mn-cs"/>
            </a:endParaRPr>
          </a:p>
        </p:txBody>
      </p:sp>
    </p:spTree>
    <p:extLst>
      <p:ext uri="{BB962C8B-B14F-4D97-AF65-F5344CB8AC3E}">
        <p14:creationId xmlns:p14="http://schemas.microsoft.com/office/powerpoint/2010/main" val="3184895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272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p:bldP spid="227226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FF0000"/>
                </a:solidFill>
              </a:rPr>
              <a:t>EREDMÉNYKATEGÓRIÁK</a:t>
            </a:r>
            <a:endParaRPr lang="hu-HU" b="1" dirty="0">
              <a:solidFill>
                <a:srgbClr val="FF0000"/>
              </a:solidFill>
            </a:endParaRPr>
          </a:p>
        </p:txBody>
      </p:sp>
      <p:sp>
        <p:nvSpPr>
          <p:cNvPr id="3" name="Dia számának helye 2"/>
          <p:cNvSpPr>
            <a:spLocks noGrp="1"/>
          </p:cNvSpPr>
          <p:nvPr>
            <p:ph type="sldNum" sz="quarter" idx="12"/>
          </p:nvPr>
        </p:nvSpPr>
        <p:spPr>
          <a:xfrm>
            <a:off x="6985681" y="6245225"/>
            <a:ext cx="2641114" cy="476250"/>
          </a:xfrm>
        </p:spPr>
        <p:txBody>
          <a:bodyPr/>
          <a:lstStyle/>
          <a:p>
            <a:pPr>
              <a:defRPr/>
            </a:pPr>
            <a:fld id="{5C1A5A02-D479-4240-9A70-E442CCA1F124}" type="slidenum">
              <a:rPr lang="hu-HU" sz="1600" smtClean="0"/>
              <a:pPr>
                <a:defRPr/>
              </a:pPr>
              <a:t>12</a:t>
            </a:fld>
            <a:endParaRPr lang="hu-HU" sz="1600"/>
          </a:p>
        </p:txBody>
      </p:sp>
      <p:sp>
        <p:nvSpPr>
          <p:cNvPr id="5" name="AutoShape 5"/>
          <p:cNvSpPr>
            <a:spLocks noChangeArrowheads="1"/>
          </p:cNvSpPr>
          <p:nvPr/>
        </p:nvSpPr>
        <p:spPr bwMode="auto">
          <a:xfrm>
            <a:off x="198433" y="2996952"/>
            <a:ext cx="8838063" cy="768862"/>
          </a:xfrm>
          <a:prstGeom prst="bevel">
            <a:avLst>
              <a:gd name="adj" fmla="val 12500"/>
            </a:avLst>
          </a:prstGeom>
          <a:solidFill>
            <a:schemeClr val="bg1">
              <a:lumMod val="75000"/>
            </a:schemeClr>
          </a:solidFill>
          <a:ln>
            <a:noFill/>
          </a:ln>
          <a:effectLst/>
          <a:extLst/>
        </p:spPr>
        <p:txBody>
          <a:bodyPr wrap="none" anchor="ctr"/>
          <a:lstStyle/>
          <a:p>
            <a:pPr eaLnBrk="0" hangingPunct="0">
              <a:defRPr/>
            </a:pPr>
            <a:r>
              <a:rPr lang="hu-HU" altLang="hu-HU" sz="2800" b="1" dirty="0" smtClean="0">
                <a:latin typeface="Tahoma" pitchFamily="34" charset="0"/>
                <a:cs typeface="Tahoma" pitchFamily="34" charset="0"/>
              </a:rPr>
              <a:t>= ADÓZÁS ELŐTTI EREDMÉNY</a:t>
            </a:r>
            <a:endParaRPr lang="hu-HU" altLang="hu-HU" sz="3200" b="1" dirty="0">
              <a:latin typeface="Tahoma" pitchFamily="34" charset="0"/>
              <a:cs typeface="Tahoma" pitchFamily="34" charset="0"/>
            </a:endParaRPr>
          </a:p>
        </p:txBody>
      </p:sp>
      <p:sp>
        <p:nvSpPr>
          <p:cNvPr id="6" name="AutoShape 6"/>
          <p:cNvSpPr>
            <a:spLocks noChangeArrowheads="1"/>
          </p:cNvSpPr>
          <p:nvPr/>
        </p:nvSpPr>
        <p:spPr bwMode="auto">
          <a:xfrm>
            <a:off x="4869842" y="1615402"/>
            <a:ext cx="4166654" cy="1436437"/>
          </a:xfrm>
          <a:prstGeom prst="bevel">
            <a:avLst>
              <a:gd name="adj" fmla="val 12500"/>
            </a:avLst>
          </a:prstGeom>
          <a:solidFill>
            <a:schemeClr val="bg1">
              <a:lumMod val="75000"/>
            </a:schemeClr>
          </a:solidFill>
          <a:ln>
            <a:noFill/>
          </a:ln>
          <a:effectLst/>
          <a:extLst/>
        </p:spPr>
        <p:txBody>
          <a:bodyPr wrap="none" anchor="ctr"/>
          <a:lstStyle/>
          <a:p>
            <a:pPr eaLnBrk="0" hangingPunct="0">
              <a:defRPr/>
            </a:pPr>
            <a:r>
              <a:rPr lang="hu-HU" altLang="hu-HU" sz="2000" b="1" dirty="0">
                <a:latin typeface="Tahoma" pitchFamily="34" charset="0"/>
                <a:cs typeface="Tahoma" pitchFamily="34" charset="0"/>
              </a:rPr>
              <a:t>± </a:t>
            </a:r>
            <a:r>
              <a:rPr lang="hu-HU" altLang="hu-HU" sz="2000" b="1" dirty="0" smtClean="0">
                <a:latin typeface="Tahoma" pitchFamily="34" charset="0"/>
                <a:cs typeface="Tahoma" pitchFamily="34" charset="0"/>
              </a:rPr>
              <a:t>PÉNZÜGYI MŰVELETEK</a:t>
            </a:r>
          </a:p>
          <a:p>
            <a:pPr eaLnBrk="0" hangingPunct="0">
              <a:defRPr/>
            </a:pPr>
            <a:r>
              <a:rPr lang="hu-HU" altLang="hu-HU" sz="2000" b="1" dirty="0" smtClean="0">
                <a:latin typeface="Tahoma" pitchFamily="34" charset="0"/>
                <a:cs typeface="Tahoma" pitchFamily="34" charset="0"/>
              </a:rPr>
              <a:t>EREDMÉNYE</a:t>
            </a:r>
            <a:endParaRPr lang="hu-HU" altLang="hu-HU" sz="2800" b="1" dirty="0">
              <a:latin typeface="Tahoma" pitchFamily="34" charset="0"/>
              <a:cs typeface="Tahoma" pitchFamily="34" charset="0"/>
            </a:endParaRPr>
          </a:p>
        </p:txBody>
      </p:sp>
      <p:sp>
        <p:nvSpPr>
          <p:cNvPr id="7" name="AutoShape 7"/>
          <p:cNvSpPr>
            <a:spLocks noChangeArrowheads="1"/>
          </p:cNvSpPr>
          <p:nvPr/>
        </p:nvSpPr>
        <p:spPr bwMode="auto">
          <a:xfrm>
            <a:off x="198433" y="1615402"/>
            <a:ext cx="4729716" cy="1436437"/>
          </a:xfrm>
          <a:prstGeom prst="bevel">
            <a:avLst>
              <a:gd name="adj" fmla="val 12500"/>
            </a:avLst>
          </a:prstGeom>
          <a:solidFill>
            <a:schemeClr val="bg1">
              <a:lumMod val="75000"/>
            </a:schemeClr>
          </a:solidFill>
          <a:ln>
            <a:noFill/>
          </a:ln>
          <a:effectLst/>
          <a:extLst/>
        </p:spPr>
        <p:txBody>
          <a:bodyPr wrap="none" anchor="ctr"/>
          <a:lstStyle/>
          <a:p>
            <a:pPr eaLnBrk="0" hangingPunct="0">
              <a:defRPr/>
            </a:pPr>
            <a:r>
              <a:rPr lang="hu-HU" altLang="hu-HU" sz="2400" b="1" dirty="0">
                <a:latin typeface="Tahoma" pitchFamily="34" charset="0"/>
                <a:cs typeface="Tahoma" pitchFamily="34" charset="0"/>
              </a:rPr>
              <a:t> </a:t>
            </a:r>
            <a:r>
              <a:rPr lang="hu-HU" altLang="hu-HU" sz="2000" b="1" dirty="0">
                <a:solidFill>
                  <a:srgbClr val="FF0000"/>
                </a:solidFill>
                <a:latin typeface="Tahoma" pitchFamily="34" charset="0"/>
                <a:cs typeface="Tahoma" pitchFamily="34" charset="0"/>
              </a:rPr>
              <a:t>± </a:t>
            </a:r>
            <a:r>
              <a:rPr lang="hu-HU" altLang="hu-HU" sz="2000" b="1" dirty="0" smtClean="0">
                <a:solidFill>
                  <a:srgbClr val="FF0000"/>
                </a:solidFill>
                <a:latin typeface="Tahoma" pitchFamily="34" charset="0"/>
                <a:cs typeface="Tahoma" pitchFamily="34" charset="0"/>
              </a:rPr>
              <a:t>ÜZEMI (ÜZLETI)</a:t>
            </a:r>
          </a:p>
          <a:p>
            <a:pPr eaLnBrk="0" hangingPunct="0">
              <a:defRPr/>
            </a:pPr>
            <a:r>
              <a:rPr lang="hu-HU" altLang="hu-HU" sz="2000" b="1" dirty="0" smtClean="0">
                <a:solidFill>
                  <a:srgbClr val="FF0000"/>
                </a:solidFill>
                <a:latin typeface="Tahoma" pitchFamily="34" charset="0"/>
                <a:cs typeface="Tahoma" pitchFamily="34" charset="0"/>
              </a:rPr>
              <a:t>TEVÉKENYSÉG EREDMÉNYE</a:t>
            </a:r>
            <a:endParaRPr lang="hu-HU" altLang="hu-HU" sz="2800" b="1" dirty="0">
              <a:solidFill>
                <a:srgbClr val="FF0000"/>
              </a:solidFill>
              <a:latin typeface="Tahoma" pitchFamily="34" charset="0"/>
              <a:cs typeface="Tahoma" pitchFamily="34" charset="0"/>
            </a:endParaRPr>
          </a:p>
        </p:txBody>
      </p:sp>
      <p:sp>
        <p:nvSpPr>
          <p:cNvPr id="8" name="AutoShape 11"/>
          <p:cNvSpPr>
            <a:spLocks noChangeArrowheads="1"/>
          </p:cNvSpPr>
          <p:nvPr/>
        </p:nvSpPr>
        <p:spPr bwMode="auto">
          <a:xfrm>
            <a:off x="6205980" y="3789040"/>
            <a:ext cx="2830516" cy="662971"/>
          </a:xfrm>
          <a:prstGeom prst="bevel">
            <a:avLst>
              <a:gd name="adj" fmla="val 12500"/>
            </a:avLst>
          </a:prstGeom>
          <a:solidFill>
            <a:schemeClr val="bg1">
              <a:lumMod val="75000"/>
            </a:schemeClr>
          </a:solidFill>
          <a:ln>
            <a:noFill/>
          </a:ln>
          <a:effectLst/>
          <a:extLst/>
        </p:spPr>
        <p:txBody>
          <a:bodyPr wrap="none" anchor="ctr"/>
          <a:lstStyle/>
          <a:p>
            <a:pPr eaLnBrk="0" hangingPunct="0">
              <a:defRPr/>
            </a:pPr>
            <a:r>
              <a:rPr lang="hu-HU" altLang="hu-HU" sz="2800" b="1">
                <a:latin typeface="Tahoma" pitchFamily="34" charset="0"/>
                <a:cs typeface="Tahoma" pitchFamily="34" charset="0"/>
              </a:rPr>
              <a:t>- ADÓ</a:t>
            </a:r>
          </a:p>
        </p:txBody>
      </p:sp>
      <p:sp>
        <p:nvSpPr>
          <p:cNvPr id="9" name="AutoShape 13"/>
          <p:cNvSpPr>
            <a:spLocks noChangeArrowheads="1"/>
          </p:cNvSpPr>
          <p:nvPr/>
        </p:nvSpPr>
        <p:spPr bwMode="auto">
          <a:xfrm>
            <a:off x="247629" y="4527742"/>
            <a:ext cx="5958351" cy="773466"/>
          </a:xfrm>
          <a:prstGeom prst="bevel">
            <a:avLst>
              <a:gd name="adj" fmla="val 12500"/>
            </a:avLst>
          </a:prstGeom>
          <a:solidFill>
            <a:schemeClr val="bg1">
              <a:lumMod val="75000"/>
            </a:schemeClr>
          </a:solidFill>
          <a:ln>
            <a:noFill/>
          </a:ln>
          <a:effectLst/>
          <a:extLst/>
        </p:spPr>
        <p:txBody>
          <a:bodyPr wrap="none" anchor="ctr"/>
          <a:lstStyle/>
          <a:p>
            <a:pPr eaLnBrk="0" hangingPunct="0">
              <a:defRPr/>
            </a:pPr>
            <a:r>
              <a:rPr lang="hu-HU" altLang="hu-HU" sz="2800" b="1" dirty="0" smtClean="0">
                <a:latin typeface="Tahoma" pitchFamily="34" charset="0"/>
                <a:cs typeface="Tahoma" pitchFamily="34" charset="0"/>
              </a:rPr>
              <a:t>= ADÓZOTT </a:t>
            </a:r>
            <a:r>
              <a:rPr lang="hu-HU" altLang="hu-HU" sz="2800" b="1" dirty="0">
                <a:latin typeface="Tahoma" pitchFamily="34" charset="0"/>
                <a:cs typeface="Tahoma" pitchFamily="34" charset="0"/>
              </a:rPr>
              <a:t>EREDMÉNY</a:t>
            </a:r>
            <a:endParaRPr lang="hu-HU" altLang="hu-HU" sz="3200" b="1" dirty="0">
              <a:latin typeface="Tahoma" pitchFamily="34" charset="0"/>
              <a:cs typeface="Tahoma" pitchFamily="34" charset="0"/>
            </a:endParaRPr>
          </a:p>
        </p:txBody>
      </p:sp>
    </p:spTree>
    <p:extLst>
      <p:ext uri="{BB962C8B-B14F-4D97-AF65-F5344CB8AC3E}">
        <p14:creationId xmlns:p14="http://schemas.microsoft.com/office/powerpoint/2010/main" val="2229801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229600" cy="1143000"/>
          </a:xfrm>
        </p:spPr>
        <p:txBody>
          <a:bodyPr/>
          <a:lstStyle/>
          <a:p>
            <a:r>
              <a:rPr lang="hu-HU" sz="36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FIZETENDŐ TÁRSASÁGI ADÓ LEVEZETÉSE</a:t>
            </a:r>
            <a:endParaRPr lang="hu-HU" sz="3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Dia számának helye 2"/>
          <p:cNvSpPr>
            <a:spLocks noGrp="1"/>
          </p:cNvSpPr>
          <p:nvPr>
            <p:ph type="sldNum" sz="quarter" idx="12"/>
          </p:nvPr>
        </p:nvSpPr>
        <p:spPr/>
        <p:txBody>
          <a:bodyPr/>
          <a:lstStyle/>
          <a:p>
            <a:pPr>
              <a:defRPr/>
            </a:pPr>
            <a:fld id="{5C1A5A02-D479-4240-9A70-E442CCA1F124}" type="slidenum">
              <a:rPr lang="hu-HU" smtClean="0"/>
              <a:pPr>
                <a:defRPr/>
              </a:pPr>
              <a:t>13</a:t>
            </a:fld>
            <a:endParaRPr lang="hu-HU"/>
          </a:p>
        </p:txBody>
      </p:sp>
      <p:sp>
        <p:nvSpPr>
          <p:cNvPr id="4" name="Téglalap 3"/>
          <p:cNvSpPr/>
          <p:nvPr/>
        </p:nvSpPr>
        <p:spPr>
          <a:xfrm>
            <a:off x="827584" y="1580594"/>
            <a:ext cx="7560840" cy="5016758"/>
          </a:xfrm>
          <a:prstGeom prst="rect">
            <a:avLst/>
          </a:prstGeom>
        </p:spPr>
        <p:txBody>
          <a:bodyPr wrap="square">
            <a:spAutoFit/>
          </a:bodyPr>
          <a:lstStyle/>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Adóévi bevételek </a:t>
            </a:r>
          </a:p>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 Adóévi költségek, ráfordítások </a:t>
            </a:r>
          </a:p>
          <a:p>
            <a:r>
              <a:rPr lang="hu-HU" sz="3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Adózás </a:t>
            </a:r>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előtti eredmény </a:t>
            </a:r>
          </a:p>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 Csökkentő korrekciós tételek </a:t>
            </a:r>
          </a:p>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 Növelő korrekciós tételek </a:t>
            </a:r>
          </a:p>
          <a:p>
            <a:r>
              <a:rPr lang="hu-HU" sz="3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Adóalap </a:t>
            </a:r>
            <a:endPar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 Adóalap x 10/19% </a:t>
            </a:r>
          </a:p>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 Számított társasági adó </a:t>
            </a:r>
          </a:p>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 Adókedvezmény </a:t>
            </a:r>
          </a:p>
          <a:p>
            <a:r>
              <a:rPr lang="hu-HU" sz="3200" b="1" dirty="0">
                <a:solidFill>
                  <a:srgbClr val="000000"/>
                </a:solidFill>
                <a:latin typeface="Tahoma" panose="020B0604030504040204" pitchFamily="34" charset="0"/>
                <a:ea typeface="Tahoma" panose="020B0604030504040204" pitchFamily="34" charset="0"/>
                <a:cs typeface="Tahoma" panose="020B0604030504040204" pitchFamily="34" charset="0"/>
              </a:rPr>
              <a:t>Fizetendő adó </a:t>
            </a:r>
            <a:endParaRPr lang="hu-HU"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48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71DA74A-A812-481A-ACE1-5E9CDB28AD6C}" type="slidenum">
              <a:rPr lang="hu-HU" altLang="hu-HU" sz="1400" smtClean="0"/>
              <a:pPr algn="r" eaLnBrk="1" hangingPunct="1">
                <a:spcBef>
                  <a:spcPct val="0"/>
                </a:spcBef>
                <a:buFontTx/>
                <a:buNone/>
              </a:pPr>
              <a:t>14</a:t>
            </a:fld>
            <a:endParaRPr lang="hu-HU" altLang="hu-HU" sz="1400" smtClean="0"/>
          </a:p>
        </p:txBody>
      </p:sp>
      <p:sp>
        <p:nvSpPr>
          <p:cNvPr id="12291" name="AutoShape 1"/>
          <p:cNvSpPr>
            <a:spLocks/>
          </p:cNvSpPr>
          <p:nvPr/>
        </p:nvSpPr>
        <p:spPr bwMode="auto">
          <a:xfrm>
            <a:off x="179388" y="3790950"/>
            <a:ext cx="8070850"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199" dir="3059993" algn="ctr" rotWithShape="0">
                    <a:schemeClr val="bg2">
                      <a:alpha val="75000"/>
                    </a:schemeClr>
                  </a:outerShdw>
                </a:effectLst>
              </a14:hiddenEffects>
            </a:ext>
          </a:extLst>
        </p:spPr>
        <p:txBody>
          <a:bodyPr lIns="0" tIns="0" rIns="0" bIns="0"/>
          <a:lstStyle>
            <a:lvl1pPr algn="l" defTabSz="822325" eaLnBrk="0" hangingPunct="0">
              <a:spcBef>
                <a:spcPct val="20000"/>
              </a:spcBef>
              <a:buChar char="•"/>
              <a:defRPr sz="3200">
                <a:solidFill>
                  <a:schemeClr val="tx1"/>
                </a:solidFill>
                <a:latin typeface="Arial" pitchFamily="34" charset="0"/>
              </a:defRPr>
            </a:lvl1pPr>
            <a:lvl2pPr marL="668338" indent="-257175" algn="l" defTabSz="822325" eaLnBrk="0" hangingPunct="0">
              <a:spcBef>
                <a:spcPct val="20000"/>
              </a:spcBef>
              <a:buChar char="–"/>
              <a:defRPr sz="2800">
                <a:solidFill>
                  <a:schemeClr val="tx1"/>
                </a:solidFill>
                <a:latin typeface="Arial" pitchFamily="34" charset="0"/>
              </a:defRPr>
            </a:lvl2pPr>
            <a:lvl3pPr marL="1028700" indent="-206375" algn="l" defTabSz="822325" eaLnBrk="0" hangingPunct="0">
              <a:spcBef>
                <a:spcPct val="20000"/>
              </a:spcBef>
              <a:buChar char="•"/>
              <a:defRPr sz="2400">
                <a:solidFill>
                  <a:schemeClr val="tx1"/>
                </a:solidFill>
                <a:latin typeface="Arial" pitchFamily="34" charset="0"/>
              </a:defRPr>
            </a:lvl3pPr>
            <a:lvl4pPr marL="1439863" indent="-204788" algn="l" defTabSz="822325" eaLnBrk="0" hangingPunct="0">
              <a:spcBef>
                <a:spcPct val="20000"/>
              </a:spcBef>
              <a:buChar char="–"/>
              <a:defRPr sz="2000">
                <a:solidFill>
                  <a:schemeClr val="tx1"/>
                </a:solidFill>
                <a:latin typeface="Arial" pitchFamily="34" charset="0"/>
              </a:defRPr>
            </a:lvl4pPr>
            <a:lvl5pPr marL="1851025" indent="-204788" algn="l" defTabSz="822325" eaLnBrk="0" hangingPunct="0">
              <a:spcBef>
                <a:spcPct val="20000"/>
              </a:spcBef>
              <a:buChar char="»"/>
              <a:defRPr sz="2000">
                <a:solidFill>
                  <a:schemeClr val="tx1"/>
                </a:solidFill>
                <a:latin typeface="Arial" pitchFamily="34" charset="0"/>
              </a:defRPr>
            </a:lvl5pPr>
            <a:lvl6pPr marL="2308225" indent="-204788" defTabSz="822325" eaLnBrk="0" fontAlgn="base" hangingPunct="0">
              <a:spcBef>
                <a:spcPct val="20000"/>
              </a:spcBef>
              <a:spcAft>
                <a:spcPct val="0"/>
              </a:spcAft>
              <a:buChar char="»"/>
              <a:defRPr sz="2000">
                <a:solidFill>
                  <a:schemeClr val="tx1"/>
                </a:solidFill>
                <a:latin typeface="Arial" pitchFamily="34" charset="0"/>
              </a:defRPr>
            </a:lvl6pPr>
            <a:lvl7pPr marL="2765425" indent="-204788" defTabSz="822325" eaLnBrk="0" fontAlgn="base" hangingPunct="0">
              <a:spcBef>
                <a:spcPct val="20000"/>
              </a:spcBef>
              <a:spcAft>
                <a:spcPct val="0"/>
              </a:spcAft>
              <a:buChar char="»"/>
              <a:defRPr sz="2000">
                <a:solidFill>
                  <a:schemeClr val="tx1"/>
                </a:solidFill>
                <a:latin typeface="Arial" pitchFamily="34" charset="0"/>
              </a:defRPr>
            </a:lvl7pPr>
            <a:lvl8pPr marL="3222625" indent="-204788" defTabSz="822325" eaLnBrk="0" fontAlgn="base" hangingPunct="0">
              <a:spcBef>
                <a:spcPct val="20000"/>
              </a:spcBef>
              <a:spcAft>
                <a:spcPct val="0"/>
              </a:spcAft>
              <a:buChar char="»"/>
              <a:defRPr sz="2000">
                <a:solidFill>
                  <a:schemeClr val="tx1"/>
                </a:solidFill>
                <a:latin typeface="Arial" pitchFamily="34" charset="0"/>
              </a:defRPr>
            </a:lvl8pPr>
            <a:lvl9pPr marL="3679825" indent="-204788" defTabSz="822325"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hu-HU" altLang="hu-HU" sz="8200" b="1">
                <a:solidFill>
                  <a:srgbClr val="FF3300"/>
                </a:solidFill>
                <a:sym typeface="Wingdings" pitchFamily="2" charset="2"/>
              </a:rPr>
              <a:t></a:t>
            </a:r>
            <a:r>
              <a:rPr lang="hu-HU" altLang="hu-HU" sz="3600" b="1">
                <a:solidFill>
                  <a:srgbClr val="FF3300"/>
                </a:solidFill>
              </a:rPr>
              <a:t>EREDMÉNYKIMUTATÁS</a:t>
            </a:r>
            <a:br>
              <a:rPr lang="hu-HU" altLang="hu-HU" sz="3600" b="1">
                <a:solidFill>
                  <a:srgbClr val="FF3300"/>
                </a:solidFill>
              </a:rPr>
            </a:br>
            <a:r>
              <a:rPr lang="hu-HU" altLang="hu-HU" sz="3600" b="1">
                <a:solidFill>
                  <a:srgbClr val="FF3300"/>
                </a:solidFill>
              </a:rPr>
              <a:t>        MÓDSZEREI</a:t>
            </a:r>
          </a:p>
        </p:txBody>
      </p:sp>
      <p:pic>
        <p:nvPicPr>
          <p:cNvPr id="1229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60350"/>
            <a:ext cx="30130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1713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5D1260C3-06D8-446C-8DB8-86C1711C93E1}" type="slidenum">
              <a:rPr lang="hu-HU" altLang="hu-HU" sz="1400" smtClean="0"/>
              <a:pPr algn="r" eaLnBrk="1" hangingPunct="1">
                <a:spcBef>
                  <a:spcPct val="0"/>
                </a:spcBef>
                <a:buFontTx/>
                <a:buNone/>
              </a:pPr>
              <a:t>15</a:t>
            </a:fld>
            <a:endParaRPr lang="hu-HU" altLang="hu-HU" sz="1400" smtClean="0"/>
          </a:p>
        </p:txBody>
      </p:sp>
      <p:sp>
        <p:nvSpPr>
          <p:cNvPr id="10243" name="Rectangle 2"/>
          <p:cNvSpPr>
            <a:spLocks noGrp="1" noChangeArrowheads="1"/>
          </p:cNvSpPr>
          <p:nvPr>
            <p:ph type="title"/>
          </p:nvPr>
        </p:nvSpPr>
        <p:spPr>
          <a:xfrm>
            <a:off x="304800" y="44450"/>
            <a:ext cx="8686800" cy="1143000"/>
          </a:xfrm>
        </p:spPr>
        <p:txBody>
          <a:bodyPr/>
          <a:lstStyle/>
          <a:p>
            <a:pPr eaLnBrk="1" hangingPunct="1"/>
            <a:r>
              <a:rPr lang="hu-HU" altLang="hu-HU" smtClean="0"/>
              <a:t>EREDMÉNYKIMUTATÁS</a:t>
            </a:r>
          </a:p>
        </p:txBody>
      </p:sp>
      <p:sp>
        <p:nvSpPr>
          <p:cNvPr id="1601539" name="Rectangle 3"/>
          <p:cNvSpPr>
            <a:spLocks noGrp="1" noChangeArrowheads="1"/>
          </p:cNvSpPr>
          <p:nvPr>
            <p:ph type="body" sz="half" idx="1"/>
          </p:nvPr>
        </p:nvSpPr>
        <p:spPr>
          <a:xfrm>
            <a:off x="381000" y="1523999"/>
            <a:ext cx="4724400" cy="4721225"/>
          </a:xfrm>
        </p:spPr>
        <p:txBody>
          <a:bodyPr/>
          <a:lstStyle/>
          <a:p>
            <a:pPr marL="0" indent="0" eaLnBrk="1" hangingPunct="1">
              <a:lnSpc>
                <a:spcPct val="95000"/>
              </a:lnSpc>
              <a:buFontTx/>
              <a:buNone/>
            </a:pPr>
            <a:r>
              <a:rPr lang="hu-HU" altLang="hu-HU" sz="1400" dirty="0" smtClean="0"/>
              <a:t>ÖSSZKÖLTSÉG ELJÁRÁSSAL</a:t>
            </a:r>
          </a:p>
          <a:p>
            <a:pPr marL="0" indent="0" eaLnBrk="1" hangingPunct="1">
              <a:lnSpc>
                <a:spcPct val="95000"/>
              </a:lnSpc>
              <a:buFontTx/>
              <a:buNone/>
            </a:pPr>
            <a:r>
              <a:rPr lang="hu-HU" altLang="hu-HU" sz="1400" dirty="0" smtClean="0"/>
              <a:t>I.    ÉRTÉKESÍTÉS NETTÓ ÁRBEVÉTELE</a:t>
            </a:r>
            <a:br>
              <a:rPr lang="hu-HU" altLang="hu-HU" sz="1400" dirty="0" smtClean="0"/>
            </a:br>
            <a:r>
              <a:rPr lang="hu-HU" altLang="hu-HU" sz="1400" dirty="0" smtClean="0"/>
              <a:t>II.   AKTIVÁLT SAJÁT TELJESÍTMÉNYEK</a:t>
            </a:r>
            <a:br>
              <a:rPr lang="hu-HU" altLang="hu-HU" sz="1400" dirty="0" smtClean="0"/>
            </a:br>
            <a:r>
              <a:rPr lang="hu-HU" altLang="hu-HU" sz="1400" dirty="0" smtClean="0"/>
              <a:t>      ÉRTÉKE</a:t>
            </a:r>
            <a:br>
              <a:rPr lang="hu-HU" altLang="hu-HU" sz="1400" dirty="0" smtClean="0"/>
            </a:br>
            <a:r>
              <a:rPr lang="hu-HU" altLang="hu-HU" sz="1400" dirty="0" smtClean="0"/>
              <a:t>III. EGYÉB BEVÉTELEK</a:t>
            </a:r>
          </a:p>
          <a:p>
            <a:pPr marL="0" indent="0" eaLnBrk="1" hangingPunct="1">
              <a:lnSpc>
                <a:spcPct val="95000"/>
              </a:lnSpc>
              <a:buFontTx/>
              <a:buNone/>
            </a:pPr>
            <a:r>
              <a:rPr lang="hu-HU" altLang="hu-HU" sz="1400" dirty="0" smtClean="0"/>
              <a:t>IV   ANYAGJELLEGŰ RÁFORDÍTÁSOK</a:t>
            </a:r>
            <a:br>
              <a:rPr lang="hu-HU" altLang="hu-HU" sz="1400" dirty="0" smtClean="0"/>
            </a:br>
            <a:r>
              <a:rPr lang="hu-HU" altLang="hu-HU" sz="1400" dirty="0" smtClean="0"/>
              <a:t>V.   SZEMÉLYI JELLEGŰ RÁFORDÍTÁSOK</a:t>
            </a:r>
            <a:br>
              <a:rPr lang="hu-HU" altLang="hu-HU" sz="1400" dirty="0" smtClean="0"/>
            </a:br>
            <a:r>
              <a:rPr lang="hu-HU" altLang="hu-HU" sz="1400" dirty="0" smtClean="0"/>
              <a:t>VI.  ÉRTÉKCSÖKKENÉSI LEÍRÁS</a:t>
            </a:r>
            <a:br>
              <a:rPr lang="hu-HU" altLang="hu-HU" sz="1400" dirty="0" smtClean="0"/>
            </a:br>
            <a:r>
              <a:rPr lang="hu-HU" altLang="hu-HU" sz="1400" dirty="0" smtClean="0"/>
              <a:t>VII.EGYÉB RÁFORDÍTÁSOK</a:t>
            </a:r>
            <a:br>
              <a:rPr lang="hu-HU" altLang="hu-HU" sz="1400" dirty="0" smtClean="0"/>
            </a:br>
            <a:r>
              <a:rPr lang="hu-HU" altLang="hu-HU" sz="1400" dirty="0" smtClean="0"/>
              <a:t>A) ÜZEMI (ÜZLETI) TEVÉKENYSÉG EREDMÉNYE </a:t>
            </a:r>
            <a:br>
              <a:rPr lang="hu-HU" altLang="hu-HU" sz="1400" dirty="0" smtClean="0"/>
            </a:br>
            <a:r>
              <a:rPr lang="hu-HU" altLang="hu-HU" sz="1400" dirty="0" smtClean="0"/>
              <a:t>B) PÉNZÜGYI MŰVELETEK EREDMÉNYE</a:t>
            </a:r>
          </a:p>
          <a:p>
            <a:pPr marL="0" indent="0" eaLnBrk="1" hangingPunct="1">
              <a:lnSpc>
                <a:spcPct val="95000"/>
              </a:lnSpc>
              <a:buFontTx/>
              <a:buNone/>
            </a:pPr>
            <a:r>
              <a:rPr lang="hu-HU" altLang="hu-HU" sz="1400" dirty="0"/>
              <a:t>C</a:t>
            </a:r>
            <a:r>
              <a:rPr lang="hu-HU" altLang="hu-HU" sz="1400" dirty="0" smtClean="0"/>
              <a:t>) ADÓZÁS ELŐTTI EREDMÉNY</a:t>
            </a:r>
          </a:p>
          <a:p>
            <a:pPr marL="0" indent="0" eaLnBrk="1" hangingPunct="1">
              <a:lnSpc>
                <a:spcPct val="95000"/>
              </a:lnSpc>
              <a:buFontTx/>
              <a:buNone/>
            </a:pPr>
            <a:r>
              <a:rPr lang="hu-HU" altLang="hu-HU" sz="1400" dirty="0" smtClean="0"/>
              <a:t>D) ADÓZOTT EREDMÉNY</a:t>
            </a:r>
          </a:p>
          <a:p>
            <a:pPr marL="0" indent="0" eaLnBrk="1" hangingPunct="1">
              <a:lnSpc>
                <a:spcPct val="95000"/>
              </a:lnSpc>
              <a:buFontTx/>
              <a:buNone/>
            </a:pPr>
            <a:endParaRPr lang="hu-HU" altLang="hu-HU" sz="1400" dirty="0" smtClean="0"/>
          </a:p>
        </p:txBody>
      </p:sp>
      <p:sp>
        <p:nvSpPr>
          <p:cNvPr id="1601540" name="Rectangle 4"/>
          <p:cNvSpPr>
            <a:spLocks noGrp="1" noChangeArrowheads="1"/>
          </p:cNvSpPr>
          <p:nvPr>
            <p:ph type="body" sz="half" idx="2"/>
          </p:nvPr>
        </p:nvSpPr>
        <p:spPr>
          <a:xfrm>
            <a:off x="4648200" y="1524000"/>
            <a:ext cx="5108575" cy="4114800"/>
          </a:xfrm>
        </p:spPr>
        <p:txBody>
          <a:bodyPr/>
          <a:lstStyle/>
          <a:p>
            <a:pPr marL="0" indent="0" eaLnBrk="1" hangingPunct="1">
              <a:lnSpc>
                <a:spcPct val="95000"/>
              </a:lnSpc>
              <a:buFontTx/>
              <a:buNone/>
            </a:pPr>
            <a:r>
              <a:rPr lang="hu-HU" altLang="hu-HU" sz="1400" dirty="0" smtClean="0"/>
              <a:t>FORGALMI KÖLTSÉG ELJÁRÁSSAL</a:t>
            </a:r>
          </a:p>
          <a:p>
            <a:pPr marL="0" indent="0" eaLnBrk="1" hangingPunct="1">
              <a:lnSpc>
                <a:spcPct val="95000"/>
              </a:lnSpc>
              <a:buFontTx/>
              <a:buNone/>
            </a:pPr>
            <a:r>
              <a:rPr lang="hu-HU" altLang="hu-HU" sz="1400" dirty="0" smtClean="0"/>
              <a:t>I. ÉRTÉKESÍTÉS NETTÓ ÁRBEVÉTELE</a:t>
            </a:r>
            <a:br>
              <a:rPr lang="hu-HU" altLang="hu-HU" sz="1400" dirty="0" smtClean="0"/>
            </a:br>
            <a:r>
              <a:rPr lang="hu-HU" altLang="hu-HU" sz="1400" dirty="0" smtClean="0"/>
              <a:t/>
            </a:r>
            <a:br>
              <a:rPr lang="hu-HU" altLang="hu-HU" sz="1400" dirty="0" smtClean="0"/>
            </a:br>
            <a:r>
              <a:rPr lang="hu-HU" altLang="hu-HU" sz="1400" dirty="0" smtClean="0"/>
              <a:t>    </a:t>
            </a:r>
            <a:br>
              <a:rPr lang="hu-HU" altLang="hu-HU" sz="1400" dirty="0" smtClean="0"/>
            </a:br>
            <a:r>
              <a:rPr lang="hu-HU" altLang="hu-HU" sz="1400" dirty="0" smtClean="0"/>
              <a:t>II. EGYÉB BEVÉTELEK </a:t>
            </a:r>
            <a:br>
              <a:rPr lang="hu-HU" altLang="hu-HU" sz="1400" dirty="0" smtClean="0"/>
            </a:br>
            <a:r>
              <a:rPr lang="hu-HU" altLang="hu-HU" sz="1400" dirty="0" smtClean="0"/>
              <a:t>III. AZ ÉRTÉKESÍTÉS KÖZVETLEN KÖLTSÉGEI</a:t>
            </a:r>
            <a:br>
              <a:rPr lang="hu-HU" altLang="hu-HU" sz="1400" dirty="0" smtClean="0"/>
            </a:br>
            <a:r>
              <a:rPr lang="hu-HU" altLang="hu-HU" sz="1400" dirty="0" smtClean="0"/>
              <a:t>IV. AZ ÉRTÉKESÍTÉS KÖZVETETT KÖLTSÉGEI</a:t>
            </a:r>
            <a:br>
              <a:rPr lang="hu-HU" altLang="hu-HU" sz="1400" dirty="0" smtClean="0"/>
            </a:br>
            <a:endParaRPr lang="hu-HU" altLang="hu-HU" sz="1400" dirty="0" smtClean="0"/>
          </a:p>
          <a:p>
            <a:pPr marL="0" indent="0" eaLnBrk="1" hangingPunct="1">
              <a:lnSpc>
                <a:spcPct val="95000"/>
              </a:lnSpc>
              <a:buFontTx/>
              <a:buNone/>
            </a:pPr>
            <a:r>
              <a:rPr lang="hu-HU" altLang="hu-HU" sz="1400" dirty="0" smtClean="0"/>
              <a:t>V. EGYÉB RÁFORDÍTÁSOK</a:t>
            </a:r>
            <a:br>
              <a:rPr lang="hu-HU" altLang="hu-HU" sz="1400" dirty="0" smtClean="0"/>
            </a:br>
            <a:r>
              <a:rPr lang="hu-HU" altLang="hu-HU" sz="1400" dirty="0" smtClean="0"/>
              <a:t>A) ÜZEMI (ÜZLETI) TEVÉKENYSÉG EREDMÉNYE </a:t>
            </a:r>
            <a:br>
              <a:rPr lang="hu-HU" altLang="hu-HU" sz="1400" dirty="0" smtClean="0"/>
            </a:br>
            <a:r>
              <a:rPr lang="hu-HU" altLang="hu-HU" sz="1400" dirty="0" smtClean="0"/>
              <a:t>B) PÉNZÜGYI MŰVELETEK EREDMÉNYE</a:t>
            </a:r>
          </a:p>
          <a:p>
            <a:pPr marL="0" indent="0" eaLnBrk="1" hangingPunct="1">
              <a:lnSpc>
                <a:spcPct val="95000"/>
              </a:lnSpc>
              <a:buFontTx/>
              <a:buNone/>
            </a:pPr>
            <a:r>
              <a:rPr lang="hu-HU" altLang="hu-HU" sz="1400" dirty="0"/>
              <a:t>C</a:t>
            </a:r>
            <a:r>
              <a:rPr lang="hu-HU" altLang="hu-HU" sz="1400" dirty="0" smtClean="0"/>
              <a:t>) ADÓZÁS ELŐTTI EREDMÉNY</a:t>
            </a:r>
          </a:p>
          <a:p>
            <a:pPr marL="0" indent="0" eaLnBrk="1" hangingPunct="1">
              <a:lnSpc>
                <a:spcPct val="95000"/>
              </a:lnSpc>
              <a:buFontTx/>
              <a:buNone/>
            </a:pPr>
            <a:r>
              <a:rPr lang="hu-HU" altLang="hu-HU" sz="1400" dirty="0"/>
              <a:t>D</a:t>
            </a:r>
            <a:r>
              <a:rPr lang="hu-HU" altLang="hu-HU" sz="1400" dirty="0" smtClean="0"/>
              <a:t>) ADÓZOTT EREDMÉNY</a:t>
            </a:r>
          </a:p>
        </p:txBody>
      </p:sp>
      <p:sp>
        <p:nvSpPr>
          <p:cNvPr id="1601541" name="AutoShape 5"/>
          <p:cNvSpPr>
            <a:spLocks noChangeArrowheads="1"/>
          </p:cNvSpPr>
          <p:nvPr/>
        </p:nvSpPr>
        <p:spPr bwMode="auto">
          <a:xfrm>
            <a:off x="4114800" y="32432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4" name="AutoShape 8"/>
          <p:cNvSpPr>
            <a:spLocks noChangeArrowheads="1"/>
          </p:cNvSpPr>
          <p:nvPr/>
        </p:nvSpPr>
        <p:spPr bwMode="auto">
          <a:xfrm>
            <a:off x="4191000" y="3014663"/>
            <a:ext cx="609600" cy="609600"/>
          </a:xfrm>
          <a:prstGeom prst="irregularSeal2">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5" name="AutoShape 9"/>
          <p:cNvSpPr>
            <a:spLocks noChangeArrowheads="1"/>
          </p:cNvSpPr>
          <p:nvPr/>
        </p:nvSpPr>
        <p:spPr bwMode="auto">
          <a:xfrm>
            <a:off x="4191000" y="2209800"/>
            <a:ext cx="609600" cy="609600"/>
          </a:xfrm>
          <a:prstGeom prst="irregularSeal2">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6" name="AutoShape 10"/>
          <p:cNvSpPr>
            <a:spLocks noChangeArrowheads="1"/>
          </p:cNvSpPr>
          <p:nvPr/>
        </p:nvSpPr>
        <p:spPr bwMode="auto">
          <a:xfrm>
            <a:off x="4114800" y="1600200"/>
            <a:ext cx="609600" cy="609600"/>
          </a:xfrm>
          <a:prstGeom prst="irregularSeal2">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8" name="AutoShape 12"/>
          <p:cNvSpPr>
            <a:spLocks noChangeArrowheads="1"/>
          </p:cNvSpPr>
          <p:nvPr/>
        </p:nvSpPr>
        <p:spPr bwMode="auto">
          <a:xfrm>
            <a:off x="3810000" y="37004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9" name="AutoShape 13"/>
          <p:cNvSpPr>
            <a:spLocks noChangeArrowheads="1"/>
          </p:cNvSpPr>
          <p:nvPr/>
        </p:nvSpPr>
        <p:spPr bwMode="auto">
          <a:xfrm>
            <a:off x="3810000" y="33956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50" name="AutoShape 14"/>
          <p:cNvSpPr>
            <a:spLocks noChangeArrowheads="1"/>
          </p:cNvSpPr>
          <p:nvPr/>
        </p:nvSpPr>
        <p:spPr bwMode="auto">
          <a:xfrm>
            <a:off x="3581400" y="38528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51" name="Rectangle 15"/>
          <p:cNvSpPr>
            <a:spLocks noChangeArrowheads="1"/>
          </p:cNvSpPr>
          <p:nvPr/>
        </p:nvSpPr>
        <p:spPr bwMode="auto">
          <a:xfrm>
            <a:off x="250825" y="3429001"/>
            <a:ext cx="8642350" cy="1106488"/>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Tree>
    <p:extLst>
      <p:ext uri="{BB962C8B-B14F-4D97-AF65-F5344CB8AC3E}">
        <p14:creationId xmlns:p14="http://schemas.microsoft.com/office/powerpoint/2010/main" val="22331871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01539"/>
                                        </p:tgtEl>
                                        <p:attrNameLst>
                                          <p:attrName>style.visibility</p:attrName>
                                        </p:attrNameLst>
                                      </p:cBhvr>
                                      <p:to>
                                        <p:strVal val="visible"/>
                                      </p:to>
                                    </p:set>
                                    <p:anim calcmode="lin" valueType="num">
                                      <p:cBhvr additive="base">
                                        <p:cTn id="7" dur="500" fill="hold"/>
                                        <p:tgtEl>
                                          <p:spTgt spid="1601539"/>
                                        </p:tgtEl>
                                        <p:attrNameLst>
                                          <p:attrName>ppt_x</p:attrName>
                                        </p:attrNameLst>
                                      </p:cBhvr>
                                      <p:tavLst>
                                        <p:tav tm="0">
                                          <p:val>
                                            <p:strVal val="0-#ppt_w/2"/>
                                          </p:val>
                                        </p:tav>
                                        <p:tav tm="100000">
                                          <p:val>
                                            <p:strVal val="#ppt_x"/>
                                          </p:val>
                                        </p:tav>
                                      </p:tavLst>
                                    </p:anim>
                                    <p:anim calcmode="lin" valueType="num">
                                      <p:cBhvr additive="base">
                                        <p:cTn id="8" dur="500" fill="hold"/>
                                        <p:tgtEl>
                                          <p:spTgt spid="16015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601540"/>
                                        </p:tgtEl>
                                        <p:attrNameLst>
                                          <p:attrName>style.visibility</p:attrName>
                                        </p:attrNameLst>
                                      </p:cBhvr>
                                      <p:to>
                                        <p:strVal val="visible"/>
                                      </p:to>
                                    </p:set>
                                    <p:anim calcmode="lin" valueType="num">
                                      <p:cBhvr additive="base">
                                        <p:cTn id="13" dur="500" fill="hold"/>
                                        <p:tgtEl>
                                          <p:spTgt spid="1601540"/>
                                        </p:tgtEl>
                                        <p:attrNameLst>
                                          <p:attrName>ppt_x</p:attrName>
                                        </p:attrNameLst>
                                      </p:cBhvr>
                                      <p:tavLst>
                                        <p:tav tm="0">
                                          <p:val>
                                            <p:strVal val="0-#ppt_w/2"/>
                                          </p:val>
                                        </p:tav>
                                        <p:tav tm="100000">
                                          <p:val>
                                            <p:strVal val="#ppt_x"/>
                                          </p:val>
                                        </p:tav>
                                      </p:tavLst>
                                    </p:anim>
                                    <p:anim calcmode="lin" valueType="num">
                                      <p:cBhvr additive="base">
                                        <p:cTn id="14" dur="500" fill="hold"/>
                                        <p:tgtEl>
                                          <p:spTgt spid="16015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1541"/>
                                        </p:tgtEl>
                                        <p:attrNameLst>
                                          <p:attrName>style.visibility</p:attrName>
                                        </p:attrNameLst>
                                      </p:cBhvr>
                                      <p:to>
                                        <p:strVal val="visible"/>
                                      </p:to>
                                    </p:set>
                                  </p:childTnLst>
                                  <p:subTnLst>
                                    <p:set>
                                      <p:cBhvr override="childStyle">
                                        <p:cTn dur="1" fill="hold" display="0" masterRel="nextClick" afterEffect="1"/>
                                        <p:tgtEl>
                                          <p:spTgt spid="160154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01549"/>
                                        </p:tgtEl>
                                        <p:attrNameLst>
                                          <p:attrName>style.visibility</p:attrName>
                                        </p:attrNameLst>
                                      </p:cBhvr>
                                      <p:to>
                                        <p:strVal val="visible"/>
                                      </p:to>
                                    </p:set>
                                  </p:childTnLst>
                                  <p:subTnLst>
                                    <p:set>
                                      <p:cBhvr override="childStyle">
                                        <p:cTn dur="1" fill="hold" display="0" masterRel="nextClick" afterEffect="1"/>
                                        <p:tgtEl>
                                          <p:spTgt spid="160154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01548"/>
                                        </p:tgtEl>
                                        <p:attrNameLst>
                                          <p:attrName>style.visibility</p:attrName>
                                        </p:attrNameLst>
                                      </p:cBhvr>
                                      <p:to>
                                        <p:strVal val="visible"/>
                                      </p:to>
                                    </p:set>
                                  </p:childTnLst>
                                  <p:subTnLst>
                                    <p:set>
                                      <p:cBhvr override="childStyle">
                                        <p:cTn dur="1" fill="hold" display="0" masterRel="nextClick" afterEffect="1"/>
                                        <p:tgtEl>
                                          <p:spTgt spid="160154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1550"/>
                                        </p:tgtEl>
                                        <p:attrNameLst>
                                          <p:attrName>style.visibility</p:attrName>
                                        </p:attrNameLst>
                                      </p:cBhvr>
                                      <p:to>
                                        <p:strVal val="visible"/>
                                      </p:to>
                                    </p:set>
                                  </p:childTnLst>
                                  <p:subTnLst>
                                    <p:set>
                                      <p:cBhvr override="childStyle">
                                        <p:cTn dur="1" fill="hold" display="0" masterRel="nextClick" afterEffect="1"/>
                                        <p:tgtEl>
                                          <p:spTgt spid="1601550"/>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01546"/>
                                        </p:tgtEl>
                                        <p:attrNameLst>
                                          <p:attrName>style.visibility</p:attrName>
                                        </p:attrNameLst>
                                      </p:cBhvr>
                                      <p:to>
                                        <p:strVal val="visible"/>
                                      </p:to>
                                    </p:set>
                                  </p:childTnLst>
                                  <p:subTnLst>
                                    <p:set>
                                      <p:cBhvr override="childStyle">
                                        <p:cTn dur="1" fill="hold" display="0" masterRel="nextClick" afterEffect="1"/>
                                        <p:tgtEl>
                                          <p:spTgt spid="1601546"/>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01545"/>
                                        </p:tgtEl>
                                        <p:attrNameLst>
                                          <p:attrName>style.visibility</p:attrName>
                                        </p:attrNameLst>
                                      </p:cBhvr>
                                      <p:to>
                                        <p:strVal val="visible"/>
                                      </p:to>
                                    </p:set>
                                  </p:childTnLst>
                                  <p:subTnLst>
                                    <p:set>
                                      <p:cBhvr override="childStyle">
                                        <p:cTn dur="1" fill="hold" display="0" masterRel="nextClick" afterEffect="1"/>
                                        <p:tgtEl>
                                          <p:spTgt spid="160154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1544"/>
                                        </p:tgtEl>
                                        <p:attrNameLst>
                                          <p:attrName>style.visibility</p:attrName>
                                        </p:attrNameLst>
                                      </p:cBhvr>
                                      <p:to>
                                        <p:strVal val="visible"/>
                                      </p:to>
                                    </p:set>
                                  </p:childTnLst>
                                  <p:subTnLst>
                                    <p:set>
                                      <p:cBhvr override="childStyle">
                                        <p:cTn dur="1" fill="hold" display="0" masterRel="nextClick" afterEffect="1"/>
                                        <p:tgtEl>
                                          <p:spTgt spid="160154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601551"/>
                                        </p:tgtEl>
                                        <p:attrNameLst>
                                          <p:attrName>style.visibility</p:attrName>
                                        </p:attrNameLst>
                                      </p:cBhvr>
                                      <p:to>
                                        <p:strVal val="visible"/>
                                      </p:to>
                                    </p:set>
                                    <p:animEffect transition="in" filter="fade">
                                      <p:cBhvr>
                                        <p:cTn id="47" dur="2000"/>
                                        <p:tgtEl>
                                          <p:spTgt spid="1601551"/>
                                        </p:tgtEl>
                                      </p:cBhvr>
                                    </p:animEffect>
                                    <p:anim calcmode="lin" valueType="num">
                                      <p:cBhvr>
                                        <p:cTn id="48" dur="2000" fill="hold"/>
                                        <p:tgtEl>
                                          <p:spTgt spid="1601551"/>
                                        </p:tgtEl>
                                        <p:attrNameLst>
                                          <p:attrName>style.rotation</p:attrName>
                                        </p:attrNameLst>
                                      </p:cBhvr>
                                      <p:tavLst>
                                        <p:tav tm="0">
                                          <p:val>
                                            <p:fltVal val="720"/>
                                          </p:val>
                                        </p:tav>
                                        <p:tav tm="100000">
                                          <p:val>
                                            <p:fltVal val="0"/>
                                          </p:val>
                                        </p:tav>
                                      </p:tavLst>
                                    </p:anim>
                                    <p:anim calcmode="lin" valueType="num">
                                      <p:cBhvr>
                                        <p:cTn id="49" dur="2000" fill="hold"/>
                                        <p:tgtEl>
                                          <p:spTgt spid="1601551"/>
                                        </p:tgtEl>
                                        <p:attrNameLst>
                                          <p:attrName>ppt_h</p:attrName>
                                        </p:attrNameLst>
                                      </p:cBhvr>
                                      <p:tavLst>
                                        <p:tav tm="0">
                                          <p:val>
                                            <p:fltVal val="0"/>
                                          </p:val>
                                        </p:tav>
                                        <p:tav tm="100000">
                                          <p:val>
                                            <p:strVal val="#ppt_h"/>
                                          </p:val>
                                        </p:tav>
                                      </p:tavLst>
                                    </p:anim>
                                    <p:anim calcmode="lin" valueType="num">
                                      <p:cBhvr>
                                        <p:cTn id="50" dur="2000" fill="hold"/>
                                        <p:tgtEl>
                                          <p:spTgt spid="160155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539" grpId="0" autoUpdateAnimBg="0"/>
      <p:bldP spid="1601540" grpId="0" autoUpdateAnimBg="0"/>
      <p:bldP spid="1601541" grpId="0" animBg="1" autoUpdateAnimBg="0"/>
      <p:bldP spid="1601544" grpId="0" animBg="1" autoUpdateAnimBg="0"/>
      <p:bldP spid="1601545" grpId="0" animBg="1" autoUpdateAnimBg="0"/>
      <p:bldP spid="1601546" grpId="0" animBg="1" autoUpdateAnimBg="0"/>
      <p:bldP spid="1601548" grpId="0" animBg="1" autoUpdateAnimBg="0"/>
      <p:bldP spid="1601549" grpId="0" animBg="1" autoUpdateAnimBg="0"/>
      <p:bldP spid="1601550" grpId="0" animBg="1" autoUpdateAnimBg="0"/>
      <p:bldP spid="16015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22BEE09D-19E0-4C97-B4B3-BF3A192A71EF}" type="slidenum">
              <a:rPr lang="hu-HU" altLang="hu-HU" sz="1400" smtClean="0"/>
              <a:pPr algn="r" eaLnBrk="1" hangingPunct="1">
                <a:spcBef>
                  <a:spcPct val="0"/>
                </a:spcBef>
                <a:buFontTx/>
                <a:buNone/>
              </a:pPr>
              <a:t>16</a:t>
            </a:fld>
            <a:endParaRPr lang="hu-HU" altLang="hu-HU" sz="1400" smtClean="0"/>
          </a:p>
        </p:txBody>
      </p:sp>
      <p:sp>
        <p:nvSpPr>
          <p:cNvPr id="13315" name="Rectangle 2"/>
          <p:cNvSpPr>
            <a:spLocks noGrp="1" noChangeArrowheads="1"/>
          </p:cNvSpPr>
          <p:nvPr>
            <p:ph type="title"/>
          </p:nvPr>
        </p:nvSpPr>
        <p:spPr/>
        <p:txBody>
          <a:bodyPr/>
          <a:lstStyle/>
          <a:p>
            <a:pPr eaLnBrk="1" hangingPunct="1"/>
            <a:r>
              <a:rPr lang="hu-HU" altLang="hu-HU" smtClean="0">
                <a:solidFill>
                  <a:srgbClr val="FF3300"/>
                </a:solidFill>
              </a:rPr>
              <a:t>KÖLTSÉGELSZÁMOLÁS</a:t>
            </a:r>
          </a:p>
        </p:txBody>
      </p:sp>
      <p:sp>
        <p:nvSpPr>
          <p:cNvPr id="1605635" name="Line 3"/>
          <p:cNvSpPr>
            <a:spLocks noChangeShapeType="1"/>
          </p:cNvSpPr>
          <p:nvPr/>
        </p:nvSpPr>
        <p:spPr bwMode="auto">
          <a:xfrm>
            <a:off x="4500563" y="1268413"/>
            <a:ext cx="0"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605636" name="Line 4"/>
          <p:cNvSpPr>
            <a:spLocks noChangeShapeType="1"/>
          </p:cNvSpPr>
          <p:nvPr/>
        </p:nvSpPr>
        <p:spPr bwMode="auto">
          <a:xfrm>
            <a:off x="2338388" y="1484313"/>
            <a:ext cx="4394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605637" name="Line 5"/>
          <p:cNvSpPr>
            <a:spLocks noChangeShapeType="1"/>
          </p:cNvSpPr>
          <p:nvPr/>
        </p:nvSpPr>
        <p:spPr bwMode="auto">
          <a:xfrm>
            <a:off x="2339975" y="1484313"/>
            <a:ext cx="0" cy="288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605638" name="Line 6"/>
          <p:cNvSpPr>
            <a:spLocks noChangeShapeType="1"/>
          </p:cNvSpPr>
          <p:nvPr/>
        </p:nvSpPr>
        <p:spPr bwMode="auto">
          <a:xfrm>
            <a:off x="6732588" y="1484313"/>
            <a:ext cx="0" cy="288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605639" name="Text Box 7"/>
          <p:cNvSpPr txBox="1">
            <a:spLocks noChangeArrowheads="1"/>
          </p:cNvSpPr>
          <p:nvPr/>
        </p:nvSpPr>
        <p:spPr bwMode="auto">
          <a:xfrm>
            <a:off x="539750" y="1844675"/>
            <a:ext cx="36004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000066"/>
                </a:solidFill>
                <a:latin typeface="Tahoma" pitchFamily="34" charset="0"/>
              </a:rPr>
              <a:t>CSAK KÖLTSÉGNEMEK SZERINT</a:t>
            </a:r>
          </a:p>
        </p:txBody>
      </p:sp>
      <p:sp>
        <p:nvSpPr>
          <p:cNvPr id="1605640" name="Text Box 8"/>
          <p:cNvSpPr txBox="1">
            <a:spLocks noChangeArrowheads="1"/>
          </p:cNvSpPr>
          <p:nvPr/>
        </p:nvSpPr>
        <p:spPr bwMode="auto">
          <a:xfrm>
            <a:off x="4573588" y="1844675"/>
            <a:ext cx="4319587"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000066"/>
                </a:solidFill>
                <a:latin typeface="Tahoma" pitchFamily="34" charset="0"/>
              </a:rPr>
              <a:t>KÖLTSÉGNEMEK ÉS KÖLTSÉGVISELŐ / KÖLTSÉGHELY SZERINT</a:t>
            </a:r>
          </a:p>
        </p:txBody>
      </p:sp>
      <p:sp>
        <p:nvSpPr>
          <p:cNvPr id="1605641" name="Line 9"/>
          <p:cNvSpPr>
            <a:spLocks noChangeShapeType="1"/>
          </p:cNvSpPr>
          <p:nvPr/>
        </p:nvSpPr>
        <p:spPr bwMode="auto">
          <a:xfrm>
            <a:off x="2339975" y="2779713"/>
            <a:ext cx="0" cy="288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605642" name="Text Box 10"/>
          <p:cNvSpPr txBox="1">
            <a:spLocks noChangeArrowheads="1"/>
          </p:cNvSpPr>
          <p:nvPr/>
        </p:nvSpPr>
        <p:spPr bwMode="auto">
          <a:xfrm>
            <a:off x="466725" y="3182938"/>
            <a:ext cx="37449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000066"/>
                </a:solidFill>
                <a:latin typeface="Tahoma" pitchFamily="34" charset="0"/>
              </a:rPr>
              <a:t>SZOLGÁLTATÓ VÁLLALATOK, VAGY KICSI TERMÉKSKÁLA</a:t>
            </a:r>
          </a:p>
        </p:txBody>
      </p:sp>
      <p:sp>
        <p:nvSpPr>
          <p:cNvPr id="1605643" name="Text Box 11"/>
          <p:cNvSpPr txBox="1">
            <a:spLocks noChangeArrowheads="1"/>
          </p:cNvSpPr>
          <p:nvPr/>
        </p:nvSpPr>
        <p:spPr bwMode="auto">
          <a:xfrm>
            <a:off x="4930775" y="3182938"/>
            <a:ext cx="42132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000066"/>
                </a:solidFill>
                <a:latin typeface="Tahoma" pitchFamily="34" charset="0"/>
              </a:rPr>
              <a:t>TERMELŐ ÉS KERESKEDELMI VÁLLALATOK</a:t>
            </a:r>
          </a:p>
        </p:txBody>
      </p:sp>
      <p:sp>
        <p:nvSpPr>
          <p:cNvPr id="1605644" name="Line 12"/>
          <p:cNvSpPr>
            <a:spLocks noChangeShapeType="1"/>
          </p:cNvSpPr>
          <p:nvPr/>
        </p:nvSpPr>
        <p:spPr bwMode="auto">
          <a:xfrm>
            <a:off x="6732588" y="2995613"/>
            <a:ext cx="0" cy="288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605645" name="Text Box 13"/>
          <p:cNvSpPr txBox="1">
            <a:spLocks noChangeArrowheads="1"/>
          </p:cNvSpPr>
          <p:nvPr/>
        </p:nvSpPr>
        <p:spPr bwMode="auto">
          <a:xfrm>
            <a:off x="468313" y="4551363"/>
            <a:ext cx="374491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FF3300"/>
                </a:solidFill>
                <a:latin typeface="Tahoma" pitchFamily="34" charset="0"/>
              </a:rPr>
              <a:t>ÁLTALÁBAN ÖSSZKÖLTSÉG EREDMÉNYKIMUTATÁS</a:t>
            </a:r>
          </a:p>
        </p:txBody>
      </p:sp>
      <p:sp>
        <p:nvSpPr>
          <p:cNvPr id="1605646" name="Text Box 14"/>
          <p:cNvSpPr txBox="1">
            <a:spLocks noChangeArrowheads="1"/>
          </p:cNvSpPr>
          <p:nvPr/>
        </p:nvSpPr>
        <p:spPr bwMode="auto">
          <a:xfrm>
            <a:off x="4572000" y="4551363"/>
            <a:ext cx="43926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FF3300"/>
                </a:solidFill>
                <a:latin typeface="Tahoma" pitchFamily="34" charset="0"/>
              </a:rPr>
              <a:t>ÁLTALÁBAN FORGALMI KÖLTSÉG EREDMÉNYKIMUTATÁS</a:t>
            </a:r>
          </a:p>
        </p:txBody>
      </p:sp>
      <p:sp>
        <p:nvSpPr>
          <p:cNvPr id="1605647" name="Line 15"/>
          <p:cNvSpPr>
            <a:spLocks noChangeShapeType="1"/>
          </p:cNvSpPr>
          <p:nvPr/>
        </p:nvSpPr>
        <p:spPr bwMode="auto">
          <a:xfrm>
            <a:off x="2339975" y="4149725"/>
            <a:ext cx="0" cy="288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605648" name="Line 16"/>
          <p:cNvSpPr>
            <a:spLocks noChangeShapeType="1"/>
          </p:cNvSpPr>
          <p:nvPr/>
        </p:nvSpPr>
        <p:spPr bwMode="auto">
          <a:xfrm>
            <a:off x="6732588" y="3933825"/>
            <a:ext cx="0" cy="288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hu-HU"/>
          </a:p>
        </p:txBody>
      </p:sp>
      <p:sp>
        <p:nvSpPr>
          <p:cNvPr id="13330" name="Text Box 17"/>
          <p:cNvSpPr txBox="1">
            <a:spLocks noChangeArrowheads="1"/>
          </p:cNvSpPr>
          <p:nvPr/>
        </p:nvSpPr>
        <p:spPr bwMode="auto">
          <a:xfrm>
            <a:off x="2316163" y="6440488"/>
            <a:ext cx="5227637"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857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r>
              <a:rPr lang="hu-HU" altLang="hu-HU" sz="1600" b="1">
                <a:solidFill>
                  <a:srgbClr val="000066"/>
                </a:solidFill>
                <a:latin typeface="Tahoma" pitchFamily="34" charset="0"/>
              </a:rPr>
              <a:t>Dr. Karai Éva előadásvázlata 2009. február 16.</a:t>
            </a:r>
          </a:p>
        </p:txBody>
      </p:sp>
    </p:spTree>
    <p:extLst>
      <p:ext uri="{BB962C8B-B14F-4D97-AF65-F5344CB8AC3E}">
        <p14:creationId xmlns:p14="http://schemas.microsoft.com/office/powerpoint/2010/main" val="2071918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05635"/>
                                        </p:tgtEl>
                                        <p:attrNameLst>
                                          <p:attrName>style.visibility</p:attrName>
                                        </p:attrNameLst>
                                      </p:cBhvr>
                                      <p:to>
                                        <p:strVal val="visible"/>
                                      </p:to>
                                    </p:set>
                                    <p:animEffect transition="in" filter="checkerboard(across)">
                                      <p:cBhvr>
                                        <p:cTn id="7" dur="500"/>
                                        <p:tgtEl>
                                          <p:spTgt spid="160563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05636"/>
                                        </p:tgtEl>
                                        <p:attrNameLst>
                                          <p:attrName>style.visibility</p:attrName>
                                        </p:attrNameLst>
                                      </p:cBhvr>
                                      <p:to>
                                        <p:strVal val="visible"/>
                                      </p:to>
                                    </p:set>
                                    <p:animEffect transition="in" filter="checkerboard(across)">
                                      <p:cBhvr>
                                        <p:cTn id="10" dur="500"/>
                                        <p:tgtEl>
                                          <p:spTgt spid="160563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05637"/>
                                        </p:tgtEl>
                                        <p:attrNameLst>
                                          <p:attrName>style.visibility</p:attrName>
                                        </p:attrNameLst>
                                      </p:cBhvr>
                                      <p:to>
                                        <p:strVal val="visible"/>
                                      </p:to>
                                    </p:set>
                                    <p:animEffect transition="in" filter="checkerboard(across)">
                                      <p:cBhvr>
                                        <p:cTn id="13" dur="500"/>
                                        <p:tgtEl>
                                          <p:spTgt spid="160563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05638"/>
                                        </p:tgtEl>
                                        <p:attrNameLst>
                                          <p:attrName>style.visibility</p:attrName>
                                        </p:attrNameLst>
                                      </p:cBhvr>
                                      <p:to>
                                        <p:strVal val="visible"/>
                                      </p:to>
                                    </p:set>
                                    <p:animEffect transition="in" filter="checkerboard(across)">
                                      <p:cBhvr>
                                        <p:cTn id="16" dur="500"/>
                                        <p:tgtEl>
                                          <p:spTgt spid="16056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05639"/>
                                        </p:tgtEl>
                                        <p:attrNameLst>
                                          <p:attrName>style.visibility</p:attrName>
                                        </p:attrNameLst>
                                      </p:cBhvr>
                                      <p:to>
                                        <p:strVal val="visible"/>
                                      </p:to>
                                    </p:set>
                                    <p:animEffect transition="in" filter="checkerboard(across)">
                                      <p:cBhvr>
                                        <p:cTn id="21" dur="500"/>
                                        <p:tgtEl>
                                          <p:spTgt spid="160563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05640"/>
                                        </p:tgtEl>
                                        <p:attrNameLst>
                                          <p:attrName>style.visibility</p:attrName>
                                        </p:attrNameLst>
                                      </p:cBhvr>
                                      <p:to>
                                        <p:strVal val="visible"/>
                                      </p:to>
                                    </p:set>
                                    <p:animEffect transition="in" filter="checkerboard(across)">
                                      <p:cBhvr>
                                        <p:cTn id="26" dur="500"/>
                                        <p:tgtEl>
                                          <p:spTgt spid="16056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05641"/>
                                        </p:tgtEl>
                                        <p:attrNameLst>
                                          <p:attrName>style.visibility</p:attrName>
                                        </p:attrNameLst>
                                      </p:cBhvr>
                                      <p:to>
                                        <p:strVal val="visible"/>
                                      </p:to>
                                    </p:set>
                                    <p:animEffect transition="in" filter="checkerboard(across)">
                                      <p:cBhvr>
                                        <p:cTn id="31" dur="500"/>
                                        <p:tgtEl>
                                          <p:spTgt spid="16056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05642"/>
                                        </p:tgtEl>
                                        <p:attrNameLst>
                                          <p:attrName>style.visibility</p:attrName>
                                        </p:attrNameLst>
                                      </p:cBhvr>
                                      <p:to>
                                        <p:strVal val="visible"/>
                                      </p:to>
                                    </p:set>
                                    <p:animEffect transition="in" filter="checkerboard(across)">
                                      <p:cBhvr>
                                        <p:cTn id="36" dur="500"/>
                                        <p:tgtEl>
                                          <p:spTgt spid="160564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605644"/>
                                        </p:tgtEl>
                                        <p:attrNameLst>
                                          <p:attrName>style.visibility</p:attrName>
                                        </p:attrNameLst>
                                      </p:cBhvr>
                                      <p:to>
                                        <p:strVal val="visible"/>
                                      </p:to>
                                    </p:set>
                                    <p:animEffect transition="in" filter="checkerboard(across)">
                                      <p:cBhvr>
                                        <p:cTn id="41" dur="500"/>
                                        <p:tgtEl>
                                          <p:spTgt spid="16056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605643"/>
                                        </p:tgtEl>
                                        <p:attrNameLst>
                                          <p:attrName>style.visibility</p:attrName>
                                        </p:attrNameLst>
                                      </p:cBhvr>
                                      <p:to>
                                        <p:strVal val="visible"/>
                                      </p:to>
                                    </p:set>
                                    <p:animEffect transition="in" filter="checkerboard(across)">
                                      <p:cBhvr>
                                        <p:cTn id="46" dur="500"/>
                                        <p:tgtEl>
                                          <p:spTgt spid="160564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605647"/>
                                        </p:tgtEl>
                                        <p:attrNameLst>
                                          <p:attrName>style.visibility</p:attrName>
                                        </p:attrNameLst>
                                      </p:cBhvr>
                                      <p:to>
                                        <p:strVal val="visible"/>
                                      </p:to>
                                    </p:set>
                                    <p:animEffect transition="in" filter="checkerboard(across)">
                                      <p:cBhvr>
                                        <p:cTn id="51" dur="500"/>
                                        <p:tgtEl>
                                          <p:spTgt spid="16056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605645"/>
                                        </p:tgtEl>
                                        <p:attrNameLst>
                                          <p:attrName>style.visibility</p:attrName>
                                        </p:attrNameLst>
                                      </p:cBhvr>
                                      <p:to>
                                        <p:strVal val="visible"/>
                                      </p:to>
                                    </p:set>
                                    <p:animEffect transition="in" filter="checkerboard(across)">
                                      <p:cBhvr>
                                        <p:cTn id="56" dur="500"/>
                                        <p:tgtEl>
                                          <p:spTgt spid="160564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605648"/>
                                        </p:tgtEl>
                                        <p:attrNameLst>
                                          <p:attrName>style.visibility</p:attrName>
                                        </p:attrNameLst>
                                      </p:cBhvr>
                                      <p:to>
                                        <p:strVal val="visible"/>
                                      </p:to>
                                    </p:set>
                                    <p:animEffect transition="in" filter="checkerboard(across)">
                                      <p:cBhvr>
                                        <p:cTn id="61" dur="500"/>
                                        <p:tgtEl>
                                          <p:spTgt spid="160564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605646"/>
                                        </p:tgtEl>
                                        <p:attrNameLst>
                                          <p:attrName>style.visibility</p:attrName>
                                        </p:attrNameLst>
                                      </p:cBhvr>
                                      <p:to>
                                        <p:strVal val="visible"/>
                                      </p:to>
                                    </p:set>
                                    <p:animEffect transition="in" filter="checkerboard(across)">
                                      <p:cBhvr>
                                        <p:cTn id="66" dur="500"/>
                                        <p:tgtEl>
                                          <p:spTgt spid="160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5635" grpId="0" animBg="1"/>
      <p:bldP spid="1605636" grpId="0" animBg="1"/>
      <p:bldP spid="1605637" grpId="0" animBg="1"/>
      <p:bldP spid="1605638" grpId="0" animBg="1"/>
      <p:bldP spid="1605639" grpId="0"/>
      <p:bldP spid="1605640" grpId="0"/>
      <p:bldP spid="1605641" grpId="0" animBg="1"/>
      <p:bldP spid="1605642" grpId="0"/>
      <p:bldP spid="1605643" grpId="0"/>
      <p:bldP spid="1605644" grpId="0" animBg="1"/>
      <p:bldP spid="1605645" grpId="0"/>
      <p:bldP spid="1605646" grpId="0"/>
      <p:bldP spid="1605647" grpId="0" animBg="1"/>
      <p:bldP spid="16056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2A7EF067-38F6-4D07-8BD4-9916A74B9A2A}" type="slidenum">
              <a:rPr lang="hu-HU" altLang="hu-HU" sz="1400" smtClean="0"/>
              <a:pPr algn="r" eaLnBrk="1" hangingPunct="1">
                <a:spcBef>
                  <a:spcPct val="0"/>
                </a:spcBef>
                <a:buFontTx/>
                <a:buNone/>
              </a:pPr>
              <a:t>17</a:t>
            </a:fld>
            <a:endParaRPr lang="hu-HU" altLang="hu-HU" sz="1400" smtClean="0"/>
          </a:p>
        </p:txBody>
      </p:sp>
      <p:sp>
        <p:nvSpPr>
          <p:cNvPr id="18435" name="Oval 2"/>
          <p:cNvSpPr>
            <a:spLocks noChangeArrowheads="1"/>
          </p:cNvSpPr>
          <p:nvPr/>
        </p:nvSpPr>
        <p:spPr bwMode="auto">
          <a:xfrm>
            <a:off x="828675" y="801688"/>
            <a:ext cx="7200900" cy="1152525"/>
          </a:xfrm>
          <a:prstGeom prst="ellipse">
            <a:avLst/>
          </a:prstGeom>
          <a:solidFill>
            <a:schemeClr val="bg1"/>
          </a:solidFill>
          <a:ln w="9525">
            <a:solidFill>
              <a:srgbClr val="000066"/>
            </a:solidFill>
            <a:round/>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8436" name="Rectangle 3"/>
          <p:cNvSpPr>
            <a:spLocks noGrp="1" noChangeArrowheads="1"/>
          </p:cNvSpPr>
          <p:nvPr>
            <p:ph type="title"/>
          </p:nvPr>
        </p:nvSpPr>
        <p:spPr>
          <a:xfrm>
            <a:off x="522288" y="0"/>
            <a:ext cx="7772400" cy="792163"/>
          </a:xfrm>
          <a:noFill/>
        </p:spPr>
        <p:txBody>
          <a:bodyPr/>
          <a:lstStyle/>
          <a:p>
            <a:pPr eaLnBrk="1" hangingPunct="1"/>
            <a:r>
              <a:rPr lang="hu-HU" altLang="hu-HU" sz="4000" b="0" smtClean="0"/>
              <a:t>VÁLLALATI ÉRTÉKKÉPZÉS</a:t>
            </a:r>
          </a:p>
        </p:txBody>
      </p:sp>
      <p:sp>
        <p:nvSpPr>
          <p:cNvPr id="18437" name="Oval 4"/>
          <p:cNvSpPr>
            <a:spLocks noChangeArrowheads="1"/>
          </p:cNvSpPr>
          <p:nvPr/>
        </p:nvSpPr>
        <p:spPr bwMode="auto">
          <a:xfrm>
            <a:off x="3419475" y="3752850"/>
            <a:ext cx="3168650" cy="22320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584133" name="Text Box 5"/>
          <p:cNvSpPr txBox="1">
            <a:spLocks noChangeArrowheads="1"/>
          </p:cNvSpPr>
          <p:nvPr/>
        </p:nvSpPr>
        <p:spPr bwMode="auto">
          <a:xfrm>
            <a:off x="1547813" y="1162050"/>
            <a:ext cx="1081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solidFill>
                  <a:srgbClr val="000066"/>
                </a:solidFill>
                <a:latin typeface="Tahoma" pitchFamily="34" charset="0"/>
              </a:rPr>
              <a:t>Anyagok</a:t>
            </a:r>
          </a:p>
        </p:txBody>
      </p:sp>
      <p:sp>
        <p:nvSpPr>
          <p:cNvPr id="1584134" name="Text Box 6"/>
          <p:cNvSpPr txBox="1">
            <a:spLocks noChangeArrowheads="1"/>
          </p:cNvSpPr>
          <p:nvPr/>
        </p:nvSpPr>
        <p:spPr bwMode="auto">
          <a:xfrm>
            <a:off x="2771775" y="1017588"/>
            <a:ext cx="12239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solidFill>
                  <a:srgbClr val="000066"/>
                </a:solidFill>
                <a:latin typeface="Tahoma" pitchFamily="34" charset="0"/>
              </a:rPr>
              <a:t>Tárgyi eszközök</a:t>
            </a:r>
          </a:p>
        </p:txBody>
      </p:sp>
      <p:sp>
        <p:nvSpPr>
          <p:cNvPr id="1584135" name="Text Box 7"/>
          <p:cNvSpPr txBox="1">
            <a:spLocks noChangeArrowheads="1"/>
          </p:cNvSpPr>
          <p:nvPr/>
        </p:nvSpPr>
        <p:spPr bwMode="auto">
          <a:xfrm>
            <a:off x="4067175" y="1012825"/>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solidFill>
                  <a:srgbClr val="000066"/>
                </a:solidFill>
                <a:latin typeface="Tahoma" pitchFamily="34" charset="0"/>
              </a:rPr>
              <a:t>Immateriális javak</a:t>
            </a:r>
          </a:p>
        </p:txBody>
      </p:sp>
      <p:sp>
        <p:nvSpPr>
          <p:cNvPr id="1584136" name="Text Box 8"/>
          <p:cNvSpPr txBox="1">
            <a:spLocks noChangeArrowheads="1"/>
          </p:cNvSpPr>
          <p:nvPr/>
        </p:nvSpPr>
        <p:spPr bwMode="auto">
          <a:xfrm>
            <a:off x="5578475" y="1162050"/>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solidFill>
                  <a:srgbClr val="000066"/>
                </a:solidFill>
                <a:latin typeface="Tahoma" pitchFamily="34" charset="0"/>
              </a:rPr>
              <a:t>Munkaerő</a:t>
            </a:r>
          </a:p>
        </p:txBody>
      </p:sp>
      <p:sp>
        <p:nvSpPr>
          <p:cNvPr id="1584137" name="Rectangle 9"/>
          <p:cNvSpPr>
            <a:spLocks noChangeArrowheads="1"/>
          </p:cNvSpPr>
          <p:nvPr/>
        </p:nvSpPr>
        <p:spPr bwMode="auto">
          <a:xfrm>
            <a:off x="2124075" y="728663"/>
            <a:ext cx="43926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E R Ő F O R R Á S O K</a:t>
            </a:r>
          </a:p>
        </p:txBody>
      </p:sp>
      <p:sp>
        <p:nvSpPr>
          <p:cNvPr id="1584138" name="Oval 10"/>
          <p:cNvSpPr>
            <a:spLocks noChangeArrowheads="1"/>
          </p:cNvSpPr>
          <p:nvPr/>
        </p:nvSpPr>
        <p:spPr bwMode="auto">
          <a:xfrm>
            <a:off x="828675" y="2671763"/>
            <a:ext cx="7200900" cy="1152525"/>
          </a:xfrm>
          <a:prstGeom prst="ellipse">
            <a:avLst/>
          </a:prstGeom>
          <a:solidFill>
            <a:srgbClr val="FFCC99"/>
          </a:solidFill>
          <a:ln w="9525">
            <a:solidFill>
              <a:srgbClr val="000066"/>
            </a:solidFill>
            <a:round/>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584139" name="Text Box 11"/>
          <p:cNvSpPr txBox="1">
            <a:spLocks noChangeArrowheads="1"/>
          </p:cNvSpPr>
          <p:nvPr/>
        </p:nvSpPr>
        <p:spPr bwMode="auto">
          <a:xfrm>
            <a:off x="1981200" y="2924175"/>
            <a:ext cx="511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latin typeface="Tahoma" pitchFamily="34" charset="0"/>
              </a:rPr>
              <a:t>TERMELÉS - MŰKÖDÉS</a:t>
            </a:r>
          </a:p>
        </p:txBody>
      </p:sp>
      <p:sp>
        <p:nvSpPr>
          <p:cNvPr id="1584140" name="Line 12"/>
          <p:cNvSpPr>
            <a:spLocks noChangeShapeType="1"/>
          </p:cNvSpPr>
          <p:nvPr/>
        </p:nvSpPr>
        <p:spPr bwMode="auto">
          <a:xfrm>
            <a:off x="2124075" y="1803400"/>
            <a:ext cx="0" cy="977900"/>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41" name="Line 13"/>
          <p:cNvSpPr>
            <a:spLocks noChangeShapeType="1"/>
          </p:cNvSpPr>
          <p:nvPr/>
        </p:nvSpPr>
        <p:spPr bwMode="auto">
          <a:xfrm>
            <a:off x="6372225" y="1882775"/>
            <a:ext cx="0" cy="862013"/>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42" name="Line 14"/>
          <p:cNvSpPr>
            <a:spLocks noChangeShapeType="1"/>
          </p:cNvSpPr>
          <p:nvPr/>
        </p:nvSpPr>
        <p:spPr bwMode="auto">
          <a:xfrm>
            <a:off x="3348038" y="1952625"/>
            <a:ext cx="0" cy="720725"/>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43" name="Line 15"/>
          <p:cNvSpPr>
            <a:spLocks noChangeShapeType="1"/>
          </p:cNvSpPr>
          <p:nvPr/>
        </p:nvSpPr>
        <p:spPr bwMode="auto">
          <a:xfrm>
            <a:off x="4860925" y="1952625"/>
            <a:ext cx="0" cy="720725"/>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44" name="Rectangle 16"/>
          <p:cNvSpPr>
            <a:spLocks noChangeArrowheads="1"/>
          </p:cNvSpPr>
          <p:nvPr/>
        </p:nvSpPr>
        <p:spPr bwMode="auto">
          <a:xfrm>
            <a:off x="2195513" y="1874838"/>
            <a:ext cx="4392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5353"/>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F E L H A S Z N Á L Á S</a:t>
            </a:r>
          </a:p>
        </p:txBody>
      </p:sp>
      <p:sp>
        <p:nvSpPr>
          <p:cNvPr id="1584145" name="Rectangle 17"/>
          <p:cNvSpPr>
            <a:spLocks noChangeArrowheads="1"/>
          </p:cNvSpPr>
          <p:nvPr/>
        </p:nvSpPr>
        <p:spPr bwMode="auto">
          <a:xfrm>
            <a:off x="2352675" y="2565400"/>
            <a:ext cx="43926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K Ö L T S É G</a:t>
            </a:r>
          </a:p>
        </p:txBody>
      </p:sp>
      <p:sp>
        <p:nvSpPr>
          <p:cNvPr id="1584146" name="Oval 18"/>
          <p:cNvSpPr>
            <a:spLocks noChangeArrowheads="1"/>
          </p:cNvSpPr>
          <p:nvPr/>
        </p:nvSpPr>
        <p:spPr bwMode="auto">
          <a:xfrm>
            <a:off x="828675" y="4616450"/>
            <a:ext cx="2879725" cy="1152525"/>
          </a:xfrm>
          <a:prstGeom prst="ellipse">
            <a:avLst/>
          </a:prstGeom>
          <a:solidFill>
            <a:srgbClr val="FFFF99"/>
          </a:solidFill>
          <a:ln w="9525">
            <a:solidFill>
              <a:srgbClr val="000066"/>
            </a:solidFill>
            <a:round/>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584147" name="Oval 19"/>
          <p:cNvSpPr>
            <a:spLocks noChangeArrowheads="1"/>
          </p:cNvSpPr>
          <p:nvPr/>
        </p:nvSpPr>
        <p:spPr bwMode="auto">
          <a:xfrm>
            <a:off x="5148263" y="4581525"/>
            <a:ext cx="2879725" cy="1152525"/>
          </a:xfrm>
          <a:prstGeom prst="ellipse">
            <a:avLst/>
          </a:prstGeom>
          <a:solidFill>
            <a:srgbClr val="C0C0C0"/>
          </a:solidFill>
          <a:ln w="9525">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584148" name="Text Box 20"/>
          <p:cNvSpPr txBox="1">
            <a:spLocks noChangeArrowheads="1"/>
          </p:cNvSpPr>
          <p:nvPr/>
        </p:nvSpPr>
        <p:spPr bwMode="auto">
          <a:xfrm>
            <a:off x="1117600" y="4976813"/>
            <a:ext cx="216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000066"/>
                </a:solidFill>
                <a:latin typeface="Tahoma" pitchFamily="34" charset="0"/>
              </a:rPr>
              <a:t>Termék</a:t>
            </a:r>
          </a:p>
        </p:txBody>
      </p:sp>
      <p:sp>
        <p:nvSpPr>
          <p:cNvPr id="1584149" name="Text Box 21"/>
          <p:cNvSpPr txBox="1">
            <a:spLocks noChangeArrowheads="1"/>
          </p:cNvSpPr>
          <p:nvPr/>
        </p:nvSpPr>
        <p:spPr bwMode="auto">
          <a:xfrm>
            <a:off x="5435600" y="4976813"/>
            <a:ext cx="216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000066"/>
                </a:solidFill>
                <a:latin typeface="Tahoma" pitchFamily="34" charset="0"/>
              </a:rPr>
              <a:t>Ráfordítás</a:t>
            </a:r>
          </a:p>
        </p:txBody>
      </p:sp>
      <p:sp>
        <p:nvSpPr>
          <p:cNvPr id="1584150" name="Line 22"/>
          <p:cNvSpPr>
            <a:spLocks noChangeShapeType="1"/>
          </p:cNvSpPr>
          <p:nvPr/>
        </p:nvSpPr>
        <p:spPr bwMode="auto">
          <a:xfrm>
            <a:off x="1476375" y="3622675"/>
            <a:ext cx="0" cy="1081088"/>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1" name="Line 23"/>
          <p:cNvSpPr>
            <a:spLocks noChangeShapeType="1"/>
          </p:cNvSpPr>
          <p:nvPr/>
        </p:nvSpPr>
        <p:spPr bwMode="auto">
          <a:xfrm>
            <a:off x="1835150" y="3730625"/>
            <a:ext cx="0" cy="935038"/>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2" name="Line 24"/>
          <p:cNvSpPr>
            <a:spLocks noChangeShapeType="1"/>
          </p:cNvSpPr>
          <p:nvPr/>
        </p:nvSpPr>
        <p:spPr bwMode="auto">
          <a:xfrm>
            <a:off x="2195513" y="3767138"/>
            <a:ext cx="0" cy="863600"/>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3" name="Line 25"/>
          <p:cNvSpPr>
            <a:spLocks noChangeShapeType="1"/>
          </p:cNvSpPr>
          <p:nvPr/>
        </p:nvSpPr>
        <p:spPr bwMode="auto">
          <a:xfrm>
            <a:off x="2555875" y="3767138"/>
            <a:ext cx="0" cy="863600"/>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4" name="Line 26"/>
          <p:cNvSpPr>
            <a:spLocks noChangeShapeType="1"/>
          </p:cNvSpPr>
          <p:nvPr/>
        </p:nvSpPr>
        <p:spPr bwMode="auto">
          <a:xfrm>
            <a:off x="2916238" y="3767138"/>
            <a:ext cx="0" cy="935037"/>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5" name="Line 27"/>
          <p:cNvSpPr>
            <a:spLocks noChangeShapeType="1"/>
          </p:cNvSpPr>
          <p:nvPr/>
        </p:nvSpPr>
        <p:spPr bwMode="auto">
          <a:xfrm>
            <a:off x="3276600" y="3767138"/>
            <a:ext cx="0" cy="1008062"/>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6" name="Line 28"/>
          <p:cNvSpPr>
            <a:spLocks noChangeShapeType="1"/>
          </p:cNvSpPr>
          <p:nvPr/>
        </p:nvSpPr>
        <p:spPr bwMode="auto">
          <a:xfrm>
            <a:off x="7308850" y="3608388"/>
            <a:ext cx="0" cy="1081087"/>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7" name="Line 29"/>
          <p:cNvSpPr>
            <a:spLocks noChangeShapeType="1"/>
          </p:cNvSpPr>
          <p:nvPr/>
        </p:nvSpPr>
        <p:spPr bwMode="auto">
          <a:xfrm>
            <a:off x="6948488" y="3681413"/>
            <a:ext cx="0" cy="935037"/>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8" name="Line 30"/>
          <p:cNvSpPr>
            <a:spLocks noChangeShapeType="1"/>
          </p:cNvSpPr>
          <p:nvPr/>
        </p:nvSpPr>
        <p:spPr bwMode="auto">
          <a:xfrm>
            <a:off x="6588125" y="3752850"/>
            <a:ext cx="0" cy="863600"/>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59" name="Line 31"/>
          <p:cNvSpPr>
            <a:spLocks noChangeShapeType="1"/>
          </p:cNvSpPr>
          <p:nvPr/>
        </p:nvSpPr>
        <p:spPr bwMode="auto">
          <a:xfrm>
            <a:off x="6227763" y="3752850"/>
            <a:ext cx="0" cy="863600"/>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60" name="Line 32"/>
          <p:cNvSpPr>
            <a:spLocks noChangeShapeType="1"/>
          </p:cNvSpPr>
          <p:nvPr/>
        </p:nvSpPr>
        <p:spPr bwMode="auto">
          <a:xfrm>
            <a:off x="5868988" y="3752850"/>
            <a:ext cx="0" cy="935038"/>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61" name="Line 33"/>
          <p:cNvSpPr>
            <a:spLocks noChangeShapeType="1"/>
          </p:cNvSpPr>
          <p:nvPr/>
        </p:nvSpPr>
        <p:spPr bwMode="auto">
          <a:xfrm>
            <a:off x="5508625" y="3824288"/>
            <a:ext cx="0" cy="1008062"/>
          </a:xfrm>
          <a:prstGeom prst="line">
            <a:avLst/>
          </a:prstGeom>
          <a:noFill/>
          <a:ln w="12700">
            <a:solidFill>
              <a:srgbClr val="FF5353"/>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62" name="Rectangle 34"/>
          <p:cNvSpPr>
            <a:spLocks noChangeArrowheads="1"/>
          </p:cNvSpPr>
          <p:nvPr/>
        </p:nvSpPr>
        <p:spPr bwMode="auto">
          <a:xfrm>
            <a:off x="34925" y="3105150"/>
            <a:ext cx="43926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K Ö Z V E T L E N</a:t>
            </a:r>
          </a:p>
        </p:txBody>
      </p:sp>
      <p:sp>
        <p:nvSpPr>
          <p:cNvPr id="1584163" name="Rectangle 35"/>
          <p:cNvSpPr>
            <a:spLocks noChangeArrowheads="1"/>
          </p:cNvSpPr>
          <p:nvPr/>
        </p:nvSpPr>
        <p:spPr bwMode="auto">
          <a:xfrm>
            <a:off x="4284663" y="3105150"/>
            <a:ext cx="43926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K Ö Z V E T E T T</a:t>
            </a:r>
          </a:p>
        </p:txBody>
      </p:sp>
      <p:sp>
        <p:nvSpPr>
          <p:cNvPr id="1584164" name="Line 36"/>
          <p:cNvSpPr>
            <a:spLocks noChangeShapeType="1"/>
          </p:cNvSpPr>
          <p:nvPr/>
        </p:nvSpPr>
        <p:spPr bwMode="auto">
          <a:xfrm>
            <a:off x="3708400" y="5192713"/>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65" name="Line 37"/>
          <p:cNvSpPr>
            <a:spLocks noChangeShapeType="1"/>
          </p:cNvSpPr>
          <p:nvPr/>
        </p:nvSpPr>
        <p:spPr bwMode="auto">
          <a:xfrm>
            <a:off x="3636963" y="5445125"/>
            <a:ext cx="151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66" name="Line 38"/>
          <p:cNvSpPr>
            <a:spLocks noChangeShapeType="1"/>
          </p:cNvSpPr>
          <p:nvPr/>
        </p:nvSpPr>
        <p:spPr bwMode="auto">
          <a:xfrm>
            <a:off x="3636963" y="4976813"/>
            <a:ext cx="151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67" name="Rectangle 39"/>
          <p:cNvSpPr>
            <a:spLocks noChangeArrowheads="1"/>
          </p:cNvSpPr>
          <p:nvPr/>
        </p:nvSpPr>
        <p:spPr bwMode="auto">
          <a:xfrm>
            <a:off x="34925" y="4581525"/>
            <a:ext cx="43926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E S Z K Ö Z</a:t>
            </a:r>
          </a:p>
        </p:txBody>
      </p:sp>
      <p:sp>
        <p:nvSpPr>
          <p:cNvPr id="1584168" name="Rectangle 40"/>
          <p:cNvSpPr>
            <a:spLocks noChangeArrowheads="1"/>
          </p:cNvSpPr>
          <p:nvPr/>
        </p:nvSpPr>
        <p:spPr bwMode="auto">
          <a:xfrm>
            <a:off x="684213" y="5805488"/>
            <a:ext cx="7200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Összes költség = Ráfordítás + Aktivált saját teljesítmény</a:t>
            </a:r>
          </a:p>
        </p:txBody>
      </p:sp>
      <p:sp>
        <p:nvSpPr>
          <p:cNvPr id="18474" name="Line 41"/>
          <p:cNvSpPr>
            <a:spLocks noChangeShapeType="1"/>
          </p:cNvSpPr>
          <p:nvPr/>
        </p:nvSpPr>
        <p:spPr bwMode="auto">
          <a:xfrm>
            <a:off x="2339975" y="1881188"/>
            <a:ext cx="0" cy="86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8475" name="Line 42"/>
          <p:cNvSpPr>
            <a:spLocks noChangeShapeType="1"/>
          </p:cNvSpPr>
          <p:nvPr/>
        </p:nvSpPr>
        <p:spPr bwMode="auto">
          <a:xfrm>
            <a:off x="2555875" y="1882775"/>
            <a:ext cx="0" cy="8620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Lst>
        </p:spPr>
        <p:txBody>
          <a:bodyPr/>
          <a:lstStyle/>
          <a:p>
            <a:endParaRPr lang="hu-HU"/>
          </a:p>
        </p:txBody>
      </p:sp>
      <p:sp>
        <p:nvSpPr>
          <p:cNvPr id="18476" name="Line 43"/>
          <p:cNvSpPr>
            <a:spLocks noChangeShapeType="1"/>
          </p:cNvSpPr>
          <p:nvPr/>
        </p:nvSpPr>
        <p:spPr bwMode="auto">
          <a:xfrm>
            <a:off x="3132138" y="1952625"/>
            <a:ext cx="0"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8477" name="Line 44"/>
          <p:cNvSpPr>
            <a:spLocks noChangeShapeType="1"/>
          </p:cNvSpPr>
          <p:nvPr/>
        </p:nvSpPr>
        <p:spPr bwMode="auto">
          <a:xfrm>
            <a:off x="3563938" y="1952625"/>
            <a:ext cx="0" cy="720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8478" name="Line 45"/>
          <p:cNvSpPr>
            <a:spLocks noChangeShapeType="1"/>
          </p:cNvSpPr>
          <p:nvPr/>
        </p:nvSpPr>
        <p:spPr bwMode="auto">
          <a:xfrm>
            <a:off x="4645025" y="1952625"/>
            <a:ext cx="0" cy="720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8479" name="Line 46"/>
          <p:cNvSpPr>
            <a:spLocks noChangeShapeType="1"/>
          </p:cNvSpPr>
          <p:nvPr/>
        </p:nvSpPr>
        <p:spPr bwMode="auto">
          <a:xfrm>
            <a:off x="4427538" y="1952625"/>
            <a:ext cx="0" cy="720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8480" name="Line 47"/>
          <p:cNvSpPr>
            <a:spLocks noChangeShapeType="1"/>
          </p:cNvSpPr>
          <p:nvPr/>
        </p:nvSpPr>
        <p:spPr bwMode="auto">
          <a:xfrm>
            <a:off x="6156325" y="1882775"/>
            <a:ext cx="0" cy="8620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8481" name="Line 48"/>
          <p:cNvSpPr>
            <a:spLocks noChangeShapeType="1"/>
          </p:cNvSpPr>
          <p:nvPr/>
        </p:nvSpPr>
        <p:spPr bwMode="auto">
          <a:xfrm>
            <a:off x="6588125" y="1881188"/>
            <a:ext cx="0" cy="936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84177" name="Rectangle 49"/>
          <p:cNvSpPr>
            <a:spLocks noChangeArrowheads="1"/>
          </p:cNvSpPr>
          <p:nvPr/>
        </p:nvSpPr>
        <p:spPr bwMode="auto">
          <a:xfrm>
            <a:off x="2195513" y="4941888"/>
            <a:ext cx="4392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FF3300"/>
                </a:solidFill>
                <a:latin typeface="Tahoma" pitchFamily="34" charset="0"/>
              </a:rPr>
              <a:t>É R T É K E S Í TÉS</a:t>
            </a:r>
          </a:p>
        </p:txBody>
      </p:sp>
      <p:sp>
        <p:nvSpPr>
          <p:cNvPr id="1584178" name="Text Box 50"/>
          <p:cNvSpPr txBox="1">
            <a:spLocks noChangeArrowheads="1"/>
          </p:cNvSpPr>
          <p:nvPr/>
        </p:nvSpPr>
        <p:spPr bwMode="auto">
          <a:xfrm>
            <a:off x="1763713" y="1450975"/>
            <a:ext cx="738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200</a:t>
            </a:r>
          </a:p>
        </p:txBody>
      </p:sp>
      <p:sp>
        <p:nvSpPr>
          <p:cNvPr id="1584179" name="Text Box 51"/>
          <p:cNvSpPr txBox="1">
            <a:spLocks noChangeArrowheads="1"/>
          </p:cNvSpPr>
          <p:nvPr/>
        </p:nvSpPr>
        <p:spPr bwMode="auto">
          <a:xfrm>
            <a:off x="3132138" y="15224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80</a:t>
            </a:r>
          </a:p>
        </p:txBody>
      </p:sp>
      <p:sp>
        <p:nvSpPr>
          <p:cNvPr id="1584180" name="Text Box 52"/>
          <p:cNvSpPr txBox="1">
            <a:spLocks noChangeArrowheads="1"/>
          </p:cNvSpPr>
          <p:nvPr/>
        </p:nvSpPr>
        <p:spPr bwMode="auto">
          <a:xfrm>
            <a:off x="6083300" y="1450975"/>
            <a:ext cx="78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200</a:t>
            </a:r>
          </a:p>
        </p:txBody>
      </p:sp>
      <p:sp>
        <p:nvSpPr>
          <p:cNvPr id="1584181" name="Text Box 53"/>
          <p:cNvSpPr txBox="1">
            <a:spLocks noChangeArrowheads="1"/>
          </p:cNvSpPr>
          <p:nvPr/>
        </p:nvSpPr>
        <p:spPr bwMode="auto">
          <a:xfrm>
            <a:off x="4498975" y="15224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20</a:t>
            </a:r>
          </a:p>
        </p:txBody>
      </p:sp>
      <p:sp>
        <p:nvSpPr>
          <p:cNvPr id="1584182" name="Text Box 54"/>
          <p:cNvSpPr txBox="1">
            <a:spLocks noChangeArrowheads="1"/>
          </p:cNvSpPr>
          <p:nvPr/>
        </p:nvSpPr>
        <p:spPr bwMode="auto">
          <a:xfrm>
            <a:off x="4076700" y="3394075"/>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500</a:t>
            </a:r>
          </a:p>
        </p:txBody>
      </p:sp>
      <p:sp>
        <p:nvSpPr>
          <p:cNvPr id="1584183" name="Text Box 55"/>
          <p:cNvSpPr txBox="1">
            <a:spLocks noChangeArrowheads="1"/>
          </p:cNvSpPr>
          <p:nvPr/>
        </p:nvSpPr>
        <p:spPr bwMode="auto">
          <a:xfrm>
            <a:off x="2051050" y="3438525"/>
            <a:ext cx="809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300</a:t>
            </a:r>
          </a:p>
        </p:txBody>
      </p:sp>
      <p:sp>
        <p:nvSpPr>
          <p:cNvPr id="1584184" name="Text Box 56"/>
          <p:cNvSpPr txBox="1">
            <a:spLocks noChangeArrowheads="1"/>
          </p:cNvSpPr>
          <p:nvPr/>
        </p:nvSpPr>
        <p:spPr bwMode="auto">
          <a:xfrm>
            <a:off x="6299200" y="3394075"/>
            <a:ext cx="1108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200</a:t>
            </a:r>
          </a:p>
        </p:txBody>
      </p:sp>
      <p:sp>
        <p:nvSpPr>
          <p:cNvPr id="1584185" name="Text Box 57"/>
          <p:cNvSpPr txBox="1">
            <a:spLocks noChangeArrowheads="1"/>
          </p:cNvSpPr>
          <p:nvPr/>
        </p:nvSpPr>
        <p:spPr bwMode="auto">
          <a:xfrm>
            <a:off x="971550" y="5280025"/>
            <a:ext cx="86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300</a:t>
            </a:r>
          </a:p>
        </p:txBody>
      </p:sp>
      <p:sp>
        <p:nvSpPr>
          <p:cNvPr id="1584186" name="Text Box 58"/>
          <p:cNvSpPr txBox="1">
            <a:spLocks noChangeArrowheads="1"/>
          </p:cNvSpPr>
          <p:nvPr/>
        </p:nvSpPr>
        <p:spPr bwMode="auto">
          <a:xfrm>
            <a:off x="5427663" y="5321300"/>
            <a:ext cx="728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200</a:t>
            </a:r>
          </a:p>
        </p:txBody>
      </p:sp>
      <p:sp>
        <p:nvSpPr>
          <p:cNvPr id="1584187" name="Text Box 59"/>
          <p:cNvSpPr txBox="1">
            <a:spLocks noChangeArrowheads="1"/>
          </p:cNvSpPr>
          <p:nvPr/>
        </p:nvSpPr>
        <p:spPr bwMode="auto">
          <a:xfrm>
            <a:off x="1547813" y="52657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a:t>
            </a:r>
          </a:p>
        </p:txBody>
      </p:sp>
      <p:sp>
        <p:nvSpPr>
          <p:cNvPr id="1584188" name="Text Box 60"/>
          <p:cNvSpPr txBox="1">
            <a:spLocks noChangeArrowheads="1"/>
          </p:cNvSpPr>
          <p:nvPr/>
        </p:nvSpPr>
        <p:spPr bwMode="auto">
          <a:xfrm>
            <a:off x="1908175" y="5284788"/>
            <a:ext cx="89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160</a:t>
            </a:r>
          </a:p>
        </p:txBody>
      </p:sp>
      <p:sp>
        <p:nvSpPr>
          <p:cNvPr id="1584189" name="Text Box 61"/>
          <p:cNvSpPr txBox="1">
            <a:spLocks noChangeArrowheads="1"/>
          </p:cNvSpPr>
          <p:nvPr/>
        </p:nvSpPr>
        <p:spPr bwMode="auto">
          <a:xfrm>
            <a:off x="5940425" y="53213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a:t>
            </a:r>
          </a:p>
        </p:txBody>
      </p:sp>
      <p:sp>
        <p:nvSpPr>
          <p:cNvPr id="1584190" name="Text Box 62"/>
          <p:cNvSpPr txBox="1">
            <a:spLocks noChangeArrowheads="1"/>
          </p:cNvSpPr>
          <p:nvPr/>
        </p:nvSpPr>
        <p:spPr bwMode="auto">
          <a:xfrm>
            <a:off x="6362700" y="5321300"/>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chemeClr val="accent2"/>
                </a:solidFill>
                <a:latin typeface="Tahoma" pitchFamily="34" charset="0"/>
              </a:rPr>
              <a:t>160</a:t>
            </a:r>
          </a:p>
        </p:txBody>
      </p:sp>
      <p:sp>
        <p:nvSpPr>
          <p:cNvPr id="1584191" name="Text Box 63"/>
          <p:cNvSpPr txBox="1">
            <a:spLocks noChangeArrowheads="1"/>
          </p:cNvSpPr>
          <p:nvPr/>
        </p:nvSpPr>
        <p:spPr bwMode="auto">
          <a:xfrm>
            <a:off x="1547813" y="631983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rgbClr val="FF0000"/>
                </a:solidFill>
                <a:latin typeface="Tahoma" pitchFamily="34" charset="0"/>
              </a:rPr>
              <a:t>500</a:t>
            </a:r>
          </a:p>
        </p:txBody>
      </p:sp>
      <p:sp>
        <p:nvSpPr>
          <p:cNvPr id="1584192" name="Text Box 64"/>
          <p:cNvSpPr txBox="1">
            <a:spLocks noChangeArrowheads="1"/>
          </p:cNvSpPr>
          <p:nvPr/>
        </p:nvSpPr>
        <p:spPr bwMode="auto">
          <a:xfrm>
            <a:off x="3490913" y="6319838"/>
            <a:ext cx="811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rgbClr val="FF0000"/>
                </a:solidFill>
                <a:latin typeface="Tahoma" pitchFamily="34" charset="0"/>
              </a:rPr>
              <a:t>360</a:t>
            </a:r>
          </a:p>
        </p:txBody>
      </p:sp>
      <p:sp>
        <p:nvSpPr>
          <p:cNvPr id="1584193" name="Text Box 65"/>
          <p:cNvSpPr txBox="1">
            <a:spLocks noChangeArrowheads="1"/>
          </p:cNvSpPr>
          <p:nvPr/>
        </p:nvSpPr>
        <p:spPr bwMode="auto">
          <a:xfrm>
            <a:off x="5580063" y="6319838"/>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400" b="1">
                <a:solidFill>
                  <a:srgbClr val="FF0000"/>
                </a:solidFill>
                <a:latin typeface="Tahoma" pitchFamily="34" charset="0"/>
              </a:rPr>
              <a:t>140</a:t>
            </a:r>
          </a:p>
        </p:txBody>
      </p:sp>
      <p:sp>
        <p:nvSpPr>
          <p:cNvPr id="18499" name="Text Box 66"/>
          <p:cNvSpPr txBox="1">
            <a:spLocks noChangeArrowheads="1"/>
          </p:cNvSpPr>
          <p:nvPr/>
        </p:nvSpPr>
        <p:spPr bwMode="auto">
          <a:xfrm>
            <a:off x="2276475" y="6672263"/>
            <a:ext cx="42195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r>
              <a:rPr lang="hu-HU" altLang="hu-HU" sz="1200" b="1">
                <a:solidFill>
                  <a:schemeClr val="bg1"/>
                </a:solidFill>
                <a:latin typeface="Tahoma" pitchFamily="34" charset="0"/>
              </a:rPr>
              <a:t>Dr. Karai Éva előadásvázlata 2008, november 25.</a:t>
            </a:r>
          </a:p>
        </p:txBody>
      </p:sp>
      <p:sp>
        <p:nvSpPr>
          <p:cNvPr id="1584195" name="Line 67"/>
          <p:cNvSpPr>
            <a:spLocks noChangeShapeType="1"/>
          </p:cNvSpPr>
          <p:nvPr/>
        </p:nvSpPr>
        <p:spPr bwMode="auto">
          <a:xfrm flipH="1">
            <a:off x="2195513" y="3644900"/>
            <a:ext cx="2305050" cy="27368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84196" name="Line 68"/>
          <p:cNvSpPr>
            <a:spLocks noChangeShapeType="1"/>
          </p:cNvSpPr>
          <p:nvPr/>
        </p:nvSpPr>
        <p:spPr bwMode="auto">
          <a:xfrm flipH="1">
            <a:off x="4211638" y="5805488"/>
            <a:ext cx="2376487" cy="6477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84197" name="Line 69"/>
          <p:cNvSpPr>
            <a:spLocks noChangeShapeType="1"/>
          </p:cNvSpPr>
          <p:nvPr/>
        </p:nvSpPr>
        <p:spPr bwMode="auto">
          <a:xfrm>
            <a:off x="1979613" y="5849938"/>
            <a:ext cx="4032250" cy="5318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84198" name="AutoShape 70"/>
          <p:cNvSpPr>
            <a:spLocks/>
          </p:cNvSpPr>
          <p:nvPr/>
        </p:nvSpPr>
        <p:spPr bwMode="auto">
          <a:xfrm rot="-5592378">
            <a:off x="1727994" y="4977606"/>
            <a:ext cx="431800" cy="1366838"/>
          </a:xfrm>
          <a:prstGeom prst="leftBrace">
            <a:avLst>
              <a:gd name="adj1" fmla="val 26379"/>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584199" name="AutoShape 71"/>
          <p:cNvSpPr>
            <a:spLocks/>
          </p:cNvSpPr>
          <p:nvPr/>
        </p:nvSpPr>
        <p:spPr bwMode="auto">
          <a:xfrm rot="-5592378">
            <a:off x="6336507" y="4977606"/>
            <a:ext cx="431800" cy="1366837"/>
          </a:xfrm>
          <a:prstGeom prst="leftBrace">
            <a:avLst>
              <a:gd name="adj1" fmla="val 26379"/>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Tree>
    <p:extLst>
      <p:ext uri="{BB962C8B-B14F-4D97-AF65-F5344CB8AC3E}">
        <p14:creationId xmlns:p14="http://schemas.microsoft.com/office/powerpoint/2010/main" val="3867762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41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41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414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5841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4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841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414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8413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841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8418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84162"/>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584163"/>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58418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841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841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41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841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841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8415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58414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5841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8414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8414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584148"/>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584167"/>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5841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841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841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841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841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841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8415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5841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841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841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4164"/>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584188"/>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58418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58418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84190"/>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584168"/>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58419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8419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8419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8419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8419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58419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8419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84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4133" grpId="0"/>
      <p:bldP spid="1584134" grpId="0"/>
      <p:bldP spid="1584135" grpId="0"/>
      <p:bldP spid="1584136" grpId="0"/>
      <p:bldP spid="1584137" grpId="0"/>
      <p:bldP spid="1584138" grpId="0" animBg="1"/>
      <p:bldP spid="1584139" grpId="0"/>
      <p:bldP spid="1584139" grpId="1"/>
      <p:bldP spid="1584140" grpId="0" animBg="1"/>
      <p:bldP spid="1584141" grpId="0" animBg="1"/>
      <p:bldP spid="1584142" grpId="0" animBg="1"/>
      <p:bldP spid="1584143" grpId="0" animBg="1"/>
      <p:bldP spid="1584144" grpId="0"/>
      <p:bldP spid="1584144" grpId="1"/>
      <p:bldP spid="1584145" grpId="0"/>
      <p:bldP spid="1584145" grpId="1"/>
      <p:bldP spid="1584146" grpId="0" animBg="1"/>
      <p:bldP spid="1584147" grpId="0" animBg="1"/>
      <p:bldP spid="1584148" grpId="0"/>
      <p:bldP spid="1584148" grpId="1"/>
      <p:bldP spid="1584149" grpId="0"/>
      <p:bldP spid="1584149" grpId="1"/>
      <p:bldP spid="1584150" grpId="0" animBg="1"/>
      <p:bldP spid="1584151" grpId="0" animBg="1"/>
      <p:bldP spid="1584152" grpId="0" animBg="1"/>
      <p:bldP spid="1584153" grpId="0" animBg="1"/>
      <p:bldP spid="1584154" grpId="0" animBg="1"/>
      <p:bldP spid="1584155" grpId="0" animBg="1"/>
      <p:bldP spid="1584156" grpId="0" animBg="1"/>
      <p:bldP spid="1584157" grpId="0" animBg="1"/>
      <p:bldP spid="1584158" grpId="0" animBg="1"/>
      <p:bldP spid="1584159" grpId="0" animBg="1"/>
      <p:bldP spid="1584160" grpId="0" animBg="1"/>
      <p:bldP spid="1584161" grpId="0" animBg="1"/>
      <p:bldP spid="1584162" grpId="0"/>
      <p:bldP spid="1584162" grpId="1"/>
      <p:bldP spid="1584163" grpId="0"/>
      <p:bldP spid="1584163" grpId="1"/>
      <p:bldP spid="1584164" grpId="0" animBg="1"/>
      <p:bldP spid="1584165" grpId="0" animBg="1"/>
      <p:bldP spid="1584166" grpId="0" animBg="1"/>
      <p:bldP spid="1584167" grpId="0"/>
      <p:bldP spid="1584167" grpId="1"/>
      <p:bldP spid="1584168" grpId="0"/>
      <p:bldP spid="1584177" grpId="0"/>
      <p:bldP spid="1584177" grpId="1"/>
      <p:bldP spid="1584178" grpId="0"/>
      <p:bldP spid="1584179" grpId="0"/>
      <p:bldP spid="1584180" grpId="0"/>
      <p:bldP spid="1584181" grpId="0"/>
      <p:bldP spid="1584182" grpId="0"/>
      <p:bldP spid="1584182" grpId="1"/>
      <p:bldP spid="1584183" grpId="0"/>
      <p:bldP spid="1584183" grpId="1"/>
      <p:bldP spid="1584184" grpId="0"/>
      <p:bldP spid="1584184" grpId="1"/>
      <p:bldP spid="1584184" grpId="2"/>
      <p:bldP spid="1584185" grpId="0"/>
      <p:bldP spid="1584185" grpId="1"/>
      <p:bldP spid="1584186" grpId="0"/>
      <p:bldP spid="1584186" grpId="1"/>
      <p:bldP spid="1584187" grpId="0"/>
      <p:bldP spid="1584187" grpId="1"/>
      <p:bldP spid="1584188" grpId="0"/>
      <p:bldP spid="1584188" grpId="1"/>
      <p:bldP spid="1584189" grpId="0"/>
      <p:bldP spid="1584189" grpId="1"/>
      <p:bldP spid="1584190" grpId="0"/>
      <p:bldP spid="1584191" grpId="0"/>
      <p:bldP spid="1584192" grpId="0"/>
      <p:bldP spid="1584193" grpId="0"/>
      <p:bldP spid="1584195" grpId="0" animBg="1"/>
      <p:bldP spid="1584196" grpId="0" animBg="1"/>
      <p:bldP spid="1584197" grpId="0" animBg="1"/>
      <p:bldP spid="1584198" grpId="0" animBg="1"/>
      <p:bldP spid="15841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D3BFC2F-EBE0-4FD2-9B0D-1F5DA5DB2B6E}" type="slidenum">
              <a:rPr lang="hu-HU" altLang="hu-HU" sz="1400" smtClean="0"/>
              <a:pPr algn="r" eaLnBrk="1" hangingPunct="1">
                <a:spcBef>
                  <a:spcPct val="0"/>
                </a:spcBef>
                <a:buFontTx/>
                <a:buNone/>
              </a:pPr>
              <a:t>18</a:t>
            </a:fld>
            <a:endParaRPr lang="hu-HU" altLang="hu-HU" sz="1400" smtClean="0"/>
          </a:p>
        </p:txBody>
      </p:sp>
      <p:sp>
        <p:nvSpPr>
          <p:cNvPr id="14339" name="Rectangle 2"/>
          <p:cNvSpPr>
            <a:spLocks noGrp="1" noChangeArrowheads="1"/>
          </p:cNvSpPr>
          <p:nvPr>
            <p:ph type="title"/>
          </p:nvPr>
        </p:nvSpPr>
        <p:spPr/>
        <p:txBody>
          <a:bodyPr/>
          <a:lstStyle/>
          <a:p>
            <a:pPr eaLnBrk="1" hangingPunct="1"/>
            <a:r>
              <a:rPr lang="hu-HU" altLang="hu-HU" sz="3200" smtClean="0">
                <a:solidFill>
                  <a:srgbClr val="FF3300"/>
                </a:solidFill>
              </a:rPr>
              <a:t>KÖLTSÉG ÉS EREDMÉNYKIMUTATÁS KAPCSOLATA</a:t>
            </a:r>
          </a:p>
        </p:txBody>
      </p:sp>
      <p:sp>
        <p:nvSpPr>
          <p:cNvPr id="1606659" name="Rectangle 3"/>
          <p:cNvSpPr>
            <a:spLocks noChangeArrowheads="1"/>
          </p:cNvSpPr>
          <p:nvPr/>
        </p:nvSpPr>
        <p:spPr bwMode="auto">
          <a:xfrm>
            <a:off x="755650" y="1763713"/>
            <a:ext cx="72009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800" b="1">
                <a:solidFill>
                  <a:srgbClr val="333399"/>
                </a:solidFill>
                <a:latin typeface="Tahoma" pitchFamily="34" charset="0"/>
              </a:rPr>
              <a:t>ÖSSZES KÖLTSÉG = RÁFORDÍTÁS </a:t>
            </a:r>
            <a:r>
              <a:rPr lang="en-US" altLang="hu-HU" sz="1800" b="1">
                <a:solidFill>
                  <a:srgbClr val="333399"/>
                </a:solidFill>
                <a:latin typeface="Tahoma" pitchFamily="34" charset="0"/>
                <a:cs typeface="Tahoma" pitchFamily="34" charset="0"/>
              </a:rPr>
              <a:t>±</a:t>
            </a:r>
            <a:r>
              <a:rPr lang="hu-HU" altLang="hu-HU" sz="1800" b="1">
                <a:solidFill>
                  <a:srgbClr val="333399"/>
                </a:solidFill>
                <a:latin typeface="Tahoma" pitchFamily="34" charset="0"/>
              </a:rPr>
              <a:t> AKTIVÁLT SAJÁT TELJESÍTMÉNY</a:t>
            </a:r>
          </a:p>
          <a:p>
            <a:pPr algn="ctr">
              <a:spcBef>
                <a:spcPct val="0"/>
              </a:spcBef>
              <a:buFontTx/>
              <a:buNone/>
            </a:pPr>
            <a:r>
              <a:rPr lang="hu-HU" altLang="hu-HU" sz="1800" b="1">
                <a:solidFill>
                  <a:srgbClr val="333399"/>
                </a:solidFill>
                <a:latin typeface="Tahoma" pitchFamily="34" charset="0"/>
              </a:rPr>
              <a:t>                                                   </a:t>
            </a:r>
            <a:r>
              <a:rPr lang="hu-HU" altLang="hu-HU" sz="1800" b="1">
                <a:solidFill>
                  <a:srgbClr val="FF0000"/>
                </a:solidFill>
                <a:latin typeface="Tahoma" pitchFamily="34" charset="0"/>
              </a:rPr>
              <a:t>AST</a:t>
            </a:r>
          </a:p>
        </p:txBody>
      </p:sp>
      <p:sp>
        <p:nvSpPr>
          <p:cNvPr id="1606660" name="Rectangle 4"/>
          <p:cNvSpPr>
            <a:spLocks noChangeArrowheads="1"/>
          </p:cNvSpPr>
          <p:nvPr/>
        </p:nvSpPr>
        <p:spPr bwMode="auto">
          <a:xfrm>
            <a:off x="900113" y="4643438"/>
            <a:ext cx="72009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800" b="1">
                <a:solidFill>
                  <a:srgbClr val="333399"/>
                </a:solidFill>
                <a:latin typeface="Tahoma" pitchFamily="34" charset="0"/>
              </a:rPr>
              <a:t>ÖSSZES KÖLTSÉG </a:t>
            </a:r>
            <a:r>
              <a:rPr lang="hu-HU" altLang="hu-HU" sz="1800" b="1">
                <a:solidFill>
                  <a:srgbClr val="333399"/>
                </a:solidFill>
                <a:latin typeface="Tahoma" pitchFamily="34" charset="0"/>
                <a:sym typeface="Symbol" pitchFamily="18" charset="2"/>
              </a:rPr>
              <a:t></a:t>
            </a:r>
            <a:r>
              <a:rPr lang="hu-HU" altLang="hu-HU" sz="1800" b="1">
                <a:solidFill>
                  <a:srgbClr val="333399"/>
                </a:solidFill>
                <a:latin typeface="Tahoma" pitchFamily="34" charset="0"/>
              </a:rPr>
              <a:t> AKTIVÁLT SAJÁT TELJESÍTMÉNY = RÁFORDÍTÁS</a:t>
            </a:r>
          </a:p>
        </p:txBody>
      </p:sp>
      <p:sp>
        <p:nvSpPr>
          <p:cNvPr id="1606661" name="AutoShape 5"/>
          <p:cNvSpPr>
            <a:spLocks/>
          </p:cNvSpPr>
          <p:nvPr/>
        </p:nvSpPr>
        <p:spPr bwMode="auto">
          <a:xfrm rot="5400000">
            <a:off x="3528219" y="2375694"/>
            <a:ext cx="287337" cy="6264275"/>
          </a:xfrm>
          <a:prstGeom prst="rightBrace">
            <a:avLst>
              <a:gd name="adj1" fmla="val 181676"/>
              <a:gd name="adj2" fmla="val 50000"/>
            </a:avLst>
          </a:prstGeom>
          <a:noFill/>
          <a:ln w="9525">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606662" name="AutoShape 6"/>
          <p:cNvSpPr>
            <a:spLocks/>
          </p:cNvSpPr>
          <p:nvPr/>
        </p:nvSpPr>
        <p:spPr bwMode="auto">
          <a:xfrm rot="5400000">
            <a:off x="7561263" y="4679950"/>
            <a:ext cx="287337" cy="1655763"/>
          </a:xfrm>
          <a:prstGeom prst="rightBrace">
            <a:avLst>
              <a:gd name="adj1" fmla="val 48020"/>
              <a:gd name="adj2" fmla="val 50000"/>
            </a:avLst>
          </a:prstGeom>
          <a:noFill/>
          <a:ln w="952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b="1">
              <a:solidFill>
                <a:srgbClr val="FF3300"/>
              </a:solidFill>
              <a:latin typeface="Tahoma" pitchFamily="34" charset="0"/>
            </a:endParaRPr>
          </a:p>
        </p:txBody>
      </p:sp>
      <p:sp>
        <p:nvSpPr>
          <p:cNvPr id="1606663" name="Rectangle 7"/>
          <p:cNvSpPr>
            <a:spLocks noChangeArrowheads="1"/>
          </p:cNvSpPr>
          <p:nvPr/>
        </p:nvSpPr>
        <p:spPr bwMode="auto">
          <a:xfrm>
            <a:off x="1403350" y="5940425"/>
            <a:ext cx="5113338"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chemeClr val="accent2"/>
                </a:solidFill>
                <a:latin typeface="Tahoma" pitchFamily="34" charset="0"/>
              </a:rPr>
              <a:t>ÖSSZKÖLTSÉG ELJÁRÁSSAL </a:t>
            </a:r>
          </a:p>
          <a:p>
            <a:pPr algn="ctr">
              <a:spcBef>
                <a:spcPct val="0"/>
              </a:spcBef>
              <a:buFontTx/>
              <a:buNone/>
            </a:pPr>
            <a:r>
              <a:rPr lang="hu-HU" altLang="hu-HU" sz="1400" b="1">
                <a:solidFill>
                  <a:schemeClr val="accent2"/>
                </a:solidFill>
                <a:latin typeface="Tahoma" pitchFamily="34" charset="0"/>
              </a:rPr>
              <a:t>KÉSZÜLŐ EREDMÉNYKIMUTATÁS</a:t>
            </a:r>
          </a:p>
        </p:txBody>
      </p:sp>
      <p:sp>
        <p:nvSpPr>
          <p:cNvPr id="1606664" name="Rectangle 8"/>
          <p:cNvSpPr>
            <a:spLocks noChangeArrowheads="1"/>
          </p:cNvSpPr>
          <p:nvPr/>
        </p:nvSpPr>
        <p:spPr bwMode="auto">
          <a:xfrm>
            <a:off x="6011863" y="5903913"/>
            <a:ext cx="309721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FF3300"/>
                </a:solidFill>
                <a:latin typeface="Tahoma" pitchFamily="34" charset="0"/>
              </a:rPr>
              <a:t>FORGALMI KÖLTSÉG ELJÁRÁSSAL </a:t>
            </a:r>
          </a:p>
          <a:p>
            <a:pPr algn="ctr">
              <a:spcBef>
                <a:spcPct val="0"/>
              </a:spcBef>
              <a:buFontTx/>
              <a:buNone/>
            </a:pPr>
            <a:r>
              <a:rPr lang="hu-HU" altLang="hu-HU" sz="1400" b="1">
                <a:solidFill>
                  <a:srgbClr val="FF3300"/>
                </a:solidFill>
                <a:latin typeface="Tahoma" pitchFamily="34" charset="0"/>
              </a:rPr>
              <a:t>KÉSZÜLŐ EREDMÉNYKIMUTATÁS</a:t>
            </a:r>
          </a:p>
        </p:txBody>
      </p:sp>
      <p:sp>
        <p:nvSpPr>
          <p:cNvPr id="1606665" name="Line 9"/>
          <p:cNvSpPr>
            <a:spLocks noChangeShapeType="1"/>
          </p:cNvSpPr>
          <p:nvPr/>
        </p:nvSpPr>
        <p:spPr bwMode="auto">
          <a:xfrm flipH="1">
            <a:off x="2268538" y="2554288"/>
            <a:ext cx="3816350" cy="865187"/>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606666" name="Rectangle 10"/>
          <p:cNvSpPr>
            <a:spLocks noChangeArrowheads="1"/>
          </p:cNvSpPr>
          <p:nvPr/>
        </p:nvSpPr>
        <p:spPr bwMode="auto">
          <a:xfrm>
            <a:off x="322263" y="3860800"/>
            <a:ext cx="4249737"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FF3300"/>
                </a:solidFill>
                <a:latin typeface="Tahoma" pitchFamily="34" charset="0"/>
              </a:rPr>
              <a:t>STKÁV </a:t>
            </a:r>
            <a:r>
              <a:rPr lang="hu-HU" altLang="hu-HU" sz="1400" b="1">
                <a:solidFill>
                  <a:srgbClr val="333399"/>
                </a:solidFill>
                <a:latin typeface="Tahoma" pitchFamily="34" charset="0"/>
              </a:rPr>
              <a:t>=</a:t>
            </a:r>
            <a:r>
              <a:rPr lang="hu-HU" altLang="hu-HU" sz="1400" b="1">
                <a:solidFill>
                  <a:srgbClr val="FF3300"/>
                </a:solidFill>
                <a:latin typeface="Tahoma" pitchFamily="34" charset="0"/>
              </a:rPr>
              <a:t> S</a:t>
            </a:r>
            <a:r>
              <a:rPr lang="hu-HU" altLang="hu-HU" sz="1400" b="1">
                <a:solidFill>
                  <a:srgbClr val="333399"/>
                </a:solidFill>
                <a:latin typeface="Tahoma" pitchFamily="34" charset="0"/>
              </a:rPr>
              <a:t>AJÁT </a:t>
            </a:r>
            <a:r>
              <a:rPr lang="hu-HU" altLang="hu-HU" sz="1400" b="1">
                <a:solidFill>
                  <a:srgbClr val="FF3300"/>
                </a:solidFill>
                <a:latin typeface="Tahoma" pitchFamily="34" charset="0"/>
              </a:rPr>
              <a:t>T</a:t>
            </a:r>
            <a:r>
              <a:rPr lang="hu-HU" altLang="hu-HU" sz="1400" b="1">
                <a:solidFill>
                  <a:srgbClr val="333399"/>
                </a:solidFill>
                <a:latin typeface="Tahoma" pitchFamily="34" charset="0"/>
              </a:rPr>
              <a:t>ERMELÉSŰ </a:t>
            </a:r>
            <a:r>
              <a:rPr lang="hu-HU" altLang="hu-HU" sz="1400" b="1">
                <a:solidFill>
                  <a:srgbClr val="FF3300"/>
                </a:solidFill>
                <a:latin typeface="Tahoma" pitchFamily="34" charset="0"/>
              </a:rPr>
              <a:t>K</a:t>
            </a:r>
            <a:r>
              <a:rPr lang="hu-HU" altLang="hu-HU" sz="1400" b="1">
                <a:solidFill>
                  <a:srgbClr val="333399"/>
                </a:solidFill>
                <a:latin typeface="Tahoma" pitchFamily="34" charset="0"/>
              </a:rPr>
              <a:t>ÉSZLETEK </a:t>
            </a:r>
          </a:p>
          <a:p>
            <a:pPr algn="ctr">
              <a:spcBef>
                <a:spcPct val="0"/>
              </a:spcBef>
              <a:buFontTx/>
              <a:buNone/>
            </a:pPr>
            <a:r>
              <a:rPr lang="hu-HU" altLang="hu-HU" sz="1400" b="1">
                <a:solidFill>
                  <a:srgbClr val="FF3300"/>
                </a:solidFill>
                <a:latin typeface="Tahoma" pitchFamily="34" charset="0"/>
              </a:rPr>
              <a:t>Á</a:t>
            </a:r>
            <a:r>
              <a:rPr lang="hu-HU" altLang="hu-HU" sz="1400" b="1">
                <a:solidFill>
                  <a:srgbClr val="333399"/>
                </a:solidFill>
                <a:latin typeface="Tahoma" pitchFamily="34" charset="0"/>
              </a:rPr>
              <a:t>LLOMÁNY</a:t>
            </a:r>
            <a:r>
              <a:rPr lang="hu-HU" altLang="hu-HU" sz="1400" b="1">
                <a:solidFill>
                  <a:srgbClr val="FF3300"/>
                </a:solidFill>
                <a:latin typeface="Tahoma" pitchFamily="34" charset="0"/>
              </a:rPr>
              <a:t>V</a:t>
            </a:r>
            <a:r>
              <a:rPr lang="hu-HU" altLang="hu-HU" sz="1400" b="1">
                <a:solidFill>
                  <a:srgbClr val="333399"/>
                </a:solidFill>
                <a:latin typeface="Tahoma" pitchFamily="34" charset="0"/>
              </a:rPr>
              <a:t>ÁLTOZÁSA </a:t>
            </a:r>
          </a:p>
          <a:p>
            <a:pPr algn="ctr">
              <a:spcBef>
                <a:spcPct val="0"/>
              </a:spcBef>
              <a:buFontTx/>
              <a:buNone/>
            </a:pPr>
            <a:r>
              <a:rPr lang="hu-HU" altLang="hu-HU" sz="4800" b="1">
                <a:solidFill>
                  <a:srgbClr val="FF0000"/>
                </a:solidFill>
                <a:latin typeface="Tahoma" pitchFamily="34" charset="0"/>
                <a:sym typeface="Symbol" pitchFamily="18" charset="2"/>
              </a:rPr>
              <a:t></a:t>
            </a:r>
          </a:p>
        </p:txBody>
      </p:sp>
      <p:sp>
        <p:nvSpPr>
          <p:cNvPr id="1606667" name="Line 11"/>
          <p:cNvSpPr>
            <a:spLocks noChangeShapeType="1"/>
          </p:cNvSpPr>
          <p:nvPr/>
        </p:nvSpPr>
        <p:spPr bwMode="auto">
          <a:xfrm>
            <a:off x="6084888" y="2554288"/>
            <a:ext cx="1412875" cy="739775"/>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606668" name="Rectangle 12"/>
          <p:cNvSpPr>
            <a:spLocks noChangeArrowheads="1"/>
          </p:cNvSpPr>
          <p:nvPr/>
        </p:nvSpPr>
        <p:spPr bwMode="auto">
          <a:xfrm>
            <a:off x="4859338" y="3789363"/>
            <a:ext cx="424973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FF3300"/>
                </a:solidFill>
                <a:latin typeface="Tahoma" pitchFamily="34" charset="0"/>
              </a:rPr>
              <a:t>SEEAÉ</a:t>
            </a:r>
            <a:r>
              <a:rPr lang="hu-HU" altLang="hu-HU" sz="1400" b="1">
                <a:solidFill>
                  <a:srgbClr val="333399"/>
                </a:solidFill>
                <a:latin typeface="Tahoma" pitchFamily="34" charset="0"/>
              </a:rPr>
              <a:t> = (EGYÉB) </a:t>
            </a:r>
            <a:r>
              <a:rPr lang="hu-HU" altLang="hu-HU" sz="1400" b="1">
                <a:solidFill>
                  <a:srgbClr val="FF3300"/>
                </a:solidFill>
                <a:latin typeface="Tahoma" pitchFamily="34" charset="0"/>
              </a:rPr>
              <a:t>S</a:t>
            </a:r>
            <a:r>
              <a:rPr lang="hu-HU" altLang="hu-HU" sz="1400" b="1">
                <a:solidFill>
                  <a:srgbClr val="333399"/>
                </a:solidFill>
                <a:latin typeface="Tahoma" pitchFamily="34" charset="0"/>
              </a:rPr>
              <a:t>AJÁT</a:t>
            </a:r>
            <a:r>
              <a:rPr lang="hu-HU" altLang="hu-HU" sz="1400" b="1">
                <a:solidFill>
                  <a:srgbClr val="FF3300"/>
                </a:solidFill>
                <a:latin typeface="Tahoma" pitchFamily="34" charset="0"/>
              </a:rPr>
              <a:t> </a:t>
            </a:r>
            <a:br>
              <a:rPr lang="hu-HU" altLang="hu-HU" sz="1400" b="1">
                <a:solidFill>
                  <a:srgbClr val="FF3300"/>
                </a:solidFill>
                <a:latin typeface="Tahoma" pitchFamily="34" charset="0"/>
              </a:rPr>
            </a:br>
            <a:r>
              <a:rPr lang="hu-HU" altLang="hu-HU" sz="1400" b="1">
                <a:solidFill>
                  <a:srgbClr val="FF3300"/>
                </a:solidFill>
                <a:latin typeface="Tahoma" pitchFamily="34" charset="0"/>
              </a:rPr>
              <a:t>E</a:t>
            </a:r>
            <a:r>
              <a:rPr lang="hu-HU" altLang="hu-HU" sz="1400" b="1">
                <a:solidFill>
                  <a:srgbClr val="333399"/>
                </a:solidFill>
                <a:latin typeface="Tahoma" pitchFamily="34" charset="0"/>
              </a:rPr>
              <a:t>LŐÁLLÍTÁSÚ </a:t>
            </a:r>
            <a:r>
              <a:rPr lang="hu-HU" altLang="hu-HU" sz="1400" b="1">
                <a:solidFill>
                  <a:srgbClr val="FF3300"/>
                </a:solidFill>
                <a:latin typeface="Tahoma" pitchFamily="34" charset="0"/>
              </a:rPr>
              <a:t>E</a:t>
            </a:r>
            <a:r>
              <a:rPr lang="hu-HU" altLang="hu-HU" sz="1400" b="1">
                <a:solidFill>
                  <a:srgbClr val="333399"/>
                </a:solidFill>
                <a:latin typeface="Tahoma" pitchFamily="34" charset="0"/>
              </a:rPr>
              <a:t>SZKÖZÖK </a:t>
            </a:r>
            <a:r>
              <a:rPr lang="hu-HU" altLang="hu-HU" sz="1400" b="1">
                <a:solidFill>
                  <a:srgbClr val="FF3300"/>
                </a:solidFill>
                <a:latin typeface="Tahoma" pitchFamily="34" charset="0"/>
              </a:rPr>
              <a:t>A</a:t>
            </a:r>
            <a:r>
              <a:rPr lang="hu-HU" altLang="hu-HU" sz="1400" b="1">
                <a:solidFill>
                  <a:srgbClr val="333399"/>
                </a:solidFill>
                <a:latin typeface="Tahoma" pitchFamily="34" charset="0"/>
              </a:rPr>
              <a:t>KTIVÁLT </a:t>
            </a:r>
            <a:r>
              <a:rPr lang="hu-HU" altLang="hu-HU" sz="1400" b="1">
                <a:solidFill>
                  <a:srgbClr val="FF3300"/>
                </a:solidFill>
                <a:latin typeface="Tahoma" pitchFamily="34" charset="0"/>
              </a:rPr>
              <a:t>É</a:t>
            </a:r>
            <a:r>
              <a:rPr lang="hu-HU" altLang="hu-HU" sz="1400" b="1">
                <a:solidFill>
                  <a:srgbClr val="333399"/>
                </a:solidFill>
                <a:latin typeface="Tahoma" pitchFamily="34" charset="0"/>
              </a:rPr>
              <a:t>RTÉKE</a:t>
            </a:r>
          </a:p>
          <a:p>
            <a:pPr algn="ctr">
              <a:spcBef>
                <a:spcPct val="0"/>
              </a:spcBef>
              <a:buFontTx/>
              <a:buNone/>
            </a:pPr>
            <a:r>
              <a:rPr lang="hu-HU" altLang="hu-HU" sz="4000" b="1">
                <a:solidFill>
                  <a:srgbClr val="FF0000"/>
                </a:solidFill>
                <a:latin typeface="Tahoma" pitchFamily="34" charset="0"/>
              </a:rPr>
              <a:t>+</a:t>
            </a:r>
          </a:p>
        </p:txBody>
      </p:sp>
      <p:sp>
        <p:nvSpPr>
          <p:cNvPr id="1606669" name="Oval 13"/>
          <p:cNvSpPr>
            <a:spLocks noChangeArrowheads="1"/>
          </p:cNvSpPr>
          <p:nvPr/>
        </p:nvSpPr>
        <p:spPr bwMode="auto">
          <a:xfrm>
            <a:off x="4498975" y="1412875"/>
            <a:ext cx="3960813" cy="9810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4351" name="Text Box 14"/>
          <p:cNvSpPr txBox="1">
            <a:spLocks noChangeArrowheads="1"/>
          </p:cNvSpPr>
          <p:nvPr/>
        </p:nvSpPr>
        <p:spPr bwMode="auto">
          <a:xfrm>
            <a:off x="2316163" y="6510338"/>
            <a:ext cx="40608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857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r>
              <a:rPr lang="hu-HU" altLang="hu-HU" sz="1000" b="1">
                <a:solidFill>
                  <a:srgbClr val="000066"/>
                </a:solidFill>
                <a:latin typeface="Tahoma" pitchFamily="34" charset="0"/>
              </a:rPr>
              <a:t>DR. KARAI ÉVA ELŐADÁSVÁZLATA 2008, NOVEMBER 25.</a:t>
            </a:r>
          </a:p>
        </p:txBody>
      </p:sp>
    </p:spTree>
    <p:extLst>
      <p:ext uri="{BB962C8B-B14F-4D97-AF65-F5344CB8AC3E}">
        <p14:creationId xmlns:p14="http://schemas.microsoft.com/office/powerpoint/2010/main" val="2411703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06659"/>
                                        </p:tgtEl>
                                        <p:attrNameLst>
                                          <p:attrName>style.visibility</p:attrName>
                                        </p:attrNameLst>
                                      </p:cBhvr>
                                      <p:to>
                                        <p:strVal val="visible"/>
                                      </p:to>
                                    </p:set>
                                    <p:animEffect transition="in" filter="checkerboard(across)">
                                      <p:cBhvr>
                                        <p:cTn id="7" dur="500"/>
                                        <p:tgtEl>
                                          <p:spTgt spid="1606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06669"/>
                                        </p:tgtEl>
                                        <p:attrNameLst>
                                          <p:attrName>style.visibility</p:attrName>
                                        </p:attrNameLst>
                                      </p:cBhvr>
                                      <p:to>
                                        <p:strVal val="visible"/>
                                      </p:to>
                                    </p:set>
                                    <p:animEffect transition="in" filter="checkerboard(across)">
                                      <p:cBhvr>
                                        <p:cTn id="12" dur="500"/>
                                        <p:tgtEl>
                                          <p:spTgt spid="16066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06665"/>
                                        </p:tgtEl>
                                        <p:attrNameLst>
                                          <p:attrName>style.visibility</p:attrName>
                                        </p:attrNameLst>
                                      </p:cBhvr>
                                      <p:to>
                                        <p:strVal val="visible"/>
                                      </p:to>
                                    </p:set>
                                    <p:animEffect transition="in" filter="checkerboard(across)">
                                      <p:cBhvr>
                                        <p:cTn id="17" dur="500"/>
                                        <p:tgtEl>
                                          <p:spTgt spid="160666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06667"/>
                                        </p:tgtEl>
                                        <p:attrNameLst>
                                          <p:attrName>style.visibility</p:attrName>
                                        </p:attrNameLst>
                                      </p:cBhvr>
                                      <p:to>
                                        <p:strVal val="visible"/>
                                      </p:to>
                                    </p:set>
                                    <p:animEffect transition="in" filter="checkerboard(across)">
                                      <p:cBhvr>
                                        <p:cTn id="20" dur="500"/>
                                        <p:tgtEl>
                                          <p:spTgt spid="160666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06666"/>
                                        </p:tgtEl>
                                        <p:attrNameLst>
                                          <p:attrName>style.visibility</p:attrName>
                                        </p:attrNameLst>
                                      </p:cBhvr>
                                      <p:to>
                                        <p:strVal val="visible"/>
                                      </p:to>
                                    </p:set>
                                    <p:animEffect transition="in" filter="checkerboard(across)">
                                      <p:cBhvr>
                                        <p:cTn id="25" dur="500"/>
                                        <p:tgtEl>
                                          <p:spTgt spid="16066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606668"/>
                                        </p:tgtEl>
                                        <p:attrNameLst>
                                          <p:attrName>style.visibility</p:attrName>
                                        </p:attrNameLst>
                                      </p:cBhvr>
                                      <p:to>
                                        <p:strVal val="visible"/>
                                      </p:to>
                                    </p:set>
                                    <p:animEffect transition="in" filter="checkerboard(across)">
                                      <p:cBhvr>
                                        <p:cTn id="30" dur="500"/>
                                        <p:tgtEl>
                                          <p:spTgt spid="16066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06660"/>
                                        </p:tgtEl>
                                        <p:attrNameLst>
                                          <p:attrName>style.visibility</p:attrName>
                                        </p:attrNameLst>
                                      </p:cBhvr>
                                      <p:to>
                                        <p:strVal val="visible"/>
                                      </p:to>
                                    </p:set>
                                    <p:animEffect transition="in" filter="checkerboard(across)">
                                      <p:cBhvr>
                                        <p:cTn id="35" dur="500"/>
                                        <p:tgtEl>
                                          <p:spTgt spid="16066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06661"/>
                                        </p:tgtEl>
                                        <p:attrNameLst>
                                          <p:attrName>style.visibility</p:attrName>
                                        </p:attrNameLst>
                                      </p:cBhvr>
                                      <p:to>
                                        <p:strVal val="visible"/>
                                      </p:to>
                                    </p:set>
                                    <p:animEffect transition="in" filter="checkerboard(across)">
                                      <p:cBhvr>
                                        <p:cTn id="40" dur="500"/>
                                        <p:tgtEl>
                                          <p:spTgt spid="16066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606662"/>
                                        </p:tgtEl>
                                        <p:attrNameLst>
                                          <p:attrName>style.visibility</p:attrName>
                                        </p:attrNameLst>
                                      </p:cBhvr>
                                      <p:to>
                                        <p:strVal val="visible"/>
                                      </p:to>
                                    </p:set>
                                    <p:animEffect transition="in" filter="checkerboard(across)">
                                      <p:cBhvr>
                                        <p:cTn id="45" dur="500"/>
                                        <p:tgtEl>
                                          <p:spTgt spid="160666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606663"/>
                                        </p:tgtEl>
                                        <p:attrNameLst>
                                          <p:attrName>style.visibility</p:attrName>
                                        </p:attrNameLst>
                                      </p:cBhvr>
                                      <p:to>
                                        <p:strVal val="visible"/>
                                      </p:to>
                                    </p:set>
                                    <p:animEffect transition="in" filter="checkerboard(across)">
                                      <p:cBhvr>
                                        <p:cTn id="50" dur="500"/>
                                        <p:tgtEl>
                                          <p:spTgt spid="160666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606664"/>
                                        </p:tgtEl>
                                        <p:attrNameLst>
                                          <p:attrName>style.visibility</p:attrName>
                                        </p:attrNameLst>
                                      </p:cBhvr>
                                      <p:to>
                                        <p:strVal val="visible"/>
                                      </p:to>
                                    </p:set>
                                    <p:animEffect transition="in" filter="checkerboard(across)">
                                      <p:cBhvr>
                                        <p:cTn id="55" dur="500"/>
                                        <p:tgtEl>
                                          <p:spTgt spid="1606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6659" grpId="0"/>
      <p:bldP spid="1606660" grpId="0"/>
      <p:bldP spid="1606661" grpId="0" animBg="1"/>
      <p:bldP spid="1606662" grpId="0" animBg="1"/>
      <p:bldP spid="1606663" grpId="0"/>
      <p:bldP spid="1606664" grpId="0"/>
      <p:bldP spid="1606665" grpId="0" animBg="1"/>
      <p:bldP spid="1606666" grpId="0"/>
      <p:bldP spid="1606667" grpId="0" animBg="1"/>
      <p:bldP spid="1606668" grpId="0"/>
      <p:bldP spid="160666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5D1260C3-06D8-446C-8DB8-86C1711C93E1}" type="slidenum">
              <a:rPr lang="hu-HU" altLang="hu-HU" sz="1400" smtClean="0"/>
              <a:pPr algn="r" eaLnBrk="1" hangingPunct="1">
                <a:spcBef>
                  <a:spcPct val="0"/>
                </a:spcBef>
                <a:buFontTx/>
                <a:buNone/>
              </a:pPr>
              <a:t>19</a:t>
            </a:fld>
            <a:endParaRPr lang="hu-HU" altLang="hu-HU" sz="1400" smtClean="0"/>
          </a:p>
        </p:txBody>
      </p:sp>
      <p:sp>
        <p:nvSpPr>
          <p:cNvPr id="10243" name="Rectangle 2"/>
          <p:cNvSpPr>
            <a:spLocks noGrp="1" noChangeArrowheads="1"/>
          </p:cNvSpPr>
          <p:nvPr>
            <p:ph type="title"/>
          </p:nvPr>
        </p:nvSpPr>
        <p:spPr>
          <a:xfrm>
            <a:off x="304800" y="44450"/>
            <a:ext cx="8686800" cy="1143000"/>
          </a:xfrm>
        </p:spPr>
        <p:txBody>
          <a:bodyPr/>
          <a:lstStyle/>
          <a:p>
            <a:pPr eaLnBrk="1" hangingPunct="1"/>
            <a:r>
              <a:rPr lang="hu-HU" altLang="hu-HU" smtClean="0"/>
              <a:t>EREDMÉNYKIMUTATÁS</a:t>
            </a:r>
          </a:p>
        </p:txBody>
      </p:sp>
      <p:sp>
        <p:nvSpPr>
          <p:cNvPr id="1601539" name="Rectangle 3"/>
          <p:cNvSpPr>
            <a:spLocks noGrp="1" noChangeArrowheads="1"/>
          </p:cNvSpPr>
          <p:nvPr>
            <p:ph type="body" sz="half" idx="1"/>
          </p:nvPr>
        </p:nvSpPr>
        <p:spPr>
          <a:xfrm>
            <a:off x="381000" y="1524000"/>
            <a:ext cx="4724400" cy="4114800"/>
          </a:xfrm>
        </p:spPr>
        <p:txBody>
          <a:bodyPr/>
          <a:lstStyle/>
          <a:p>
            <a:pPr marL="0" indent="0" eaLnBrk="1" hangingPunct="1">
              <a:lnSpc>
                <a:spcPct val="95000"/>
              </a:lnSpc>
              <a:buFontTx/>
              <a:buNone/>
            </a:pPr>
            <a:r>
              <a:rPr lang="hu-HU" altLang="hu-HU" sz="1400" dirty="0" smtClean="0"/>
              <a:t>ÖSSZKÖLTSÉG ELJÁRÁSSAL</a:t>
            </a:r>
          </a:p>
          <a:p>
            <a:pPr marL="0" indent="0" eaLnBrk="1" hangingPunct="1">
              <a:lnSpc>
                <a:spcPct val="95000"/>
              </a:lnSpc>
              <a:buFontTx/>
              <a:buNone/>
            </a:pPr>
            <a:r>
              <a:rPr lang="hu-HU" altLang="hu-HU" sz="1400" dirty="0" smtClean="0"/>
              <a:t>I.    ÉRTÉKESÍTÉS NETTÓ ÁRBEVÉTELE</a:t>
            </a:r>
            <a:br>
              <a:rPr lang="hu-HU" altLang="hu-HU" sz="1400" dirty="0" smtClean="0"/>
            </a:br>
            <a:r>
              <a:rPr lang="hu-HU" altLang="hu-HU" sz="1400" dirty="0" smtClean="0"/>
              <a:t>II.   AKTIVÁLT SAJÁT TELJESÍTMÉNYEK</a:t>
            </a:r>
            <a:br>
              <a:rPr lang="hu-HU" altLang="hu-HU" sz="1400" dirty="0" smtClean="0"/>
            </a:br>
            <a:r>
              <a:rPr lang="hu-HU" altLang="hu-HU" sz="1400" dirty="0" smtClean="0"/>
              <a:t>      ÉRTÉKE</a:t>
            </a:r>
            <a:br>
              <a:rPr lang="hu-HU" altLang="hu-HU" sz="1400" dirty="0" smtClean="0"/>
            </a:br>
            <a:r>
              <a:rPr lang="hu-HU" altLang="hu-HU" sz="1400" dirty="0" smtClean="0"/>
              <a:t>III. EGYÉB BEVÉTELEK</a:t>
            </a:r>
          </a:p>
          <a:p>
            <a:pPr marL="0" indent="0" eaLnBrk="1" hangingPunct="1">
              <a:lnSpc>
                <a:spcPct val="95000"/>
              </a:lnSpc>
              <a:buFontTx/>
              <a:buNone/>
            </a:pPr>
            <a:r>
              <a:rPr lang="hu-HU" altLang="hu-HU" sz="1400" dirty="0" smtClean="0"/>
              <a:t>IV   ANYAGJELLEGŰ RÁFORDÍTÁSOK</a:t>
            </a:r>
            <a:br>
              <a:rPr lang="hu-HU" altLang="hu-HU" sz="1400" dirty="0" smtClean="0"/>
            </a:br>
            <a:r>
              <a:rPr lang="hu-HU" altLang="hu-HU" sz="1400" dirty="0" smtClean="0"/>
              <a:t>V.   SZEMÉLYI JELLEGŰ RÁFORDÍTÁSOK</a:t>
            </a:r>
            <a:br>
              <a:rPr lang="hu-HU" altLang="hu-HU" sz="1400" dirty="0" smtClean="0"/>
            </a:br>
            <a:r>
              <a:rPr lang="hu-HU" altLang="hu-HU" sz="1400" dirty="0" smtClean="0"/>
              <a:t>VI.  ÉRTÉKCSÖKKENÉSI LEÍRÁS</a:t>
            </a:r>
            <a:br>
              <a:rPr lang="hu-HU" altLang="hu-HU" sz="1400" dirty="0" smtClean="0"/>
            </a:br>
            <a:r>
              <a:rPr lang="hu-HU" altLang="hu-HU" sz="1400" dirty="0" smtClean="0"/>
              <a:t>VII.EGYÉB RÁFORDÍTÁSOK</a:t>
            </a:r>
            <a:br>
              <a:rPr lang="hu-HU" altLang="hu-HU" sz="1400" dirty="0" smtClean="0"/>
            </a:br>
            <a:r>
              <a:rPr lang="hu-HU" altLang="hu-HU" sz="1400" dirty="0" smtClean="0"/>
              <a:t>A) ÜZEMI (ÜZLETI) TEVÉKENYSÉG EREDMÉNYE </a:t>
            </a:r>
            <a:br>
              <a:rPr lang="hu-HU" altLang="hu-HU" sz="1400" dirty="0" smtClean="0"/>
            </a:br>
            <a:r>
              <a:rPr lang="hu-HU" altLang="hu-HU" sz="1400" dirty="0" smtClean="0"/>
              <a:t>B) PÉNZÜGYI MŰVELETEK EREDMÉNYE</a:t>
            </a:r>
          </a:p>
          <a:p>
            <a:pPr marL="0" indent="0" eaLnBrk="1" hangingPunct="1">
              <a:lnSpc>
                <a:spcPct val="95000"/>
              </a:lnSpc>
              <a:buFontTx/>
              <a:buNone/>
            </a:pPr>
            <a:r>
              <a:rPr lang="hu-HU" altLang="hu-HU" sz="1400" dirty="0"/>
              <a:t>C</a:t>
            </a:r>
            <a:r>
              <a:rPr lang="hu-HU" altLang="hu-HU" sz="1400" dirty="0" smtClean="0"/>
              <a:t>) ADÓZÁS ELŐTTI EREDMÉNY</a:t>
            </a:r>
          </a:p>
          <a:p>
            <a:pPr marL="0" indent="0" eaLnBrk="1" hangingPunct="1">
              <a:lnSpc>
                <a:spcPct val="95000"/>
              </a:lnSpc>
              <a:buFontTx/>
              <a:buNone/>
            </a:pPr>
            <a:r>
              <a:rPr lang="hu-HU" altLang="hu-HU" sz="1400" dirty="0" smtClean="0"/>
              <a:t>D) ADÓZOTT EREDMÉNY</a:t>
            </a:r>
          </a:p>
          <a:p>
            <a:pPr marL="0" indent="0" eaLnBrk="1" hangingPunct="1">
              <a:lnSpc>
                <a:spcPct val="95000"/>
              </a:lnSpc>
              <a:buFontTx/>
              <a:buNone/>
            </a:pPr>
            <a:endParaRPr lang="hu-HU" altLang="hu-HU" sz="1400" dirty="0" smtClean="0"/>
          </a:p>
        </p:txBody>
      </p:sp>
      <p:sp>
        <p:nvSpPr>
          <p:cNvPr id="1601540" name="Rectangle 4"/>
          <p:cNvSpPr>
            <a:spLocks noGrp="1" noChangeArrowheads="1"/>
          </p:cNvSpPr>
          <p:nvPr>
            <p:ph type="body" sz="half" idx="2"/>
          </p:nvPr>
        </p:nvSpPr>
        <p:spPr>
          <a:xfrm>
            <a:off x="4648200" y="1524000"/>
            <a:ext cx="5108575" cy="4114800"/>
          </a:xfrm>
        </p:spPr>
        <p:txBody>
          <a:bodyPr/>
          <a:lstStyle/>
          <a:p>
            <a:pPr marL="0" indent="0" eaLnBrk="1" hangingPunct="1">
              <a:lnSpc>
                <a:spcPct val="95000"/>
              </a:lnSpc>
              <a:buFontTx/>
              <a:buNone/>
            </a:pPr>
            <a:r>
              <a:rPr lang="hu-HU" altLang="hu-HU" sz="1400" dirty="0" smtClean="0"/>
              <a:t>FORGALMI KÖLTSÉG ELJÁRÁSSAL</a:t>
            </a:r>
          </a:p>
          <a:p>
            <a:pPr marL="0" indent="0" eaLnBrk="1" hangingPunct="1">
              <a:lnSpc>
                <a:spcPct val="95000"/>
              </a:lnSpc>
              <a:buFontTx/>
              <a:buNone/>
            </a:pPr>
            <a:r>
              <a:rPr lang="hu-HU" altLang="hu-HU" sz="1400" dirty="0" smtClean="0"/>
              <a:t>I. ÉRTÉKESÍTÉS NETTÓ ÁRBEVÉTELE</a:t>
            </a:r>
            <a:br>
              <a:rPr lang="hu-HU" altLang="hu-HU" sz="1400" dirty="0" smtClean="0"/>
            </a:br>
            <a:r>
              <a:rPr lang="hu-HU" altLang="hu-HU" sz="1400" dirty="0" smtClean="0"/>
              <a:t/>
            </a:r>
            <a:br>
              <a:rPr lang="hu-HU" altLang="hu-HU" sz="1400" dirty="0" smtClean="0"/>
            </a:br>
            <a:r>
              <a:rPr lang="hu-HU" altLang="hu-HU" sz="1400" dirty="0" smtClean="0"/>
              <a:t>    </a:t>
            </a:r>
            <a:br>
              <a:rPr lang="hu-HU" altLang="hu-HU" sz="1400" dirty="0" smtClean="0"/>
            </a:br>
            <a:r>
              <a:rPr lang="hu-HU" altLang="hu-HU" sz="1400" dirty="0" smtClean="0"/>
              <a:t>II. EGYÉB BEVÉTELEK </a:t>
            </a:r>
            <a:br>
              <a:rPr lang="hu-HU" altLang="hu-HU" sz="1400" dirty="0" smtClean="0"/>
            </a:br>
            <a:r>
              <a:rPr lang="hu-HU" altLang="hu-HU" sz="1400" dirty="0" smtClean="0"/>
              <a:t>III. AZ ÉRTÉKESÍTÉS KÖZVETLEN KÖLTSÉGEI</a:t>
            </a:r>
            <a:br>
              <a:rPr lang="hu-HU" altLang="hu-HU" sz="1400" dirty="0" smtClean="0"/>
            </a:br>
            <a:r>
              <a:rPr lang="hu-HU" altLang="hu-HU" sz="1400" dirty="0" smtClean="0"/>
              <a:t>IV. AZ ÉRTÉKESÍTÉS KÖZVETETT KÖLTSÉGEI</a:t>
            </a:r>
            <a:br>
              <a:rPr lang="hu-HU" altLang="hu-HU" sz="1400" dirty="0" smtClean="0"/>
            </a:br>
            <a:endParaRPr lang="hu-HU" altLang="hu-HU" sz="1400" dirty="0" smtClean="0"/>
          </a:p>
          <a:p>
            <a:pPr marL="0" indent="0" eaLnBrk="1" hangingPunct="1">
              <a:lnSpc>
                <a:spcPct val="95000"/>
              </a:lnSpc>
              <a:buFontTx/>
              <a:buNone/>
            </a:pPr>
            <a:r>
              <a:rPr lang="hu-HU" altLang="hu-HU" sz="1400" dirty="0" smtClean="0"/>
              <a:t>V. EGYÉB RÁFORDÍTÁSOK</a:t>
            </a:r>
            <a:br>
              <a:rPr lang="hu-HU" altLang="hu-HU" sz="1400" dirty="0" smtClean="0"/>
            </a:br>
            <a:r>
              <a:rPr lang="hu-HU" altLang="hu-HU" sz="1400" dirty="0" smtClean="0"/>
              <a:t>A) ÜZEMI (ÜZLETI) TEVÉKENYSÉG EREDMÉNYE </a:t>
            </a:r>
            <a:br>
              <a:rPr lang="hu-HU" altLang="hu-HU" sz="1400" dirty="0" smtClean="0"/>
            </a:br>
            <a:r>
              <a:rPr lang="hu-HU" altLang="hu-HU" sz="1400" dirty="0" smtClean="0"/>
              <a:t>B) PÉNZÜGYI MŰVELETEK EREDMÉNYE</a:t>
            </a:r>
          </a:p>
          <a:p>
            <a:pPr marL="0" indent="0" eaLnBrk="1" hangingPunct="1">
              <a:lnSpc>
                <a:spcPct val="95000"/>
              </a:lnSpc>
              <a:buFontTx/>
              <a:buNone/>
            </a:pPr>
            <a:r>
              <a:rPr lang="hu-HU" altLang="hu-HU" sz="1400" dirty="0"/>
              <a:t>C</a:t>
            </a:r>
            <a:r>
              <a:rPr lang="hu-HU" altLang="hu-HU" sz="1400" dirty="0" smtClean="0"/>
              <a:t>) ADÓZÁS ELŐTTI EREDMÉNY</a:t>
            </a:r>
          </a:p>
          <a:p>
            <a:pPr marL="0" indent="0" eaLnBrk="1" hangingPunct="1">
              <a:lnSpc>
                <a:spcPct val="95000"/>
              </a:lnSpc>
              <a:buFontTx/>
              <a:buNone/>
            </a:pPr>
            <a:r>
              <a:rPr lang="hu-HU" altLang="hu-HU" sz="1400" dirty="0"/>
              <a:t>D</a:t>
            </a:r>
            <a:r>
              <a:rPr lang="hu-HU" altLang="hu-HU" sz="1400" dirty="0" smtClean="0"/>
              <a:t>) ADÓZOTT EREDMÉNY</a:t>
            </a:r>
          </a:p>
        </p:txBody>
      </p:sp>
      <p:sp>
        <p:nvSpPr>
          <p:cNvPr id="1601541" name="AutoShape 5"/>
          <p:cNvSpPr>
            <a:spLocks noChangeArrowheads="1"/>
          </p:cNvSpPr>
          <p:nvPr/>
        </p:nvSpPr>
        <p:spPr bwMode="auto">
          <a:xfrm>
            <a:off x="4114800" y="32432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4" name="AutoShape 8"/>
          <p:cNvSpPr>
            <a:spLocks noChangeArrowheads="1"/>
          </p:cNvSpPr>
          <p:nvPr/>
        </p:nvSpPr>
        <p:spPr bwMode="auto">
          <a:xfrm>
            <a:off x="4191000" y="3014663"/>
            <a:ext cx="609600" cy="609600"/>
          </a:xfrm>
          <a:prstGeom prst="irregularSeal2">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5" name="AutoShape 9"/>
          <p:cNvSpPr>
            <a:spLocks noChangeArrowheads="1"/>
          </p:cNvSpPr>
          <p:nvPr/>
        </p:nvSpPr>
        <p:spPr bwMode="auto">
          <a:xfrm>
            <a:off x="4191000" y="2209800"/>
            <a:ext cx="609600" cy="609600"/>
          </a:xfrm>
          <a:prstGeom prst="irregularSeal2">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6" name="AutoShape 10"/>
          <p:cNvSpPr>
            <a:spLocks noChangeArrowheads="1"/>
          </p:cNvSpPr>
          <p:nvPr/>
        </p:nvSpPr>
        <p:spPr bwMode="auto">
          <a:xfrm>
            <a:off x="4114800" y="1600200"/>
            <a:ext cx="609600" cy="609600"/>
          </a:xfrm>
          <a:prstGeom prst="irregularSeal2">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8" name="AutoShape 12"/>
          <p:cNvSpPr>
            <a:spLocks noChangeArrowheads="1"/>
          </p:cNvSpPr>
          <p:nvPr/>
        </p:nvSpPr>
        <p:spPr bwMode="auto">
          <a:xfrm>
            <a:off x="3810000" y="37004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49" name="AutoShape 13"/>
          <p:cNvSpPr>
            <a:spLocks noChangeArrowheads="1"/>
          </p:cNvSpPr>
          <p:nvPr/>
        </p:nvSpPr>
        <p:spPr bwMode="auto">
          <a:xfrm>
            <a:off x="3810000" y="33956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50" name="AutoShape 14"/>
          <p:cNvSpPr>
            <a:spLocks noChangeArrowheads="1"/>
          </p:cNvSpPr>
          <p:nvPr/>
        </p:nvSpPr>
        <p:spPr bwMode="auto">
          <a:xfrm>
            <a:off x="3581400" y="3852863"/>
            <a:ext cx="914400" cy="685800"/>
          </a:xfrm>
          <a:prstGeom prst="irregularSeal2">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400" b="1"/>
              <a:t>=</a:t>
            </a:r>
          </a:p>
        </p:txBody>
      </p:sp>
      <p:sp>
        <p:nvSpPr>
          <p:cNvPr id="1601551" name="Rectangle 15"/>
          <p:cNvSpPr>
            <a:spLocks noChangeArrowheads="1"/>
          </p:cNvSpPr>
          <p:nvPr/>
        </p:nvSpPr>
        <p:spPr bwMode="auto">
          <a:xfrm>
            <a:off x="250825" y="3429001"/>
            <a:ext cx="8642350" cy="1106488"/>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Tree>
    <p:extLst>
      <p:ext uri="{BB962C8B-B14F-4D97-AF65-F5344CB8AC3E}">
        <p14:creationId xmlns:p14="http://schemas.microsoft.com/office/powerpoint/2010/main" val="10373034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01539"/>
                                        </p:tgtEl>
                                        <p:attrNameLst>
                                          <p:attrName>style.visibility</p:attrName>
                                        </p:attrNameLst>
                                      </p:cBhvr>
                                      <p:to>
                                        <p:strVal val="visible"/>
                                      </p:to>
                                    </p:set>
                                    <p:anim calcmode="lin" valueType="num">
                                      <p:cBhvr additive="base">
                                        <p:cTn id="7" dur="500" fill="hold"/>
                                        <p:tgtEl>
                                          <p:spTgt spid="1601539"/>
                                        </p:tgtEl>
                                        <p:attrNameLst>
                                          <p:attrName>ppt_x</p:attrName>
                                        </p:attrNameLst>
                                      </p:cBhvr>
                                      <p:tavLst>
                                        <p:tav tm="0">
                                          <p:val>
                                            <p:strVal val="0-#ppt_w/2"/>
                                          </p:val>
                                        </p:tav>
                                        <p:tav tm="100000">
                                          <p:val>
                                            <p:strVal val="#ppt_x"/>
                                          </p:val>
                                        </p:tav>
                                      </p:tavLst>
                                    </p:anim>
                                    <p:anim calcmode="lin" valueType="num">
                                      <p:cBhvr additive="base">
                                        <p:cTn id="8" dur="500" fill="hold"/>
                                        <p:tgtEl>
                                          <p:spTgt spid="16015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601540"/>
                                        </p:tgtEl>
                                        <p:attrNameLst>
                                          <p:attrName>style.visibility</p:attrName>
                                        </p:attrNameLst>
                                      </p:cBhvr>
                                      <p:to>
                                        <p:strVal val="visible"/>
                                      </p:to>
                                    </p:set>
                                    <p:anim calcmode="lin" valueType="num">
                                      <p:cBhvr additive="base">
                                        <p:cTn id="13" dur="500" fill="hold"/>
                                        <p:tgtEl>
                                          <p:spTgt spid="1601540"/>
                                        </p:tgtEl>
                                        <p:attrNameLst>
                                          <p:attrName>ppt_x</p:attrName>
                                        </p:attrNameLst>
                                      </p:cBhvr>
                                      <p:tavLst>
                                        <p:tav tm="0">
                                          <p:val>
                                            <p:strVal val="0-#ppt_w/2"/>
                                          </p:val>
                                        </p:tav>
                                        <p:tav tm="100000">
                                          <p:val>
                                            <p:strVal val="#ppt_x"/>
                                          </p:val>
                                        </p:tav>
                                      </p:tavLst>
                                    </p:anim>
                                    <p:anim calcmode="lin" valueType="num">
                                      <p:cBhvr additive="base">
                                        <p:cTn id="14" dur="500" fill="hold"/>
                                        <p:tgtEl>
                                          <p:spTgt spid="16015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1541"/>
                                        </p:tgtEl>
                                        <p:attrNameLst>
                                          <p:attrName>style.visibility</p:attrName>
                                        </p:attrNameLst>
                                      </p:cBhvr>
                                      <p:to>
                                        <p:strVal val="visible"/>
                                      </p:to>
                                    </p:set>
                                  </p:childTnLst>
                                  <p:subTnLst>
                                    <p:set>
                                      <p:cBhvr override="childStyle">
                                        <p:cTn dur="1" fill="hold" display="0" masterRel="nextClick" afterEffect="1"/>
                                        <p:tgtEl>
                                          <p:spTgt spid="160154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01549"/>
                                        </p:tgtEl>
                                        <p:attrNameLst>
                                          <p:attrName>style.visibility</p:attrName>
                                        </p:attrNameLst>
                                      </p:cBhvr>
                                      <p:to>
                                        <p:strVal val="visible"/>
                                      </p:to>
                                    </p:set>
                                  </p:childTnLst>
                                  <p:subTnLst>
                                    <p:set>
                                      <p:cBhvr override="childStyle">
                                        <p:cTn dur="1" fill="hold" display="0" masterRel="nextClick" afterEffect="1"/>
                                        <p:tgtEl>
                                          <p:spTgt spid="160154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01548"/>
                                        </p:tgtEl>
                                        <p:attrNameLst>
                                          <p:attrName>style.visibility</p:attrName>
                                        </p:attrNameLst>
                                      </p:cBhvr>
                                      <p:to>
                                        <p:strVal val="visible"/>
                                      </p:to>
                                    </p:set>
                                  </p:childTnLst>
                                  <p:subTnLst>
                                    <p:set>
                                      <p:cBhvr override="childStyle">
                                        <p:cTn dur="1" fill="hold" display="0" masterRel="nextClick" afterEffect="1"/>
                                        <p:tgtEl>
                                          <p:spTgt spid="160154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1550"/>
                                        </p:tgtEl>
                                        <p:attrNameLst>
                                          <p:attrName>style.visibility</p:attrName>
                                        </p:attrNameLst>
                                      </p:cBhvr>
                                      <p:to>
                                        <p:strVal val="visible"/>
                                      </p:to>
                                    </p:set>
                                  </p:childTnLst>
                                  <p:subTnLst>
                                    <p:set>
                                      <p:cBhvr override="childStyle">
                                        <p:cTn dur="1" fill="hold" display="0" masterRel="nextClick" afterEffect="1"/>
                                        <p:tgtEl>
                                          <p:spTgt spid="1601550"/>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01546"/>
                                        </p:tgtEl>
                                        <p:attrNameLst>
                                          <p:attrName>style.visibility</p:attrName>
                                        </p:attrNameLst>
                                      </p:cBhvr>
                                      <p:to>
                                        <p:strVal val="visible"/>
                                      </p:to>
                                    </p:set>
                                  </p:childTnLst>
                                  <p:subTnLst>
                                    <p:set>
                                      <p:cBhvr override="childStyle">
                                        <p:cTn dur="1" fill="hold" display="0" masterRel="nextClick" afterEffect="1"/>
                                        <p:tgtEl>
                                          <p:spTgt spid="1601546"/>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01545"/>
                                        </p:tgtEl>
                                        <p:attrNameLst>
                                          <p:attrName>style.visibility</p:attrName>
                                        </p:attrNameLst>
                                      </p:cBhvr>
                                      <p:to>
                                        <p:strVal val="visible"/>
                                      </p:to>
                                    </p:set>
                                  </p:childTnLst>
                                  <p:subTnLst>
                                    <p:set>
                                      <p:cBhvr override="childStyle">
                                        <p:cTn dur="1" fill="hold" display="0" masterRel="nextClick" afterEffect="1"/>
                                        <p:tgtEl>
                                          <p:spTgt spid="160154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1544"/>
                                        </p:tgtEl>
                                        <p:attrNameLst>
                                          <p:attrName>style.visibility</p:attrName>
                                        </p:attrNameLst>
                                      </p:cBhvr>
                                      <p:to>
                                        <p:strVal val="visible"/>
                                      </p:to>
                                    </p:set>
                                  </p:childTnLst>
                                  <p:subTnLst>
                                    <p:set>
                                      <p:cBhvr override="childStyle">
                                        <p:cTn dur="1" fill="hold" display="0" masterRel="nextClick" afterEffect="1"/>
                                        <p:tgtEl>
                                          <p:spTgt spid="160154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601551"/>
                                        </p:tgtEl>
                                        <p:attrNameLst>
                                          <p:attrName>style.visibility</p:attrName>
                                        </p:attrNameLst>
                                      </p:cBhvr>
                                      <p:to>
                                        <p:strVal val="visible"/>
                                      </p:to>
                                    </p:set>
                                    <p:animEffect transition="in" filter="fade">
                                      <p:cBhvr>
                                        <p:cTn id="47" dur="2000"/>
                                        <p:tgtEl>
                                          <p:spTgt spid="1601551"/>
                                        </p:tgtEl>
                                      </p:cBhvr>
                                    </p:animEffect>
                                    <p:anim calcmode="lin" valueType="num">
                                      <p:cBhvr>
                                        <p:cTn id="48" dur="2000" fill="hold"/>
                                        <p:tgtEl>
                                          <p:spTgt spid="1601551"/>
                                        </p:tgtEl>
                                        <p:attrNameLst>
                                          <p:attrName>style.rotation</p:attrName>
                                        </p:attrNameLst>
                                      </p:cBhvr>
                                      <p:tavLst>
                                        <p:tav tm="0">
                                          <p:val>
                                            <p:fltVal val="720"/>
                                          </p:val>
                                        </p:tav>
                                        <p:tav tm="100000">
                                          <p:val>
                                            <p:fltVal val="0"/>
                                          </p:val>
                                        </p:tav>
                                      </p:tavLst>
                                    </p:anim>
                                    <p:anim calcmode="lin" valueType="num">
                                      <p:cBhvr>
                                        <p:cTn id="49" dur="2000" fill="hold"/>
                                        <p:tgtEl>
                                          <p:spTgt spid="1601551"/>
                                        </p:tgtEl>
                                        <p:attrNameLst>
                                          <p:attrName>ppt_h</p:attrName>
                                        </p:attrNameLst>
                                      </p:cBhvr>
                                      <p:tavLst>
                                        <p:tav tm="0">
                                          <p:val>
                                            <p:fltVal val="0"/>
                                          </p:val>
                                        </p:tav>
                                        <p:tav tm="100000">
                                          <p:val>
                                            <p:strVal val="#ppt_h"/>
                                          </p:val>
                                        </p:tav>
                                      </p:tavLst>
                                    </p:anim>
                                    <p:anim calcmode="lin" valueType="num">
                                      <p:cBhvr>
                                        <p:cTn id="50" dur="2000" fill="hold"/>
                                        <p:tgtEl>
                                          <p:spTgt spid="160155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539" grpId="0" autoUpdateAnimBg="0"/>
      <p:bldP spid="1601540" grpId="0" autoUpdateAnimBg="0"/>
      <p:bldP spid="1601541" grpId="0" animBg="1" autoUpdateAnimBg="0"/>
      <p:bldP spid="1601544" grpId="0" animBg="1" autoUpdateAnimBg="0"/>
      <p:bldP spid="1601545" grpId="0" animBg="1" autoUpdateAnimBg="0"/>
      <p:bldP spid="1601546" grpId="0" animBg="1" autoUpdateAnimBg="0"/>
      <p:bldP spid="1601548" grpId="0" animBg="1" autoUpdateAnimBg="0"/>
      <p:bldP spid="1601549" grpId="0" animBg="1" autoUpdateAnimBg="0"/>
      <p:bldP spid="1601550" grpId="0" animBg="1" autoUpdateAnimBg="0"/>
      <p:bldP spid="16015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övekedési Mantra nabs Nigel Marsh As New Part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7" y="1056381"/>
            <a:ext cx="8095431" cy="5396955"/>
          </a:xfrm>
          <a:prstGeom prst="rect">
            <a:avLst/>
          </a:prstGeom>
          <a:noFill/>
          <a:extLst>
            <a:ext uri="{909E8E84-426E-40DD-AFC4-6F175D3DCCD1}">
              <a14:hiddenFill xmlns:a14="http://schemas.microsoft.com/office/drawing/2010/main">
                <a:solidFill>
                  <a:srgbClr val="FFFFFF"/>
                </a:solidFill>
              </a14:hiddenFill>
            </a:ext>
          </a:extLst>
        </p:spPr>
      </p:pic>
      <p:sp>
        <p:nvSpPr>
          <p:cNvPr id="11267" name="Cím 1"/>
          <p:cNvSpPr>
            <a:spLocks noGrp="1"/>
          </p:cNvSpPr>
          <p:nvPr>
            <p:ph type="title"/>
          </p:nvPr>
        </p:nvSpPr>
        <p:spPr>
          <a:xfrm>
            <a:off x="878904" y="116632"/>
            <a:ext cx="8229600" cy="1143000"/>
          </a:xfrm>
        </p:spPr>
        <p:txBody>
          <a:bodyPr/>
          <a:lstStyle/>
          <a:p>
            <a:r>
              <a:rPr lang="hu-HU" altLang="hu-HU" b="1" dirty="0" smtClean="0">
                <a:solidFill>
                  <a:srgbClr val="FF0000"/>
                </a:solidFill>
              </a:rPr>
              <a:t>ELŐADÁS A JÓLÉTRŐL</a:t>
            </a:r>
          </a:p>
        </p:txBody>
      </p:sp>
      <p:sp>
        <p:nvSpPr>
          <p:cNvPr id="11268" name="Dia számának helye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EABAB7-77B9-4EC9-A286-AA08D05E4D89}" type="slidenum">
              <a:rPr lang="hu-HU" altLang="hu-HU" sz="1400" smtClean="0">
                <a:solidFill>
                  <a:schemeClr val="bg1"/>
                </a:solidFill>
              </a:rPr>
              <a:pPr eaLnBrk="1" hangingPunct="1">
                <a:spcBef>
                  <a:spcPct val="0"/>
                </a:spcBef>
                <a:buFontTx/>
                <a:buNone/>
              </a:pPr>
              <a:t>2</a:t>
            </a:fld>
            <a:endParaRPr lang="hu-HU" altLang="hu-HU" sz="1400" smtClean="0">
              <a:solidFill>
                <a:schemeClr val="bg1"/>
              </a:solidFill>
            </a:endParaRPr>
          </a:p>
        </p:txBody>
      </p:sp>
      <p:sp>
        <p:nvSpPr>
          <p:cNvPr id="2" name="Akciógomb: Mozi 1">
            <a:hlinkClick r:id="rId4" highlightClick="1"/>
          </p:cNvPr>
          <p:cNvSpPr/>
          <p:nvPr/>
        </p:nvSpPr>
        <p:spPr bwMode="auto">
          <a:xfrm>
            <a:off x="8604448" y="6453336"/>
            <a:ext cx="539552" cy="404664"/>
          </a:xfrm>
          <a:prstGeom prst="actionButtonMovi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59229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A6A64B24-B7AC-441A-A7F8-145CCFB19032}" type="slidenum">
              <a:rPr lang="hu-HU" altLang="hu-HU" sz="1400" smtClean="0"/>
              <a:pPr algn="r" eaLnBrk="1" hangingPunct="1">
                <a:spcBef>
                  <a:spcPct val="0"/>
                </a:spcBef>
                <a:buFontTx/>
                <a:buNone/>
              </a:pPr>
              <a:t>20</a:t>
            </a:fld>
            <a:endParaRPr lang="hu-HU" altLang="hu-HU" sz="1400" smtClean="0"/>
          </a:p>
        </p:txBody>
      </p:sp>
      <p:sp>
        <p:nvSpPr>
          <p:cNvPr id="15363" name="Rectangle 2"/>
          <p:cNvSpPr>
            <a:spLocks noGrp="1" noChangeArrowheads="1"/>
          </p:cNvSpPr>
          <p:nvPr>
            <p:ph type="title"/>
          </p:nvPr>
        </p:nvSpPr>
        <p:spPr/>
        <p:txBody>
          <a:bodyPr/>
          <a:lstStyle/>
          <a:p>
            <a:pPr eaLnBrk="1" hangingPunct="1"/>
            <a:r>
              <a:rPr lang="en-GB" altLang="hu-HU" smtClean="0">
                <a:solidFill>
                  <a:srgbClr val="000066"/>
                </a:solidFill>
              </a:rPr>
              <a:t>PÉLDA</a:t>
            </a:r>
          </a:p>
        </p:txBody>
      </p:sp>
      <p:sp>
        <p:nvSpPr>
          <p:cNvPr id="15364" name="Rectangle 3"/>
          <p:cNvSpPr>
            <a:spLocks noGrp="1" noChangeArrowheads="1"/>
          </p:cNvSpPr>
          <p:nvPr>
            <p:ph type="body" idx="1"/>
          </p:nvPr>
        </p:nvSpPr>
        <p:spPr>
          <a:xfrm>
            <a:off x="76200" y="1752600"/>
            <a:ext cx="8839200" cy="4724400"/>
          </a:xfrm>
        </p:spPr>
        <p:txBody>
          <a:bodyPr/>
          <a:lstStyle/>
          <a:p>
            <a:pPr eaLnBrk="1" hangingPunct="1">
              <a:buFontTx/>
              <a:buNone/>
            </a:pPr>
            <a:r>
              <a:rPr lang="en-GB" altLang="hu-HU" sz="2000" dirty="0" smtClean="0">
                <a:solidFill>
                  <a:srgbClr val="000066"/>
                </a:solidFill>
              </a:rPr>
              <a:t>1.  </a:t>
            </a:r>
            <a:r>
              <a:rPr lang="en-GB" altLang="hu-HU" sz="2000" dirty="0" err="1" smtClean="0">
                <a:solidFill>
                  <a:srgbClr val="000066"/>
                </a:solidFill>
              </a:rPr>
              <a:t>Késztermék</a:t>
            </a:r>
            <a:r>
              <a:rPr lang="en-GB" altLang="hu-HU" sz="2000" dirty="0" smtClean="0">
                <a:solidFill>
                  <a:srgbClr val="000066"/>
                </a:solidFill>
              </a:rPr>
              <a:t> </a:t>
            </a:r>
            <a:r>
              <a:rPr lang="en-GB" altLang="hu-HU" sz="2000" dirty="0" err="1" smtClean="0">
                <a:solidFill>
                  <a:srgbClr val="000066"/>
                </a:solidFill>
              </a:rPr>
              <a:t>nyitóállománya</a:t>
            </a:r>
            <a:r>
              <a:rPr lang="en-GB" altLang="hu-HU" sz="2000" dirty="0" smtClean="0">
                <a:solidFill>
                  <a:srgbClr val="000066"/>
                </a:solidFill>
              </a:rPr>
              <a:t> 		30 </a:t>
            </a:r>
            <a:r>
              <a:rPr lang="en-GB" altLang="hu-HU" sz="2000" dirty="0" err="1" smtClean="0">
                <a:solidFill>
                  <a:srgbClr val="000066"/>
                </a:solidFill>
              </a:rPr>
              <a:t>db</a:t>
            </a:r>
            <a:endParaRPr lang="en-GB" altLang="hu-HU" sz="2000" dirty="0" smtClean="0">
              <a:solidFill>
                <a:srgbClr val="000066"/>
              </a:solidFill>
            </a:endParaRPr>
          </a:p>
          <a:p>
            <a:pPr eaLnBrk="1" hangingPunct="1">
              <a:buFontTx/>
              <a:buNone/>
            </a:pPr>
            <a:r>
              <a:rPr lang="en-GB" altLang="hu-HU" sz="2000" dirty="0" smtClean="0">
                <a:solidFill>
                  <a:srgbClr val="000066"/>
                </a:solidFill>
              </a:rPr>
              <a:t>2.  </a:t>
            </a:r>
            <a:r>
              <a:rPr lang="en-GB" altLang="hu-HU" sz="2000" dirty="0" err="1" smtClean="0">
                <a:solidFill>
                  <a:srgbClr val="000066"/>
                </a:solidFill>
              </a:rPr>
              <a:t>Termelés</a:t>
            </a:r>
            <a:r>
              <a:rPr lang="en-GB" altLang="hu-HU" sz="2000" dirty="0" smtClean="0">
                <a:solidFill>
                  <a:srgbClr val="000066"/>
                </a:solidFill>
              </a:rPr>
              <a:t> </a:t>
            </a:r>
            <a:r>
              <a:rPr lang="en-GB" altLang="hu-HU" sz="2000" dirty="0" err="1" smtClean="0">
                <a:solidFill>
                  <a:srgbClr val="000066"/>
                </a:solidFill>
              </a:rPr>
              <a:t>az</a:t>
            </a:r>
            <a:r>
              <a:rPr lang="en-GB" altLang="hu-HU" sz="2000" dirty="0" smtClean="0">
                <a:solidFill>
                  <a:srgbClr val="000066"/>
                </a:solidFill>
              </a:rPr>
              <a:t> </a:t>
            </a:r>
            <a:r>
              <a:rPr lang="en-GB" altLang="hu-HU" sz="2000" dirty="0" err="1" smtClean="0">
                <a:solidFill>
                  <a:srgbClr val="000066"/>
                </a:solidFill>
              </a:rPr>
              <a:t>év</a:t>
            </a:r>
            <a:r>
              <a:rPr lang="en-GB" altLang="hu-HU" sz="2000" dirty="0" smtClean="0">
                <a:solidFill>
                  <a:srgbClr val="000066"/>
                </a:solidFill>
              </a:rPr>
              <a:t> </a:t>
            </a:r>
            <a:r>
              <a:rPr lang="en-GB" altLang="hu-HU" sz="2000" dirty="0" err="1" smtClean="0">
                <a:solidFill>
                  <a:srgbClr val="000066"/>
                </a:solidFill>
              </a:rPr>
              <a:t>folyamán</a:t>
            </a:r>
            <a:r>
              <a:rPr lang="en-GB" altLang="hu-HU" sz="2000" dirty="0" smtClean="0">
                <a:solidFill>
                  <a:srgbClr val="000066"/>
                </a:solidFill>
              </a:rPr>
              <a:t>		90 </a:t>
            </a:r>
            <a:r>
              <a:rPr lang="en-GB" altLang="hu-HU" sz="2000" dirty="0" err="1" smtClean="0">
                <a:solidFill>
                  <a:srgbClr val="000066"/>
                </a:solidFill>
              </a:rPr>
              <a:t>db</a:t>
            </a:r>
            <a:endParaRPr lang="en-GB" altLang="hu-HU" sz="2000" dirty="0" smtClean="0">
              <a:solidFill>
                <a:srgbClr val="000066"/>
              </a:solidFill>
            </a:endParaRPr>
          </a:p>
          <a:p>
            <a:pPr eaLnBrk="1" hangingPunct="1">
              <a:buFontTx/>
              <a:buNone/>
            </a:pPr>
            <a:r>
              <a:rPr lang="en-GB" altLang="hu-HU" sz="2000" dirty="0" smtClean="0">
                <a:solidFill>
                  <a:srgbClr val="000066"/>
                </a:solidFill>
              </a:rPr>
              <a:t>3.  </a:t>
            </a:r>
            <a:r>
              <a:rPr lang="en-GB" altLang="hu-HU" sz="2000" dirty="0" err="1" smtClean="0">
                <a:solidFill>
                  <a:srgbClr val="000066"/>
                </a:solidFill>
              </a:rPr>
              <a:t>Értékesítés</a:t>
            </a:r>
            <a:r>
              <a:rPr lang="en-GB" altLang="hu-HU" sz="2000" dirty="0" smtClean="0">
                <a:solidFill>
                  <a:srgbClr val="000066"/>
                </a:solidFill>
              </a:rPr>
              <a:t> </a:t>
            </a:r>
            <a:r>
              <a:rPr lang="en-GB" altLang="hu-HU" sz="2000" dirty="0" err="1" smtClean="0">
                <a:solidFill>
                  <a:srgbClr val="000066"/>
                </a:solidFill>
              </a:rPr>
              <a:t>az</a:t>
            </a:r>
            <a:r>
              <a:rPr lang="en-GB" altLang="hu-HU" sz="2000" dirty="0" smtClean="0">
                <a:solidFill>
                  <a:srgbClr val="000066"/>
                </a:solidFill>
              </a:rPr>
              <a:t> </a:t>
            </a:r>
            <a:r>
              <a:rPr lang="en-GB" altLang="hu-HU" sz="2000" dirty="0" err="1" smtClean="0">
                <a:solidFill>
                  <a:srgbClr val="000066"/>
                </a:solidFill>
              </a:rPr>
              <a:t>év</a:t>
            </a:r>
            <a:r>
              <a:rPr lang="en-GB" altLang="hu-HU" sz="2000" dirty="0" smtClean="0">
                <a:solidFill>
                  <a:srgbClr val="000066"/>
                </a:solidFill>
              </a:rPr>
              <a:t> </a:t>
            </a:r>
            <a:r>
              <a:rPr lang="en-GB" altLang="hu-HU" sz="2000" dirty="0" err="1" smtClean="0">
                <a:solidFill>
                  <a:srgbClr val="000066"/>
                </a:solidFill>
              </a:rPr>
              <a:t>folyamán</a:t>
            </a:r>
            <a:r>
              <a:rPr lang="en-GB" altLang="hu-HU" sz="2000" dirty="0" smtClean="0">
                <a:solidFill>
                  <a:srgbClr val="000066"/>
                </a:solidFill>
              </a:rPr>
              <a:t>	      </a:t>
            </a:r>
            <a:r>
              <a:rPr lang="hu-HU" altLang="hu-HU" sz="2000" dirty="0" smtClean="0">
                <a:solidFill>
                  <a:srgbClr val="000066"/>
                </a:solidFill>
              </a:rPr>
              <a:t>	</a:t>
            </a:r>
            <a:r>
              <a:rPr lang="en-GB" altLang="hu-HU" sz="2000" dirty="0" smtClean="0">
                <a:solidFill>
                  <a:srgbClr val="000066"/>
                </a:solidFill>
              </a:rPr>
              <a:t>100 </a:t>
            </a:r>
            <a:r>
              <a:rPr lang="en-GB" altLang="hu-HU" sz="2000" dirty="0" err="1" smtClean="0">
                <a:solidFill>
                  <a:srgbClr val="000066"/>
                </a:solidFill>
              </a:rPr>
              <a:t>db</a:t>
            </a:r>
            <a:endParaRPr lang="en-GB" altLang="hu-HU" sz="2000" dirty="0" smtClean="0">
              <a:solidFill>
                <a:srgbClr val="000066"/>
              </a:solidFill>
            </a:endParaRPr>
          </a:p>
          <a:p>
            <a:pPr eaLnBrk="1" hangingPunct="1">
              <a:buFontTx/>
              <a:buNone/>
            </a:pPr>
            <a:r>
              <a:rPr lang="en-GB" altLang="hu-HU" sz="2000" dirty="0" smtClean="0">
                <a:solidFill>
                  <a:srgbClr val="000066"/>
                </a:solidFill>
              </a:rPr>
              <a:t>4.  </a:t>
            </a:r>
            <a:r>
              <a:rPr lang="en-GB" altLang="hu-HU" sz="2000" dirty="0" err="1" smtClean="0">
                <a:solidFill>
                  <a:srgbClr val="000066"/>
                </a:solidFill>
              </a:rPr>
              <a:t>Készletek</a:t>
            </a:r>
            <a:r>
              <a:rPr lang="en-GB" altLang="hu-HU" sz="2000" dirty="0" smtClean="0">
                <a:solidFill>
                  <a:srgbClr val="000066"/>
                </a:solidFill>
              </a:rPr>
              <a:t> </a:t>
            </a:r>
            <a:r>
              <a:rPr lang="en-GB" altLang="hu-HU" sz="2000" dirty="0" err="1" smtClean="0">
                <a:solidFill>
                  <a:srgbClr val="000066"/>
                </a:solidFill>
              </a:rPr>
              <a:t>záróállománya</a:t>
            </a:r>
            <a:r>
              <a:rPr lang="en-GB" altLang="hu-HU" sz="2000" dirty="0" smtClean="0">
                <a:solidFill>
                  <a:srgbClr val="000066"/>
                </a:solidFill>
              </a:rPr>
              <a:t> </a:t>
            </a:r>
            <a:r>
              <a:rPr lang="en-GB" altLang="hu-HU" sz="2000" dirty="0" err="1" smtClean="0">
                <a:solidFill>
                  <a:srgbClr val="000066"/>
                </a:solidFill>
              </a:rPr>
              <a:t>év</a:t>
            </a:r>
            <a:r>
              <a:rPr lang="en-GB" altLang="hu-HU" sz="2000" dirty="0" smtClean="0">
                <a:solidFill>
                  <a:srgbClr val="000066"/>
                </a:solidFill>
              </a:rPr>
              <a:t> </a:t>
            </a:r>
            <a:r>
              <a:rPr lang="en-GB" altLang="hu-HU" sz="2000" dirty="0" err="1" smtClean="0">
                <a:solidFill>
                  <a:srgbClr val="000066"/>
                </a:solidFill>
              </a:rPr>
              <a:t>végén</a:t>
            </a:r>
            <a:endParaRPr lang="en-GB" altLang="hu-HU" sz="2000" dirty="0" smtClean="0">
              <a:solidFill>
                <a:srgbClr val="000066"/>
              </a:solidFill>
            </a:endParaRPr>
          </a:p>
          <a:p>
            <a:pPr eaLnBrk="1" hangingPunct="1">
              <a:buFontTx/>
              <a:buNone/>
            </a:pPr>
            <a:r>
              <a:rPr lang="en-GB" altLang="hu-HU" sz="2000" dirty="0" smtClean="0">
                <a:solidFill>
                  <a:srgbClr val="000066"/>
                </a:solidFill>
              </a:rPr>
              <a:t>      (1+2-3)				</a:t>
            </a:r>
            <a:r>
              <a:rPr lang="hu-HU" altLang="hu-HU" sz="2000" dirty="0" smtClean="0">
                <a:solidFill>
                  <a:srgbClr val="000066"/>
                </a:solidFill>
              </a:rPr>
              <a:t>2</a:t>
            </a:r>
            <a:r>
              <a:rPr lang="en-GB" altLang="hu-HU" sz="2000" dirty="0" smtClean="0">
                <a:solidFill>
                  <a:srgbClr val="000066"/>
                </a:solidFill>
              </a:rPr>
              <a:t>0 </a:t>
            </a:r>
            <a:r>
              <a:rPr lang="en-GB" altLang="hu-HU" sz="2000" dirty="0" err="1" smtClean="0">
                <a:solidFill>
                  <a:srgbClr val="000066"/>
                </a:solidFill>
              </a:rPr>
              <a:t>db</a:t>
            </a:r>
            <a:endParaRPr lang="en-GB" altLang="hu-HU" sz="2000" dirty="0" smtClean="0">
              <a:solidFill>
                <a:srgbClr val="000066"/>
              </a:solidFill>
            </a:endParaRPr>
          </a:p>
          <a:p>
            <a:pPr eaLnBrk="1" hangingPunct="1">
              <a:buFontTx/>
              <a:buNone/>
            </a:pPr>
            <a:r>
              <a:rPr lang="en-GB" altLang="hu-HU" sz="2000" dirty="0" smtClean="0">
                <a:solidFill>
                  <a:srgbClr val="000066"/>
                </a:solidFill>
              </a:rPr>
              <a:t>5.  1 </a:t>
            </a:r>
            <a:r>
              <a:rPr lang="en-GB" altLang="hu-HU" sz="2000" dirty="0" err="1" smtClean="0">
                <a:solidFill>
                  <a:srgbClr val="000066"/>
                </a:solidFill>
              </a:rPr>
              <a:t>db</a:t>
            </a:r>
            <a:r>
              <a:rPr lang="en-GB" altLang="hu-HU" sz="2000" dirty="0" smtClean="0">
                <a:solidFill>
                  <a:srgbClr val="000066"/>
                </a:solidFill>
              </a:rPr>
              <a:t> </a:t>
            </a:r>
            <a:r>
              <a:rPr lang="en-GB" altLang="hu-HU" sz="2000" dirty="0" err="1" smtClean="0">
                <a:solidFill>
                  <a:srgbClr val="000066"/>
                </a:solidFill>
              </a:rPr>
              <a:t>termék</a:t>
            </a:r>
            <a:r>
              <a:rPr lang="en-GB" altLang="hu-HU" sz="2000" dirty="0" smtClean="0">
                <a:solidFill>
                  <a:srgbClr val="000066"/>
                </a:solidFill>
              </a:rPr>
              <a:t> </a:t>
            </a:r>
            <a:r>
              <a:rPr lang="en-GB" altLang="hu-HU" sz="2000" dirty="0" err="1" smtClean="0">
                <a:solidFill>
                  <a:srgbClr val="000066"/>
                </a:solidFill>
              </a:rPr>
              <a:t>eladási</a:t>
            </a:r>
            <a:r>
              <a:rPr lang="en-GB" altLang="hu-HU" sz="2000" dirty="0" smtClean="0">
                <a:solidFill>
                  <a:srgbClr val="000066"/>
                </a:solidFill>
              </a:rPr>
              <a:t> </a:t>
            </a:r>
            <a:r>
              <a:rPr lang="en-GB" altLang="hu-HU" sz="2000" dirty="0" err="1" smtClean="0">
                <a:solidFill>
                  <a:srgbClr val="000066"/>
                </a:solidFill>
              </a:rPr>
              <a:t>ára</a:t>
            </a:r>
            <a:r>
              <a:rPr lang="en-GB" altLang="hu-HU" sz="2000" dirty="0" smtClean="0">
                <a:solidFill>
                  <a:srgbClr val="000066"/>
                </a:solidFill>
              </a:rPr>
              <a:t>		100 Ft</a:t>
            </a:r>
          </a:p>
          <a:p>
            <a:pPr eaLnBrk="1" hangingPunct="1">
              <a:buFontTx/>
              <a:buNone/>
            </a:pPr>
            <a:r>
              <a:rPr lang="en-GB" altLang="hu-HU" sz="2000" dirty="0" smtClean="0">
                <a:solidFill>
                  <a:srgbClr val="000066"/>
                </a:solidFill>
              </a:rPr>
              <a:t>6.  1 </a:t>
            </a:r>
            <a:r>
              <a:rPr lang="en-GB" altLang="hu-HU" sz="2000" dirty="0" err="1" smtClean="0">
                <a:solidFill>
                  <a:srgbClr val="000066"/>
                </a:solidFill>
              </a:rPr>
              <a:t>db</a:t>
            </a:r>
            <a:r>
              <a:rPr lang="en-GB" altLang="hu-HU" sz="2000" dirty="0" smtClean="0">
                <a:solidFill>
                  <a:srgbClr val="000066"/>
                </a:solidFill>
              </a:rPr>
              <a:t> </a:t>
            </a:r>
            <a:r>
              <a:rPr lang="en-GB" altLang="hu-HU" sz="2000" dirty="0" err="1" smtClean="0">
                <a:solidFill>
                  <a:srgbClr val="000066"/>
                </a:solidFill>
              </a:rPr>
              <a:t>termék</a:t>
            </a:r>
            <a:r>
              <a:rPr lang="en-GB" altLang="hu-HU" sz="2000" dirty="0" smtClean="0">
                <a:solidFill>
                  <a:srgbClr val="000066"/>
                </a:solidFill>
              </a:rPr>
              <a:t> </a:t>
            </a:r>
            <a:r>
              <a:rPr lang="en-GB" altLang="hu-HU" sz="2000" dirty="0" err="1" smtClean="0">
                <a:solidFill>
                  <a:srgbClr val="000066"/>
                </a:solidFill>
              </a:rPr>
              <a:t>önköltsége</a:t>
            </a:r>
            <a:r>
              <a:rPr lang="en-GB" altLang="hu-HU" sz="2000" dirty="0" smtClean="0">
                <a:solidFill>
                  <a:srgbClr val="000066"/>
                </a:solidFill>
              </a:rPr>
              <a:t>		50 Ft</a:t>
            </a:r>
          </a:p>
          <a:p>
            <a:pPr eaLnBrk="1" hangingPunct="1">
              <a:buFontTx/>
              <a:buNone/>
            </a:pPr>
            <a:r>
              <a:rPr lang="en-GB" altLang="hu-HU" sz="2000" dirty="0" smtClean="0">
                <a:solidFill>
                  <a:srgbClr val="000066"/>
                </a:solidFill>
              </a:rPr>
              <a:t>7.  </a:t>
            </a:r>
            <a:r>
              <a:rPr lang="en-GB" altLang="hu-HU" sz="2000" dirty="0" err="1" smtClean="0">
                <a:solidFill>
                  <a:srgbClr val="000066"/>
                </a:solidFill>
              </a:rPr>
              <a:t>Készletváltozás</a:t>
            </a:r>
            <a:r>
              <a:rPr lang="en-GB" altLang="hu-HU" sz="2000" dirty="0" smtClean="0">
                <a:solidFill>
                  <a:srgbClr val="000066"/>
                </a:solidFill>
              </a:rPr>
              <a:t> (4-1)</a:t>
            </a:r>
            <a:r>
              <a:rPr lang="hu-HU" altLang="hu-HU" sz="2000" dirty="0" smtClean="0">
                <a:solidFill>
                  <a:srgbClr val="000066"/>
                </a:solidFill>
              </a:rPr>
              <a:t>	                         </a:t>
            </a:r>
            <a:r>
              <a:rPr lang="en-GB" altLang="hu-HU" sz="2000" dirty="0" smtClean="0">
                <a:solidFill>
                  <a:srgbClr val="000066"/>
                </a:solidFill>
              </a:rPr>
              <a:t>-</a:t>
            </a:r>
            <a:r>
              <a:rPr lang="hu-HU" altLang="hu-HU" sz="2000" dirty="0" smtClean="0">
                <a:solidFill>
                  <a:srgbClr val="000066"/>
                </a:solidFill>
              </a:rPr>
              <a:t> </a:t>
            </a:r>
            <a:r>
              <a:rPr lang="en-GB" altLang="hu-HU" sz="2000" dirty="0" smtClean="0">
                <a:solidFill>
                  <a:srgbClr val="000066"/>
                </a:solidFill>
              </a:rPr>
              <a:t>10 </a:t>
            </a:r>
            <a:r>
              <a:rPr lang="en-GB" altLang="hu-HU" sz="2000" dirty="0" err="1" smtClean="0">
                <a:solidFill>
                  <a:srgbClr val="000066"/>
                </a:solidFill>
              </a:rPr>
              <a:t>db</a:t>
            </a:r>
            <a:endParaRPr lang="en-GB" altLang="hu-HU" sz="2000" dirty="0" smtClean="0">
              <a:solidFill>
                <a:srgbClr val="000066"/>
              </a:solidFill>
            </a:endParaRPr>
          </a:p>
          <a:p>
            <a:pPr eaLnBrk="1" hangingPunct="1">
              <a:buFontTx/>
              <a:buNone/>
            </a:pPr>
            <a:r>
              <a:rPr lang="en-GB" altLang="hu-HU" sz="2000" dirty="0" smtClean="0">
                <a:solidFill>
                  <a:srgbClr val="000066"/>
                </a:solidFill>
              </a:rPr>
              <a:t>8.  </a:t>
            </a:r>
            <a:r>
              <a:rPr lang="en-GB" altLang="hu-HU" sz="2000" dirty="0" err="1" smtClean="0">
                <a:solidFill>
                  <a:srgbClr val="000066"/>
                </a:solidFill>
              </a:rPr>
              <a:t>Értékesítés</a:t>
            </a:r>
            <a:r>
              <a:rPr lang="en-GB" altLang="hu-HU" sz="2000" dirty="0" smtClean="0">
                <a:solidFill>
                  <a:srgbClr val="000066"/>
                </a:solidFill>
              </a:rPr>
              <a:t> + </a:t>
            </a:r>
            <a:r>
              <a:rPr lang="en-GB" altLang="hu-HU" sz="2000" dirty="0" err="1" smtClean="0">
                <a:solidFill>
                  <a:srgbClr val="000066"/>
                </a:solidFill>
              </a:rPr>
              <a:t>készletváltozás</a:t>
            </a:r>
            <a:r>
              <a:rPr lang="en-GB" altLang="hu-HU" sz="2000" dirty="0" smtClean="0">
                <a:solidFill>
                  <a:srgbClr val="000066"/>
                </a:solidFill>
              </a:rPr>
              <a:t> (3+</a:t>
            </a:r>
            <a:r>
              <a:rPr lang="hu-HU" altLang="hu-HU" sz="2000" dirty="0" smtClean="0">
                <a:solidFill>
                  <a:srgbClr val="000066"/>
                </a:solidFill>
              </a:rPr>
              <a:t>7</a:t>
            </a:r>
            <a:r>
              <a:rPr lang="en-GB" altLang="hu-HU" sz="2000" dirty="0" smtClean="0">
                <a:solidFill>
                  <a:srgbClr val="000066"/>
                </a:solidFill>
              </a:rPr>
              <a:t>)	</a:t>
            </a:r>
            <a:r>
              <a:rPr lang="hu-HU" altLang="hu-HU" sz="2000" dirty="0" smtClean="0">
                <a:solidFill>
                  <a:srgbClr val="000066"/>
                </a:solidFill>
              </a:rPr>
              <a:t> </a:t>
            </a:r>
            <a:r>
              <a:rPr lang="en-GB" altLang="hu-HU" sz="2000" dirty="0" smtClean="0">
                <a:solidFill>
                  <a:srgbClr val="000066"/>
                </a:solidFill>
              </a:rPr>
              <a:t>90 </a:t>
            </a:r>
            <a:r>
              <a:rPr lang="en-GB" altLang="hu-HU" sz="2000" dirty="0" err="1" smtClean="0">
                <a:solidFill>
                  <a:srgbClr val="000066"/>
                </a:solidFill>
              </a:rPr>
              <a:t>db</a:t>
            </a:r>
            <a:endParaRPr lang="en-GB" altLang="hu-HU" sz="2000" dirty="0" smtClean="0">
              <a:solidFill>
                <a:srgbClr val="000066"/>
              </a:solidFill>
            </a:endParaRPr>
          </a:p>
          <a:p>
            <a:pPr eaLnBrk="1" hangingPunct="1">
              <a:buFontTx/>
              <a:buNone/>
            </a:pPr>
            <a:endParaRPr lang="en-GB" altLang="hu-HU" sz="2000" dirty="0" smtClean="0">
              <a:solidFill>
                <a:srgbClr val="000066"/>
              </a:solidFill>
            </a:endParaRPr>
          </a:p>
          <a:p>
            <a:pPr eaLnBrk="1" hangingPunct="1">
              <a:buFontTx/>
              <a:buNone/>
            </a:pPr>
            <a:r>
              <a:rPr lang="en-GB" altLang="hu-HU" sz="2000" dirty="0" smtClean="0">
                <a:solidFill>
                  <a:srgbClr val="000066"/>
                </a:solidFill>
              </a:rPr>
              <a:t>	</a:t>
            </a:r>
          </a:p>
        </p:txBody>
      </p:sp>
    </p:spTree>
    <p:extLst>
      <p:ext uri="{BB962C8B-B14F-4D97-AF65-F5344CB8AC3E}">
        <p14:creationId xmlns:p14="http://schemas.microsoft.com/office/powerpoint/2010/main" val="1123737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10D64F78-592D-404C-93F0-777EECBEBC85}" type="slidenum">
              <a:rPr lang="hu-HU" altLang="hu-HU" sz="1400" smtClean="0"/>
              <a:pPr algn="r" eaLnBrk="1" hangingPunct="1">
                <a:spcBef>
                  <a:spcPct val="0"/>
                </a:spcBef>
                <a:buFontTx/>
                <a:buNone/>
              </a:pPr>
              <a:t>21</a:t>
            </a:fld>
            <a:endParaRPr lang="hu-HU" altLang="hu-HU" sz="1400" smtClean="0"/>
          </a:p>
        </p:txBody>
      </p:sp>
      <p:sp>
        <p:nvSpPr>
          <p:cNvPr id="1608706" name="Rectangle 2"/>
          <p:cNvSpPr>
            <a:spLocks noChangeArrowheads="1"/>
          </p:cNvSpPr>
          <p:nvPr/>
        </p:nvSpPr>
        <p:spPr bwMode="auto">
          <a:xfrm>
            <a:off x="1547813" y="57150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hu-HU" sz="2800" b="1">
                <a:solidFill>
                  <a:srgbClr val="000066"/>
                </a:solidFill>
              </a:rPr>
              <a:t>FORGALMI </a:t>
            </a:r>
            <a:r>
              <a:rPr lang="hu-HU" altLang="hu-HU" sz="2800" b="1">
                <a:solidFill>
                  <a:srgbClr val="000066"/>
                </a:solidFill>
              </a:rPr>
              <a:t>K</a:t>
            </a:r>
            <a:r>
              <a:rPr lang="en-GB" altLang="hu-HU" sz="2800" b="1">
                <a:solidFill>
                  <a:srgbClr val="000066"/>
                </a:solidFill>
              </a:rPr>
              <a:t>ÖLTSÉG</a:t>
            </a:r>
            <a:r>
              <a:rPr lang="hu-HU" altLang="hu-HU" sz="2800" b="1">
                <a:solidFill>
                  <a:srgbClr val="000066"/>
                </a:solidFill>
              </a:rPr>
              <a:t> </a:t>
            </a:r>
            <a:r>
              <a:rPr lang="en-GB" altLang="hu-HU" sz="2800" b="1">
                <a:solidFill>
                  <a:srgbClr val="000066"/>
                </a:solidFill>
              </a:rPr>
              <a:t>ELJÁRÁS</a:t>
            </a:r>
          </a:p>
        </p:txBody>
      </p:sp>
      <p:sp>
        <p:nvSpPr>
          <p:cNvPr id="1608707" name="Text Box 3"/>
          <p:cNvSpPr txBox="1">
            <a:spLocks noChangeArrowheads="1"/>
          </p:cNvSpPr>
          <p:nvPr/>
        </p:nvSpPr>
        <p:spPr bwMode="auto">
          <a:xfrm>
            <a:off x="1219200" y="3778250"/>
            <a:ext cx="3813175" cy="193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hu-HU" sz="2400" b="1" dirty="0" err="1" smtClean="0">
                <a:solidFill>
                  <a:srgbClr val="00B050"/>
                </a:solidFill>
                <a:effectLst>
                  <a:outerShdw blurRad="38100" dist="38100" dir="2700000" algn="tl">
                    <a:srgbClr val="000000">
                      <a:alpha val="43137"/>
                    </a:srgbClr>
                  </a:outerShdw>
                </a:effectLst>
                <a:latin typeface="Tahoma" pitchFamily="34" charset="0"/>
                <a:cs typeface="Tahoma" pitchFamily="34" charset="0"/>
              </a:rPr>
              <a:t>Értékesítés</a:t>
            </a:r>
            <a:r>
              <a:rPr lang="en-GB"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rPr>
              <a:t> </a:t>
            </a:r>
            <a:r>
              <a:rPr lang="en-GB" altLang="hu-HU" sz="2400" b="1" dirty="0" err="1" smtClean="0">
                <a:solidFill>
                  <a:srgbClr val="00B050"/>
                </a:solidFill>
                <a:effectLst>
                  <a:outerShdw blurRad="38100" dist="38100" dir="2700000" algn="tl">
                    <a:srgbClr val="000000">
                      <a:alpha val="43137"/>
                    </a:srgbClr>
                  </a:outerShdw>
                </a:effectLst>
                <a:latin typeface="Tahoma" pitchFamily="34" charset="0"/>
                <a:cs typeface="Tahoma" pitchFamily="34" charset="0"/>
              </a:rPr>
              <a:t>árbevétele</a:t>
            </a:r>
            <a:r>
              <a:rPr lang="en-GB"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rPr>
              <a:t>:</a:t>
            </a:r>
            <a:r>
              <a:rPr lang="hu-HU"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rPr>
              <a:t/>
            </a:r>
            <a:br>
              <a:rPr lang="hu-HU"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rPr>
            </a:br>
            <a:endParaRPr lang="en-GB"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endParaRPr>
          </a:p>
          <a:p>
            <a:pPr>
              <a:spcBef>
                <a:spcPct val="0"/>
              </a:spcBef>
              <a:buFontTx/>
              <a:buNone/>
              <a:defRPr/>
            </a:pPr>
            <a:r>
              <a:rPr lang="en-GB" altLang="hu-HU" sz="2400" b="1" dirty="0" err="1" smtClean="0">
                <a:effectLst>
                  <a:outerShdw blurRad="38100" dist="38100" dir="2700000" algn="tl">
                    <a:srgbClr val="000000">
                      <a:alpha val="43137"/>
                    </a:srgbClr>
                  </a:outerShdw>
                </a:effectLst>
                <a:latin typeface="Tahoma" pitchFamily="34" charset="0"/>
                <a:cs typeface="Tahoma" pitchFamily="34" charset="0"/>
              </a:rPr>
              <a:t>Értékesítés</a:t>
            </a:r>
            <a:r>
              <a:rPr lang="en-GB" altLang="hu-HU" sz="2400" b="1" dirty="0" smtClean="0">
                <a:effectLst>
                  <a:outerShdw blurRad="38100" dist="38100" dir="2700000" algn="tl">
                    <a:srgbClr val="000000">
                      <a:alpha val="43137"/>
                    </a:srgbClr>
                  </a:outerShdw>
                </a:effectLst>
                <a:latin typeface="Tahoma" pitchFamily="34" charset="0"/>
                <a:cs typeface="Tahoma" pitchFamily="34" charset="0"/>
              </a:rPr>
              <a:t> </a:t>
            </a:r>
            <a:r>
              <a:rPr lang="en-GB" altLang="hu-HU" sz="2400" b="1" dirty="0" err="1" smtClean="0">
                <a:effectLst>
                  <a:outerShdw blurRad="38100" dist="38100" dir="2700000" algn="tl">
                    <a:srgbClr val="000000">
                      <a:alpha val="43137"/>
                    </a:srgbClr>
                  </a:outerShdw>
                </a:effectLst>
                <a:latin typeface="Tahoma" pitchFamily="34" charset="0"/>
                <a:cs typeface="Tahoma" pitchFamily="34" charset="0"/>
              </a:rPr>
              <a:t>önköltsége</a:t>
            </a:r>
            <a:r>
              <a:rPr lang="en-GB" altLang="hu-HU" sz="2400" b="1" dirty="0" smtClean="0">
                <a:effectLst>
                  <a:outerShdw blurRad="38100" dist="38100" dir="2700000" algn="tl">
                    <a:srgbClr val="000000">
                      <a:alpha val="43137"/>
                    </a:srgbClr>
                  </a:outerShdw>
                </a:effectLst>
                <a:latin typeface="Tahoma" pitchFamily="34" charset="0"/>
                <a:cs typeface="Tahoma" pitchFamily="34" charset="0"/>
              </a:rPr>
              <a:t>:</a:t>
            </a:r>
          </a:p>
          <a:p>
            <a:pPr>
              <a:spcBef>
                <a:spcPct val="0"/>
              </a:spcBef>
              <a:buFontTx/>
              <a:buNone/>
              <a:defRPr/>
            </a:pPr>
            <a:endParaRPr lang="en-GB" altLang="hu-HU" sz="2400" b="1" dirty="0" smtClean="0">
              <a:effectLst>
                <a:outerShdw blurRad="38100" dist="38100" dir="2700000" algn="tl">
                  <a:srgbClr val="000000">
                    <a:alpha val="43137"/>
                  </a:srgbClr>
                </a:outerShdw>
              </a:effectLst>
              <a:latin typeface="Tahoma" pitchFamily="34" charset="0"/>
              <a:cs typeface="Tahoma" pitchFamily="34" charset="0"/>
            </a:endParaRPr>
          </a:p>
          <a:p>
            <a:pPr>
              <a:spcBef>
                <a:spcPct val="0"/>
              </a:spcBef>
              <a:buFontTx/>
              <a:buNone/>
              <a:defRPr/>
            </a:pPr>
            <a:r>
              <a:rPr lang="en-GB" altLang="hu-HU" sz="2400" b="1" dirty="0" err="1" smtClean="0">
                <a:effectLst>
                  <a:outerShdw blurRad="38100" dist="38100" dir="2700000" algn="tl">
                    <a:srgbClr val="000000">
                      <a:alpha val="43137"/>
                    </a:srgbClr>
                  </a:outerShdw>
                </a:effectLst>
                <a:latin typeface="Tahoma" pitchFamily="34" charset="0"/>
                <a:cs typeface="Tahoma" pitchFamily="34" charset="0"/>
              </a:rPr>
              <a:t>Üzemi</a:t>
            </a:r>
            <a:r>
              <a:rPr lang="en-GB" altLang="hu-HU" sz="2400" b="1" dirty="0" smtClean="0">
                <a:effectLst>
                  <a:outerShdw blurRad="38100" dist="38100" dir="2700000" algn="tl">
                    <a:srgbClr val="000000">
                      <a:alpha val="43137"/>
                    </a:srgbClr>
                  </a:outerShdw>
                </a:effectLst>
                <a:latin typeface="Tahoma" pitchFamily="34" charset="0"/>
                <a:cs typeface="Tahoma" pitchFamily="34" charset="0"/>
              </a:rPr>
              <a:t> </a:t>
            </a:r>
            <a:r>
              <a:rPr lang="en-GB" altLang="hu-HU" sz="2400" b="1" dirty="0" err="1" smtClean="0">
                <a:effectLst>
                  <a:outerShdw blurRad="38100" dist="38100" dir="2700000" algn="tl">
                    <a:srgbClr val="000000">
                      <a:alpha val="43137"/>
                    </a:srgbClr>
                  </a:outerShdw>
                </a:effectLst>
                <a:latin typeface="Tahoma" pitchFamily="34" charset="0"/>
                <a:cs typeface="Tahoma" pitchFamily="34" charset="0"/>
              </a:rPr>
              <a:t>eredmény</a:t>
            </a:r>
            <a:r>
              <a:rPr lang="en-GB" altLang="hu-HU" sz="2400" b="1" dirty="0" smtClean="0">
                <a:effectLst>
                  <a:outerShdw blurRad="38100" dist="38100" dir="2700000" algn="tl">
                    <a:srgbClr val="000000">
                      <a:alpha val="43137"/>
                    </a:srgbClr>
                  </a:outerShdw>
                </a:effectLst>
                <a:latin typeface="Tahoma" pitchFamily="34" charset="0"/>
                <a:cs typeface="Tahoma" pitchFamily="34" charset="0"/>
              </a:rPr>
              <a:t>:</a:t>
            </a:r>
          </a:p>
        </p:txBody>
      </p:sp>
      <p:grpSp>
        <p:nvGrpSpPr>
          <p:cNvPr id="1608708" name="Group 4"/>
          <p:cNvGrpSpPr>
            <a:grpSpLocks/>
          </p:cNvGrpSpPr>
          <p:nvPr/>
        </p:nvGrpSpPr>
        <p:grpSpPr bwMode="auto">
          <a:xfrm>
            <a:off x="5181600" y="1143000"/>
            <a:ext cx="1447800" cy="2819400"/>
            <a:chOff x="3264" y="720"/>
            <a:chExt cx="912" cy="1776"/>
          </a:xfrm>
        </p:grpSpPr>
        <p:sp>
          <p:nvSpPr>
            <p:cNvPr id="16400" name="Line 5"/>
            <p:cNvSpPr>
              <a:spLocks noChangeShapeType="1"/>
            </p:cNvSpPr>
            <p:nvPr/>
          </p:nvSpPr>
          <p:spPr bwMode="auto">
            <a:xfrm>
              <a:off x="3312" y="720"/>
              <a:ext cx="864" cy="1776"/>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sp>
          <p:nvSpPr>
            <p:cNvPr id="16401" name="Line 6"/>
            <p:cNvSpPr>
              <a:spLocks noChangeShapeType="1"/>
            </p:cNvSpPr>
            <p:nvPr/>
          </p:nvSpPr>
          <p:spPr bwMode="auto">
            <a:xfrm>
              <a:off x="3264" y="1392"/>
              <a:ext cx="864" cy="1104"/>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grpSp>
      <p:sp>
        <p:nvSpPr>
          <p:cNvPr id="1608711" name="Text Box 7"/>
          <p:cNvSpPr txBox="1">
            <a:spLocks noChangeArrowheads="1"/>
          </p:cNvSpPr>
          <p:nvPr/>
        </p:nvSpPr>
        <p:spPr bwMode="auto">
          <a:xfrm>
            <a:off x="6689725" y="3843338"/>
            <a:ext cx="16414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rPr>
              <a:t>10.000 Ft</a:t>
            </a:r>
          </a:p>
        </p:txBody>
      </p:sp>
      <p:grpSp>
        <p:nvGrpSpPr>
          <p:cNvPr id="1608712" name="Group 8"/>
          <p:cNvGrpSpPr>
            <a:grpSpLocks/>
          </p:cNvGrpSpPr>
          <p:nvPr/>
        </p:nvGrpSpPr>
        <p:grpSpPr bwMode="auto">
          <a:xfrm>
            <a:off x="5105400" y="1143000"/>
            <a:ext cx="1295400" cy="3505200"/>
            <a:chOff x="3216" y="720"/>
            <a:chExt cx="816" cy="2208"/>
          </a:xfrm>
        </p:grpSpPr>
        <p:sp>
          <p:nvSpPr>
            <p:cNvPr id="16398" name="Line 9"/>
            <p:cNvSpPr>
              <a:spLocks noChangeShapeType="1"/>
            </p:cNvSpPr>
            <p:nvPr/>
          </p:nvSpPr>
          <p:spPr bwMode="auto">
            <a:xfrm>
              <a:off x="3216" y="720"/>
              <a:ext cx="816" cy="21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sp>
          <p:nvSpPr>
            <p:cNvPr id="16399" name="Line 10"/>
            <p:cNvSpPr>
              <a:spLocks noChangeShapeType="1"/>
            </p:cNvSpPr>
            <p:nvPr/>
          </p:nvSpPr>
          <p:spPr bwMode="auto">
            <a:xfrm>
              <a:off x="3216" y="1536"/>
              <a:ext cx="816" cy="139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grpSp>
      <p:sp>
        <p:nvSpPr>
          <p:cNvPr id="1608715" name="Text Box 11"/>
          <p:cNvSpPr txBox="1">
            <a:spLocks noChangeArrowheads="1"/>
          </p:cNvSpPr>
          <p:nvPr/>
        </p:nvSpPr>
        <p:spPr bwMode="auto">
          <a:xfrm>
            <a:off x="6765925" y="4452938"/>
            <a:ext cx="1536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hu-HU" sz="2400" b="1" dirty="0" smtClean="0">
                <a:effectLst>
                  <a:outerShdw blurRad="38100" dist="38100" dir="2700000" algn="tl">
                    <a:srgbClr val="000000">
                      <a:alpha val="43137"/>
                    </a:srgbClr>
                  </a:outerShdw>
                </a:effectLst>
                <a:latin typeface="Tahoma" pitchFamily="34" charset="0"/>
                <a:cs typeface="Tahoma" pitchFamily="34" charset="0"/>
              </a:rPr>
              <a:t> 5.000 Ft</a:t>
            </a:r>
          </a:p>
        </p:txBody>
      </p:sp>
      <p:grpSp>
        <p:nvGrpSpPr>
          <p:cNvPr id="1608716" name="Group 12"/>
          <p:cNvGrpSpPr>
            <a:grpSpLocks/>
          </p:cNvGrpSpPr>
          <p:nvPr/>
        </p:nvGrpSpPr>
        <p:grpSpPr bwMode="auto">
          <a:xfrm>
            <a:off x="8382000" y="4038600"/>
            <a:ext cx="533400" cy="1828800"/>
            <a:chOff x="5280" y="2544"/>
            <a:chExt cx="336" cy="1152"/>
          </a:xfrm>
        </p:grpSpPr>
        <p:sp>
          <p:nvSpPr>
            <p:cNvPr id="16396" name="AutoShape 13"/>
            <p:cNvSpPr>
              <a:spLocks noChangeArrowheads="1"/>
            </p:cNvSpPr>
            <p:nvPr/>
          </p:nvSpPr>
          <p:spPr bwMode="auto">
            <a:xfrm>
              <a:off x="5280" y="2544"/>
              <a:ext cx="336" cy="1152"/>
            </a:xfrm>
            <a:prstGeom prst="curvedLeftArrow">
              <a:avLst>
                <a:gd name="adj1" fmla="val 68571"/>
                <a:gd name="adj2" fmla="val 137143"/>
                <a:gd name="adj3" fmla="val 33333"/>
              </a:avLst>
            </a:prstGeom>
            <a:solidFill>
              <a:srgbClr val="FF6600"/>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6397" name="AutoShape 14"/>
            <p:cNvSpPr>
              <a:spLocks noChangeArrowheads="1"/>
            </p:cNvSpPr>
            <p:nvPr/>
          </p:nvSpPr>
          <p:spPr bwMode="auto">
            <a:xfrm>
              <a:off x="5280" y="2928"/>
              <a:ext cx="192" cy="720"/>
            </a:xfrm>
            <a:prstGeom prst="curvedLeftArrow">
              <a:avLst>
                <a:gd name="adj1" fmla="val 75000"/>
                <a:gd name="adj2" fmla="val 150000"/>
                <a:gd name="adj3" fmla="val 33333"/>
              </a:avLst>
            </a:prstGeom>
            <a:solidFill>
              <a:srgbClr val="FF6600"/>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grpSp>
      <p:sp>
        <p:nvSpPr>
          <p:cNvPr id="1608719" name="Text Box 15"/>
          <p:cNvSpPr txBox="1">
            <a:spLocks noChangeArrowheads="1"/>
          </p:cNvSpPr>
          <p:nvPr/>
        </p:nvSpPr>
        <p:spPr bwMode="auto">
          <a:xfrm>
            <a:off x="6858000" y="5199063"/>
            <a:ext cx="16621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hu-HU" sz="2800" b="1" smtClean="0">
                <a:effectLst>
                  <a:outerShdw blurRad="38100" dist="38100" dir="2700000" algn="tl">
                    <a:srgbClr val="000000">
                      <a:alpha val="43137"/>
                    </a:srgbClr>
                  </a:outerShdw>
                </a:effectLst>
                <a:latin typeface="Tahoma" pitchFamily="34" charset="0"/>
                <a:cs typeface="Tahoma" pitchFamily="34" charset="0"/>
              </a:rPr>
              <a:t>5.000 Ft</a:t>
            </a:r>
          </a:p>
        </p:txBody>
      </p:sp>
      <p:sp>
        <p:nvSpPr>
          <p:cNvPr id="1608720" name="Rectangle 16"/>
          <p:cNvSpPr>
            <a:spLocks noChangeArrowheads="1"/>
          </p:cNvSpPr>
          <p:nvPr/>
        </p:nvSpPr>
        <p:spPr bwMode="auto">
          <a:xfrm>
            <a:off x="152400" y="304800"/>
            <a:ext cx="8839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5000"/>
              </a:lnSpc>
              <a:buFontTx/>
              <a:buNone/>
            </a:pPr>
            <a:r>
              <a:rPr lang="en-GB" altLang="hu-HU" sz="1800" dirty="0">
                <a:solidFill>
                  <a:srgbClr val="000066"/>
                </a:solidFill>
              </a:rPr>
              <a:t>1.  </a:t>
            </a:r>
            <a:r>
              <a:rPr lang="en-GB" altLang="hu-HU" sz="1800" dirty="0" err="1">
                <a:solidFill>
                  <a:srgbClr val="000066"/>
                </a:solidFill>
              </a:rPr>
              <a:t>Késztermék</a:t>
            </a:r>
            <a:r>
              <a:rPr lang="en-GB" altLang="hu-HU" sz="1800" dirty="0">
                <a:solidFill>
                  <a:srgbClr val="000066"/>
                </a:solidFill>
              </a:rPr>
              <a:t> </a:t>
            </a:r>
            <a:r>
              <a:rPr lang="en-GB" altLang="hu-HU" sz="1800" dirty="0" err="1">
                <a:solidFill>
                  <a:srgbClr val="000066"/>
                </a:solidFill>
              </a:rPr>
              <a:t>nyitóállománya</a:t>
            </a:r>
            <a:r>
              <a:rPr lang="en-GB" altLang="hu-HU" sz="1800" dirty="0">
                <a:solidFill>
                  <a:srgbClr val="000066"/>
                </a:solidFill>
              </a:rPr>
              <a:t> 		</a:t>
            </a:r>
            <a:r>
              <a:rPr lang="hu-HU" altLang="hu-HU" sz="1800" dirty="0">
                <a:solidFill>
                  <a:srgbClr val="000066"/>
                </a:solidFill>
              </a:rPr>
              <a:t> </a:t>
            </a:r>
            <a:r>
              <a:rPr lang="en-GB" altLang="hu-HU" sz="1800" dirty="0">
                <a:solidFill>
                  <a:srgbClr val="000066"/>
                </a:solidFill>
              </a:rPr>
              <a:t>30 </a:t>
            </a:r>
            <a:r>
              <a:rPr lang="en-GB" altLang="hu-HU" sz="1800" dirty="0" err="1">
                <a:solidFill>
                  <a:srgbClr val="000066"/>
                </a:solidFill>
              </a:rPr>
              <a:t>db</a:t>
            </a:r>
            <a:endParaRPr lang="en-GB" altLang="hu-HU" sz="1800" dirty="0">
              <a:solidFill>
                <a:srgbClr val="000066"/>
              </a:solidFill>
            </a:endParaRPr>
          </a:p>
          <a:p>
            <a:pPr eaLnBrk="1" hangingPunct="1">
              <a:lnSpc>
                <a:spcPct val="95000"/>
              </a:lnSpc>
              <a:buFontTx/>
              <a:buNone/>
            </a:pPr>
            <a:r>
              <a:rPr lang="en-GB" altLang="hu-HU" sz="1800" dirty="0">
                <a:solidFill>
                  <a:srgbClr val="000066"/>
                </a:solidFill>
              </a:rPr>
              <a:t>2.  </a:t>
            </a:r>
            <a:r>
              <a:rPr lang="en-GB" altLang="hu-HU" sz="1800" dirty="0" err="1">
                <a:solidFill>
                  <a:srgbClr val="000066"/>
                </a:solidFill>
              </a:rPr>
              <a:t>Termelés</a:t>
            </a:r>
            <a:r>
              <a:rPr lang="en-GB" altLang="hu-HU" sz="1800" dirty="0">
                <a:solidFill>
                  <a:srgbClr val="000066"/>
                </a:solidFill>
              </a:rPr>
              <a:t> </a:t>
            </a:r>
            <a:r>
              <a:rPr lang="en-GB" altLang="hu-HU" sz="1800" dirty="0" err="1">
                <a:solidFill>
                  <a:srgbClr val="000066"/>
                </a:solidFill>
              </a:rPr>
              <a:t>az</a:t>
            </a:r>
            <a:r>
              <a:rPr lang="en-GB" altLang="hu-HU" sz="1800" dirty="0">
                <a:solidFill>
                  <a:srgbClr val="000066"/>
                </a:solidFill>
              </a:rPr>
              <a:t> </a:t>
            </a:r>
            <a:r>
              <a:rPr lang="en-GB" altLang="hu-HU" sz="1800" dirty="0" err="1">
                <a:solidFill>
                  <a:srgbClr val="000066"/>
                </a:solidFill>
              </a:rPr>
              <a:t>év</a:t>
            </a:r>
            <a:r>
              <a:rPr lang="en-GB" altLang="hu-HU" sz="1800" dirty="0">
                <a:solidFill>
                  <a:srgbClr val="000066"/>
                </a:solidFill>
              </a:rPr>
              <a:t> </a:t>
            </a:r>
            <a:r>
              <a:rPr lang="en-GB" altLang="hu-HU" sz="1800" dirty="0" err="1">
                <a:solidFill>
                  <a:srgbClr val="000066"/>
                </a:solidFill>
              </a:rPr>
              <a:t>folyamán</a:t>
            </a:r>
            <a:r>
              <a:rPr lang="en-GB" altLang="hu-HU" sz="1800" dirty="0">
                <a:solidFill>
                  <a:srgbClr val="000066"/>
                </a:solidFill>
              </a:rPr>
              <a:t>		</a:t>
            </a:r>
            <a:r>
              <a:rPr lang="hu-HU" altLang="hu-HU" sz="1800" dirty="0">
                <a:solidFill>
                  <a:srgbClr val="000066"/>
                </a:solidFill>
              </a:rPr>
              <a:t> </a:t>
            </a:r>
            <a:r>
              <a:rPr lang="en-GB" altLang="hu-HU" sz="1800" dirty="0">
                <a:solidFill>
                  <a:srgbClr val="000066"/>
                </a:solidFill>
              </a:rPr>
              <a:t>90 </a:t>
            </a:r>
            <a:r>
              <a:rPr lang="en-GB" altLang="hu-HU" sz="1800" dirty="0" err="1">
                <a:solidFill>
                  <a:srgbClr val="000066"/>
                </a:solidFill>
              </a:rPr>
              <a:t>db</a:t>
            </a:r>
            <a:endParaRPr lang="en-GB" altLang="hu-HU" sz="1800" dirty="0">
              <a:solidFill>
                <a:srgbClr val="000066"/>
              </a:solidFill>
            </a:endParaRPr>
          </a:p>
          <a:p>
            <a:pPr eaLnBrk="1" hangingPunct="1">
              <a:lnSpc>
                <a:spcPct val="95000"/>
              </a:lnSpc>
              <a:buFontTx/>
              <a:buNone/>
            </a:pPr>
            <a:r>
              <a:rPr lang="en-GB" altLang="hu-HU" sz="1800" dirty="0">
                <a:solidFill>
                  <a:srgbClr val="000066"/>
                </a:solidFill>
              </a:rPr>
              <a:t>3.  </a:t>
            </a:r>
            <a:r>
              <a:rPr lang="en-GB" altLang="hu-HU" sz="1800" dirty="0" err="1">
                <a:solidFill>
                  <a:srgbClr val="000066"/>
                </a:solidFill>
              </a:rPr>
              <a:t>Értékesítés</a:t>
            </a:r>
            <a:r>
              <a:rPr lang="en-GB" altLang="hu-HU" sz="1800" dirty="0">
                <a:solidFill>
                  <a:srgbClr val="000066"/>
                </a:solidFill>
              </a:rPr>
              <a:t> </a:t>
            </a:r>
            <a:r>
              <a:rPr lang="en-GB" altLang="hu-HU" sz="1800" dirty="0" err="1">
                <a:solidFill>
                  <a:srgbClr val="000066"/>
                </a:solidFill>
              </a:rPr>
              <a:t>az</a:t>
            </a:r>
            <a:r>
              <a:rPr lang="en-GB" altLang="hu-HU" sz="1800" dirty="0">
                <a:solidFill>
                  <a:srgbClr val="000066"/>
                </a:solidFill>
              </a:rPr>
              <a:t> </a:t>
            </a:r>
            <a:r>
              <a:rPr lang="en-GB" altLang="hu-HU" sz="1800" dirty="0" err="1">
                <a:solidFill>
                  <a:srgbClr val="000066"/>
                </a:solidFill>
              </a:rPr>
              <a:t>év</a:t>
            </a:r>
            <a:r>
              <a:rPr lang="en-GB" altLang="hu-HU" sz="1800" dirty="0">
                <a:solidFill>
                  <a:srgbClr val="000066"/>
                </a:solidFill>
              </a:rPr>
              <a:t> </a:t>
            </a:r>
            <a:r>
              <a:rPr lang="en-GB" altLang="hu-HU" sz="1800" dirty="0" err="1">
                <a:solidFill>
                  <a:srgbClr val="000066"/>
                </a:solidFill>
              </a:rPr>
              <a:t>folyamán</a:t>
            </a:r>
            <a:r>
              <a:rPr lang="en-GB" altLang="hu-HU" sz="1800" dirty="0">
                <a:solidFill>
                  <a:srgbClr val="000066"/>
                </a:solidFill>
              </a:rPr>
              <a:t>	             100 </a:t>
            </a:r>
            <a:r>
              <a:rPr lang="en-GB" altLang="hu-HU" sz="1800" dirty="0" err="1">
                <a:solidFill>
                  <a:srgbClr val="000066"/>
                </a:solidFill>
              </a:rPr>
              <a:t>db</a:t>
            </a:r>
            <a:endParaRPr lang="en-GB" altLang="hu-HU" sz="1800" dirty="0">
              <a:solidFill>
                <a:srgbClr val="000066"/>
              </a:solidFill>
            </a:endParaRPr>
          </a:p>
          <a:p>
            <a:pPr eaLnBrk="1" hangingPunct="1">
              <a:lnSpc>
                <a:spcPct val="95000"/>
              </a:lnSpc>
              <a:buFontTx/>
              <a:buNone/>
            </a:pPr>
            <a:r>
              <a:rPr lang="en-GB" altLang="hu-HU" sz="1800" dirty="0">
                <a:solidFill>
                  <a:srgbClr val="000066"/>
                </a:solidFill>
              </a:rPr>
              <a:t>4.  </a:t>
            </a:r>
            <a:r>
              <a:rPr lang="en-GB" altLang="hu-HU" sz="1800" dirty="0" err="1">
                <a:solidFill>
                  <a:srgbClr val="000066"/>
                </a:solidFill>
              </a:rPr>
              <a:t>Készletek</a:t>
            </a:r>
            <a:r>
              <a:rPr lang="en-GB" altLang="hu-HU" sz="1800" dirty="0">
                <a:solidFill>
                  <a:srgbClr val="000066"/>
                </a:solidFill>
              </a:rPr>
              <a:t> </a:t>
            </a:r>
            <a:r>
              <a:rPr lang="en-GB" altLang="hu-HU" sz="1800" dirty="0" err="1">
                <a:solidFill>
                  <a:srgbClr val="000066"/>
                </a:solidFill>
              </a:rPr>
              <a:t>záróállomán</a:t>
            </a:r>
            <a:r>
              <a:rPr lang="hu-HU" altLang="hu-HU" sz="1800" dirty="0">
                <a:solidFill>
                  <a:srgbClr val="000066"/>
                </a:solidFill>
              </a:rPr>
              <a:t>y</a:t>
            </a:r>
            <a:r>
              <a:rPr lang="en-GB" altLang="hu-HU" sz="1800" dirty="0">
                <a:solidFill>
                  <a:srgbClr val="000066"/>
                </a:solidFill>
              </a:rPr>
              <a:t>a </a:t>
            </a:r>
            <a:r>
              <a:rPr lang="en-GB" altLang="hu-HU" sz="1800" dirty="0" err="1">
                <a:solidFill>
                  <a:srgbClr val="000066"/>
                </a:solidFill>
              </a:rPr>
              <a:t>év</a:t>
            </a:r>
            <a:r>
              <a:rPr lang="en-GB" altLang="hu-HU" sz="1800" dirty="0">
                <a:solidFill>
                  <a:srgbClr val="000066"/>
                </a:solidFill>
              </a:rPr>
              <a:t> </a:t>
            </a:r>
            <a:r>
              <a:rPr lang="en-GB" altLang="hu-HU" sz="1800" dirty="0" err="1">
                <a:solidFill>
                  <a:srgbClr val="000066"/>
                </a:solidFill>
              </a:rPr>
              <a:t>végén</a:t>
            </a:r>
            <a:endParaRPr lang="en-GB" altLang="hu-HU" sz="1800" dirty="0">
              <a:solidFill>
                <a:srgbClr val="000066"/>
              </a:solidFill>
            </a:endParaRPr>
          </a:p>
          <a:p>
            <a:pPr eaLnBrk="1" hangingPunct="1">
              <a:lnSpc>
                <a:spcPct val="95000"/>
              </a:lnSpc>
              <a:buFontTx/>
              <a:buNone/>
            </a:pPr>
            <a:r>
              <a:rPr lang="en-GB" altLang="hu-HU" sz="1800" dirty="0">
                <a:solidFill>
                  <a:srgbClr val="000066"/>
                </a:solidFill>
              </a:rPr>
              <a:t>      (1+2-3)			</a:t>
            </a:r>
            <a:r>
              <a:rPr lang="hu-HU" altLang="hu-HU" sz="1800" dirty="0">
                <a:solidFill>
                  <a:srgbClr val="000066"/>
                </a:solidFill>
              </a:rPr>
              <a:t>	  </a:t>
            </a:r>
            <a:r>
              <a:rPr lang="en-GB" altLang="hu-HU" sz="1800" dirty="0">
                <a:solidFill>
                  <a:srgbClr val="000066"/>
                </a:solidFill>
              </a:rPr>
              <a:t>20 </a:t>
            </a:r>
            <a:r>
              <a:rPr lang="en-GB" altLang="hu-HU" sz="1800" dirty="0" err="1">
                <a:solidFill>
                  <a:srgbClr val="000066"/>
                </a:solidFill>
              </a:rPr>
              <a:t>db</a:t>
            </a:r>
            <a:endParaRPr lang="en-GB" altLang="hu-HU" sz="1800" dirty="0">
              <a:solidFill>
                <a:srgbClr val="000066"/>
              </a:solidFill>
            </a:endParaRPr>
          </a:p>
          <a:p>
            <a:pPr eaLnBrk="1" hangingPunct="1">
              <a:lnSpc>
                <a:spcPct val="95000"/>
              </a:lnSpc>
              <a:buFontTx/>
              <a:buNone/>
            </a:pPr>
            <a:r>
              <a:rPr lang="en-GB" altLang="hu-HU" sz="1800" dirty="0">
                <a:solidFill>
                  <a:srgbClr val="000066"/>
                </a:solidFill>
              </a:rPr>
              <a:t>5.  1 </a:t>
            </a:r>
            <a:r>
              <a:rPr lang="en-GB" altLang="hu-HU" sz="1800" dirty="0" err="1">
                <a:solidFill>
                  <a:srgbClr val="000066"/>
                </a:solidFill>
              </a:rPr>
              <a:t>db</a:t>
            </a:r>
            <a:r>
              <a:rPr lang="en-GB" altLang="hu-HU" sz="1800" dirty="0">
                <a:solidFill>
                  <a:srgbClr val="000066"/>
                </a:solidFill>
              </a:rPr>
              <a:t> </a:t>
            </a:r>
            <a:r>
              <a:rPr lang="en-GB" altLang="hu-HU" sz="1800" dirty="0" err="1">
                <a:solidFill>
                  <a:srgbClr val="000066"/>
                </a:solidFill>
              </a:rPr>
              <a:t>termék</a:t>
            </a:r>
            <a:r>
              <a:rPr lang="en-GB" altLang="hu-HU" sz="1800" dirty="0">
                <a:solidFill>
                  <a:srgbClr val="000066"/>
                </a:solidFill>
              </a:rPr>
              <a:t> </a:t>
            </a:r>
            <a:r>
              <a:rPr lang="en-GB" altLang="hu-HU" sz="1800" dirty="0" err="1">
                <a:solidFill>
                  <a:srgbClr val="000066"/>
                </a:solidFill>
              </a:rPr>
              <a:t>eladási</a:t>
            </a:r>
            <a:r>
              <a:rPr lang="en-GB" altLang="hu-HU" sz="1800" dirty="0">
                <a:solidFill>
                  <a:srgbClr val="000066"/>
                </a:solidFill>
              </a:rPr>
              <a:t> </a:t>
            </a:r>
            <a:r>
              <a:rPr lang="en-GB" altLang="hu-HU" sz="1800" dirty="0" err="1">
                <a:solidFill>
                  <a:srgbClr val="000066"/>
                </a:solidFill>
              </a:rPr>
              <a:t>ára</a:t>
            </a:r>
            <a:r>
              <a:rPr lang="en-GB" altLang="hu-HU" sz="1800" dirty="0">
                <a:solidFill>
                  <a:srgbClr val="000066"/>
                </a:solidFill>
              </a:rPr>
              <a:t>	              </a:t>
            </a:r>
            <a:r>
              <a:rPr lang="hu-HU" altLang="hu-HU" sz="1800" dirty="0">
                <a:solidFill>
                  <a:srgbClr val="000066"/>
                </a:solidFill>
              </a:rPr>
              <a:t>		</a:t>
            </a:r>
            <a:r>
              <a:rPr lang="en-GB" altLang="hu-HU" sz="1800" dirty="0">
                <a:solidFill>
                  <a:srgbClr val="000066"/>
                </a:solidFill>
              </a:rPr>
              <a:t>100 Ft</a:t>
            </a:r>
          </a:p>
          <a:p>
            <a:pPr eaLnBrk="1" hangingPunct="1">
              <a:lnSpc>
                <a:spcPct val="95000"/>
              </a:lnSpc>
              <a:buFontTx/>
              <a:buNone/>
            </a:pPr>
            <a:r>
              <a:rPr lang="en-GB" altLang="hu-HU" sz="1800" dirty="0">
                <a:solidFill>
                  <a:srgbClr val="000066"/>
                </a:solidFill>
              </a:rPr>
              <a:t>6.  1 </a:t>
            </a:r>
            <a:r>
              <a:rPr lang="en-GB" altLang="hu-HU" sz="1800" dirty="0" err="1">
                <a:solidFill>
                  <a:srgbClr val="000066"/>
                </a:solidFill>
              </a:rPr>
              <a:t>db</a:t>
            </a:r>
            <a:r>
              <a:rPr lang="en-GB" altLang="hu-HU" sz="1800" dirty="0">
                <a:solidFill>
                  <a:srgbClr val="000066"/>
                </a:solidFill>
              </a:rPr>
              <a:t> </a:t>
            </a:r>
            <a:r>
              <a:rPr lang="en-GB" altLang="hu-HU" sz="1800" dirty="0" err="1">
                <a:solidFill>
                  <a:srgbClr val="000066"/>
                </a:solidFill>
              </a:rPr>
              <a:t>termék</a:t>
            </a:r>
            <a:r>
              <a:rPr lang="en-GB" altLang="hu-HU" sz="1800" dirty="0">
                <a:solidFill>
                  <a:srgbClr val="000066"/>
                </a:solidFill>
              </a:rPr>
              <a:t> </a:t>
            </a:r>
            <a:r>
              <a:rPr lang="en-GB" altLang="hu-HU" sz="1800" dirty="0" err="1">
                <a:solidFill>
                  <a:srgbClr val="000066"/>
                </a:solidFill>
              </a:rPr>
              <a:t>önköltsége</a:t>
            </a:r>
            <a:r>
              <a:rPr lang="en-GB" altLang="hu-HU" sz="1800" dirty="0">
                <a:solidFill>
                  <a:srgbClr val="000066"/>
                </a:solidFill>
              </a:rPr>
              <a:t>		</a:t>
            </a:r>
            <a:r>
              <a:rPr lang="hu-HU" altLang="hu-HU" sz="1800" dirty="0">
                <a:solidFill>
                  <a:srgbClr val="000066"/>
                </a:solidFill>
              </a:rPr>
              <a:t>  	  </a:t>
            </a:r>
            <a:r>
              <a:rPr lang="en-GB" altLang="hu-HU" sz="1800" dirty="0">
                <a:solidFill>
                  <a:srgbClr val="000066"/>
                </a:solidFill>
              </a:rPr>
              <a:t>50 Ft</a:t>
            </a:r>
          </a:p>
          <a:p>
            <a:pPr eaLnBrk="1" hangingPunct="1">
              <a:lnSpc>
                <a:spcPct val="95000"/>
              </a:lnSpc>
              <a:buFontTx/>
              <a:buNone/>
            </a:pPr>
            <a:r>
              <a:rPr lang="en-GB" altLang="hu-HU" sz="1800" dirty="0">
                <a:solidFill>
                  <a:srgbClr val="000066"/>
                </a:solidFill>
              </a:rPr>
              <a:t>7.  </a:t>
            </a:r>
            <a:r>
              <a:rPr lang="en-GB" altLang="hu-HU" sz="1800" dirty="0" err="1">
                <a:solidFill>
                  <a:srgbClr val="000066"/>
                </a:solidFill>
              </a:rPr>
              <a:t>Készletváltozás</a:t>
            </a:r>
            <a:r>
              <a:rPr lang="en-GB" altLang="hu-HU" sz="1800" dirty="0">
                <a:solidFill>
                  <a:srgbClr val="000066"/>
                </a:solidFill>
              </a:rPr>
              <a:t> (4-1)		</a:t>
            </a:r>
            <a:r>
              <a:rPr lang="hu-HU" altLang="hu-HU" sz="1800" dirty="0">
                <a:solidFill>
                  <a:srgbClr val="000066"/>
                </a:solidFill>
              </a:rPr>
              <a:t>	</a:t>
            </a:r>
            <a:r>
              <a:rPr lang="en-GB" altLang="hu-HU" sz="1800" dirty="0">
                <a:solidFill>
                  <a:srgbClr val="000066"/>
                </a:solidFill>
              </a:rPr>
              <a:t>-10 </a:t>
            </a:r>
            <a:r>
              <a:rPr lang="en-GB" altLang="hu-HU" sz="1800" dirty="0" err="1">
                <a:solidFill>
                  <a:srgbClr val="000066"/>
                </a:solidFill>
              </a:rPr>
              <a:t>db</a:t>
            </a:r>
            <a:endParaRPr lang="en-GB" altLang="hu-HU" sz="1800" dirty="0">
              <a:solidFill>
                <a:srgbClr val="000066"/>
              </a:solidFill>
            </a:endParaRPr>
          </a:p>
          <a:p>
            <a:pPr eaLnBrk="1" hangingPunct="1">
              <a:lnSpc>
                <a:spcPct val="95000"/>
              </a:lnSpc>
              <a:buFontTx/>
              <a:buNone/>
            </a:pPr>
            <a:r>
              <a:rPr lang="en-GB" altLang="hu-HU" sz="1800" dirty="0">
                <a:solidFill>
                  <a:srgbClr val="000066"/>
                </a:solidFill>
              </a:rPr>
              <a:t>8.  </a:t>
            </a:r>
            <a:r>
              <a:rPr lang="en-GB" altLang="hu-HU" sz="1800" dirty="0" err="1">
                <a:solidFill>
                  <a:srgbClr val="000066"/>
                </a:solidFill>
              </a:rPr>
              <a:t>Értékesítés</a:t>
            </a:r>
            <a:r>
              <a:rPr lang="en-GB" altLang="hu-HU" sz="1800" dirty="0">
                <a:solidFill>
                  <a:srgbClr val="000066"/>
                </a:solidFill>
              </a:rPr>
              <a:t> + </a:t>
            </a:r>
            <a:r>
              <a:rPr lang="en-GB" altLang="hu-HU" sz="1800" dirty="0" err="1">
                <a:solidFill>
                  <a:srgbClr val="000066"/>
                </a:solidFill>
              </a:rPr>
              <a:t>készletváltozás</a:t>
            </a:r>
            <a:r>
              <a:rPr lang="en-GB" altLang="hu-HU" sz="1800" dirty="0">
                <a:solidFill>
                  <a:srgbClr val="000066"/>
                </a:solidFill>
              </a:rPr>
              <a:t> (</a:t>
            </a:r>
            <a:r>
              <a:rPr lang="en-GB" altLang="hu-HU" sz="1800" dirty="0" smtClean="0">
                <a:solidFill>
                  <a:srgbClr val="000066"/>
                </a:solidFill>
              </a:rPr>
              <a:t>3+</a:t>
            </a:r>
            <a:r>
              <a:rPr lang="hu-HU" altLang="hu-HU" sz="1800" dirty="0" smtClean="0">
                <a:solidFill>
                  <a:srgbClr val="000066"/>
                </a:solidFill>
              </a:rPr>
              <a:t>7</a:t>
            </a:r>
            <a:r>
              <a:rPr lang="en-GB" altLang="hu-HU" sz="1800" dirty="0" smtClean="0">
                <a:solidFill>
                  <a:srgbClr val="000066"/>
                </a:solidFill>
              </a:rPr>
              <a:t>)</a:t>
            </a:r>
            <a:r>
              <a:rPr lang="en-GB" altLang="hu-HU" sz="1800" dirty="0">
                <a:solidFill>
                  <a:srgbClr val="000066"/>
                </a:solidFill>
              </a:rPr>
              <a:t>	</a:t>
            </a:r>
            <a:r>
              <a:rPr lang="hu-HU" altLang="hu-HU" sz="1800" dirty="0">
                <a:solidFill>
                  <a:srgbClr val="000066"/>
                </a:solidFill>
              </a:rPr>
              <a:t>  </a:t>
            </a:r>
            <a:r>
              <a:rPr lang="en-GB" altLang="hu-HU" sz="1800" dirty="0">
                <a:solidFill>
                  <a:srgbClr val="000066"/>
                </a:solidFill>
              </a:rPr>
              <a:t>90 </a:t>
            </a:r>
            <a:r>
              <a:rPr lang="en-GB" altLang="hu-HU" sz="1800" dirty="0" err="1">
                <a:solidFill>
                  <a:srgbClr val="000066"/>
                </a:solidFill>
              </a:rPr>
              <a:t>db</a:t>
            </a:r>
            <a:endParaRPr lang="en-GB" altLang="hu-HU" sz="1800" dirty="0">
              <a:solidFill>
                <a:srgbClr val="000066"/>
              </a:solidFill>
            </a:endParaRPr>
          </a:p>
          <a:p>
            <a:pPr eaLnBrk="1" hangingPunct="1">
              <a:lnSpc>
                <a:spcPct val="95000"/>
              </a:lnSpc>
              <a:buFontTx/>
              <a:buNone/>
            </a:pPr>
            <a:endParaRPr lang="en-GB" altLang="hu-HU" sz="2800" dirty="0">
              <a:solidFill>
                <a:srgbClr val="000066"/>
              </a:solidFill>
            </a:endParaRPr>
          </a:p>
          <a:p>
            <a:pPr eaLnBrk="1" hangingPunct="1">
              <a:lnSpc>
                <a:spcPct val="95000"/>
              </a:lnSpc>
              <a:buFontTx/>
              <a:buNone/>
            </a:pPr>
            <a:r>
              <a:rPr lang="en-GB" altLang="hu-HU" sz="2800" dirty="0">
                <a:solidFill>
                  <a:srgbClr val="000066"/>
                </a:solidFill>
              </a:rPr>
              <a:t>	</a:t>
            </a:r>
          </a:p>
        </p:txBody>
      </p:sp>
    </p:spTree>
    <p:extLst>
      <p:ext uri="{BB962C8B-B14F-4D97-AF65-F5344CB8AC3E}">
        <p14:creationId xmlns:p14="http://schemas.microsoft.com/office/powerpoint/2010/main" val="137355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08720"/>
                                        </p:tgtEl>
                                        <p:attrNameLst>
                                          <p:attrName>style.visibility</p:attrName>
                                        </p:attrNameLst>
                                      </p:cBhvr>
                                      <p:to>
                                        <p:strVal val="visible"/>
                                      </p:to>
                                    </p:set>
                                    <p:anim calcmode="lin" valueType="num">
                                      <p:cBhvr additive="base">
                                        <p:cTn id="7" dur="500" fill="hold"/>
                                        <p:tgtEl>
                                          <p:spTgt spid="1608720"/>
                                        </p:tgtEl>
                                        <p:attrNameLst>
                                          <p:attrName>ppt_x</p:attrName>
                                        </p:attrNameLst>
                                      </p:cBhvr>
                                      <p:tavLst>
                                        <p:tav tm="0">
                                          <p:val>
                                            <p:strVal val="0-#ppt_w/2"/>
                                          </p:val>
                                        </p:tav>
                                        <p:tav tm="100000">
                                          <p:val>
                                            <p:strVal val="#ppt_x"/>
                                          </p:val>
                                        </p:tav>
                                      </p:tavLst>
                                    </p:anim>
                                    <p:anim calcmode="lin" valueType="num">
                                      <p:cBhvr additive="base">
                                        <p:cTn id="8" dur="500" fill="hold"/>
                                        <p:tgtEl>
                                          <p:spTgt spid="16087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8706"/>
                                        </p:tgtEl>
                                        <p:attrNameLst>
                                          <p:attrName>style.visibility</p:attrName>
                                        </p:attrNameLst>
                                      </p:cBhvr>
                                      <p:to>
                                        <p:strVal val="visible"/>
                                      </p:to>
                                    </p:set>
                                    <p:anim calcmode="lin" valueType="num">
                                      <p:cBhvr additive="base">
                                        <p:cTn id="13" dur="500" fill="hold"/>
                                        <p:tgtEl>
                                          <p:spTgt spid="1608706"/>
                                        </p:tgtEl>
                                        <p:attrNameLst>
                                          <p:attrName>ppt_x</p:attrName>
                                        </p:attrNameLst>
                                      </p:cBhvr>
                                      <p:tavLst>
                                        <p:tav tm="0">
                                          <p:val>
                                            <p:strVal val="0-#ppt_w/2"/>
                                          </p:val>
                                        </p:tav>
                                        <p:tav tm="100000">
                                          <p:val>
                                            <p:strVal val="#ppt_x"/>
                                          </p:val>
                                        </p:tav>
                                      </p:tavLst>
                                    </p:anim>
                                    <p:anim calcmode="lin" valueType="num">
                                      <p:cBhvr additive="base">
                                        <p:cTn id="14" dur="500" fill="hold"/>
                                        <p:tgtEl>
                                          <p:spTgt spid="16087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08707"/>
                                        </p:tgtEl>
                                        <p:attrNameLst>
                                          <p:attrName>style.visibility</p:attrName>
                                        </p:attrNameLst>
                                      </p:cBhvr>
                                      <p:to>
                                        <p:strVal val="visible"/>
                                      </p:to>
                                    </p:set>
                                    <p:anim calcmode="lin" valueType="num">
                                      <p:cBhvr additive="base">
                                        <p:cTn id="19" dur="500" fill="hold"/>
                                        <p:tgtEl>
                                          <p:spTgt spid="1608707"/>
                                        </p:tgtEl>
                                        <p:attrNameLst>
                                          <p:attrName>ppt_x</p:attrName>
                                        </p:attrNameLst>
                                      </p:cBhvr>
                                      <p:tavLst>
                                        <p:tav tm="0">
                                          <p:val>
                                            <p:strVal val="0-#ppt_w/2"/>
                                          </p:val>
                                        </p:tav>
                                        <p:tav tm="100000">
                                          <p:val>
                                            <p:strVal val="#ppt_x"/>
                                          </p:val>
                                        </p:tav>
                                      </p:tavLst>
                                    </p:anim>
                                    <p:anim calcmode="lin" valueType="num">
                                      <p:cBhvr additive="base">
                                        <p:cTn id="20" dur="500" fill="hold"/>
                                        <p:tgtEl>
                                          <p:spTgt spid="16087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1608708"/>
                                        </p:tgtEl>
                                        <p:attrNameLst>
                                          <p:attrName>style.visibility</p:attrName>
                                        </p:attrNameLst>
                                      </p:cBhvr>
                                      <p:to>
                                        <p:strVal val="visible"/>
                                      </p:to>
                                    </p:set>
                                  </p:childTnLst>
                                  <p:subTnLst>
                                    <p:set>
                                      <p:cBhvr override="childStyle">
                                        <p:cTn dur="1" fill="hold" display="0" masterRel="nextClick" afterEffect="1"/>
                                        <p:tgtEl>
                                          <p:spTgt spid="160870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087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1608712"/>
                                        </p:tgtEl>
                                        <p:attrNameLst>
                                          <p:attrName>style.visibility</p:attrName>
                                        </p:attrNameLst>
                                      </p:cBhvr>
                                      <p:to>
                                        <p:strVal val="visible"/>
                                      </p:to>
                                    </p:set>
                                  </p:childTnLst>
                                  <p:subTnLst>
                                    <p:set>
                                      <p:cBhvr override="childStyle">
                                        <p:cTn dur="1" fill="hold" display="0" masterRel="nextClick" afterEffect="1"/>
                                        <p:tgtEl>
                                          <p:spTgt spid="1608712"/>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6087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608716"/>
                                        </p:tgtEl>
                                        <p:attrNameLst>
                                          <p:attrName>style.visibility</p:attrName>
                                        </p:attrNameLst>
                                      </p:cBhvr>
                                      <p:to>
                                        <p:strVal val="visible"/>
                                      </p:to>
                                    </p:set>
                                  </p:childTnLst>
                                  <p:subTnLst>
                                    <p:set>
                                      <p:cBhvr override="childStyle">
                                        <p:cTn dur="1" fill="hold" display="0" masterRel="nextClick" afterEffect="1"/>
                                        <p:tgtEl>
                                          <p:spTgt spid="1608716"/>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608719"/>
                                        </p:tgtEl>
                                        <p:attrNameLst>
                                          <p:attrName>style.visibility</p:attrName>
                                        </p:attrNameLst>
                                      </p:cBhvr>
                                      <p:to>
                                        <p:strVal val="visible"/>
                                      </p:to>
                                    </p:set>
                                    <p:anim calcmode="lin" valueType="num">
                                      <p:cBhvr additive="base">
                                        <p:cTn id="45" dur="500" fill="hold"/>
                                        <p:tgtEl>
                                          <p:spTgt spid="1608719"/>
                                        </p:tgtEl>
                                        <p:attrNameLst>
                                          <p:attrName>ppt_x</p:attrName>
                                        </p:attrNameLst>
                                      </p:cBhvr>
                                      <p:tavLst>
                                        <p:tav tm="0">
                                          <p:val>
                                            <p:strVal val="0-#ppt_w/2"/>
                                          </p:val>
                                        </p:tav>
                                        <p:tav tm="100000">
                                          <p:val>
                                            <p:strVal val="#ppt_x"/>
                                          </p:val>
                                        </p:tav>
                                      </p:tavLst>
                                    </p:anim>
                                    <p:anim calcmode="lin" valueType="num">
                                      <p:cBhvr additive="base">
                                        <p:cTn id="46" dur="500" fill="hold"/>
                                        <p:tgtEl>
                                          <p:spTgt spid="16087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706" grpId="0" autoUpdateAnimBg="0"/>
      <p:bldP spid="1608707" grpId="0" autoUpdateAnimBg="0"/>
      <p:bldP spid="1608711" grpId="0" autoUpdateAnimBg="0"/>
      <p:bldP spid="1608715" grpId="0" autoUpdateAnimBg="0"/>
      <p:bldP spid="1608719" grpId="0" autoUpdateAnimBg="0"/>
      <p:bldP spid="16087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5F88D236-DE77-4EC7-8C4A-FB2100DCBCAB}" type="slidenum">
              <a:rPr lang="hu-HU" altLang="hu-HU" sz="1400" smtClean="0"/>
              <a:pPr algn="r" eaLnBrk="1" hangingPunct="1">
                <a:spcBef>
                  <a:spcPct val="0"/>
                </a:spcBef>
                <a:buFontTx/>
                <a:buNone/>
              </a:pPr>
              <a:t>22</a:t>
            </a:fld>
            <a:endParaRPr lang="hu-HU" altLang="hu-HU" sz="1400" smtClean="0"/>
          </a:p>
        </p:txBody>
      </p:sp>
      <p:sp>
        <p:nvSpPr>
          <p:cNvPr id="1609730" name="Rectangle 2"/>
          <p:cNvSpPr>
            <a:spLocks noGrp="1" noChangeArrowheads="1"/>
          </p:cNvSpPr>
          <p:nvPr>
            <p:ph type="body" idx="1"/>
          </p:nvPr>
        </p:nvSpPr>
        <p:spPr>
          <a:xfrm>
            <a:off x="152400" y="304800"/>
            <a:ext cx="8839200" cy="3810000"/>
          </a:xfrm>
          <a:noFill/>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p>
            <a:pPr eaLnBrk="1" hangingPunct="1">
              <a:lnSpc>
                <a:spcPct val="95000"/>
              </a:lnSpc>
              <a:buFontTx/>
              <a:buNone/>
            </a:pPr>
            <a:r>
              <a:rPr lang="en-GB" altLang="hu-HU" sz="2000" dirty="0" smtClean="0">
                <a:solidFill>
                  <a:srgbClr val="000066"/>
                </a:solidFill>
              </a:rPr>
              <a:t>1.  </a:t>
            </a:r>
            <a:r>
              <a:rPr lang="en-GB" altLang="hu-HU" sz="2000" dirty="0" err="1" smtClean="0">
                <a:solidFill>
                  <a:srgbClr val="000066"/>
                </a:solidFill>
              </a:rPr>
              <a:t>Késztermék</a:t>
            </a:r>
            <a:r>
              <a:rPr lang="en-GB" altLang="hu-HU" sz="2000" dirty="0" smtClean="0">
                <a:solidFill>
                  <a:srgbClr val="000066"/>
                </a:solidFill>
              </a:rPr>
              <a:t> </a:t>
            </a:r>
            <a:r>
              <a:rPr lang="en-GB" altLang="hu-HU" sz="2000" dirty="0" err="1" smtClean="0">
                <a:solidFill>
                  <a:srgbClr val="000066"/>
                </a:solidFill>
              </a:rPr>
              <a:t>nyitóállománya</a:t>
            </a:r>
            <a:r>
              <a:rPr lang="en-GB" altLang="hu-HU" sz="2000" dirty="0" smtClean="0">
                <a:solidFill>
                  <a:srgbClr val="000066"/>
                </a:solidFill>
              </a:rPr>
              <a:t> 		</a:t>
            </a:r>
            <a:r>
              <a:rPr lang="hu-HU" altLang="hu-HU" sz="2000" dirty="0" smtClean="0">
                <a:solidFill>
                  <a:srgbClr val="000066"/>
                </a:solidFill>
              </a:rPr>
              <a:t> </a:t>
            </a:r>
            <a:r>
              <a:rPr lang="en-GB" altLang="hu-HU" sz="2000" dirty="0" smtClean="0">
                <a:solidFill>
                  <a:srgbClr val="000066"/>
                </a:solidFill>
              </a:rPr>
              <a:t>30 </a:t>
            </a:r>
            <a:r>
              <a:rPr lang="en-GB" altLang="hu-HU" sz="2000" dirty="0" err="1" smtClean="0">
                <a:solidFill>
                  <a:srgbClr val="000066"/>
                </a:solidFill>
              </a:rPr>
              <a:t>db</a:t>
            </a:r>
            <a:endParaRPr lang="en-GB" altLang="hu-HU" sz="2000" dirty="0" smtClean="0">
              <a:solidFill>
                <a:srgbClr val="000066"/>
              </a:solidFill>
            </a:endParaRPr>
          </a:p>
          <a:p>
            <a:pPr eaLnBrk="1" hangingPunct="1">
              <a:lnSpc>
                <a:spcPct val="95000"/>
              </a:lnSpc>
              <a:buFontTx/>
              <a:buNone/>
            </a:pPr>
            <a:r>
              <a:rPr lang="en-GB" altLang="hu-HU" sz="2000" dirty="0" smtClean="0">
                <a:solidFill>
                  <a:srgbClr val="000066"/>
                </a:solidFill>
              </a:rPr>
              <a:t>2.  </a:t>
            </a:r>
            <a:r>
              <a:rPr lang="en-GB" altLang="hu-HU" sz="2000" dirty="0" err="1" smtClean="0">
                <a:solidFill>
                  <a:srgbClr val="000066"/>
                </a:solidFill>
              </a:rPr>
              <a:t>Termelés</a:t>
            </a:r>
            <a:r>
              <a:rPr lang="en-GB" altLang="hu-HU" sz="2000" dirty="0" smtClean="0">
                <a:solidFill>
                  <a:srgbClr val="000066"/>
                </a:solidFill>
              </a:rPr>
              <a:t> </a:t>
            </a:r>
            <a:r>
              <a:rPr lang="en-GB" altLang="hu-HU" sz="2000" dirty="0" err="1" smtClean="0">
                <a:solidFill>
                  <a:srgbClr val="000066"/>
                </a:solidFill>
              </a:rPr>
              <a:t>az</a:t>
            </a:r>
            <a:r>
              <a:rPr lang="en-GB" altLang="hu-HU" sz="2000" dirty="0" smtClean="0">
                <a:solidFill>
                  <a:srgbClr val="000066"/>
                </a:solidFill>
              </a:rPr>
              <a:t> </a:t>
            </a:r>
            <a:r>
              <a:rPr lang="en-GB" altLang="hu-HU" sz="2000" dirty="0" err="1" smtClean="0">
                <a:solidFill>
                  <a:srgbClr val="000066"/>
                </a:solidFill>
              </a:rPr>
              <a:t>év</a:t>
            </a:r>
            <a:r>
              <a:rPr lang="en-GB" altLang="hu-HU" sz="2000" dirty="0" smtClean="0">
                <a:solidFill>
                  <a:srgbClr val="000066"/>
                </a:solidFill>
              </a:rPr>
              <a:t> </a:t>
            </a:r>
            <a:r>
              <a:rPr lang="en-GB" altLang="hu-HU" sz="2000" dirty="0" err="1" smtClean="0">
                <a:solidFill>
                  <a:srgbClr val="000066"/>
                </a:solidFill>
              </a:rPr>
              <a:t>folyamán</a:t>
            </a:r>
            <a:r>
              <a:rPr lang="en-GB" altLang="hu-HU" sz="2000" dirty="0" smtClean="0">
                <a:solidFill>
                  <a:srgbClr val="000066"/>
                </a:solidFill>
              </a:rPr>
              <a:t>		</a:t>
            </a:r>
            <a:r>
              <a:rPr lang="hu-HU" altLang="hu-HU" sz="2000" dirty="0" smtClean="0">
                <a:solidFill>
                  <a:srgbClr val="000066"/>
                </a:solidFill>
              </a:rPr>
              <a:t> </a:t>
            </a:r>
            <a:r>
              <a:rPr lang="en-GB" altLang="hu-HU" sz="2000" dirty="0" smtClean="0">
                <a:solidFill>
                  <a:srgbClr val="000066"/>
                </a:solidFill>
              </a:rPr>
              <a:t>90 </a:t>
            </a:r>
            <a:r>
              <a:rPr lang="en-GB" altLang="hu-HU" sz="2000" dirty="0" err="1" smtClean="0">
                <a:solidFill>
                  <a:srgbClr val="000066"/>
                </a:solidFill>
              </a:rPr>
              <a:t>db</a:t>
            </a:r>
            <a:endParaRPr lang="en-GB" altLang="hu-HU" sz="2000" dirty="0" smtClean="0">
              <a:solidFill>
                <a:srgbClr val="000066"/>
              </a:solidFill>
            </a:endParaRPr>
          </a:p>
          <a:p>
            <a:pPr eaLnBrk="1" hangingPunct="1">
              <a:lnSpc>
                <a:spcPct val="95000"/>
              </a:lnSpc>
              <a:buFontTx/>
              <a:buNone/>
            </a:pPr>
            <a:r>
              <a:rPr lang="en-GB" altLang="hu-HU" sz="2000" dirty="0" smtClean="0">
                <a:solidFill>
                  <a:srgbClr val="000066"/>
                </a:solidFill>
              </a:rPr>
              <a:t>3.  </a:t>
            </a:r>
            <a:r>
              <a:rPr lang="en-GB" altLang="hu-HU" sz="2000" dirty="0" err="1" smtClean="0">
                <a:solidFill>
                  <a:srgbClr val="000066"/>
                </a:solidFill>
              </a:rPr>
              <a:t>Értékesítés</a:t>
            </a:r>
            <a:r>
              <a:rPr lang="en-GB" altLang="hu-HU" sz="2000" dirty="0" smtClean="0">
                <a:solidFill>
                  <a:srgbClr val="000066"/>
                </a:solidFill>
              </a:rPr>
              <a:t> </a:t>
            </a:r>
            <a:r>
              <a:rPr lang="en-GB" altLang="hu-HU" sz="2000" dirty="0" err="1" smtClean="0">
                <a:solidFill>
                  <a:srgbClr val="000066"/>
                </a:solidFill>
              </a:rPr>
              <a:t>az</a:t>
            </a:r>
            <a:r>
              <a:rPr lang="en-GB" altLang="hu-HU" sz="2000" dirty="0" smtClean="0">
                <a:solidFill>
                  <a:srgbClr val="000066"/>
                </a:solidFill>
              </a:rPr>
              <a:t> </a:t>
            </a:r>
            <a:r>
              <a:rPr lang="en-GB" altLang="hu-HU" sz="2000" dirty="0" err="1" smtClean="0">
                <a:solidFill>
                  <a:srgbClr val="000066"/>
                </a:solidFill>
              </a:rPr>
              <a:t>év</a:t>
            </a:r>
            <a:r>
              <a:rPr lang="en-GB" altLang="hu-HU" sz="2000" dirty="0" smtClean="0">
                <a:solidFill>
                  <a:srgbClr val="000066"/>
                </a:solidFill>
              </a:rPr>
              <a:t> </a:t>
            </a:r>
            <a:r>
              <a:rPr lang="en-GB" altLang="hu-HU" sz="2000" dirty="0" err="1" smtClean="0">
                <a:solidFill>
                  <a:srgbClr val="000066"/>
                </a:solidFill>
              </a:rPr>
              <a:t>folyamán</a:t>
            </a:r>
            <a:r>
              <a:rPr lang="en-GB" altLang="hu-HU" sz="2000" dirty="0" smtClean="0">
                <a:solidFill>
                  <a:srgbClr val="000066"/>
                </a:solidFill>
              </a:rPr>
              <a:t>	             100 </a:t>
            </a:r>
            <a:r>
              <a:rPr lang="en-GB" altLang="hu-HU" sz="2000" dirty="0" err="1" smtClean="0">
                <a:solidFill>
                  <a:srgbClr val="000066"/>
                </a:solidFill>
              </a:rPr>
              <a:t>db</a:t>
            </a:r>
            <a:endParaRPr lang="en-GB" altLang="hu-HU" sz="2000" dirty="0" smtClean="0">
              <a:solidFill>
                <a:srgbClr val="000066"/>
              </a:solidFill>
            </a:endParaRPr>
          </a:p>
          <a:p>
            <a:pPr eaLnBrk="1" hangingPunct="1">
              <a:lnSpc>
                <a:spcPct val="95000"/>
              </a:lnSpc>
              <a:buFontTx/>
              <a:buNone/>
            </a:pPr>
            <a:r>
              <a:rPr lang="en-GB" altLang="hu-HU" sz="2000" dirty="0" smtClean="0">
                <a:solidFill>
                  <a:srgbClr val="000066"/>
                </a:solidFill>
              </a:rPr>
              <a:t>4.  </a:t>
            </a:r>
            <a:r>
              <a:rPr lang="en-GB" altLang="hu-HU" sz="2000" dirty="0" err="1" smtClean="0">
                <a:solidFill>
                  <a:srgbClr val="000066"/>
                </a:solidFill>
              </a:rPr>
              <a:t>Készletek</a:t>
            </a:r>
            <a:r>
              <a:rPr lang="en-GB" altLang="hu-HU" sz="2000" dirty="0" smtClean="0">
                <a:solidFill>
                  <a:srgbClr val="000066"/>
                </a:solidFill>
              </a:rPr>
              <a:t> </a:t>
            </a:r>
            <a:r>
              <a:rPr lang="en-GB" altLang="hu-HU" sz="2000" dirty="0" err="1" smtClean="0">
                <a:solidFill>
                  <a:srgbClr val="000066"/>
                </a:solidFill>
              </a:rPr>
              <a:t>záróállomán</a:t>
            </a:r>
            <a:r>
              <a:rPr lang="hu-HU" altLang="hu-HU" sz="2000" dirty="0" smtClean="0">
                <a:solidFill>
                  <a:srgbClr val="000066"/>
                </a:solidFill>
              </a:rPr>
              <a:t>y</a:t>
            </a:r>
            <a:r>
              <a:rPr lang="en-GB" altLang="hu-HU" sz="2000" dirty="0" smtClean="0">
                <a:solidFill>
                  <a:srgbClr val="000066"/>
                </a:solidFill>
              </a:rPr>
              <a:t>a </a:t>
            </a:r>
            <a:r>
              <a:rPr lang="en-GB" altLang="hu-HU" sz="2000" dirty="0" err="1" smtClean="0">
                <a:solidFill>
                  <a:srgbClr val="000066"/>
                </a:solidFill>
              </a:rPr>
              <a:t>év</a:t>
            </a:r>
            <a:r>
              <a:rPr lang="en-GB" altLang="hu-HU" sz="2000" dirty="0" smtClean="0">
                <a:solidFill>
                  <a:srgbClr val="000066"/>
                </a:solidFill>
              </a:rPr>
              <a:t> </a:t>
            </a:r>
            <a:r>
              <a:rPr lang="en-GB" altLang="hu-HU" sz="2000" dirty="0" err="1" smtClean="0">
                <a:solidFill>
                  <a:srgbClr val="000066"/>
                </a:solidFill>
              </a:rPr>
              <a:t>végén</a:t>
            </a:r>
            <a:endParaRPr lang="en-GB" altLang="hu-HU" sz="2000" dirty="0" smtClean="0">
              <a:solidFill>
                <a:srgbClr val="000066"/>
              </a:solidFill>
            </a:endParaRPr>
          </a:p>
          <a:p>
            <a:pPr eaLnBrk="1" hangingPunct="1">
              <a:lnSpc>
                <a:spcPct val="95000"/>
              </a:lnSpc>
              <a:buFontTx/>
              <a:buNone/>
            </a:pPr>
            <a:r>
              <a:rPr lang="en-GB" altLang="hu-HU" sz="2000" dirty="0" smtClean="0">
                <a:solidFill>
                  <a:srgbClr val="000066"/>
                </a:solidFill>
              </a:rPr>
              <a:t>      (1+2-3)				</a:t>
            </a:r>
            <a:r>
              <a:rPr lang="hu-HU" altLang="hu-HU" sz="2000" dirty="0" smtClean="0">
                <a:solidFill>
                  <a:srgbClr val="000066"/>
                </a:solidFill>
              </a:rPr>
              <a:t>  </a:t>
            </a:r>
            <a:r>
              <a:rPr lang="en-GB" altLang="hu-HU" sz="2000" dirty="0" smtClean="0">
                <a:solidFill>
                  <a:srgbClr val="000066"/>
                </a:solidFill>
              </a:rPr>
              <a:t>20 </a:t>
            </a:r>
            <a:r>
              <a:rPr lang="en-GB" altLang="hu-HU" sz="2000" dirty="0" err="1" smtClean="0">
                <a:solidFill>
                  <a:srgbClr val="000066"/>
                </a:solidFill>
              </a:rPr>
              <a:t>db</a:t>
            </a:r>
            <a:endParaRPr lang="en-GB" altLang="hu-HU" sz="2000" dirty="0" smtClean="0">
              <a:solidFill>
                <a:srgbClr val="000066"/>
              </a:solidFill>
            </a:endParaRPr>
          </a:p>
          <a:p>
            <a:pPr eaLnBrk="1" hangingPunct="1">
              <a:lnSpc>
                <a:spcPct val="95000"/>
              </a:lnSpc>
              <a:buFontTx/>
              <a:buNone/>
            </a:pPr>
            <a:r>
              <a:rPr lang="en-GB" altLang="hu-HU" sz="2000" dirty="0" smtClean="0">
                <a:solidFill>
                  <a:srgbClr val="000066"/>
                </a:solidFill>
              </a:rPr>
              <a:t>5.  1 </a:t>
            </a:r>
            <a:r>
              <a:rPr lang="en-GB" altLang="hu-HU" sz="2000" dirty="0" err="1" smtClean="0">
                <a:solidFill>
                  <a:srgbClr val="000066"/>
                </a:solidFill>
              </a:rPr>
              <a:t>db</a:t>
            </a:r>
            <a:r>
              <a:rPr lang="en-GB" altLang="hu-HU" sz="2000" dirty="0" smtClean="0">
                <a:solidFill>
                  <a:srgbClr val="000066"/>
                </a:solidFill>
              </a:rPr>
              <a:t> </a:t>
            </a:r>
            <a:r>
              <a:rPr lang="en-GB" altLang="hu-HU" sz="2000" dirty="0" err="1" smtClean="0">
                <a:solidFill>
                  <a:srgbClr val="000066"/>
                </a:solidFill>
              </a:rPr>
              <a:t>termék</a:t>
            </a:r>
            <a:r>
              <a:rPr lang="en-GB" altLang="hu-HU" sz="2000" dirty="0" smtClean="0">
                <a:solidFill>
                  <a:srgbClr val="000066"/>
                </a:solidFill>
              </a:rPr>
              <a:t> </a:t>
            </a:r>
            <a:r>
              <a:rPr lang="en-GB" altLang="hu-HU" sz="2000" dirty="0" err="1" smtClean="0">
                <a:solidFill>
                  <a:srgbClr val="000066"/>
                </a:solidFill>
              </a:rPr>
              <a:t>eladási</a:t>
            </a:r>
            <a:r>
              <a:rPr lang="en-GB" altLang="hu-HU" sz="2000" dirty="0" smtClean="0">
                <a:solidFill>
                  <a:srgbClr val="000066"/>
                </a:solidFill>
              </a:rPr>
              <a:t> </a:t>
            </a:r>
            <a:r>
              <a:rPr lang="en-GB" altLang="hu-HU" sz="2000" dirty="0" err="1" smtClean="0">
                <a:solidFill>
                  <a:srgbClr val="000066"/>
                </a:solidFill>
              </a:rPr>
              <a:t>ára</a:t>
            </a:r>
            <a:r>
              <a:rPr lang="en-GB" altLang="hu-HU" sz="2000" dirty="0" smtClean="0">
                <a:solidFill>
                  <a:srgbClr val="000066"/>
                </a:solidFill>
              </a:rPr>
              <a:t>	              100 Ft</a:t>
            </a:r>
          </a:p>
          <a:p>
            <a:pPr eaLnBrk="1" hangingPunct="1">
              <a:lnSpc>
                <a:spcPct val="95000"/>
              </a:lnSpc>
              <a:buFontTx/>
              <a:buNone/>
            </a:pPr>
            <a:r>
              <a:rPr lang="en-GB" altLang="hu-HU" sz="2000" dirty="0" smtClean="0">
                <a:solidFill>
                  <a:srgbClr val="000066"/>
                </a:solidFill>
              </a:rPr>
              <a:t>6.  1 </a:t>
            </a:r>
            <a:r>
              <a:rPr lang="en-GB" altLang="hu-HU" sz="2000" dirty="0" err="1" smtClean="0">
                <a:solidFill>
                  <a:srgbClr val="000066"/>
                </a:solidFill>
              </a:rPr>
              <a:t>db</a:t>
            </a:r>
            <a:r>
              <a:rPr lang="en-GB" altLang="hu-HU" sz="2000" dirty="0" smtClean="0">
                <a:solidFill>
                  <a:srgbClr val="000066"/>
                </a:solidFill>
              </a:rPr>
              <a:t> </a:t>
            </a:r>
            <a:r>
              <a:rPr lang="en-GB" altLang="hu-HU" sz="2000" dirty="0" err="1" smtClean="0">
                <a:solidFill>
                  <a:srgbClr val="000066"/>
                </a:solidFill>
              </a:rPr>
              <a:t>termék</a:t>
            </a:r>
            <a:r>
              <a:rPr lang="en-GB" altLang="hu-HU" sz="2000" dirty="0" smtClean="0">
                <a:solidFill>
                  <a:srgbClr val="000066"/>
                </a:solidFill>
              </a:rPr>
              <a:t> </a:t>
            </a:r>
            <a:r>
              <a:rPr lang="en-GB" altLang="hu-HU" sz="2000" dirty="0" err="1" smtClean="0">
                <a:solidFill>
                  <a:srgbClr val="000066"/>
                </a:solidFill>
              </a:rPr>
              <a:t>önköltsége</a:t>
            </a:r>
            <a:r>
              <a:rPr lang="en-GB" altLang="hu-HU" sz="2000" dirty="0" smtClean="0">
                <a:solidFill>
                  <a:srgbClr val="000066"/>
                </a:solidFill>
              </a:rPr>
              <a:t>		</a:t>
            </a:r>
            <a:r>
              <a:rPr lang="hu-HU" altLang="hu-HU" sz="2000" dirty="0" smtClean="0">
                <a:solidFill>
                  <a:srgbClr val="000066"/>
                </a:solidFill>
              </a:rPr>
              <a:t>  </a:t>
            </a:r>
            <a:r>
              <a:rPr lang="en-GB" altLang="hu-HU" sz="2000" dirty="0" smtClean="0">
                <a:solidFill>
                  <a:srgbClr val="000066"/>
                </a:solidFill>
              </a:rPr>
              <a:t>50 Ft</a:t>
            </a:r>
          </a:p>
          <a:p>
            <a:pPr eaLnBrk="1" hangingPunct="1">
              <a:lnSpc>
                <a:spcPct val="95000"/>
              </a:lnSpc>
              <a:buFontTx/>
              <a:buNone/>
            </a:pPr>
            <a:r>
              <a:rPr lang="en-GB" altLang="hu-HU" sz="2000" dirty="0" smtClean="0">
                <a:solidFill>
                  <a:srgbClr val="000066"/>
                </a:solidFill>
              </a:rPr>
              <a:t>7.  </a:t>
            </a:r>
            <a:r>
              <a:rPr lang="en-GB" altLang="hu-HU" sz="2000" dirty="0" err="1" smtClean="0">
                <a:solidFill>
                  <a:srgbClr val="000066"/>
                </a:solidFill>
              </a:rPr>
              <a:t>Készletváltozás</a:t>
            </a:r>
            <a:r>
              <a:rPr lang="en-GB" altLang="hu-HU" sz="2000" dirty="0" smtClean="0">
                <a:solidFill>
                  <a:srgbClr val="000066"/>
                </a:solidFill>
              </a:rPr>
              <a:t> (4-1)		-10 </a:t>
            </a:r>
            <a:r>
              <a:rPr lang="en-GB" altLang="hu-HU" sz="2000" dirty="0" err="1" smtClean="0">
                <a:solidFill>
                  <a:srgbClr val="000066"/>
                </a:solidFill>
              </a:rPr>
              <a:t>db</a:t>
            </a:r>
            <a:endParaRPr lang="en-GB" altLang="hu-HU" sz="2000" dirty="0" smtClean="0">
              <a:solidFill>
                <a:srgbClr val="000066"/>
              </a:solidFill>
            </a:endParaRPr>
          </a:p>
          <a:p>
            <a:pPr eaLnBrk="1" hangingPunct="1">
              <a:lnSpc>
                <a:spcPct val="95000"/>
              </a:lnSpc>
              <a:buFontTx/>
              <a:buNone/>
            </a:pPr>
            <a:r>
              <a:rPr lang="en-GB" altLang="hu-HU" sz="2000" dirty="0" smtClean="0">
                <a:solidFill>
                  <a:srgbClr val="000066"/>
                </a:solidFill>
              </a:rPr>
              <a:t>8.  </a:t>
            </a:r>
            <a:r>
              <a:rPr lang="en-GB" altLang="hu-HU" sz="2000" dirty="0" err="1" smtClean="0">
                <a:solidFill>
                  <a:srgbClr val="000066"/>
                </a:solidFill>
              </a:rPr>
              <a:t>Értékesítés</a:t>
            </a:r>
            <a:r>
              <a:rPr lang="en-GB" altLang="hu-HU" sz="2000" dirty="0" smtClean="0">
                <a:solidFill>
                  <a:srgbClr val="000066"/>
                </a:solidFill>
              </a:rPr>
              <a:t> + </a:t>
            </a:r>
            <a:r>
              <a:rPr lang="en-GB" altLang="hu-HU" sz="2000" dirty="0" err="1" smtClean="0">
                <a:solidFill>
                  <a:srgbClr val="000066"/>
                </a:solidFill>
              </a:rPr>
              <a:t>készletváltozás</a:t>
            </a:r>
            <a:r>
              <a:rPr lang="en-GB" altLang="hu-HU" sz="2000" dirty="0" smtClean="0">
                <a:solidFill>
                  <a:srgbClr val="000066"/>
                </a:solidFill>
              </a:rPr>
              <a:t> (3+</a:t>
            </a:r>
            <a:r>
              <a:rPr lang="hu-HU" altLang="hu-HU" sz="2000" dirty="0" smtClean="0">
                <a:solidFill>
                  <a:srgbClr val="000066"/>
                </a:solidFill>
              </a:rPr>
              <a:t>7</a:t>
            </a:r>
            <a:r>
              <a:rPr lang="en-GB" altLang="hu-HU" sz="2000" dirty="0" smtClean="0">
                <a:solidFill>
                  <a:srgbClr val="000066"/>
                </a:solidFill>
              </a:rPr>
              <a:t>)	</a:t>
            </a:r>
            <a:r>
              <a:rPr lang="hu-HU" altLang="hu-HU" sz="2000" dirty="0" smtClean="0">
                <a:solidFill>
                  <a:srgbClr val="000066"/>
                </a:solidFill>
              </a:rPr>
              <a:t>  </a:t>
            </a:r>
            <a:r>
              <a:rPr lang="en-GB" altLang="hu-HU" sz="2000" dirty="0" smtClean="0">
                <a:solidFill>
                  <a:srgbClr val="000066"/>
                </a:solidFill>
              </a:rPr>
              <a:t>90 </a:t>
            </a:r>
            <a:r>
              <a:rPr lang="en-GB" altLang="hu-HU" sz="2000" dirty="0" err="1" smtClean="0">
                <a:solidFill>
                  <a:srgbClr val="000066"/>
                </a:solidFill>
              </a:rPr>
              <a:t>db</a:t>
            </a:r>
            <a:endParaRPr lang="en-GB" altLang="hu-HU" sz="2000" dirty="0" smtClean="0">
              <a:solidFill>
                <a:srgbClr val="000066"/>
              </a:solidFill>
            </a:endParaRPr>
          </a:p>
          <a:p>
            <a:pPr eaLnBrk="1" hangingPunct="1">
              <a:lnSpc>
                <a:spcPct val="95000"/>
              </a:lnSpc>
              <a:buFontTx/>
              <a:buNone/>
            </a:pPr>
            <a:endParaRPr lang="en-GB" altLang="hu-HU" dirty="0" smtClean="0">
              <a:solidFill>
                <a:srgbClr val="000066"/>
              </a:solidFill>
            </a:endParaRPr>
          </a:p>
          <a:p>
            <a:pPr eaLnBrk="1" hangingPunct="1">
              <a:lnSpc>
                <a:spcPct val="95000"/>
              </a:lnSpc>
              <a:buFontTx/>
              <a:buNone/>
            </a:pPr>
            <a:r>
              <a:rPr lang="en-GB" altLang="hu-HU" dirty="0" smtClean="0">
                <a:solidFill>
                  <a:srgbClr val="000066"/>
                </a:solidFill>
              </a:rPr>
              <a:t>	</a:t>
            </a:r>
          </a:p>
        </p:txBody>
      </p:sp>
      <p:sp>
        <p:nvSpPr>
          <p:cNvPr id="17412" name="Rectangle 3"/>
          <p:cNvSpPr>
            <a:spLocks noGrp="1" noChangeArrowheads="1"/>
          </p:cNvSpPr>
          <p:nvPr>
            <p:ph type="title"/>
          </p:nvPr>
        </p:nvSpPr>
        <p:spPr>
          <a:xfrm>
            <a:off x="1157288" y="5715000"/>
            <a:ext cx="7086600" cy="1143000"/>
          </a:xfrm>
          <a:noFill/>
        </p:spPr>
        <p:txBody>
          <a:bodyPr lIns="92075" tIns="46038" rIns="92075" bIns="46038"/>
          <a:lstStyle/>
          <a:p>
            <a:pPr eaLnBrk="1" hangingPunct="1"/>
            <a:r>
              <a:rPr lang="en-GB" altLang="hu-HU" sz="2800" smtClean="0">
                <a:solidFill>
                  <a:srgbClr val="000066"/>
                </a:solidFill>
              </a:rPr>
              <a:t>ÖSSZKÖLTSÉG</a:t>
            </a:r>
            <a:r>
              <a:rPr lang="hu-HU" altLang="hu-HU" sz="2800" smtClean="0">
                <a:solidFill>
                  <a:srgbClr val="000066"/>
                </a:solidFill>
              </a:rPr>
              <a:t> </a:t>
            </a:r>
            <a:r>
              <a:rPr lang="en-GB" altLang="hu-HU" sz="2800" smtClean="0">
                <a:solidFill>
                  <a:srgbClr val="000066"/>
                </a:solidFill>
              </a:rPr>
              <a:t>ELJÁRÁS</a:t>
            </a:r>
          </a:p>
        </p:txBody>
      </p:sp>
      <p:grpSp>
        <p:nvGrpSpPr>
          <p:cNvPr id="1609732" name="Group 4"/>
          <p:cNvGrpSpPr>
            <a:grpSpLocks/>
          </p:cNvGrpSpPr>
          <p:nvPr/>
        </p:nvGrpSpPr>
        <p:grpSpPr bwMode="auto">
          <a:xfrm>
            <a:off x="5181600" y="1295400"/>
            <a:ext cx="1066800" cy="2438400"/>
            <a:chOff x="3264" y="816"/>
            <a:chExt cx="672" cy="1536"/>
          </a:xfrm>
        </p:grpSpPr>
        <p:sp>
          <p:nvSpPr>
            <p:cNvPr id="17434" name="Line 5"/>
            <p:cNvSpPr>
              <a:spLocks noChangeShapeType="1"/>
            </p:cNvSpPr>
            <p:nvPr/>
          </p:nvSpPr>
          <p:spPr bwMode="auto">
            <a:xfrm>
              <a:off x="3456" y="816"/>
              <a:ext cx="480" cy="1536"/>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sp>
          <p:nvSpPr>
            <p:cNvPr id="17435" name="Line 6"/>
            <p:cNvSpPr>
              <a:spLocks noChangeShapeType="1"/>
            </p:cNvSpPr>
            <p:nvPr/>
          </p:nvSpPr>
          <p:spPr bwMode="auto">
            <a:xfrm>
              <a:off x="3264" y="1344"/>
              <a:ext cx="624" cy="1008"/>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grpSp>
      <p:sp>
        <p:nvSpPr>
          <p:cNvPr id="1609735" name="Text Box 7"/>
          <p:cNvSpPr txBox="1">
            <a:spLocks noChangeArrowheads="1"/>
          </p:cNvSpPr>
          <p:nvPr/>
        </p:nvSpPr>
        <p:spPr bwMode="auto">
          <a:xfrm>
            <a:off x="6080125" y="3498850"/>
            <a:ext cx="16414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rPr>
              <a:t>10.000 Ft</a:t>
            </a:r>
          </a:p>
        </p:txBody>
      </p:sp>
      <p:sp>
        <p:nvSpPr>
          <p:cNvPr id="1609736" name="Text Box 8"/>
          <p:cNvSpPr txBox="1">
            <a:spLocks noChangeArrowheads="1"/>
          </p:cNvSpPr>
          <p:nvPr/>
        </p:nvSpPr>
        <p:spPr bwMode="auto">
          <a:xfrm>
            <a:off x="2209800" y="3498850"/>
            <a:ext cx="3449638" cy="230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hu-HU" sz="2400" b="1" dirty="0" err="1" smtClean="0">
                <a:solidFill>
                  <a:srgbClr val="00B050"/>
                </a:solidFill>
                <a:effectLst>
                  <a:outerShdw blurRad="38100" dist="38100" dir="2700000" algn="tl">
                    <a:srgbClr val="000000">
                      <a:alpha val="43137"/>
                    </a:srgbClr>
                  </a:outerShdw>
                </a:effectLst>
                <a:latin typeface="Tahoma" pitchFamily="34" charset="0"/>
                <a:cs typeface="Tahoma" pitchFamily="34" charset="0"/>
              </a:rPr>
              <a:t>Értékesítés</a:t>
            </a:r>
            <a:r>
              <a:rPr lang="en-GB" altLang="hu-HU" sz="2400" b="1" dirty="0" smtClean="0">
                <a:solidFill>
                  <a:srgbClr val="00B050"/>
                </a:solidFill>
                <a:effectLst>
                  <a:outerShdw blurRad="38100" dist="38100" dir="2700000" algn="tl">
                    <a:srgbClr val="000000">
                      <a:alpha val="43137"/>
                    </a:srgbClr>
                  </a:outerShdw>
                </a:effectLst>
                <a:latin typeface="Tahoma" pitchFamily="34" charset="0"/>
                <a:cs typeface="Tahoma" pitchFamily="34" charset="0"/>
              </a:rPr>
              <a:t>:</a:t>
            </a:r>
          </a:p>
          <a:p>
            <a:pPr>
              <a:spcBef>
                <a:spcPct val="0"/>
              </a:spcBef>
              <a:buFontTx/>
              <a:buNone/>
              <a:defRPr/>
            </a:pPr>
            <a:r>
              <a:rPr lang="en-GB" altLang="hu-HU" sz="2400" b="1" dirty="0" err="1" smtClean="0">
                <a:latin typeface="Tahoma" pitchFamily="34" charset="0"/>
                <a:cs typeface="Tahoma" pitchFamily="34" charset="0"/>
              </a:rPr>
              <a:t>Készletváltozás</a:t>
            </a:r>
            <a:r>
              <a:rPr lang="en-GB" altLang="hu-HU" sz="2400" b="1" dirty="0" smtClean="0">
                <a:latin typeface="Tahoma" pitchFamily="34" charset="0"/>
                <a:cs typeface="Tahoma" pitchFamily="34" charset="0"/>
              </a:rPr>
              <a:t>:</a:t>
            </a:r>
          </a:p>
          <a:p>
            <a:pPr>
              <a:spcBef>
                <a:spcPct val="0"/>
              </a:spcBef>
              <a:buFontTx/>
              <a:buNone/>
              <a:defRPr/>
            </a:pPr>
            <a:r>
              <a:rPr lang="en-GB" altLang="hu-HU" sz="2400" b="1" dirty="0" err="1" smtClean="0">
                <a:solidFill>
                  <a:srgbClr val="006699"/>
                </a:solidFill>
                <a:latin typeface="Tahoma" pitchFamily="34" charset="0"/>
                <a:cs typeface="Tahoma" pitchFamily="34" charset="0"/>
              </a:rPr>
              <a:t>Brutto</a:t>
            </a:r>
            <a:r>
              <a:rPr lang="en-GB" altLang="hu-HU" sz="2400" b="1" dirty="0" smtClean="0">
                <a:solidFill>
                  <a:srgbClr val="006699"/>
                </a:solidFill>
                <a:latin typeface="Tahoma" pitchFamily="34" charset="0"/>
                <a:cs typeface="Tahoma" pitchFamily="34" charset="0"/>
              </a:rPr>
              <a:t> </a:t>
            </a:r>
            <a:r>
              <a:rPr lang="en-GB" altLang="hu-HU" sz="2400" b="1" dirty="0" err="1" smtClean="0">
                <a:solidFill>
                  <a:srgbClr val="006699"/>
                </a:solidFill>
                <a:latin typeface="Tahoma" pitchFamily="34" charset="0"/>
                <a:cs typeface="Tahoma" pitchFamily="34" charset="0"/>
              </a:rPr>
              <a:t>termelés</a:t>
            </a:r>
            <a:r>
              <a:rPr lang="en-GB" altLang="hu-HU" sz="2400" b="1" dirty="0" smtClean="0">
                <a:solidFill>
                  <a:srgbClr val="006699"/>
                </a:solidFill>
                <a:latin typeface="Tahoma" pitchFamily="34" charset="0"/>
                <a:cs typeface="Tahoma" pitchFamily="34" charset="0"/>
              </a:rPr>
              <a:t>:</a:t>
            </a:r>
          </a:p>
          <a:p>
            <a:pPr>
              <a:spcBef>
                <a:spcPct val="0"/>
              </a:spcBef>
              <a:buFontTx/>
              <a:buNone/>
              <a:defRPr/>
            </a:pPr>
            <a:r>
              <a:rPr lang="en-GB" altLang="hu-HU" sz="2400" b="1" dirty="0" smtClean="0">
                <a:solidFill>
                  <a:srgbClr val="FF6600"/>
                </a:solidFill>
                <a:latin typeface="Tahoma" pitchFamily="34" charset="0"/>
                <a:cs typeface="Tahoma" pitchFamily="34" charset="0"/>
              </a:rPr>
              <a:t>A </a:t>
            </a:r>
            <a:r>
              <a:rPr lang="en-GB" altLang="hu-HU" sz="2400" b="1" dirty="0" err="1" smtClean="0">
                <a:solidFill>
                  <a:srgbClr val="FF6600"/>
                </a:solidFill>
                <a:latin typeface="Tahoma" pitchFamily="34" charset="0"/>
                <a:cs typeface="Tahoma" pitchFamily="34" charset="0"/>
              </a:rPr>
              <a:t>termelés</a:t>
            </a:r>
            <a:r>
              <a:rPr lang="en-GB" altLang="hu-HU" sz="2400" b="1" dirty="0" smtClean="0">
                <a:solidFill>
                  <a:srgbClr val="FF6600"/>
                </a:solidFill>
                <a:latin typeface="Tahoma" pitchFamily="34" charset="0"/>
                <a:cs typeface="Tahoma" pitchFamily="34" charset="0"/>
              </a:rPr>
              <a:t> </a:t>
            </a:r>
            <a:r>
              <a:rPr lang="en-GB" altLang="hu-HU" sz="2400" b="1" dirty="0" err="1" smtClean="0">
                <a:solidFill>
                  <a:srgbClr val="FF6600"/>
                </a:solidFill>
                <a:latin typeface="Tahoma" pitchFamily="34" charset="0"/>
                <a:cs typeface="Tahoma" pitchFamily="34" charset="0"/>
              </a:rPr>
              <a:t>költségei</a:t>
            </a:r>
            <a:r>
              <a:rPr lang="en-GB" altLang="hu-HU" sz="2400" b="1" dirty="0" smtClean="0">
                <a:solidFill>
                  <a:srgbClr val="FF6600"/>
                </a:solidFill>
                <a:latin typeface="Tahoma" pitchFamily="34" charset="0"/>
                <a:cs typeface="Tahoma" pitchFamily="34" charset="0"/>
              </a:rPr>
              <a:t>:</a:t>
            </a:r>
          </a:p>
          <a:p>
            <a:pPr>
              <a:spcBef>
                <a:spcPct val="0"/>
              </a:spcBef>
              <a:buFontTx/>
              <a:buNone/>
              <a:defRPr/>
            </a:pPr>
            <a:r>
              <a:rPr lang="hu-HU" altLang="hu-HU" sz="2400" b="1" dirty="0" smtClean="0">
                <a:solidFill>
                  <a:srgbClr val="FFFF66"/>
                </a:solidFill>
                <a:latin typeface="Tahoma" pitchFamily="34" charset="0"/>
                <a:cs typeface="Tahoma" pitchFamily="34" charset="0"/>
              </a:rPr>
              <a:t/>
            </a:r>
            <a:br>
              <a:rPr lang="hu-HU" altLang="hu-HU" sz="2400" b="1" dirty="0" smtClean="0">
                <a:solidFill>
                  <a:srgbClr val="FFFF66"/>
                </a:solidFill>
                <a:latin typeface="Tahoma" pitchFamily="34" charset="0"/>
                <a:cs typeface="Tahoma" pitchFamily="34" charset="0"/>
              </a:rPr>
            </a:br>
            <a:r>
              <a:rPr lang="en-GB" altLang="hu-HU" sz="2400" b="1" dirty="0" err="1" smtClean="0">
                <a:latin typeface="Tahoma" pitchFamily="34" charset="0"/>
                <a:cs typeface="Tahoma" pitchFamily="34" charset="0"/>
              </a:rPr>
              <a:t>Üzemi</a:t>
            </a:r>
            <a:r>
              <a:rPr lang="en-GB" altLang="hu-HU" sz="2400" b="1" dirty="0" smtClean="0">
                <a:latin typeface="Tahoma" pitchFamily="34" charset="0"/>
                <a:cs typeface="Tahoma" pitchFamily="34" charset="0"/>
              </a:rPr>
              <a:t> </a:t>
            </a:r>
            <a:r>
              <a:rPr lang="en-GB" altLang="hu-HU" sz="2400" b="1" dirty="0" err="1" smtClean="0">
                <a:latin typeface="Tahoma" pitchFamily="34" charset="0"/>
                <a:cs typeface="Tahoma" pitchFamily="34" charset="0"/>
              </a:rPr>
              <a:t>eredmény</a:t>
            </a:r>
            <a:r>
              <a:rPr lang="en-GB" altLang="hu-HU" sz="2400" b="1" dirty="0" smtClean="0">
                <a:latin typeface="Tahoma" pitchFamily="34" charset="0"/>
                <a:cs typeface="Tahoma" pitchFamily="34" charset="0"/>
              </a:rPr>
              <a:t>:</a:t>
            </a:r>
          </a:p>
        </p:txBody>
      </p:sp>
      <p:sp>
        <p:nvSpPr>
          <p:cNvPr id="1609737" name="Text Box 9"/>
          <p:cNvSpPr txBox="1">
            <a:spLocks noChangeArrowheads="1"/>
          </p:cNvSpPr>
          <p:nvPr/>
        </p:nvSpPr>
        <p:spPr bwMode="auto">
          <a:xfrm>
            <a:off x="6069013" y="3878263"/>
            <a:ext cx="1647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hu-HU" sz="2400" b="1">
                <a:latin typeface="Tahoma" pitchFamily="34" charset="0"/>
                <a:cs typeface="Tahoma" pitchFamily="34" charset="0"/>
              </a:rPr>
              <a:t>-    500 Ft</a:t>
            </a:r>
          </a:p>
        </p:txBody>
      </p:sp>
      <p:grpSp>
        <p:nvGrpSpPr>
          <p:cNvPr id="1609738" name="Group 10"/>
          <p:cNvGrpSpPr>
            <a:grpSpLocks/>
          </p:cNvGrpSpPr>
          <p:nvPr/>
        </p:nvGrpSpPr>
        <p:grpSpPr bwMode="auto">
          <a:xfrm>
            <a:off x="5029200" y="533400"/>
            <a:ext cx="1066800" cy="3733800"/>
            <a:chOff x="3168" y="336"/>
            <a:chExt cx="672" cy="2352"/>
          </a:xfrm>
        </p:grpSpPr>
        <p:grpSp>
          <p:nvGrpSpPr>
            <p:cNvPr id="17430" name="Group 11"/>
            <p:cNvGrpSpPr>
              <a:grpSpLocks/>
            </p:cNvGrpSpPr>
            <p:nvPr/>
          </p:nvGrpSpPr>
          <p:grpSpPr bwMode="auto">
            <a:xfrm>
              <a:off x="3264" y="336"/>
              <a:ext cx="576" cy="2352"/>
              <a:chOff x="3264" y="336"/>
              <a:chExt cx="576" cy="2352"/>
            </a:xfrm>
          </p:grpSpPr>
          <p:sp>
            <p:nvSpPr>
              <p:cNvPr id="17432" name="Line 12"/>
              <p:cNvSpPr>
                <a:spLocks noChangeShapeType="1"/>
              </p:cNvSpPr>
              <p:nvPr/>
            </p:nvSpPr>
            <p:spPr bwMode="auto">
              <a:xfrm>
                <a:off x="3264" y="1152"/>
                <a:ext cx="528" cy="15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sp>
            <p:nvSpPr>
              <p:cNvPr id="17433" name="Line 13"/>
              <p:cNvSpPr>
                <a:spLocks noChangeShapeType="1"/>
              </p:cNvSpPr>
              <p:nvPr/>
            </p:nvSpPr>
            <p:spPr bwMode="auto">
              <a:xfrm>
                <a:off x="3312" y="336"/>
                <a:ext cx="528" cy="230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grpSp>
        <p:sp>
          <p:nvSpPr>
            <p:cNvPr id="17431" name="Line 14"/>
            <p:cNvSpPr>
              <a:spLocks noChangeShapeType="1"/>
            </p:cNvSpPr>
            <p:nvPr/>
          </p:nvSpPr>
          <p:spPr bwMode="auto">
            <a:xfrm>
              <a:off x="3168" y="1584"/>
              <a:ext cx="576" cy="105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grpSp>
      <p:grpSp>
        <p:nvGrpSpPr>
          <p:cNvPr id="1609743" name="Group 15"/>
          <p:cNvGrpSpPr>
            <a:grpSpLocks/>
          </p:cNvGrpSpPr>
          <p:nvPr/>
        </p:nvGrpSpPr>
        <p:grpSpPr bwMode="auto">
          <a:xfrm>
            <a:off x="7696200" y="3657600"/>
            <a:ext cx="1066800" cy="914400"/>
            <a:chOff x="4848" y="2448"/>
            <a:chExt cx="672" cy="576"/>
          </a:xfrm>
        </p:grpSpPr>
        <p:sp>
          <p:nvSpPr>
            <p:cNvPr id="17428" name="AutoShape 16"/>
            <p:cNvSpPr>
              <a:spLocks noChangeArrowheads="1"/>
            </p:cNvSpPr>
            <p:nvPr/>
          </p:nvSpPr>
          <p:spPr bwMode="auto">
            <a:xfrm>
              <a:off x="4848" y="2448"/>
              <a:ext cx="672" cy="576"/>
            </a:xfrm>
            <a:prstGeom prst="curvedLeftArrow">
              <a:avLst>
                <a:gd name="adj1" fmla="val 20000"/>
                <a:gd name="adj2" fmla="val 40000"/>
                <a:gd name="adj3" fmla="val 38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29" name="AutoShape 17"/>
            <p:cNvSpPr>
              <a:spLocks noChangeArrowheads="1"/>
            </p:cNvSpPr>
            <p:nvPr/>
          </p:nvSpPr>
          <p:spPr bwMode="auto">
            <a:xfrm>
              <a:off x="4944" y="2736"/>
              <a:ext cx="384" cy="288"/>
            </a:xfrm>
            <a:prstGeom prst="curvedLeftArrow">
              <a:avLst>
                <a:gd name="adj1" fmla="val 20000"/>
                <a:gd name="adj2" fmla="val 40000"/>
                <a:gd name="adj3" fmla="val 444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grpSp>
      <p:sp>
        <p:nvSpPr>
          <p:cNvPr id="1609746" name="Text Box 18"/>
          <p:cNvSpPr txBox="1">
            <a:spLocks noChangeArrowheads="1"/>
          </p:cNvSpPr>
          <p:nvPr/>
        </p:nvSpPr>
        <p:spPr bwMode="auto">
          <a:xfrm>
            <a:off x="6080125" y="4260850"/>
            <a:ext cx="162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hu-HU" sz="2400" b="1">
                <a:solidFill>
                  <a:srgbClr val="006699"/>
                </a:solidFill>
                <a:latin typeface="Tahoma" pitchFamily="34" charset="0"/>
                <a:cs typeface="Tahoma" pitchFamily="34" charset="0"/>
              </a:rPr>
              <a:t>  9.500 Ft</a:t>
            </a:r>
          </a:p>
        </p:txBody>
      </p:sp>
      <p:grpSp>
        <p:nvGrpSpPr>
          <p:cNvPr id="1609747" name="Group 19"/>
          <p:cNvGrpSpPr>
            <a:grpSpLocks/>
          </p:cNvGrpSpPr>
          <p:nvPr/>
        </p:nvGrpSpPr>
        <p:grpSpPr bwMode="auto">
          <a:xfrm>
            <a:off x="5033965" y="908223"/>
            <a:ext cx="1138238" cy="4120978"/>
            <a:chOff x="3171" y="479"/>
            <a:chExt cx="717" cy="2785"/>
          </a:xfrm>
        </p:grpSpPr>
        <p:sp>
          <p:nvSpPr>
            <p:cNvPr id="17426" name="Line 20"/>
            <p:cNvSpPr>
              <a:spLocks noChangeShapeType="1"/>
            </p:cNvSpPr>
            <p:nvPr/>
          </p:nvSpPr>
          <p:spPr bwMode="auto">
            <a:xfrm>
              <a:off x="3171" y="479"/>
              <a:ext cx="717" cy="273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sp>
          <p:nvSpPr>
            <p:cNvPr id="17427" name="Line 21"/>
            <p:cNvSpPr>
              <a:spLocks noChangeShapeType="1"/>
            </p:cNvSpPr>
            <p:nvPr/>
          </p:nvSpPr>
          <p:spPr bwMode="auto">
            <a:xfrm>
              <a:off x="3264" y="1647"/>
              <a:ext cx="624" cy="161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grpSp>
      <p:sp>
        <p:nvSpPr>
          <p:cNvPr id="1609750" name="Text Box 22"/>
          <p:cNvSpPr txBox="1">
            <a:spLocks noChangeArrowheads="1"/>
          </p:cNvSpPr>
          <p:nvPr/>
        </p:nvSpPr>
        <p:spPr bwMode="auto">
          <a:xfrm>
            <a:off x="6096000" y="4641850"/>
            <a:ext cx="162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hu-HU" sz="2400" b="1">
                <a:solidFill>
                  <a:srgbClr val="FF6600"/>
                </a:solidFill>
                <a:latin typeface="Tahoma" pitchFamily="34" charset="0"/>
                <a:cs typeface="Tahoma" pitchFamily="34" charset="0"/>
              </a:rPr>
              <a:t>  4.500 Ft</a:t>
            </a:r>
          </a:p>
        </p:txBody>
      </p:sp>
      <p:grpSp>
        <p:nvGrpSpPr>
          <p:cNvPr id="1609751" name="Group 23"/>
          <p:cNvGrpSpPr>
            <a:grpSpLocks/>
          </p:cNvGrpSpPr>
          <p:nvPr/>
        </p:nvGrpSpPr>
        <p:grpSpPr bwMode="auto">
          <a:xfrm>
            <a:off x="7772400" y="4419600"/>
            <a:ext cx="1066800" cy="1371600"/>
            <a:chOff x="4896" y="2976"/>
            <a:chExt cx="672" cy="1104"/>
          </a:xfrm>
        </p:grpSpPr>
        <p:sp>
          <p:nvSpPr>
            <p:cNvPr id="17424" name="AutoShape 24"/>
            <p:cNvSpPr>
              <a:spLocks noChangeArrowheads="1"/>
            </p:cNvSpPr>
            <p:nvPr/>
          </p:nvSpPr>
          <p:spPr bwMode="auto">
            <a:xfrm>
              <a:off x="4896" y="2976"/>
              <a:ext cx="672" cy="1104"/>
            </a:xfrm>
            <a:prstGeom prst="curvedLeftArrow">
              <a:avLst>
                <a:gd name="adj1" fmla="val 32857"/>
                <a:gd name="adj2" fmla="val 65714"/>
                <a:gd name="adj3" fmla="val 33333"/>
              </a:avLst>
            </a:prstGeom>
            <a:solidFill>
              <a:srgbClr val="FF6600"/>
            </a:solidFill>
            <a:ln w="9525">
              <a:solidFill>
                <a:srgbClr val="00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25" name="AutoShape 25"/>
            <p:cNvSpPr>
              <a:spLocks noChangeArrowheads="1"/>
            </p:cNvSpPr>
            <p:nvPr/>
          </p:nvSpPr>
          <p:spPr bwMode="auto">
            <a:xfrm>
              <a:off x="5040" y="3312"/>
              <a:ext cx="528" cy="768"/>
            </a:xfrm>
            <a:prstGeom prst="curvedLeftArrow">
              <a:avLst>
                <a:gd name="adj1" fmla="val 29091"/>
                <a:gd name="adj2" fmla="val 58182"/>
                <a:gd name="adj3" fmla="val 33333"/>
              </a:avLst>
            </a:prstGeom>
            <a:solidFill>
              <a:srgbClr val="FF6600"/>
            </a:solidFill>
            <a:ln w="9525">
              <a:solidFill>
                <a:srgbClr val="00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grpSp>
      <p:sp>
        <p:nvSpPr>
          <p:cNvPr id="1609754" name="Text Box 26"/>
          <p:cNvSpPr txBox="1">
            <a:spLocks noChangeArrowheads="1"/>
          </p:cNvSpPr>
          <p:nvPr/>
        </p:nvSpPr>
        <p:spPr bwMode="auto">
          <a:xfrm>
            <a:off x="6019800" y="5264150"/>
            <a:ext cx="187166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hu-HU" sz="2800" b="1">
                <a:latin typeface="Tahoma" pitchFamily="34" charset="0"/>
                <a:cs typeface="Tahoma" pitchFamily="34" charset="0"/>
              </a:rPr>
              <a:t>  5.000 Ft</a:t>
            </a:r>
          </a:p>
        </p:txBody>
      </p:sp>
    </p:spTree>
    <p:extLst>
      <p:ext uri="{BB962C8B-B14F-4D97-AF65-F5344CB8AC3E}">
        <p14:creationId xmlns:p14="http://schemas.microsoft.com/office/powerpoint/2010/main" val="2112003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09730"/>
                                        </p:tgtEl>
                                        <p:attrNameLst>
                                          <p:attrName>style.visibility</p:attrName>
                                        </p:attrNameLst>
                                      </p:cBhvr>
                                      <p:to>
                                        <p:strVal val="visible"/>
                                      </p:to>
                                    </p:set>
                                    <p:anim calcmode="lin" valueType="num">
                                      <p:cBhvr additive="base">
                                        <p:cTn id="7" dur="500" fill="hold"/>
                                        <p:tgtEl>
                                          <p:spTgt spid="1609730"/>
                                        </p:tgtEl>
                                        <p:attrNameLst>
                                          <p:attrName>ppt_x</p:attrName>
                                        </p:attrNameLst>
                                      </p:cBhvr>
                                      <p:tavLst>
                                        <p:tav tm="0">
                                          <p:val>
                                            <p:strVal val="0-#ppt_w/2"/>
                                          </p:val>
                                        </p:tav>
                                        <p:tav tm="100000">
                                          <p:val>
                                            <p:strVal val="#ppt_x"/>
                                          </p:val>
                                        </p:tav>
                                      </p:tavLst>
                                    </p:anim>
                                    <p:anim calcmode="lin" valueType="num">
                                      <p:cBhvr additive="base">
                                        <p:cTn id="8" dur="500" fill="hold"/>
                                        <p:tgtEl>
                                          <p:spTgt spid="16097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9736"/>
                                        </p:tgtEl>
                                        <p:attrNameLst>
                                          <p:attrName>style.visibility</p:attrName>
                                        </p:attrNameLst>
                                      </p:cBhvr>
                                      <p:to>
                                        <p:strVal val="visible"/>
                                      </p:to>
                                    </p:set>
                                    <p:anim calcmode="lin" valueType="num">
                                      <p:cBhvr additive="base">
                                        <p:cTn id="13" dur="500" fill="hold"/>
                                        <p:tgtEl>
                                          <p:spTgt spid="1609736"/>
                                        </p:tgtEl>
                                        <p:attrNameLst>
                                          <p:attrName>ppt_x</p:attrName>
                                        </p:attrNameLst>
                                      </p:cBhvr>
                                      <p:tavLst>
                                        <p:tav tm="0">
                                          <p:val>
                                            <p:strVal val="0-#ppt_w/2"/>
                                          </p:val>
                                        </p:tav>
                                        <p:tav tm="100000">
                                          <p:val>
                                            <p:strVal val="#ppt_x"/>
                                          </p:val>
                                        </p:tav>
                                      </p:tavLst>
                                    </p:anim>
                                    <p:anim calcmode="lin" valueType="num">
                                      <p:cBhvr additive="base">
                                        <p:cTn id="14" dur="500" fill="hold"/>
                                        <p:tgtEl>
                                          <p:spTgt spid="16097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09732"/>
                                        </p:tgtEl>
                                        <p:attrNameLst>
                                          <p:attrName>style.visibility</p:attrName>
                                        </p:attrNameLst>
                                      </p:cBhvr>
                                      <p:to>
                                        <p:strVal val="visible"/>
                                      </p:to>
                                    </p:set>
                                  </p:childTnLst>
                                  <p:subTnLst>
                                    <p:set>
                                      <p:cBhvr override="childStyle">
                                        <p:cTn dur="1" fill="hold" display="0" masterRel="nextClick" afterEffect="1"/>
                                        <p:tgtEl>
                                          <p:spTgt spid="160973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097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09738"/>
                                        </p:tgtEl>
                                        <p:attrNameLst>
                                          <p:attrName>style.visibility</p:attrName>
                                        </p:attrNameLst>
                                      </p:cBhvr>
                                      <p:to>
                                        <p:strVal val="visible"/>
                                      </p:to>
                                    </p:set>
                                  </p:childTnLst>
                                  <p:subTnLst>
                                    <p:set>
                                      <p:cBhvr override="childStyle">
                                        <p:cTn dur="1" fill="hold" display="0" masterRel="nextClick" afterEffect="1"/>
                                        <p:tgtEl>
                                          <p:spTgt spid="160973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97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609743"/>
                                        </p:tgtEl>
                                        <p:attrNameLst>
                                          <p:attrName>style.visibility</p:attrName>
                                        </p:attrNameLst>
                                      </p:cBhvr>
                                      <p:to>
                                        <p:strVal val="visible"/>
                                      </p:to>
                                    </p:set>
                                  </p:childTnLst>
                                  <p:subTnLst>
                                    <p:set>
                                      <p:cBhvr override="childStyle">
                                        <p:cTn dur="1" fill="hold" display="0" masterRel="nextClick" afterEffect="1"/>
                                        <p:tgtEl>
                                          <p:spTgt spid="16097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097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609747"/>
                                        </p:tgtEl>
                                        <p:attrNameLst>
                                          <p:attrName>style.visibility</p:attrName>
                                        </p:attrNameLst>
                                      </p:cBhvr>
                                      <p:to>
                                        <p:strVal val="visible"/>
                                      </p:to>
                                    </p:set>
                                  </p:childTnLst>
                                  <p:subTnLst>
                                    <p:set>
                                      <p:cBhvr override="childStyle">
                                        <p:cTn dur="1" fill="hold" display="0" masterRel="nextClick" afterEffect="1"/>
                                        <p:tgtEl>
                                          <p:spTgt spid="1609747"/>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60975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609751"/>
                                        </p:tgtEl>
                                        <p:attrNameLst>
                                          <p:attrName>style.visibility</p:attrName>
                                        </p:attrNameLst>
                                      </p:cBhvr>
                                      <p:to>
                                        <p:strVal val="visible"/>
                                      </p:to>
                                    </p:set>
                                  </p:childTnLst>
                                  <p:subTnLst>
                                    <p:set>
                                      <p:cBhvr override="childStyle">
                                        <p:cTn dur="1" fill="hold" display="0" masterRel="nextClick" afterEffect="1"/>
                                        <p:tgtEl>
                                          <p:spTgt spid="1609751"/>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9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9730" grpId="0" autoUpdateAnimBg="0"/>
      <p:bldP spid="1609735" grpId="0" autoUpdateAnimBg="0"/>
      <p:bldP spid="1609736" grpId="0" autoUpdateAnimBg="0"/>
      <p:bldP spid="1609737" grpId="0" autoUpdateAnimBg="0"/>
      <p:bldP spid="1609746" grpId="0" autoUpdateAnimBg="0"/>
      <p:bldP spid="1609750" grpId="0" autoUpdateAnimBg="0"/>
      <p:bldP spid="160975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23</a:t>
            </a:fld>
            <a:endParaRPr lang="hu-HU" altLang="hu-HU" sz="1400" smtClean="0"/>
          </a:p>
        </p:txBody>
      </p:sp>
      <p:sp>
        <p:nvSpPr>
          <p:cNvPr id="7" name="AutoShape 4"/>
          <p:cNvSpPr>
            <a:spLocks/>
          </p:cNvSpPr>
          <p:nvPr/>
        </p:nvSpPr>
        <p:spPr bwMode="auto">
          <a:xfrm>
            <a:off x="296863" y="2492896"/>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3. </a:t>
            </a:r>
            <a:r>
              <a:rPr lang="hu-HU" altLang="hu-HU" sz="3600" b="1" dirty="0" smtClean="0">
                <a:sym typeface="Wingdings" pitchFamily="2" charset="2"/>
              </a:rPr>
              <a:t>GYAKORLÁS</a:t>
            </a:r>
          </a:p>
          <a:p>
            <a:pPr algn="ctr">
              <a:spcBef>
                <a:spcPct val="0"/>
              </a:spcBef>
              <a:buFontTx/>
              <a:buNone/>
              <a:defRPr/>
            </a:pPr>
            <a:r>
              <a:rPr lang="hu-HU" altLang="hu-HU" sz="2000" b="1" dirty="0" smtClean="0">
                <a:cs typeface="+mn-cs"/>
              </a:rPr>
              <a:t>(ÁTJÁRÁS A KÉT MÓDSZER KÖZÖTT)</a:t>
            </a:r>
            <a:endParaRPr lang="hu-HU" altLang="hu-HU" sz="3600" b="1" dirty="0" smtClean="0">
              <a:cs typeface="+mn-cs"/>
            </a:endParaRPr>
          </a:p>
        </p:txBody>
      </p:sp>
    </p:spTree>
    <p:extLst>
      <p:ext uri="{BB962C8B-B14F-4D97-AF65-F5344CB8AC3E}">
        <p14:creationId xmlns:p14="http://schemas.microsoft.com/office/powerpoint/2010/main" val="31848957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C74B5816-C310-404F-B7B2-4268C076F8D4}" type="slidenum">
              <a:rPr lang="hu-HU" altLang="hu-HU" sz="1400" smtClean="0"/>
              <a:pPr algn="r" eaLnBrk="1" hangingPunct="1">
                <a:spcBef>
                  <a:spcPct val="0"/>
                </a:spcBef>
                <a:buFontTx/>
                <a:buNone/>
              </a:pPr>
              <a:t>24</a:t>
            </a:fld>
            <a:endParaRPr lang="hu-HU" altLang="hu-HU" sz="1400" smtClean="0"/>
          </a:p>
        </p:txBody>
      </p:sp>
      <p:sp>
        <p:nvSpPr>
          <p:cNvPr id="1610754" name="Rectangle 2"/>
          <p:cNvSpPr>
            <a:spLocks noGrp="1" noChangeArrowheads="1"/>
          </p:cNvSpPr>
          <p:nvPr>
            <p:ph type="body" sz="half" idx="1"/>
          </p:nvPr>
        </p:nvSpPr>
        <p:spPr>
          <a:xfrm>
            <a:off x="250825" y="1268413"/>
            <a:ext cx="4826000" cy="4114800"/>
          </a:xfrm>
        </p:spPr>
        <p:txBody>
          <a:bodyPr/>
          <a:lstStyle/>
          <a:p>
            <a:pPr marL="254000" indent="-254000" eaLnBrk="1" hangingPunct="1">
              <a:lnSpc>
                <a:spcPct val="85000"/>
              </a:lnSpc>
              <a:buFontTx/>
              <a:buNone/>
            </a:pPr>
            <a:r>
              <a:rPr lang="hu-HU" altLang="hu-HU" sz="1200" dirty="0" smtClean="0">
                <a:solidFill>
                  <a:srgbClr val="000066"/>
                </a:solidFill>
              </a:rPr>
              <a:t>FORGALMI KÖLTSÉG ELJÁRÁRÁSSAL KÉSZÜLŐ EREDMÉNYKIMUTATÁS </a:t>
            </a:r>
          </a:p>
          <a:p>
            <a:pPr marL="254000" indent="-254000" eaLnBrk="1" hangingPunct="1">
              <a:lnSpc>
                <a:spcPct val="85000"/>
              </a:lnSpc>
              <a:buFontTx/>
              <a:buNone/>
            </a:pPr>
            <a:r>
              <a:rPr lang="hu-HU" altLang="hu-HU" sz="1200" dirty="0" smtClean="0">
                <a:solidFill>
                  <a:srgbClr val="000066"/>
                </a:solidFill>
              </a:rPr>
              <a:t>01.  Belföldi értékesítés nettó árbevétele</a:t>
            </a:r>
          </a:p>
          <a:p>
            <a:pPr marL="254000" indent="-254000" eaLnBrk="1" hangingPunct="1">
              <a:lnSpc>
                <a:spcPct val="85000"/>
              </a:lnSpc>
              <a:buFontTx/>
              <a:buNone/>
            </a:pPr>
            <a:r>
              <a:rPr lang="hu-HU" altLang="hu-HU" sz="1200" dirty="0" smtClean="0">
                <a:solidFill>
                  <a:srgbClr val="000066"/>
                </a:solidFill>
              </a:rPr>
              <a:t>02.  Exportértékesítés nettó árbevétele</a:t>
            </a:r>
          </a:p>
          <a:p>
            <a:pPr marL="254000" indent="-254000" eaLnBrk="1" hangingPunct="1">
              <a:lnSpc>
                <a:spcPct val="85000"/>
              </a:lnSpc>
              <a:buFontTx/>
              <a:buAutoNum type="romanUcPeriod"/>
            </a:pPr>
            <a:r>
              <a:rPr lang="hu-HU" altLang="hu-HU" sz="1200" dirty="0" smtClean="0">
                <a:solidFill>
                  <a:srgbClr val="000066"/>
                </a:solidFill>
              </a:rPr>
              <a:t>Értékesítés nettó árbevétele (01+02)</a:t>
            </a:r>
          </a:p>
          <a:p>
            <a:pPr marL="254000" indent="-254000" eaLnBrk="1" hangingPunct="1">
              <a:lnSpc>
                <a:spcPct val="85000"/>
              </a:lnSpc>
              <a:buFontTx/>
              <a:buNone/>
            </a:pPr>
            <a:r>
              <a:rPr lang="hu-HU" altLang="hu-HU" sz="1200" dirty="0" smtClean="0">
                <a:solidFill>
                  <a:srgbClr val="000066"/>
                </a:solidFill>
              </a:rPr>
              <a:t>03.  Értékesítés elszámolt közvetlen önköltsége</a:t>
            </a:r>
          </a:p>
          <a:p>
            <a:pPr marL="254000" indent="-254000" eaLnBrk="1" hangingPunct="1">
              <a:lnSpc>
                <a:spcPct val="85000"/>
              </a:lnSpc>
              <a:buFontTx/>
              <a:buNone/>
            </a:pPr>
            <a:r>
              <a:rPr lang="hu-HU" altLang="hu-HU" sz="1200" dirty="0" smtClean="0">
                <a:solidFill>
                  <a:srgbClr val="000066"/>
                </a:solidFill>
              </a:rPr>
              <a:t>04.  Eladott áruk beszerzési értéke</a:t>
            </a:r>
          </a:p>
          <a:p>
            <a:pPr marL="254000" indent="-254000" eaLnBrk="1" hangingPunct="1">
              <a:lnSpc>
                <a:spcPct val="85000"/>
              </a:lnSpc>
              <a:buFontTx/>
              <a:buNone/>
            </a:pPr>
            <a:r>
              <a:rPr lang="hu-HU" altLang="hu-HU" sz="1200" dirty="0" smtClean="0">
                <a:solidFill>
                  <a:srgbClr val="000066"/>
                </a:solidFill>
              </a:rPr>
              <a:t>05.  Eladott (közvetített) szolgáltatások értéke</a:t>
            </a:r>
          </a:p>
          <a:p>
            <a:pPr marL="254000" indent="-254000" eaLnBrk="1" hangingPunct="1">
              <a:lnSpc>
                <a:spcPct val="85000"/>
              </a:lnSpc>
              <a:buFontTx/>
              <a:buNone/>
            </a:pPr>
            <a:r>
              <a:rPr lang="hu-HU" altLang="hu-HU" sz="1200" dirty="0" smtClean="0">
                <a:solidFill>
                  <a:srgbClr val="000066"/>
                </a:solidFill>
              </a:rPr>
              <a:t>II. Értékesítés közvetlen költségei (03+04+05)</a:t>
            </a:r>
          </a:p>
          <a:p>
            <a:pPr marL="254000" indent="-254000" eaLnBrk="1" hangingPunct="1">
              <a:lnSpc>
                <a:spcPct val="85000"/>
              </a:lnSpc>
              <a:buFontTx/>
              <a:buNone/>
            </a:pPr>
            <a:r>
              <a:rPr lang="hu-HU" altLang="hu-HU" sz="1200" dirty="0" err="1" smtClean="0">
                <a:solidFill>
                  <a:srgbClr val="000066"/>
                </a:solidFill>
              </a:rPr>
              <a:t>III.Értékesítés</a:t>
            </a:r>
            <a:r>
              <a:rPr lang="hu-HU" altLang="hu-HU" sz="1200" dirty="0" smtClean="0">
                <a:solidFill>
                  <a:srgbClr val="000066"/>
                </a:solidFill>
              </a:rPr>
              <a:t> bruttó eredménye (I-II)</a:t>
            </a:r>
          </a:p>
          <a:p>
            <a:pPr marL="254000" indent="-254000" eaLnBrk="1" hangingPunct="1">
              <a:lnSpc>
                <a:spcPct val="85000"/>
              </a:lnSpc>
              <a:buFontTx/>
              <a:buNone/>
            </a:pPr>
            <a:r>
              <a:rPr lang="hu-HU" altLang="hu-HU" sz="1200" dirty="0" smtClean="0">
                <a:solidFill>
                  <a:srgbClr val="000066"/>
                </a:solidFill>
              </a:rPr>
              <a:t>06.  Értékesítési, forgalmazási költségek</a:t>
            </a:r>
          </a:p>
          <a:p>
            <a:pPr marL="254000" indent="-254000" eaLnBrk="1" hangingPunct="1">
              <a:lnSpc>
                <a:spcPct val="85000"/>
              </a:lnSpc>
              <a:buFontTx/>
              <a:buNone/>
            </a:pPr>
            <a:r>
              <a:rPr lang="hu-HU" altLang="hu-HU" sz="1200" dirty="0" smtClean="0">
                <a:solidFill>
                  <a:srgbClr val="000066"/>
                </a:solidFill>
              </a:rPr>
              <a:t>07.  Igazgatási költségek</a:t>
            </a:r>
          </a:p>
          <a:p>
            <a:pPr marL="254000" indent="-254000" eaLnBrk="1" hangingPunct="1">
              <a:lnSpc>
                <a:spcPct val="85000"/>
              </a:lnSpc>
              <a:buFontTx/>
              <a:buNone/>
            </a:pPr>
            <a:r>
              <a:rPr lang="hu-HU" altLang="hu-HU" sz="1200" dirty="0" smtClean="0">
                <a:solidFill>
                  <a:srgbClr val="000066"/>
                </a:solidFill>
              </a:rPr>
              <a:t>08.  Egyéb általános költségek</a:t>
            </a:r>
          </a:p>
          <a:p>
            <a:pPr marL="254000" indent="-254000" eaLnBrk="1" hangingPunct="1">
              <a:lnSpc>
                <a:spcPct val="85000"/>
              </a:lnSpc>
              <a:buFontTx/>
              <a:buNone/>
            </a:pPr>
            <a:r>
              <a:rPr lang="hu-HU" altLang="hu-HU" sz="1200" dirty="0" smtClean="0">
                <a:solidFill>
                  <a:srgbClr val="000066"/>
                </a:solidFill>
              </a:rPr>
              <a:t>IV. Értékesítés közvetett költségei (06+07+08)</a:t>
            </a:r>
          </a:p>
          <a:p>
            <a:pPr marL="254000" indent="-254000" eaLnBrk="1" hangingPunct="1">
              <a:lnSpc>
                <a:spcPct val="85000"/>
              </a:lnSpc>
              <a:buFontTx/>
              <a:buNone/>
            </a:pPr>
            <a:r>
              <a:rPr lang="hu-HU" altLang="hu-HU" sz="1200" dirty="0" smtClean="0">
                <a:solidFill>
                  <a:srgbClr val="000066"/>
                </a:solidFill>
              </a:rPr>
              <a:t>V.  Egyéb bevételek</a:t>
            </a:r>
          </a:p>
          <a:p>
            <a:pPr marL="254000" indent="-254000" eaLnBrk="1" hangingPunct="1">
              <a:lnSpc>
                <a:spcPct val="85000"/>
              </a:lnSpc>
              <a:buFontTx/>
              <a:buNone/>
            </a:pPr>
            <a:r>
              <a:rPr lang="hu-HU" altLang="hu-HU" sz="1200" dirty="0" smtClean="0">
                <a:solidFill>
                  <a:srgbClr val="000066"/>
                </a:solidFill>
              </a:rPr>
              <a:t>VI. Egyéb ráfordítások</a:t>
            </a:r>
          </a:p>
          <a:p>
            <a:pPr marL="254000" indent="-254000" eaLnBrk="1" hangingPunct="1">
              <a:lnSpc>
                <a:spcPct val="85000"/>
              </a:lnSpc>
              <a:buFontTx/>
              <a:buNone/>
            </a:pPr>
            <a:r>
              <a:rPr lang="hu-HU" altLang="hu-HU" sz="1200" dirty="0" smtClean="0">
                <a:solidFill>
                  <a:srgbClr val="000066"/>
                </a:solidFill>
              </a:rPr>
              <a:t>A. ÜZEMI (ÜZLETI) TEVÉKENYSÉG EREDMÉNYE </a:t>
            </a:r>
            <a:br>
              <a:rPr lang="hu-HU" altLang="hu-HU" sz="1200" dirty="0" smtClean="0">
                <a:solidFill>
                  <a:srgbClr val="000066"/>
                </a:solidFill>
              </a:rPr>
            </a:br>
            <a:r>
              <a:rPr lang="hu-HU" altLang="hu-HU" sz="1200" dirty="0" smtClean="0">
                <a:solidFill>
                  <a:srgbClr val="000066"/>
                </a:solidFill>
              </a:rPr>
              <a:t>(+III-IV+V-VI)</a:t>
            </a:r>
          </a:p>
        </p:txBody>
      </p:sp>
      <p:sp>
        <p:nvSpPr>
          <p:cNvPr id="1610755" name="Rectangle 3"/>
          <p:cNvSpPr>
            <a:spLocks noChangeArrowheads="1"/>
          </p:cNvSpPr>
          <p:nvPr/>
        </p:nvSpPr>
        <p:spPr bwMode="auto">
          <a:xfrm>
            <a:off x="4722813" y="1196975"/>
            <a:ext cx="41703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pitchFamily="34" charset="0"/>
              </a:defRPr>
            </a:lvl1pPr>
            <a:lvl2pPr marL="820738" indent="-285750" algn="l" eaLnBrk="0" hangingPunct="0">
              <a:spcBef>
                <a:spcPct val="20000"/>
              </a:spcBef>
              <a:buChar char="–"/>
              <a:defRPr sz="2800">
                <a:solidFill>
                  <a:schemeClr val="tx1"/>
                </a:solidFill>
                <a:latin typeface="Arial" pitchFamily="34" charset="0"/>
              </a:defRPr>
            </a:lvl2pPr>
            <a:lvl3pPr marL="1228725" indent="-228600" algn="l" eaLnBrk="0" hangingPunct="0">
              <a:spcBef>
                <a:spcPct val="20000"/>
              </a:spcBef>
              <a:buChar char="•"/>
              <a:defRPr sz="2400">
                <a:solidFill>
                  <a:schemeClr val="tx1"/>
                </a:solidFill>
                <a:latin typeface="Arial" pitchFamily="34" charset="0"/>
              </a:defRPr>
            </a:lvl3pPr>
            <a:lvl4pPr marL="1636713"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buFontTx/>
              <a:buNone/>
            </a:pPr>
            <a:r>
              <a:rPr lang="hu-HU" altLang="hu-HU" sz="1200">
                <a:solidFill>
                  <a:srgbClr val="000066"/>
                </a:solidFill>
              </a:rPr>
              <a:t>ÖSSZKÖLTSÉG ELJÁRÁSSAL KÉSZÜLŐ EREDMÉNYKIMUTATÁS </a:t>
            </a:r>
          </a:p>
          <a:p>
            <a:pPr eaLnBrk="1" hangingPunct="1">
              <a:lnSpc>
                <a:spcPct val="85000"/>
              </a:lnSpc>
              <a:buFontTx/>
              <a:buNone/>
            </a:pPr>
            <a:r>
              <a:rPr lang="hu-HU" altLang="hu-HU" sz="1200">
                <a:solidFill>
                  <a:srgbClr val="000066"/>
                </a:solidFill>
              </a:rPr>
              <a:t>01.  Belföldi értékesítés nettó árbevétele</a:t>
            </a:r>
          </a:p>
          <a:p>
            <a:pPr eaLnBrk="1" hangingPunct="1">
              <a:lnSpc>
                <a:spcPct val="85000"/>
              </a:lnSpc>
              <a:buFontTx/>
              <a:buNone/>
            </a:pPr>
            <a:r>
              <a:rPr lang="hu-HU" altLang="hu-HU" sz="1200">
                <a:solidFill>
                  <a:srgbClr val="000066"/>
                </a:solidFill>
              </a:rPr>
              <a:t>02.  Exportértékesítés nettó árbevétele</a:t>
            </a:r>
          </a:p>
          <a:p>
            <a:pPr eaLnBrk="1" hangingPunct="1">
              <a:lnSpc>
                <a:spcPct val="85000"/>
              </a:lnSpc>
              <a:buFontTx/>
              <a:buNone/>
            </a:pPr>
            <a:r>
              <a:rPr lang="hu-HU" altLang="hu-HU" sz="1200">
                <a:solidFill>
                  <a:srgbClr val="000066"/>
                </a:solidFill>
              </a:rPr>
              <a:t>I. Értékesítés nettó árbevétele (01+02)	</a:t>
            </a:r>
          </a:p>
          <a:p>
            <a:pPr eaLnBrk="1" hangingPunct="1">
              <a:lnSpc>
                <a:spcPct val="85000"/>
              </a:lnSpc>
              <a:buFontTx/>
              <a:buNone/>
            </a:pPr>
            <a:r>
              <a:rPr lang="hu-HU" altLang="hu-HU" sz="1200">
                <a:solidFill>
                  <a:srgbClr val="000066"/>
                </a:solidFill>
              </a:rPr>
              <a:t>03. Saját termelésű készletek állományváltozása</a:t>
            </a:r>
          </a:p>
          <a:p>
            <a:pPr eaLnBrk="1" hangingPunct="1">
              <a:lnSpc>
                <a:spcPct val="85000"/>
              </a:lnSpc>
              <a:buFontTx/>
              <a:buNone/>
            </a:pPr>
            <a:r>
              <a:rPr lang="hu-HU" altLang="hu-HU" sz="1200">
                <a:solidFill>
                  <a:srgbClr val="000066"/>
                </a:solidFill>
              </a:rPr>
              <a:t>04. Saját előállítású eszközök aktivált értéke	   </a:t>
            </a:r>
          </a:p>
          <a:p>
            <a:pPr eaLnBrk="1" hangingPunct="1">
              <a:lnSpc>
                <a:spcPct val="85000"/>
              </a:lnSpc>
              <a:buFontTx/>
              <a:buNone/>
            </a:pPr>
            <a:r>
              <a:rPr lang="hu-HU" altLang="hu-HU" sz="1200">
                <a:solidFill>
                  <a:srgbClr val="000066"/>
                </a:solidFill>
              </a:rPr>
              <a:t>II. Aktivált saját teljesítmények értéke (+03+04)  </a:t>
            </a:r>
          </a:p>
          <a:p>
            <a:pPr eaLnBrk="1" hangingPunct="1">
              <a:lnSpc>
                <a:spcPct val="85000"/>
              </a:lnSpc>
              <a:buFontTx/>
              <a:buNone/>
            </a:pPr>
            <a:r>
              <a:rPr lang="hu-HU" altLang="hu-HU" sz="1200">
                <a:solidFill>
                  <a:srgbClr val="000066"/>
                </a:solidFill>
              </a:rPr>
              <a:t>III. Egyéb bevételek	 </a:t>
            </a:r>
          </a:p>
          <a:p>
            <a:pPr eaLnBrk="1" hangingPunct="1">
              <a:lnSpc>
                <a:spcPct val="85000"/>
              </a:lnSpc>
              <a:buFontTx/>
              <a:buNone/>
            </a:pPr>
            <a:r>
              <a:rPr lang="hu-HU" altLang="hu-HU" sz="1200">
                <a:solidFill>
                  <a:srgbClr val="000066"/>
                </a:solidFill>
              </a:rPr>
              <a:t>05. Anyagköltség</a:t>
            </a:r>
          </a:p>
          <a:p>
            <a:pPr eaLnBrk="1" hangingPunct="1">
              <a:lnSpc>
                <a:spcPct val="85000"/>
              </a:lnSpc>
              <a:buFontTx/>
              <a:buNone/>
            </a:pPr>
            <a:r>
              <a:rPr lang="hu-HU" altLang="hu-HU" sz="1200">
                <a:solidFill>
                  <a:srgbClr val="000066"/>
                </a:solidFill>
              </a:rPr>
              <a:t>06. Igénybe vett szolgáltatások értéke</a:t>
            </a:r>
          </a:p>
          <a:p>
            <a:pPr eaLnBrk="1" hangingPunct="1">
              <a:lnSpc>
                <a:spcPct val="85000"/>
              </a:lnSpc>
              <a:buFontTx/>
              <a:buNone/>
            </a:pPr>
            <a:r>
              <a:rPr lang="hu-HU" altLang="hu-HU" sz="1200">
                <a:solidFill>
                  <a:srgbClr val="000066"/>
                </a:solidFill>
              </a:rPr>
              <a:t>07. Egyéb szolgáltatások értéke</a:t>
            </a:r>
          </a:p>
          <a:p>
            <a:pPr eaLnBrk="1" hangingPunct="1">
              <a:lnSpc>
                <a:spcPct val="85000"/>
              </a:lnSpc>
              <a:buFontTx/>
              <a:buNone/>
            </a:pPr>
            <a:r>
              <a:rPr lang="hu-HU" altLang="hu-HU" sz="1200">
                <a:solidFill>
                  <a:srgbClr val="FF0000"/>
                </a:solidFill>
              </a:rPr>
              <a:t>08. Eladott áruk beszerzési értéke</a:t>
            </a:r>
          </a:p>
          <a:p>
            <a:pPr eaLnBrk="1" hangingPunct="1">
              <a:lnSpc>
                <a:spcPct val="85000"/>
              </a:lnSpc>
              <a:buFontTx/>
              <a:buNone/>
            </a:pPr>
            <a:r>
              <a:rPr lang="hu-HU" altLang="hu-HU" sz="1200">
                <a:solidFill>
                  <a:srgbClr val="FF0000"/>
                </a:solidFill>
              </a:rPr>
              <a:t>09. Eladott (közvetített) szolgáltatások értéke</a:t>
            </a:r>
          </a:p>
          <a:p>
            <a:pPr eaLnBrk="1" hangingPunct="1">
              <a:lnSpc>
                <a:spcPct val="85000"/>
              </a:lnSpc>
              <a:buFontTx/>
              <a:buNone/>
            </a:pPr>
            <a:r>
              <a:rPr lang="hu-HU" altLang="hu-HU" sz="1200">
                <a:solidFill>
                  <a:srgbClr val="000066"/>
                </a:solidFill>
              </a:rPr>
              <a:t>IV. Anyagjellegű ráfordítások (05+06+07+08+09)</a:t>
            </a:r>
          </a:p>
          <a:p>
            <a:pPr eaLnBrk="1" hangingPunct="1">
              <a:lnSpc>
                <a:spcPct val="85000"/>
              </a:lnSpc>
              <a:buFontTx/>
              <a:buNone/>
            </a:pPr>
            <a:r>
              <a:rPr lang="hu-HU" altLang="hu-HU" sz="1200">
                <a:solidFill>
                  <a:srgbClr val="000066"/>
                </a:solidFill>
              </a:rPr>
              <a:t>10. Bérköltség</a:t>
            </a:r>
            <a:br>
              <a:rPr lang="hu-HU" altLang="hu-HU" sz="1200">
                <a:solidFill>
                  <a:srgbClr val="000066"/>
                </a:solidFill>
              </a:rPr>
            </a:br>
            <a:r>
              <a:rPr lang="hu-HU" altLang="hu-HU" sz="1200">
                <a:solidFill>
                  <a:srgbClr val="000066"/>
                </a:solidFill>
              </a:rPr>
              <a:t>11. Személyi jellegű egyéb kifizetések</a:t>
            </a:r>
          </a:p>
          <a:p>
            <a:pPr eaLnBrk="1" hangingPunct="1">
              <a:lnSpc>
                <a:spcPct val="85000"/>
              </a:lnSpc>
              <a:buFontTx/>
              <a:buNone/>
            </a:pPr>
            <a:r>
              <a:rPr lang="hu-HU" altLang="hu-HU" sz="1200">
                <a:solidFill>
                  <a:srgbClr val="000066"/>
                </a:solidFill>
              </a:rPr>
              <a:t>12. Bérjárulékok</a:t>
            </a:r>
          </a:p>
          <a:p>
            <a:pPr eaLnBrk="1" hangingPunct="1">
              <a:lnSpc>
                <a:spcPct val="85000"/>
              </a:lnSpc>
              <a:buFontTx/>
              <a:buNone/>
            </a:pPr>
            <a:r>
              <a:rPr lang="hu-HU" altLang="hu-HU" sz="1200">
                <a:solidFill>
                  <a:srgbClr val="000066"/>
                </a:solidFill>
              </a:rPr>
              <a:t>V. Személyi jellegű ráfordítások (10+11+12)</a:t>
            </a:r>
          </a:p>
          <a:p>
            <a:pPr eaLnBrk="1" hangingPunct="1">
              <a:lnSpc>
                <a:spcPct val="85000"/>
              </a:lnSpc>
              <a:buFontTx/>
              <a:buNone/>
            </a:pPr>
            <a:r>
              <a:rPr lang="hu-HU" altLang="hu-HU" sz="1200">
                <a:solidFill>
                  <a:srgbClr val="000066"/>
                </a:solidFill>
              </a:rPr>
              <a:t>VI. Értékcsökkenési leírás</a:t>
            </a:r>
          </a:p>
          <a:p>
            <a:pPr eaLnBrk="1" hangingPunct="1">
              <a:lnSpc>
                <a:spcPct val="85000"/>
              </a:lnSpc>
              <a:buFontTx/>
              <a:buNone/>
            </a:pPr>
            <a:r>
              <a:rPr lang="hu-HU" altLang="hu-HU" sz="1200">
                <a:solidFill>
                  <a:srgbClr val="000066"/>
                </a:solidFill>
              </a:rPr>
              <a:t>VII. Egyéb ráfordítások</a:t>
            </a:r>
          </a:p>
          <a:p>
            <a:pPr eaLnBrk="1" hangingPunct="1">
              <a:lnSpc>
                <a:spcPct val="85000"/>
              </a:lnSpc>
              <a:buFontTx/>
              <a:buNone/>
            </a:pPr>
            <a:r>
              <a:rPr lang="hu-HU" altLang="hu-HU" sz="1200">
                <a:solidFill>
                  <a:srgbClr val="000066"/>
                </a:solidFill>
              </a:rPr>
              <a:t>A. Üzemi (üzleti) tevékenység eredménye</a:t>
            </a:r>
            <a:br>
              <a:rPr lang="hu-HU" altLang="hu-HU" sz="1200">
                <a:solidFill>
                  <a:srgbClr val="000066"/>
                </a:solidFill>
              </a:rPr>
            </a:br>
            <a:r>
              <a:rPr lang="hu-HU" altLang="hu-HU" sz="1200">
                <a:solidFill>
                  <a:srgbClr val="000066"/>
                </a:solidFill>
              </a:rPr>
              <a:t> (I+II+III-IV-V-VI-VII)</a:t>
            </a:r>
          </a:p>
        </p:txBody>
      </p:sp>
      <p:sp>
        <p:nvSpPr>
          <p:cNvPr id="19461" name="Rectangle 4"/>
          <p:cNvSpPr>
            <a:spLocks noGrp="1" noChangeArrowheads="1"/>
          </p:cNvSpPr>
          <p:nvPr>
            <p:ph type="title"/>
          </p:nvPr>
        </p:nvSpPr>
        <p:spPr>
          <a:xfrm>
            <a:off x="457200" y="-234950"/>
            <a:ext cx="8229600" cy="1143000"/>
          </a:xfrm>
          <a:noFill/>
        </p:spPr>
        <p:txBody>
          <a:bodyPr/>
          <a:lstStyle/>
          <a:p>
            <a:pPr eaLnBrk="1" hangingPunct="1"/>
            <a:r>
              <a:rPr lang="hu-HU" altLang="hu-HU" smtClean="0"/>
              <a:t>AZ EREDMÉNYKIMUTATÁS</a:t>
            </a:r>
          </a:p>
        </p:txBody>
      </p:sp>
      <p:sp>
        <p:nvSpPr>
          <p:cNvPr id="1610757" name="AutoShape 5"/>
          <p:cNvSpPr>
            <a:spLocks/>
          </p:cNvSpPr>
          <p:nvPr/>
        </p:nvSpPr>
        <p:spPr bwMode="auto">
          <a:xfrm flipH="1">
            <a:off x="8596313" y="3500438"/>
            <a:ext cx="71437" cy="431800"/>
          </a:xfrm>
          <a:prstGeom prst="rightBrace">
            <a:avLst>
              <a:gd name="adj1" fmla="val 50371"/>
              <a:gd name="adj2" fmla="val 50000"/>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610758" name="Line 6"/>
          <p:cNvSpPr>
            <a:spLocks noChangeShapeType="1"/>
          </p:cNvSpPr>
          <p:nvPr/>
        </p:nvSpPr>
        <p:spPr bwMode="auto">
          <a:xfrm flipH="1">
            <a:off x="5427663" y="3716338"/>
            <a:ext cx="3105150" cy="19796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610759" name="Text Box 7"/>
          <p:cNvSpPr txBox="1">
            <a:spLocks noChangeArrowheads="1"/>
          </p:cNvSpPr>
          <p:nvPr/>
        </p:nvSpPr>
        <p:spPr bwMode="auto">
          <a:xfrm>
            <a:off x="4040188" y="5815013"/>
            <a:ext cx="30972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None/>
            </a:pPr>
            <a:r>
              <a:rPr lang="hu-HU" altLang="hu-HU" sz="1400" b="1">
                <a:solidFill>
                  <a:srgbClr val="FF0000"/>
                </a:solidFill>
                <a:latin typeface="Tahoma" pitchFamily="34" charset="0"/>
                <a:cs typeface="Tahoma" pitchFamily="34" charset="0"/>
              </a:rPr>
              <a:t>VIGYÁZAT! EZEK NEM RÉSZEI A TERMELÉSI KÖLTSÉGENEK!!!</a:t>
            </a:r>
          </a:p>
        </p:txBody>
      </p:sp>
      <p:sp>
        <p:nvSpPr>
          <p:cNvPr id="1610760" name="Text Box 8"/>
          <p:cNvSpPr txBox="1">
            <a:spLocks noChangeArrowheads="1"/>
          </p:cNvSpPr>
          <p:nvPr/>
        </p:nvSpPr>
        <p:spPr bwMode="auto">
          <a:xfrm>
            <a:off x="3852863" y="1641475"/>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000066"/>
                </a:solidFill>
              </a:rPr>
              <a:t>3800</a:t>
            </a:r>
          </a:p>
        </p:txBody>
      </p:sp>
      <p:sp>
        <p:nvSpPr>
          <p:cNvPr id="1610761" name="Text Box 9"/>
          <p:cNvSpPr txBox="1">
            <a:spLocks noChangeArrowheads="1"/>
          </p:cNvSpPr>
          <p:nvPr/>
        </p:nvSpPr>
        <p:spPr bwMode="auto">
          <a:xfrm>
            <a:off x="3852863" y="17859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000066"/>
                </a:solidFill>
              </a:rPr>
              <a:t>1200</a:t>
            </a:r>
          </a:p>
        </p:txBody>
      </p:sp>
      <p:sp>
        <p:nvSpPr>
          <p:cNvPr id="1610762" name="Text Box 10"/>
          <p:cNvSpPr txBox="1">
            <a:spLocks noChangeArrowheads="1"/>
          </p:cNvSpPr>
          <p:nvPr/>
        </p:nvSpPr>
        <p:spPr bwMode="auto">
          <a:xfrm>
            <a:off x="3851275" y="20018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000066"/>
                </a:solidFill>
              </a:rPr>
              <a:t>5000</a:t>
            </a:r>
          </a:p>
        </p:txBody>
      </p:sp>
      <p:sp>
        <p:nvSpPr>
          <p:cNvPr id="1610763" name="Text Box 11"/>
          <p:cNvSpPr txBox="1">
            <a:spLocks noChangeArrowheads="1"/>
          </p:cNvSpPr>
          <p:nvPr/>
        </p:nvSpPr>
        <p:spPr bwMode="auto">
          <a:xfrm>
            <a:off x="3851275" y="22050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0000"/>
                </a:solidFill>
              </a:rPr>
              <a:t>800</a:t>
            </a:r>
          </a:p>
        </p:txBody>
      </p:sp>
      <p:sp>
        <p:nvSpPr>
          <p:cNvPr id="1610764" name="Text Box 12"/>
          <p:cNvSpPr txBox="1">
            <a:spLocks noChangeArrowheads="1"/>
          </p:cNvSpPr>
          <p:nvPr/>
        </p:nvSpPr>
        <p:spPr bwMode="auto">
          <a:xfrm>
            <a:off x="3851275" y="23622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t>400</a:t>
            </a:r>
          </a:p>
        </p:txBody>
      </p:sp>
      <p:sp>
        <p:nvSpPr>
          <p:cNvPr id="1610765" name="Text Box 13"/>
          <p:cNvSpPr txBox="1">
            <a:spLocks noChangeArrowheads="1"/>
          </p:cNvSpPr>
          <p:nvPr/>
        </p:nvSpPr>
        <p:spPr bwMode="auto">
          <a:xfrm>
            <a:off x="3851275" y="25654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t>100</a:t>
            </a:r>
          </a:p>
        </p:txBody>
      </p:sp>
      <p:sp>
        <p:nvSpPr>
          <p:cNvPr id="1610766" name="Text Box 14"/>
          <p:cNvSpPr txBox="1">
            <a:spLocks noChangeArrowheads="1"/>
          </p:cNvSpPr>
          <p:nvPr/>
        </p:nvSpPr>
        <p:spPr bwMode="auto">
          <a:xfrm>
            <a:off x="3851275" y="27940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FF3300"/>
                </a:solidFill>
              </a:rPr>
              <a:t>1300</a:t>
            </a:r>
          </a:p>
        </p:txBody>
      </p:sp>
      <p:sp>
        <p:nvSpPr>
          <p:cNvPr id="1610767" name="Text Box 15"/>
          <p:cNvSpPr txBox="1">
            <a:spLocks noChangeArrowheads="1"/>
          </p:cNvSpPr>
          <p:nvPr/>
        </p:nvSpPr>
        <p:spPr bwMode="auto">
          <a:xfrm>
            <a:off x="3851275" y="29972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000066"/>
                </a:solidFill>
              </a:rPr>
              <a:t>3700</a:t>
            </a:r>
          </a:p>
        </p:txBody>
      </p:sp>
      <p:sp>
        <p:nvSpPr>
          <p:cNvPr id="1610768" name="Text Box 16"/>
          <p:cNvSpPr txBox="1">
            <a:spLocks noChangeArrowheads="1"/>
          </p:cNvSpPr>
          <p:nvPr/>
        </p:nvSpPr>
        <p:spPr bwMode="auto">
          <a:xfrm>
            <a:off x="3851275" y="31543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500</a:t>
            </a:r>
          </a:p>
        </p:txBody>
      </p:sp>
      <p:sp>
        <p:nvSpPr>
          <p:cNvPr id="1610769" name="Text Box 17"/>
          <p:cNvSpPr txBox="1">
            <a:spLocks noChangeArrowheads="1"/>
          </p:cNvSpPr>
          <p:nvPr/>
        </p:nvSpPr>
        <p:spPr bwMode="auto">
          <a:xfrm>
            <a:off x="3851275" y="33575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300</a:t>
            </a:r>
          </a:p>
        </p:txBody>
      </p:sp>
      <p:sp>
        <p:nvSpPr>
          <p:cNvPr id="1610770" name="Text Box 18"/>
          <p:cNvSpPr txBox="1">
            <a:spLocks noChangeArrowheads="1"/>
          </p:cNvSpPr>
          <p:nvPr/>
        </p:nvSpPr>
        <p:spPr bwMode="auto">
          <a:xfrm>
            <a:off x="3852863" y="35004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600</a:t>
            </a:r>
          </a:p>
        </p:txBody>
      </p:sp>
      <p:sp>
        <p:nvSpPr>
          <p:cNvPr id="1610771" name="Text Box 19"/>
          <p:cNvSpPr txBox="1">
            <a:spLocks noChangeArrowheads="1"/>
          </p:cNvSpPr>
          <p:nvPr/>
        </p:nvSpPr>
        <p:spPr bwMode="auto">
          <a:xfrm>
            <a:off x="3851275" y="37163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FF3300"/>
                </a:solidFill>
              </a:rPr>
              <a:t>1400</a:t>
            </a:r>
          </a:p>
        </p:txBody>
      </p:sp>
      <p:sp>
        <p:nvSpPr>
          <p:cNvPr id="1610772" name="Text Box 20"/>
          <p:cNvSpPr txBox="1">
            <a:spLocks noChangeArrowheads="1"/>
          </p:cNvSpPr>
          <p:nvPr/>
        </p:nvSpPr>
        <p:spPr bwMode="auto">
          <a:xfrm>
            <a:off x="3851275" y="387508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000066"/>
                </a:solidFill>
              </a:rPr>
              <a:t>700</a:t>
            </a:r>
          </a:p>
        </p:txBody>
      </p:sp>
      <p:sp>
        <p:nvSpPr>
          <p:cNvPr id="1610773" name="Text Box 21"/>
          <p:cNvSpPr txBox="1">
            <a:spLocks noChangeArrowheads="1"/>
          </p:cNvSpPr>
          <p:nvPr/>
        </p:nvSpPr>
        <p:spPr bwMode="auto">
          <a:xfrm>
            <a:off x="3851275" y="409098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t>900</a:t>
            </a:r>
          </a:p>
        </p:txBody>
      </p:sp>
      <p:sp>
        <p:nvSpPr>
          <p:cNvPr id="1610774" name="Text Box 22"/>
          <p:cNvSpPr txBox="1">
            <a:spLocks noChangeArrowheads="1"/>
          </p:cNvSpPr>
          <p:nvPr/>
        </p:nvSpPr>
        <p:spPr bwMode="auto">
          <a:xfrm>
            <a:off x="3851275" y="4292600"/>
            <a:ext cx="863600" cy="376238"/>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800" b="1">
                <a:solidFill>
                  <a:srgbClr val="000066"/>
                </a:solidFill>
              </a:rPr>
              <a:t>2100</a:t>
            </a:r>
          </a:p>
        </p:txBody>
      </p:sp>
      <p:sp>
        <p:nvSpPr>
          <p:cNvPr id="1610775" name="Text Box 23"/>
          <p:cNvSpPr txBox="1">
            <a:spLocks noChangeArrowheads="1"/>
          </p:cNvSpPr>
          <p:nvPr/>
        </p:nvSpPr>
        <p:spPr bwMode="auto">
          <a:xfrm>
            <a:off x="8172450" y="15700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000066"/>
                </a:solidFill>
              </a:rPr>
              <a:t>3800</a:t>
            </a:r>
          </a:p>
        </p:txBody>
      </p:sp>
      <p:sp>
        <p:nvSpPr>
          <p:cNvPr id="1610776" name="Text Box 24"/>
          <p:cNvSpPr txBox="1">
            <a:spLocks noChangeArrowheads="1"/>
          </p:cNvSpPr>
          <p:nvPr/>
        </p:nvSpPr>
        <p:spPr bwMode="auto">
          <a:xfrm>
            <a:off x="8172450" y="17859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000066"/>
                </a:solidFill>
              </a:rPr>
              <a:t>1200</a:t>
            </a:r>
          </a:p>
        </p:txBody>
      </p:sp>
      <p:sp>
        <p:nvSpPr>
          <p:cNvPr id="1610777" name="Text Box 25"/>
          <p:cNvSpPr txBox="1">
            <a:spLocks noChangeArrowheads="1"/>
          </p:cNvSpPr>
          <p:nvPr/>
        </p:nvSpPr>
        <p:spPr bwMode="auto">
          <a:xfrm>
            <a:off x="8172450" y="20018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000066"/>
                </a:solidFill>
              </a:rPr>
              <a:t>5000</a:t>
            </a:r>
          </a:p>
        </p:txBody>
      </p:sp>
      <p:sp>
        <p:nvSpPr>
          <p:cNvPr id="1610778" name="Text Box 26"/>
          <p:cNvSpPr txBox="1">
            <a:spLocks noChangeArrowheads="1"/>
          </p:cNvSpPr>
          <p:nvPr/>
        </p:nvSpPr>
        <p:spPr bwMode="auto">
          <a:xfrm>
            <a:off x="8172450" y="22050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0000"/>
                </a:solidFill>
              </a:rPr>
              <a:t>500</a:t>
            </a:r>
          </a:p>
        </p:txBody>
      </p:sp>
      <p:sp>
        <p:nvSpPr>
          <p:cNvPr id="1610779" name="Text Box 27"/>
          <p:cNvSpPr txBox="1">
            <a:spLocks noChangeArrowheads="1"/>
          </p:cNvSpPr>
          <p:nvPr/>
        </p:nvSpPr>
        <p:spPr bwMode="auto">
          <a:xfrm>
            <a:off x="8172450" y="23622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0000"/>
                </a:solidFill>
              </a:rPr>
              <a:t>400</a:t>
            </a:r>
          </a:p>
        </p:txBody>
      </p:sp>
      <p:sp>
        <p:nvSpPr>
          <p:cNvPr id="1610780" name="Text Box 28"/>
          <p:cNvSpPr txBox="1">
            <a:spLocks noChangeArrowheads="1"/>
          </p:cNvSpPr>
          <p:nvPr/>
        </p:nvSpPr>
        <p:spPr bwMode="auto">
          <a:xfrm>
            <a:off x="8172450" y="25781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FF0000"/>
                </a:solidFill>
              </a:rPr>
              <a:t>900</a:t>
            </a:r>
          </a:p>
        </p:txBody>
      </p:sp>
      <p:sp>
        <p:nvSpPr>
          <p:cNvPr id="1610781" name="Text Box 29"/>
          <p:cNvSpPr txBox="1">
            <a:spLocks noChangeArrowheads="1"/>
          </p:cNvSpPr>
          <p:nvPr/>
        </p:nvSpPr>
        <p:spPr bwMode="auto">
          <a:xfrm>
            <a:off x="8172450" y="27813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000066"/>
                </a:solidFill>
              </a:rPr>
              <a:t>700</a:t>
            </a:r>
          </a:p>
        </p:txBody>
      </p:sp>
      <p:sp>
        <p:nvSpPr>
          <p:cNvPr id="1610782" name="Text Box 30"/>
          <p:cNvSpPr txBox="1">
            <a:spLocks noChangeArrowheads="1"/>
          </p:cNvSpPr>
          <p:nvPr/>
        </p:nvSpPr>
        <p:spPr bwMode="auto">
          <a:xfrm>
            <a:off x="8172450" y="29384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900</a:t>
            </a:r>
          </a:p>
        </p:txBody>
      </p:sp>
      <p:sp>
        <p:nvSpPr>
          <p:cNvPr id="1610783" name="Text Box 31"/>
          <p:cNvSpPr txBox="1">
            <a:spLocks noChangeArrowheads="1"/>
          </p:cNvSpPr>
          <p:nvPr/>
        </p:nvSpPr>
        <p:spPr bwMode="auto">
          <a:xfrm>
            <a:off x="8172450" y="31543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200</a:t>
            </a:r>
          </a:p>
        </p:txBody>
      </p:sp>
      <p:sp>
        <p:nvSpPr>
          <p:cNvPr id="1610784" name="Text Box 32"/>
          <p:cNvSpPr txBox="1">
            <a:spLocks noChangeArrowheads="1"/>
          </p:cNvSpPr>
          <p:nvPr/>
        </p:nvSpPr>
        <p:spPr bwMode="auto">
          <a:xfrm>
            <a:off x="8172450" y="32845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100</a:t>
            </a:r>
          </a:p>
        </p:txBody>
      </p:sp>
      <p:sp>
        <p:nvSpPr>
          <p:cNvPr id="1610785" name="Text Box 33"/>
          <p:cNvSpPr txBox="1">
            <a:spLocks noChangeArrowheads="1"/>
          </p:cNvSpPr>
          <p:nvPr/>
        </p:nvSpPr>
        <p:spPr bwMode="auto">
          <a:xfrm>
            <a:off x="8172450" y="345598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t>400</a:t>
            </a:r>
          </a:p>
        </p:txBody>
      </p:sp>
      <p:sp>
        <p:nvSpPr>
          <p:cNvPr id="1610786" name="Text Box 34"/>
          <p:cNvSpPr txBox="1">
            <a:spLocks noChangeArrowheads="1"/>
          </p:cNvSpPr>
          <p:nvPr/>
        </p:nvSpPr>
        <p:spPr bwMode="auto">
          <a:xfrm>
            <a:off x="8172450" y="365918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t>100</a:t>
            </a:r>
          </a:p>
        </p:txBody>
      </p:sp>
      <p:sp>
        <p:nvSpPr>
          <p:cNvPr id="1610787" name="Text Box 35"/>
          <p:cNvSpPr txBox="1">
            <a:spLocks noChangeArrowheads="1"/>
          </p:cNvSpPr>
          <p:nvPr/>
        </p:nvSpPr>
        <p:spPr bwMode="auto">
          <a:xfrm>
            <a:off x="8172450" y="387508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FF3300"/>
                </a:solidFill>
              </a:rPr>
              <a:t>1700</a:t>
            </a:r>
          </a:p>
        </p:txBody>
      </p:sp>
      <p:sp>
        <p:nvSpPr>
          <p:cNvPr id="1610788" name="Text Box 36"/>
          <p:cNvSpPr txBox="1">
            <a:spLocks noChangeArrowheads="1"/>
          </p:cNvSpPr>
          <p:nvPr/>
        </p:nvSpPr>
        <p:spPr bwMode="auto">
          <a:xfrm>
            <a:off x="8172450" y="409098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1000</a:t>
            </a:r>
          </a:p>
        </p:txBody>
      </p:sp>
      <p:sp>
        <p:nvSpPr>
          <p:cNvPr id="1610789" name="Text Box 37"/>
          <p:cNvSpPr txBox="1">
            <a:spLocks noChangeArrowheads="1"/>
          </p:cNvSpPr>
          <p:nvPr/>
        </p:nvSpPr>
        <p:spPr bwMode="auto">
          <a:xfrm>
            <a:off x="8172450" y="42338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200</a:t>
            </a:r>
          </a:p>
        </p:txBody>
      </p:sp>
      <p:sp>
        <p:nvSpPr>
          <p:cNvPr id="1610790" name="Text Box 38"/>
          <p:cNvSpPr txBox="1">
            <a:spLocks noChangeArrowheads="1"/>
          </p:cNvSpPr>
          <p:nvPr/>
        </p:nvSpPr>
        <p:spPr bwMode="auto">
          <a:xfrm>
            <a:off x="8172450" y="4378325"/>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solidFill>
                  <a:srgbClr val="FF3300"/>
                </a:solidFill>
              </a:rPr>
              <a:t>300</a:t>
            </a:r>
          </a:p>
        </p:txBody>
      </p:sp>
      <p:sp>
        <p:nvSpPr>
          <p:cNvPr id="1610791" name="Text Box 39"/>
          <p:cNvSpPr txBox="1">
            <a:spLocks noChangeArrowheads="1"/>
          </p:cNvSpPr>
          <p:nvPr/>
        </p:nvSpPr>
        <p:spPr bwMode="auto">
          <a:xfrm>
            <a:off x="8172450" y="4594225"/>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FF3300"/>
                </a:solidFill>
              </a:rPr>
              <a:t>1500</a:t>
            </a:r>
          </a:p>
        </p:txBody>
      </p:sp>
      <p:sp>
        <p:nvSpPr>
          <p:cNvPr id="1610792" name="Text Box 40"/>
          <p:cNvSpPr txBox="1">
            <a:spLocks noChangeArrowheads="1"/>
          </p:cNvSpPr>
          <p:nvPr/>
        </p:nvSpPr>
        <p:spPr bwMode="auto">
          <a:xfrm>
            <a:off x="8243888" y="4810125"/>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u="sng">
                <a:solidFill>
                  <a:srgbClr val="FF3300"/>
                </a:solidFill>
              </a:rPr>
              <a:t>400</a:t>
            </a:r>
          </a:p>
        </p:txBody>
      </p:sp>
      <p:sp>
        <p:nvSpPr>
          <p:cNvPr id="1610793" name="Text Box 41"/>
          <p:cNvSpPr txBox="1">
            <a:spLocks noChangeArrowheads="1"/>
          </p:cNvSpPr>
          <p:nvPr/>
        </p:nvSpPr>
        <p:spPr bwMode="auto">
          <a:xfrm>
            <a:off x="8243888" y="5011738"/>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200" b="1"/>
              <a:t>900</a:t>
            </a:r>
          </a:p>
        </p:txBody>
      </p:sp>
      <p:sp>
        <p:nvSpPr>
          <p:cNvPr id="1610794" name="Text Box 42"/>
          <p:cNvSpPr txBox="1">
            <a:spLocks noChangeArrowheads="1"/>
          </p:cNvSpPr>
          <p:nvPr/>
        </p:nvSpPr>
        <p:spPr bwMode="auto">
          <a:xfrm>
            <a:off x="8243888" y="5213350"/>
            <a:ext cx="863600" cy="376238"/>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1800" b="1">
                <a:solidFill>
                  <a:srgbClr val="000066"/>
                </a:solidFill>
              </a:rPr>
              <a:t>2100</a:t>
            </a:r>
          </a:p>
        </p:txBody>
      </p:sp>
    </p:spTree>
    <p:extLst>
      <p:ext uri="{BB962C8B-B14F-4D97-AF65-F5344CB8AC3E}">
        <p14:creationId xmlns:p14="http://schemas.microsoft.com/office/powerpoint/2010/main" val="3233137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07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07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07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075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07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0754">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07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0754">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107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0754">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1076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10754">
                                            <p:txEl>
                                              <p:pRg st="6" end="6"/>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1076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10754">
                                            <p:txEl>
                                              <p:pRg st="7" end="7"/>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1076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10754">
                                            <p:txEl>
                                              <p:pRg st="8" end="8"/>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1076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10754">
                                            <p:txEl>
                                              <p:pRg st="9" end="9"/>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1076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10754">
                                            <p:txEl>
                                              <p:pRg st="10" end="10"/>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1076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10754">
                                            <p:txEl>
                                              <p:pRg st="11" end="11"/>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1077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10754">
                                            <p:txEl>
                                              <p:pRg st="12" end="12"/>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1077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10754">
                                            <p:txEl>
                                              <p:pRg st="13" end="13"/>
                                            </p:txEl>
                                          </p:spTgt>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610772"/>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610754">
                                            <p:txEl>
                                              <p:pRg st="14" end="14"/>
                                            </p:txEl>
                                          </p:spTgt>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61077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610754">
                                            <p:txEl>
                                              <p:pRg st="15" end="15"/>
                                            </p:txEl>
                                          </p:spTgt>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610774"/>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610755">
                                            <p:txEl>
                                              <p:pRg st="0" end="0"/>
                                            </p:txEl>
                                          </p:spTgt>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610755">
                                            <p:txEl>
                                              <p:pRg st="1" end="1"/>
                                            </p:txEl>
                                          </p:spTgt>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10775"/>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610755">
                                            <p:txEl>
                                              <p:pRg st="2" end="2"/>
                                            </p:txEl>
                                          </p:spTgt>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610776"/>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610755">
                                            <p:txEl>
                                              <p:pRg st="3" end="3"/>
                                            </p:txEl>
                                          </p:spTgt>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10777"/>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610755">
                                            <p:txEl>
                                              <p:pRg st="4" end="4"/>
                                            </p:txEl>
                                          </p:spTgt>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61077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610755">
                                            <p:txEl>
                                              <p:pRg st="5" end="5"/>
                                            </p:txEl>
                                          </p:spTgt>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610779"/>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610755">
                                            <p:txEl>
                                              <p:pRg st="6" end="6"/>
                                            </p:txEl>
                                          </p:spTgt>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610780"/>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610755">
                                            <p:txEl>
                                              <p:pRg st="7" end="7"/>
                                            </p:txEl>
                                          </p:spTgt>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610781"/>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610755">
                                            <p:txEl>
                                              <p:pRg st="8" end="8"/>
                                            </p:txEl>
                                          </p:spTgt>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610782"/>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610755">
                                            <p:txEl>
                                              <p:pRg st="9" end="9"/>
                                            </p:txEl>
                                          </p:spTgt>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610783"/>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610755">
                                            <p:txEl>
                                              <p:pRg st="10" end="10"/>
                                            </p:txEl>
                                          </p:spTgt>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610784"/>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610755">
                                            <p:txEl>
                                              <p:pRg st="11" end="11"/>
                                            </p:txEl>
                                          </p:spTgt>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610785"/>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610755">
                                            <p:txEl>
                                              <p:pRg st="12" end="12"/>
                                            </p:txEl>
                                          </p:spTgt>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610786"/>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61075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610758"/>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610759"/>
                                        </p:tgtEl>
                                        <p:attrNameLst>
                                          <p:attrName>style.visibility</p:attrName>
                                        </p:attrNameLst>
                                      </p:cBhvr>
                                      <p:to>
                                        <p:strVal val="visible"/>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610755">
                                            <p:txEl>
                                              <p:pRg st="13" end="13"/>
                                            </p:txEl>
                                          </p:spTgt>
                                        </p:tgtEl>
                                        <p:attrNameLst>
                                          <p:attrName>style.visibility</p:attrName>
                                        </p:attrNameLst>
                                      </p:cBhvr>
                                      <p:to>
                                        <p:strVal val="visible"/>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1610787"/>
                                        </p:tgtEl>
                                        <p:attrNameLst>
                                          <p:attrName>style.visibility</p:attrName>
                                        </p:attrNameLst>
                                      </p:cBhvr>
                                      <p:to>
                                        <p:strVal val="visible"/>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1610755">
                                            <p:txEl>
                                              <p:pRg st="14" end="14"/>
                                            </p:txEl>
                                          </p:spTgt>
                                        </p:tgtEl>
                                        <p:attrNameLst>
                                          <p:attrName>style.visibility</p:attrName>
                                        </p:attrNameLst>
                                      </p:cBhvr>
                                      <p:to>
                                        <p:strVal val="visible"/>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1610788"/>
                                        </p:tgtEl>
                                        <p:attrNameLst>
                                          <p:attrName>style.visibility</p:attrName>
                                        </p:attrNameLst>
                                      </p:cBhvr>
                                      <p:to>
                                        <p:strVal val="visible"/>
                                      </p:to>
                                    </p:se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610789"/>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610755">
                                            <p:txEl>
                                              <p:pRg st="15" end="15"/>
                                            </p:txEl>
                                          </p:spTgt>
                                        </p:tgtEl>
                                        <p:attrNameLst>
                                          <p:attrName>style.visibility</p:attrName>
                                        </p:attrNameLst>
                                      </p:cBhvr>
                                      <p:to>
                                        <p:strVal val="visible"/>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1610790"/>
                                        </p:tgtEl>
                                        <p:attrNameLst>
                                          <p:attrName>style.visibility</p:attrName>
                                        </p:attrNameLst>
                                      </p:cBhvr>
                                      <p:to>
                                        <p:strVal val="visible"/>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1610755">
                                            <p:txEl>
                                              <p:pRg st="16" end="16"/>
                                            </p:txEl>
                                          </p:spTgt>
                                        </p:tgtEl>
                                        <p:attrNameLst>
                                          <p:attrName>style.visibility</p:attrName>
                                        </p:attrNameLst>
                                      </p:cBhvr>
                                      <p:to>
                                        <p:strVal val="visible"/>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1610791"/>
                                        </p:tgtEl>
                                        <p:attrNameLst>
                                          <p:attrName>style.visibility</p:attrName>
                                        </p:attrNameLst>
                                      </p:cBhvr>
                                      <p:to>
                                        <p:strVal val="visible"/>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1610755">
                                            <p:txEl>
                                              <p:pRg st="17" end="17"/>
                                            </p:txEl>
                                          </p:spTgt>
                                        </p:tgtEl>
                                        <p:attrNameLst>
                                          <p:attrName>style.visibility</p:attrName>
                                        </p:attrNameLst>
                                      </p:cBhvr>
                                      <p:to>
                                        <p:strVal val="visible"/>
                                      </p:to>
                                    </p:se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1610792"/>
                                        </p:tgtEl>
                                        <p:attrNameLst>
                                          <p:attrName>style.visibility</p:attrName>
                                        </p:attrNameLst>
                                      </p:cBhvr>
                                      <p:to>
                                        <p:strVal val="visible"/>
                                      </p:to>
                                    </p:set>
                                  </p:childTnLst>
                                </p:cTn>
                              </p:par>
                            </p:childTnLst>
                          </p:cTn>
                        </p:par>
                      </p:childTnLst>
                    </p:cTn>
                  </p:par>
                  <p:par>
                    <p:cTn id="279" fill="hold" nodeType="clickPar">
                      <p:stCondLst>
                        <p:cond delay="indefinite"/>
                      </p:stCondLst>
                      <p:childTnLst>
                        <p:par>
                          <p:cTn id="280" fill="hold" nodeType="withGroup">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1610755">
                                            <p:txEl>
                                              <p:pRg st="18" end="18"/>
                                            </p:txEl>
                                          </p:spTgt>
                                        </p:tgtEl>
                                        <p:attrNameLst>
                                          <p:attrName>style.visibility</p:attrName>
                                        </p:attrNameLst>
                                      </p:cBhvr>
                                      <p:to>
                                        <p:strVal val="visible"/>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1610793"/>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1610755">
                                            <p:txEl>
                                              <p:pRg st="19" end="19"/>
                                            </p:txEl>
                                          </p:spTgt>
                                        </p:tgtEl>
                                        <p:attrNameLst>
                                          <p:attrName>style.visibility</p:attrName>
                                        </p:attrNameLst>
                                      </p:cBhvr>
                                      <p:to>
                                        <p:strVal val="visible"/>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610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754" grpId="0" build="p"/>
      <p:bldP spid="1610755" grpId="0" build="p"/>
      <p:bldP spid="1610757" grpId="0" animBg="1"/>
      <p:bldP spid="1610758" grpId="0" animBg="1"/>
      <p:bldP spid="1610759" grpId="0"/>
      <p:bldP spid="1610760" grpId="0"/>
      <p:bldP spid="1610761" grpId="0"/>
      <p:bldP spid="1610762" grpId="0"/>
      <p:bldP spid="1610763" grpId="0"/>
      <p:bldP spid="1610764" grpId="0"/>
      <p:bldP spid="1610765" grpId="0"/>
      <p:bldP spid="1610766" grpId="0"/>
      <p:bldP spid="1610767" grpId="0"/>
      <p:bldP spid="1610768" grpId="0"/>
      <p:bldP spid="1610769" grpId="0"/>
      <p:bldP spid="1610770" grpId="0"/>
      <p:bldP spid="1610771" grpId="0"/>
      <p:bldP spid="1610772" grpId="0"/>
      <p:bldP spid="1610773" grpId="0"/>
      <p:bldP spid="1610774" grpId="0" animBg="1"/>
      <p:bldP spid="1610775" grpId="0"/>
      <p:bldP spid="1610776" grpId="0"/>
      <p:bldP spid="1610777" grpId="0"/>
      <p:bldP spid="1610778" grpId="0"/>
      <p:bldP spid="1610779" grpId="0"/>
      <p:bldP spid="1610780" grpId="0"/>
      <p:bldP spid="1610781" grpId="0"/>
      <p:bldP spid="1610782" grpId="0"/>
      <p:bldP spid="1610783" grpId="0"/>
      <p:bldP spid="1610784" grpId="0"/>
      <p:bldP spid="1610785" grpId="0"/>
      <p:bldP spid="1610786" grpId="0"/>
      <p:bldP spid="1610787" grpId="0"/>
      <p:bldP spid="1610788" grpId="0"/>
      <p:bldP spid="1610789" grpId="0"/>
      <p:bldP spid="1610790" grpId="0"/>
      <p:bldP spid="1610791" grpId="0"/>
      <p:bldP spid="1610792" grpId="0"/>
      <p:bldP spid="1610793" grpId="0"/>
      <p:bldP spid="16107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F6E42BF-2938-4AC1-ABA5-5ECB4B1ACF9B}" type="slidenum">
              <a:rPr lang="hu-HU" altLang="hu-HU" sz="1400" smtClean="0"/>
              <a:pPr algn="r" eaLnBrk="1" hangingPunct="1">
                <a:spcBef>
                  <a:spcPct val="0"/>
                </a:spcBef>
                <a:buFontTx/>
                <a:buNone/>
              </a:pPr>
              <a:t>25</a:t>
            </a:fld>
            <a:endParaRPr lang="hu-HU" altLang="hu-HU" sz="1400" smtClean="0"/>
          </a:p>
        </p:txBody>
      </p:sp>
      <p:sp>
        <p:nvSpPr>
          <p:cNvPr id="20483" name="Rectangle 2"/>
          <p:cNvSpPr>
            <a:spLocks noGrp="1" noChangeArrowheads="1"/>
          </p:cNvSpPr>
          <p:nvPr>
            <p:ph type="title"/>
          </p:nvPr>
        </p:nvSpPr>
        <p:spPr/>
        <p:txBody>
          <a:bodyPr/>
          <a:lstStyle/>
          <a:p>
            <a:pPr eaLnBrk="1" hangingPunct="1"/>
            <a:r>
              <a:rPr lang="hu-HU" altLang="hu-HU" sz="2800" smtClean="0"/>
              <a:t>ÁTJÁRÁS A KÉT EREDMÉNYKIMUTATÁS KÖZÖTT</a:t>
            </a:r>
          </a:p>
        </p:txBody>
      </p:sp>
      <p:sp>
        <p:nvSpPr>
          <p:cNvPr id="1611779" name="Rectangle 3"/>
          <p:cNvSpPr>
            <a:spLocks noGrp="1" noChangeArrowheads="1"/>
          </p:cNvSpPr>
          <p:nvPr>
            <p:ph type="body" idx="1"/>
          </p:nvPr>
        </p:nvSpPr>
        <p:spPr>
          <a:xfrm>
            <a:off x="1373188" y="1500188"/>
            <a:ext cx="6583362" cy="4953000"/>
          </a:xfrm>
        </p:spPr>
        <p:txBody>
          <a:bodyPr/>
          <a:lstStyle/>
          <a:p>
            <a:pPr eaLnBrk="1" hangingPunct="1">
              <a:lnSpc>
                <a:spcPct val="85000"/>
              </a:lnSpc>
            </a:pPr>
            <a:r>
              <a:rPr lang="hu-HU" altLang="hu-HU" sz="2000" smtClean="0">
                <a:solidFill>
                  <a:srgbClr val="FF9900"/>
                </a:solidFill>
              </a:rPr>
              <a:t>TERMELÉSI KÖLTSÉG</a:t>
            </a:r>
            <a:r>
              <a:rPr lang="hu-HU" altLang="hu-HU" sz="1600" smtClean="0">
                <a:solidFill>
                  <a:srgbClr val="FF9900"/>
                </a:solidFill>
              </a:rPr>
              <a:t> = </a:t>
            </a:r>
            <a:br>
              <a:rPr lang="hu-HU" altLang="hu-HU" sz="1600" smtClean="0">
                <a:solidFill>
                  <a:srgbClr val="FF9900"/>
                </a:solidFill>
              </a:rPr>
            </a:br>
            <a:r>
              <a:rPr lang="hu-HU" altLang="hu-HU" sz="1600" smtClean="0"/>
              <a:t>+ ÉRTÉKESÍTÉS KÖZVETLEN KÖLTSÉGE</a:t>
            </a:r>
            <a:br>
              <a:rPr lang="hu-HU" altLang="hu-HU" sz="1600" smtClean="0"/>
            </a:br>
            <a:r>
              <a:rPr lang="hu-HU" altLang="hu-HU" sz="1600" smtClean="0"/>
              <a:t>+ ÉRTÉKESÍTÉS KÖZVETETT KÖLTSÉGE </a:t>
            </a:r>
            <a:br>
              <a:rPr lang="hu-HU" altLang="hu-HU" sz="1600" smtClean="0"/>
            </a:br>
            <a:r>
              <a:rPr lang="hu-HU" altLang="hu-HU" sz="1600" smtClean="0"/>
              <a:t>± AKTIVÁLT SAJÁT TELJESÍTMÉNYEK ÉRTÉKE</a:t>
            </a:r>
            <a:br>
              <a:rPr lang="hu-HU" altLang="hu-HU" sz="1600" smtClean="0"/>
            </a:br>
            <a:r>
              <a:rPr lang="hu-HU" altLang="hu-HU" sz="1600" smtClean="0"/>
              <a:t>		</a:t>
            </a:r>
            <a:r>
              <a:rPr lang="hu-HU" altLang="hu-HU" sz="2000" smtClean="0">
                <a:solidFill>
                  <a:srgbClr val="FF9900"/>
                </a:solidFill>
              </a:rPr>
              <a:t>TK = + KV +KTT ± AST</a:t>
            </a:r>
          </a:p>
          <a:p>
            <a:pPr eaLnBrk="1" hangingPunct="1">
              <a:lnSpc>
                <a:spcPct val="85000"/>
              </a:lnSpc>
            </a:pPr>
            <a:r>
              <a:rPr lang="hu-HU" altLang="hu-HU" sz="2000" smtClean="0"/>
              <a:t>ÉRTÉKESÍTÉS KÖZVETLEN KÖLTSÉGE</a:t>
            </a:r>
            <a:r>
              <a:rPr lang="hu-HU" altLang="hu-HU" sz="1600" smtClean="0"/>
              <a:t> =</a:t>
            </a:r>
            <a:br>
              <a:rPr lang="hu-HU" altLang="hu-HU" sz="1600" smtClean="0"/>
            </a:br>
            <a:r>
              <a:rPr lang="hu-HU" altLang="hu-HU" sz="1600" smtClean="0"/>
              <a:t>+ TERMELÉSI KÖLTSÉG</a:t>
            </a:r>
            <a:br>
              <a:rPr lang="hu-HU" altLang="hu-HU" sz="1600" smtClean="0"/>
            </a:br>
            <a:r>
              <a:rPr lang="hu-HU" altLang="hu-HU" sz="1600" smtClean="0"/>
              <a:t>- ÉRTÉKESÍTÉS KÖZVETETT KÖLTSÉGE </a:t>
            </a:r>
            <a:br>
              <a:rPr lang="hu-HU" altLang="hu-HU" sz="1600" smtClean="0"/>
            </a:br>
            <a:r>
              <a:rPr lang="hu-HU" altLang="hu-HU" sz="1600" smtClean="0"/>
              <a:t>-/+ AKTIVÁLT SAJÁT TELJESÍTMÉNYEK ÉRTÉKE</a:t>
            </a:r>
            <a:br>
              <a:rPr lang="hu-HU" altLang="hu-HU" sz="1600" smtClean="0"/>
            </a:br>
            <a:r>
              <a:rPr lang="hu-HU" altLang="hu-HU" sz="1600" smtClean="0"/>
              <a:t>		</a:t>
            </a:r>
            <a:r>
              <a:rPr lang="hu-HU" altLang="hu-HU" sz="2000" smtClean="0">
                <a:solidFill>
                  <a:srgbClr val="FF9900"/>
                </a:solidFill>
              </a:rPr>
              <a:t>KV = + TK -KTT -/+ AST</a:t>
            </a:r>
          </a:p>
          <a:p>
            <a:pPr eaLnBrk="1" hangingPunct="1">
              <a:lnSpc>
                <a:spcPct val="85000"/>
              </a:lnSpc>
            </a:pPr>
            <a:r>
              <a:rPr lang="hu-HU" altLang="hu-HU" sz="2000" smtClean="0"/>
              <a:t>ÉRTÉKESÍTÉS KÖZVETETT KÖLTSÉGE</a:t>
            </a:r>
            <a:r>
              <a:rPr lang="hu-HU" altLang="hu-HU" sz="1600" smtClean="0"/>
              <a:t> =</a:t>
            </a:r>
            <a:br>
              <a:rPr lang="hu-HU" altLang="hu-HU" sz="1600" smtClean="0"/>
            </a:br>
            <a:r>
              <a:rPr lang="hu-HU" altLang="hu-HU" sz="1600" smtClean="0"/>
              <a:t>+ TERMELÉSI KÖLTSÉG</a:t>
            </a:r>
            <a:br>
              <a:rPr lang="hu-HU" altLang="hu-HU" sz="1600" smtClean="0"/>
            </a:br>
            <a:r>
              <a:rPr lang="hu-HU" altLang="hu-HU" sz="1600" smtClean="0"/>
              <a:t>- ÉRTÉKESÍTÉS KÖZVETLEN KÖLTSÉGE </a:t>
            </a:r>
            <a:br>
              <a:rPr lang="hu-HU" altLang="hu-HU" sz="1600" smtClean="0"/>
            </a:br>
            <a:r>
              <a:rPr lang="hu-HU" altLang="hu-HU" sz="1600" smtClean="0"/>
              <a:t>-/+ AKTIVÁLT SAJÁT TELJESÍTMÉNYEK ÉRTÉKE</a:t>
            </a:r>
            <a:br>
              <a:rPr lang="hu-HU" altLang="hu-HU" sz="1600" smtClean="0"/>
            </a:br>
            <a:r>
              <a:rPr lang="hu-HU" altLang="hu-HU" sz="1600" smtClean="0"/>
              <a:t>		</a:t>
            </a:r>
            <a:r>
              <a:rPr lang="hu-HU" altLang="hu-HU" sz="2000" smtClean="0">
                <a:solidFill>
                  <a:srgbClr val="FF9900"/>
                </a:solidFill>
              </a:rPr>
              <a:t>KTT = + TK -KV -/+ AST</a:t>
            </a:r>
          </a:p>
          <a:p>
            <a:pPr eaLnBrk="1" hangingPunct="1">
              <a:lnSpc>
                <a:spcPct val="85000"/>
              </a:lnSpc>
            </a:pPr>
            <a:r>
              <a:rPr lang="hu-HU" altLang="hu-HU" sz="2000" smtClean="0"/>
              <a:t>AKTIVÁLT SAJÁT TELJESÍTMÉNYEK ÉRTÉKE =</a:t>
            </a:r>
            <a:r>
              <a:rPr lang="hu-HU" altLang="hu-HU" sz="1600" smtClean="0"/>
              <a:t/>
            </a:r>
            <a:br>
              <a:rPr lang="hu-HU" altLang="hu-HU" sz="1600" smtClean="0"/>
            </a:br>
            <a:r>
              <a:rPr lang="hu-HU" altLang="hu-HU" sz="1600" smtClean="0"/>
              <a:t/>
            </a:r>
            <a:br>
              <a:rPr lang="hu-HU" altLang="hu-HU" sz="1600" smtClean="0"/>
            </a:br>
            <a:r>
              <a:rPr lang="hu-HU" altLang="hu-HU" sz="1600" smtClean="0"/>
              <a:t>+ TERMELÉSI KÖLTSÉG</a:t>
            </a:r>
            <a:br>
              <a:rPr lang="hu-HU" altLang="hu-HU" sz="1600" smtClean="0"/>
            </a:br>
            <a:r>
              <a:rPr lang="hu-HU" altLang="hu-HU" sz="1600" smtClean="0"/>
              <a:t>- ÉRTÉKESÍTÉS KÖZVETLEN KÖLTSÉGE </a:t>
            </a:r>
            <a:br>
              <a:rPr lang="hu-HU" altLang="hu-HU" sz="1600" smtClean="0"/>
            </a:br>
            <a:r>
              <a:rPr lang="hu-HU" altLang="hu-HU" sz="1600" smtClean="0"/>
              <a:t>- ÉRTÉKESÍTÉS KÖZVETETT KÖLTSÉGE </a:t>
            </a:r>
            <a:br>
              <a:rPr lang="hu-HU" altLang="hu-HU" sz="1600" smtClean="0"/>
            </a:br>
            <a:r>
              <a:rPr lang="hu-HU" altLang="hu-HU" sz="1600" smtClean="0"/>
              <a:t>		</a:t>
            </a:r>
            <a:r>
              <a:rPr lang="hu-HU" altLang="hu-HU" sz="2000" smtClean="0">
                <a:solidFill>
                  <a:srgbClr val="FF9900"/>
                </a:solidFill>
              </a:rPr>
              <a:t>AST = + TK - KV -KTT</a:t>
            </a:r>
            <a:endParaRPr lang="hu-HU" altLang="hu-HU" sz="1600" smtClean="0"/>
          </a:p>
          <a:p>
            <a:pPr eaLnBrk="1" hangingPunct="1">
              <a:lnSpc>
                <a:spcPct val="85000"/>
              </a:lnSpc>
            </a:pPr>
            <a:endParaRPr lang="hu-HU" altLang="hu-HU" sz="1600" smtClean="0"/>
          </a:p>
        </p:txBody>
      </p:sp>
      <p:sp>
        <p:nvSpPr>
          <p:cNvPr id="1611780" name="Text Box 4"/>
          <p:cNvSpPr txBox="1">
            <a:spLocks noChangeArrowheads="1"/>
          </p:cNvSpPr>
          <p:nvPr/>
        </p:nvSpPr>
        <p:spPr bwMode="auto">
          <a:xfrm>
            <a:off x="5976938" y="1700213"/>
            <a:ext cx="3132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hu-HU" altLang="hu-HU" sz="2000" b="1">
                <a:solidFill>
                  <a:srgbClr val="FF3300"/>
                </a:solidFill>
              </a:rPr>
              <a:t>800 +400+100 = 1300</a:t>
            </a:r>
          </a:p>
        </p:txBody>
      </p:sp>
      <p:sp>
        <p:nvSpPr>
          <p:cNvPr id="1611781" name="Text Box 5"/>
          <p:cNvSpPr txBox="1">
            <a:spLocks noChangeArrowheads="1"/>
          </p:cNvSpPr>
          <p:nvPr/>
        </p:nvSpPr>
        <p:spPr bwMode="auto">
          <a:xfrm>
            <a:off x="7669213" y="1916113"/>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1400</a:t>
            </a:r>
          </a:p>
        </p:txBody>
      </p:sp>
      <p:sp>
        <p:nvSpPr>
          <p:cNvPr id="1611782" name="Text Box 6"/>
          <p:cNvSpPr txBox="1">
            <a:spLocks noChangeArrowheads="1"/>
          </p:cNvSpPr>
          <p:nvPr/>
        </p:nvSpPr>
        <p:spPr bwMode="auto">
          <a:xfrm>
            <a:off x="7667625" y="2133600"/>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900</a:t>
            </a:r>
          </a:p>
        </p:txBody>
      </p:sp>
      <p:sp>
        <p:nvSpPr>
          <p:cNvPr id="1611783" name="Text Box 7"/>
          <p:cNvSpPr txBox="1">
            <a:spLocks noChangeArrowheads="1"/>
          </p:cNvSpPr>
          <p:nvPr/>
        </p:nvSpPr>
        <p:spPr bwMode="auto">
          <a:xfrm>
            <a:off x="4932363" y="1412875"/>
            <a:ext cx="8636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3600</a:t>
            </a:r>
          </a:p>
        </p:txBody>
      </p:sp>
      <p:sp>
        <p:nvSpPr>
          <p:cNvPr id="1611784" name="Text Box 8"/>
          <p:cNvSpPr txBox="1">
            <a:spLocks noChangeArrowheads="1"/>
          </p:cNvSpPr>
          <p:nvPr/>
        </p:nvSpPr>
        <p:spPr bwMode="auto">
          <a:xfrm>
            <a:off x="7740650" y="281622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3600</a:t>
            </a:r>
          </a:p>
        </p:txBody>
      </p:sp>
      <p:sp>
        <p:nvSpPr>
          <p:cNvPr id="1611785" name="Text Box 9"/>
          <p:cNvSpPr txBox="1">
            <a:spLocks noChangeArrowheads="1"/>
          </p:cNvSpPr>
          <p:nvPr/>
        </p:nvSpPr>
        <p:spPr bwMode="auto">
          <a:xfrm>
            <a:off x="7740650" y="303212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-1400</a:t>
            </a:r>
          </a:p>
        </p:txBody>
      </p:sp>
      <p:sp>
        <p:nvSpPr>
          <p:cNvPr id="1611786" name="Text Box 10"/>
          <p:cNvSpPr txBox="1">
            <a:spLocks noChangeArrowheads="1"/>
          </p:cNvSpPr>
          <p:nvPr/>
        </p:nvSpPr>
        <p:spPr bwMode="auto">
          <a:xfrm>
            <a:off x="7740650" y="324802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- 900</a:t>
            </a:r>
          </a:p>
        </p:txBody>
      </p:sp>
      <p:sp>
        <p:nvSpPr>
          <p:cNvPr id="1611787" name="Text Box 11"/>
          <p:cNvSpPr txBox="1">
            <a:spLocks noChangeArrowheads="1"/>
          </p:cNvSpPr>
          <p:nvPr/>
        </p:nvSpPr>
        <p:spPr bwMode="auto">
          <a:xfrm>
            <a:off x="6804025" y="2662238"/>
            <a:ext cx="8636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1300</a:t>
            </a:r>
          </a:p>
        </p:txBody>
      </p:sp>
      <p:sp>
        <p:nvSpPr>
          <p:cNvPr id="1611788" name="Text Box 12"/>
          <p:cNvSpPr txBox="1">
            <a:spLocks noChangeArrowheads="1"/>
          </p:cNvSpPr>
          <p:nvPr/>
        </p:nvSpPr>
        <p:spPr bwMode="auto">
          <a:xfrm>
            <a:off x="7740650" y="4040188"/>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3600</a:t>
            </a:r>
          </a:p>
        </p:txBody>
      </p:sp>
      <p:sp>
        <p:nvSpPr>
          <p:cNvPr id="1611789" name="Text Box 13"/>
          <p:cNvSpPr txBox="1">
            <a:spLocks noChangeArrowheads="1"/>
          </p:cNvSpPr>
          <p:nvPr/>
        </p:nvSpPr>
        <p:spPr bwMode="auto">
          <a:xfrm>
            <a:off x="7740650" y="4292600"/>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-1300</a:t>
            </a:r>
          </a:p>
        </p:txBody>
      </p:sp>
      <p:sp>
        <p:nvSpPr>
          <p:cNvPr id="1611790" name="Text Box 14"/>
          <p:cNvSpPr txBox="1">
            <a:spLocks noChangeArrowheads="1"/>
          </p:cNvSpPr>
          <p:nvPr/>
        </p:nvSpPr>
        <p:spPr bwMode="auto">
          <a:xfrm>
            <a:off x="7740650" y="4508500"/>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- 900</a:t>
            </a:r>
          </a:p>
        </p:txBody>
      </p:sp>
      <p:sp>
        <p:nvSpPr>
          <p:cNvPr id="1611791" name="Text Box 15"/>
          <p:cNvSpPr txBox="1">
            <a:spLocks noChangeArrowheads="1"/>
          </p:cNvSpPr>
          <p:nvPr/>
        </p:nvSpPr>
        <p:spPr bwMode="auto">
          <a:xfrm>
            <a:off x="6877050" y="3860800"/>
            <a:ext cx="8636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1400</a:t>
            </a:r>
          </a:p>
        </p:txBody>
      </p:sp>
      <p:sp>
        <p:nvSpPr>
          <p:cNvPr id="1611792" name="Text Box 16"/>
          <p:cNvSpPr txBox="1">
            <a:spLocks noChangeArrowheads="1"/>
          </p:cNvSpPr>
          <p:nvPr/>
        </p:nvSpPr>
        <p:spPr bwMode="auto">
          <a:xfrm>
            <a:off x="7812088" y="5408613"/>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3600</a:t>
            </a:r>
          </a:p>
        </p:txBody>
      </p:sp>
      <p:sp>
        <p:nvSpPr>
          <p:cNvPr id="1611793" name="Text Box 17"/>
          <p:cNvSpPr txBox="1">
            <a:spLocks noChangeArrowheads="1"/>
          </p:cNvSpPr>
          <p:nvPr/>
        </p:nvSpPr>
        <p:spPr bwMode="auto">
          <a:xfrm>
            <a:off x="7812088" y="5624513"/>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-1300</a:t>
            </a:r>
          </a:p>
        </p:txBody>
      </p:sp>
      <p:sp>
        <p:nvSpPr>
          <p:cNvPr id="1611794" name="Text Box 18"/>
          <p:cNvSpPr txBox="1">
            <a:spLocks noChangeArrowheads="1"/>
          </p:cNvSpPr>
          <p:nvPr/>
        </p:nvSpPr>
        <p:spPr bwMode="auto">
          <a:xfrm>
            <a:off x="7812088" y="5840413"/>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-1400</a:t>
            </a:r>
          </a:p>
        </p:txBody>
      </p:sp>
      <p:sp>
        <p:nvSpPr>
          <p:cNvPr id="1611795" name="Text Box 19"/>
          <p:cNvSpPr txBox="1">
            <a:spLocks noChangeArrowheads="1"/>
          </p:cNvSpPr>
          <p:nvPr/>
        </p:nvSpPr>
        <p:spPr bwMode="auto">
          <a:xfrm>
            <a:off x="7524750" y="5038725"/>
            <a:ext cx="8636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a:solidFill>
                  <a:srgbClr val="FF3300"/>
                </a:solidFill>
              </a:rPr>
              <a:t>900</a:t>
            </a:r>
          </a:p>
        </p:txBody>
      </p:sp>
    </p:spTree>
    <p:extLst>
      <p:ext uri="{BB962C8B-B14F-4D97-AF65-F5344CB8AC3E}">
        <p14:creationId xmlns:p14="http://schemas.microsoft.com/office/powerpoint/2010/main" val="778388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1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17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17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17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17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1779">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178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17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117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178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11779">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1178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1178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1179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117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11779">
                                            <p:txEl>
                                              <p:pRg st="3" end="3"/>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1179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1179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1179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11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1779" grpId="0" build="p"/>
      <p:bldP spid="1611780" grpId="0"/>
      <p:bldP spid="1611781" grpId="0"/>
      <p:bldP spid="1611782" grpId="0"/>
      <p:bldP spid="1611783" grpId="0" animBg="1"/>
      <p:bldP spid="1611784" grpId="0"/>
      <p:bldP spid="1611785" grpId="0"/>
      <p:bldP spid="1611786" grpId="0"/>
      <p:bldP spid="1611787" grpId="0" animBg="1"/>
      <p:bldP spid="1611788" grpId="0"/>
      <p:bldP spid="1611789" grpId="0"/>
      <p:bldP spid="1611790" grpId="0"/>
      <p:bldP spid="1611791" grpId="0" animBg="1"/>
      <p:bldP spid="1611792" grpId="0"/>
      <p:bldP spid="1611793" grpId="0"/>
      <p:bldP spid="1611794" grpId="0"/>
      <p:bldP spid="16117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80511A73-2581-47FA-B268-54C578D1BF16}" type="slidenum">
              <a:rPr lang="hu-HU" altLang="hu-HU" sz="1400" smtClean="0"/>
              <a:pPr algn="r" eaLnBrk="1" hangingPunct="1">
                <a:spcBef>
                  <a:spcPct val="0"/>
                </a:spcBef>
                <a:buFontTx/>
                <a:buNone/>
              </a:pPr>
              <a:t>26</a:t>
            </a:fld>
            <a:endParaRPr lang="hu-HU" altLang="hu-HU" sz="1400" smtClean="0"/>
          </a:p>
        </p:txBody>
      </p:sp>
      <p:sp>
        <p:nvSpPr>
          <p:cNvPr id="21507" name="Rectangle 2"/>
          <p:cNvSpPr>
            <a:spLocks noGrp="1" noChangeArrowheads="1"/>
          </p:cNvSpPr>
          <p:nvPr>
            <p:ph type="title"/>
          </p:nvPr>
        </p:nvSpPr>
        <p:spPr>
          <a:xfrm>
            <a:off x="0" y="5562600"/>
            <a:ext cx="9144000" cy="762000"/>
          </a:xfrm>
        </p:spPr>
        <p:txBody>
          <a:bodyPr/>
          <a:lstStyle/>
          <a:p>
            <a:pPr marL="457200" indent="-457200" eaLnBrk="1" hangingPunct="1"/>
            <a:r>
              <a:rPr lang="hu-HU" altLang="hu-HU" sz="2400" smtClean="0"/>
              <a:t>EREDMÉNYKIMUTATÁS 1.</a:t>
            </a:r>
            <a:br>
              <a:rPr lang="hu-HU" altLang="hu-HU" sz="2400" smtClean="0"/>
            </a:br>
            <a:r>
              <a:rPr lang="hu-HU" altLang="hu-HU" sz="2400" smtClean="0">
                <a:cs typeface="Arial" pitchFamily="34" charset="0"/>
              </a:rPr>
              <a:t>ÁLLÍTSA ÖSSZE A VÁLLALKOZÁS ÖSSZKÖLTSÉG-TÍPUSÚ ÉS FORGALMI TÍPUSÚ EREDMÉNYKIMUTATÁSÁT</a:t>
            </a:r>
            <a:r>
              <a:rPr lang="hu-HU" altLang="hu-HU" sz="2400" smtClean="0"/>
              <a:t> </a:t>
            </a:r>
            <a:r>
              <a:rPr lang="hu-HU" altLang="hu-HU" sz="2400" smtClean="0">
                <a:cs typeface="Arial" pitchFamily="34" charset="0"/>
              </a:rPr>
              <a:t>AZ ÜZEMI EREDMÉNY SZINTJÉIG</a:t>
            </a:r>
            <a:r>
              <a:rPr lang="hu-HU" altLang="hu-HU" sz="2400" smtClean="0"/>
              <a:t>!</a:t>
            </a:r>
          </a:p>
        </p:txBody>
      </p:sp>
      <p:sp>
        <p:nvSpPr>
          <p:cNvPr id="21508" name="Rectangle 3"/>
          <p:cNvSpPr>
            <a:spLocks noGrp="1" noChangeArrowheads="1"/>
          </p:cNvSpPr>
          <p:nvPr>
            <p:ph type="body" sz="half" idx="1"/>
          </p:nvPr>
        </p:nvSpPr>
        <p:spPr>
          <a:xfrm>
            <a:off x="990600" y="381000"/>
            <a:ext cx="8534400" cy="2743200"/>
          </a:xfrm>
        </p:spPr>
        <p:txBody>
          <a:bodyPr/>
          <a:lstStyle/>
          <a:p>
            <a:pPr eaLnBrk="1" hangingPunct="1">
              <a:lnSpc>
                <a:spcPct val="90000"/>
              </a:lnSpc>
              <a:buFontTx/>
              <a:buNone/>
            </a:pPr>
            <a:r>
              <a:rPr lang="hu-HU" altLang="hu-HU" sz="2000" smtClean="0">
                <a:cs typeface="Arial" pitchFamily="34" charset="0"/>
              </a:rPr>
              <a:t>Személyi jelleg</a:t>
            </a:r>
            <a:r>
              <a:rPr lang="hu-HU" altLang="hu-HU" sz="2000" smtClean="0"/>
              <a:t>ű</a:t>
            </a:r>
            <a:r>
              <a:rPr lang="hu-HU" altLang="hu-HU" sz="2000" smtClean="0">
                <a:cs typeface="Arial" pitchFamily="34" charset="0"/>
              </a:rPr>
              <a:t> ráfordítások</a:t>
            </a:r>
            <a:r>
              <a:rPr lang="hu-HU" altLang="hu-HU" sz="2000" smtClean="0"/>
              <a:t>		</a:t>
            </a:r>
            <a:r>
              <a:rPr lang="hu-HU" altLang="hu-HU" sz="2000" smtClean="0">
                <a:cs typeface="Arial" pitchFamily="34" charset="0"/>
              </a:rPr>
              <a:t>26 000  </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Értékesítés nettó árbevétele </a:t>
            </a:r>
            <a:r>
              <a:rPr lang="hu-HU" altLang="hu-HU" sz="2000" smtClean="0"/>
              <a:t>	</a:t>
            </a:r>
            <a:r>
              <a:rPr lang="hu-HU" altLang="hu-HU" sz="2000" smtClean="0">
                <a:cs typeface="Arial" pitchFamily="34" charset="0"/>
              </a:rPr>
              <a:t>65 000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Értékesítés közvetlen költségei       	13 000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Értékesítés közvetett költségei       	36 000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Értékcsökkenési leírás                 	15 000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Egyéb ráfordítások                    </a:t>
            </a:r>
            <a:r>
              <a:rPr lang="hu-HU" altLang="hu-HU" sz="2000" smtClean="0"/>
              <a:t> </a:t>
            </a:r>
            <a:r>
              <a:rPr lang="hu-HU" altLang="hu-HU" sz="2000" smtClean="0">
                <a:cs typeface="Arial" pitchFamily="34" charset="0"/>
              </a:rPr>
              <a:t> 	  6 000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Egyéb bevételek                        	12 000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Anyagjelleg</a:t>
            </a:r>
            <a:r>
              <a:rPr lang="hu-HU" altLang="hu-HU" sz="2000" smtClean="0"/>
              <a:t>ű</a:t>
            </a:r>
            <a:r>
              <a:rPr lang="hu-HU" altLang="hu-HU" sz="2000" smtClean="0">
                <a:cs typeface="Arial" pitchFamily="34" charset="0"/>
              </a:rPr>
              <a:t> ráfordítások             	13 000</a:t>
            </a:r>
            <a:endParaRPr lang="hu-HU" altLang="hu-HU" sz="2000" smtClean="0"/>
          </a:p>
          <a:p>
            <a:pPr eaLnBrk="1" hangingPunct="1">
              <a:lnSpc>
                <a:spcPct val="90000"/>
              </a:lnSpc>
              <a:buFontTx/>
              <a:buNone/>
            </a:pPr>
            <a:r>
              <a:rPr lang="hu-HU" altLang="hu-HU" sz="2000" smtClean="0">
                <a:cs typeface="Arial" pitchFamily="34" charset="0"/>
              </a:rPr>
              <a:t>Aktivált saját teljesítmények értéke</a:t>
            </a:r>
            <a:r>
              <a:rPr lang="hu-HU" altLang="hu-HU" sz="2000" smtClean="0"/>
              <a:t>?_____    </a:t>
            </a:r>
          </a:p>
        </p:txBody>
      </p:sp>
      <p:sp>
        <p:nvSpPr>
          <p:cNvPr id="1619972" name="Text Box 4"/>
          <p:cNvSpPr txBox="1">
            <a:spLocks noChangeArrowheads="1"/>
          </p:cNvSpPr>
          <p:nvPr/>
        </p:nvSpPr>
        <p:spPr bwMode="auto">
          <a:xfrm>
            <a:off x="152400" y="457200"/>
            <a:ext cx="914400" cy="295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tabLst>
                <a:tab pos="476250" algn="l"/>
              </a:tabLst>
              <a:defRPr sz="3200">
                <a:solidFill>
                  <a:schemeClr val="tx1"/>
                </a:solidFill>
                <a:latin typeface="Arial" pitchFamily="34" charset="0"/>
              </a:defRPr>
            </a:lvl1pPr>
            <a:lvl2pPr marL="742950" indent="-285750" algn="l" eaLnBrk="0" hangingPunct="0">
              <a:spcBef>
                <a:spcPct val="20000"/>
              </a:spcBef>
              <a:buChar char="–"/>
              <a:tabLst>
                <a:tab pos="476250" algn="l"/>
              </a:tabLst>
              <a:defRPr sz="2800">
                <a:solidFill>
                  <a:schemeClr val="tx1"/>
                </a:solidFill>
                <a:latin typeface="Arial" pitchFamily="34" charset="0"/>
              </a:defRPr>
            </a:lvl2pPr>
            <a:lvl3pPr marL="1143000" indent="-228600" algn="l" eaLnBrk="0" hangingPunct="0">
              <a:spcBef>
                <a:spcPct val="20000"/>
              </a:spcBef>
              <a:buChar char="•"/>
              <a:tabLst>
                <a:tab pos="476250" algn="l"/>
              </a:tabLst>
              <a:defRPr sz="2400">
                <a:solidFill>
                  <a:schemeClr val="tx1"/>
                </a:solidFill>
                <a:latin typeface="Arial" pitchFamily="34" charset="0"/>
              </a:defRPr>
            </a:lvl3pPr>
            <a:lvl4pPr marL="1600200" indent="-228600" algn="l" eaLnBrk="0" hangingPunct="0">
              <a:spcBef>
                <a:spcPct val="20000"/>
              </a:spcBef>
              <a:buChar char="–"/>
              <a:tabLst>
                <a:tab pos="476250" algn="l"/>
              </a:tabLst>
              <a:defRPr sz="2000">
                <a:solidFill>
                  <a:schemeClr val="tx1"/>
                </a:solidFill>
                <a:latin typeface="Arial" pitchFamily="34" charset="0"/>
              </a:defRPr>
            </a:lvl4pPr>
            <a:lvl5pPr marL="2057400" indent="-228600" algn="l" eaLnBrk="0" hangingPunct="0">
              <a:spcBef>
                <a:spcPct val="20000"/>
              </a:spcBef>
              <a:buChar char="»"/>
              <a:tabLst>
                <a:tab pos="4762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4762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4762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4762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476250" algn="l"/>
              </a:tabLst>
              <a:defRPr sz="2000">
                <a:solidFill>
                  <a:schemeClr val="tx1"/>
                </a:solidFill>
                <a:latin typeface="Arial" pitchFamily="34" charset="0"/>
              </a:defRPr>
            </a:lvl9pPr>
          </a:lstStyle>
          <a:p>
            <a:pPr>
              <a:lnSpc>
                <a:spcPct val="60000"/>
              </a:lnSpc>
              <a:spcBef>
                <a:spcPct val="50000"/>
              </a:spcBef>
              <a:buFontTx/>
              <a:buNone/>
            </a:pPr>
            <a:r>
              <a:rPr lang="hu-HU" altLang="hu-HU" sz="2000" b="1">
                <a:solidFill>
                  <a:srgbClr val="FF9933"/>
                </a:solidFill>
                <a:latin typeface="Tahoma" pitchFamily="34" charset="0"/>
              </a:rPr>
              <a:t>Ö</a:t>
            </a:r>
          </a:p>
          <a:p>
            <a:pPr>
              <a:lnSpc>
                <a:spcPct val="60000"/>
              </a:lnSpc>
              <a:spcBef>
                <a:spcPct val="50000"/>
              </a:spcBef>
              <a:buFontTx/>
              <a:buNone/>
            </a:pPr>
            <a:r>
              <a:rPr lang="hu-HU" altLang="hu-HU" sz="2000" b="1">
                <a:solidFill>
                  <a:srgbClr val="FF9933"/>
                </a:solidFill>
                <a:latin typeface="Tahoma" pitchFamily="34" charset="0"/>
              </a:rPr>
              <a:t>Ö	F</a:t>
            </a:r>
          </a:p>
          <a:p>
            <a:pPr>
              <a:lnSpc>
                <a:spcPct val="60000"/>
              </a:lnSpc>
              <a:spcBef>
                <a:spcPct val="50000"/>
              </a:spcBef>
              <a:buFontTx/>
              <a:buNone/>
            </a:pPr>
            <a:r>
              <a:rPr lang="hu-HU" altLang="hu-HU" sz="2000" b="1">
                <a:solidFill>
                  <a:srgbClr val="FF9933"/>
                </a:solidFill>
                <a:latin typeface="Tahoma" pitchFamily="34" charset="0"/>
              </a:rPr>
              <a:t>	F</a:t>
            </a:r>
          </a:p>
          <a:p>
            <a:pPr>
              <a:lnSpc>
                <a:spcPct val="60000"/>
              </a:lnSpc>
              <a:spcBef>
                <a:spcPct val="50000"/>
              </a:spcBef>
              <a:buFontTx/>
              <a:buNone/>
            </a:pPr>
            <a:r>
              <a:rPr lang="hu-HU" altLang="hu-HU" sz="2000" b="1">
                <a:solidFill>
                  <a:srgbClr val="FF9933"/>
                </a:solidFill>
                <a:latin typeface="Tahoma" pitchFamily="34" charset="0"/>
              </a:rPr>
              <a:t>	F</a:t>
            </a:r>
          </a:p>
          <a:p>
            <a:pPr>
              <a:lnSpc>
                <a:spcPct val="60000"/>
              </a:lnSpc>
              <a:spcBef>
                <a:spcPct val="50000"/>
              </a:spcBef>
              <a:buFontTx/>
              <a:buNone/>
            </a:pPr>
            <a:r>
              <a:rPr lang="hu-HU" altLang="hu-HU" sz="2000" b="1">
                <a:solidFill>
                  <a:srgbClr val="FF9933"/>
                </a:solidFill>
                <a:latin typeface="Tahoma" pitchFamily="34" charset="0"/>
              </a:rPr>
              <a:t>Ö</a:t>
            </a:r>
          </a:p>
          <a:p>
            <a:pPr>
              <a:lnSpc>
                <a:spcPct val="60000"/>
              </a:lnSpc>
              <a:spcBef>
                <a:spcPct val="50000"/>
              </a:spcBef>
              <a:buFontTx/>
              <a:buNone/>
            </a:pPr>
            <a:r>
              <a:rPr lang="hu-HU" altLang="hu-HU" sz="2000" b="1">
                <a:solidFill>
                  <a:srgbClr val="FF9933"/>
                </a:solidFill>
                <a:latin typeface="Tahoma" pitchFamily="34" charset="0"/>
              </a:rPr>
              <a:t>Ö	F</a:t>
            </a:r>
          </a:p>
          <a:p>
            <a:pPr>
              <a:lnSpc>
                <a:spcPct val="60000"/>
              </a:lnSpc>
              <a:spcBef>
                <a:spcPct val="50000"/>
              </a:spcBef>
              <a:buFontTx/>
              <a:buNone/>
            </a:pPr>
            <a:r>
              <a:rPr lang="hu-HU" altLang="hu-HU" sz="2000" b="1">
                <a:solidFill>
                  <a:srgbClr val="FF9933"/>
                </a:solidFill>
                <a:latin typeface="Tahoma" pitchFamily="34" charset="0"/>
              </a:rPr>
              <a:t>Ö	F</a:t>
            </a:r>
          </a:p>
          <a:p>
            <a:pPr>
              <a:lnSpc>
                <a:spcPct val="60000"/>
              </a:lnSpc>
              <a:spcBef>
                <a:spcPct val="50000"/>
              </a:spcBef>
              <a:buFontTx/>
              <a:buNone/>
            </a:pPr>
            <a:r>
              <a:rPr lang="hu-HU" altLang="hu-HU" sz="2000" b="1">
                <a:solidFill>
                  <a:srgbClr val="FF9933"/>
                </a:solidFill>
                <a:latin typeface="Tahoma" pitchFamily="34" charset="0"/>
              </a:rPr>
              <a:t>Ö</a:t>
            </a:r>
          </a:p>
          <a:p>
            <a:pPr>
              <a:lnSpc>
                <a:spcPct val="60000"/>
              </a:lnSpc>
              <a:spcBef>
                <a:spcPct val="50000"/>
              </a:spcBef>
              <a:buFontTx/>
              <a:buNone/>
            </a:pPr>
            <a:r>
              <a:rPr lang="hu-HU" altLang="hu-HU" sz="2000" b="1">
                <a:solidFill>
                  <a:srgbClr val="FF9933"/>
                </a:solidFill>
                <a:latin typeface="Tahoma" pitchFamily="34" charset="0"/>
              </a:rPr>
              <a:t>Ö</a:t>
            </a:r>
          </a:p>
        </p:txBody>
      </p:sp>
    </p:spTree>
    <p:extLst>
      <p:ext uri="{BB962C8B-B14F-4D97-AF65-F5344CB8AC3E}">
        <p14:creationId xmlns:p14="http://schemas.microsoft.com/office/powerpoint/2010/main" val="1584091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99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99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99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997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997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997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99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99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199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97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EFE38589-C9F0-4AF1-AEA5-C027524954C3}" type="slidenum">
              <a:rPr lang="hu-HU" altLang="hu-HU" sz="1400" smtClean="0"/>
              <a:pPr algn="r" eaLnBrk="1" hangingPunct="1">
                <a:spcBef>
                  <a:spcPct val="0"/>
                </a:spcBef>
                <a:buFontTx/>
                <a:buNone/>
              </a:pPr>
              <a:t>27</a:t>
            </a:fld>
            <a:endParaRPr lang="hu-HU" altLang="hu-HU" sz="1400" smtClean="0"/>
          </a:p>
        </p:txBody>
      </p:sp>
      <p:sp>
        <p:nvSpPr>
          <p:cNvPr id="1620994" name="Rectangle 2"/>
          <p:cNvSpPr>
            <a:spLocks noGrp="1" noChangeArrowheads="1"/>
          </p:cNvSpPr>
          <p:nvPr>
            <p:ph type="title"/>
          </p:nvPr>
        </p:nvSpPr>
        <p:spPr>
          <a:xfrm>
            <a:off x="0" y="4437112"/>
            <a:ext cx="9144000" cy="762000"/>
          </a:xfrm>
        </p:spPr>
        <p:txBody>
          <a:bodyPr/>
          <a:lstStyle/>
          <a:p>
            <a:pPr marL="457200" indent="-457200" eaLnBrk="1" hangingPunct="1"/>
            <a:r>
              <a:rPr lang="hu-HU" altLang="hu-HU" sz="3200" dirty="0" smtClean="0"/>
              <a:t>AST = + TK - KV –KTT</a:t>
            </a:r>
          </a:p>
        </p:txBody>
      </p:sp>
      <p:sp>
        <p:nvSpPr>
          <p:cNvPr id="22532" name="Rectangle 3"/>
          <p:cNvSpPr>
            <a:spLocks noGrp="1" noChangeArrowheads="1"/>
          </p:cNvSpPr>
          <p:nvPr>
            <p:ph type="body" sz="half" idx="1"/>
          </p:nvPr>
        </p:nvSpPr>
        <p:spPr>
          <a:xfrm>
            <a:off x="990600" y="381000"/>
            <a:ext cx="8534400" cy="2743200"/>
          </a:xfrm>
        </p:spPr>
        <p:txBody>
          <a:bodyPr/>
          <a:lstStyle/>
          <a:p>
            <a:pPr eaLnBrk="1" hangingPunct="1">
              <a:lnSpc>
                <a:spcPct val="90000"/>
              </a:lnSpc>
              <a:buFontTx/>
              <a:buNone/>
            </a:pPr>
            <a:r>
              <a:rPr lang="hu-HU" altLang="hu-HU" sz="2000" smtClean="0">
                <a:cs typeface="Arial" pitchFamily="34" charset="0"/>
              </a:rPr>
              <a:t>Személyi jelleg</a:t>
            </a:r>
            <a:r>
              <a:rPr lang="hu-HU" altLang="hu-HU" sz="2000" smtClean="0"/>
              <a:t>ű</a:t>
            </a:r>
            <a:r>
              <a:rPr lang="hu-HU" altLang="hu-HU" sz="2000" smtClean="0">
                <a:cs typeface="Arial" pitchFamily="34" charset="0"/>
              </a:rPr>
              <a:t> ráfordítások</a:t>
            </a:r>
            <a:r>
              <a:rPr lang="hu-HU" altLang="hu-HU" sz="2000" smtClean="0"/>
              <a:t>		</a:t>
            </a:r>
            <a:r>
              <a:rPr lang="hu-HU" altLang="hu-HU" sz="2000" smtClean="0">
                <a:cs typeface="Arial" pitchFamily="34" charset="0"/>
              </a:rPr>
              <a:t>26 000  </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Értékesítés nettó árbevétele </a:t>
            </a:r>
            <a:r>
              <a:rPr lang="hu-HU" altLang="hu-HU" sz="2000" smtClean="0"/>
              <a:t>	</a:t>
            </a:r>
            <a:r>
              <a:rPr lang="hu-HU" altLang="hu-HU" sz="2000" smtClean="0">
                <a:cs typeface="Arial" pitchFamily="34" charset="0"/>
              </a:rPr>
              <a:t>65 000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Értékesítés közvetlen költségei       	13 000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Értékesítés közvetett költségei       	36 000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Értékcsökkenési leírás                 	15 000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Egyéb ráfordítások                    </a:t>
            </a:r>
            <a:r>
              <a:rPr lang="hu-HU" altLang="hu-HU" sz="2000" smtClean="0"/>
              <a:t> </a:t>
            </a:r>
            <a:r>
              <a:rPr lang="hu-HU" altLang="hu-HU" sz="2000" smtClean="0">
                <a:cs typeface="Arial" pitchFamily="34" charset="0"/>
              </a:rPr>
              <a:t> 	   6 000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Egyéb bevételek                        	12 000</a:t>
            </a:r>
            <a:endParaRPr lang="hu-HU" altLang="hu-HU" sz="2000" smtClean="0">
              <a:cs typeface="Times New Roman" pitchFamily="18" charset="0"/>
            </a:endParaRPr>
          </a:p>
          <a:p>
            <a:pPr eaLnBrk="1" hangingPunct="1">
              <a:lnSpc>
                <a:spcPct val="90000"/>
              </a:lnSpc>
              <a:buFontTx/>
              <a:buNone/>
            </a:pPr>
            <a:r>
              <a:rPr lang="hu-HU" altLang="hu-HU" sz="2000" smtClean="0">
                <a:cs typeface="Arial" pitchFamily="34" charset="0"/>
              </a:rPr>
              <a:t>Anyagjelleg</a:t>
            </a:r>
            <a:r>
              <a:rPr lang="hu-HU" altLang="hu-HU" sz="2000" smtClean="0"/>
              <a:t>ű</a:t>
            </a:r>
            <a:r>
              <a:rPr lang="hu-HU" altLang="hu-HU" sz="2000" smtClean="0">
                <a:cs typeface="Arial" pitchFamily="34" charset="0"/>
              </a:rPr>
              <a:t> ráfordítások             	13 000</a:t>
            </a:r>
            <a:endParaRPr lang="hu-HU" altLang="hu-HU" sz="2000" smtClean="0"/>
          </a:p>
          <a:p>
            <a:pPr eaLnBrk="1" hangingPunct="1">
              <a:lnSpc>
                <a:spcPct val="90000"/>
              </a:lnSpc>
              <a:buFontTx/>
              <a:buNone/>
            </a:pPr>
            <a:r>
              <a:rPr lang="hu-HU" altLang="hu-HU" sz="2000" smtClean="0">
                <a:cs typeface="Arial" pitchFamily="34" charset="0"/>
              </a:rPr>
              <a:t>Aktivált saját teljesítmények értéke</a:t>
            </a:r>
            <a:r>
              <a:rPr lang="hu-HU" altLang="hu-HU" sz="2000" smtClean="0"/>
              <a:t>?   </a:t>
            </a:r>
          </a:p>
        </p:txBody>
      </p:sp>
      <p:sp>
        <p:nvSpPr>
          <p:cNvPr id="1620996" name="Text Box 4"/>
          <p:cNvSpPr txBox="1">
            <a:spLocks noChangeArrowheads="1"/>
          </p:cNvSpPr>
          <p:nvPr/>
        </p:nvSpPr>
        <p:spPr bwMode="auto">
          <a:xfrm>
            <a:off x="5653088" y="3103563"/>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hu-HU" altLang="hu-HU" sz="2000" b="1" dirty="0">
                <a:solidFill>
                  <a:srgbClr val="FF3300"/>
                </a:solidFill>
              </a:rPr>
              <a:t>5 000</a:t>
            </a:r>
          </a:p>
        </p:txBody>
      </p:sp>
      <p:sp>
        <p:nvSpPr>
          <p:cNvPr id="1620997" name="Text Box 5"/>
          <p:cNvSpPr txBox="1">
            <a:spLocks noChangeArrowheads="1"/>
          </p:cNvSpPr>
          <p:nvPr/>
        </p:nvSpPr>
        <p:spPr bwMode="auto">
          <a:xfrm>
            <a:off x="417513" y="474663"/>
            <a:ext cx="914400" cy="295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tabLst>
                <a:tab pos="476250" algn="l"/>
              </a:tabLst>
              <a:defRPr sz="3200">
                <a:solidFill>
                  <a:schemeClr val="tx1"/>
                </a:solidFill>
                <a:latin typeface="Arial" pitchFamily="34" charset="0"/>
              </a:defRPr>
            </a:lvl1pPr>
            <a:lvl2pPr marL="742950" indent="-285750" algn="l" eaLnBrk="0" hangingPunct="0">
              <a:spcBef>
                <a:spcPct val="20000"/>
              </a:spcBef>
              <a:buChar char="–"/>
              <a:tabLst>
                <a:tab pos="476250" algn="l"/>
              </a:tabLst>
              <a:defRPr sz="2800">
                <a:solidFill>
                  <a:schemeClr val="tx1"/>
                </a:solidFill>
                <a:latin typeface="Arial" pitchFamily="34" charset="0"/>
              </a:defRPr>
            </a:lvl2pPr>
            <a:lvl3pPr marL="1143000" indent="-228600" algn="l" eaLnBrk="0" hangingPunct="0">
              <a:spcBef>
                <a:spcPct val="20000"/>
              </a:spcBef>
              <a:buChar char="•"/>
              <a:tabLst>
                <a:tab pos="476250" algn="l"/>
              </a:tabLst>
              <a:defRPr sz="2400">
                <a:solidFill>
                  <a:schemeClr val="tx1"/>
                </a:solidFill>
                <a:latin typeface="Arial" pitchFamily="34" charset="0"/>
              </a:defRPr>
            </a:lvl3pPr>
            <a:lvl4pPr marL="1600200" indent="-228600" algn="l" eaLnBrk="0" hangingPunct="0">
              <a:spcBef>
                <a:spcPct val="20000"/>
              </a:spcBef>
              <a:buChar char="–"/>
              <a:tabLst>
                <a:tab pos="476250" algn="l"/>
              </a:tabLst>
              <a:defRPr sz="2000">
                <a:solidFill>
                  <a:schemeClr val="tx1"/>
                </a:solidFill>
                <a:latin typeface="Arial" pitchFamily="34" charset="0"/>
              </a:defRPr>
            </a:lvl4pPr>
            <a:lvl5pPr marL="2057400" indent="-228600" algn="l" eaLnBrk="0" hangingPunct="0">
              <a:spcBef>
                <a:spcPct val="20000"/>
              </a:spcBef>
              <a:buChar char="»"/>
              <a:tabLst>
                <a:tab pos="4762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4762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4762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4762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476250" algn="l"/>
              </a:tabLst>
              <a:defRPr sz="2000">
                <a:solidFill>
                  <a:schemeClr val="tx1"/>
                </a:solidFill>
                <a:latin typeface="Arial" pitchFamily="34" charset="0"/>
              </a:defRPr>
            </a:lvl9pPr>
          </a:lstStyle>
          <a:p>
            <a:pPr>
              <a:lnSpc>
                <a:spcPct val="60000"/>
              </a:lnSpc>
              <a:spcBef>
                <a:spcPct val="50000"/>
              </a:spcBef>
              <a:buFontTx/>
              <a:buNone/>
            </a:pPr>
            <a:r>
              <a:rPr lang="hu-HU" altLang="hu-HU" sz="2000" b="1">
                <a:solidFill>
                  <a:srgbClr val="FF9933"/>
                </a:solidFill>
                <a:latin typeface="Tahoma" pitchFamily="34" charset="0"/>
              </a:rPr>
              <a:t>T</a:t>
            </a:r>
          </a:p>
          <a:p>
            <a:pPr>
              <a:lnSpc>
                <a:spcPct val="60000"/>
              </a:lnSpc>
              <a:spcBef>
                <a:spcPct val="50000"/>
              </a:spcBef>
              <a:buFontTx/>
              <a:buNone/>
            </a:pPr>
            <a:endParaRPr lang="hu-HU" altLang="hu-HU" sz="2000" b="1">
              <a:solidFill>
                <a:srgbClr val="FF9933"/>
              </a:solidFill>
              <a:latin typeface="Tahoma" pitchFamily="34" charset="0"/>
            </a:endParaRPr>
          </a:p>
          <a:p>
            <a:pPr>
              <a:lnSpc>
                <a:spcPct val="60000"/>
              </a:lnSpc>
              <a:spcBef>
                <a:spcPct val="50000"/>
              </a:spcBef>
              <a:buFontTx/>
              <a:buNone/>
            </a:pPr>
            <a:r>
              <a:rPr lang="hu-HU" altLang="hu-HU" sz="2000" b="1">
                <a:solidFill>
                  <a:srgbClr val="FF9933"/>
                </a:solidFill>
                <a:latin typeface="Tahoma" pitchFamily="34" charset="0"/>
              </a:rPr>
              <a:t>KV</a:t>
            </a:r>
          </a:p>
          <a:p>
            <a:pPr>
              <a:lnSpc>
                <a:spcPct val="60000"/>
              </a:lnSpc>
              <a:spcBef>
                <a:spcPct val="50000"/>
              </a:spcBef>
              <a:buFontTx/>
              <a:buNone/>
            </a:pPr>
            <a:r>
              <a:rPr lang="hu-HU" altLang="hu-HU" sz="2000" b="1">
                <a:solidFill>
                  <a:srgbClr val="FF9933"/>
                </a:solidFill>
                <a:latin typeface="Tahoma" pitchFamily="34" charset="0"/>
              </a:rPr>
              <a:t>KTT</a:t>
            </a:r>
          </a:p>
          <a:p>
            <a:pPr>
              <a:lnSpc>
                <a:spcPct val="60000"/>
              </a:lnSpc>
              <a:spcBef>
                <a:spcPct val="50000"/>
              </a:spcBef>
              <a:buFontTx/>
              <a:buNone/>
            </a:pPr>
            <a:r>
              <a:rPr lang="hu-HU" altLang="hu-HU" sz="2000" b="1">
                <a:solidFill>
                  <a:srgbClr val="FF9933"/>
                </a:solidFill>
                <a:latin typeface="Tahoma" pitchFamily="34" charset="0"/>
              </a:rPr>
              <a:t>T</a:t>
            </a:r>
          </a:p>
          <a:p>
            <a:pPr>
              <a:lnSpc>
                <a:spcPct val="60000"/>
              </a:lnSpc>
              <a:spcBef>
                <a:spcPct val="50000"/>
              </a:spcBef>
              <a:buFontTx/>
              <a:buNone/>
            </a:pPr>
            <a:endParaRPr lang="hu-HU" altLang="hu-HU" sz="2000" b="1">
              <a:solidFill>
                <a:srgbClr val="FF9933"/>
              </a:solidFill>
              <a:latin typeface="Tahoma" pitchFamily="34" charset="0"/>
            </a:endParaRPr>
          </a:p>
          <a:p>
            <a:pPr>
              <a:lnSpc>
                <a:spcPct val="60000"/>
              </a:lnSpc>
              <a:spcBef>
                <a:spcPct val="50000"/>
              </a:spcBef>
              <a:buFontTx/>
              <a:buNone/>
            </a:pPr>
            <a:endParaRPr lang="hu-HU" altLang="hu-HU" sz="2000" b="1">
              <a:solidFill>
                <a:srgbClr val="FF9933"/>
              </a:solidFill>
              <a:latin typeface="Tahoma" pitchFamily="34" charset="0"/>
            </a:endParaRPr>
          </a:p>
          <a:p>
            <a:pPr>
              <a:lnSpc>
                <a:spcPct val="60000"/>
              </a:lnSpc>
              <a:spcBef>
                <a:spcPct val="50000"/>
              </a:spcBef>
              <a:buFontTx/>
              <a:buNone/>
            </a:pPr>
            <a:r>
              <a:rPr lang="hu-HU" altLang="hu-HU" sz="2000" b="1">
                <a:solidFill>
                  <a:srgbClr val="FF9933"/>
                </a:solidFill>
                <a:latin typeface="Tahoma" pitchFamily="34" charset="0"/>
              </a:rPr>
              <a:t>T</a:t>
            </a:r>
          </a:p>
          <a:p>
            <a:pPr>
              <a:lnSpc>
                <a:spcPct val="60000"/>
              </a:lnSpc>
              <a:spcBef>
                <a:spcPct val="50000"/>
              </a:spcBef>
              <a:buFontTx/>
              <a:buNone/>
            </a:pPr>
            <a:r>
              <a:rPr lang="hu-HU" altLang="hu-HU" sz="2000" b="1">
                <a:solidFill>
                  <a:srgbClr val="FF9933"/>
                </a:solidFill>
                <a:latin typeface="Tahoma" pitchFamily="34" charset="0"/>
              </a:rPr>
              <a:t>AST</a:t>
            </a:r>
          </a:p>
        </p:txBody>
      </p:sp>
      <p:sp>
        <p:nvSpPr>
          <p:cNvPr id="7" name="Rectangle 2"/>
          <p:cNvSpPr txBox="1">
            <a:spLocks noChangeArrowheads="1"/>
          </p:cNvSpPr>
          <p:nvPr/>
        </p:nvSpPr>
        <p:spPr bwMode="auto">
          <a:xfrm>
            <a:off x="-36512" y="5475312"/>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457200" indent="-457200" eaLnBrk="1" hangingPunct="1"/>
            <a:r>
              <a:rPr lang="hu-HU" altLang="hu-HU" sz="3200" kern="0" dirty="0" smtClean="0"/>
              <a:t>+26000+15000+13000-13000-36000=5000</a:t>
            </a:r>
            <a:br>
              <a:rPr lang="hu-HU" altLang="hu-HU" sz="3200" kern="0" dirty="0" smtClean="0"/>
            </a:br>
            <a:endParaRPr lang="hu-HU" altLang="hu-HU" sz="3200" kern="0" dirty="0" smtClean="0"/>
          </a:p>
        </p:txBody>
      </p:sp>
    </p:spTree>
    <p:extLst>
      <p:ext uri="{BB962C8B-B14F-4D97-AF65-F5344CB8AC3E}">
        <p14:creationId xmlns:p14="http://schemas.microsoft.com/office/powerpoint/2010/main" val="2608592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09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099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099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099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099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2099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209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20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0994" grpId="0"/>
      <p:bldP spid="1620996" grpId="0"/>
      <p:bldP spid="1620997"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5A3448AD-8279-44CB-8509-3D1D1E43A6AC}" type="slidenum">
              <a:rPr lang="hu-HU" altLang="hu-HU" sz="1400" smtClean="0"/>
              <a:pPr algn="r" eaLnBrk="1" hangingPunct="1">
                <a:spcBef>
                  <a:spcPct val="0"/>
                </a:spcBef>
                <a:buFontTx/>
                <a:buNone/>
              </a:pPr>
              <a:t>28</a:t>
            </a:fld>
            <a:endParaRPr lang="hu-HU" altLang="hu-HU" sz="1400" smtClean="0"/>
          </a:p>
        </p:txBody>
      </p:sp>
      <p:sp>
        <p:nvSpPr>
          <p:cNvPr id="23555" name="Rectangle 2"/>
          <p:cNvSpPr>
            <a:spLocks noGrp="1" noChangeArrowheads="1"/>
          </p:cNvSpPr>
          <p:nvPr>
            <p:ph type="body" sz="half" idx="1"/>
          </p:nvPr>
        </p:nvSpPr>
        <p:spPr>
          <a:xfrm>
            <a:off x="1524000" y="228600"/>
            <a:ext cx="6096000" cy="2971800"/>
          </a:xfrm>
        </p:spPr>
        <p:txBody>
          <a:bodyPr/>
          <a:lstStyle/>
          <a:p>
            <a:pPr marL="57150" indent="38100" eaLnBrk="1" fontAlgn="b" hangingPunct="1">
              <a:lnSpc>
                <a:spcPct val="90000"/>
              </a:lnSpc>
              <a:buFontTx/>
              <a:buNone/>
            </a:pPr>
            <a:r>
              <a:rPr lang="hu-HU" altLang="hu-HU" sz="2400" smtClean="0">
                <a:solidFill>
                  <a:srgbClr val="FF9933"/>
                </a:solidFill>
              </a:rPr>
              <a:t>ÖSSZKÖLTSÉG ELJÁRÁSSAL</a:t>
            </a:r>
          </a:p>
          <a:p>
            <a:pPr marL="57150" indent="38100" eaLnBrk="1" fontAlgn="b" hangingPunct="1">
              <a:lnSpc>
                <a:spcPct val="90000"/>
              </a:lnSpc>
              <a:buFontTx/>
              <a:buNone/>
            </a:pPr>
            <a:r>
              <a:rPr lang="hu-HU" altLang="hu-HU" sz="2000" smtClean="0">
                <a:cs typeface="Arial" pitchFamily="34" charset="0"/>
              </a:rPr>
              <a:t>Értékesítés nettó árbevétele</a:t>
            </a:r>
            <a:r>
              <a:rPr lang="hu-HU" altLang="hu-HU" sz="2000" smtClean="0"/>
              <a:t>		</a:t>
            </a:r>
            <a:r>
              <a:rPr lang="hu-HU" altLang="hu-HU" sz="2000" smtClean="0">
                <a:cs typeface="Arial" pitchFamily="34" charset="0"/>
              </a:rPr>
              <a:t>65000</a:t>
            </a:r>
          </a:p>
          <a:p>
            <a:pPr marL="57150" indent="38100" eaLnBrk="1" fontAlgn="b" hangingPunct="1">
              <a:lnSpc>
                <a:spcPct val="90000"/>
              </a:lnSpc>
              <a:buFontTx/>
              <a:buNone/>
            </a:pPr>
            <a:r>
              <a:rPr lang="hu-HU" altLang="hu-HU" sz="2000" smtClean="0">
                <a:cs typeface="Arial" pitchFamily="34" charset="0"/>
              </a:rPr>
              <a:t>A</a:t>
            </a:r>
            <a:r>
              <a:rPr lang="hu-HU" altLang="hu-HU" sz="2000" smtClean="0"/>
              <a:t>ST				 	 </a:t>
            </a:r>
            <a:r>
              <a:rPr lang="hu-HU" altLang="hu-HU" sz="2000" smtClean="0">
                <a:cs typeface="Arial" pitchFamily="34" charset="0"/>
              </a:rPr>
              <a:t>5000</a:t>
            </a:r>
          </a:p>
          <a:p>
            <a:pPr marL="57150" indent="38100" eaLnBrk="1" fontAlgn="b" hangingPunct="1">
              <a:lnSpc>
                <a:spcPct val="90000"/>
              </a:lnSpc>
              <a:buFontTx/>
              <a:buNone/>
            </a:pPr>
            <a:r>
              <a:rPr lang="hu-HU" altLang="hu-HU" sz="2000" smtClean="0">
                <a:cs typeface="Arial" pitchFamily="34" charset="0"/>
              </a:rPr>
              <a:t>Egyéb bevételek </a:t>
            </a:r>
            <a:r>
              <a:rPr lang="hu-HU" altLang="hu-HU" sz="2000" smtClean="0"/>
              <a:t>			</a:t>
            </a:r>
            <a:r>
              <a:rPr lang="hu-HU" altLang="hu-HU" sz="2000" smtClean="0">
                <a:cs typeface="Arial" pitchFamily="34" charset="0"/>
              </a:rPr>
              <a:t>12000</a:t>
            </a:r>
          </a:p>
          <a:p>
            <a:pPr marL="57150" indent="38100" eaLnBrk="1" fontAlgn="b" hangingPunct="1">
              <a:lnSpc>
                <a:spcPct val="90000"/>
              </a:lnSpc>
              <a:buFontTx/>
              <a:buNone/>
            </a:pPr>
            <a:r>
              <a:rPr lang="hu-HU" altLang="hu-HU" sz="2000" smtClean="0">
                <a:cs typeface="Arial" pitchFamily="34" charset="0"/>
              </a:rPr>
              <a:t>Anyagjellegű ráfordítások</a:t>
            </a:r>
            <a:r>
              <a:rPr lang="hu-HU" altLang="hu-HU" sz="2000" smtClean="0"/>
              <a:t>	</a:t>
            </a:r>
            <a:r>
              <a:rPr lang="hu-HU" altLang="hu-HU" sz="2000" smtClean="0">
                <a:cs typeface="Arial" pitchFamily="34" charset="0"/>
              </a:rPr>
              <a:t>13000</a:t>
            </a:r>
          </a:p>
          <a:p>
            <a:pPr marL="57150" indent="38100" eaLnBrk="1" fontAlgn="b" hangingPunct="1">
              <a:lnSpc>
                <a:spcPct val="90000"/>
              </a:lnSpc>
              <a:buFontTx/>
              <a:buNone/>
            </a:pPr>
            <a:r>
              <a:rPr lang="hu-HU" altLang="hu-HU" sz="2000" smtClean="0">
                <a:cs typeface="Arial" pitchFamily="34" charset="0"/>
              </a:rPr>
              <a:t>Személyi jellegű ráfordítások</a:t>
            </a:r>
            <a:r>
              <a:rPr lang="hu-HU" altLang="hu-HU" sz="2000" smtClean="0"/>
              <a:t>	</a:t>
            </a:r>
            <a:r>
              <a:rPr lang="hu-HU" altLang="hu-HU" sz="2000" smtClean="0">
                <a:cs typeface="Arial" pitchFamily="34" charset="0"/>
              </a:rPr>
              <a:t>26000</a:t>
            </a:r>
          </a:p>
          <a:p>
            <a:pPr marL="57150" indent="38100" eaLnBrk="1" fontAlgn="b" hangingPunct="1">
              <a:lnSpc>
                <a:spcPct val="90000"/>
              </a:lnSpc>
              <a:buFontTx/>
              <a:buNone/>
            </a:pPr>
            <a:r>
              <a:rPr lang="hu-HU" altLang="hu-HU" sz="2000" smtClean="0">
                <a:cs typeface="Arial" pitchFamily="34" charset="0"/>
              </a:rPr>
              <a:t>Értékcsökkenési leírás</a:t>
            </a:r>
            <a:r>
              <a:rPr lang="hu-HU" altLang="hu-HU" sz="2000" smtClean="0"/>
              <a:t>		</a:t>
            </a:r>
            <a:r>
              <a:rPr lang="hu-HU" altLang="hu-HU" sz="2000" smtClean="0">
                <a:cs typeface="Arial" pitchFamily="34" charset="0"/>
              </a:rPr>
              <a:t>15000</a:t>
            </a:r>
          </a:p>
          <a:p>
            <a:pPr marL="57150" indent="38100" eaLnBrk="1" fontAlgn="b" hangingPunct="1">
              <a:lnSpc>
                <a:spcPct val="90000"/>
              </a:lnSpc>
              <a:buFontTx/>
              <a:buNone/>
            </a:pPr>
            <a:r>
              <a:rPr lang="hu-HU" altLang="hu-HU" sz="2000" smtClean="0">
                <a:cs typeface="Arial" pitchFamily="34" charset="0"/>
              </a:rPr>
              <a:t>Egyéb ráfordítások</a:t>
            </a:r>
            <a:r>
              <a:rPr lang="hu-HU" altLang="hu-HU" sz="2000" smtClean="0"/>
              <a:t>		  </a:t>
            </a:r>
            <a:r>
              <a:rPr lang="hu-HU" altLang="hu-HU" sz="2000" smtClean="0">
                <a:cs typeface="Arial" pitchFamily="34" charset="0"/>
              </a:rPr>
              <a:t>6000</a:t>
            </a:r>
          </a:p>
          <a:p>
            <a:pPr marL="57150" indent="38100" eaLnBrk="1" fontAlgn="b" hangingPunct="1">
              <a:lnSpc>
                <a:spcPct val="90000"/>
              </a:lnSpc>
              <a:buFontTx/>
              <a:buNone/>
            </a:pPr>
            <a:r>
              <a:rPr lang="hu-HU" altLang="hu-HU" sz="2000" b="1" smtClean="0">
                <a:solidFill>
                  <a:srgbClr val="FF9900"/>
                </a:solidFill>
                <a:cs typeface="Arial" pitchFamily="34" charset="0"/>
              </a:rPr>
              <a:t>Üzemi tevékenység eredménye	</a:t>
            </a:r>
            <a:r>
              <a:rPr lang="hu-HU" altLang="hu-HU" sz="2000" b="1" smtClean="0">
                <a:solidFill>
                  <a:srgbClr val="FF9900"/>
                </a:solidFill>
              </a:rPr>
              <a:t>22000</a:t>
            </a:r>
          </a:p>
        </p:txBody>
      </p:sp>
      <p:sp>
        <p:nvSpPr>
          <p:cNvPr id="23556" name="Rectangle 3"/>
          <p:cNvSpPr>
            <a:spLocks noChangeArrowheads="1"/>
          </p:cNvSpPr>
          <p:nvPr/>
        </p:nvSpPr>
        <p:spPr bwMode="auto">
          <a:xfrm>
            <a:off x="1524000" y="3581400"/>
            <a:ext cx="6096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57150" indent="38100" algn="l" eaLnBrk="0" hangingPunct="0">
              <a:spcBef>
                <a:spcPct val="20000"/>
              </a:spcBef>
              <a:buChar char="•"/>
              <a:defRPr sz="3200">
                <a:solidFill>
                  <a:schemeClr val="tx1"/>
                </a:solidFill>
                <a:latin typeface="Arial" pitchFamily="34" charset="0"/>
              </a:defRPr>
            </a:lvl1pPr>
            <a:lvl2pPr marL="857250" indent="-285750" algn="l" eaLnBrk="0" hangingPunct="0">
              <a:spcBef>
                <a:spcPct val="20000"/>
              </a:spcBef>
              <a:buChar char="–"/>
              <a:defRPr sz="2800">
                <a:solidFill>
                  <a:schemeClr val="tx1"/>
                </a:solidFill>
                <a:latin typeface="Arial" pitchFamily="34" charset="0"/>
              </a:defRPr>
            </a:lvl2pPr>
            <a:lvl3pPr marL="1276350" indent="-228600" algn="l" eaLnBrk="0" hangingPunct="0">
              <a:spcBef>
                <a:spcPct val="20000"/>
              </a:spcBef>
              <a:buChar char="•"/>
              <a:defRPr sz="2400">
                <a:solidFill>
                  <a:schemeClr val="tx1"/>
                </a:solidFill>
                <a:latin typeface="Arial" pitchFamily="34" charset="0"/>
              </a:defRPr>
            </a:lvl3pPr>
            <a:lvl4pPr marL="1695450" indent="-228600" algn="l" eaLnBrk="0" hangingPunct="0">
              <a:spcBef>
                <a:spcPct val="20000"/>
              </a:spcBef>
              <a:buChar char="–"/>
              <a:defRPr sz="2000">
                <a:solidFill>
                  <a:schemeClr val="tx1"/>
                </a:solidFill>
                <a:latin typeface="Arial" pitchFamily="34" charset="0"/>
              </a:defRPr>
            </a:lvl4pPr>
            <a:lvl5pPr marL="2114550" indent="-228600" algn="l" eaLnBrk="0" hangingPunct="0">
              <a:spcBef>
                <a:spcPct val="20000"/>
              </a:spcBef>
              <a:buChar char="»"/>
              <a:defRPr sz="2000">
                <a:solidFill>
                  <a:schemeClr val="tx1"/>
                </a:solidFill>
                <a:latin typeface="Arial" pitchFamily="34" charset="0"/>
              </a:defRPr>
            </a:lvl5pPr>
            <a:lvl6pPr marL="2571750" indent="-228600" eaLnBrk="0" fontAlgn="base" hangingPunct="0">
              <a:spcBef>
                <a:spcPct val="20000"/>
              </a:spcBef>
              <a:spcAft>
                <a:spcPct val="0"/>
              </a:spcAft>
              <a:buChar char="»"/>
              <a:defRPr sz="2000">
                <a:solidFill>
                  <a:schemeClr val="tx1"/>
                </a:solidFill>
                <a:latin typeface="Arial" pitchFamily="34" charset="0"/>
              </a:defRPr>
            </a:lvl6pPr>
            <a:lvl7pPr marL="3028950" indent="-228600" eaLnBrk="0" fontAlgn="base" hangingPunct="0">
              <a:spcBef>
                <a:spcPct val="20000"/>
              </a:spcBef>
              <a:spcAft>
                <a:spcPct val="0"/>
              </a:spcAft>
              <a:buChar char="»"/>
              <a:defRPr sz="2000">
                <a:solidFill>
                  <a:schemeClr val="tx1"/>
                </a:solidFill>
                <a:latin typeface="Arial" pitchFamily="34" charset="0"/>
              </a:defRPr>
            </a:lvl7pPr>
            <a:lvl8pPr marL="3486150" indent="-228600" eaLnBrk="0" fontAlgn="base" hangingPunct="0">
              <a:spcBef>
                <a:spcPct val="20000"/>
              </a:spcBef>
              <a:spcAft>
                <a:spcPct val="0"/>
              </a:spcAft>
              <a:buChar char="»"/>
              <a:defRPr sz="2000">
                <a:solidFill>
                  <a:schemeClr val="tx1"/>
                </a:solidFill>
                <a:latin typeface="Arial" pitchFamily="34" charset="0"/>
              </a:defRPr>
            </a:lvl8pPr>
            <a:lvl9pPr marL="3943350" indent="-228600" eaLnBrk="0" fontAlgn="base" hangingPunct="0">
              <a:spcBef>
                <a:spcPct val="20000"/>
              </a:spcBef>
              <a:spcAft>
                <a:spcPct val="0"/>
              </a:spcAft>
              <a:buChar char="»"/>
              <a:defRPr sz="2000">
                <a:solidFill>
                  <a:schemeClr val="tx1"/>
                </a:solidFill>
                <a:latin typeface="Arial" pitchFamily="34" charset="0"/>
              </a:defRPr>
            </a:lvl9pPr>
          </a:lstStyle>
          <a:p>
            <a:pPr fontAlgn="b">
              <a:lnSpc>
                <a:spcPct val="90000"/>
              </a:lnSpc>
              <a:buFontTx/>
              <a:buNone/>
            </a:pPr>
            <a:r>
              <a:rPr lang="hu-HU" altLang="hu-HU" sz="2000">
                <a:solidFill>
                  <a:srgbClr val="FF9933"/>
                </a:solidFill>
                <a:latin typeface="Tahoma" pitchFamily="34" charset="0"/>
              </a:rPr>
              <a:t>FORGALMIKÖLTSÉG ELJÁRÁSSAL</a:t>
            </a:r>
          </a:p>
          <a:p>
            <a:pPr fontAlgn="b">
              <a:buFontTx/>
              <a:buNone/>
            </a:pPr>
            <a:r>
              <a:rPr lang="hu-HU" altLang="hu-HU" sz="1800">
                <a:solidFill>
                  <a:srgbClr val="000066"/>
                </a:solidFill>
                <a:latin typeface="Tahoma" pitchFamily="34" charset="0"/>
                <a:cs typeface="Arial" pitchFamily="34" charset="0"/>
              </a:rPr>
              <a:t>Értékesítés nettó árbevétele</a:t>
            </a:r>
            <a:r>
              <a:rPr lang="hu-HU" altLang="hu-HU" sz="1800">
                <a:solidFill>
                  <a:srgbClr val="000066"/>
                </a:solidFill>
                <a:latin typeface="Tahoma" pitchFamily="34" charset="0"/>
              </a:rPr>
              <a:t>		</a:t>
            </a:r>
            <a:r>
              <a:rPr lang="hu-HU" altLang="hu-HU" sz="1800">
                <a:solidFill>
                  <a:srgbClr val="000066"/>
                </a:solidFill>
                <a:latin typeface="Tahoma" pitchFamily="34" charset="0"/>
                <a:cs typeface="Arial" pitchFamily="34" charset="0"/>
              </a:rPr>
              <a:t>65000</a:t>
            </a:r>
          </a:p>
          <a:p>
            <a:pPr fontAlgn="b">
              <a:buFontTx/>
              <a:buNone/>
            </a:pPr>
            <a:r>
              <a:rPr lang="hu-HU" altLang="hu-HU" sz="1800">
                <a:solidFill>
                  <a:srgbClr val="000066"/>
                </a:solidFill>
                <a:latin typeface="Tahoma" pitchFamily="34" charset="0"/>
                <a:cs typeface="Arial" pitchFamily="34" charset="0"/>
              </a:rPr>
              <a:t>Egyéb bevételek</a:t>
            </a:r>
            <a:r>
              <a:rPr lang="hu-HU" altLang="hu-HU" sz="1800">
                <a:solidFill>
                  <a:srgbClr val="000066"/>
                </a:solidFill>
                <a:latin typeface="Tahoma" pitchFamily="34" charset="0"/>
              </a:rPr>
              <a:t>				</a:t>
            </a:r>
            <a:r>
              <a:rPr lang="hu-HU" altLang="hu-HU" sz="1800">
                <a:solidFill>
                  <a:srgbClr val="000066"/>
                </a:solidFill>
                <a:latin typeface="Tahoma" pitchFamily="34" charset="0"/>
                <a:cs typeface="Arial" pitchFamily="34" charset="0"/>
              </a:rPr>
              <a:t>12000</a:t>
            </a:r>
          </a:p>
          <a:p>
            <a:pPr fontAlgn="b">
              <a:buFontTx/>
              <a:buNone/>
            </a:pPr>
            <a:r>
              <a:rPr lang="hu-HU" altLang="hu-HU" sz="1800">
                <a:solidFill>
                  <a:srgbClr val="000066"/>
                </a:solidFill>
                <a:latin typeface="Tahoma" pitchFamily="34" charset="0"/>
                <a:cs typeface="Arial" pitchFamily="34" charset="0"/>
              </a:rPr>
              <a:t>Az értékesítés közvetlen költségei</a:t>
            </a:r>
            <a:r>
              <a:rPr lang="hu-HU" altLang="hu-HU" sz="1800">
                <a:solidFill>
                  <a:srgbClr val="000066"/>
                </a:solidFill>
                <a:latin typeface="Tahoma" pitchFamily="34" charset="0"/>
              </a:rPr>
              <a:t>	</a:t>
            </a:r>
            <a:r>
              <a:rPr lang="hu-HU" altLang="hu-HU" sz="1800">
                <a:solidFill>
                  <a:srgbClr val="000066"/>
                </a:solidFill>
                <a:latin typeface="Tahoma" pitchFamily="34" charset="0"/>
                <a:cs typeface="Arial" pitchFamily="34" charset="0"/>
              </a:rPr>
              <a:t>13000</a:t>
            </a:r>
          </a:p>
          <a:p>
            <a:pPr fontAlgn="b">
              <a:buFontTx/>
              <a:buNone/>
            </a:pPr>
            <a:r>
              <a:rPr lang="hu-HU" altLang="hu-HU" sz="1800">
                <a:solidFill>
                  <a:srgbClr val="000066"/>
                </a:solidFill>
                <a:latin typeface="Tahoma" pitchFamily="34" charset="0"/>
                <a:cs typeface="Arial" pitchFamily="34" charset="0"/>
              </a:rPr>
              <a:t>Az értékesítés közvetett költségei</a:t>
            </a:r>
            <a:r>
              <a:rPr lang="hu-HU" altLang="hu-HU" sz="1800">
                <a:solidFill>
                  <a:srgbClr val="000066"/>
                </a:solidFill>
                <a:latin typeface="Tahoma" pitchFamily="34" charset="0"/>
              </a:rPr>
              <a:t>	</a:t>
            </a:r>
            <a:r>
              <a:rPr lang="hu-HU" altLang="hu-HU" sz="1800">
                <a:solidFill>
                  <a:srgbClr val="000066"/>
                </a:solidFill>
                <a:latin typeface="Tahoma" pitchFamily="34" charset="0"/>
                <a:cs typeface="Arial" pitchFamily="34" charset="0"/>
              </a:rPr>
              <a:t>36000</a:t>
            </a:r>
          </a:p>
          <a:p>
            <a:pPr fontAlgn="b">
              <a:buFontTx/>
              <a:buNone/>
            </a:pPr>
            <a:r>
              <a:rPr lang="hu-HU" altLang="hu-HU" sz="1800">
                <a:solidFill>
                  <a:srgbClr val="000066"/>
                </a:solidFill>
                <a:latin typeface="Tahoma" pitchFamily="34" charset="0"/>
                <a:cs typeface="Arial" pitchFamily="34" charset="0"/>
              </a:rPr>
              <a:t>Egyéb ráfordítások</a:t>
            </a:r>
            <a:r>
              <a:rPr lang="hu-HU" altLang="hu-HU" sz="1800">
                <a:solidFill>
                  <a:srgbClr val="000066"/>
                </a:solidFill>
                <a:latin typeface="Tahoma" pitchFamily="34" charset="0"/>
              </a:rPr>
              <a:t>		  </a:t>
            </a:r>
            <a:r>
              <a:rPr lang="hu-HU" altLang="hu-HU" sz="1800">
                <a:solidFill>
                  <a:srgbClr val="000066"/>
                </a:solidFill>
                <a:latin typeface="Tahoma" pitchFamily="34" charset="0"/>
                <a:cs typeface="Arial" pitchFamily="34" charset="0"/>
              </a:rPr>
              <a:t>6000</a:t>
            </a:r>
          </a:p>
          <a:p>
            <a:pPr fontAlgn="b">
              <a:buFontTx/>
              <a:buNone/>
            </a:pPr>
            <a:r>
              <a:rPr lang="hu-HU" altLang="hu-HU" sz="1800" b="1">
                <a:solidFill>
                  <a:srgbClr val="FF9900"/>
                </a:solidFill>
                <a:latin typeface="Tahoma" pitchFamily="34" charset="0"/>
                <a:cs typeface="Arial" pitchFamily="34" charset="0"/>
              </a:rPr>
              <a:t>Üzemi tevékenység eredménye</a:t>
            </a:r>
            <a:r>
              <a:rPr lang="hu-HU" altLang="hu-HU" sz="1800" b="1">
                <a:solidFill>
                  <a:srgbClr val="FF9900"/>
                </a:solidFill>
                <a:latin typeface="Tahoma" pitchFamily="34" charset="0"/>
              </a:rPr>
              <a:t>	</a:t>
            </a:r>
            <a:r>
              <a:rPr lang="hu-HU" altLang="hu-HU" sz="1800" b="1">
                <a:solidFill>
                  <a:srgbClr val="FF9900"/>
                </a:solidFill>
                <a:latin typeface="Tahoma" pitchFamily="34" charset="0"/>
                <a:cs typeface="Arial" pitchFamily="34" charset="0"/>
              </a:rPr>
              <a:t>22000</a:t>
            </a:r>
          </a:p>
        </p:txBody>
      </p:sp>
      <p:sp>
        <p:nvSpPr>
          <p:cNvPr id="23557" name="AutoShape 4"/>
          <p:cNvSpPr>
            <a:spLocks/>
          </p:cNvSpPr>
          <p:nvPr/>
        </p:nvSpPr>
        <p:spPr bwMode="auto">
          <a:xfrm>
            <a:off x="7239000" y="685800"/>
            <a:ext cx="381000" cy="914400"/>
          </a:xfrm>
          <a:prstGeom prst="rightBrace">
            <a:avLst>
              <a:gd name="adj1" fmla="val 20000"/>
              <a:gd name="adj2" fmla="val 50000"/>
            </a:avLst>
          </a:prstGeom>
          <a:noFill/>
          <a:ln w="381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3558" name="Text Box 5"/>
          <p:cNvSpPr txBox="1">
            <a:spLocks noChangeArrowheads="1"/>
          </p:cNvSpPr>
          <p:nvPr/>
        </p:nvSpPr>
        <p:spPr bwMode="auto">
          <a:xfrm>
            <a:off x="7620000" y="974725"/>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000" b="1">
                <a:solidFill>
                  <a:srgbClr val="FF9900"/>
                </a:solidFill>
                <a:latin typeface="Tahoma" pitchFamily="34" charset="0"/>
              </a:rPr>
              <a:t>82000</a:t>
            </a:r>
          </a:p>
        </p:txBody>
      </p:sp>
      <p:sp>
        <p:nvSpPr>
          <p:cNvPr id="23559" name="AutoShape 6"/>
          <p:cNvSpPr>
            <a:spLocks/>
          </p:cNvSpPr>
          <p:nvPr/>
        </p:nvSpPr>
        <p:spPr bwMode="auto">
          <a:xfrm>
            <a:off x="7239000" y="1676400"/>
            <a:ext cx="381000" cy="1219200"/>
          </a:xfrm>
          <a:prstGeom prst="rightBrace">
            <a:avLst>
              <a:gd name="adj1" fmla="val 26667"/>
              <a:gd name="adj2" fmla="val 50000"/>
            </a:avLst>
          </a:prstGeom>
          <a:noFill/>
          <a:ln w="381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3560" name="Text Box 7"/>
          <p:cNvSpPr txBox="1">
            <a:spLocks noChangeArrowheads="1"/>
          </p:cNvSpPr>
          <p:nvPr/>
        </p:nvSpPr>
        <p:spPr bwMode="auto">
          <a:xfrm>
            <a:off x="7543800" y="2117725"/>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000" b="1">
                <a:solidFill>
                  <a:srgbClr val="FF9900"/>
                </a:solidFill>
                <a:latin typeface="Tahoma" pitchFamily="34" charset="0"/>
              </a:rPr>
              <a:t>-60000</a:t>
            </a:r>
          </a:p>
        </p:txBody>
      </p:sp>
      <p:sp>
        <p:nvSpPr>
          <p:cNvPr id="23561" name="AutoShape 8"/>
          <p:cNvSpPr>
            <a:spLocks/>
          </p:cNvSpPr>
          <p:nvPr/>
        </p:nvSpPr>
        <p:spPr bwMode="auto">
          <a:xfrm>
            <a:off x="7239000" y="4114800"/>
            <a:ext cx="304800" cy="457200"/>
          </a:xfrm>
          <a:prstGeom prst="rightBrace">
            <a:avLst>
              <a:gd name="adj1" fmla="val 12500"/>
              <a:gd name="adj2" fmla="val 50000"/>
            </a:avLst>
          </a:prstGeom>
          <a:noFill/>
          <a:ln w="381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3562" name="AutoShape 9"/>
          <p:cNvSpPr>
            <a:spLocks/>
          </p:cNvSpPr>
          <p:nvPr/>
        </p:nvSpPr>
        <p:spPr bwMode="auto">
          <a:xfrm>
            <a:off x="7239000" y="4724400"/>
            <a:ext cx="381000" cy="914400"/>
          </a:xfrm>
          <a:prstGeom prst="rightBrace">
            <a:avLst>
              <a:gd name="adj1" fmla="val 20000"/>
              <a:gd name="adj2" fmla="val 50000"/>
            </a:avLst>
          </a:prstGeom>
          <a:noFill/>
          <a:ln w="381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3563" name="Text Box 10"/>
          <p:cNvSpPr txBox="1">
            <a:spLocks noChangeArrowheads="1"/>
          </p:cNvSpPr>
          <p:nvPr/>
        </p:nvSpPr>
        <p:spPr bwMode="auto">
          <a:xfrm>
            <a:off x="7620000" y="4114800"/>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000" b="1">
                <a:solidFill>
                  <a:srgbClr val="FF9900"/>
                </a:solidFill>
                <a:latin typeface="Tahoma" pitchFamily="34" charset="0"/>
              </a:rPr>
              <a:t>77000</a:t>
            </a:r>
          </a:p>
        </p:txBody>
      </p:sp>
      <p:sp>
        <p:nvSpPr>
          <p:cNvPr id="23564" name="Text Box 11"/>
          <p:cNvSpPr txBox="1">
            <a:spLocks noChangeArrowheads="1"/>
          </p:cNvSpPr>
          <p:nvPr/>
        </p:nvSpPr>
        <p:spPr bwMode="auto">
          <a:xfrm>
            <a:off x="7620000" y="4953000"/>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000" b="1">
                <a:solidFill>
                  <a:srgbClr val="FF9900"/>
                </a:solidFill>
                <a:latin typeface="Tahoma" pitchFamily="34" charset="0"/>
              </a:rPr>
              <a:t>55000</a:t>
            </a:r>
          </a:p>
        </p:txBody>
      </p:sp>
    </p:spTree>
    <p:extLst>
      <p:ext uri="{BB962C8B-B14F-4D97-AF65-F5344CB8AC3E}">
        <p14:creationId xmlns:p14="http://schemas.microsoft.com/office/powerpoint/2010/main" val="312815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4"/>
          <p:cNvSpPr txBox="1">
            <a:spLocks noChangeArrowheads="1"/>
          </p:cNvSpPr>
          <p:nvPr/>
        </p:nvSpPr>
        <p:spPr bwMode="auto">
          <a:xfrm>
            <a:off x="652021" y="-9525"/>
            <a:ext cx="77732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Állítsuk össze a vállalkozás  összköltség és forgalmi típusú </a:t>
            </a:r>
          </a:p>
          <a:p>
            <a:pPr algn="ctr"/>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eredménykimutatását az üzemi, ületi eredmény szintjéig!</a:t>
            </a:r>
          </a:p>
        </p:txBody>
      </p:sp>
      <p:graphicFrame>
        <p:nvGraphicFramePr>
          <p:cNvPr id="134419" name="Group 275"/>
          <p:cNvGraphicFramePr>
            <a:graphicFrameLocks noGrp="1"/>
          </p:cNvGraphicFramePr>
          <p:nvPr>
            <p:extLst>
              <p:ext uri="{D42A27DB-BD31-4B8C-83A1-F6EECF244321}">
                <p14:modId xmlns:p14="http://schemas.microsoft.com/office/powerpoint/2010/main" val="3196379310"/>
              </p:ext>
            </p:extLst>
          </p:nvPr>
        </p:nvGraphicFramePr>
        <p:xfrm>
          <a:off x="4699000" y="4017963"/>
          <a:ext cx="4392613" cy="2822578"/>
        </p:xfrm>
        <a:graphic>
          <a:graphicData uri="http://schemas.openxmlformats.org/drawingml/2006/table">
            <a:tbl>
              <a:tblPr/>
              <a:tblGrid>
                <a:gridCol w="431800"/>
                <a:gridCol w="2736850"/>
                <a:gridCol w="1223963"/>
              </a:tblGrid>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231" name="Text Box 87"/>
          <p:cNvSpPr txBox="1">
            <a:spLocks noChangeArrowheads="1"/>
          </p:cNvSpPr>
          <p:nvPr/>
        </p:nvSpPr>
        <p:spPr bwMode="auto">
          <a:xfrm>
            <a:off x="4691500" y="4011613"/>
            <a:ext cx="3690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134232" name="Text Box 88"/>
          <p:cNvSpPr txBox="1">
            <a:spLocks noChangeArrowheads="1"/>
          </p:cNvSpPr>
          <p:nvPr/>
        </p:nvSpPr>
        <p:spPr bwMode="auto">
          <a:xfrm>
            <a:off x="5056787" y="4011613"/>
            <a:ext cx="6639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ÉNÁ</a:t>
            </a:r>
          </a:p>
        </p:txBody>
      </p:sp>
      <p:sp>
        <p:nvSpPr>
          <p:cNvPr id="134233" name="Text Box 89"/>
          <p:cNvSpPr txBox="1">
            <a:spLocks noChangeArrowheads="1"/>
          </p:cNvSpPr>
          <p:nvPr/>
        </p:nvSpPr>
        <p:spPr bwMode="auto">
          <a:xfrm>
            <a:off x="4641745" y="4371975"/>
            <a:ext cx="4812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a:t>
            </a:r>
          </a:p>
        </p:txBody>
      </p:sp>
      <p:sp>
        <p:nvSpPr>
          <p:cNvPr id="134234" name="Text Box 90"/>
          <p:cNvSpPr txBox="1">
            <a:spLocks noChangeArrowheads="1"/>
          </p:cNvSpPr>
          <p:nvPr/>
        </p:nvSpPr>
        <p:spPr bwMode="auto">
          <a:xfrm>
            <a:off x="5063300" y="4371975"/>
            <a:ext cx="6303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AST</a:t>
            </a:r>
          </a:p>
        </p:txBody>
      </p:sp>
      <p:sp>
        <p:nvSpPr>
          <p:cNvPr id="134235" name="Text Box 91"/>
          <p:cNvSpPr txBox="1">
            <a:spLocks noChangeArrowheads="1"/>
          </p:cNvSpPr>
          <p:nvPr/>
        </p:nvSpPr>
        <p:spPr bwMode="auto">
          <a:xfrm>
            <a:off x="4641203" y="4732338"/>
            <a:ext cx="593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III.</a:t>
            </a:r>
          </a:p>
        </p:txBody>
      </p:sp>
      <p:sp>
        <p:nvSpPr>
          <p:cNvPr id="134236" name="Text Box 92"/>
          <p:cNvSpPr txBox="1">
            <a:spLocks noChangeArrowheads="1"/>
          </p:cNvSpPr>
          <p:nvPr/>
        </p:nvSpPr>
        <p:spPr bwMode="auto">
          <a:xfrm>
            <a:off x="5070518" y="4732338"/>
            <a:ext cx="2092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Egyéb bevételek</a:t>
            </a:r>
          </a:p>
        </p:txBody>
      </p:sp>
      <p:sp>
        <p:nvSpPr>
          <p:cNvPr id="134237" name="Text Box 93"/>
          <p:cNvSpPr txBox="1">
            <a:spLocks noChangeArrowheads="1"/>
          </p:cNvSpPr>
          <p:nvPr/>
        </p:nvSpPr>
        <p:spPr bwMode="auto">
          <a:xfrm>
            <a:off x="4641536" y="5045075"/>
            <a:ext cx="524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IV.</a:t>
            </a:r>
          </a:p>
        </p:txBody>
      </p:sp>
      <p:sp>
        <p:nvSpPr>
          <p:cNvPr id="134238" name="Text Box 94"/>
          <p:cNvSpPr txBox="1">
            <a:spLocks noChangeArrowheads="1"/>
          </p:cNvSpPr>
          <p:nvPr/>
        </p:nvSpPr>
        <p:spPr bwMode="auto">
          <a:xfrm>
            <a:off x="5065125" y="5046663"/>
            <a:ext cx="2550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Anyagjellegű ráford.</a:t>
            </a:r>
          </a:p>
        </p:txBody>
      </p:sp>
      <p:sp>
        <p:nvSpPr>
          <p:cNvPr id="134239" name="Text Box 95"/>
          <p:cNvSpPr txBox="1">
            <a:spLocks noChangeArrowheads="1"/>
          </p:cNvSpPr>
          <p:nvPr/>
        </p:nvSpPr>
        <p:spPr bwMode="auto">
          <a:xfrm>
            <a:off x="4652865" y="5435600"/>
            <a:ext cx="4796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V. </a:t>
            </a:r>
          </a:p>
        </p:txBody>
      </p:sp>
      <p:sp>
        <p:nvSpPr>
          <p:cNvPr id="134240" name="Text Box 96"/>
          <p:cNvSpPr txBox="1">
            <a:spLocks noChangeArrowheads="1"/>
          </p:cNvSpPr>
          <p:nvPr/>
        </p:nvSpPr>
        <p:spPr bwMode="auto">
          <a:xfrm>
            <a:off x="5063296" y="5437188"/>
            <a:ext cx="2929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Személyi jellegű ráford.</a:t>
            </a:r>
          </a:p>
        </p:txBody>
      </p:sp>
      <p:sp>
        <p:nvSpPr>
          <p:cNvPr id="134241" name="Text Box 97"/>
          <p:cNvSpPr txBox="1">
            <a:spLocks noChangeArrowheads="1"/>
          </p:cNvSpPr>
          <p:nvPr/>
        </p:nvSpPr>
        <p:spPr bwMode="auto">
          <a:xfrm>
            <a:off x="4640994" y="6157913"/>
            <a:ext cx="6367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VII.</a:t>
            </a:r>
          </a:p>
        </p:txBody>
      </p:sp>
      <p:sp>
        <p:nvSpPr>
          <p:cNvPr id="134242" name="Text Box 98"/>
          <p:cNvSpPr txBox="1">
            <a:spLocks noChangeArrowheads="1"/>
          </p:cNvSpPr>
          <p:nvPr/>
        </p:nvSpPr>
        <p:spPr bwMode="auto">
          <a:xfrm>
            <a:off x="5069153" y="6151563"/>
            <a:ext cx="23743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Egyéb ráfordítások</a:t>
            </a:r>
          </a:p>
        </p:txBody>
      </p:sp>
      <p:sp>
        <p:nvSpPr>
          <p:cNvPr id="134243" name="Text Box 99"/>
          <p:cNvSpPr txBox="1">
            <a:spLocks noChangeArrowheads="1"/>
          </p:cNvSpPr>
          <p:nvPr/>
        </p:nvSpPr>
        <p:spPr bwMode="auto">
          <a:xfrm>
            <a:off x="4697974" y="6496050"/>
            <a:ext cx="343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a:t>
            </a:r>
          </a:p>
        </p:txBody>
      </p:sp>
      <p:sp>
        <p:nvSpPr>
          <p:cNvPr id="134244" name="Text Box 100"/>
          <p:cNvSpPr txBox="1">
            <a:spLocks noChangeArrowheads="1"/>
          </p:cNvSpPr>
          <p:nvPr/>
        </p:nvSpPr>
        <p:spPr bwMode="auto">
          <a:xfrm>
            <a:off x="5047773" y="6496050"/>
            <a:ext cx="2528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ÜZEMI (ÜZLETI) ER.</a:t>
            </a:r>
          </a:p>
        </p:txBody>
      </p:sp>
      <p:sp>
        <p:nvSpPr>
          <p:cNvPr id="134269" name="Text Box 125"/>
          <p:cNvSpPr txBox="1">
            <a:spLocks noChangeArrowheads="1"/>
          </p:cNvSpPr>
          <p:nvPr/>
        </p:nvSpPr>
        <p:spPr bwMode="auto">
          <a:xfrm>
            <a:off x="8037676" y="5038725"/>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11.000</a:t>
            </a:r>
          </a:p>
        </p:txBody>
      </p:sp>
      <p:sp>
        <p:nvSpPr>
          <p:cNvPr id="134270" name="Text Box 126"/>
          <p:cNvSpPr txBox="1">
            <a:spLocks noChangeArrowheads="1"/>
          </p:cNvSpPr>
          <p:nvPr/>
        </p:nvSpPr>
        <p:spPr bwMode="auto">
          <a:xfrm>
            <a:off x="8200392" y="6127750"/>
            <a:ext cx="918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5.000</a:t>
            </a:r>
          </a:p>
        </p:txBody>
      </p:sp>
      <p:sp>
        <p:nvSpPr>
          <p:cNvPr id="134273" name="Text Box 129"/>
          <p:cNvSpPr txBox="1">
            <a:spLocks noChangeArrowheads="1"/>
          </p:cNvSpPr>
          <p:nvPr/>
        </p:nvSpPr>
        <p:spPr bwMode="auto">
          <a:xfrm>
            <a:off x="8037676" y="4003675"/>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65.000</a:t>
            </a:r>
          </a:p>
        </p:txBody>
      </p:sp>
      <p:sp>
        <p:nvSpPr>
          <p:cNvPr id="134275" name="Text Box 131"/>
          <p:cNvSpPr txBox="1">
            <a:spLocks noChangeArrowheads="1"/>
          </p:cNvSpPr>
          <p:nvPr/>
        </p:nvSpPr>
        <p:spPr bwMode="auto">
          <a:xfrm>
            <a:off x="8047201" y="5405438"/>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20.000</a:t>
            </a:r>
          </a:p>
        </p:txBody>
      </p:sp>
      <p:sp>
        <p:nvSpPr>
          <p:cNvPr id="134277" name="Text Box 133"/>
          <p:cNvSpPr txBox="1">
            <a:spLocks noChangeArrowheads="1"/>
          </p:cNvSpPr>
          <p:nvPr/>
        </p:nvSpPr>
        <p:spPr bwMode="auto">
          <a:xfrm>
            <a:off x="8029739" y="4364038"/>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12.000</a:t>
            </a:r>
          </a:p>
        </p:txBody>
      </p:sp>
      <p:sp>
        <p:nvSpPr>
          <p:cNvPr id="134279" name="Text Box 135"/>
          <p:cNvSpPr txBox="1">
            <a:spLocks noChangeArrowheads="1"/>
          </p:cNvSpPr>
          <p:nvPr/>
        </p:nvSpPr>
        <p:spPr bwMode="auto">
          <a:xfrm>
            <a:off x="8190867" y="4705350"/>
            <a:ext cx="918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9.000</a:t>
            </a:r>
          </a:p>
        </p:txBody>
      </p:sp>
      <p:sp>
        <p:nvSpPr>
          <p:cNvPr id="134280" name="Text Box 136"/>
          <p:cNvSpPr txBox="1">
            <a:spLocks noChangeArrowheads="1"/>
          </p:cNvSpPr>
          <p:nvPr/>
        </p:nvSpPr>
        <p:spPr bwMode="auto">
          <a:xfrm>
            <a:off x="8045614" y="6488113"/>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40.000</a:t>
            </a:r>
          </a:p>
        </p:txBody>
      </p:sp>
      <p:sp>
        <p:nvSpPr>
          <p:cNvPr id="134295" name="Text Box 151"/>
          <p:cNvSpPr txBox="1">
            <a:spLocks noChangeArrowheads="1"/>
          </p:cNvSpPr>
          <p:nvPr/>
        </p:nvSpPr>
        <p:spPr bwMode="auto">
          <a:xfrm>
            <a:off x="1331904" y="4005263"/>
            <a:ext cx="14462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FORGALMI</a:t>
            </a:r>
          </a:p>
        </p:txBody>
      </p:sp>
      <p:graphicFrame>
        <p:nvGraphicFramePr>
          <p:cNvPr id="134296" name="Group 152"/>
          <p:cNvGraphicFramePr>
            <a:graphicFrameLocks noGrp="1"/>
          </p:cNvGraphicFramePr>
          <p:nvPr>
            <p:extLst>
              <p:ext uri="{D42A27DB-BD31-4B8C-83A1-F6EECF244321}">
                <p14:modId xmlns:p14="http://schemas.microsoft.com/office/powerpoint/2010/main" val="680492599"/>
              </p:ext>
            </p:extLst>
          </p:nvPr>
        </p:nvGraphicFramePr>
        <p:xfrm>
          <a:off x="90488" y="4348163"/>
          <a:ext cx="4392612" cy="2414590"/>
        </p:xfrm>
        <a:graphic>
          <a:graphicData uri="http://schemas.openxmlformats.org/drawingml/2006/table">
            <a:tbl>
              <a:tblPr/>
              <a:tblGrid>
                <a:gridCol w="431800"/>
                <a:gridCol w="2736850"/>
                <a:gridCol w="1223962"/>
              </a:tblGrid>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330" name="Text Box 186"/>
          <p:cNvSpPr txBox="1">
            <a:spLocks noChangeArrowheads="1"/>
          </p:cNvSpPr>
          <p:nvPr/>
        </p:nvSpPr>
        <p:spPr bwMode="auto">
          <a:xfrm>
            <a:off x="82988" y="4341813"/>
            <a:ext cx="3690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134331" name="Text Box 187"/>
          <p:cNvSpPr txBox="1">
            <a:spLocks noChangeArrowheads="1"/>
          </p:cNvSpPr>
          <p:nvPr/>
        </p:nvSpPr>
        <p:spPr bwMode="auto">
          <a:xfrm>
            <a:off x="448274" y="4341813"/>
            <a:ext cx="6639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ÉNÁ</a:t>
            </a:r>
          </a:p>
        </p:txBody>
      </p:sp>
      <p:sp>
        <p:nvSpPr>
          <p:cNvPr id="134332" name="Text Box 188"/>
          <p:cNvSpPr txBox="1">
            <a:spLocks noChangeArrowheads="1"/>
          </p:cNvSpPr>
          <p:nvPr/>
        </p:nvSpPr>
        <p:spPr bwMode="auto">
          <a:xfrm>
            <a:off x="33233" y="4702175"/>
            <a:ext cx="4812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a:t>
            </a:r>
          </a:p>
        </p:txBody>
      </p:sp>
      <p:sp>
        <p:nvSpPr>
          <p:cNvPr id="134333" name="Text Box 189"/>
          <p:cNvSpPr txBox="1">
            <a:spLocks noChangeArrowheads="1"/>
          </p:cNvSpPr>
          <p:nvPr/>
        </p:nvSpPr>
        <p:spPr bwMode="auto">
          <a:xfrm>
            <a:off x="444175" y="4702175"/>
            <a:ext cx="28248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Értékesítés ktlen. ktg-i</a:t>
            </a:r>
          </a:p>
        </p:txBody>
      </p:sp>
      <p:sp>
        <p:nvSpPr>
          <p:cNvPr id="134334" name="Text Box 190"/>
          <p:cNvSpPr txBox="1">
            <a:spLocks noChangeArrowheads="1"/>
          </p:cNvSpPr>
          <p:nvPr/>
        </p:nvSpPr>
        <p:spPr bwMode="auto">
          <a:xfrm>
            <a:off x="32691" y="5062538"/>
            <a:ext cx="593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III.</a:t>
            </a:r>
          </a:p>
        </p:txBody>
      </p:sp>
      <p:sp>
        <p:nvSpPr>
          <p:cNvPr id="134335" name="Text Box 191"/>
          <p:cNvSpPr txBox="1">
            <a:spLocks noChangeArrowheads="1"/>
          </p:cNvSpPr>
          <p:nvPr/>
        </p:nvSpPr>
        <p:spPr bwMode="auto">
          <a:xfrm>
            <a:off x="459309" y="5062538"/>
            <a:ext cx="26500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Értékesítés bruttó er.</a:t>
            </a:r>
          </a:p>
        </p:txBody>
      </p:sp>
      <p:sp>
        <p:nvSpPr>
          <p:cNvPr id="134336" name="Text Box 192"/>
          <p:cNvSpPr txBox="1">
            <a:spLocks noChangeArrowheads="1"/>
          </p:cNvSpPr>
          <p:nvPr/>
        </p:nvSpPr>
        <p:spPr bwMode="auto">
          <a:xfrm>
            <a:off x="33023" y="5389563"/>
            <a:ext cx="524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IV.</a:t>
            </a:r>
          </a:p>
        </p:txBody>
      </p:sp>
      <p:sp>
        <p:nvSpPr>
          <p:cNvPr id="134337" name="Text Box 193"/>
          <p:cNvSpPr txBox="1">
            <a:spLocks noChangeArrowheads="1"/>
          </p:cNvSpPr>
          <p:nvPr/>
        </p:nvSpPr>
        <p:spPr bwMode="auto">
          <a:xfrm>
            <a:off x="458579" y="5389563"/>
            <a:ext cx="2800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Értékesítés ktett. ktg-i</a:t>
            </a:r>
          </a:p>
        </p:txBody>
      </p:sp>
      <p:sp>
        <p:nvSpPr>
          <p:cNvPr id="134338" name="Text Box 194"/>
          <p:cNvSpPr txBox="1">
            <a:spLocks noChangeArrowheads="1"/>
          </p:cNvSpPr>
          <p:nvPr/>
        </p:nvSpPr>
        <p:spPr bwMode="auto">
          <a:xfrm>
            <a:off x="44353" y="5732463"/>
            <a:ext cx="4796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V. </a:t>
            </a:r>
          </a:p>
        </p:txBody>
      </p:sp>
      <p:sp>
        <p:nvSpPr>
          <p:cNvPr id="134339" name="Text Box 195"/>
          <p:cNvSpPr txBox="1">
            <a:spLocks noChangeArrowheads="1"/>
          </p:cNvSpPr>
          <p:nvPr/>
        </p:nvSpPr>
        <p:spPr bwMode="auto">
          <a:xfrm>
            <a:off x="462006" y="5732463"/>
            <a:ext cx="2092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Egyéb bevételek</a:t>
            </a:r>
          </a:p>
        </p:txBody>
      </p:sp>
      <p:sp>
        <p:nvSpPr>
          <p:cNvPr id="134340" name="Text Box 196"/>
          <p:cNvSpPr txBox="1">
            <a:spLocks noChangeArrowheads="1"/>
          </p:cNvSpPr>
          <p:nvPr/>
        </p:nvSpPr>
        <p:spPr bwMode="auto">
          <a:xfrm>
            <a:off x="33023" y="6076950"/>
            <a:ext cx="5245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VI.</a:t>
            </a:r>
          </a:p>
        </p:txBody>
      </p:sp>
      <p:sp>
        <p:nvSpPr>
          <p:cNvPr id="134341" name="Text Box 197"/>
          <p:cNvSpPr txBox="1">
            <a:spLocks noChangeArrowheads="1"/>
          </p:cNvSpPr>
          <p:nvPr/>
        </p:nvSpPr>
        <p:spPr bwMode="auto">
          <a:xfrm>
            <a:off x="460641" y="6070600"/>
            <a:ext cx="23743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Egyéb ráfordítások</a:t>
            </a:r>
          </a:p>
        </p:txBody>
      </p:sp>
      <p:sp>
        <p:nvSpPr>
          <p:cNvPr id="134342" name="Text Box 198"/>
          <p:cNvSpPr txBox="1">
            <a:spLocks noChangeArrowheads="1"/>
          </p:cNvSpPr>
          <p:nvPr/>
        </p:nvSpPr>
        <p:spPr bwMode="auto">
          <a:xfrm>
            <a:off x="89462" y="6430963"/>
            <a:ext cx="343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a:t>
            </a:r>
          </a:p>
        </p:txBody>
      </p:sp>
      <p:sp>
        <p:nvSpPr>
          <p:cNvPr id="134343" name="Text Box 199"/>
          <p:cNvSpPr txBox="1">
            <a:spLocks noChangeArrowheads="1"/>
          </p:cNvSpPr>
          <p:nvPr/>
        </p:nvSpPr>
        <p:spPr bwMode="auto">
          <a:xfrm>
            <a:off x="439260" y="6430963"/>
            <a:ext cx="2528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ÜZEMI (ÜZLETI) ER.</a:t>
            </a:r>
          </a:p>
        </p:txBody>
      </p:sp>
      <p:sp>
        <p:nvSpPr>
          <p:cNvPr id="134344" name="Text Box 200"/>
          <p:cNvSpPr txBox="1">
            <a:spLocks noChangeArrowheads="1"/>
          </p:cNvSpPr>
          <p:nvPr/>
        </p:nvSpPr>
        <p:spPr bwMode="auto">
          <a:xfrm>
            <a:off x="3406939" y="5380038"/>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14.000</a:t>
            </a:r>
          </a:p>
        </p:txBody>
      </p:sp>
      <p:sp>
        <p:nvSpPr>
          <p:cNvPr id="134345" name="Text Box 201"/>
          <p:cNvSpPr txBox="1">
            <a:spLocks noChangeArrowheads="1"/>
          </p:cNvSpPr>
          <p:nvPr/>
        </p:nvSpPr>
        <p:spPr bwMode="auto">
          <a:xfrm>
            <a:off x="3569655" y="6062663"/>
            <a:ext cx="918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5.000</a:t>
            </a:r>
          </a:p>
        </p:txBody>
      </p:sp>
      <p:sp>
        <p:nvSpPr>
          <p:cNvPr id="134346" name="Text Box 202"/>
          <p:cNvSpPr txBox="1">
            <a:spLocks noChangeArrowheads="1"/>
          </p:cNvSpPr>
          <p:nvPr/>
        </p:nvSpPr>
        <p:spPr bwMode="auto">
          <a:xfrm>
            <a:off x="3406939" y="4333875"/>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65.000</a:t>
            </a:r>
          </a:p>
        </p:txBody>
      </p:sp>
      <p:sp>
        <p:nvSpPr>
          <p:cNvPr id="134347" name="Text Box 203"/>
          <p:cNvSpPr txBox="1">
            <a:spLocks noChangeArrowheads="1"/>
          </p:cNvSpPr>
          <p:nvPr/>
        </p:nvSpPr>
        <p:spPr bwMode="auto">
          <a:xfrm>
            <a:off x="3569655" y="5702300"/>
            <a:ext cx="918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9.000</a:t>
            </a:r>
          </a:p>
        </p:txBody>
      </p:sp>
      <p:sp>
        <p:nvSpPr>
          <p:cNvPr id="134348" name="Text Box 204"/>
          <p:cNvSpPr txBox="1">
            <a:spLocks noChangeArrowheads="1"/>
          </p:cNvSpPr>
          <p:nvPr/>
        </p:nvSpPr>
        <p:spPr bwMode="auto">
          <a:xfrm>
            <a:off x="3399001" y="4694238"/>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15.000</a:t>
            </a:r>
          </a:p>
        </p:txBody>
      </p:sp>
      <p:sp>
        <p:nvSpPr>
          <p:cNvPr id="134349" name="Text Box 205"/>
          <p:cNvSpPr txBox="1">
            <a:spLocks noChangeArrowheads="1"/>
          </p:cNvSpPr>
          <p:nvPr/>
        </p:nvSpPr>
        <p:spPr bwMode="auto">
          <a:xfrm>
            <a:off x="3406939" y="5054600"/>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50.000</a:t>
            </a:r>
          </a:p>
        </p:txBody>
      </p:sp>
      <p:sp>
        <p:nvSpPr>
          <p:cNvPr id="134350" name="Text Box 206"/>
          <p:cNvSpPr txBox="1">
            <a:spLocks noChangeArrowheads="1"/>
          </p:cNvSpPr>
          <p:nvPr/>
        </p:nvSpPr>
        <p:spPr bwMode="auto">
          <a:xfrm>
            <a:off x="3416464" y="6416675"/>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40.000</a:t>
            </a:r>
          </a:p>
        </p:txBody>
      </p:sp>
      <p:sp>
        <p:nvSpPr>
          <p:cNvPr id="134351" name="Text Box 207"/>
          <p:cNvSpPr txBox="1">
            <a:spLocks noChangeArrowheads="1"/>
          </p:cNvSpPr>
          <p:nvPr/>
        </p:nvSpPr>
        <p:spPr bwMode="auto">
          <a:xfrm>
            <a:off x="5951070" y="3709988"/>
            <a:ext cx="18694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ÖSSZKÖLTSÉG</a:t>
            </a:r>
          </a:p>
        </p:txBody>
      </p:sp>
      <p:graphicFrame>
        <p:nvGraphicFramePr>
          <p:cNvPr id="134387" name="Group 243"/>
          <p:cNvGraphicFramePr>
            <a:graphicFrameLocks noGrp="1"/>
          </p:cNvGraphicFramePr>
          <p:nvPr>
            <p:ph/>
            <p:extLst>
              <p:ext uri="{D42A27DB-BD31-4B8C-83A1-F6EECF244321}">
                <p14:modId xmlns:p14="http://schemas.microsoft.com/office/powerpoint/2010/main" val="19128223"/>
              </p:ext>
            </p:extLst>
          </p:nvPr>
        </p:nvGraphicFramePr>
        <p:xfrm>
          <a:off x="107950" y="692150"/>
          <a:ext cx="5976938" cy="3017520"/>
        </p:xfrm>
        <a:graphic>
          <a:graphicData uri="http://schemas.openxmlformats.org/drawingml/2006/table">
            <a:tbl>
              <a:tblPr/>
              <a:tblGrid>
                <a:gridCol w="4465638"/>
                <a:gridCol w="1511300"/>
              </a:tblGrid>
              <a:tr h="334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388" name="Text Box 244"/>
          <p:cNvSpPr txBox="1">
            <a:spLocks noChangeArrowheads="1"/>
          </p:cNvSpPr>
          <p:nvPr/>
        </p:nvSpPr>
        <p:spPr bwMode="auto">
          <a:xfrm>
            <a:off x="140822" y="700088"/>
            <a:ext cx="318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Anyagjellegű ráfordítások</a:t>
            </a:r>
          </a:p>
        </p:txBody>
      </p:sp>
      <p:sp>
        <p:nvSpPr>
          <p:cNvPr id="134389" name="Text Box 245"/>
          <p:cNvSpPr txBox="1">
            <a:spLocks noChangeArrowheads="1"/>
          </p:cNvSpPr>
          <p:nvPr/>
        </p:nvSpPr>
        <p:spPr bwMode="auto">
          <a:xfrm>
            <a:off x="4792033" y="698500"/>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11.000</a:t>
            </a:r>
          </a:p>
        </p:txBody>
      </p:sp>
      <p:sp>
        <p:nvSpPr>
          <p:cNvPr id="134390" name="Text Box 246"/>
          <p:cNvSpPr txBox="1">
            <a:spLocks noChangeArrowheads="1"/>
          </p:cNvSpPr>
          <p:nvPr/>
        </p:nvSpPr>
        <p:spPr bwMode="auto">
          <a:xfrm>
            <a:off x="138992" y="1035050"/>
            <a:ext cx="3560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Személyi jellegű ráfordítások</a:t>
            </a:r>
          </a:p>
        </p:txBody>
      </p:sp>
      <p:sp>
        <p:nvSpPr>
          <p:cNvPr id="134391" name="Text Box 247"/>
          <p:cNvSpPr txBox="1">
            <a:spLocks noChangeArrowheads="1"/>
          </p:cNvSpPr>
          <p:nvPr/>
        </p:nvSpPr>
        <p:spPr bwMode="auto">
          <a:xfrm>
            <a:off x="142625" y="1346200"/>
            <a:ext cx="3466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Értékesítés nettó árbevétele</a:t>
            </a:r>
          </a:p>
        </p:txBody>
      </p:sp>
      <p:sp>
        <p:nvSpPr>
          <p:cNvPr id="134392" name="Text Box 248"/>
          <p:cNvSpPr txBox="1">
            <a:spLocks noChangeArrowheads="1"/>
          </p:cNvSpPr>
          <p:nvPr/>
        </p:nvSpPr>
        <p:spPr bwMode="auto">
          <a:xfrm>
            <a:off x="141036" y="1706563"/>
            <a:ext cx="3794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Értékesítés közvetlen költségei</a:t>
            </a:r>
          </a:p>
        </p:txBody>
      </p:sp>
      <p:sp>
        <p:nvSpPr>
          <p:cNvPr id="134393" name="Text Box 249"/>
          <p:cNvSpPr txBox="1">
            <a:spLocks noChangeArrowheads="1"/>
          </p:cNvSpPr>
          <p:nvPr/>
        </p:nvSpPr>
        <p:spPr bwMode="auto">
          <a:xfrm>
            <a:off x="4792033" y="1330325"/>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65.000</a:t>
            </a:r>
          </a:p>
        </p:txBody>
      </p:sp>
      <p:sp>
        <p:nvSpPr>
          <p:cNvPr id="134394" name="Text Box 250"/>
          <p:cNvSpPr txBox="1">
            <a:spLocks noChangeArrowheads="1"/>
          </p:cNvSpPr>
          <p:nvPr/>
        </p:nvSpPr>
        <p:spPr bwMode="auto">
          <a:xfrm>
            <a:off x="141152" y="2044700"/>
            <a:ext cx="3770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Értékesítés közvetett költségei</a:t>
            </a:r>
          </a:p>
        </p:txBody>
      </p:sp>
      <p:sp>
        <p:nvSpPr>
          <p:cNvPr id="134395" name="Text Box 251"/>
          <p:cNvSpPr txBox="1">
            <a:spLocks noChangeArrowheads="1"/>
          </p:cNvSpPr>
          <p:nvPr/>
        </p:nvSpPr>
        <p:spPr bwMode="auto">
          <a:xfrm>
            <a:off x="145981" y="2354263"/>
            <a:ext cx="27719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Értékcsökkenési leírás</a:t>
            </a:r>
          </a:p>
        </p:txBody>
      </p:sp>
      <p:sp>
        <p:nvSpPr>
          <p:cNvPr id="134396" name="Text Box 252"/>
          <p:cNvSpPr txBox="1">
            <a:spLocks noChangeArrowheads="1"/>
          </p:cNvSpPr>
          <p:nvPr/>
        </p:nvSpPr>
        <p:spPr bwMode="auto">
          <a:xfrm>
            <a:off x="168541" y="2692400"/>
            <a:ext cx="23743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Egyéb ráfordítások</a:t>
            </a:r>
          </a:p>
        </p:txBody>
      </p:sp>
      <p:sp>
        <p:nvSpPr>
          <p:cNvPr id="134397" name="Text Box 253"/>
          <p:cNvSpPr txBox="1">
            <a:spLocks noChangeArrowheads="1"/>
          </p:cNvSpPr>
          <p:nvPr/>
        </p:nvSpPr>
        <p:spPr bwMode="auto">
          <a:xfrm>
            <a:off x="169906" y="2987675"/>
            <a:ext cx="2092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Egyéb bevételek</a:t>
            </a:r>
          </a:p>
        </p:txBody>
      </p:sp>
      <p:sp>
        <p:nvSpPr>
          <p:cNvPr id="134398" name="Text Box 254"/>
          <p:cNvSpPr txBox="1">
            <a:spLocks noChangeArrowheads="1"/>
          </p:cNvSpPr>
          <p:nvPr/>
        </p:nvSpPr>
        <p:spPr bwMode="auto">
          <a:xfrm>
            <a:off x="189239" y="3346450"/>
            <a:ext cx="4331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Aktivált saját teljesítmények értéke</a:t>
            </a:r>
          </a:p>
        </p:txBody>
      </p:sp>
      <p:sp>
        <p:nvSpPr>
          <p:cNvPr id="134399" name="Text Box 255"/>
          <p:cNvSpPr txBox="1">
            <a:spLocks noChangeArrowheads="1"/>
          </p:cNvSpPr>
          <p:nvPr/>
        </p:nvSpPr>
        <p:spPr bwMode="auto">
          <a:xfrm>
            <a:off x="4792033" y="1684338"/>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15.000</a:t>
            </a:r>
          </a:p>
        </p:txBody>
      </p:sp>
      <p:sp>
        <p:nvSpPr>
          <p:cNvPr id="134400" name="Text Box 256"/>
          <p:cNvSpPr txBox="1">
            <a:spLocks noChangeArrowheads="1"/>
          </p:cNvSpPr>
          <p:nvPr/>
        </p:nvSpPr>
        <p:spPr bwMode="auto">
          <a:xfrm>
            <a:off x="4792033" y="2044700"/>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14.000</a:t>
            </a:r>
          </a:p>
        </p:txBody>
      </p:sp>
      <p:sp>
        <p:nvSpPr>
          <p:cNvPr id="134401" name="Text Box 257"/>
          <p:cNvSpPr txBox="1">
            <a:spLocks noChangeArrowheads="1"/>
          </p:cNvSpPr>
          <p:nvPr/>
        </p:nvSpPr>
        <p:spPr bwMode="auto">
          <a:xfrm>
            <a:off x="4792033" y="2332038"/>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10.000</a:t>
            </a:r>
          </a:p>
        </p:txBody>
      </p:sp>
      <p:sp>
        <p:nvSpPr>
          <p:cNvPr id="134402" name="Text Box 258"/>
          <p:cNvSpPr txBox="1">
            <a:spLocks noChangeArrowheads="1"/>
          </p:cNvSpPr>
          <p:nvPr/>
        </p:nvSpPr>
        <p:spPr bwMode="auto">
          <a:xfrm>
            <a:off x="4964273" y="2692400"/>
            <a:ext cx="9188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5.000</a:t>
            </a:r>
          </a:p>
        </p:txBody>
      </p:sp>
      <p:sp>
        <p:nvSpPr>
          <p:cNvPr id="134403" name="Text Box 259"/>
          <p:cNvSpPr txBox="1">
            <a:spLocks noChangeArrowheads="1"/>
          </p:cNvSpPr>
          <p:nvPr/>
        </p:nvSpPr>
        <p:spPr bwMode="auto">
          <a:xfrm>
            <a:off x="4964273" y="3052763"/>
            <a:ext cx="9188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9.000</a:t>
            </a:r>
          </a:p>
        </p:txBody>
      </p:sp>
      <p:sp>
        <p:nvSpPr>
          <p:cNvPr id="134405" name="Text Box 261"/>
          <p:cNvSpPr txBox="1">
            <a:spLocks noChangeArrowheads="1"/>
          </p:cNvSpPr>
          <p:nvPr/>
        </p:nvSpPr>
        <p:spPr bwMode="auto">
          <a:xfrm>
            <a:off x="4792033" y="1033463"/>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000099"/>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20.000</a:t>
            </a:r>
          </a:p>
        </p:txBody>
      </p:sp>
      <p:sp>
        <p:nvSpPr>
          <p:cNvPr id="134413" name="Text Box 269"/>
          <p:cNvSpPr txBox="1">
            <a:spLocks noChangeArrowheads="1"/>
          </p:cNvSpPr>
          <p:nvPr/>
        </p:nvSpPr>
        <p:spPr bwMode="auto">
          <a:xfrm>
            <a:off x="4641536" y="5799138"/>
            <a:ext cx="5245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VI.</a:t>
            </a:r>
          </a:p>
        </p:txBody>
      </p:sp>
      <p:sp>
        <p:nvSpPr>
          <p:cNvPr id="134414" name="Text Box 270"/>
          <p:cNvSpPr txBox="1">
            <a:spLocks noChangeArrowheads="1"/>
          </p:cNvSpPr>
          <p:nvPr/>
        </p:nvSpPr>
        <p:spPr bwMode="auto">
          <a:xfrm>
            <a:off x="5067231" y="5792788"/>
            <a:ext cx="27719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Értékcsökkenési leírás</a:t>
            </a:r>
          </a:p>
        </p:txBody>
      </p:sp>
      <p:sp>
        <p:nvSpPr>
          <p:cNvPr id="134415" name="Text Box 271"/>
          <p:cNvSpPr txBox="1">
            <a:spLocks noChangeArrowheads="1"/>
          </p:cNvSpPr>
          <p:nvPr/>
        </p:nvSpPr>
        <p:spPr bwMode="auto">
          <a:xfrm>
            <a:off x="8047201" y="5768975"/>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10.000</a:t>
            </a:r>
          </a:p>
        </p:txBody>
      </p:sp>
      <p:sp>
        <p:nvSpPr>
          <p:cNvPr id="134417" name="Text Box 273"/>
          <p:cNvSpPr txBox="1">
            <a:spLocks noChangeArrowheads="1"/>
          </p:cNvSpPr>
          <p:nvPr/>
        </p:nvSpPr>
        <p:spPr bwMode="auto">
          <a:xfrm>
            <a:off x="6070274" y="2144713"/>
            <a:ext cx="31534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AST = 11.000 + 20.000 +</a:t>
            </a:r>
          </a:p>
          <a:p>
            <a:r>
              <a:rPr lang="hu-HU" altLang="hu-HU"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+ 10.000 - 15.000 - </a:t>
            </a:r>
          </a:p>
          <a:p>
            <a:r>
              <a:rPr lang="hu-HU" altLang="hu-HU"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- 14.000 = 12.000</a:t>
            </a:r>
          </a:p>
        </p:txBody>
      </p:sp>
      <p:sp>
        <p:nvSpPr>
          <p:cNvPr id="134418" name="Text Box 274"/>
          <p:cNvSpPr txBox="1">
            <a:spLocks noChangeArrowheads="1"/>
          </p:cNvSpPr>
          <p:nvPr/>
        </p:nvSpPr>
        <p:spPr bwMode="auto">
          <a:xfrm>
            <a:off x="4811083" y="3349625"/>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12.000</a:t>
            </a:r>
          </a:p>
        </p:txBody>
      </p:sp>
      <p:sp>
        <p:nvSpPr>
          <p:cNvPr id="134421" name="Text Box 277"/>
          <p:cNvSpPr txBox="1">
            <a:spLocks noChangeArrowheads="1"/>
          </p:cNvSpPr>
          <p:nvPr/>
        </p:nvSpPr>
        <p:spPr bwMode="auto">
          <a:xfrm>
            <a:off x="6115165" y="998538"/>
            <a:ext cx="306205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AST = Összes költség – </a:t>
            </a:r>
          </a:p>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Értékesítés közvetlen és </a:t>
            </a:r>
          </a:p>
          <a:p>
            <a:r>
              <a:rPr lang="hu-HU" altLang="hu-HU"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közvetett költségei</a:t>
            </a:r>
          </a:p>
        </p:txBody>
      </p:sp>
    </p:spTree>
    <p:extLst>
      <p:ext uri="{BB962C8B-B14F-4D97-AF65-F5344CB8AC3E}">
        <p14:creationId xmlns:p14="http://schemas.microsoft.com/office/powerpoint/2010/main" val="2597652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3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3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3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3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43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43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3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43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43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43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4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44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4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44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440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4346"/>
                                        </p:tgtEl>
                                        <p:attrNameLst>
                                          <p:attrName>style.visibility</p:attrName>
                                        </p:attrNameLst>
                                      </p:cBhvr>
                                      <p:to>
                                        <p:strVal val="visible"/>
                                      </p:to>
                                    </p:set>
                                    <p:anim calcmode="lin" valueType="num">
                                      <p:cBhvr additive="base">
                                        <p:cTn id="45" dur="500" fill="hold"/>
                                        <p:tgtEl>
                                          <p:spTgt spid="134346"/>
                                        </p:tgtEl>
                                        <p:attrNameLst>
                                          <p:attrName>ppt_x</p:attrName>
                                        </p:attrNameLst>
                                      </p:cBhvr>
                                      <p:tavLst>
                                        <p:tav tm="0">
                                          <p:val>
                                            <p:strVal val="#ppt_x"/>
                                          </p:val>
                                        </p:tav>
                                        <p:tav tm="100000">
                                          <p:val>
                                            <p:strVal val="#ppt_x"/>
                                          </p:val>
                                        </p:tav>
                                      </p:tavLst>
                                    </p:anim>
                                    <p:anim calcmode="lin" valueType="num">
                                      <p:cBhvr additive="base">
                                        <p:cTn id="46" dur="500" fill="hold"/>
                                        <p:tgtEl>
                                          <p:spTgt spid="13434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4348"/>
                                        </p:tgtEl>
                                        <p:attrNameLst>
                                          <p:attrName>style.visibility</p:attrName>
                                        </p:attrNameLst>
                                      </p:cBhvr>
                                      <p:to>
                                        <p:strVal val="visible"/>
                                      </p:to>
                                    </p:set>
                                    <p:anim calcmode="lin" valueType="num">
                                      <p:cBhvr additive="base">
                                        <p:cTn id="51" dur="500" fill="hold"/>
                                        <p:tgtEl>
                                          <p:spTgt spid="134348"/>
                                        </p:tgtEl>
                                        <p:attrNameLst>
                                          <p:attrName>ppt_x</p:attrName>
                                        </p:attrNameLst>
                                      </p:cBhvr>
                                      <p:tavLst>
                                        <p:tav tm="0">
                                          <p:val>
                                            <p:strVal val="#ppt_x"/>
                                          </p:val>
                                        </p:tav>
                                        <p:tav tm="100000">
                                          <p:val>
                                            <p:strVal val="#ppt_x"/>
                                          </p:val>
                                        </p:tav>
                                      </p:tavLst>
                                    </p:anim>
                                    <p:anim calcmode="lin" valueType="num">
                                      <p:cBhvr additive="base">
                                        <p:cTn id="52" dur="500" fill="hold"/>
                                        <p:tgtEl>
                                          <p:spTgt spid="13434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4349"/>
                                        </p:tgtEl>
                                        <p:attrNameLst>
                                          <p:attrName>style.visibility</p:attrName>
                                        </p:attrNameLst>
                                      </p:cBhvr>
                                      <p:to>
                                        <p:strVal val="visible"/>
                                      </p:to>
                                    </p:set>
                                    <p:anim calcmode="lin" valueType="num">
                                      <p:cBhvr additive="base">
                                        <p:cTn id="57" dur="500" fill="hold"/>
                                        <p:tgtEl>
                                          <p:spTgt spid="134349"/>
                                        </p:tgtEl>
                                        <p:attrNameLst>
                                          <p:attrName>ppt_x</p:attrName>
                                        </p:attrNameLst>
                                      </p:cBhvr>
                                      <p:tavLst>
                                        <p:tav tm="0">
                                          <p:val>
                                            <p:strVal val="#ppt_x"/>
                                          </p:val>
                                        </p:tav>
                                        <p:tav tm="100000">
                                          <p:val>
                                            <p:strVal val="#ppt_x"/>
                                          </p:val>
                                        </p:tav>
                                      </p:tavLst>
                                    </p:anim>
                                    <p:anim calcmode="lin" valueType="num">
                                      <p:cBhvr additive="base">
                                        <p:cTn id="58" dur="500" fill="hold"/>
                                        <p:tgtEl>
                                          <p:spTgt spid="13434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4344"/>
                                        </p:tgtEl>
                                        <p:attrNameLst>
                                          <p:attrName>style.visibility</p:attrName>
                                        </p:attrNameLst>
                                      </p:cBhvr>
                                      <p:to>
                                        <p:strVal val="visible"/>
                                      </p:to>
                                    </p:set>
                                    <p:anim calcmode="lin" valueType="num">
                                      <p:cBhvr additive="base">
                                        <p:cTn id="63" dur="500" fill="hold"/>
                                        <p:tgtEl>
                                          <p:spTgt spid="134344"/>
                                        </p:tgtEl>
                                        <p:attrNameLst>
                                          <p:attrName>ppt_x</p:attrName>
                                        </p:attrNameLst>
                                      </p:cBhvr>
                                      <p:tavLst>
                                        <p:tav tm="0">
                                          <p:val>
                                            <p:strVal val="#ppt_x"/>
                                          </p:val>
                                        </p:tav>
                                        <p:tav tm="100000">
                                          <p:val>
                                            <p:strVal val="#ppt_x"/>
                                          </p:val>
                                        </p:tav>
                                      </p:tavLst>
                                    </p:anim>
                                    <p:anim calcmode="lin" valueType="num">
                                      <p:cBhvr additive="base">
                                        <p:cTn id="64" dur="500" fill="hold"/>
                                        <p:tgtEl>
                                          <p:spTgt spid="134344"/>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4347"/>
                                        </p:tgtEl>
                                        <p:attrNameLst>
                                          <p:attrName>style.visibility</p:attrName>
                                        </p:attrNameLst>
                                      </p:cBhvr>
                                      <p:to>
                                        <p:strVal val="visible"/>
                                      </p:to>
                                    </p:set>
                                    <p:anim calcmode="lin" valueType="num">
                                      <p:cBhvr additive="base">
                                        <p:cTn id="69" dur="500" fill="hold"/>
                                        <p:tgtEl>
                                          <p:spTgt spid="134347"/>
                                        </p:tgtEl>
                                        <p:attrNameLst>
                                          <p:attrName>ppt_x</p:attrName>
                                        </p:attrNameLst>
                                      </p:cBhvr>
                                      <p:tavLst>
                                        <p:tav tm="0">
                                          <p:val>
                                            <p:strVal val="#ppt_x"/>
                                          </p:val>
                                        </p:tav>
                                        <p:tav tm="100000">
                                          <p:val>
                                            <p:strVal val="#ppt_x"/>
                                          </p:val>
                                        </p:tav>
                                      </p:tavLst>
                                    </p:anim>
                                    <p:anim calcmode="lin" valueType="num">
                                      <p:cBhvr additive="base">
                                        <p:cTn id="70" dur="500" fill="hold"/>
                                        <p:tgtEl>
                                          <p:spTgt spid="134347"/>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34345">
                                            <p:txEl>
                                              <p:pRg st="0" end="0"/>
                                            </p:txEl>
                                          </p:spTgt>
                                        </p:tgtEl>
                                        <p:attrNameLst>
                                          <p:attrName>style.visibility</p:attrName>
                                        </p:attrNameLst>
                                      </p:cBhvr>
                                      <p:to>
                                        <p:strVal val="visible"/>
                                      </p:to>
                                    </p:set>
                                    <p:anim calcmode="lin" valueType="num">
                                      <p:cBhvr additive="base">
                                        <p:cTn id="75" dur="500" fill="hold"/>
                                        <p:tgtEl>
                                          <p:spTgt spid="134345">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43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4350"/>
                                        </p:tgtEl>
                                        <p:attrNameLst>
                                          <p:attrName>style.visibility</p:attrName>
                                        </p:attrNameLst>
                                      </p:cBhvr>
                                      <p:to>
                                        <p:strVal val="visible"/>
                                      </p:to>
                                    </p:set>
                                    <p:anim calcmode="lin" valueType="num">
                                      <p:cBhvr additive="base">
                                        <p:cTn id="81" dur="500" fill="hold"/>
                                        <p:tgtEl>
                                          <p:spTgt spid="134350"/>
                                        </p:tgtEl>
                                        <p:attrNameLst>
                                          <p:attrName>ppt_x</p:attrName>
                                        </p:attrNameLst>
                                      </p:cBhvr>
                                      <p:tavLst>
                                        <p:tav tm="0">
                                          <p:val>
                                            <p:strVal val="#ppt_x"/>
                                          </p:val>
                                        </p:tav>
                                        <p:tav tm="100000">
                                          <p:val>
                                            <p:strVal val="#ppt_x"/>
                                          </p:val>
                                        </p:tav>
                                      </p:tavLst>
                                    </p:anim>
                                    <p:anim calcmode="lin" valueType="num">
                                      <p:cBhvr additive="base">
                                        <p:cTn id="82" dur="500" fill="hold"/>
                                        <p:tgtEl>
                                          <p:spTgt spid="134350"/>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34421"/>
                                        </p:tgtEl>
                                        <p:attrNameLst>
                                          <p:attrName>style.visibility</p:attrName>
                                        </p:attrNameLst>
                                      </p:cBhvr>
                                      <p:to>
                                        <p:strVal val="visible"/>
                                      </p:to>
                                    </p:set>
                                    <p:animEffect transition="in" filter="box(in)">
                                      <p:cBhvr>
                                        <p:cTn id="87" dur="500"/>
                                        <p:tgtEl>
                                          <p:spTgt spid="13442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34417"/>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134418"/>
                                        </p:tgtEl>
                                        <p:attrNameLst>
                                          <p:attrName>style.visibility</p:attrName>
                                        </p:attrNameLst>
                                      </p:cBhvr>
                                      <p:to>
                                        <p:strVal val="visible"/>
                                      </p:to>
                                    </p:set>
                                    <p:animEffect transition="in" filter="diamond(in)">
                                      <p:cBhvr>
                                        <p:cTn id="96" dur="2000"/>
                                        <p:tgtEl>
                                          <p:spTgt spid="13441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4273"/>
                                        </p:tgtEl>
                                        <p:attrNameLst>
                                          <p:attrName>style.visibility</p:attrName>
                                        </p:attrNameLst>
                                      </p:cBhvr>
                                      <p:to>
                                        <p:strVal val="visible"/>
                                      </p:to>
                                    </p:set>
                                    <p:anim calcmode="lin" valueType="num">
                                      <p:cBhvr additive="base">
                                        <p:cTn id="101" dur="500" fill="hold"/>
                                        <p:tgtEl>
                                          <p:spTgt spid="134273"/>
                                        </p:tgtEl>
                                        <p:attrNameLst>
                                          <p:attrName>ppt_x</p:attrName>
                                        </p:attrNameLst>
                                      </p:cBhvr>
                                      <p:tavLst>
                                        <p:tav tm="0">
                                          <p:val>
                                            <p:strVal val="#ppt_x"/>
                                          </p:val>
                                        </p:tav>
                                        <p:tav tm="100000">
                                          <p:val>
                                            <p:strVal val="#ppt_x"/>
                                          </p:val>
                                        </p:tav>
                                      </p:tavLst>
                                    </p:anim>
                                    <p:anim calcmode="lin" valueType="num">
                                      <p:cBhvr additive="base">
                                        <p:cTn id="102" dur="500" fill="hold"/>
                                        <p:tgtEl>
                                          <p:spTgt spid="134273"/>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34277"/>
                                        </p:tgtEl>
                                        <p:attrNameLst>
                                          <p:attrName>style.visibility</p:attrName>
                                        </p:attrNameLst>
                                      </p:cBhvr>
                                      <p:to>
                                        <p:strVal val="visible"/>
                                      </p:to>
                                    </p:set>
                                    <p:anim calcmode="lin" valueType="num">
                                      <p:cBhvr additive="base">
                                        <p:cTn id="107" dur="500" fill="hold"/>
                                        <p:tgtEl>
                                          <p:spTgt spid="134277"/>
                                        </p:tgtEl>
                                        <p:attrNameLst>
                                          <p:attrName>ppt_x</p:attrName>
                                        </p:attrNameLst>
                                      </p:cBhvr>
                                      <p:tavLst>
                                        <p:tav tm="0">
                                          <p:val>
                                            <p:strVal val="#ppt_x"/>
                                          </p:val>
                                        </p:tav>
                                        <p:tav tm="100000">
                                          <p:val>
                                            <p:strVal val="#ppt_x"/>
                                          </p:val>
                                        </p:tav>
                                      </p:tavLst>
                                    </p:anim>
                                    <p:anim calcmode="lin" valueType="num">
                                      <p:cBhvr additive="base">
                                        <p:cTn id="108" dur="500" fill="hold"/>
                                        <p:tgtEl>
                                          <p:spTgt spid="134277"/>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34279"/>
                                        </p:tgtEl>
                                        <p:attrNameLst>
                                          <p:attrName>style.visibility</p:attrName>
                                        </p:attrNameLst>
                                      </p:cBhvr>
                                      <p:to>
                                        <p:strVal val="visible"/>
                                      </p:to>
                                    </p:set>
                                    <p:anim calcmode="lin" valueType="num">
                                      <p:cBhvr additive="base">
                                        <p:cTn id="113" dur="500" fill="hold"/>
                                        <p:tgtEl>
                                          <p:spTgt spid="134279"/>
                                        </p:tgtEl>
                                        <p:attrNameLst>
                                          <p:attrName>ppt_x</p:attrName>
                                        </p:attrNameLst>
                                      </p:cBhvr>
                                      <p:tavLst>
                                        <p:tav tm="0">
                                          <p:val>
                                            <p:strVal val="#ppt_x"/>
                                          </p:val>
                                        </p:tav>
                                        <p:tav tm="100000">
                                          <p:val>
                                            <p:strVal val="#ppt_x"/>
                                          </p:val>
                                        </p:tav>
                                      </p:tavLst>
                                    </p:anim>
                                    <p:anim calcmode="lin" valueType="num">
                                      <p:cBhvr additive="base">
                                        <p:cTn id="114" dur="500" fill="hold"/>
                                        <p:tgtEl>
                                          <p:spTgt spid="134279"/>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34269"/>
                                        </p:tgtEl>
                                        <p:attrNameLst>
                                          <p:attrName>style.visibility</p:attrName>
                                        </p:attrNameLst>
                                      </p:cBhvr>
                                      <p:to>
                                        <p:strVal val="visible"/>
                                      </p:to>
                                    </p:set>
                                    <p:anim calcmode="lin" valueType="num">
                                      <p:cBhvr additive="base">
                                        <p:cTn id="119" dur="500" fill="hold"/>
                                        <p:tgtEl>
                                          <p:spTgt spid="134269"/>
                                        </p:tgtEl>
                                        <p:attrNameLst>
                                          <p:attrName>ppt_x</p:attrName>
                                        </p:attrNameLst>
                                      </p:cBhvr>
                                      <p:tavLst>
                                        <p:tav tm="0">
                                          <p:val>
                                            <p:strVal val="#ppt_x"/>
                                          </p:val>
                                        </p:tav>
                                        <p:tav tm="100000">
                                          <p:val>
                                            <p:strVal val="#ppt_x"/>
                                          </p:val>
                                        </p:tav>
                                      </p:tavLst>
                                    </p:anim>
                                    <p:anim calcmode="lin" valueType="num">
                                      <p:cBhvr additive="base">
                                        <p:cTn id="120" dur="500" fill="hold"/>
                                        <p:tgtEl>
                                          <p:spTgt spid="134269"/>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34275"/>
                                        </p:tgtEl>
                                        <p:attrNameLst>
                                          <p:attrName>style.visibility</p:attrName>
                                        </p:attrNameLst>
                                      </p:cBhvr>
                                      <p:to>
                                        <p:strVal val="visible"/>
                                      </p:to>
                                    </p:set>
                                    <p:anim calcmode="lin" valueType="num">
                                      <p:cBhvr additive="base">
                                        <p:cTn id="125" dur="500" fill="hold"/>
                                        <p:tgtEl>
                                          <p:spTgt spid="134275"/>
                                        </p:tgtEl>
                                        <p:attrNameLst>
                                          <p:attrName>ppt_x</p:attrName>
                                        </p:attrNameLst>
                                      </p:cBhvr>
                                      <p:tavLst>
                                        <p:tav tm="0">
                                          <p:val>
                                            <p:strVal val="#ppt_x"/>
                                          </p:val>
                                        </p:tav>
                                        <p:tav tm="100000">
                                          <p:val>
                                            <p:strVal val="#ppt_x"/>
                                          </p:val>
                                        </p:tav>
                                      </p:tavLst>
                                    </p:anim>
                                    <p:anim calcmode="lin" valueType="num">
                                      <p:cBhvr additive="base">
                                        <p:cTn id="126" dur="500" fill="hold"/>
                                        <p:tgtEl>
                                          <p:spTgt spid="134275"/>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34415"/>
                                        </p:tgtEl>
                                        <p:attrNameLst>
                                          <p:attrName>style.visibility</p:attrName>
                                        </p:attrNameLst>
                                      </p:cBhvr>
                                      <p:to>
                                        <p:strVal val="visible"/>
                                      </p:to>
                                    </p:set>
                                    <p:anim calcmode="lin" valueType="num">
                                      <p:cBhvr additive="base">
                                        <p:cTn id="131" dur="500" fill="hold"/>
                                        <p:tgtEl>
                                          <p:spTgt spid="134415"/>
                                        </p:tgtEl>
                                        <p:attrNameLst>
                                          <p:attrName>ppt_x</p:attrName>
                                        </p:attrNameLst>
                                      </p:cBhvr>
                                      <p:tavLst>
                                        <p:tav tm="0">
                                          <p:val>
                                            <p:strVal val="#ppt_x"/>
                                          </p:val>
                                        </p:tav>
                                        <p:tav tm="100000">
                                          <p:val>
                                            <p:strVal val="#ppt_x"/>
                                          </p:val>
                                        </p:tav>
                                      </p:tavLst>
                                    </p:anim>
                                    <p:anim calcmode="lin" valueType="num">
                                      <p:cBhvr additive="base">
                                        <p:cTn id="132" dur="500" fill="hold"/>
                                        <p:tgtEl>
                                          <p:spTgt spid="134415"/>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34270"/>
                                        </p:tgtEl>
                                        <p:attrNameLst>
                                          <p:attrName>style.visibility</p:attrName>
                                        </p:attrNameLst>
                                      </p:cBhvr>
                                      <p:to>
                                        <p:strVal val="visible"/>
                                      </p:to>
                                    </p:set>
                                    <p:anim calcmode="lin" valueType="num">
                                      <p:cBhvr additive="base">
                                        <p:cTn id="137" dur="500" fill="hold"/>
                                        <p:tgtEl>
                                          <p:spTgt spid="134270"/>
                                        </p:tgtEl>
                                        <p:attrNameLst>
                                          <p:attrName>ppt_x</p:attrName>
                                        </p:attrNameLst>
                                      </p:cBhvr>
                                      <p:tavLst>
                                        <p:tav tm="0">
                                          <p:val>
                                            <p:strVal val="#ppt_x"/>
                                          </p:val>
                                        </p:tav>
                                        <p:tav tm="100000">
                                          <p:val>
                                            <p:strVal val="#ppt_x"/>
                                          </p:val>
                                        </p:tav>
                                      </p:tavLst>
                                    </p:anim>
                                    <p:anim calcmode="lin" valueType="num">
                                      <p:cBhvr additive="base">
                                        <p:cTn id="138" dur="500" fill="hold"/>
                                        <p:tgtEl>
                                          <p:spTgt spid="134270"/>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34280"/>
                                        </p:tgtEl>
                                        <p:attrNameLst>
                                          <p:attrName>style.visibility</p:attrName>
                                        </p:attrNameLst>
                                      </p:cBhvr>
                                      <p:to>
                                        <p:strVal val="visible"/>
                                      </p:to>
                                    </p:set>
                                    <p:anim calcmode="lin" valueType="num">
                                      <p:cBhvr additive="base">
                                        <p:cTn id="143" dur="500" fill="hold"/>
                                        <p:tgtEl>
                                          <p:spTgt spid="134280"/>
                                        </p:tgtEl>
                                        <p:attrNameLst>
                                          <p:attrName>ppt_x</p:attrName>
                                        </p:attrNameLst>
                                      </p:cBhvr>
                                      <p:tavLst>
                                        <p:tav tm="0">
                                          <p:val>
                                            <p:strVal val="#ppt_x"/>
                                          </p:val>
                                        </p:tav>
                                        <p:tav tm="100000">
                                          <p:val>
                                            <p:strVal val="#ppt_x"/>
                                          </p:val>
                                        </p:tav>
                                      </p:tavLst>
                                    </p:anim>
                                    <p:anim calcmode="lin" valueType="num">
                                      <p:cBhvr additive="base">
                                        <p:cTn id="144" dur="500" fill="hold"/>
                                        <p:tgtEl>
                                          <p:spTgt spid="134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69" grpId="0"/>
      <p:bldP spid="134270" grpId="0"/>
      <p:bldP spid="134273" grpId="0"/>
      <p:bldP spid="134275" grpId="0"/>
      <p:bldP spid="134277" grpId="0"/>
      <p:bldP spid="134279" grpId="0"/>
      <p:bldP spid="134280" grpId="0"/>
      <p:bldP spid="134344" grpId="0"/>
      <p:bldP spid="134346" grpId="0"/>
      <p:bldP spid="134347" grpId="0"/>
      <p:bldP spid="134348" grpId="0"/>
      <p:bldP spid="134349" grpId="0"/>
      <p:bldP spid="134350" grpId="0"/>
      <p:bldP spid="134388" grpId="0"/>
      <p:bldP spid="134389" grpId="0"/>
      <p:bldP spid="134390" grpId="0"/>
      <p:bldP spid="134391" grpId="0"/>
      <p:bldP spid="134392" grpId="0"/>
      <p:bldP spid="134393" grpId="0"/>
      <p:bldP spid="134394" grpId="0"/>
      <p:bldP spid="134395" grpId="0"/>
      <p:bldP spid="134396" grpId="0"/>
      <p:bldP spid="134397" grpId="0"/>
      <p:bldP spid="134398" grpId="0"/>
      <p:bldP spid="134399" grpId="0"/>
      <p:bldP spid="134400" grpId="0"/>
      <p:bldP spid="134401" grpId="0"/>
      <p:bldP spid="134402" grpId="0"/>
      <p:bldP spid="134403" grpId="0"/>
      <p:bldP spid="134405" grpId="0"/>
      <p:bldP spid="134415" grpId="0"/>
      <p:bldP spid="134417" grpId="0"/>
      <p:bldP spid="134418" grpId="0"/>
      <p:bldP spid="1344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b="1" dirty="0" smtClean="0">
                <a:solidFill>
                  <a:schemeClr val="accent6"/>
                </a:solidFill>
              </a:rPr>
              <a:t>TANULSÁG:</a:t>
            </a:r>
            <a:br>
              <a:rPr lang="hu-HU" b="1" dirty="0" smtClean="0">
                <a:solidFill>
                  <a:schemeClr val="accent6"/>
                </a:solidFill>
              </a:rPr>
            </a:br>
            <a:r>
              <a:rPr lang="hu-HU" sz="2400" b="1" dirty="0" smtClean="0">
                <a:solidFill>
                  <a:srgbClr val="FF0000"/>
                </a:solidFill>
              </a:rPr>
              <a:t>- A MAI ELŐADÁS LEGFONTOSABB ÜZENETE -</a:t>
            </a:r>
            <a:endParaRPr lang="hu-HU" sz="3600" b="1" dirty="0">
              <a:solidFill>
                <a:srgbClr val="FF0000"/>
              </a:solidFill>
            </a:endParaRPr>
          </a:p>
        </p:txBody>
      </p:sp>
      <p:sp>
        <p:nvSpPr>
          <p:cNvPr id="4" name="Tartalom helye 3"/>
          <p:cNvSpPr>
            <a:spLocks noGrp="1"/>
          </p:cNvSpPr>
          <p:nvPr>
            <p:ph idx="1"/>
          </p:nvPr>
        </p:nvSpPr>
        <p:spPr/>
        <p:txBody>
          <a:bodyPr/>
          <a:lstStyle/>
          <a:p>
            <a:pPr marL="0" indent="0" algn="ctr">
              <a:buFontTx/>
              <a:buNone/>
              <a:defRPr/>
            </a:pPr>
            <a:r>
              <a:rPr lang="hu-HU" b="1" dirty="0" smtClean="0">
                <a:solidFill>
                  <a:schemeClr val="accent6"/>
                </a:solidFill>
              </a:rPr>
              <a:t>VAN KÜLÖNBSÉG A ‚JÓLÉT’ ÉS A </a:t>
            </a:r>
            <a:br>
              <a:rPr lang="hu-HU" b="1" dirty="0" smtClean="0">
                <a:solidFill>
                  <a:schemeClr val="accent6"/>
                </a:solidFill>
              </a:rPr>
            </a:br>
            <a:r>
              <a:rPr lang="hu-HU" b="1" dirty="0" smtClean="0">
                <a:solidFill>
                  <a:schemeClr val="accent6"/>
                </a:solidFill>
              </a:rPr>
              <a:t>‚JÓL-LÉT’ KÖZÖTT…</a:t>
            </a:r>
          </a:p>
          <a:p>
            <a:pPr marL="0" indent="0" algn="ctr">
              <a:buFontTx/>
              <a:buNone/>
              <a:defRPr/>
            </a:pPr>
            <a:endParaRPr lang="hu-HU" b="1" dirty="0">
              <a:solidFill>
                <a:schemeClr val="accent6"/>
              </a:solidFill>
            </a:endParaRPr>
          </a:p>
          <a:p>
            <a:pPr marL="0" indent="0" algn="ctr">
              <a:buFontTx/>
              <a:buNone/>
              <a:defRPr/>
            </a:pPr>
            <a:r>
              <a:rPr lang="hu-HU" b="1" dirty="0" smtClean="0">
                <a:solidFill>
                  <a:schemeClr val="accent6"/>
                </a:solidFill>
              </a:rPr>
              <a:t>A RÉGI GÖRÖGÖK MÉG TUDTÁK EZT, HISZEN A PROFIT EREDETI JELENTÉSE ‚LELKI GAZDAGODÁS’ VOLT.</a:t>
            </a:r>
            <a:endParaRPr lang="hu-HU" b="1" dirty="0">
              <a:solidFill>
                <a:schemeClr val="accent6"/>
              </a:solidFill>
            </a:endParaRPr>
          </a:p>
        </p:txBody>
      </p:sp>
      <p:sp>
        <p:nvSpPr>
          <p:cNvPr id="12292" name="Dia számának helye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4A02AA5-937B-4ECC-B79B-D09D0B31E3D2}" type="slidenum">
              <a:rPr lang="hu-HU" altLang="hu-HU" sz="1400" smtClean="0">
                <a:solidFill>
                  <a:schemeClr val="bg1"/>
                </a:solidFill>
              </a:rPr>
              <a:pPr eaLnBrk="1" hangingPunct="1">
                <a:spcBef>
                  <a:spcPct val="0"/>
                </a:spcBef>
                <a:buFontTx/>
                <a:buNone/>
              </a:pPr>
              <a:t>3</a:t>
            </a:fld>
            <a:endParaRPr lang="hu-HU" altLang="hu-HU" sz="1400" smtClean="0">
              <a:solidFill>
                <a:schemeClr val="bg1"/>
              </a:solidFill>
            </a:endParaRPr>
          </a:p>
        </p:txBody>
      </p:sp>
    </p:spTree>
    <p:extLst>
      <p:ext uri="{BB962C8B-B14F-4D97-AF65-F5344CB8AC3E}">
        <p14:creationId xmlns:p14="http://schemas.microsoft.com/office/powerpoint/2010/main" val="2327844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ertax-accounting.com/wp-content/uploads/2014/12/Accoun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27650"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473C32C-C3FD-4639-B8B1-7C688ACC5843}" type="slidenum">
              <a:rPr lang="hu-HU" altLang="hu-HU" sz="1400" smtClean="0"/>
              <a:pPr algn="r" eaLnBrk="1" hangingPunct="1">
                <a:spcBef>
                  <a:spcPct val="0"/>
                </a:spcBef>
                <a:buFontTx/>
                <a:buNone/>
              </a:pPr>
              <a:t>30</a:t>
            </a:fld>
            <a:endParaRPr lang="hu-HU" altLang="hu-HU" sz="1400" smtClean="0"/>
          </a:p>
        </p:txBody>
      </p:sp>
      <p:sp>
        <p:nvSpPr>
          <p:cNvPr id="1370115" name="Rectangle 3"/>
          <p:cNvSpPr>
            <a:spLocks noGrp="1" noChangeArrowheads="1"/>
          </p:cNvSpPr>
          <p:nvPr>
            <p:ph type="title" idx="4294967295"/>
          </p:nvPr>
        </p:nvSpPr>
        <p:spPr>
          <a:xfrm>
            <a:off x="-1547813" y="2947988"/>
            <a:ext cx="10583863" cy="2425700"/>
          </a:xfrm>
          <a:extLst>
            <a:ext uri="{AF507438-7753-43E0-B8FC-AC1667EBCBE1}">
              <a14:hiddenEffects xmlns:a14="http://schemas.microsoft.com/office/drawing/2010/main">
                <a:effectLst>
                  <a:outerShdw dist="50800" algn="ctr" rotWithShape="0">
                    <a:srgbClr val="EAEAEA">
                      <a:alpha val="50000"/>
                    </a:srgbClr>
                  </a:outerShdw>
                </a:effectLst>
              </a14:hiddenEffects>
            </a:ext>
          </a:extLst>
        </p:spPr>
        <p:txBody>
          <a:bodyPr lIns="34290" tIns="34290" rIns="34290" bIns="34290" anchor="b"/>
          <a:lstStyle/>
          <a:p>
            <a:pPr algn="r" eaLnBrk="1" hangingPunct="1"/>
            <a:r>
              <a:rPr lang="hu-HU" altLang="hu-HU" sz="5400" b="1" dirty="0" smtClean="0"/>
              <a:t>AZ</a:t>
            </a:r>
            <a:br>
              <a:rPr lang="hu-HU" altLang="hu-HU" sz="5400" b="1" dirty="0" smtClean="0"/>
            </a:br>
            <a:r>
              <a:rPr lang="hu-HU" altLang="hu-HU" sz="5400" b="1" dirty="0" smtClean="0"/>
              <a:t>EREDMÉNYREALIZÁLÁS </a:t>
            </a:r>
            <a:br>
              <a:rPr lang="hu-HU" altLang="hu-HU" sz="5400" b="1" dirty="0" smtClean="0"/>
            </a:br>
            <a:r>
              <a:rPr lang="hu-HU" altLang="hu-HU" sz="5400" b="1" dirty="0" smtClean="0"/>
              <a:t>A VÁLLALKOZÁS MŰKÖDTETÉSÉNEK </a:t>
            </a:r>
            <a:br>
              <a:rPr lang="hu-HU" altLang="hu-HU" sz="5400" b="1" dirty="0" smtClean="0"/>
            </a:br>
            <a:r>
              <a:rPr lang="hu-HU" altLang="hu-HU" sz="5400" b="1" dirty="0" smtClean="0"/>
              <a:t>CÉLJA ÉS ÉRTELME! </a:t>
            </a:r>
            <a:endParaRPr lang="en-US" altLang="hu-HU" sz="5400" b="1" dirty="0" smtClean="0"/>
          </a:p>
        </p:txBody>
      </p:sp>
      <p:pic>
        <p:nvPicPr>
          <p:cNvPr id="1370116" name="01 Siker tangó.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700338" y="10485438"/>
            <a:ext cx="9445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2466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70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Prev" delay="0">
                      <p:tgtEl>
                        <p:sldTgt/>
                      </p:tgtEl>
                    </p:cond>
                    <p:cond evt="onStopAudio" delay="0">
                      <p:tgtEl>
                        <p:sldTgt/>
                      </p:tgtEl>
                    </p:cond>
                  </p:endCondLst>
                </p:cTn>
                <p:tgtEl>
                  <p:spTgt spid="1370116"/>
                </p:tgtEl>
              </p:cMediaNode>
            </p:audio>
          </p:childTnLst>
        </p:cTn>
      </p:par>
    </p:tnLst>
    <p:bldLst>
      <p:bldP spid="1370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 számának helye 7"/>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E852F106-DFCC-46F5-8994-B6BBB8ED1B04}" type="slidenum">
              <a:rPr lang="hu-HU" altLang="hu-HU" sz="1400" smtClean="0">
                <a:solidFill>
                  <a:schemeClr val="bg1"/>
                </a:solidFill>
              </a:rPr>
              <a:pPr algn="r" eaLnBrk="1" hangingPunct="1">
                <a:spcBef>
                  <a:spcPct val="0"/>
                </a:spcBef>
                <a:buFontTx/>
                <a:buNone/>
              </a:pPr>
              <a:t>4</a:t>
            </a:fld>
            <a:endParaRPr lang="hu-HU" altLang="hu-HU" sz="1400" smtClean="0">
              <a:solidFill>
                <a:schemeClr val="bg1"/>
              </a:solidFill>
            </a:endParaRPr>
          </a:p>
        </p:txBody>
      </p:sp>
      <p:sp>
        <p:nvSpPr>
          <p:cNvPr id="29699" name="Rectangle 2"/>
          <p:cNvSpPr>
            <a:spLocks noGrp="1" noChangeArrowheads="1"/>
          </p:cNvSpPr>
          <p:nvPr>
            <p:ph type="title"/>
          </p:nvPr>
        </p:nvSpPr>
        <p:spPr>
          <a:xfrm>
            <a:off x="457200" y="773113"/>
            <a:ext cx="8229600" cy="1143000"/>
          </a:xfrm>
        </p:spPr>
        <p:txBody>
          <a:bodyPr/>
          <a:lstStyle/>
          <a:p>
            <a:pPr eaLnBrk="1" hangingPunct="1"/>
            <a:r>
              <a:rPr lang="hu-HU" altLang="hu-HU" sz="4000" b="1" smtClean="0">
                <a:solidFill>
                  <a:srgbClr val="FF3300"/>
                </a:solidFill>
              </a:rPr>
              <a:t>MÁR A KÖZÉPKORTÓL LÉTEZNEK EREDMÉNYKIMUTATÁSOK!</a:t>
            </a:r>
          </a:p>
        </p:txBody>
      </p:sp>
      <p:sp>
        <p:nvSpPr>
          <p:cNvPr id="626691" name="Rectangle 3"/>
          <p:cNvSpPr>
            <a:spLocks noGrp="1" noChangeArrowheads="1"/>
          </p:cNvSpPr>
          <p:nvPr>
            <p:ph type="body" sz="half" idx="3"/>
          </p:nvPr>
        </p:nvSpPr>
        <p:spPr>
          <a:xfrm>
            <a:off x="0" y="3168650"/>
            <a:ext cx="9144000" cy="547688"/>
          </a:xfrm>
        </p:spPr>
        <p:txBody>
          <a:bodyPr/>
          <a:lstStyle/>
          <a:p>
            <a:pPr algn="ctr" eaLnBrk="1" hangingPunct="1">
              <a:lnSpc>
                <a:spcPct val="85000"/>
              </a:lnSpc>
              <a:buFontTx/>
              <a:buNone/>
            </a:pPr>
            <a:r>
              <a:rPr lang="hu-HU" altLang="hu-HU" sz="4000" b="1" smtClean="0"/>
              <a:t>…MERT AZ „ÜGYESSÉG” </a:t>
            </a:r>
            <a:br>
              <a:rPr lang="hu-HU" altLang="hu-HU" sz="4000" b="1" smtClean="0"/>
            </a:br>
            <a:r>
              <a:rPr lang="hu-HU" altLang="hu-HU" sz="4000" b="1" smtClean="0"/>
              <a:t>SOKSZOR TÖBBET HOZHAT </a:t>
            </a:r>
            <a:br>
              <a:rPr lang="hu-HU" altLang="hu-HU" sz="4000" b="1" smtClean="0"/>
            </a:br>
            <a:r>
              <a:rPr lang="hu-HU" altLang="hu-HU" sz="4000" b="1" smtClean="0"/>
              <a:t>A „KONYHÁRA”,  </a:t>
            </a:r>
            <a:br>
              <a:rPr lang="hu-HU" altLang="hu-HU" sz="4000" b="1" smtClean="0"/>
            </a:br>
            <a:r>
              <a:rPr lang="hu-HU" altLang="hu-HU" sz="4000" b="1" smtClean="0"/>
              <a:t>MINT AZ ÖRÖKÖLT VAGYON!</a:t>
            </a:r>
          </a:p>
        </p:txBody>
      </p:sp>
    </p:spTree>
    <p:extLst>
      <p:ext uri="{BB962C8B-B14F-4D97-AF65-F5344CB8AC3E}">
        <p14:creationId xmlns:p14="http://schemas.microsoft.com/office/powerpoint/2010/main" val="46764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84D3BACD-D1E3-444D-8FEF-40EE45E47554}" type="slidenum">
              <a:rPr lang="hu-HU" altLang="hu-HU" sz="1400" smtClean="0">
                <a:solidFill>
                  <a:schemeClr val="bg1"/>
                </a:solidFill>
              </a:rPr>
              <a:pPr algn="r" eaLnBrk="1" hangingPunct="1">
                <a:spcBef>
                  <a:spcPct val="0"/>
                </a:spcBef>
                <a:buFontTx/>
                <a:buNone/>
              </a:pPr>
              <a:t>5</a:t>
            </a:fld>
            <a:endParaRPr lang="hu-HU" altLang="hu-HU" sz="1400" smtClean="0">
              <a:solidFill>
                <a:schemeClr val="bg1"/>
              </a:solidFill>
            </a:endParaRPr>
          </a:p>
        </p:txBody>
      </p:sp>
      <p:pic>
        <p:nvPicPr>
          <p:cNvPr id="307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47625"/>
            <a:ext cx="9324975"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2"/>
          <p:cNvSpPr>
            <a:spLocks noGrp="1" noChangeArrowheads="1"/>
          </p:cNvSpPr>
          <p:nvPr>
            <p:ph type="title"/>
          </p:nvPr>
        </p:nvSpPr>
        <p:spPr/>
        <p:txBody>
          <a:bodyPr/>
          <a:lstStyle/>
          <a:p>
            <a:pPr eaLnBrk="1" hangingPunct="1"/>
            <a:endParaRPr lang="hu-HU" altLang="hu-HU" smtClean="0"/>
          </a:p>
        </p:txBody>
      </p:sp>
      <p:sp>
        <p:nvSpPr>
          <p:cNvPr id="30725" name="Rectangle 3"/>
          <p:cNvSpPr>
            <a:spLocks noGrp="1" noChangeArrowheads="1"/>
          </p:cNvSpPr>
          <p:nvPr>
            <p:ph type="body" idx="1"/>
          </p:nvPr>
        </p:nvSpPr>
        <p:spPr/>
        <p:txBody>
          <a:bodyPr/>
          <a:lstStyle/>
          <a:p>
            <a:pPr eaLnBrk="1" hangingPunct="1"/>
            <a:endParaRPr lang="hu-HU" altLang="hu-HU" smtClean="0"/>
          </a:p>
        </p:txBody>
      </p:sp>
      <p:pic>
        <p:nvPicPr>
          <p:cNvPr id="666628" name="Picture 4" descr="raj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675"/>
            <a:ext cx="9144000" cy="6858000"/>
          </a:xfrm>
          <a:prstGeom prst="rect">
            <a:avLst/>
          </a:prstGeom>
          <a:noFill/>
          <a:ln w="76200">
            <a:solidFill>
              <a:srgbClr val="354C7B"/>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4"/>
          <p:cNvSpPr>
            <a:spLocks/>
          </p:cNvSpPr>
          <p:nvPr/>
        </p:nvSpPr>
        <p:spPr bwMode="auto">
          <a:xfrm rot="-1415237">
            <a:off x="288925" y="2235200"/>
            <a:ext cx="7883525" cy="2208213"/>
          </a:xfrm>
          <a:prstGeom prst="rect">
            <a:avLst/>
          </a:prstGeom>
          <a:solidFill>
            <a:schemeClr val="bg1"/>
          </a:solidFill>
          <a:ln w="12700">
            <a:solidFill>
              <a:schemeClr val="bg1"/>
            </a:solidFill>
            <a:miter lim="800000"/>
            <a:headEnd/>
            <a:tailEnd/>
          </a:ln>
          <a:effectLst>
            <a:outerShdw dist="63499" dir="5400000" algn="ctr" rotWithShape="0">
              <a:schemeClr val="bg2">
                <a:alpha val="50000"/>
              </a:schemeClr>
            </a:outerShdw>
          </a:effectLst>
        </p:spPr>
        <p:txBody>
          <a:bodyPr lIns="0" tIns="0" rIns="0" bIns="0" anchor="ctr">
            <a:spAutoFit/>
          </a:bodyPr>
          <a:lstStyle>
            <a:lvl1pPr algn="l" defTabSz="822325" eaLnBrk="0" hangingPunct="0">
              <a:spcBef>
                <a:spcPct val="20000"/>
              </a:spcBef>
              <a:buChar char="•"/>
              <a:defRPr sz="3200">
                <a:solidFill>
                  <a:schemeClr val="tx1"/>
                </a:solidFill>
                <a:latin typeface="Arial" pitchFamily="34" charset="0"/>
              </a:defRPr>
            </a:lvl1pPr>
            <a:lvl2pPr marL="742950" indent="-285750" algn="l" defTabSz="822325" eaLnBrk="0" hangingPunct="0">
              <a:spcBef>
                <a:spcPct val="20000"/>
              </a:spcBef>
              <a:buChar char="–"/>
              <a:defRPr sz="2800">
                <a:solidFill>
                  <a:schemeClr val="tx1"/>
                </a:solidFill>
                <a:latin typeface="Arial" pitchFamily="34" charset="0"/>
              </a:defRPr>
            </a:lvl2pPr>
            <a:lvl3pPr marL="1143000" indent="-228600" algn="l" defTabSz="822325" eaLnBrk="0" hangingPunct="0">
              <a:spcBef>
                <a:spcPct val="20000"/>
              </a:spcBef>
              <a:buChar char="•"/>
              <a:defRPr sz="2400">
                <a:solidFill>
                  <a:schemeClr val="tx1"/>
                </a:solidFill>
                <a:latin typeface="Arial" pitchFamily="34" charset="0"/>
              </a:defRPr>
            </a:lvl3pPr>
            <a:lvl4pPr marL="1600200" indent="-228600" algn="l" defTabSz="822325" eaLnBrk="0" hangingPunct="0">
              <a:spcBef>
                <a:spcPct val="20000"/>
              </a:spcBef>
              <a:buChar char="–"/>
              <a:defRPr sz="2000">
                <a:solidFill>
                  <a:schemeClr val="tx1"/>
                </a:solidFill>
                <a:latin typeface="Arial" pitchFamily="34" charset="0"/>
              </a:defRPr>
            </a:lvl4pPr>
            <a:lvl5pPr marL="2057400" indent="-228600" algn="l"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4800" b="1">
                <a:solidFill>
                  <a:srgbClr val="FF0000"/>
                </a:solidFill>
              </a:rPr>
              <a:t>A XV. SZÁZAD </a:t>
            </a:r>
            <a:br>
              <a:rPr lang="hu-HU" altLang="hu-HU" sz="4800" b="1">
                <a:solidFill>
                  <a:srgbClr val="FF0000"/>
                </a:solidFill>
              </a:rPr>
            </a:br>
            <a:r>
              <a:rPr lang="hu-HU" altLang="hu-HU" sz="4800" b="1">
                <a:solidFill>
                  <a:srgbClr val="FF0000"/>
                </a:solidFill>
              </a:rPr>
              <a:t>A KERESKEDŐK ÉS BANKÁROK VIRÁGKORA</a:t>
            </a:r>
            <a:endParaRPr lang="en-US" altLang="hu-HU" sz="4800" b="1">
              <a:solidFill>
                <a:srgbClr val="FF0000"/>
              </a:solidFill>
            </a:endParaRPr>
          </a:p>
        </p:txBody>
      </p:sp>
    </p:spTree>
    <p:extLst>
      <p:ext uri="{BB962C8B-B14F-4D97-AF65-F5344CB8AC3E}">
        <p14:creationId xmlns:p14="http://schemas.microsoft.com/office/powerpoint/2010/main" val="3102456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6</a:t>
            </a:fld>
            <a:endParaRPr lang="hu-HU" altLang="hu-HU" sz="1400" smtClean="0"/>
          </a:p>
        </p:txBody>
      </p:sp>
      <p:sp>
        <p:nvSpPr>
          <p:cNvPr id="3076" name="Rectangle 3"/>
          <p:cNvSpPr>
            <a:spLocks noChangeArrowheads="1"/>
          </p:cNvSpPr>
          <p:nvPr/>
        </p:nvSpPr>
        <p:spPr bwMode="auto">
          <a:xfrm>
            <a:off x="457200" y="-171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400" b="1" smtClean="0">
                <a:cs typeface="+mn-cs"/>
              </a:rPr>
              <a:t>MIRŐL LESZ MA SZÓ?</a:t>
            </a:r>
          </a:p>
        </p:txBody>
      </p:sp>
      <p:sp>
        <p:nvSpPr>
          <p:cNvPr id="2272260" name="AutoShape 4"/>
          <p:cNvSpPr>
            <a:spLocks/>
          </p:cNvSpPr>
          <p:nvPr/>
        </p:nvSpPr>
        <p:spPr bwMode="auto">
          <a:xfrm>
            <a:off x="144463" y="2926135"/>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2. </a:t>
            </a:r>
            <a:r>
              <a:rPr lang="hu-HU" altLang="hu-HU" sz="3600" b="1" dirty="0" smtClean="0">
                <a:sym typeface="Wingdings" pitchFamily="2" charset="2"/>
              </a:rPr>
              <a:t>EREDMÉNYSZÁMÍTÁS</a:t>
            </a:r>
            <a:br>
              <a:rPr lang="hu-HU" altLang="hu-HU" sz="3600" b="1" dirty="0" smtClean="0">
                <a:sym typeface="Wingdings" pitchFamily="2" charset="2"/>
              </a:rPr>
            </a:br>
            <a:r>
              <a:rPr lang="hu-HU" altLang="hu-HU" sz="2000" b="1" dirty="0" smtClean="0"/>
              <a:t>(EREDMÉNYKATEGÓRIÁK, AZ ÜZEMI EREDMÉNY SZÁMÍTÁSA ÖSSZKÖLTSÉG ÉS FORGALMI KÖLTSÉG ELJÁRÁSSAL</a:t>
            </a:r>
            <a:endParaRPr lang="hu-HU" altLang="hu-HU" sz="3600" b="1" dirty="0" smtClean="0">
              <a:cs typeface="+mn-cs"/>
            </a:endParaRPr>
          </a:p>
        </p:txBody>
      </p:sp>
      <p:sp>
        <p:nvSpPr>
          <p:cNvPr id="2272261" name="AutoShape 1"/>
          <p:cNvSpPr>
            <a:spLocks/>
          </p:cNvSpPr>
          <p:nvPr/>
        </p:nvSpPr>
        <p:spPr bwMode="auto">
          <a:xfrm>
            <a:off x="107950" y="692150"/>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1.</a:t>
            </a:r>
            <a:r>
              <a:rPr lang="hu-HU" altLang="hu-HU" sz="6800" b="1" dirty="0" smtClean="0">
                <a:cs typeface="+mn-cs"/>
              </a:rPr>
              <a:t> </a:t>
            </a:r>
            <a:r>
              <a:rPr lang="hu-HU" altLang="hu-HU" sz="3600" b="1" dirty="0" smtClean="0"/>
              <a:t>MIÉRT KELL TÖRVÉNYI SZABÁLYOZÁS?</a:t>
            </a:r>
            <a:br>
              <a:rPr lang="hu-HU" altLang="hu-HU" sz="3600" b="1" dirty="0" smtClean="0"/>
            </a:br>
            <a:r>
              <a:rPr lang="hu-HU" altLang="hu-HU" sz="1800" b="1" dirty="0" smtClean="0">
                <a:cs typeface="+mn-cs"/>
              </a:rPr>
              <a:t>(KI, MIBEN ÉRDEKELT, VONAL FELETTI EREDMÉNYEK)</a:t>
            </a:r>
            <a:endParaRPr lang="hu-HU" altLang="hu-HU" sz="2800" b="1" dirty="0" smtClean="0">
              <a:cs typeface="+mn-cs"/>
            </a:endParaRPr>
          </a:p>
        </p:txBody>
      </p:sp>
      <p:sp>
        <p:nvSpPr>
          <p:cNvPr id="7" name="AutoShape 4"/>
          <p:cNvSpPr>
            <a:spLocks/>
          </p:cNvSpPr>
          <p:nvPr/>
        </p:nvSpPr>
        <p:spPr bwMode="auto">
          <a:xfrm>
            <a:off x="296863" y="4798343"/>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3. </a:t>
            </a:r>
            <a:r>
              <a:rPr lang="hu-HU" altLang="hu-HU" sz="3600" b="1" dirty="0" smtClean="0">
                <a:sym typeface="Wingdings" pitchFamily="2" charset="2"/>
              </a:rPr>
              <a:t>GYAKORLÁS</a:t>
            </a:r>
          </a:p>
          <a:p>
            <a:pPr algn="ctr">
              <a:spcBef>
                <a:spcPct val="0"/>
              </a:spcBef>
              <a:buFontTx/>
              <a:buNone/>
              <a:defRPr/>
            </a:pPr>
            <a:r>
              <a:rPr lang="hu-HU" altLang="hu-HU" sz="2000" b="1" dirty="0" smtClean="0">
                <a:cs typeface="+mn-cs"/>
              </a:rPr>
              <a:t>(ÁTJÁRÁS A KÉT MÓDSZER KÖZÖTT)</a:t>
            </a:r>
            <a:endParaRPr lang="hu-HU" altLang="hu-HU" sz="3600" b="1" dirty="0" smtClean="0">
              <a:cs typeface="+mn-cs"/>
            </a:endParaRPr>
          </a:p>
        </p:txBody>
      </p:sp>
    </p:spTree>
    <p:extLst>
      <p:ext uri="{BB962C8B-B14F-4D97-AF65-F5344CB8AC3E}">
        <p14:creationId xmlns:p14="http://schemas.microsoft.com/office/powerpoint/2010/main" val="1524718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7226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p:bldP spid="2272260"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3BA380C0-0DA3-4D96-836A-287C6CA95DCD}" type="slidenum">
              <a:rPr lang="hu-HU" altLang="hu-HU" sz="1400" smtClean="0"/>
              <a:pPr algn="r" eaLnBrk="1" hangingPunct="1">
                <a:spcBef>
                  <a:spcPct val="0"/>
                </a:spcBef>
                <a:buFontTx/>
                <a:buNone/>
              </a:pPr>
              <a:t>7</a:t>
            </a:fld>
            <a:endParaRPr lang="hu-HU" altLang="hu-HU" sz="1400" smtClean="0"/>
          </a:p>
        </p:txBody>
      </p:sp>
      <p:sp>
        <p:nvSpPr>
          <p:cNvPr id="8195" name="Rectangle 2"/>
          <p:cNvSpPr>
            <a:spLocks noGrp="1" noChangeArrowheads="1"/>
          </p:cNvSpPr>
          <p:nvPr>
            <p:ph type="title"/>
          </p:nvPr>
        </p:nvSpPr>
        <p:spPr>
          <a:xfrm>
            <a:off x="827088" y="115888"/>
            <a:ext cx="7772400" cy="703262"/>
          </a:xfrm>
        </p:spPr>
        <p:txBody>
          <a:bodyPr/>
          <a:lstStyle/>
          <a:p>
            <a:pPr eaLnBrk="1" hangingPunct="1"/>
            <a:r>
              <a:rPr lang="hu-HU" altLang="hu-HU" sz="3600" smtClean="0"/>
              <a:t>A beszámolórészek összefüggése</a:t>
            </a:r>
          </a:p>
        </p:txBody>
      </p:sp>
      <p:grpSp>
        <p:nvGrpSpPr>
          <p:cNvPr id="1599491" name="Group 3"/>
          <p:cNvGrpSpPr>
            <a:grpSpLocks/>
          </p:cNvGrpSpPr>
          <p:nvPr/>
        </p:nvGrpSpPr>
        <p:grpSpPr bwMode="auto">
          <a:xfrm>
            <a:off x="323850" y="908050"/>
            <a:ext cx="8820150" cy="4968875"/>
            <a:chOff x="310" y="729"/>
            <a:chExt cx="5315" cy="3130"/>
          </a:xfrm>
        </p:grpSpPr>
        <p:sp>
          <p:nvSpPr>
            <p:cNvPr id="8251" name="Rectangle 4"/>
            <p:cNvSpPr>
              <a:spLocks noChangeArrowheads="1"/>
            </p:cNvSpPr>
            <p:nvPr/>
          </p:nvSpPr>
          <p:spPr bwMode="auto">
            <a:xfrm>
              <a:off x="340" y="729"/>
              <a:ext cx="4896" cy="2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4800" b="1">
                  <a:solidFill>
                    <a:schemeClr val="bg1"/>
                  </a:solidFill>
                </a:rPr>
                <a:t>MÉRLEG</a:t>
              </a:r>
            </a:p>
          </p:txBody>
        </p:sp>
        <p:sp>
          <p:nvSpPr>
            <p:cNvPr id="8252" name="Rectangle 5"/>
            <p:cNvSpPr>
              <a:spLocks noChangeArrowheads="1"/>
            </p:cNvSpPr>
            <p:nvPr/>
          </p:nvSpPr>
          <p:spPr bwMode="auto">
            <a:xfrm>
              <a:off x="310" y="1191"/>
              <a:ext cx="2615" cy="25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hu-HU" altLang="hu-HU" sz="1600"/>
                <a:t>A) BEFEKTETETT ESZKÖZÖK </a:t>
              </a:r>
            </a:p>
            <a:p>
              <a:pPr eaLnBrk="1" hangingPunct="1">
                <a:buFontTx/>
                <a:buNone/>
              </a:pPr>
              <a:r>
                <a:rPr lang="hu-HU" altLang="hu-HU" sz="1600"/>
                <a:t>      I.	Immateriális javak</a:t>
              </a:r>
            </a:p>
            <a:p>
              <a:pPr eaLnBrk="1" hangingPunct="1">
                <a:buFontTx/>
                <a:buNone/>
              </a:pPr>
              <a:r>
                <a:rPr lang="hu-HU" altLang="hu-HU" sz="1600"/>
                <a:t>      II.	Tárgyi eszközök</a:t>
              </a:r>
            </a:p>
            <a:p>
              <a:pPr eaLnBrk="1" hangingPunct="1">
                <a:buFontTx/>
                <a:buNone/>
              </a:pPr>
              <a:r>
                <a:rPr lang="hu-HU" altLang="hu-HU" sz="1600"/>
                <a:t>      III.	Befektetett pénzügyi eszközök</a:t>
              </a:r>
            </a:p>
            <a:p>
              <a:pPr eaLnBrk="1" hangingPunct="1">
                <a:buFontTx/>
                <a:buNone/>
              </a:pPr>
              <a:endParaRPr lang="hu-HU" altLang="hu-HU" sz="1600"/>
            </a:p>
            <a:p>
              <a:pPr eaLnBrk="1" hangingPunct="1">
                <a:buFontTx/>
                <a:buNone/>
              </a:pPr>
              <a:r>
                <a:rPr lang="hu-HU" altLang="hu-HU" sz="1600"/>
                <a:t>B) FORGÓESZKÖZÖK</a:t>
              </a:r>
            </a:p>
            <a:p>
              <a:pPr eaLnBrk="1" hangingPunct="1">
                <a:buFontTx/>
                <a:buNone/>
              </a:pPr>
              <a:r>
                <a:rPr lang="hu-HU" altLang="hu-HU" sz="1600"/>
                <a:t>      I.	Készletek</a:t>
              </a:r>
            </a:p>
            <a:p>
              <a:pPr eaLnBrk="1" hangingPunct="1">
                <a:buFontTx/>
                <a:buNone/>
              </a:pPr>
              <a:r>
                <a:rPr lang="hu-HU" altLang="hu-HU" sz="1600"/>
                <a:t>      II.	Követelések</a:t>
              </a:r>
            </a:p>
            <a:p>
              <a:pPr eaLnBrk="1" hangingPunct="1">
                <a:buFontTx/>
                <a:buNone/>
              </a:pPr>
              <a:r>
                <a:rPr lang="hu-HU" altLang="hu-HU" sz="1600"/>
                <a:t>      III.	Értékpapírok</a:t>
              </a:r>
            </a:p>
            <a:p>
              <a:pPr eaLnBrk="1" hangingPunct="1">
                <a:buFontTx/>
                <a:buNone/>
              </a:pPr>
              <a:r>
                <a:rPr lang="hu-HU" altLang="hu-HU" sz="1600">
                  <a:solidFill>
                    <a:srgbClr val="FF0000"/>
                  </a:solidFill>
                </a:rPr>
                <a:t>      </a:t>
              </a:r>
              <a:r>
                <a:rPr lang="hu-HU" altLang="hu-HU" sz="1800">
                  <a:solidFill>
                    <a:srgbClr val="FF0000"/>
                  </a:solidFill>
                </a:rPr>
                <a:t>IV.	Pénzeszközök</a:t>
              </a:r>
              <a:r>
                <a:rPr lang="hu-HU" altLang="hu-HU" sz="1800"/>
                <a:t> </a:t>
              </a:r>
            </a:p>
            <a:p>
              <a:pPr eaLnBrk="1" hangingPunct="1">
                <a:buFontTx/>
                <a:buNone/>
              </a:pPr>
              <a:endParaRPr lang="hu-HU" altLang="hu-HU" sz="1800"/>
            </a:p>
            <a:p>
              <a:pPr eaLnBrk="1" hangingPunct="1">
                <a:buFontTx/>
                <a:buNone/>
              </a:pPr>
              <a:r>
                <a:rPr lang="hu-HU" altLang="hu-HU" sz="1400" u="sng"/>
                <a:t>C) AKTIV  IDŐBELI ELHATÁROLÁS</a:t>
              </a:r>
              <a:endParaRPr lang="hu-HU" altLang="hu-HU" sz="1400"/>
            </a:p>
            <a:p>
              <a:pPr eaLnBrk="1" hangingPunct="1">
                <a:buFontTx/>
                <a:buNone/>
              </a:pPr>
              <a:r>
                <a:rPr lang="hu-HU" altLang="hu-HU" sz="1600"/>
                <a:t>ESZKÖZÖK ÖSSZESEN</a:t>
              </a:r>
            </a:p>
          </p:txBody>
        </p:sp>
        <p:sp>
          <p:nvSpPr>
            <p:cNvPr id="8253" name="Rectangle 6"/>
            <p:cNvSpPr>
              <a:spLocks noChangeArrowheads="1"/>
            </p:cNvSpPr>
            <p:nvPr/>
          </p:nvSpPr>
          <p:spPr bwMode="auto">
            <a:xfrm>
              <a:off x="2835" y="1143"/>
              <a:ext cx="2790" cy="26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5000"/>
                </a:lnSpc>
                <a:buFontTx/>
                <a:buNone/>
              </a:pPr>
              <a:r>
                <a:rPr lang="hu-HU" altLang="hu-HU" sz="1600" dirty="0"/>
                <a:t>D) SAJÁT TŐKE</a:t>
              </a:r>
            </a:p>
            <a:p>
              <a:pPr eaLnBrk="1" hangingPunct="1">
                <a:lnSpc>
                  <a:spcPct val="95000"/>
                </a:lnSpc>
                <a:buFontTx/>
                <a:buNone/>
              </a:pPr>
              <a:r>
                <a:rPr lang="hu-HU" altLang="hu-HU" sz="1600" dirty="0"/>
                <a:t>       I.	Jegyzett tőke</a:t>
              </a:r>
            </a:p>
            <a:p>
              <a:pPr eaLnBrk="1" hangingPunct="1">
                <a:lnSpc>
                  <a:spcPct val="95000"/>
                </a:lnSpc>
                <a:buFontTx/>
                <a:buNone/>
              </a:pPr>
              <a:r>
                <a:rPr lang="hu-HU" altLang="hu-HU" sz="1600" dirty="0"/>
                <a:t>       II.	Jegyzett, de be nem fizetett tőke (-)</a:t>
              </a:r>
            </a:p>
            <a:p>
              <a:pPr eaLnBrk="1" hangingPunct="1">
                <a:lnSpc>
                  <a:spcPct val="95000"/>
                </a:lnSpc>
                <a:buFontTx/>
                <a:buNone/>
              </a:pPr>
              <a:r>
                <a:rPr lang="hu-HU" altLang="hu-HU" sz="1600" dirty="0"/>
                <a:t>       III.	 Tőketartalék</a:t>
              </a:r>
            </a:p>
            <a:p>
              <a:pPr eaLnBrk="1" hangingPunct="1">
                <a:lnSpc>
                  <a:spcPct val="95000"/>
                </a:lnSpc>
                <a:buFontTx/>
                <a:buNone/>
              </a:pPr>
              <a:r>
                <a:rPr lang="hu-HU" altLang="hu-HU" sz="1600" dirty="0"/>
                <a:t>       IV.	Eredménytartalék</a:t>
              </a:r>
            </a:p>
            <a:p>
              <a:pPr eaLnBrk="1" hangingPunct="1">
                <a:lnSpc>
                  <a:spcPct val="95000"/>
                </a:lnSpc>
                <a:buFontTx/>
                <a:buNone/>
              </a:pPr>
              <a:r>
                <a:rPr lang="hu-HU" altLang="hu-HU" sz="1600" dirty="0"/>
                <a:t>       V.	Lekötött tartalék</a:t>
              </a:r>
            </a:p>
            <a:p>
              <a:pPr eaLnBrk="1" hangingPunct="1">
                <a:lnSpc>
                  <a:spcPct val="95000"/>
                </a:lnSpc>
                <a:buFontTx/>
                <a:buNone/>
              </a:pPr>
              <a:r>
                <a:rPr lang="hu-HU" altLang="hu-HU" sz="1600" dirty="0"/>
                <a:t>       VI.	Értékelési tartalék</a:t>
              </a:r>
            </a:p>
            <a:p>
              <a:pPr eaLnBrk="1" hangingPunct="1">
                <a:lnSpc>
                  <a:spcPct val="95000"/>
                </a:lnSpc>
                <a:buFontTx/>
                <a:buNone/>
              </a:pPr>
              <a:r>
                <a:rPr lang="hu-HU" altLang="hu-HU" sz="1600" dirty="0"/>
                <a:t>       </a:t>
              </a:r>
              <a:r>
                <a:rPr lang="hu-HU" altLang="hu-HU" sz="1800" dirty="0">
                  <a:solidFill>
                    <a:srgbClr val="FF0000"/>
                  </a:solidFill>
                </a:rPr>
                <a:t>VII.	</a:t>
              </a:r>
              <a:r>
                <a:rPr lang="hu-HU" altLang="hu-HU" sz="1800" dirty="0" smtClean="0">
                  <a:solidFill>
                    <a:srgbClr val="FF0000"/>
                  </a:solidFill>
                </a:rPr>
                <a:t>Adózott eredmény</a:t>
              </a:r>
              <a:endParaRPr lang="hu-HU" altLang="hu-HU" sz="1800" dirty="0">
                <a:solidFill>
                  <a:srgbClr val="FF0000"/>
                </a:solidFill>
              </a:endParaRPr>
            </a:p>
            <a:p>
              <a:pPr eaLnBrk="1" hangingPunct="1">
                <a:lnSpc>
                  <a:spcPct val="95000"/>
                </a:lnSpc>
                <a:buFontTx/>
                <a:buNone/>
              </a:pPr>
              <a:r>
                <a:rPr lang="hu-HU" altLang="hu-HU" sz="1600" dirty="0"/>
                <a:t>E) CÉLTARTALÉK</a:t>
              </a:r>
            </a:p>
            <a:p>
              <a:pPr eaLnBrk="1" hangingPunct="1">
                <a:lnSpc>
                  <a:spcPct val="95000"/>
                </a:lnSpc>
                <a:buFontTx/>
                <a:buNone/>
              </a:pPr>
              <a:r>
                <a:rPr lang="hu-HU" altLang="hu-HU" sz="1600" dirty="0"/>
                <a:t>F)  KÖTELEZETTSÉGEK</a:t>
              </a:r>
            </a:p>
            <a:p>
              <a:pPr eaLnBrk="1" hangingPunct="1">
                <a:lnSpc>
                  <a:spcPct val="95000"/>
                </a:lnSpc>
                <a:buFontTx/>
                <a:buNone/>
              </a:pPr>
              <a:r>
                <a:rPr lang="hu-HU" altLang="hu-HU" sz="1600" dirty="0"/>
                <a:t>       I.	Hátrasorolt kötelezettségek</a:t>
              </a:r>
            </a:p>
            <a:p>
              <a:pPr eaLnBrk="1" hangingPunct="1">
                <a:lnSpc>
                  <a:spcPct val="95000"/>
                </a:lnSpc>
                <a:buFontTx/>
                <a:buNone/>
              </a:pPr>
              <a:r>
                <a:rPr lang="hu-HU" altLang="hu-HU" sz="1600" dirty="0"/>
                <a:t>       II.	Hosszú lejáratú kötelezettségek</a:t>
              </a:r>
            </a:p>
            <a:p>
              <a:pPr eaLnBrk="1" hangingPunct="1">
                <a:lnSpc>
                  <a:spcPct val="95000"/>
                </a:lnSpc>
                <a:buFontTx/>
                <a:buNone/>
              </a:pPr>
              <a:r>
                <a:rPr lang="hu-HU" altLang="hu-HU" sz="1600" dirty="0"/>
                <a:t>       III.	Rövid lejáratú kötelezettségek</a:t>
              </a:r>
            </a:p>
            <a:p>
              <a:pPr eaLnBrk="1" hangingPunct="1">
                <a:lnSpc>
                  <a:spcPct val="95000"/>
                </a:lnSpc>
                <a:buFontTx/>
                <a:buNone/>
              </a:pPr>
              <a:r>
                <a:rPr lang="hu-HU" altLang="hu-HU" sz="1400" u="sng" dirty="0"/>
                <a:t>G) PASSZIV  IDŐBELI ELHATÁROLÁS</a:t>
              </a:r>
              <a:endParaRPr lang="hu-HU" altLang="hu-HU" sz="1400" dirty="0"/>
            </a:p>
            <a:p>
              <a:pPr eaLnBrk="1" hangingPunct="1">
                <a:lnSpc>
                  <a:spcPct val="95000"/>
                </a:lnSpc>
                <a:buFontTx/>
                <a:buNone/>
              </a:pPr>
              <a:r>
                <a:rPr lang="hu-HU" altLang="hu-HU" sz="1800" dirty="0"/>
                <a:t>FORRÁSOK ÖSSZESEN</a:t>
              </a:r>
            </a:p>
          </p:txBody>
        </p:sp>
        <p:sp>
          <p:nvSpPr>
            <p:cNvPr id="8254" name="Line 7"/>
            <p:cNvSpPr>
              <a:spLocks noChangeShapeType="1"/>
            </p:cNvSpPr>
            <p:nvPr/>
          </p:nvSpPr>
          <p:spPr bwMode="auto">
            <a:xfrm flipV="1">
              <a:off x="340" y="1071"/>
              <a:ext cx="5080" cy="24"/>
            </a:xfrm>
            <a:prstGeom prst="line">
              <a:avLst/>
            </a:prstGeom>
            <a:noFill/>
            <a:ln w="1016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8255" name="Line 8"/>
            <p:cNvSpPr>
              <a:spLocks noChangeShapeType="1"/>
            </p:cNvSpPr>
            <p:nvPr/>
          </p:nvSpPr>
          <p:spPr bwMode="auto">
            <a:xfrm>
              <a:off x="2736" y="1095"/>
              <a:ext cx="0" cy="2764"/>
            </a:xfrm>
            <a:prstGeom prst="line">
              <a:avLst/>
            </a:prstGeom>
            <a:noFill/>
            <a:ln w="1016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1599497" name="Group 9"/>
          <p:cNvGrpSpPr>
            <a:grpSpLocks/>
          </p:cNvGrpSpPr>
          <p:nvPr/>
        </p:nvGrpSpPr>
        <p:grpSpPr bwMode="auto">
          <a:xfrm>
            <a:off x="7380288" y="2565400"/>
            <a:ext cx="1081087" cy="1397000"/>
            <a:chOff x="4967" y="1873"/>
            <a:chExt cx="681" cy="880"/>
          </a:xfrm>
        </p:grpSpPr>
        <p:grpSp>
          <p:nvGrpSpPr>
            <p:cNvPr id="8226" name="Group 10"/>
            <p:cNvGrpSpPr>
              <a:grpSpLocks noChangeAspect="1"/>
            </p:cNvGrpSpPr>
            <p:nvPr/>
          </p:nvGrpSpPr>
          <p:grpSpPr bwMode="auto">
            <a:xfrm>
              <a:off x="4967" y="1873"/>
              <a:ext cx="681" cy="574"/>
              <a:chOff x="385" y="981"/>
              <a:chExt cx="2494" cy="1997"/>
            </a:xfrm>
          </p:grpSpPr>
          <p:sp>
            <p:nvSpPr>
              <p:cNvPr id="8228" name="AutoShape 11"/>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8229" name="Rectangle 12"/>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8230" name="Freeform 13"/>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1" name="Freeform 14"/>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2" name="Freeform 15"/>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3" name="Freeform 16"/>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4" name="Freeform 17"/>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5" name="Freeform 18"/>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6" name="Freeform 19"/>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7" name="Freeform 20"/>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8" name="Freeform 21"/>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39" name="Freeform 22"/>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0" name="Freeform 23"/>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1" name="Freeform 24"/>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2" name="Freeform 25"/>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3" name="Freeform 26"/>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4" name="Freeform 27"/>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5" name="Freeform 28"/>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6" name="Freeform 29"/>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7" name="Freeform 30"/>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48" name="Rectangle 31"/>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8249" name="Rectangle 32"/>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b="1">
                  <a:solidFill>
                    <a:srgbClr val="CBBD3B"/>
                  </a:solidFill>
                  <a:latin typeface="Palatino" pitchFamily="18" charset="0"/>
                </a:endParaRPr>
              </a:p>
            </p:txBody>
          </p:sp>
          <p:sp>
            <p:nvSpPr>
              <p:cNvPr id="8250" name="Freeform 33"/>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8227" name="Text Box 34"/>
            <p:cNvSpPr txBox="1">
              <a:spLocks noChangeArrowheads="1"/>
            </p:cNvSpPr>
            <p:nvPr/>
          </p:nvSpPr>
          <p:spPr bwMode="auto">
            <a:xfrm>
              <a:off x="5012" y="2523"/>
              <a:ext cx="635" cy="23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900" b="1">
                  <a:solidFill>
                    <a:srgbClr val="354C7B"/>
                  </a:solidFill>
                </a:rPr>
                <a:t>EREDMÉNY-KIMUTATÁS</a:t>
              </a:r>
            </a:p>
          </p:txBody>
        </p:sp>
      </p:grpSp>
      <p:grpSp>
        <p:nvGrpSpPr>
          <p:cNvPr id="1599523" name="Group 35"/>
          <p:cNvGrpSpPr>
            <a:grpSpLocks/>
          </p:cNvGrpSpPr>
          <p:nvPr/>
        </p:nvGrpSpPr>
        <p:grpSpPr bwMode="auto">
          <a:xfrm>
            <a:off x="3203575" y="3338513"/>
            <a:ext cx="1081088" cy="1385887"/>
            <a:chOff x="385" y="2296"/>
            <a:chExt cx="681" cy="873"/>
          </a:xfrm>
        </p:grpSpPr>
        <p:grpSp>
          <p:nvGrpSpPr>
            <p:cNvPr id="8201" name="Group 36"/>
            <p:cNvGrpSpPr>
              <a:grpSpLocks noChangeAspect="1"/>
            </p:cNvGrpSpPr>
            <p:nvPr/>
          </p:nvGrpSpPr>
          <p:grpSpPr bwMode="auto">
            <a:xfrm flipH="1">
              <a:off x="386" y="2296"/>
              <a:ext cx="680" cy="561"/>
              <a:chOff x="385" y="981"/>
              <a:chExt cx="2494" cy="1997"/>
            </a:xfrm>
          </p:grpSpPr>
          <p:sp>
            <p:nvSpPr>
              <p:cNvPr id="8203" name="AutoShape 37"/>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8204" name="Rectangle 38"/>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8205" name="Freeform 39"/>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06" name="Freeform 40"/>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07" name="Freeform 41"/>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08" name="Freeform 42"/>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09" name="Freeform 43"/>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0" name="Freeform 44"/>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1" name="Freeform 45"/>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2" name="Freeform 46"/>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3" name="Freeform 47"/>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4" name="Freeform 48"/>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5" name="Freeform 49"/>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6" name="Freeform 50"/>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7" name="Freeform 51"/>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8" name="Freeform 52"/>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19" name="Freeform 53"/>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20" name="Freeform 54"/>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21" name="Freeform 55"/>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22" name="Freeform 56"/>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223" name="Rectangle 57"/>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8224" name="Rectangle 58"/>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8225" name="Freeform 59"/>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8202" name="Text Box 60"/>
            <p:cNvSpPr txBox="1">
              <a:spLocks noChangeArrowheads="1"/>
            </p:cNvSpPr>
            <p:nvPr/>
          </p:nvSpPr>
          <p:spPr bwMode="auto">
            <a:xfrm>
              <a:off x="385" y="2931"/>
              <a:ext cx="635" cy="238"/>
            </a:xfrm>
            <a:prstGeom prst="rect">
              <a:avLst/>
            </a:prstGeom>
            <a:solidFill>
              <a:srgbClr val="FFFFCC"/>
            </a:solidFill>
            <a:ln w="12700">
              <a:solidFill>
                <a:srgbClr val="CBBD3B"/>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900" b="1">
                  <a:solidFill>
                    <a:srgbClr val="354C7B"/>
                  </a:solidFill>
                </a:rPr>
                <a:t>CASH FLOW KIMUTATÁS</a:t>
              </a:r>
            </a:p>
          </p:txBody>
        </p:sp>
      </p:grpSp>
      <p:sp>
        <p:nvSpPr>
          <p:cNvPr id="1599549" name="Text Box 61"/>
          <p:cNvSpPr txBox="1">
            <a:spLocks noChangeArrowheads="1"/>
          </p:cNvSpPr>
          <p:nvPr/>
        </p:nvSpPr>
        <p:spPr bwMode="auto">
          <a:xfrm>
            <a:off x="341313" y="773113"/>
            <a:ext cx="85471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rgbClr val="000066"/>
                </a:solidFill>
                <a:latin typeface="Tahoma" pitchFamily="34" charset="0"/>
                <a:cs typeface="Tahoma" pitchFamily="34" charset="0"/>
              </a:rPr>
              <a:t>MÉRLEG</a:t>
            </a:r>
            <a:br>
              <a:rPr lang="hu-HU" altLang="hu-HU" sz="2000" b="1">
                <a:solidFill>
                  <a:srgbClr val="000066"/>
                </a:solidFill>
                <a:latin typeface="Tahoma" pitchFamily="34" charset="0"/>
                <a:cs typeface="Tahoma" pitchFamily="34" charset="0"/>
              </a:rPr>
            </a:br>
            <a:r>
              <a:rPr lang="hu-HU" altLang="hu-HU" sz="2000" b="1">
                <a:solidFill>
                  <a:srgbClr val="000066"/>
                </a:solidFill>
                <a:latin typeface="Tahoma" pitchFamily="34" charset="0"/>
                <a:cs typeface="Tahoma" pitchFamily="34" charset="0"/>
              </a:rPr>
              <a:t>ESZKÖZÖK</a:t>
            </a:r>
            <a:r>
              <a:rPr lang="hu-HU" altLang="hu-HU" sz="1600" b="1">
                <a:solidFill>
                  <a:srgbClr val="000066"/>
                </a:solidFill>
                <a:latin typeface="Tahoma" pitchFamily="34" charset="0"/>
                <a:cs typeface="Tahoma" pitchFamily="34" charset="0"/>
              </a:rPr>
              <a:t>		 				   </a:t>
            </a:r>
            <a:r>
              <a:rPr lang="hu-HU" altLang="hu-HU" sz="2000" b="1">
                <a:solidFill>
                  <a:srgbClr val="000066"/>
                </a:solidFill>
                <a:latin typeface="Tahoma" pitchFamily="34" charset="0"/>
                <a:cs typeface="Tahoma" pitchFamily="34" charset="0"/>
              </a:rPr>
              <a:t>FORRÁSOK</a:t>
            </a:r>
            <a:endParaRPr lang="hu-HU" altLang="hu-HU" sz="1600" b="1">
              <a:solidFill>
                <a:srgbClr val="000066"/>
              </a:solidFill>
              <a:latin typeface="Tahoma" pitchFamily="34" charset="0"/>
              <a:cs typeface="Tahoma" pitchFamily="34" charset="0"/>
            </a:endParaRPr>
          </a:p>
        </p:txBody>
      </p:sp>
      <p:sp>
        <p:nvSpPr>
          <p:cNvPr id="1599550" name="Oval 62"/>
          <p:cNvSpPr>
            <a:spLocks noChangeArrowheads="1"/>
          </p:cNvSpPr>
          <p:nvPr/>
        </p:nvSpPr>
        <p:spPr bwMode="auto">
          <a:xfrm>
            <a:off x="7164388" y="2349500"/>
            <a:ext cx="1584325" cy="1800225"/>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Tree>
    <p:extLst>
      <p:ext uri="{BB962C8B-B14F-4D97-AF65-F5344CB8AC3E}">
        <p14:creationId xmlns:p14="http://schemas.microsoft.com/office/powerpoint/2010/main" val="1191741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9491"/>
                                        </p:tgtEl>
                                        <p:attrNameLst>
                                          <p:attrName>style.visibility</p:attrName>
                                        </p:attrNameLst>
                                      </p:cBhvr>
                                      <p:to>
                                        <p:strVal val="visible"/>
                                      </p:to>
                                    </p:set>
                                    <p:anim calcmode="lin" valueType="num">
                                      <p:cBhvr additive="base">
                                        <p:cTn id="7" dur="500" fill="hold"/>
                                        <p:tgtEl>
                                          <p:spTgt spid="1599491"/>
                                        </p:tgtEl>
                                        <p:attrNameLst>
                                          <p:attrName>ppt_x</p:attrName>
                                        </p:attrNameLst>
                                      </p:cBhvr>
                                      <p:tavLst>
                                        <p:tav tm="0">
                                          <p:val>
                                            <p:strVal val="#ppt_x"/>
                                          </p:val>
                                        </p:tav>
                                        <p:tav tm="100000">
                                          <p:val>
                                            <p:strVal val="#ppt_x"/>
                                          </p:val>
                                        </p:tav>
                                      </p:tavLst>
                                    </p:anim>
                                    <p:anim calcmode="lin" valueType="num">
                                      <p:cBhvr additive="base">
                                        <p:cTn id="8" dur="500" fill="hold"/>
                                        <p:tgtEl>
                                          <p:spTgt spid="15994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3" presetClass="entr" presetSubtype="0" fill="hold" nodeType="clickEffect">
                                  <p:stCondLst>
                                    <p:cond delay="0"/>
                                  </p:stCondLst>
                                  <p:childTnLst>
                                    <p:set>
                                      <p:cBhvr>
                                        <p:cTn id="12" dur="1" fill="hold">
                                          <p:stCondLst>
                                            <p:cond delay="0"/>
                                          </p:stCondLst>
                                        </p:cTn>
                                        <p:tgtEl>
                                          <p:spTgt spid="1599497"/>
                                        </p:tgtEl>
                                        <p:attrNameLst>
                                          <p:attrName>style.visibility</p:attrName>
                                        </p:attrNameLst>
                                      </p:cBhvr>
                                      <p:to>
                                        <p:strVal val="visible"/>
                                      </p:to>
                                    </p:set>
                                    <p:animEffect transition="in" filter="fade">
                                      <p:cBhvr>
                                        <p:cTn id="13" dur="100"/>
                                        <p:tgtEl>
                                          <p:spTgt spid="1599497"/>
                                        </p:tgtEl>
                                      </p:cBhvr>
                                    </p:animEffect>
                                    <p:anim calcmode="lin" valueType="num">
                                      <p:cBhvr>
                                        <p:cTn id="14" dur="400" fill="hold"/>
                                        <p:tgtEl>
                                          <p:spTgt spid="1599497"/>
                                        </p:tgtEl>
                                        <p:attrNameLst>
                                          <p:attrName>ppt_x</p:attrName>
                                        </p:attrNameLst>
                                      </p:cBhvr>
                                      <p:tavLst>
                                        <p:tav tm="0">
                                          <p:val>
                                            <p:strVal val="#ppt_x"/>
                                          </p:val>
                                        </p:tav>
                                        <p:tav tm="100000">
                                          <p:val>
                                            <p:strVal val="#ppt_x"/>
                                          </p:val>
                                        </p:tav>
                                      </p:tavLst>
                                    </p:anim>
                                    <p:anim calcmode="lin" valueType="num">
                                      <p:cBhvr>
                                        <p:cTn id="15" dur="400" fill="hold"/>
                                        <p:tgtEl>
                                          <p:spTgt spid="1599497"/>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159949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159949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3" presetClass="entr" presetSubtype="0" fill="hold" nodeType="clickEffect">
                                  <p:stCondLst>
                                    <p:cond delay="0"/>
                                  </p:stCondLst>
                                  <p:childTnLst>
                                    <p:set>
                                      <p:cBhvr>
                                        <p:cTn id="21" dur="1" fill="hold">
                                          <p:stCondLst>
                                            <p:cond delay="0"/>
                                          </p:stCondLst>
                                        </p:cTn>
                                        <p:tgtEl>
                                          <p:spTgt spid="1599523"/>
                                        </p:tgtEl>
                                        <p:attrNameLst>
                                          <p:attrName>style.visibility</p:attrName>
                                        </p:attrNameLst>
                                      </p:cBhvr>
                                      <p:to>
                                        <p:strVal val="visible"/>
                                      </p:to>
                                    </p:set>
                                    <p:animEffect transition="in" filter="fade">
                                      <p:cBhvr>
                                        <p:cTn id="22" dur="100"/>
                                        <p:tgtEl>
                                          <p:spTgt spid="1599523"/>
                                        </p:tgtEl>
                                      </p:cBhvr>
                                    </p:animEffect>
                                    <p:anim calcmode="lin" valueType="num">
                                      <p:cBhvr>
                                        <p:cTn id="23" dur="400" fill="hold"/>
                                        <p:tgtEl>
                                          <p:spTgt spid="1599523"/>
                                        </p:tgtEl>
                                        <p:attrNameLst>
                                          <p:attrName>ppt_x</p:attrName>
                                        </p:attrNameLst>
                                      </p:cBhvr>
                                      <p:tavLst>
                                        <p:tav tm="0">
                                          <p:val>
                                            <p:strVal val="#ppt_x"/>
                                          </p:val>
                                        </p:tav>
                                        <p:tav tm="100000">
                                          <p:val>
                                            <p:strVal val="#ppt_x"/>
                                          </p:val>
                                        </p:tav>
                                      </p:tavLst>
                                    </p:anim>
                                    <p:anim calcmode="lin" valueType="num">
                                      <p:cBhvr>
                                        <p:cTn id="24" dur="400" fill="hold"/>
                                        <p:tgtEl>
                                          <p:spTgt spid="1599523"/>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5995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5995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5995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99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549" grpId="0"/>
      <p:bldP spid="159955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C5A94092-8E48-464D-B9D5-C4CB50197577}" type="slidenum">
              <a:rPr lang="hu-HU" altLang="hu-HU" sz="1400" smtClean="0"/>
              <a:pPr algn="r" eaLnBrk="1" hangingPunct="1">
                <a:spcBef>
                  <a:spcPct val="0"/>
                </a:spcBef>
                <a:buFontTx/>
                <a:buNone/>
              </a:pPr>
              <a:t>8</a:t>
            </a:fld>
            <a:endParaRPr lang="hu-HU" altLang="hu-HU" sz="1400" smtClean="0"/>
          </a:p>
        </p:txBody>
      </p:sp>
      <p:sp>
        <p:nvSpPr>
          <p:cNvPr id="9219" name="Rectangle 2"/>
          <p:cNvSpPr>
            <a:spLocks noGrp="1" noChangeArrowheads="1"/>
          </p:cNvSpPr>
          <p:nvPr>
            <p:ph type="title"/>
          </p:nvPr>
        </p:nvSpPr>
        <p:spPr/>
        <p:txBody>
          <a:bodyPr/>
          <a:lstStyle/>
          <a:p>
            <a:pPr eaLnBrk="1" hangingPunct="1"/>
            <a:r>
              <a:rPr lang="hu-HU" altLang="hu-HU" smtClean="0"/>
              <a:t>EREDMÉNYKIMUTATÁS</a:t>
            </a:r>
            <a:endParaRPr lang="hu-HU" altLang="hu-HU" sz="4000" smtClean="0"/>
          </a:p>
        </p:txBody>
      </p:sp>
      <p:sp>
        <p:nvSpPr>
          <p:cNvPr id="1600515" name="Rectangle 3"/>
          <p:cNvSpPr>
            <a:spLocks noGrp="1" noChangeArrowheads="1"/>
          </p:cNvSpPr>
          <p:nvPr>
            <p:ph type="body" sz="half" idx="2"/>
          </p:nvPr>
        </p:nvSpPr>
        <p:spPr>
          <a:xfrm>
            <a:off x="4652963" y="1600200"/>
            <a:ext cx="4033837" cy="4525963"/>
          </a:xfrm>
        </p:spPr>
        <p:txBody>
          <a:bodyPr/>
          <a:lstStyle/>
          <a:p>
            <a:pPr eaLnBrk="1" hangingPunct="1">
              <a:lnSpc>
                <a:spcPct val="95000"/>
              </a:lnSpc>
            </a:pPr>
            <a:r>
              <a:rPr lang="hu-HU" altLang="hu-HU" sz="1600" smtClean="0"/>
              <a:t>A HOZAMOK ÉS RÁFORDÍTÁSOK (ÁLDOZATOK) SZEMBEÁLLÍTÁSÁVAL MEGÁLLAPÍTJA AZ IDŐSZAKI EREDMÉNYT.</a:t>
            </a:r>
          </a:p>
          <a:p>
            <a:pPr eaLnBrk="1" hangingPunct="1">
              <a:lnSpc>
                <a:spcPct val="95000"/>
              </a:lnSpc>
            </a:pPr>
            <a:r>
              <a:rPr lang="hu-HU" altLang="hu-HU" sz="1600" smtClean="0"/>
              <a:t>KIEGÉSZÍTI A MÉRLEGET AZ IDŐSZAK EREDMÉNYÉNEK ÖSSZETÉTELÉBE ÉS FORRÁSAIBA VALÓ BETEKINTÉSSEL</a:t>
            </a:r>
          </a:p>
          <a:p>
            <a:pPr eaLnBrk="1" hangingPunct="1">
              <a:lnSpc>
                <a:spcPct val="95000"/>
              </a:lnSpc>
            </a:pPr>
            <a:r>
              <a:rPr lang="hu-HU" altLang="hu-HU" sz="1600" smtClean="0"/>
              <a:t> EREDMÉNY &gt; 0 </a:t>
            </a:r>
            <a:r>
              <a:rPr lang="hu-HU" altLang="hu-HU" sz="1600" smtClean="0">
                <a:sym typeface="Wingdings" pitchFamily="2" charset="2"/>
              </a:rPr>
              <a:t>NYERESÉG</a:t>
            </a:r>
          </a:p>
          <a:p>
            <a:pPr eaLnBrk="1" hangingPunct="1">
              <a:lnSpc>
                <a:spcPct val="95000"/>
              </a:lnSpc>
            </a:pPr>
            <a:r>
              <a:rPr lang="hu-HU" altLang="hu-HU" sz="1600" smtClean="0"/>
              <a:t> EREDMÉNY &lt; 0 </a:t>
            </a:r>
            <a:r>
              <a:rPr lang="hu-HU" altLang="hu-HU" sz="1600" smtClean="0">
                <a:sym typeface="Wingdings" pitchFamily="2" charset="2"/>
              </a:rPr>
              <a:t>VESZTESÉG</a:t>
            </a:r>
          </a:p>
          <a:p>
            <a:pPr eaLnBrk="1" hangingPunct="1">
              <a:lnSpc>
                <a:spcPct val="95000"/>
              </a:lnSpc>
            </a:pPr>
            <a:r>
              <a:rPr lang="hu-HU" altLang="hu-HU" sz="1600" smtClean="0"/>
              <a:t> EREDMÉNY = 0 </a:t>
            </a:r>
            <a:r>
              <a:rPr lang="hu-HU" altLang="hu-HU" sz="1600" smtClean="0">
                <a:sym typeface="Wingdings" pitchFamily="2" charset="2"/>
              </a:rPr>
              <a:t>???</a:t>
            </a:r>
          </a:p>
          <a:p>
            <a:pPr eaLnBrk="1" hangingPunct="1">
              <a:lnSpc>
                <a:spcPct val="95000"/>
              </a:lnSpc>
              <a:buFontTx/>
              <a:buNone/>
            </a:pPr>
            <a:r>
              <a:rPr lang="hu-HU" altLang="hu-HU" sz="1600" smtClean="0"/>
              <a:t>FONTOS ÖSSZEFÜGGÉS:</a:t>
            </a:r>
          </a:p>
        </p:txBody>
      </p:sp>
      <p:sp>
        <p:nvSpPr>
          <p:cNvPr id="1600516" name="Text Box 4"/>
          <p:cNvSpPr txBox="1">
            <a:spLocks noChangeArrowheads="1"/>
          </p:cNvSpPr>
          <p:nvPr/>
        </p:nvSpPr>
        <p:spPr bwMode="auto">
          <a:xfrm>
            <a:off x="457200" y="5257800"/>
            <a:ext cx="1981200" cy="106997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solidFill>
                  <a:srgbClr val="000099"/>
                </a:solidFill>
              </a:rPr>
              <a:t>EREDMÉNY ALAKULÁSÁT BEFOLYÁSOLÓ RÁFORDITÁSOK</a:t>
            </a:r>
          </a:p>
        </p:txBody>
      </p:sp>
      <p:sp>
        <p:nvSpPr>
          <p:cNvPr id="1600517" name="Text Box 5"/>
          <p:cNvSpPr txBox="1">
            <a:spLocks noChangeArrowheads="1"/>
          </p:cNvSpPr>
          <p:nvPr/>
        </p:nvSpPr>
        <p:spPr bwMode="auto">
          <a:xfrm>
            <a:off x="4800600" y="5300663"/>
            <a:ext cx="3505200" cy="590550"/>
          </a:xfrm>
          <a:prstGeom prst="rect">
            <a:avLst/>
          </a:prstGeom>
          <a:noFill/>
          <a:ln w="57150">
            <a:solidFill>
              <a:srgbClr val="FF3300"/>
            </a:solidFill>
            <a:miter lim="800000"/>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hu-HU" altLang="hu-HU" sz="1600" b="1">
                <a:solidFill>
                  <a:srgbClr val="FF3300"/>
                </a:solidFill>
              </a:rPr>
              <a:t>HOZAMOK – RÁFORDÍTÁSOK </a:t>
            </a:r>
            <a:br>
              <a:rPr lang="hu-HU" altLang="hu-HU" sz="1600" b="1">
                <a:solidFill>
                  <a:srgbClr val="FF3300"/>
                </a:solidFill>
              </a:rPr>
            </a:br>
            <a:r>
              <a:rPr lang="hu-HU" altLang="hu-HU" sz="1600" b="1">
                <a:solidFill>
                  <a:srgbClr val="FF3300"/>
                </a:solidFill>
              </a:rPr>
              <a:t> = IDŐSZAK EREDMÉNYE</a:t>
            </a:r>
            <a:endParaRPr lang="hu-HU" altLang="hu-HU" sz="1400" b="1">
              <a:solidFill>
                <a:srgbClr val="FF3300"/>
              </a:solidFill>
            </a:endParaRPr>
          </a:p>
        </p:txBody>
      </p:sp>
      <p:sp>
        <p:nvSpPr>
          <p:cNvPr id="1600518" name="Text Box 6"/>
          <p:cNvSpPr txBox="1">
            <a:spLocks noChangeArrowheads="1"/>
          </p:cNvSpPr>
          <p:nvPr/>
        </p:nvSpPr>
        <p:spPr bwMode="auto">
          <a:xfrm>
            <a:off x="2519363" y="5300663"/>
            <a:ext cx="1981200" cy="106997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solidFill>
                  <a:srgbClr val="000099"/>
                </a:solidFill>
              </a:rPr>
              <a:t>EREDMÉNY ALAKULÁSÁT BEFOLYÁSOLÓ HOZAMOK</a:t>
            </a:r>
          </a:p>
        </p:txBody>
      </p:sp>
      <p:sp>
        <p:nvSpPr>
          <p:cNvPr id="1600519" name="Text Box 7"/>
          <p:cNvSpPr txBox="1">
            <a:spLocks noChangeArrowheads="1"/>
          </p:cNvSpPr>
          <p:nvPr/>
        </p:nvSpPr>
        <p:spPr bwMode="auto">
          <a:xfrm>
            <a:off x="457200" y="6477000"/>
            <a:ext cx="4191000" cy="39687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000" b="1">
                <a:solidFill>
                  <a:srgbClr val="CC3300"/>
                </a:solidFill>
              </a:rPr>
              <a:t>IDŐSZAK EREDMÉNYE</a:t>
            </a:r>
          </a:p>
        </p:txBody>
      </p:sp>
      <p:grpSp>
        <p:nvGrpSpPr>
          <p:cNvPr id="9225" name="Group 8"/>
          <p:cNvGrpSpPr>
            <a:grpSpLocks noChangeAspect="1"/>
          </p:cNvGrpSpPr>
          <p:nvPr/>
        </p:nvGrpSpPr>
        <p:grpSpPr bwMode="auto">
          <a:xfrm>
            <a:off x="468313" y="1701800"/>
            <a:ext cx="4103687" cy="3455988"/>
            <a:chOff x="385" y="981"/>
            <a:chExt cx="2494" cy="1997"/>
          </a:xfrm>
        </p:grpSpPr>
        <p:sp>
          <p:nvSpPr>
            <p:cNvPr id="9226" name="AutoShape 9"/>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9227" name="Rectangle 10"/>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9228" name="Freeform 11"/>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29" name="Freeform 12"/>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0" name="Freeform 13"/>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1" name="Freeform 14"/>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2" name="Freeform 15"/>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3" name="Freeform 16"/>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4" name="Freeform 17"/>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5" name="Freeform 18"/>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6" name="Freeform 19"/>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7" name="Freeform 20"/>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8" name="Freeform 21"/>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39" name="Freeform 22"/>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40" name="Freeform 23"/>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41" name="Freeform 24"/>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42" name="Freeform 25"/>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43" name="Freeform 26"/>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44" name="Freeform 27"/>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45" name="Freeform 28"/>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246" name="Rectangle 29"/>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9247" name="Rectangle 30"/>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9248" name="Freeform 31"/>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Tree>
    <p:extLst>
      <p:ext uri="{BB962C8B-B14F-4D97-AF65-F5344CB8AC3E}">
        <p14:creationId xmlns:p14="http://schemas.microsoft.com/office/powerpoint/2010/main" val="3204851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0516"/>
                                        </p:tgtEl>
                                        <p:attrNameLst>
                                          <p:attrName>style.visibility</p:attrName>
                                        </p:attrNameLst>
                                      </p:cBhvr>
                                      <p:to>
                                        <p:strVal val="visible"/>
                                      </p:to>
                                    </p:set>
                                    <p:anim calcmode="lin" valueType="num">
                                      <p:cBhvr additive="base">
                                        <p:cTn id="7" dur="500" fill="hold"/>
                                        <p:tgtEl>
                                          <p:spTgt spid="1600516"/>
                                        </p:tgtEl>
                                        <p:attrNameLst>
                                          <p:attrName>ppt_x</p:attrName>
                                        </p:attrNameLst>
                                      </p:cBhvr>
                                      <p:tavLst>
                                        <p:tav tm="0">
                                          <p:val>
                                            <p:strVal val="#ppt_x"/>
                                          </p:val>
                                        </p:tav>
                                        <p:tav tm="100000">
                                          <p:val>
                                            <p:strVal val="#ppt_x"/>
                                          </p:val>
                                        </p:tav>
                                      </p:tavLst>
                                    </p:anim>
                                    <p:anim calcmode="lin" valueType="num">
                                      <p:cBhvr additive="base">
                                        <p:cTn id="8" dur="500" fill="hold"/>
                                        <p:tgtEl>
                                          <p:spTgt spid="16005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00518"/>
                                        </p:tgtEl>
                                        <p:attrNameLst>
                                          <p:attrName>style.visibility</p:attrName>
                                        </p:attrNameLst>
                                      </p:cBhvr>
                                      <p:to>
                                        <p:strVal val="visible"/>
                                      </p:to>
                                    </p:set>
                                    <p:anim calcmode="lin" valueType="num">
                                      <p:cBhvr additive="base">
                                        <p:cTn id="13" dur="500" fill="hold"/>
                                        <p:tgtEl>
                                          <p:spTgt spid="1600518"/>
                                        </p:tgtEl>
                                        <p:attrNameLst>
                                          <p:attrName>ppt_x</p:attrName>
                                        </p:attrNameLst>
                                      </p:cBhvr>
                                      <p:tavLst>
                                        <p:tav tm="0">
                                          <p:val>
                                            <p:strVal val="#ppt_x"/>
                                          </p:val>
                                        </p:tav>
                                        <p:tav tm="100000">
                                          <p:val>
                                            <p:strVal val="#ppt_x"/>
                                          </p:val>
                                        </p:tav>
                                      </p:tavLst>
                                    </p:anim>
                                    <p:anim calcmode="lin" valueType="num">
                                      <p:cBhvr additive="base">
                                        <p:cTn id="14" dur="500" fill="hold"/>
                                        <p:tgtEl>
                                          <p:spTgt spid="16005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00519"/>
                                        </p:tgtEl>
                                        <p:attrNameLst>
                                          <p:attrName>style.visibility</p:attrName>
                                        </p:attrNameLst>
                                      </p:cBhvr>
                                      <p:to>
                                        <p:strVal val="visible"/>
                                      </p:to>
                                    </p:set>
                                    <p:anim calcmode="lin" valueType="num">
                                      <p:cBhvr additive="base">
                                        <p:cTn id="19" dur="500" fill="hold"/>
                                        <p:tgtEl>
                                          <p:spTgt spid="1600519"/>
                                        </p:tgtEl>
                                        <p:attrNameLst>
                                          <p:attrName>ppt_x</p:attrName>
                                        </p:attrNameLst>
                                      </p:cBhvr>
                                      <p:tavLst>
                                        <p:tav tm="0">
                                          <p:val>
                                            <p:strVal val="0-#ppt_w/2"/>
                                          </p:val>
                                        </p:tav>
                                        <p:tav tm="100000">
                                          <p:val>
                                            <p:strVal val="#ppt_x"/>
                                          </p:val>
                                        </p:tav>
                                      </p:tavLst>
                                    </p:anim>
                                    <p:anim calcmode="lin" valueType="num">
                                      <p:cBhvr additive="base">
                                        <p:cTn id="20" dur="500" fill="hold"/>
                                        <p:tgtEl>
                                          <p:spTgt spid="16005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600515">
                                            <p:txEl>
                                              <p:pRg st="0" end="0"/>
                                            </p:txEl>
                                          </p:spTgt>
                                        </p:tgtEl>
                                        <p:attrNameLst>
                                          <p:attrName>style.visibility</p:attrName>
                                        </p:attrNameLst>
                                      </p:cBhvr>
                                      <p:to>
                                        <p:strVal val="visible"/>
                                      </p:to>
                                    </p:set>
                                    <p:anim calcmode="lin" valueType="num">
                                      <p:cBhvr additive="base">
                                        <p:cTn id="25" dur="500" fill="hold"/>
                                        <p:tgtEl>
                                          <p:spTgt spid="160051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00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600515">
                                            <p:txEl>
                                              <p:pRg st="1" end="1"/>
                                            </p:txEl>
                                          </p:spTgt>
                                        </p:tgtEl>
                                        <p:attrNameLst>
                                          <p:attrName>style.visibility</p:attrName>
                                        </p:attrNameLst>
                                      </p:cBhvr>
                                      <p:to>
                                        <p:strVal val="visible"/>
                                      </p:to>
                                    </p:set>
                                    <p:anim calcmode="lin" valueType="num">
                                      <p:cBhvr additive="base">
                                        <p:cTn id="31" dur="500" fill="hold"/>
                                        <p:tgtEl>
                                          <p:spTgt spid="1600515">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00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600515">
                                            <p:txEl>
                                              <p:pRg st="2" end="2"/>
                                            </p:txEl>
                                          </p:spTgt>
                                        </p:tgtEl>
                                        <p:attrNameLst>
                                          <p:attrName>style.visibility</p:attrName>
                                        </p:attrNameLst>
                                      </p:cBhvr>
                                      <p:to>
                                        <p:strVal val="visible"/>
                                      </p:to>
                                    </p:set>
                                    <p:anim calcmode="lin" valueType="num">
                                      <p:cBhvr additive="base">
                                        <p:cTn id="37" dur="500" fill="hold"/>
                                        <p:tgtEl>
                                          <p:spTgt spid="1600515">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00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600515">
                                            <p:txEl>
                                              <p:pRg st="3" end="3"/>
                                            </p:txEl>
                                          </p:spTgt>
                                        </p:tgtEl>
                                        <p:attrNameLst>
                                          <p:attrName>style.visibility</p:attrName>
                                        </p:attrNameLst>
                                      </p:cBhvr>
                                      <p:to>
                                        <p:strVal val="visible"/>
                                      </p:to>
                                    </p:set>
                                    <p:anim calcmode="lin" valueType="num">
                                      <p:cBhvr additive="base">
                                        <p:cTn id="43" dur="500" fill="hold"/>
                                        <p:tgtEl>
                                          <p:spTgt spid="1600515">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00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600515">
                                            <p:txEl>
                                              <p:pRg st="4" end="4"/>
                                            </p:txEl>
                                          </p:spTgt>
                                        </p:tgtEl>
                                        <p:attrNameLst>
                                          <p:attrName>style.visibility</p:attrName>
                                        </p:attrNameLst>
                                      </p:cBhvr>
                                      <p:to>
                                        <p:strVal val="visible"/>
                                      </p:to>
                                    </p:set>
                                    <p:anim calcmode="lin" valueType="num">
                                      <p:cBhvr additive="base">
                                        <p:cTn id="49" dur="500" fill="hold"/>
                                        <p:tgtEl>
                                          <p:spTgt spid="1600515">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00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1600515">
                                            <p:txEl>
                                              <p:pRg st="5" end="5"/>
                                            </p:txEl>
                                          </p:spTgt>
                                        </p:tgtEl>
                                        <p:attrNameLst>
                                          <p:attrName>style.visibility</p:attrName>
                                        </p:attrNameLst>
                                      </p:cBhvr>
                                      <p:to>
                                        <p:strVal val="visible"/>
                                      </p:to>
                                    </p:set>
                                    <p:anim calcmode="lin" valueType="num">
                                      <p:cBhvr additive="base">
                                        <p:cTn id="55" dur="500" fill="hold"/>
                                        <p:tgtEl>
                                          <p:spTgt spid="1600515">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005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00517"/>
                                        </p:tgtEl>
                                        <p:attrNameLst>
                                          <p:attrName>style.visibility</p:attrName>
                                        </p:attrNameLst>
                                      </p:cBhvr>
                                      <p:to>
                                        <p:strVal val="visible"/>
                                      </p:to>
                                    </p:set>
                                    <p:anim calcmode="lin" valueType="num">
                                      <p:cBhvr additive="base">
                                        <p:cTn id="61" dur="500" fill="hold"/>
                                        <p:tgtEl>
                                          <p:spTgt spid="1600517"/>
                                        </p:tgtEl>
                                        <p:attrNameLst>
                                          <p:attrName>ppt_x</p:attrName>
                                        </p:attrNameLst>
                                      </p:cBhvr>
                                      <p:tavLst>
                                        <p:tav tm="0">
                                          <p:val>
                                            <p:strVal val="0-#ppt_w/2"/>
                                          </p:val>
                                        </p:tav>
                                        <p:tav tm="100000">
                                          <p:val>
                                            <p:strVal val="#ppt_x"/>
                                          </p:val>
                                        </p:tav>
                                      </p:tavLst>
                                    </p:anim>
                                    <p:anim calcmode="lin" valueType="num">
                                      <p:cBhvr additive="base">
                                        <p:cTn id="62" dur="500" fill="hold"/>
                                        <p:tgtEl>
                                          <p:spTgt spid="16005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15" grpId="0" build="p" autoUpdateAnimBg="0"/>
      <p:bldP spid="1600516" grpId="0" animBg="1"/>
      <p:bldP spid="1600517" grpId="0" animBg="1" autoUpdateAnimBg="0"/>
      <p:bldP spid="1600518" grpId="0" animBg="1"/>
      <p:bldP spid="160051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40F8822E-C491-474E-B5A0-8AEB39D62467}" type="slidenum">
              <a:rPr lang="hu-HU" altLang="hu-HU" sz="1400" smtClean="0"/>
              <a:pPr algn="r" eaLnBrk="1" hangingPunct="1">
                <a:spcBef>
                  <a:spcPct val="0"/>
                </a:spcBef>
                <a:buFontTx/>
                <a:buNone/>
              </a:pPr>
              <a:t>9</a:t>
            </a:fld>
            <a:endParaRPr lang="hu-HU" altLang="hu-HU" sz="1400" smtClean="0"/>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Rectangle 3"/>
          <p:cNvSpPr>
            <a:spLocks noGrp="1" noChangeArrowheads="1"/>
          </p:cNvSpPr>
          <p:nvPr>
            <p:ph type="title"/>
          </p:nvPr>
        </p:nvSpPr>
        <p:spPr>
          <a:xfrm>
            <a:off x="457200" y="2924175"/>
            <a:ext cx="8229600" cy="1143000"/>
          </a:xfrm>
        </p:spPr>
        <p:txBody>
          <a:bodyPr/>
          <a:lstStyle/>
          <a:p>
            <a:pPr eaLnBrk="1" hangingPunct="1"/>
            <a:r>
              <a:rPr lang="hu-HU" altLang="hu-HU" sz="4000" smtClean="0"/>
              <a:t>AZ EREDMÉNYKIMUTATÁS </a:t>
            </a:r>
            <a:br>
              <a:rPr lang="hu-HU" altLang="hu-HU" sz="4000" smtClean="0"/>
            </a:br>
            <a:r>
              <a:rPr lang="hu-HU" altLang="hu-HU" sz="4000" smtClean="0"/>
              <a:t>AZ ÉVES MŰKÖDÉS HATÓTÉNYEZŐIT RÉSZLETEZI</a:t>
            </a:r>
          </a:p>
        </p:txBody>
      </p:sp>
    </p:spTree>
    <p:extLst>
      <p:ext uri="{BB962C8B-B14F-4D97-AF65-F5344CB8AC3E}">
        <p14:creationId xmlns:p14="http://schemas.microsoft.com/office/powerpoint/2010/main" val="438072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43238</TotalTime>
  <Words>3717</Words>
  <Application>Microsoft Office PowerPoint</Application>
  <PresentationFormat>Diavetítés a képernyőre (4:3 oldalarány)</PresentationFormat>
  <Paragraphs>608</Paragraphs>
  <Slides>30</Slides>
  <Notes>30</Notes>
  <HiddenSlides>0</HiddenSlides>
  <MMClips>2</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30</vt:i4>
      </vt:variant>
    </vt:vector>
  </HeadingPairs>
  <TitlesOfParts>
    <vt:vector size="38" baseType="lpstr">
      <vt:lpstr>Arial</vt:lpstr>
      <vt:lpstr>Arial CE</vt:lpstr>
      <vt:lpstr>Palatino</vt:lpstr>
      <vt:lpstr>Symbol</vt:lpstr>
      <vt:lpstr>Tahoma</vt:lpstr>
      <vt:lpstr>Times New Roman</vt:lpstr>
      <vt:lpstr>Wingdings</vt:lpstr>
      <vt:lpstr>Alapértelmezett terv</vt:lpstr>
      <vt:lpstr>9. AZ EREDMÉNY KIMUTATÁSA</vt:lpstr>
      <vt:lpstr>ELŐADÁS A JÓLÉTRŐL</vt:lpstr>
      <vt:lpstr>TANULSÁG: - A MAI ELŐADÁS LEGFONTOSABB ÜZENETE -</vt:lpstr>
      <vt:lpstr>MÁR A KÖZÉPKORTÓL LÉTEZNEK EREDMÉNYKIMUTATÁSOK!</vt:lpstr>
      <vt:lpstr>PowerPoint bemutató</vt:lpstr>
      <vt:lpstr>PowerPoint bemutató</vt:lpstr>
      <vt:lpstr>A beszámolórészek összefüggése</vt:lpstr>
      <vt:lpstr>EREDMÉNYKIMUTATÁS</vt:lpstr>
      <vt:lpstr>AZ EREDMÉNYKIMUTATÁS  AZ ÉVES MŰKÖDÉS HATÓTÉNYEZŐIT RÉSZLETEZI</vt:lpstr>
      <vt:lpstr>MIÉRT KELL TÖRVÉNYI SZABÁLYOZÁS?</vt:lpstr>
      <vt:lpstr>PowerPoint bemutató</vt:lpstr>
      <vt:lpstr>EREDMÉNYKATEGÓRIÁK</vt:lpstr>
      <vt:lpstr>FIZETENDŐ TÁRSASÁGI ADÓ LEVEZETÉSE</vt:lpstr>
      <vt:lpstr>PowerPoint bemutató</vt:lpstr>
      <vt:lpstr>EREDMÉNYKIMUTATÁS</vt:lpstr>
      <vt:lpstr>KÖLTSÉGELSZÁMOLÁS</vt:lpstr>
      <vt:lpstr>VÁLLALATI ÉRTÉKKÉPZÉS</vt:lpstr>
      <vt:lpstr>KÖLTSÉG ÉS EREDMÉNYKIMUTATÁS KAPCSOLATA</vt:lpstr>
      <vt:lpstr>EREDMÉNYKIMUTATÁS</vt:lpstr>
      <vt:lpstr>PÉLDA</vt:lpstr>
      <vt:lpstr>PowerPoint bemutató</vt:lpstr>
      <vt:lpstr>ÖSSZKÖLTSÉG ELJÁRÁS</vt:lpstr>
      <vt:lpstr>PowerPoint bemutató</vt:lpstr>
      <vt:lpstr>AZ EREDMÉNYKIMUTATÁS</vt:lpstr>
      <vt:lpstr>ÁTJÁRÁS A KÉT EREDMÉNYKIMUTATÁS KÖZÖTT</vt:lpstr>
      <vt:lpstr>EREDMÉNYKIMUTATÁS 1. ÁLLÍTSA ÖSSZE A VÁLLALKOZÁS ÖSSZKÖLTSÉG-TÍPUSÚ ÉS FORGALMI TÍPUSÚ EREDMÉNYKIMUTATÁSÁT AZ ÜZEMI EREDMÉNY SZINTJÉIG!</vt:lpstr>
      <vt:lpstr>AST = + TK - KV –KTT</vt:lpstr>
      <vt:lpstr>PowerPoint bemutató</vt:lpstr>
      <vt:lpstr>PowerPoint bemutató</vt:lpstr>
      <vt:lpstr>AZ EREDMÉNYREALIZÁLÁS  A VÁLLALKOZÁS MŰKÖDTETÉSÉNEK  CÉLJA ÉS ÉRTELME! </vt:lpstr>
    </vt:vector>
  </TitlesOfParts>
  <Company>BME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laab</dc:creator>
  <cp:lastModifiedBy>BaranyM</cp:lastModifiedBy>
  <cp:revision>270</cp:revision>
  <cp:lastPrinted>2016-11-15T14:20:54Z</cp:lastPrinted>
  <dcterms:created xsi:type="dcterms:W3CDTF">2009-11-22T10:24:48Z</dcterms:created>
  <dcterms:modified xsi:type="dcterms:W3CDTF">2016-11-15T17:37:52Z</dcterms:modified>
</cp:coreProperties>
</file>