
<file path=[Content_Types].xml><?xml version="1.0" encoding="utf-8"?>
<Types xmlns="http://schemas.openxmlformats.org/package/2006/content-types">
  <Default Extension="bin" ContentType="application/vnd.openxmlformats-officedocument.oleObject"/>
  <Default Extension="mpg" ContentType="video/mpeg"/>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28"/>
  </p:notesMasterIdLst>
  <p:handoutMasterIdLst>
    <p:handoutMasterId r:id="rId29"/>
  </p:handoutMasterIdLst>
  <p:sldIdLst>
    <p:sldId id="342" r:id="rId2"/>
    <p:sldId id="372" r:id="rId3"/>
    <p:sldId id="398" r:id="rId4"/>
    <p:sldId id="413" r:id="rId5"/>
    <p:sldId id="400" r:id="rId6"/>
    <p:sldId id="402" r:id="rId7"/>
    <p:sldId id="404" r:id="rId8"/>
    <p:sldId id="408" r:id="rId9"/>
    <p:sldId id="406" r:id="rId10"/>
    <p:sldId id="407" r:id="rId11"/>
    <p:sldId id="415" r:id="rId12"/>
    <p:sldId id="429" r:id="rId13"/>
    <p:sldId id="428" r:id="rId14"/>
    <p:sldId id="482" r:id="rId15"/>
    <p:sldId id="431" r:id="rId16"/>
    <p:sldId id="440" r:id="rId17"/>
    <p:sldId id="397" r:id="rId18"/>
    <p:sldId id="474" r:id="rId19"/>
    <p:sldId id="475" r:id="rId20"/>
    <p:sldId id="468" r:id="rId21"/>
    <p:sldId id="469" r:id="rId22"/>
    <p:sldId id="470" r:id="rId23"/>
    <p:sldId id="481" r:id="rId24"/>
    <p:sldId id="472" r:id="rId25"/>
    <p:sldId id="473" r:id="rId26"/>
    <p:sldId id="420" r:id="rId27"/>
  </p:sldIdLst>
  <p:sldSz cx="9144000" cy="6858000" type="screen4x3"/>
  <p:notesSz cx="6761163" cy="9942513"/>
  <p:kinsoku lang="ja-JP" invalStChars="、。，．・：；？！゛゜ヽヾゝゞ々ー’”）〕］｝〉》」』】°‰′″℃￠％ぁぃぅぇぉっゃゅょゎァィゥェォッャュョヮヵヶ!%),.:;?]}｡｣､･ｧｨｩｪｫｬｭｮｯｰﾞﾟ" invalEndChars="‘“（〔［｛〈《「『【￥＄$([\{｢￡"/>
  <p:defaultTex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8E6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048" autoAdjust="0"/>
  </p:normalViewPr>
  <p:slideViewPr>
    <p:cSldViewPr>
      <p:cViewPr>
        <p:scale>
          <a:sx n="66" d="100"/>
          <a:sy n="66" d="100"/>
        </p:scale>
        <p:origin x="-1843" y="-91"/>
      </p:cViewPr>
      <p:guideLst>
        <p:guide orient="horz" pos="2160"/>
        <p:guide pos="2880"/>
      </p:guideLst>
    </p:cSldViewPr>
  </p:slid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5120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idx="2"/>
          </p:nvPr>
        </p:nvSpPr>
        <p:spPr bwMode="auto">
          <a:xfrm>
            <a:off x="904875" y="752475"/>
            <a:ext cx="4951413" cy="37147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1" name="Rectangle 3"/>
          <p:cNvSpPr>
            <a:spLocks noGrp="1" noChangeArrowheads="1"/>
          </p:cNvSpPr>
          <p:nvPr>
            <p:ph type="body" sz="quarter" idx="3"/>
          </p:nvPr>
        </p:nvSpPr>
        <p:spPr bwMode="auto">
          <a:xfrm>
            <a:off x="901489" y="4724420"/>
            <a:ext cx="4958186" cy="4184141"/>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hu-HU" noProof="0" smtClean="0"/>
              <a:t>Click to edit Master notes styles</a:t>
            </a:r>
          </a:p>
          <a:p>
            <a:pPr lvl="1"/>
            <a:r>
              <a:rPr lang="hu-HU" noProof="0" smtClean="0"/>
              <a:t>Second Level</a:t>
            </a:r>
          </a:p>
          <a:p>
            <a:pPr lvl="2"/>
            <a:r>
              <a:rPr lang="hu-HU" noProof="0" smtClean="0"/>
              <a:t>Third Level</a:t>
            </a:r>
          </a:p>
          <a:p>
            <a:pPr lvl="3"/>
            <a:r>
              <a:rPr lang="hu-HU" noProof="0" smtClean="0"/>
              <a:t>Fourth Level</a:t>
            </a:r>
          </a:p>
          <a:p>
            <a:pPr lvl="4"/>
            <a:r>
              <a:rPr lang="hu-HU" noProof="0" smtClean="0"/>
              <a:t>Fifth Level</a:t>
            </a:r>
          </a:p>
        </p:txBody>
      </p:sp>
    </p:spTree>
    <p:extLst>
      <p:ext uri="{BB962C8B-B14F-4D97-AF65-F5344CB8AC3E}">
        <p14:creationId xmlns:p14="http://schemas.microsoft.com/office/powerpoint/2010/main" val="22551661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904875" y="752475"/>
            <a:ext cx="4951413" cy="3714750"/>
          </a:xfrm>
          <a:ln/>
        </p:spPr>
      </p:sp>
      <p:sp>
        <p:nvSpPr>
          <p:cNvPr id="378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904875" y="752475"/>
            <a:ext cx="4951413" cy="3714750"/>
          </a:xfrm>
          <a:ln/>
        </p:spPr>
      </p:sp>
      <p:sp>
        <p:nvSpPr>
          <p:cNvPr id="471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en-US" dirty="0" smtClean="0"/>
              <a:t>So the splines are modified by</a:t>
            </a:r>
            <a:r>
              <a:rPr lang="hu-HU" altLang="en-US" baseline="0" dirty="0" smtClean="0"/>
              <a:t> hand. We know from physics that the y coordinate should follow a parabola.</a:t>
            </a:r>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904875" y="752475"/>
            <a:ext cx="4951413" cy="3714750"/>
          </a:xfrm>
          <a:ln/>
        </p:spPr>
      </p:sp>
      <p:sp>
        <p:nvSpPr>
          <p:cNvPr id="491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en-US" dirty="0" smtClean="0"/>
              <a:t>For path animation a single 3D curve should be drawn, which directly</a:t>
            </a:r>
            <a:r>
              <a:rPr lang="hu-HU" altLang="en-US" baseline="0" dirty="0" smtClean="0"/>
              <a:t> defines the position and indirectly the orientation.</a:t>
            </a:r>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904875" y="752475"/>
            <a:ext cx="4951413" cy="3714750"/>
          </a:xfrm>
          <a:ln/>
        </p:spPr>
      </p:sp>
      <p:sp>
        <p:nvSpPr>
          <p:cNvPr id="501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en-US" dirty="0" smtClean="0"/>
              <a:t>The indirect orientation definition</a:t>
            </a:r>
            <a:r>
              <a:rPr lang="hu-HU" altLang="en-US" baseline="0" dirty="0" smtClean="0"/>
              <a:t> is based on the recognition that objects like airplanes, birds, cars, people, animals etc. follow their own „nose”, meaning that their nose always point into the direction of the motion, which is the current velocity vector. The velocity is the derivative of the path. The nose direction is not enough to define the full orientation, so we also specify a „preferred vertical” direction. This can be a fixed direction or the current acceleration (this option is called Frenet frames in differential geometry).</a:t>
            </a:r>
          </a:p>
          <a:p>
            <a:endParaRPr lang="hu-HU" altLang="en-US" baseline="0" dirty="0" smtClean="0"/>
          </a:p>
          <a:p>
            <a:r>
              <a:rPr lang="hu-HU" altLang="en-US" baseline="0" dirty="0" smtClean="0"/>
              <a:t>If in modeling space, the nose direction is axis z, the vertical direction is axis y, then the transformation matrix can be directly obtained from their transformed versions. </a:t>
            </a:r>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904875" y="752475"/>
            <a:ext cx="4951413" cy="3714750"/>
          </a:xfrm>
          <a:ln/>
        </p:spPr>
      </p:sp>
      <p:sp>
        <p:nvSpPr>
          <p:cNvPr id="522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en-US" dirty="0" smtClean="0"/>
              <a:t>In physical</a:t>
            </a:r>
            <a:r>
              <a:rPr lang="hu-HU" altLang="en-US" baseline="0" dirty="0" smtClean="0"/>
              <a:t> animation the forces, masses, inertia and the initial conditions are defined and motion is obtained simulating the physical laws:</a:t>
            </a:r>
          </a:p>
          <a:p>
            <a:pPr marL="171450" indent="-171450">
              <a:buFontTx/>
              <a:buChar char="-"/>
            </a:pPr>
            <a:r>
              <a:rPr lang="hu-HU" altLang="en-US" baseline="0" dirty="0" smtClean="0"/>
              <a:t>Linear momentum is the product of the mass and the velocity of the center of mass</a:t>
            </a:r>
          </a:p>
          <a:p>
            <a:pPr marL="0" indent="0">
              <a:buFontTx/>
              <a:buNone/>
            </a:pPr>
            <a:r>
              <a:rPr lang="hu-HU" altLang="en-US" baseline="0" dirty="0" smtClean="0"/>
              <a:t>-  The time derivative of the linear momentum is the force</a:t>
            </a:r>
          </a:p>
          <a:p>
            <a:pPr marL="171450" indent="-171450">
              <a:buFontTx/>
              <a:buChar char="-"/>
            </a:pPr>
            <a:r>
              <a:rPr lang="hu-HU" altLang="en-US" baseline="0" dirty="0" smtClean="0"/>
              <a:t>Angular momentum is the product of the inertial matrix and the angular velocity</a:t>
            </a:r>
          </a:p>
          <a:p>
            <a:pPr marL="171450" indent="-171450">
              <a:buFontTx/>
              <a:buChar char="-"/>
            </a:pPr>
            <a:r>
              <a:rPr lang="hu-HU" altLang="en-US" baseline="0" dirty="0" smtClean="0"/>
              <a:t>The time derivative of the angular momentum is the torque</a:t>
            </a:r>
          </a:p>
          <a:p>
            <a:pPr marL="171450" indent="-171450">
              <a:buFontTx/>
              <a:buChar char="-"/>
            </a:pPr>
            <a:r>
              <a:rPr lang="hu-HU" altLang="en-US" baseline="0" dirty="0" smtClean="0"/>
              <a:t>Collision happens when objects are abount to penetrate into each other</a:t>
            </a:r>
          </a:p>
          <a:p>
            <a:pPr marL="171450" indent="-171450">
              <a:buFontTx/>
              <a:buChar char="-"/>
            </a:pPr>
            <a:r>
              <a:rPr lang="hu-HU" altLang="en-US" baseline="0" dirty="0" smtClean="0"/>
              <a:t>Upon collision, linear momentum and angular momentum are conserved, the kinetic energy is conserved only in case of elastic collision.  </a:t>
            </a:r>
          </a:p>
          <a:p>
            <a:pPr marL="171450" indent="-171450">
              <a:buFontTx/>
              <a:buChar char="-"/>
            </a:pPr>
            <a:endParaRPr lang="hu-HU" altLang="en-US" baseline="0" dirty="0" smtClean="0"/>
          </a:p>
          <a:p>
            <a:pPr marL="0" indent="0">
              <a:buFontTx/>
              <a:buNone/>
            </a:pPr>
            <a:r>
              <a:rPr lang="hu-HU" altLang="en-US" baseline="0" dirty="0" smtClean="0"/>
              <a:t>Note that in dog school the formula of the kinetic energy of rotational motion is wrong. What would be the right one?</a:t>
            </a:r>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904875" y="752475"/>
            <a:ext cx="4951413" cy="3714750"/>
          </a:xfrm>
          <a:ln/>
        </p:spPr>
      </p:sp>
      <p:sp>
        <p:nvSpPr>
          <p:cNvPr id="532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en-US" dirty="0" smtClean="0"/>
              <a:t>For the sake of simplicity,</a:t>
            </a:r>
            <a:r>
              <a:rPr lang="hu-HU" altLang="en-US" baseline="0" dirty="0" smtClean="0"/>
              <a:t> we consider only translational motion and point like objects. The force field in nature may depend on the time (e.g. wind), position (e.g. gravity) and the velocity (e.g. air resistance), but not on higher derivatives. According to the Newton</a:t>
            </a:r>
            <a:r>
              <a:rPr lang="en-US" altLang="en-US" baseline="0" dirty="0" smtClean="0"/>
              <a:t>’s law, the time derivative of the velocity is the force divided by the mass. According to the definition of the velocity, it is the time derivative of the position. So we have two linear differential equations that need to be solved. If the time is decomposed to small steps </a:t>
            </a:r>
            <a:r>
              <a:rPr lang="en-US" altLang="en-US" baseline="0" dirty="0" err="1" smtClean="0"/>
              <a:t>dt</a:t>
            </a:r>
            <a:r>
              <a:rPr lang="en-US" altLang="en-US" baseline="0" dirty="0" smtClean="0"/>
              <a:t>, differentials are approximated by differences, so the change of velocity will be the acceleration times </a:t>
            </a:r>
            <a:r>
              <a:rPr lang="en-US" altLang="en-US" baseline="0" dirty="0" err="1" smtClean="0"/>
              <a:t>dt</a:t>
            </a:r>
            <a:r>
              <a:rPr lang="en-US" altLang="en-US" baseline="0" dirty="0" smtClean="0"/>
              <a:t>, while the change of position the velocity time </a:t>
            </a:r>
            <a:r>
              <a:rPr lang="en-US" altLang="en-US" baseline="0" dirty="0" err="1" smtClean="0"/>
              <a:t>dt</a:t>
            </a:r>
            <a:r>
              <a:rPr lang="en-US" altLang="en-US" baseline="0" dirty="0" smtClean="0"/>
              <a:t>, since we assume that </a:t>
            </a:r>
            <a:r>
              <a:rPr lang="en-US" altLang="en-US" baseline="0" dirty="0" err="1" smtClean="0"/>
              <a:t>dt</a:t>
            </a:r>
            <a:r>
              <a:rPr lang="en-US" altLang="en-US" baseline="0" dirty="0" smtClean="0"/>
              <a:t> is small enough so acceleration and velocity are constants. </a:t>
            </a:r>
          </a:p>
          <a:p>
            <a:endParaRPr lang="en-US" altLang="en-US" baseline="0" dirty="0" smtClean="0"/>
          </a:p>
          <a:p>
            <a:r>
              <a:rPr lang="en-US" altLang="en-US" baseline="0" dirty="0" smtClean="0"/>
              <a:t>This is not the case for collision,  so this should be checked and if collision happens, the modified velocity should be directly computed from the preservation laws (linear momentum and angular momentum are preserved, kinetic energy is preserved only for elastic collision). </a:t>
            </a:r>
          </a:p>
          <a:p>
            <a:endParaRPr lang="en-US" altLang="en-US" baseline="0" dirty="0" smtClean="0"/>
          </a:p>
          <a:p>
            <a:r>
              <a:rPr lang="en-US" altLang="en-US" baseline="0" dirty="0" smtClean="0"/>
              <a:t>For the motion of a point like object in interval </a:t>
            </a:r>
            <a:r>
              <a:rPr lang="en-US" altLang="en-US" baseline="0" dirty="0" err="1" smtClean="0"/>
              <a:t>dt</a:t>
            </a:r>
            <a:r>
              <a:rPr lang="en-US" altLang="en-US" baseline="0" dirty="0" smtClean="0"/>
              <a:t> when we can assume that the velocity is constant, collision detection is equivalent to ray tracing. Collision response is similar to mirror like reflection if the collision is elastic, and we should reduce the perpendicular component if it is inelastic. </a:t>
            </a:r>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904875" y="752475"/>
            <a:ext cx="4951413" cy="3714750"/>
          </a:xfrm>
          <a:ln/>
        </p:spPr>
      </p:sp>
      <p:sp>
        <p:nvSpPr>
          <p:cNvPr id="542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Continuous collision detection is equivalent to ray tracing since the path</a:t>
            </a:r>
            <a:r>
              <a:rPr lang="en-US" altLang="en-US" baseline="0" dirty="0" smtClean="0"/>
              <a:t> of a point is assumed to be linear in </a:t>
            </a:r>
            <a:r>
              <a:rPr lang="en-US" altLang="en-US" baseline="0" dirty="0" err="1" smtClean="0"/>
              <a:t>dt.</a:t>
            </a:r>
            <a:r>
              <a:rPr lang="en-US" altLang="en-US" baseline="0" dirty="0" smtClean="0"/>
              <a:t> </a:t>
            </a:r>
            <a:endParaRPr lang="hu-HU" altLang="en-US" baseline="0" dirty="0" smtClean="0"/>
          </a:p>
          <a:p>
            <a:r>
              <a:rPr lang="hu-HU" altLang="en-US" baseline="0" dirty="0" err="1" smtClean="0"/>
              <a:t>Discrete</a:t>
            </a:r>
            <a:r>
              <a:rPr lang="hu-HU" altLang="en-US" baseline="0" dirty="0" smtClean="0"/>
              <a:t> </a:t>
            </a:r>
            <a:r>
              <a:rPr lang="hu-HU" altLang="en-US" baseline="0" dirty="0" err="1" smtClean="0"/>
              <a:t>collision</a:t>
            </a:r>
            <a:r>
              <a:rPr lang="hu-HU" altLang="en-US" baseline="0" dirty="0" smtClean="0"/>
              <a:t> </a:t>
            </a:r>
            <a:r>
              <a:rPr lang="hu-HU" altLang="en-US" baseline="0" dirty="0" err="1" smtClean="0"/>
              <a:t>detection</a:t>
            </a:r>
            <a:r>
              <a:rPr lang="hu-HU" altLang="en-US" baseline="0" dirty="0" smtClean="0"/>
              <a:t> </a:t>
            </a:r>
            <a:r>
              <a:rPr lang="hu-HU" altLang="en-US" baseline="0" dirty="0" err="1" smtClean="0"/>
              <a:t>checks</a:t>
            </a:r>
            <a:r>
              <a:rPr lang="hu-HU" altLang="en-US" baseline="0" dirty="0" smtClean="0"/>
              <a:t> </a:t>
            </a:r>
            <a:r>
              <a:rPr lang="hu-HU" altLang="en-US" baseline="0" dirty="0" err="1" smtClean="0"/>
              <a:t>whether</a:t>
            </a:r>
            <a:r>
              <a:rPr lang="hu-HU" altLang="en-US" baseline="0" dirty="0" smtClean="0"/>
              <a:t> </a:t>
            </a:r>
            <a:r>
              <a:rPr lang="hu-HU" altLang="en-US" baseline="0" dirty="0" err="1" smtClean="0"/>
              <a:t>the</a:t>
            </a:r>
            <a:r>
              <a:rPr lang="hu-HU" altLang="en-US" baseline="0" dirty="0" smtClean="0"/>
              <a:t> </a:t>
            </a:r>
            <a:r>
              <a:rPr lang="hu-HU" altLang="en-US" baseline="0" dirty="0" err="1" smtClean="0"/>
              <a:t>objects</a:t>
            </a:r>
            <a:r>
              <a:rPr lang="hu-HU" altLang="en-US" baseline="0" dirty="0" smtClean="0"/>
              <a:t> </a:t>
            </a:r>
            <a:r>
              <a:rPr lang="hu-HU" altLang="en-US" baseline="0" dirty="0" err="1" smtClean="0"/>
              <a:t>have</a:t>
            </a:r>
            <a:r>
              <a:rPr lang="hu-HU" altLang="en-US" baseline="0" dirty="0" smtClean="0"/>
              <a:t> </a:t>
            </a:r>
            <a:r>
              <a:rPr lang="hu-HU" altLang="en-US" baseline="0" dirty="0" err="1" smtClean="0"/>
              <a:t>penetrated</a:t>
            </a:r>
            <a:r>
              <a:rPr lang="hu-HU" altLang="en-US" baseline="0" dirty="0" smtClean="0"/>
              <a:t> </a:t>
            </a:r>
            <a:r>
              <a:rPr lang="hu-HU" altLang="en-US" baseline="0" dirty="0" err="1" smtClean="0"/>
              <a:t>into</a:t>
            </a:r>
            <a:r>
              <a:rPr lang="hu-HU" altLang="en-US" baseline="0" dirty="0" smtClean="0"/>
              <a:t> </a:t>
            </a:r>
            <a:r>
              <a:rPr lang="hu-HU" altLang="en-US" baseline="0" dirty="0" err="1" smtClean="0"/>
              <a:t>each</a:t>
            </a:r>
            <a:r>
              <a:rPr lang="hu-HU" altLang="en-US" baseline="0" dirty="0" smtClean="0"/>
              <a:t> </a:t>
            </a:r>
            <a:r>
              <a:rPr lang="hu-HU" altLang="en-US" baseline="0" dirty="0" err="1" smtClean="0"/>
              <a:t>other</a:t>
            </a:r>
            <a:r>
              <a:rPr lang="hu-HU" altLang="en-US" baseline="0" dirty="0" smtClean="0"/>
              <a:t> </a:t>
            </a:r>
            <a:r>
              <a:rPr lang="hu-HU" altLang="en-US" baseline="0" dirty="0" err="1" smtClean="0"/>
              <a:t>by</a:t>
            </a:r>
            <a:r>
              <a:rPr lang="hu-HU" altLang="en-US" baseline="0" dirty="0" smtClean="0"/>
              <a:t> </a:t>
            </a:r>
            <a:r>
              <a:rPr lang="hu-HU" altLang="en-US" baseline="0" dirty="0" err="1" smtClean="0"/>
              <a:t>containment</a:t>
            </a:r>
            <a:r>
              <a:rPr lang="hu-HU" altLang="en-US" baseline="0" dirty="0" smtClean="0"/>
              <a:t> test.</a:t>
            </a:r>
            <a:endParaRPr lang="en-US" altLang="en-US" dirty="0" smtClean="0"/>
          </a:p>
          <a:p>
            <a:endParaRPr lang="en-US"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904875" y="752475"/>
            <a:ext cx="4951413" cy="3714750"/>
          </a:xfrm>
          <a:ln/>
        </p:spPr>
      </p:sp>
      <p:sp>
        <p:nvSpPr>
          <p:cNvPr id="552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hu-HU" altLang="en-US" dirty="0" err="1" smtClean="0"/>
              <a:t>In</a:t>
            </a:r>
            <a:r>
              <a:rPr lang="hu-HU" altLang="en-US" dirty="0" smtClean="0"/>
              <a:t> </a:t>
            </a:r>
            <a:r>
              <a:rPr lang="hu-HU" altLang="en-US" dirty="0" err="1" smtClean="0"/>
              <a:t>character</a:t>
            </a:r>
            <a:r>
              <a:rPr lang="hu-HU" altLang="en-US" dirty="0" smtClean="0"/>
              <a:t> </a:t>
            </a:r>
            <a:r>
              <a:rPr lang="hu-HU" altLang="en-US" dirty="0" err="1" smtClean="0"/>
              <a:t>animation</a:t>
            </a:r>
            <a:r>
              <a:rPr lang="hu-HU" altLang="en-US" dirty="0" smtClean="0"/>
              <a:t>, </a:t>
            </a:r>
            <a:r>
              <a:rPr lang="hu-HU" altLang="en-US" dirty="0" err="1" smtClean="0"/>
              <a:t>the</a:t>
            </a:r>
            <a:r>
              <a:rPr lang="hu-HU" altLang="en-US" baseline="0" dirty="0" smtClean="0"/>
              <a:t> </a:t>
            </a:r>
            <a:r>
              <a:rPr lang="hu-HU" altLang="en-US" baseline="0" dirty="0" err="1" smtClean="0"/>
              <a:t>skeleton</a:t>
            </a:r>
            <a:r>
              <a:rPr lang="hu-HU" altLang="en-US" baseline="0" dirty="0" smtClean="0"/>
              <a:t> </a:t>
            </a:r>
            <a:r>
              <a:rPr lang="hu-HU" altLang="en-US" baseline="0" dirty="0" err="1" smtClean="0"/>
              <a:t>defines</a:t>
            </a:r>
            <a:r>
              <a:rPr lang="hu-HU" altLang="en-US" baseline="0" dirty="0" smtClean="0"/>
              <a:t> </a:t>
            </a:r>
            <a:r>
              <a:rPr lang="hu-HU" altLang="en-US" baseline="0" dirty="0" err="1" smtClean="0"/>
              <a:t>the</a:t>
            </a:r>
            <a:r>
              <a:rPr lang="hu-HU" altLang="en-US" baseline="0" dirty="0" smtClean="0"/>
              <a:t> </a:t>
            </a:r>
            <a:r>
              <a:rPr lang="hu-HU" altLang="en-US" baseline="0" dirty="0" err="1" smtClean="0"/>
              <a:t>motion</a:t>
            </a:r>
            <a:r>
              <a:rPr lang="hu-HU" altLang="en-US" baseline="0" dirty="0" smtClean="0"/>
              <a:t>. </a:t>
            </a:r>
            <a:r>
              <a:rPr lang="hu-HU" altLang="en-US" baseline="0" dirty="0" err="1" smtClean="0"/>
              <a:t>Every</a:t>
            </a:r>
            <a:r>
              <a:rPr lang="hu-HU" altLang="en-US" baseline="0" dirty="0" smtClean="0"/>
              <a:t> </a:t>
            </a:r>
            <a:r>
              <a:rPr lang="hu-HU" altLang="en-US" baseline="0" dirty="0" err="1" smtClean="0"/>
              <a:t>bone</a:t>
            </a:r>
            <a:r>
              <a:rPr lang="hu-HU" altLang="en-US" baseline="0" dirty="0" smtClean="0"/>
              <a:t> </a:t>
            </a:r>
            <a:r>
              <a:rPr lang="hu-HU" altLang="en-US" baseline="0" dirty="0" err="1" smtClean="0"/>
              <a:t>in</a:t>
            </a:r>
            <a:r>
              <a:rPr lang="hu-HU" altLang="en-US" baseline="0" dirty="0" smtClean="0"/>
              <a:t> </a:t>
            </a:r>
            <a:r>
              <a:rPr lang="hu-HU" altLang="en-US" baseline="0" dirty="0" err="1" smtClean="0"/>
              <a:t>the</a:t>
            </a:r>
            <a:r>
              <a:rPr lang="hu-HU" altLang="en-US" baseline="0" dirty="0" smtClean="0"/>
              <a:t> </a:t>
            </a:r>
            <a:r>
              <a:rPr lang="hu-HU" altLang="en-US" baseline="0" dirty="0" err="1" smtClean="0"/>
              <a:t>skeleton</a:t>
            </a:r>
            <a:r>
              <a:rPr lang="hu-HU" altLang="en-US" baseline="0" dirty="0" smtClean="0"/>
              <a:t> </a:t>
            </a:r>
            <a:r>
              <a:rPr lang="hu-HU" altLang="en-US" baseline="0" dirty="0" err="1" smtClean="0"/>
              <a:t>can</a:t>
            </a:r>
            <a:r>
              <a:rPr lang="hu-HU" altLang="en-US" baseline="0" dirty="0" smtClean="0"/>
              <a:t> </a:t>
            </a:r>
            <a:r>
              <a:rPr lang="hu-HU" altLang="en-US" baseline="0" dirty="0" err="1" smtClean="0"/>
              <a:t>introduce</a:t>
            </a:r>
            <a:r>
              <a:rPr lang="hu-HU" altLang="en-US" baseline="0" dirty="0" smtClean="0"/>
              <a:t> a </a:t>
            </a:r>
            <a:r>
              <a:rPr lang="hu-HU" altLang="en-US" baseline="0" dirty="0" err="1" smtClean="0"/>
              <a:t>rotation</a:t>
            </a:r>
            <a:r>
              <a:rPr lang="hu-HU" altLang="en-US" baseline="0" dirty="0" smtClean="0"/>
              <a:t> </a:t>
            </a:r>
            <a:r>
              <a:rPr lang="hu-HU" altLang="en-US" baseline="0" dirty="0" err="1" smtClean="0"/>
              <a:t>around</a:t>
            </a:r>
            <a:r>
              <a:rPr lang="hu-HU" altLang="en-US" baseline="0" dirty="0" smtClean="0"/>
              <a:t> </a:t>
            </a:r>
            <a:r>
              <a:rPr lang="hu-HU" altLang="en-US" baseline="0" dirty="0" err="1" smtClean="0"/>
              <a:t>the</a:t>
            </a:r>
            <a:r>
              <a:rPr lang="hu-HU" altLang="en-US" baseline="0" dirty="0" smtClean="0"/>
              <a:t> </a:t>
            </a:r>
            <a:r>
              <a:rPr lang="hu-HU" altLang="en-US" baseline="0" dirty="0" err="1" smtClean="0"/>
              <a:t>joint</a:t>
            </a:r>
            <a:r>
              <a:rPr lang="hu-HU" altLang="en-US" baseline="0" dirty="0" smtClean="0"/>
              <a:t> and a </a:t>
            </a:r>
            <a:r>
              <a:rPr lang="hu-HU" altLang="en-US" baseline="0" dirty="0" err="1" smtClean="0"/>
              <a:t>translation</a:t>
            </a:r>
            <a:r>
              <a:rPr lang="hu-HU" altLang="en-US" baseline="0" dirty="0" smtClean="0"/>
              <a:t> </a:t>
            </a:r>
            <a:r>
              <a:rPr lang="hu-HU" altLang="en-US" baseline="0" dirty="0" err="1" smtClean="0"/>
              <a:t>depending</a:t>
            </a:r>
            <a:r>
              <a:rPr lang="hu-HU" altLang="en-US" baseline="0" dirty="0" smtClean="0"/>
              <a:t> </a:t>
            </a:r>
            <a:r>
              <a:rPr lang="hu-HU" altLang="en-US" baseline="0" dirty="0" err="1" smtClean="0"/>
              <a:t>on</a:t>
            </a:r>
            <a:r>
              <a:rPr lang="hu-HU" altLang="en-US" baseline="0" dirty="0" smtClean="0"/>
              <a:t> </a:t>
            </a:r>
            <a:r>
              <a:rPr lang="hu-HU" altLang="en-US" baseline="0" dirty="0" err="1" smtClean="0"/>
              <a:t>the</a:t>
            </a:r>
            <a:r>
              <a:rPr lang="hu-HU" altLang="en-US" baseline="0" dirty="0" smtClean="0"/>
              <a:t> </a:t>
            </a:r>
            <a:r>
              <a:rPr lang="hu-HU" altLang="en-US" baseline="0" dirty="0" err="1" smtClean="0"/>
              <a:t>length</a:t>
            </a:r>
            <a:r>
              <a:rPr lang="hu-HU" altLang="en-US" baseline="0" dirty="0" smtClean="0"/>
              <a:t> of </a:t>
            </a:r>
            <a:r>
              <a:rPr lang="hu-HU" altLang="en-US" baseline="0" dirty="0" err="1" smtClean="0"/>
              <a:t>the</a:t>
            </a:r>
            <a:r>
              <a:rPr lang="hu-HU" altLang="en-US" baseline="0" dirty="0" smtClean="0"/>
              <a:t> </a:t>
            </a:r>
            <a:r>
              <a:rPr lang="hu-HU" altLang="en-US" baseline="0" dirty="0" err="1" smtClean="0"/>
              <a:t>bone</a:t>
            </a:r>
            <a:r>
              <a:rPr lang="hu-HU" altLang="en-US" baseline="0" dirty="0" smtClean="0"/>
              <a:t>. </a:t>
            </a:r>
            <a:endParaRPr lang="en-US" altLang="en-US" dirty="0" smtClean="0"/>
          </a:p>
          <a:p>
            <a:endParaRPr lang="en-US"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Diakép helye 1"/>
          <p:cNvSpPr>
            <a:spLocks noGrp="1" noRot="1" noChangeAspect="1" noTextEdit="1"/>
          </p:cNvSpPr>
          <p:nvPr>
            <p:ph type="sldImg"/>
          </p:nvPr>
        </p:nvSpPr>
        <p:spPr>
          <a:xfrm>
            <a:off x="904875" y="752475"/>
            <a:ext cx="4951413" cy="3714750"/>
          </a:xfrm>
          <a:ln/>
        </p:spPr>
      </p:sp>
      <p:sp>
        <p:nvSpPr>
          <p:cNvPr id="56323" name="Jegyzetek helye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When bone animation is defined, the bones and joints connecting them are also included in the mesh representing the skin. By default, a skin vertex will be transformed by the transformation of that bone which is closest to it. </a:t>
            </a:r>
          </a:p>
          <a:p>
            <a:endParaRPr lang="en-US" altLang="en-US" dirty="0" smtClean="0"/>
          </a:p>
          <a:p>
            <a:r>
              <a:rPr lang="en-US" altLang="en-US" dirty="0" smtClean="0"/>
              <a:t>During animation, the bones are rotated in the joints and upper level bones naturally modify all other bones connected to it via joints. The skin is deformed with the resulting transformation matrices of the bones.</a:t>
            </a:r>
            <a:endParaRPr lang="hu-HU"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Diakép helye 1"/>
          <p:cNvSpPr>
            <a:spLocks noGrp="1" noRot="1" noChangeAspect="1" noTextEdit="1"/>
          </p:cNvSpPr>
          <p:nvPr>
            <p:ph type="sldImg"/>
          </p:nvPr>
        </p:nvSpPr>
        <p:spPr>
          <a:xfrm>
            <a:off x="904875" y="752475"/>
            <a:ext cx="4951413" cy="3714750"/>
          </a:xfrm>
          <a:ln/>
        </p:spPr>
      </p:sp>
      <p:sp>
        <p:nvSpPr>
          <p:cNvPr id="57347" name="Jegyzetek helye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To examine how this can be done in OpenGL, let us consider a skin vertex attached to the cyan bone. When this correspondence is made, the skin vertex is expressed relative to its bone, i.e. in the coordinate system of the bone, resulting in (x,y,z). </a:t>
            </a:r>
          </a:p>
          <a:p>
            <a:endParaRPr lang="en-US" altLang="en-US" smtClean="0"/>
          </a:p>
          <a:p>
            <a:r>
              <a:rPr lang="en-US" altLang="en-US" smtClean="0"/>
              <a:t>This point can also be expressed in the coordinate system of the parent bone (brown bone), just the transformation between the reference systems of the two bones should be executed. This is currently a translation along axis x with the length of the bone l. </a:t>
            </a:r>
          </a:p>
          <a:p>
            <a:endParaRPr lang="en-US" altLang="en-US" smtClean="0"/>
          </a:p>
          <a:p>
            <a:r>
              <a:rPr lang="en-US" altLang="en-US" smtClean="0"/>
              <a:t>If the child (cyan) bone is rotated, this rotation applies to the skin in its coordinate system, thus rotation happens before applying the translation to the parent system. </a:t>
            </a:r>
          </a:p>
          <a:p>
            <a:endParaRPr lang="en-US" altLang="en-US" smtClean="0"/>
          </a:p>
          <a:p>
            <a:r>
              <a:rPr lang="en-US" altLang="en-US" smtClean="0"/>
              <a:t>If the parent bone is rotated, the skin is translated first to the parent’s coordinate system, then rotation takes place.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Diakép helye 1"/>
          <p:cNvSpPr>
            <a:spLocks noGrp="1" noRot="1" noChangeAspect="1" noTextEdit="1"/>
          </p:cNvSpPr>
          <p:nvPr>
            <p:ph type="sldImg"/>
          </p:nvPr>
        </p:nvSpPr>
        <p:spPr>
          <a:xfrm>
            <a:off x="904875" y="752475"/>
            <a:ext cx="4951413" cy="3714750"/>
          </a:xfrm>
          <a:ln/>
        </p:spPr>
      </p:sp>
      <p:sp>
        <p:nvSpPr>
          <p:cNvPr id="58371" name="Jegyzetek helye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If both bones are rotated, first child rotation, then translation to the parent’s system, finally rotation of the parent are executed. If the parent is also a child of some other node, or the parent is placed in the world, then new transformations must be added on the top of the hierarchy. </a:t>
            </a:r>
          </a:p>
          <a:p>
            <a:endParaRPr lang="en-US" altLang="en-US" smtClean="0"/>
          </a:p>
          <a:p>
            <a:r>
              <a:rPr lang="en-US" altLang="en-US" smtClean="0"/>
              <a:t>Generally, a bone is a rotation transformation for its own skin and a rotation + translation to its children, which should be applied recursively on hierarchical characters. </a:t>
            </a:r>
            <a:endParaRPr lang="hu-HU"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904875" y="752475"/>
            <a:ext cx="4951413" cy="3714750"/>
          </a:xfrm>
          <a:ln/>
        </p:spPr>
      </p:sp>
      <p:sp>
        <p:nvSpPr>
          <p:cNvPr id="389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Animation means that the properties</a:t>
            </a:r>
            <a:r>
              <a:rPr lang="en-US" altLang="en-US" baseline="0" dirty="0" smtClean="0"/>
              <a:t> of objects, light sources, or the camera change in time. Any property may change, but the most important case is when transformations are functions of time. If modeling transformation depends on time, we animate objects. If camera transformations are time dependent, we animate the camera. </a:t>
            </a:r>
            <a:endParaRPr lang="en-US" alt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Diakép helye 1"/>
          <p:cNvSpPr>
            <a:spLocks noGrp="1" noRot="1" noChangeAspect="1" noTextEdit="1"/>
          </p:cNvSpPr>
          <p:nvPr>
            <p:ph type="sldImg"/>
          </p:nvPr>
        </p:nvSpPr>
        <p:spPr>
          <a:xfrm>
            <a:off x="904875" y="752475"/>
            <a:ext cx="4951413" cy="3714750"/>
          </a:xfrm>
          <a:ln/>
        </p:spPr>
      </p:sp>
      <p:sp>
        <p:nvSpPr>
          <p:cNvPr id="59395" name="Jegyzetek helye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Our simple example is the primitive man, which consists of a head, torso, two independent legs and two arms. Let us consider just an arm. </a:t>
            </a:r>
          </a:p>
          <a:p>
            <a:r>
              <a:rPr lang="en-US" altLang="en-US" smtClean="0"/>
              <a:t>Pman swings his arm while walking. The swing rotation is defined in a coordinate system where the origin is the shoulder position. Then, the position of the shoulder with respect to Pman should be defined, i.e. the swinging arm should be expressed in a coordinate system having the origin in the center of Pman. This is a translation. Finally, Pman moves forward, i.e. its center is translated in the world coordinate system. So the arm is first rotated (T2), then translated (T1), and translated again (T0). From these transformations, T0 and T2 change in time, but T1 remains constant, which defines the physiological constraints of the body:</a:t>
            </a:r>
          </a:p>
          <a:p>
            <a:r>
              <a:rPr lang="en-US" altLang="en-US" smtClean="0"/>
              <a:t>Pman can move its complete body and can swing its arm, but cannot remove its arm from its shoulder.</a:t>
            </a:r>
          </a:p>
          <a:p>
            <a:endParaRPr lang="hu-HU"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Diakép helye 1"/>
          <p:cNvSpPr>
            <a:spLocks noGrp="1" noRot="1" noChangeAspect="1" noTextEdit="1"/>
          </p:cNvSpPr>
          <p:nvPr>
            <p:ph type="sldImg"/>
          </p:nvPr>
        </p:nvSpPr>
        <p:spPr>
          <a:xfrm>
            <a:off x="904875" y="752475"/>
            <a:ext cx="4951413" cy="3714750"/>
          </a:xfrm>
          <a:ln/>
        </p:spPr>
      </p:sp>
      <p:sp>
        <p:nvSpPr>
          <p:cNvPr id="60419" name="Jegyzetek helye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Only the parameters of T0 and T2 are updated. </a:t>
            </a:r>
          </a:p>
          <a:p>
            <a:endParaRPr lang="en-US" altLang="en-US" dirty="0" smtClean="0"/>
          </a:p>
          <a:p>
            <a:r>
              <a:rPr lang="en-US" altLang="en-US" dirty="0" smtClean="0"/>
              <a:t>T2 is a periodic swinging rotation, which is defined by two key frames defining the two extreme angles and the rotation angle is linearly interpolated in between according to the elapsed time.</a:t>
            </a:r>
          </a:p>
          <a:p>
            <a:endParaRPr lang="en-US" altLang="en-US" dirty="0" smtClean="0"/>
          </a:p>
          <a:p>
            <a:r>
              <a:rPr lang="en-US" altLang="en-US" dirty="0" smtClean="0"/>
              <a:t>Note that when we step on a lower hierarchy level, the transformation matrix is pushed on stack, and then restored since objects on the same level should not interfere (arms are independent, so are legs). However, the parent affects all its children.  </a:t>
            </a:r>
            <a:endParaRPr lang="hu-HU" alt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Diakép helye 1"/>
          <p:cNvSpPr>
            <a:spLocks noGrp="1" noRot="1" noChangeAspect="1" noTextEdit="1"/>
          </p:cNvSpPr>
          <p:nvPr>
            <p:ph type="sldImg"/>
          </p:nvPr>
        </p:nvSpPr>
        <p:spPr>
          <a:xfrm>
            <a:off x="904875" y="752475"/>
            <a:ext cx="4951413" cy="3714750"/>
          </a:xfrm>
          <a:ln/>
        </p:spPr>
      </p:sp>
      <p:sp>
        <p:nvSpPr>
          <p:cNvPr id="3" name="Jegyzetek helye 2"/>
          <p:cNvSpPr>
            <a:spLocks noGrp="1"/>
          </p:cNvSpPr>
          <p:nvPr>
            <p:ph type="body" idx="1"/>
          </p:nvPr>
        </p:nvSpPr>
        <p:spPr/>
        <p:txBody>
          <a:bodyPr>
            <a:normAutofit lnSpcReduction="10000"/>
          </a:bodyPr>
          <a:lstStyle/>
          <a:p>
            <a:pPr>
              <a:defRPr/>
            </a:pPr>
            <a:r>
              <a:rPr lang="en-US" dirty="0" smtClean="0"/>
              <a:t>The motion defined by constant forward moving velocity and constant angular speed in the hips and shoulders is not realistic since the leg will slip on the floor (like a break dancer) and the body will fly over the floor. </a:t>
            </a:r>
          </a:p>
          <a:p>
            <a:pPr>
              <a:defRPr/>
            </a:pPr>
            <a:endParaRPr lang="en-US" dirty="0" smtClean="0"/>
          </a:p>
          <a:p>
            <a:pPr>
              <a:defRPr/>
            </a:pPr>
            <a:r>
              <a:rPr lang="en-US" dirty="0" smtClean="0"/>
              <a:t>In realistic walking one leg should stand still on the floor. In an animation, the point of interest for which constraints are given is called the </a:t>
            </a:r>
            <a:r>
              <a:rPr lang="en-US" b="1" dirty="0" smtClean="0"/>
              <a:t>end </a:t>
            </a:r>
            <a:r>
              <a:rPr lang="en-US" b="1" dirty="0" err="1" smtClean="0"/>
              <a:t>effector</a:t>
            </a:r>
            <a:r>
              <a:rPr lang="en-US" b="1" dirty="0" smtClean="0"/>
              <a:t> </a:t>
            </a:r>
            <a:r>
              <a:rPr lang="en-US" dirty="0" smtClean="0"/>
              <a:t>(a term inherited from robotics). The end </a:t>
            </a:r>
            <a:r>
              <a:rPr lang="en-US" dirty="0" err="1" smtClean="0"/>
              <a:t>effector</a:t>
            </a:r>
            <a:r>
              <a:rPr lang="en-US" dirty="0" smtClean="0"/>
              <a:t> of the walking is the leg holding the weight of the body. </a:t>
            </a:r>
          </a:p>
          <a:p>
            <a:pPr>
              <a:defRPr/>
            </a:pPr>
            <a:endParaRPr lang="en-US" dirty="0" smtClean="0"/>
          </a:p>
          <a:p>
            <a:pPr>
              <a:defRPr/>
            </a:pPr>
            <a:r>
              <a:rPr lang="en-US" dirty="0" smtClean="0"/>
              <a:t>The problem is that we define the character state from top to bottom by setting a sequence of transformations. This is called </a:t>
            </a:r>
            <a:r>
              <a:rPr lang="en-US" b="1" dirty="0" smtClean="0"/>
              <a:t>forward kinematics</a:t>
            </a:r>
            <a:r>
              <a:rPr lang="en-US" dirty="0" smtClean="0"/>
              <a:t>. The end </a:t>
            </a:r>
            <a:r>
              <a:rPr lang="en-US" dirty="0" err="1" smtClean="0"/>
              <a:t>effector</a:t>
            </a:r>
            <a:r>
              <a:rPr lang="en-US" dirty="0" smtClean="0"/>
              <a:t> at the end of the transformation sequence will be affected by all transformations. The task is to determine the upper level transformations in a way that the resulting end </a:t>
            </a:r>
            <a:r>
              <a:rPr lang="en-US" dirty="0" err="1" smtClean="0"/>
              <a:t>effector</a:t>
            </a:r>
            <a:r>
              <a:rPr lang="en-US" dirty="0" smtClean="0"/>
              <a:t> position meets the specified constraint. Such problems are called </a:t>
            </a:r>
            <a:r>
              <a:rPr lang="en-US" b="1" dirty="0" smtClean="0"/>
              <a:t>inverse kinematics</a:t>
            </a:r>
            <a:r>
              <a:rPr lang="en-US" dirty="0" smtClean="0"/>
              <a:t>. </a:t>
            </a:r>
          </a:p>
          <a:p>
            <a:pPr>
              <a:defRPr/>
            </a:pPr>
            <a:endParaRPr lang="en-US" dirty="0" smtClean="0"/>
          </a:p>
          <a:p>
            <a:pPr>
              <a:defRPr/>
            </a:pPr>
            <a:r>
              <a:rPr lang="en-US" dirty="0" smtClean="0"/>
              <a:t>In this simple problem, we can explicitly solve the inverse kinematics problem since the relationship between the position of the character (forward and up) a hip rotation (</a:t>
            </a:r>
            <a:r>
              <a:rPr lang="en-US" dirty="0" err="1" smtClean="0"/>
              <a:t>ang</a:t>
            </a:r>
            <a:r>
              <a:rPr lang="en-US" dirty="0" smtClean="0"/>
              <a:t>) is defined by a right triangle of hypotenuse equal to the leg length. The end </a:t>
            </a:r>
            <a:r>
              <a:rPr lang="en-US" dirty="0" err="1" smtClean="0"/>
              <a:t>effector</a:t>
            </a:r>
            <a:r>
              <a:rPr lang="en-US" dirty="0" smtClean="0"/>
              <a:t> is always on the ground, so up directly specifies the distance from the floor. However, </a:t>
            </a:r>
            <a:r>
              <a:rPr lang="en-US" dirty="0" err="1" smtClean="0"/>
              <a:t>Pman</a:t>
            </a:r>
            <a:r>
              <a:rPr lang="en-US" dirty="0" smtClean="0"/>
              <a:t> walks forward, so its location along the forward direction is not constant. The actual forward position is just relative to the leg, which means that forward is updated incrementally.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Diakép helye 1"/>
          <p:cNvSpPr>
            <a:spLocks noGrp="1" noRot="1" noChangeAspect="1" noTextEdit="1"/>
          </p:cNvSpPr>
          <p:nvPr>
            <p:ph type="sldImg"/>
          </p:nvPr>
        </p:nvSpPr>
        <p:spPr>
          <a:xfrm>
            <a:off x="904875" y="752475"/>
            <a:ext cx="4951413" cy="3714750"/>
          </a:xfrm>
          <a:ln/>
        </p:spPr>
      </p:sp>
      <p:sp>
        <p:nvSpPr>
          <p:cNvPr id="62467" name="Jegyzetek helye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In case of multiple joints and bones, the correspondence between the rotation angles and the relative position of the origin and the end effector may become complicated if the rotation axes are different. However, when rotation axes are parallel (more or less, this is the case for hip and knee rotations), a simple analytic expression can be elaborated. </a:t>
            </a:r>
            <a:endParaRPr lang="hu-HU"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904875" y="752475"/>
            <a:ext cx="4951413" cy="3714750"/>
          </a:xfrm>
          <a:ln/>
        </p:spPr>
      </p:sp>
      <p:sp>
        <p:nvSpPr>
          <p:cNvPr id="634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904875" y="752475"/>
            <a:ext cx="4951413" cy="3714750"/>
          </a:xfrm>
          <a:ln/>
        </p:spPr>
      </p:sp>
      <p:sp>
        <p:nvSpPr>
          <p:cNvPr id="399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Animation also means that when some time elapses, the state of the virtual world catches</a:t>
            </a:r>
            <a:r>
              <a:rPr lang="en-US" altLang="en-US" baseline="0" dirty="0" smtClean="0"/>
              <a:t> up with the elapsed time. This should be happening even if the user does not even touch the computer. The event handling system provides the idle callback for this purpose. So in an idle call back, the elapsed times is computed, and the time interval [</a:t>
            </a:r>
            <a:r>
              <a:rPr lang="en-US" altLang="en-US" baseline="0" dirty="0" err="1" smtClean="0"/>
              <a:t>tstart,tend</a:t>
            </a:r>
            <a:r>
              <a:rPr lang="en-US" altLang="en-US" baseline="0" dirty="0" smtClean="0"/>
              <a:t>] elapsed since the last idle callback is simulated. As there is no upper limit for the length of the simulated interval, it is deco</a:t>
            </a:r>
            <a:r>
              <a:rPr lang="hu-HU" altLang="en-US" baseline="0" dirty="0" smtClean="0"/>
              <a:t>m</a:t>
            </a:r>
            <a:r>
              <a:rPr lang="en-US" altLang="en-US" baseline="0" dirty="0" smtClean="0"/>
              <a:t>posed to </a:t>
            </a:r>
            <a:r>
              <a:rPr lang="en-US" altLang="en-US" baseline="0" dirty="0" err="1" smtClean="0"/>
              <a:t>dt</a:t>
            </a:r>
            <a:r>
              <a:rPr lang="en-US" altLang="en-US" baseline="0" dirty="0" smtClean="0"/>
              <a:t> steps that are sufficiently small. Here small means that time differentials can be well approximated differences and in </a:t>
            </a:r>
            <a:r>
              <a:rPr lang="en-US" altLang="en-US" baseline="0" dirty="0" err="1" smtClean="0"/>
              <a:t>dt</a:t>
            </a:r>
            <a:r>
              <a:rPr lang="en-US" altLang="en-US" baseline="0" dirty="0" smtClean="0"/>
              <a:t> we can suppose that the velocity and acceleration are constants. </a:t>
            </a:r>
          </a:p>
          <a:p>
            <a:endParaRPr lang="en-US" altLang="en-US" baseline="0" dirty="0" smtClean="0"/>
          </a:p>
          <a:p>
            <a:r>
              <a:rPr lang="en-US" altLang="en-US" baseline="0" dirty="0" smtClean="0"/>
              <a:t>The simulation of an object is subdivided to control and animate. Control means the preparation for the state change, and animate means the execution of the state change.</a:t>
            </a:r>
          </a:p>
          <a:p>
            <a:r>
              <a:rPr lang="en-US" altLang="en-US" baseline="0" dirty="0" smtClean="0"/>
              <a:t>If we merged the two operations together, then the simulation would depend on the processing order of objects.</a:t>
            </a:r>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904875" y="752475"/>
            <a:ext cx="4951413" cy="3714750"/>
          </a:xfrm>
          <a:ln/>
        </p:spPr>
      </p:sp>
      <p:sp>
        <p:nvSpPr>
          <p:cNvPr id="409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task of animation is the definition of the time dependence of transformations. We hope for realistic animations that do not contradict to the physical laws (acceleration</a:t>
            </a:r>
            <a:r>
              <a:rPr lang="en-US" altLang="en-US" baseline="0" dirty="0" smtClean="0"/>
              <a:t> is proportional to the force, linear momentum and angular momentum are conserved) or to the physiological laws (bones are connected by joints</a:t>
            </a:r>
            <a:r>
              <a:rPr lang="hu-HU" altLang="en-US" baseline="0" dirty="0" smtClean="0"/>
              <a:t> that do not allow bones to separate</a:t>
            </a:r>
            <a:r>
              <a:rPr lang="en-US" altLang="en-US" baseline="0" dirty="0" smtClean="0"/>
              <a:t>).</a:t>
            </a:r>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904875" y="752475"/>
            <a:ext cx="4951413" cy="3714750"/>
          </a:xfrm>
          <a:ln/>
        </p:spPr>
      </p:sp>
      <p:sp>
        <p:nvSpPr>
          <p:cNvPr id="419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According to the</a:t>
            </a:r>
            <a:r>
              <a:rPr lang="en-US" altLang="en-US" baseline="0" dirty="0" smtClean="0"/>
              <a:t> Newton’s law, acceleration, i.e. the second derivative of the motion is proportional to the force. As forces act on some elastic mechanism, they cannot change abruptly. So generally, the path should have a continuous second derivative, i.e. of C2 type curve. </a:t>
            </a:r>
          </a:p>
          <a:p>
            <a:endParaRPr lang="en-US" altLang="en-US" baseline="0" dirty="0" smtClean="0"/>
          </a:p>
          <a:p>
            <a:r>
              <a:rPr lang="en-US" altLang="en-US" baseline="0" dirty="0" smtClean="0"/>
              <a:t>However, if the body is really rigid (and not elastic), then force can change abruptly. In case of collisions very large, i.e. infinite forces may occur. So in special situations, the path can be of C1 or C0 type.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904875" y="752475"/>
            <a:ext cx="4951413" cy="3714750"/>
          </a:xfrm>
          <a:ln/>
        </p:spPr>
      </p:sp>
      <p:sp>
        <p:nvSpPr>
          <p:cNvPr id="430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en-US" dirty="0" smtClean="0"/>
              <a:t>So we need motion curves that are generally</a:t>
            </a:r>
            <a:r>
              <a:rPr lang="hu-HU" altLang="en-US" baseline="0" dirty="0" smtClean="0"/>
              <a:t> of C2 type, occassionally of C1 and C0. Motion is the time dependence of 4x4 homogeneous linear transformation matrices, having 16 elements. However, typical motions like translation, translation+rotation etc. Have less degrees of freedom, translation has 3, rotation has also 3, thus the 16 matrix elements are not independent. Should we interpolate them independently, the transformed object would be distorted. Therefore, we never specify time dependency directly for the transformation matrix elements. Instead, the space of independent motion parameters is found, the independent motion parameters are given time functions and are calculated first, then the matrix elements are obtained from the independent motion parameters. For rigid body motion, the independent motion parameters include the Cartesian coordinates of the translation, the direction vector of the rotation axis, and the angle of rotation. If the size can also change in time, three additional scaling parameters are added. From these, the modeling transformation matrix can be obtained.</a:t>
            </a:r>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904875" y="752475"/>
            <a:ext cx="4951413" cy="3714750"/>
          </a:xfrm>
          <a:ln/>
        </p:spPr>
      </p:sp>
      <p:sp>
        <p:nvSpPr>
          <p:cNvPr id="440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en-US" dirty="0" smtClean="0"/>
              <a:t>Let us concentrate on the definition of the vector of independent motion parameters. There</a:t>
            </a:r>
            <a:r>
              <a:rPr lang="hu-HU" altLang="en-US" baseline="0" dirty="0" smtClean="0"/>
              <a:t> are various possibilities to define time functions in them.</a:t>
            </a:r>
          </a:p>
          <a:p>
            <a:r>
              <a:rPr lang="hu-HU" altLang="en-US" baseline="0" dirty="0" smtClean="0"/>
              <a:t>Parametric curves use the analogy of motion, thus they can be directly used to describe motion. The time functions can also be given by formulae (e.g motion of a bullet from a canon). Keyframe animation requires the setting of objects at discrete points of time, called keyframes, and the inbetweening process finds curves that interpolate the discrete poses. Path animation defines the path with a motion curve also requiring that the orientation of the object changes according to the motion, i.e. the object follows its own „head” and tries to preserve a vertical direction. Physical animation does not specify motion directly, but provides the physical parameters like mass, friction, initial velocity and position etc. and solves the laws of motion to simulate motion. Finally motion capture animation measures the motion of a real-characted (motion artist) and uses the measured data to control a virtual character. </a:t>
            </a:r>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904875" y="752475"/>
            <a:ext cx="4951413" cy="3714750"/>
          </a:xfrm>
          <a:ln/>
        </p:spPr>
      </p:sp>
      <p:sp>
        <p:nvSpPr>
          <p:cNvPr id="450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en-US" dirty="0" smtClean="0"/>
              <a:t>Let us define a clip by</a:t>
            </a:r>
            <a:r>
              <a:rPr lang="hu-HU" altLang="en-US" baseline="0" dirty="0" smtClean="0"/>
              <a:t> keyframe animation, where a ball bounces on the floor while a door opens and lets the ball in. At 5 points of time, the ball and the door a positioned. </a:t>
            </a:r>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904875" y="752475"/>
            <a:ext cx="4951413" cy="3714750"/>
          </a:xfrm>
          <a:ln/>
        </p:spPr>
      </p:sp>
      <p:sp>
        <p:nvSpPr>
          <p:cNvPr id="460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en-US" dirty="0" smtClean="0"/>
              <a:t>The discrete positions</a:t>
            </a:r>
            <a:r>
              <a:rPr lang="hu-HU" altLang="en-US" baseline="0" dirty="0" smtClean="0"/>
              <a:t> are black dots, i.e. Points to be interpolated on the yet unknown motion curves (y and z coordinates of the ball are shown). The interpolation is down with Catmull-Rom spline, so we get two functions interpolating the key values. The resulting animation is not realistic since it does not provide the bouncing effect. </a:t>
            </a:r>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en-US"/>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en-US"/>
          </a:p>
        </p:txBody>
      </p:sp>
      <p:sp>
        <p:nvSpPr>
          <p:cNvPr id="4" name="Dátum helye 3"/>
          <p:cNvSpPr>
            <a:spLocks noGrp="1"/>
          </p:cNvSpPr>
          <p:nvPr>
            <p:ph type="dt" sz="half" idx="10"/>
          </p:nvPr>
        </p:nvSpPr>
        <p:spPr/>
        <p:txBody>
          <a:bodyPr/>
          <a:lstStyle/>
          <a:p>
            <a:fld id="{C37CBB17-FAC0-413F-A7A4-C42BC1C80487}" type="datetimeFigureOut">
              <a:rPr lang="en-US" smtClean="0"/>
              <a:t>4/20/2017</a:t>
            </a:fld>
            <a:endParaRPr lang="en-US"/>
          </a:p>
        </p:txBody>
      </p:sp>
      <p:sp>
        <p:nvSpPr>
          <p:cNvPr id="5" name="Élőláb helye 4"/>
          <p:cNvSpPr>
            <a:spLocks noGrp="1"/>
          </p:cNvSpPr>
          <p:nvPr>
            <p:ph type="ftr" sz="quarter" idx="11"/>
          </p:nvPr>
        </p:nvSpPr>
        <p:spPr/>
        <p:txBody>
          <a:bodyPr/>
          <a:lstStyle/>
          <a:p>
            <a:endParaRPr lang="en-US"/>
          </a:p>
        </p:txBody>
      </p:sp>
      <p:sp>
        <p:nvSpPr>
          <p:cNvPr id="6" name="Dia számának helye 5"/>
          <p:cNvSpPr>
            <a:spLocks noGrp="1"/>
          </p:cNvSpPr>
          <p:nvPr>
            <p:ph type="sldNum" sz="quarter" idx="12"/>
          </p:nvPr>
        </p:nvSpPr>
        <p:spPr/>
        <p:txBody>
          <a:bodyPr/>
          <a:lstStyle/>
          <a:p>
            <a:fld id="{36E1D6B2-557E-4A60-8D28-947F62F2ECCC}" type="slidenum">
              <a:rPr lang="en-US" smtClean="0"/>
              <a:t>‹#›</a:t>
            </a:fld>
            <a:endParaRPr lang="en-US"/>
          </a:p>
        </p:txBody>
      </p:sp>
    </p:spTree>
    <p:extLst>
      <p:ext uri="{BB962C8B-B14F-4D97-AF65-F5344CB8AC3E}">
        <p14:creationId xmlns:p14="http://schemas.microsoft.com/office/powerpoint/2010/main" val="60847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10"/>
          </p:nvPr>
        </p:nvSpPr>
        <p:spPr/>
        <p:txBody>
          <a:bodyPr/>
          <a:lstStyle/>
          <a:p>
            <a:fld id="{C37CBB17-FAC0-413F-A7A4-C42BC1C80487}" type="datetimeFigureOut">
              <a:rPr lang="en-US" smtClean="0"/>
              <a:t>4/20/2017</a:t>
            </a:fld>
            <a:endParaRPr lang="en-US"/>
          </a:p>
        </p:txBody>
      </p:sp>
      <p:sp>
        <p:nvSpPr>
          <p:cNvPr id="5" name="Élőláb helye 4"/>
          <p:cNvSpPr>
            <a:spLocks noGrp="1"/>
          </p:cNvSpPr>
          <p:nvPr>
            <p:ph type="ftr" sz="quarter" idx="11"/>
          </p:nvPr>
        </p:nvSpPr>
        <p:spPr/>
        <p:txBody>
          <a:bodyPr/>
          <a:lstStyle/>
          <a:p>
            <a:endParaRPr lang="en-US"/>
          </a:p>
        </p:txBody>
      </p:sp>
      <p:sp>
        <p:nvSpPr>
          <p:cNvPr id="6" name="Dia számának helye 5"/>
          <p:cNvSpPr>
            <a:spLocks noGrp="1"/>
          </p:cNvSpPr>
          <p:nvPr>
            <p:ph type="sldNum" sz="quarter" idx="12"/>
          </p:nvPr>
        </p:nvSpPr>
        <p:spPr/>
        <p:txBody>
          <a:bodyPr/>
          <a:lstStyle/>
          <a:p>
            <a:fld id="{36E1D6B2-557E-4A60-8D28-947F62F2ECCC}" type="slidenum">
              <a:rPr lang="en-US" smtClean="0"/>
              <a:t>‹#›</a:t>
            </a:fld>
            <a:endParaRPr lang="en-US"/>
          </a:p>
        </p:txBody>
      </p:sp>
    </p:spTree>
    <p:extLst>
      <p:ext uri="{BB962C8B-B14F-4D97-AF65-F5344CB8AC3E}">
        <p14:creationId xmlns:p14="http://schemas.microsoft.com/office/powerpoint/2010/main" val="2060143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en-US"/>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10"/>
          </p:nvPr>
        </p:nvSpPr>
        <p:spPr/>
        <p:txBody>
          <a:bodyPr/>
          <a:lstStyle/>
          <a:p>
            <a:fld id="{C37CBB17-FAC0-413F-A7A4-C42BC1C80487}" type="datetimeFigureOut">
              <a:rPr lang="en-US" smtClean="0"/>
              <a:t>4/20/2017</a:t>
            </a:fld>
            <a:endParaRPr lang="en-US"/>
          </a:p>
        </p:txBody>
      </p:sp>
      <p:sp>
        <p:nvSpPr>
          <p:cNvPr id="5" name="Élőláb helye 4"/>
          <p:cNvSpPr>
            <a:spLocks noGrp="1"/>
          </p:cNvSpPr>
          <p:nvPr>
            <p:ph type="ftr" sz="quarter" idx="11"/>
          </p:nvPr>
        </p:nvSpPr>
        <p:spPr/>
        <p:txBody>
          <a:bodyPr/>
          <a:lstStyle/>
          <a:p>
            <a:endParaRPr lang="en-US"/>
          </a:p>
        </p:txBody>
      </p:sp>
      <p:sp>
        <p:nvSpPr>
          <p:cNvPr id="6" name="Dia számának helye 5"/>
          <p:cNvSpPr>
            <a:spLocks noGrp="1"/>
          </p:cNvSpPr>
          <p:nvPr>
            <p:ph type="sldNum" sz="quarter" idx="12"/>
          </p:nvPr>
        </p:nvSpPr>
        <p:spPr/>
        <p:txBody>
          <a:bodyPr/>
          <a:lstStyle/>
          <a:p>
            <a:fld id="{36E1D6B2-557E-4A60-8D28-947F62F2ECCC}" type="slidenum">
              <a:rPr lang="en-US" smtClean="0"/>
              <a:t>‹#›</a:t>
            </a:fld>
            <a:endParaRPr lang="en-US"/>
          </a:p>
        </p:txBody>
      </p:sp>
    </p:spTree>
    <p:extLst>
      <p:ext uri="{BB962C8B-B14F-4D97-AF65-F5344CB8AC3E}">
        <p14:creationId xmlns:p14="http://schemas.microsoft.com/office/powerpoint/2010/main" val="2954166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10"/>
          </p:nvPr>
        </p:nvSpPr>
        <p:spPr/>
        <p:txBody>
          <a:bodyPr/>
          <a:lstStyle/>
          <a:p>
            <a:fld id="{C37CBB17-FAC0-413F-A7A4-C42BC1C80487}" type="datetimeFigureOut">
              <a:rPr lang="en-US" smtClean="0"/>
              <a:t>4/20/2017</a:t>
            </a:fld>
            <a:endParaRPr lang="en-US"/>
          </a:p>
        </p:txBody>
      </p:sp>
      <p:sp>
        <p:nvSpPr>
          <p:cNvPr id="5" name="Élőláb helye 4"/>
          <p:cNvSpPr>
            <a:spLocks noGrp="1"/>
          </p:cNvSpPr>
          <p:nvPr>
            <p:ph type="ftr" sz="quarter" idx="11"/>
          </p:nvPr>
        </p:nvSpPr>
        <p:spPr/>
        <p:txBody>
          <a:bodyPr/>
          <a:lstStyle/>
          <a:p>
            <a:endParaRPr lang="en-US"/>
          </a:p>
        </p:txBody>
      </p:sp>
      <p:sp>
        <p:nvSpPr>
          <p:cNvPr id="6" name="Dia számának helye 5"/>
          <p:cNvSpPr>
            <a:spLocks noGrp="1"/>
          </p:cNvSpPr>
          <p:nvPr>
            <p:ph type="sldNum" sz="quarter" idx="12"/>
          </p:nvPr>
        </p:nvSpPr>
        <p:spPr/>
        <p:txBody>
          <a:bodyPr/>
          <a:lstStyle/>
          <a:p>
            <a:fld id="{36E1D6B2-557E-4A60-8D28-947F62F2ECCC}" type="slidenum">
              <a:rPr lang="en-US" smtClean="0"/>
              <a:t>‹#›</a:t>
            </a:fld>
            <a:endParaRPr lang="en-US"/>
          </a:p>
        </p:txBody>
      </p:sp>
    </p:spTree>
    <p:extLst>
      <p:ext uri="{BB962C8B-B14F-4D97-AF65-F5344CB8AC3E}">
        <p14:creationId xmlns:p14="http://schemas.microsoft.com/office/powerpoint/2010/main" val="3490586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en-US"/>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C37CBB17-FAC0-413F-A7A4-C42BC1C80487}" type="datetimeFigureOut">
              <a:rPr lang="en-US" smtClean="0"/>
              <a:t>4/20/2017</a:t>
            </a:fld>
            <a:endParaRPr lang="en-US"/>
          </a:p>
        </p:txBody>
      </p:sp>
      <p:sp>
        <p:nvSpPr>
          <p:cNvPr id="5" name="Élőláb helye 4"/>
          <p:cNvSpPr>
            <a:spLocks noGrp="1"/>
          </p:cNvSpPr>
          <p:nvPr>
            <p:ph type="ftr" sz="quarter" idx="11"/>
          </p:nvPr>
        </p:nvSpPr>
        <p:spPr/>
        <p:txBody>
          <a:bodyPr/>
          <a:lstStyle/>
          <a:p>
            <a:endParaRPr lang="en-US"/>
          </a:p>
        </p:txBody>
      </p:sp>
      <p:sp>
        <p:nvSpPr>
          <p:cNvPr id="6" name="Dia számának helye 5"/>
          <p:cNvSpPr>
            <a:spLocks noGrp="1"/>
          </p:cNvSpPr>
          <p:nvPr>
            <p:ph type="sldNum" sz="quarter" idx="12"/>
          </p:nvPr>
        </p:nvSpPr>
        <p:spPr/>
        <p:txBody>
          <a:bodyPr/>
          <a:lstStyle/>
          <a:p>
            <a:fld id="{36E1D6B2-557E-4A60-8D28-947F62F2ECCC}" type="slidenum">
              <a:rPr lang="en-US" smtClean="0"/>
              <a:t>‹#›</a:t>
            </a:fld>
            <a:endParaRPr lang="en-US"/>
          </a:p>
        </p:txBody>
      </p:sp>
    </p:spTree>
    <p:extLst>
      <p:ext uri="{BB962C8B-B14F-4D97-AF65-F5344CB8AC3E}">
        <p14:creationId xmlns:p14="http://schemas.microsoft.com/office/powerpoint/2010/main" val="2617905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5" name="Dátum helye 4"/>
          <p:cNvSpPr>
            <a:spLocks noGrp="1"/>
          </p:cNvSpPr>
          <p:nvPr>
            <p:ph type="dt" sz="half" idx="10"/>
          </p:nvPr>
        </p:nvSpPr>
        <p:spPr/>
        <p:txBody>
          <a:bodyPr/>
          <a:lstStyle/>
          <a:p>
            <a:fld id="{C37CBB17-FAC0-413F-A7A4-C42BC1C80487}" type="datetimeFigureOut">
              <a:rPr lang="en-US" smtClean="0"/>
              <a:t>4/20/2017</a:t>
            </a:fld>
            <a:endParaRPr lang="en-US"/>
          </a:p>
        </p:txBody>
      </p:sp>
      <p:sp>
        <p:nvSpPr>
          <p:cNvPr id="6" name="Élőláb helye 5"/>
          <p:cNvSpPr>
            <a:spLocks noGrp="1"/>
          </p:cNvSpPr>
          <p:nvPr>
            <p:ph type="ftr" sz="quarter" idx="11"/>
          </p:nvPr>
        </p:nvSpPr>
        <p:spPr/>
        <p:txBody>
          <a:bodyPr/>
          <a:lstStyle/>
          <a:p>
            <a:endParaRPr lang="en-US"/>
          </a:p>
        </p:txBody>
      </p:sp>
      <p:sp>
        <p:nvSpPr>
          <p:cNvPr id="7" name="Dia számának helye 6"/>
          <p:cNvSpPr>
            <a:spLocks noGrp="1"/>
          </p:cNvSpPr>
          <p:nvPr>
            <p:ph type="sldNum" sz="quarter" idx="12"/>
          </p:nvPr>
        </p:nvSpPr>
        <p:spPr/>
        <p:txBody>
          <a:bodyPr/>
          <a:lstStyle/>
          <a:p>
            <a:fld id="{36E1D6B2-557E-4A60-8D28-947F62F2ECCC}" type="slidenum">
              <a:rPr lang="en-US" smtClean="0"/>
              <a:t>‹#›</a:t>
            </a:fld>
            <a:endParaRPr lang="en-US"/>
          </a:p>
        </p:txBody>
      </p:sp>
    </p:spTree>
    <p:extLst>
      <p:ext uri="{BB962C8B-B14F-4D97-AF65-F5344CB8AC3E}">
        <p14:creationId xmlns:p14="http://schemas.microsoft.com/office/powerpoint/2010/main" val="3473087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en-US"/>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7" name="Dátum helye 6"/>
          <p:cNvSpPr>
            <a:spLocks noGrp="1"/>
          </p:cNvSpPr>
          <p:nvPr>
            <p:ph type="dt" sz="half" idx="10"/>
          </p:nvPr>
        </p:nvSpPr>
        <p:spPr/>
        <p:txBody>
          <a:bodyPr/>
          <a:lstStyle/>
          <a:p>
            <a:fld id="{C37CBB17-FAC0-413F-A7A4-C42BC1C80487}" type="datetimeFigureOut">
              <a:rPr lang="en-US" smtClean="0"/>
              <a:t>4/20/2017</a:t>
            </a:fld>
            <a:endParaRPr lang="en-US"/>
          </a:p>
        </p:txBody>
      </p:sp>
      <p:sp>
        <p:nvSpPr>
          <p:cNvPr id="8" name="Élőláb helye 7"/>
          <p:cNvSpPr>
            <a:spLocks noGrp="1"/>
          </p:cNvSpPr>
          <p:nvPr>
            <p:ph type="ftr" sz="quarter" idx="11"/>
          </p:nvPr>
        </p:nvSpPr>
        <p:spPr/>
        <p:txBody>
          <a:bodyPr/>
          <a:lstStyle/>
          <a:p>
            <a:endParaRPr lang="en-US"/>
          </a:p>
        </p:txBody>
      </p:sp>
      <p:sp>
        <p:nvSpPr>
          <p:cNvPr id="9" name="Dia számának helye 8"/>
          <p:cNvSpPr>
            <a:spLocks noGrp="1"/>
          </p:cNvSpPr>
          <p:nvPr>
            <p:ph type="sldNum" sz="quarter" idx="12"/>
          </p:nvPr>
        </p:nvSpPr>
        <p:spPr/>
        <p:txBody>
          <a:bodyPr/>
          <a:lstStyle/>
          <a:p>
            <a:fld id="{36E1D6B2-557E-4A60-8D28-947F62F2ECCC}" type="slidenum">
              <a:rPr lang="en-US" smtClean="0"/>
              <a:t>‹#›</a:t>
            </a:fld>
            <a:endParaRPr lang="en-US"/>
          </a:p>
        </p:txBody>
      </p:sp>
    </p:spTree>
    <p:extLst>
      <p:ext uri="{BB962C8B-B14F-4D97-AF65-F5344CB8AC3E}">
        <p14:creationId xmlns:p14="http://schemas.microsoft.com/office/powerpoint/2010/main" val="3170519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Dátum helye 2"/>
          <p:cNvSpPr>
            <a:spLocks noGrp="1"/>
          </p:cNvSpPr>
          <p:nvPr>
            <p:ph type="dt" sz="half" idx="10"/>
          </p:nvPr>
        </p:nvSpPr>
        <p:spPr/>
        <p:txBody>
          <a:bodyPr/>
          <a:lstStyle/>
          <a:p>
            <a:fld id="{C37CBB17-FAC0-413F-A7A4-C42BC1C80487}" type="datetimeFigureOut">
              <a:rPr lang="en-US" smtClean="0"/>
              <a:t>4/20/2017</a:t>
            </a:fld>
            <a:endParaRPr lang="en-US"/>
          </a:p>
        </p:txBody>
      </p:sp>
      <p:sp>
        <p:nvSpPr>
          <p:cNvPr id="4" name="Élőláb helye 3"/>
          <p:cNvSpPr>
            <a:spLocks noGrp="1"/>
          </p:cNvSpPr>
          <p:nvPr>
            <p:ph type="ftr" sz="quarter" idx="11"/>
          </p:nvPr>
        </p:nvSpPr>
        <p:spPr/>
        <p:txBody>
          <a:bodyPr/>
          <a:lstStyle/>
          <a:p>
            <a:endParaRPr lang="en-US"/>
          </a:p>
        </p:txBody>
      </p:sp>
      <p:sp>
        <p:nvSpPr>
          <p:cNvPr id="5" name="Dia számának helye 4"/>
          <p:cNvSpPr>
            <a:spLocks noGrp="1"/>
          </p:cNvSpPr>
          <p:nvPr>
            <p:ph type="sldNum" sz="quarter" idx="12"/>
          </p:nvPr>
        </p:nvSpPr>
        <p:spPr/>
        <p:txBody>
          <a:bodyPr/>
          <a:lstStyle/>
          <a:p>
            <a:fld id="{36E1D6B2-557E-4A60-8D28-947F62F2ECCC}" type="slidenum">
              <a:rPr lang="en-US" smtClean="0"/>
              <a:t>‹#›</a:t>
            </a:fld>
            <a:endParaRPr lang="en-US"/>
          </a:p>
        </p:txBody>
      </p:sp>
    </p:spTree>
    <p:extLst>
      <p:ext uri="{BB962C8B-B14F-4D97-AF65-F5344CB8AC3E}">
        <p14:creationId xmlns:p14="http://schemas.microsoft.com/office/powerpoint/2010/main" val="3372016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C37CBB17-FAC0-413F-A7A4-C42BC1C80487}" type="datetimeFigureOut">
              <a:rPr lang="en-US" smtClean="0"/>
              <a:t>4/20/2017</a:t>
            </a:fld>
            <a:endParaRPr lang="en-US"/>
          </a:p>
        </p:txBody>
      </p:sp>
      <p:sp>
        <p:nvSpPr>
          <p:cNvPr id="3" name="Élőláb helye 2"/>
          <p:cNvSpPr>
            <a:spLocks noGrp="1"/>
          </p:cNvSpPr>
          <p:nvPr>
            <p:ph type="ftr" sz="quarter" idx="11"/>
          </p:nvPr>
        </p:nvSpPr>
        <p:spPr/>
        <p:txBody>
          <a:bodyPr/>
          <a:lstStyle/>
          <a:p>
            <a:endParaRPr lang="en-US"/>
          </a:p>
        </p:txBody>
      </p:sp>
      <p:sp>
        <p:nvSpPr>
          <p:cNvPr id="4" name="Dia számának helye 3"/>
          <p:cNvSpPr>
            <a:spLocks noGrp="1"/>
          </p:cNvSpPr>
          <p:nvPr>
            <p:ph type="sldNum" sz="quarter" idx="12"/>
          </p:nvPr>
        </p:nvSpPr>
        <p:spPr/>
        <p:txBody>
          <a:bodyPr/>
          <a:lstStyle/>
          <a:p>
            <a:fld id="{36E1D6B2-557E-4A60-8D28-947F62F2ECCC}" type="slidenum">
              <a:rPr lang="en-US" smtClean="0"/>
              <a:t>‹#›</a:t>
            </a:fld>
            <a:endParaRPr lang="en-US"/>
          </a:p>
        </p:txBody>
      </p:sp>
    </p:spTree>
    <p:extLst>
      <p:ext uri="{BB962C8B-B14F-4D97-AF65-F5344CB8AC3E}">
        <p14:creationId xmlns:p14="http://schemas.microsoft.com/office/powerpoint/2010/main" val="3236740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en-US"/>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C37CBB17-FAC0-413F-A7A4-C42BC1C80487}" type="datetimeFigureOut">
              <a:rPr lang="en-US" smtClean="0"/>
              <a:t>4/20/2017</a:t>
            </a:fld>
            <a:endParaRPr lang="en-US"/>
          </a:p>
        </p:txBody>
      </p:sp>
      <p:sp>
        <p:nvSpPr>
          <p:cNvPr id="6" name="Élőláb helye 5"/>
          <p:cNvSpPr>
            <a:spLocks noGrp="1"/>
          </p:cNvSpPr>
          <p:nvPr>
            <p:ph type="ftr" sz="quarter" idx="11"/>
          </p:nvPr>
        </p:nvSpPr>
        <p:spPr/>
        <p:txBody>
          <a:bodyPr/>
          <a:lstStyle/>
          <a:p>
            <a:endParaRPr lang="en-US"/>
          </a:p>
        </p:txBody>
      </p:sp>
      <p:sp>
        <p:nvSpPr>
          <p:cNvPr id="7" name="Dia számának helye 6"/>
          <p:cNvSpPr>
            <a:spLocks noGrp="1"/>
          </p:cNvSpPr>
          <p:nvPr>
            <p:ph type="sldNum" sz="quarter" idx="12"/>
          </p:nvPr>
        </p:nvSpPr>
        <p:spPr/>
        <p:txBody>
          <a:bodyPr/>
          <a:lstStyle/>
          <a:p>
            <a:fld id="{36E1D6B2-557E-4A60-8D28-947F62F2ECCC}" type="slidenum">
              <a:rPr lang="en-US" smtClean="0"/>
              <a:t>‹#›</a:t>
            </a:fld>
            <a:endParaRPr lang="en-US"/>
          </a:p>
        </p:txBody>
      </p:sp>
    </p:spTree>
    <p:extLst>
      <p:ext uri="{BB962C8B-B14F-4D97-AF65-F5344CB8AC3E}">
        <p14:creationId xmlns:p14="http://schemas.microsoft.com/office/powerpoint/2010/main" val="1765592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en-US"/>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C37CBB17-FAC0-413F-A7A4-C42BC1C80487}" type="datetimeFigureOut">
              <a:rPr lang="en-US" smtClean="0"/>
              <a:t>4/20/2017</a:t>
            </a:fld>
            <a:endParaRPr lang="en-US"/>
          </a:p>
        </p:txBody>
      </p:sp>
      <p:sp>
        <p:nvSpPr>
          <p:cNvPr id="6" name="Élőláb helye 5"/>
          <p:cNvSpPr>
            <a:spLocks noGrp="1"/>
          </p:cNvSpPr>
          <p:nvPr>
            <p:ph type="ftr" sz="quarter" idx="11"/>
          </p:nvPr>
        </p:nvSpPr>
        <p:spPr/>
        <p:txBody>
          <a:bodyPr/>
          <a:lstStyle/>
          <a:p>
            <a:endParaRPr lang="en-US"/>
          </a:p>
        </p:txBody>
      </p:sp>
      <p:sp>
        <p:nvSpPr>
          <p:cNvPr id="7" name="Dia számának helye 6"/>
          <p:cNvSpPr>
            <a:spLocks noGrp="1"/>
          </p:cNvSpPr>
          <p:nvPr>
            <p:ph type="sldNum" sz="quarter" idx="12"/>
          </p:nvPr>
        </p:nvSpPr>
        <p:spPr/>
        <p:txBody>
          <a:bodyPr/>
          <a:lstStyle/>
          <a:p>
            <a:fld id="{36E1D6B2-557E-4A60-8D28-947F62F2ECCC}" type="slidenum">
              <a:rPr lang="en-US" smtClean="0"/>
              <a:t>‹#›</a:t>
            </a:fld>
            <a:endParaRPr lang="en-US"/>
          </a:p>
        </p:txBody>
      </p:sp>
    </p:spTree>
    <p:extLst>
      <p:ext uri="{BB962C8B-B14F-4D97-AF65-F5344CB8AC3E}">
        <p14:creationId xmlns:p14="http://schemas.microsoft.com/office/powerpoint/2010/main" val="1288375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en-US"/>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7CBB17-FAC0-413F-A7A4-C42BC1C80487}" type="datetimeFigureOut">
              <a:rPr lang="en-US" smtClean="0"/>
              <a:t>4/20/2017</a:t>
            </a:fld>
            <a:endParaRPr lang="en-US"/>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E1D6B2-557E-4A60-8D28-947F62F2ECCC}" type="slidenum">
              <a:rPr lang="en-US" smtClean="0"/>
              <a:t>‹#›</a:t>
            </a:fld>
            <a:endParaRPr lang="en-US"/>
          </a:p>
        </p:txBody>
      </p:sp>
    </p:spTree>
    <p:extLst>
      <p:ext uri="{BB962C8B-B14F-4D97-AF65-F5344CB8AC3E}">
        <p14:creationId xmlns:p14="http://schemas.microsoft.com/office/powerpoint/2010/main" val="10612313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2.mpg"/><Relationship Id="rId1" Type="http://schemas.microsoft.com/office/2007/relationships/media" Target="../media/media2.mpg"/><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4.mpg"/><Relationship Id="rId1" Type="http://schemas.microsoft.com/office/2007/relationships/media" Target="../media/media4.mpg"/><Relationship Id="rId5" Type="http://schemas.openxmlformats.org/officeDocument/2006/relationships/image" Target="../media/image12.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file:///C:\3dprogramok\dynamics\dynamics.ex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6.wmf"/><Relationship Id="rId5" Type="http://schemas.openxmlformats.org/officeDocument/2006/relationships/oleObject" Target="../embeddings/oleObject3.bin"/><Relationship Id="rId4" Type="http://schemas.openxmlformats.org/officeDocument/2006/relationships/image" Target="../media/image15.w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ideo" Target="file:///D:\ppt\ppt\grafika\walk.mpg" TargetMode="Externa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ppt\avi\BOYBOROZ.AVI" TargetMode="External"/><Relationship Id="rId1" Type="http://schemas.openxmlformats.org/officeDocument/2006/relationships/video" Target="file:///C:\ppt\avi\CSONTVAZ.AVI" TargetMode="Externa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ideo" Target="file:///C:\ppt\avi\BOYSETAL.AVI" TargetMode="External"/><Relationship Id="rId5" Type="http://schemas.openxmlformats.org/officeDocument/2006/relationships/hyperlink" Target="file:///C:\ppt\ppt\grafika\trollfaceanim.avi" TargetMode="External"/><Relationship Id="rId4" Type="http://schemas.openxmlformats.org/officeDocument/2006/relationships/hyperlink" Target="file:///C:\ppt\ppt\grafika\TrollMoveFUll.avi"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video" Target="file:///C:\ppt\ppt\grafika\BINDSKIN.AVI" TargetMode="Externa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g"/><Relationship Id="rId1" Type="http://schemas.microsoft.com/office/2007/relationships/media" Target="../media/media1.mpg"/><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6.xml"/><Relationship Id="rId7" Type="http://schemas.openxmlformats.org/officeDocument/2006/relationships/image" Target="../media/image5.jpeg"/><Relationship Id="rId2" Type="http://schemas.openxmlformats.org/officeDocument/2006/relationships/video" Target="../media/media2.mpg"/><Relationship Id="rId1" Type="http://schemas.microsoft.com/office/2007/relationships/media" Target="../media/media2.mpg"/><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notesSlide" Target="../notesSlides/notesSlide8.xml"/><Relationship Id="rId9"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3.mpg"/><Relationship Id="rId1" Type="http://schemas.microsoft.com/office/2007/relationships/media" Target="../media/media3.mp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1250" name="Rectangle 2"/>
          <p:cNvSpPr>
            <a:spLocks noGrp="1" noChangeArrowheads="1"/>
          </p:cNvSpPr>
          <p:nvPr>
            <p:ph type="ctrTitle"/>
          </p:nvPr>
        </p:nvSpPr>
        <p:spPr>
          <a:xfrm>
            <a:off x="685800" y="2286000"/>
            <a:ext cx="7772400" cy="1143000"/>
          </a:xfrm>
        </p:spPr>
        <p:txBody>
          <a:bodyPr/>
          <a:lstStyle/>
          <a:p>
            <a:pPr>
              <a:defRPr/>
            </a:pPr>
            <a:r>
              <a:rPr lang="hu-HU" b="1" dirty="0" smtClean="0">
                <a:solidFill>
                  <a:srgbClr val="FF0000"/>
                </a:solidFill>
              </a:rPr>
              <a:t>Animáció</a:t>
            </a:r>
            <a:endParaRPr lang="hu-HU" dirty="0" smtClean="0">
              <a:solidFill>
                <a:srgbClr val="FF0000"/>
              </a:solidFill>
            </a:endParaRPr>
          </a:p>
        </p:txBody>
      </p:sp>
      <p:sp>
        <p:nvSpPr>
          <p:cNvPr id="3075" name="Rectangle 3"/>
          <p:cNvSpPr>
            <a:spLocks noGrp="1" noChangeArrowheads="1"/>
          </p:cNvSpPr>
          <p:nvPr>
            <p:ph type="subTitle" idx="1"/>
          </p:nvPr>
        </p:nvSpPr>
        <p:spPr>
          <a:xfrm>
            <a:off x="1371600" y="4191000"/>
            <a:ext cx="6400800" cy="1752600"/>
          </a:xfrm>
        </p:spPr>
        <p:txBody>
          <a:bodyPr/>
          <a:lstStyle/>
          <a:p>
            <a:r>
              <a:rPr lang="hu-HU" altLang="en-US" smtClean="0"/>
              <a:t>Szirmay-Kalos László</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a:xfrm>
            <a:off x="0" y="224644"/>
            <a:ext cx="4175956" cy="1143000"/>
          </a:xfrm>
        </p:spPr>
        <p:txBody>
          <a:bodyPr>
            <a:normAutofit fontScale="90000"/>
          </a:bodyPr>
          <a:lstStyle/>
          <a:p>
            <a:pPr>
              <a:defRPr/>
            </a:pPr>
            <a:r>
              <a:rPr lang="hu-HU" dirty="0" smtClean="0">
                <a:solidFill>
                  <a:srgbClr val="FF0000"/>
                </a:solidFill>
              </a:rPr>
              <a:t>Görbék megváltoztatása</a:t>
            </a:r>
          </a:p>
        </p:txBody>
      </p:sp>
      <p:pic>
        <p:nvPicPr>
          <p:cNvPr id="12292" name="Picture 3" descr="animcurv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6433" y="2771540"/>
            <a:ext cx="5463759" cy="3992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keyframea2.mp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4499992" y="11908"/>
            <a:ext cx="4629929" cy="2582745"/>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p:txBody>
          <a:bodyPr/>
          <a:lstStyle/>
          <a:p>
            <a:pPr>
              <a:defRPr/>
            </a:pPr>
            <a:r>
              <a:rPr lang="hu-HU" dirty="0" smtClean="0">
                <a:solidFill>
                  <a:srgbClr val="FF0000"/>
                </a:solidFill>
              </a:rPr>
              <a:t>Pálya (</a:t>
            </a:r>
            <a:r>
              <a:rPr lang="hu-HU" dirty="0" err="1" smtClean="0">
                <a:solidFill>
                  <a:srgbClr val="FF0000"/>
                </a:solidFill>
              </a:rPr>
              <a:t>path</a:t>
            </a:r>
            <a:r>
              <a:rPr lang="hu-HU" dirty="0" smtClean="0">
                <a:solidFill>
                  <a:srgbClr val="FF0000"/>
                </a:solidFill>
              </a:rPr>
              <a:t>) animáció</a:t>
            </a:r>
          </a:p>
        </p:txBody>
      </p:sp>
      <p:sp>
        <p:nvSpPr>
          <p:cNvPr id="14340" name="Text Box 4"/>
          <p:cNvSpPr txBox="1">
            <a:spLocks noChangeArrowheads="1"/>
          </p:cNvSpPr>
          <p:nvPr/>
        </p:nvSpPr>
        <p:spPr bwMode="auto">
          <a:xfrm>
            <a:off x="2124075" y="6237288"/>
            <a:ext cx="4616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i="1"/>
              <a:t>t</a:t>
            </a:r>
            <a:r>
              <a:rPr lang="hu-HU" altLang="en-US"/>
              <a:t> = spline paraméter vagy az ívhossz</a:t>
            </a:r>
          </a:p>
        </p:txBody>
      </p:sp>
      <p:pic>
        <p:nvPicPr>
          <p:cNvPr id="2" name="repulo.mp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151620" y="1390180"/>
            <a:ext cx="6839001" cy="4308215"/>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196850" y="341313"/>
            <a:ext cx="8915400" cy="1143000"/>
          </a:xfrm>
        </p:spPr>
        <p:txBody>
          <a:bodyPr/>
          <a:lstStyle/>
          <a:p>
            <a:pPr>
              <a:defRPr/>
            </a:pPr>
            <a:r>
              <a:rPr lang="hu-HU" dirty="0" smtClean="0">
                <a:solidFill>
                  <a:srgbClr val="FF0000"/>
                </a:solidFill>
              </a:rPr>
              <a:t>Pálya animáció: Transzformáció</a:t>
            </a:r>
          </a:p>
        </p:txBody>
      </p:sp>
      <p:sp>
        <p:nvSpPr>
          <p:cNvPr id="15363" name="Text Box 3"/>
          <p:cNvSpPr txBox="1">
            <a:spLocks noChangeArrowheads="1"/>
          </p:cNvSpPr>
          <p:nvPr/>
        </p:nvSpPr>
        <p:spPr bwMode="auto">
          <a:xfrm>
            <a:off x="539750" y="4221163"/>
            <a:ext cx="82296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b="1" u="sng" dirty="0"/>
              <a:t>Explicit </a:t>
            </a:r>
            <a:r>
              <a:rPr lang="hu-HU" altLang="en-US" b="1" u="sng" dirty="0" err="1"/>
              <a:t>up</a:t>
            </a:r>
            <a:r>
              <a:rPr lang="hu-HU" altLang="en-US" b="1" u="sng" dirty="0"/>
              <a:t> vektor</a:t>
            </a:r>
            <a:r>
              <a:rPr lang="hu-HU" altLang="en-US" dirty="0"/>
              <a:t>		</a:t>
            </a:r>
            <a:r>
              <a:rPr lang="hu-HU" altLang="en-US" b="1" u="sng" dirty="0" err="1"/>
              <a:t>Frenet</a:t>
            </a:r>
            <a:r>
              <a:rPr lang="hu-HU" altLang="en-US" b="1" u="sng" dirty="0"/>
              <a:t> keretek:</a:t>
            </a:r>
          </a:p>
          <a:p>
            <a:r>
              <a:rPr lang="hu-HU" altLang="en-US" b="1" dirty="0" err="1"/>
              <a:t>zm</a:t>
            </a:r>
            <a:r>
              <a:rPr lang="hu-HU" altLang="en-US" dirty="0"/>
              <a:t> = </a:t>
            </a:r>
            <a:r>
              <a:rPr lang="hu-HU" altLang="en-US" b="1" dirty="0"/>
              <a:t>r</a:t>
            </a:r>
            <a:r>
              <a:rPr lang="en-US" altLang="en-US" dirty="0"/>
              <a:t>’(</a:t>
            </a:r>
            <a:r>
              <a:rPr lang="en-US" altLang="en-US" i="1" dirty="0"/>
              <a:t>t</a:t>
            </a:r>
            <a:r>
              <a:rPr lang="en-US" altLang="en-US" dirty="0"/>
              <a:t>)		</a:t>
            </a:r>
            <a:r>
              <a:rPr lang="hu-HU" altLang="en-US" dirty="0"/>
              <a:t>	</a:t>
            </a:r>
            <a:r>
              <a:rPr lang="en-US" altLang="en-US" b="1" dirty="0" err="1"/>
              <a:t>zm</a:t>
            </a:r>
            <a:r>
              <a:rPr lang="en-US" altLang="en-US" dirty="0"/>
              <a:t> = </a:t>
            </a:r>
            <a:r>
              <a:rPr lang="hu-HU" altLang="en-US" b="1" dirty="0"/>
              <a:t>r</a:t>
            </a:r>
            <a:r>
              <a:rPr lang="en-US" altLang="en-US" dirty="0"/>
              <a:t>’(</a:t>
            </a:r>
            <a:r>
              <a:rPr lang="en-US" altLang="en-US" i="1" dirty="0"/>
              <a:t>t</a:t>
            </a:r>
            <a:r>
              <a:rPr lang="en-US" altLang="en-US" dirty="0"/>
              <a:t>) </a:t>
            </a:r>
          </a:p>
          <a:p>
            <a:r>
              <a:rPr lang="en-US" altLang="en-US" b="1" dirty="0" err="1"/>
              <a:t>xm</a:t>
            </a:r>
            <a:r>
              <a:rPr lang="en-US" altLang="en-US" dirty="0"/>
              <a:t> = </a:t>
            </a:r>
            <a:r>
              <a:rPr lang="en-US" altLang="en-US" b="1" dirty="0" err="1"/>
              <a:t>zm</a:t>
            </a:r>
            <a:r>
              <a:rPr lang="en-US" altLang="en-US" dirty="0"/>
              <a:t> </a:t>
            </a:r>
            <a:r>
              <a:rPr lang="en-US" altLang="en-US" dirty="0">
                <a:sym typeface="Symbol" pitchFamily="18" charset="2"/>
              </a:rPr>
              <a:t></a:t>
            </a:r>
            <a:r>
              <a:rPr lang="en-US" altLang="en-US" dirty="0"/>
              <a:t> up		</a:t>
            </a:r>
            <a:r>
              <a:rPr lang="hu-HU" altLang="en-US" dirty="0"/>
              <a:t>	</a:t>
            </a:r>
            <a:r>
              <a:rPr lang="en-US" altLang="en-US" b="1" dirty="0" err="1"/>
              <a:t>xm</a:t>
            </a:r>
            <a:r>
              <a:rPr lang="en-US" altLang="en-US" dirty="0"/>
              <a:t> = </a:t>
            </a:r>
            <a:r>
              <a:rPr lang="en-GB" altLang="en-US" b="1" dirty="0" err="1"/>
              <a:t>zm</a:t>
            </a:r>
            <a:r>
              <a:rPr lang="en-US" altLang="en-US" dirty="0"/>
              <a:t> </a:t>
            </a:r>
            <a:r>
              <a:rPr lang="en-US" altLang="en-US" dirty="0">
                <a:sym typeface="Symbol" pitchFamily="18" charset="2"/>
              </a:rPr>
              <a:t></a:t>
            </a:r>
            <a:r>
              <a:rPr lang="en-US" altLang="en-US" dirty="0"/>
              <a:t> </a:t>
            </a:r>
            <a:r>
              <a:rPr lang="hu-HU" altLang="en-US" b="1" dirty="0"/>
              <a:t>r</a:t>
            </a:r>
            <a:r>
              <a:rPr lang="en-US" altLang="en-US" dirty="0"/>
              <a:t>’’(</a:t>
            </a:r>
            <a:r>
              <a:rPr lang="en-US" altLang="en-US" i="1" dirty="0"/>
              <a:t>t</a:t>
            </a:r>
            <a:r>
              <a:rPr lang="en-US" altLang="en-US" dirty="0"/>
              <a:t>) </a:t>
            </a:r>
          </a:p>
          <a:p>
            <a:r>
              <a:rPr lang="en-US" altLang="en-US" b="1" dirty="0" err="1"/>
              <a:t>ym</a:t>
            </a:r>
            <a:r>
              <a:rPr lang="en-US" altLang="en-US" dirty="0"/>
              <a:t>  = </a:t>
            </a:r>
            <a:r>
              <a:rPr lang="en-US" altLang="en-US" b="1" dirty="0" err="1"/>
              <a:t>zm</a:t>
            </a:r>
            <a:r>
              <a:rPr lang="en-US" altLang="en-US" dirty="0"/>
              <a:t> </a:t>
            </a:r>
            <a:r>
              <a:rPr lang="en-US" altLang="en-US" dirty="0">
                <a:sym typeface="Symbol" pitchFamily="18" charset="2"/>
              </a:rPr>
              <a:t></a:t>
            </a:r>
            <a:r>
              <a:rPr lang="en-US" altLang="en-US" dirty="0"/>
              <a:t> </a:t>
            </a:r>
            <a:r>
              <a:rPr lang="en-US" altLang="en-US" b="1" dirty="0" err="1"/>
              <a:t>xm</a:t>
            </a:r>
            <a:r>
              <a:rPr lang="en-US" altLang="en-US" b="1" dirty="0"/>
              <a:t>	</a:t>
            </a:r>
            <a:r>
              <a:rPr lang="hu-HU" altLang="en-US" b="1" dirty="0"/>
              <a:t>	</a:t>
            </a:r>
            <a:r>
              <a:rPr lang="en-US" altLang="en-US" b="1" dirty="0" err="1"/>
              <a:t>ym</a:t>
            </a:r>
            <a:r>
              <a:rPr lang="en-US" altLang="en-US" dirty="0"/>
              <a:t>  = </a:t>
            </a:r>
            <a:r>
              <a:rPr lang="en-US" altLang="en-US" b="1" dirty="0" err="1"/>
              <a:t>zm</a:t>
            </a:r>
            <a:r>
              <a:rPr lang="en-US" altLang="en-US" dirty="0"/>
              <a:t> </a:t>
            </a:r>
            <a:r>
              <a:rPr lang="en-US" altLang="en-US" dirty="0">
                <a:sym typeface="Symbol" pitchFamily="18" charset="2"/>
              </a:rPr>
              <a:t></a:t>
            </a:r>
            <a:r>
              <a:rPr lang="en-US" altLang="en-US" dirty="0"/>
              <a:t> </a:t>
            </a:r>
            <a:r>
              <a:rPr lang="en-US" altLang="en-US" b="1" dirty="0" err="1"/>
              <a:t>xm</a:t>
            </a:r>
            <a:endParaRPr lang="hu-HU" altLang="en-US" b="1" dirty="0"/>
          </a:p>
          <a:p>
            <a:endParaRPr lang="hu-HU" altLang="en-US" b="1" dirty="0"/>
          </a:p>
        </p:txBody>
      </p:sp>
      <p:sp>
        <p:nvSpPr>
          <p:cNvPr id="15364" name="Freeform 4"/>
          <p:cNvSpPr>
            <a:spLocks/>
          </p:cNvSpPr>
          <p:nvPr/>
        </p:nvSpPr>
        <p:spPr bwMode="auto">
          <a:xfrm>
            <a:off x="1600200" y="1828800"/>
            <a:ext cx="3657600" cy="774700"/>
          </a:xfrm>
          <a:custGeom>
            <a:avLst/>
            <a:gdLst>
              <a:gd name="T0" fmla="*/ 0 w 2304"/>
              <a:gd name="T1" fmla="*/ 2147483647 h 488"/>
              <a:gd name="T2" fmla="*/ 2147483647 w 2304"/>
              <a:gd name="T3" fmla="*/ 2147483647 h 488"/>
              <a:gd name="T4" fmla="*/ 2147483647 w 2304"/>
              <a:gd name="T5" fmla="*/ 2147483647 h 488"/>
              <a:gd name="T6" fmla="*/ 2147483647 w 2304"/>
              <a:gd name="T7" fmla="*/ 0 h 488"/>
              <a:gd name="T8" fmla="*/ 0 60000 65536"/>
              <a:gd name="T9" fmla="*/ 0 60000 65536"/>
              <a:gd name="T10" fmla="*/ 0 60000 65536"/>
              <a:gd name="T11" fmla="*/ 0 60000 65536"/>
              <a:gd name="T12" fmla="*/ 0 w 2304"/>
              <a:gd name="T13" fmla="*/ 0 h 488"/>
              <a:gd name="T14" fmla="*/ 2304 w 2304"/>
              <a:gd name="T15" fmla="*/ 488 h 488"/>
            </a:gdLst>
            <a:ahLst/>
            <a:cxnLst>
              <a:cxn ang="T8">
                <a:pos x="T0" y="T1"/>
              </a:cxn>
              <a:cxn ang="T9">
                <a:pos x="T2" y="T3"/>
              </a:cxn>
              <a:cxn ang="T10">
                <a:pos x="T4" y="T5"/>
              </a:cxn>
              <a:cxn ang="T11">
                <a:pos x="T6" y="T7"/>
              </a:cxn>
            </a:cxnLst>
            <a:rect l="T12" t="T13" r="T14" b="T15"/>
            <a:pathLst>
              <a:path w="2304" h="488">
                <a:moveTo>
                  <a:pt x="0" y="480"/>
                </a:moveTo>
                <a:cubicBezTo>
                  <a:pt x="232" y="264"/>
                  <a:pt x="464" y="48"/>
                  <a:pt x="672" y="48"/>
                </a:cubicBezTo>
                <a:cubicBezTo>
                  <a:pt x="880" y="48"/>
                  <a:pt x="976" y="488"/>
                  <a:pt x="1248" y="480"/>
                </a:cubicBezTo>
                <a:cubicBezTo>
                  <a:pt x="1520" y="472"/>
                  <a:pt x="1912" y="236"/>
                  <a:pt x="230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5365" name="Group 21"/>
          <p:cNvGrpSpPr>
            <a:grpSpLocks/>
          </p:cNvGrpSpPr>
          <p:nvPr/>
        </p:nvGrpSpPr>
        <p:grpSpPr bwMode="auto">
          <a:xfrm rot="3214663">
            <a:off x="2881313" y="1662113"/>
            <a:ext cx="1143000" cy="1219200"/>
            <a:chOff x="1920" y="1056"/>
            <a:chExt cx="720" cy="768"/>
          </a:xfrm>
        </p:grpSpPr>
        <p:sp>
          <p:nvSpPr>
            <p:cNvPr id="15385" name="Line 5"/>
            <p:cNvSpPr>
              <a:spLocks noChangeShapeType="1"/>
            </p:cNvSpPr>
            <p:nvPr/>
          </p:nvSpPr>
          <p:spPr bwMode="auto">
            <a:xfrm flipV="1">
              <a:off x="2160" y="1056"/>
              <a:ext cx="0" cy="57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86" name="Line 6"/>
            <p:cNvSpPr>
              <a:spLocks noChangeShapeType="1"/>
            </p:cNvSpPr>
            <p:nvPr/>
          </p:nvSpPr>
          <p:spPr bwMode="auto">
            <a:xfrm>
              <a:off x="2160" y="1632"/>
              <a:ext cx="480" cy="4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87" name="Line 7"/>
            <p:cNvSpPr>
              <a:spLocks noChangeShapeType="1"/>
            </p:cNvSpPr>
            <p:nvPr/>
          </p:nvSpPr>
          <p:spPr bwMode="auto">
            <a:xfrm flipH="1">
              <a:off x="1920" y="1632"/>
              <a:ext cx="240" cy="19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15366" name="Rectangle 8"/>
          <p:cNvSpPr>
            <a:spLocks noChangeArrowheads="1"/>
          </p:cNvSpPr>
          <p:nvPr/>
        </p:nvSpPr>
        <p:spPr bwMode="auto">
          <a:xfrm>
            <a:off x="3563938" y="2708275"/>
            <a:ext cx="573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b="1"/>
              <a:t>zm</a:t>
            </a:r>
          </a:p>
        </p:txBody>
      </p:sp>
      <p:sp>
        <p:nvSpPr>
          <p:cNvPr id="15367" name="Rectangle 9"/>
          <p:cNvSpPr>
            <a:spLocks noChangeArrowheads="1"/>
          </p:cNvSpPr>
          <p:nvPr/>
        </p:nvSpPr>
        <p:spPr bwMode="auto">
          <a:xfrm>
            <a:off x="2124075" y="1989138"/>
            <a:ext cx="590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a:t>xm</a:t>
            </a:r>
            <a:endParaRPr lang="hu-HU" altLang="en-US" b="1"/>
          </a:p>
        </p:txBody>
      </p:sp>
      <p:sp>
        <p:nvSpPr>
          <p:cNvPr id="15368" name="Rectangle 10"/>
          <p:cNvSpPr>
            <a:spLocks noChangeArrowheads="1"/>
          </p:cNvSpPr>
          <p:nvPr/>
        </p:nvSpPr>
        <p:spPr bwMode="auto">
          <a:xfrm>
            <a:off x="3851275" y="1484313"/>
            <a:ext cx="590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a:t>ym</a:t>
            </a:r>
            <a:endParaRPr lang="hu-HU" altLang="en-US" b="1"/>
          </a:p>
        </p:txBody>
      </p:sp>
      <p:sp>
        <p:nvSpPr>
          <p:cNvPr id="15369" name="Text Box 11"/>
          <p:cNvSpPr txBox="1">
            <a:spLocks noChangeArrowheads="1"/>
          </p:cNvSpPr>
          <p:nvPr/>
        </p:nvSpPr>
        <p:spPr bwMode="auto">
          <a:xfrm>
            <a:off x="5300663" y="2522538"/>
            <a:ext cx="107473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3200"/>
              <a:t>T</a:t>
            </a:r>
            <a:r>
              <a:rPr lang="hu-HU" altLang="en-US" sz="3200" baseline="-25000"/>
              <a:t>M</a:t>
            </a:r>
            <a:r>
              <a:rPr lang="hu-HU" altLang="en-US"/>
              <a:t> </a:t>
            </a:r>
            <a:r>
              <a:rPr lang="hu-HU" altLang="en-US" sz="3200"/>
              <a:t>= </a:t>
            </a:r>
          </a:p>
        </p:txBody>
      </p:sp>
      <p:sp>
        <p:nvSpPr>
          <p:cNvPr id="15370" name="Text Box 12"/>
          <p:cNvSpPr txBox="1">
            <a:spLocks noChangeArrowheads="1"/>
          </p:cNvSpPr>
          <p:nvPr/>
        </p:nvSpPr>
        <p:spPr bwMode="auto">
          <a:xfrm>
            <a:off x="6656388" y="2106613"/>
            <a:ext cx="14573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b="1"/>
              <a:t>xm</a:t>
            </a:r>
            <a:r>
              <a:rPr lang="hu-HU" altLang="en-US" b="1" baseline="30000"/>
              <a:t>0</a:t>
            </a:r>
            <a:r>
              <a:rPr lang="hu-HU" altLang="en-US"/>
              <a:t>(</a:t>
            </a:r>
            <a:r>
              <a:rPr lang="hu-HU" altLang="en-US" i="1"/>
              <a:t>t</a:t>
            </a:r>
            <a:r>
              <a:rPr lang="hu-HU" altLang="en-US"/>
              <a:t>)    0</a:t>
            </a:r>
          </a:p>
          <a:p>
            <a:r>
              <a:rPr lang="hu-HU" altLang="en-US" b="1"/>
              <a:t>ym</a:t>
            </a:r>
            <a:r>
              <a:rPr lang="hu-HU" altLang="en-US" b="1" baseline="30000"/>
              <a:t>0</a:t>
            </a:r>
            <a:r>
              <a:rPr lang="hu-HU" altLang="en-US"/>
              <a:t>(</a:t>
            </a:r>
            <a:r>
              <a:rPr lang="hu-HU" altLang="en-US" i="1"/>
              <a:t>t</a:t>
            </a:r>
            <a:r>
              <a:rPr lang="hu-HU" altLang="en-US"/>
              <a:t>)    0</a:t>
            </a:r>
          </a:p>
          <a:p>
            <a:r>
              <a:rPr lang="hu-HU" altLang="en-US" b="1"/>
              <a:t>zm</a:t>
            </a:r>
            <a:r>
              <a:rPr lang="hu-HU" altLang="en-US" b="1" baseline="30000"/>
              <a:t>0</a:t>
            </a:r>
            <a:r>
              <a:rPr lang="hu-HU" altLang="en-US"/>
              <a:t>(</a:t>
            </a:r>
            <a:r>
              <a:rPr lang="hu-HU" altLang="en-US" i="1"/>
              <a:t>t</a:t>
            </a:r>
            <a:r>
              <a:rPr lang="hu-HU" altLang="en-US"/>
              <a:t>)    0</a:t>
            </a:r>
          </a:p>
          <a:p>
            <a:r>
              <a:rPr lang="hu-HU" altLang="en-US" b="1"/>
              <a:t>r</a:t>
            </a:r>
            <a:r>
              <a:rPr lang="hu-HU" altLang="en-US"/>
              <a:t>(</a:t>
            </a:r>
            <a:r>
              <a:rPr lang="hu-HU" altLang="en-US" i="1"/>
              <a:t>t</a:t>
            </a:r>
            <a:r>
              <a:rPr lang="hu-HU" altLang="en-US"/>
              <a:t>)         1</a:t>
            </a:r>
          </a:p>
        </p:txBody>
      </p:sp>
      <p:sp>
        <p:nvSpPr>
          <p:cNvPr id="15371" name="AutoShape 13"/>
          <p:cNvSpPr>
            <a:spLocks noChangeArrowheads="1"/>
          </p:cNvSpPr>
          <p:nvPr/>
        </p:nvSpPr>
        <p:spPr bwMode="auto">
          <a:xfrm>
            <a:off x="6443663" y="1989138"/>
            <a:ext cx="1828800" cy="1752600"/>
          </a:xfrm>
          <a:prstGeom prst="bracketPair">
            <a:avLst>
              <a:gd name="adj" fmla="val 16667"/>
            </a:avLst>
          </a:pr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5372" name="Text Box 14"/>
          <p:cNvSpPr txBox="1">
            <a:spLocks noChangeArrowheads="1"/>
          </p:cNvSpPr>
          <p:nvPr/>
        </p:nvSpPr>
        <p:spPr bwMode="auto">
          <a:xfrm>
            <a:off x="6656388" y="4724400"/>
            <a:ext cx="23993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dirty="0">
                <a:latin typeface="+mn-lt"/>
              </a:rPr>
              <a:t>A függőleges,</a:t>
            </a:r>
          </a:p>
          <a:p>
            <a:r>
              <a:rPr lang="hu-HU" altLang="en-US" dirty="0">
                <a:latin typeface="+mn-lt"/>
              </a:rPr>
              <a:t>amerre az erő hat</a:t>
            </a:r>
          </a:p>
        </p:txBody>
      </p:sp>
      <p:grpSp>
        <p:nvGrpSpPr>
          <p:cNvPr id="15373" name="Group 20"/>
          <p:cNvGrpSpPr>
            <a:grpSpLocks/>
          </p:cNvGrpSpPr>
          <p:nvPr/>
        </p:nvGrpSpPr>
        <p:grpSpPr bwMode="auto">
          <a:xfrm>
            <a:off x="611188" y="2205038"/>
            <a:ext cx="1143000" cy="1219200"/>
            <a:chOff x="508" y="1312"/>
            <a:chExt cx="720" cy="768"/>
          </a:xfrm>
        </p:grpSpPr>
        <p:sp>
          <p:nvSpPr>
            <p:cNvPr id="15382" name="Line 15"/>
            <p:cNvSpPr>
              <a:spLocks noChangeShapeType="1"/>
            </p:cNvSpPr>
            <p:nvPr/>
          </p:nvSpPr>
          <p:spPr bwMode="auto">
            <a:xfrm flipV="1">
              <a:off x="748" y="1312"/>
              <a:ext cx="0" cy="57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83" name="Line 16"/>
            <p:cNvSpPr>
              <a:spLocks noChangeShapeType="1"/>
            </p:cNvSpPr>
            <p:nvPr/>
          </p:nvSpPr>
          <p:spPr bwMode="auto">
            <a:xfrm>
              <a:off x="748" y="1888"/>
              <a:ext cx="480" cy="4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84" name="Line 17"/>
            <p:cNvSpPr>
              <a:spLocks noChangeShapeType="1"/>
            </p:cNvSpPr>
            <p:nvPr/>
          </p:nvSpPr>
          <p:spPr bwMode="auto">
            <a:xfrm flipH="1">
              <a:off x="508" y="1888"/>
              <a:ext cx="240" cy="19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15374" name="Rectangle 22"/>
          <p:cNvSpPr>
            <a:spLocks noChangeArrowheads="1"/>
          </p:cNvSpPr>
          <p:nvPr/>
        </p:nvSpPr>
        <p:spPr bwMode="auto">
          <a:xfrm>
            <a:off x="1042988" y="1557338"/>
            <a:ext cx="1460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b="1"/>
              <a:t>r</a:t>
            </a:r>
            <a:r>
              <a:rPr lang="hu-HU" altLang="en-US"/>
              <a:t>(</a:t>
            </a:r>
            <a:r>
              <a:rPr lang="hu-HU" altLang="en-US" i="1"/>
              <a:t>t</a:t>
            </a:r>
            <a:r>
              <a:rPr lang="hu-HU" altLang="en-US"/>
              <a:t>) görbe:</a:t>
            </a:r>
          </a:p>
        </p:txBody>
      </p:sp>
      <p:sp>
        <p:nvSpPr>
          <p:cNvPr id="15375" name="Oval 23"/>
          <p:cNvSpPr>
            <a:spLocks noChangeArrowheads="1"/>
          </p:cNvSpPr>
          <p:nvPr/>
        </p:nvSpPr>
        <p:spPr bwMode="auto">
          <a:xfrm>
            <a:off x="3563938" y="2060575"/>
            <a:ext cx="215900" cy="215900"/>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endParaRPr lang="en-US" altLang="en-US">
              <a:solidFill>
                <a:schemeClr val="accent2"/>
              </a:solidFill>
            </a:endParaRPr>
          </a:p>
        </p:txBody>
      </p:sp>
      <p:sp>
        <p:nvSpPr>
          <p:cNvPr id="15376" name="Oval 24"/>
          <p:cNvSpPr>
            <a:spLocks noChangeArrowheads="1"/>
          </p:cNvSpPr>
          <p:nvPr/>
        </p:nvSpPr>
        <p:spPr bwMode="auto">
          <a:xfrm>
            <a:off x="1116013" y="2565400"/>
            <a:ext cx="215900" cy="215900"/>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endParaRPr lang="en-US" altLang="en-US">
              <a:solidFill>
                <a:schemeClr val="accent2"/>
              </a:solidFill>
            </a:endParaRPr>
          </a:p>
        </p:txBody>
      </p:sp>
      <p:sp>
        <p:nvSpPr>
          <p:cNvPr id="15377" name="Line 25"/>
          <p:cNvSpPr>
            <a:spLocks noChangeShapeType="1"/>
          </p:cNvSpPr>
          <p:nvPr/>
        </p:nvSpPr>
        <p:spPr bwMode="auto">
          <a:xfrm flipV="1">
            <a:off x="971550" y="2781300"/>
            <a:ext cx="215900" cy="360363"/>
          </a:xfrm>
          <a:prstGeom prst="line">
            <a:avLst/>
          </a:prstGeom>
          <a:noFill/>
          <a:ln w="38100">
            <a:solidFill>
              <a:schemeClr val="accent2"/>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15378" name="Line 26"/>
          <p:cNvSpPr>
            <a:spLocks noChangeShapeType="1"/>
          </p:cNvSpPr>
          <p:nvPr/>
        </p:nvSpPr>
        <p:spPr bwMode="auto">
          <a:xfrm flipV="1">
            <a:off x="3132138" y="2205038"/>
            <a:ext cx="431800" cy="71437"/>
          </a:xfrm>
          <a:prstGeom prst="line">
            <a:avLst/>
          </a:prstGeom>
          <a:noFill/>
          <a:ln w="38100">
            <a:solidFill>
              <a:schemeClr val="accent2"/>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15379" name="Line 27"/>
          <p:cNvSpPr>
            <a:spLocks noChangeShapeType="1"/>
          </p:cNvSpPr>
          <p:nvPr/>
        </p:nvSpPr>
        <p:spPr bwMode="auto">
          <a:xfrm flipV="1">
            <a:off x="971550" y="2349500"/>
            <a:ext cx="2087563" cy="7921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80" name="Rectangle 28"/>
          <p:cNvSpPr>
            <a:spLocks noChangeArrowheads="1"/>
          </p:cNvSpPr>
          <p:nvPr/>
        </p:nvSpPr>
        <p:spPr bwMode="auto">
          <a:xfrm>
            <a:off x="2051050" y="2636838"/>
            <a:ext cx="606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b="1"/>
              <a:t>r</a:t>
            </a:r>
            <a:r>
              <a:rPr lang="hu-HU" altLang="en-US"/>
              <a:t>(</a:t>
            </a:r>
            <a:r>
              <a:rPr lang="hu-HU" altLang="en-US" i="1"/>
              <a:t>t</a:t>
            </a:r>
            <a:r>
              <a:rPr lang="hu-HU" altLang="en-US"/>
              <a:t>)</a:t>
            </a:r>
            <a:endParaRPr lang="en-US" altLang="en-US"/>
          </a:p>
        </p:txBody>
      </p:sp>
      <p:sp>
        <p:nvSpPr>
          <p:cNvPr id="15381" name="Text Box 29"/>
          <p:cNvSpPr txBox="1">
            <a:spLocks noChangeArrowheads="1"/>
          </p:cNvSpPr>
          <p:nvPr/>
        </p:nvSpPr>
        <p:spPr bwMode="auto">
          <a:xfrm>
            <a:off x="179388" y="1989138"/>
            <a:ext cx="835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ltLang="en-US"/>
              <a:t>orr: </a:t>
            </a:r>
            <a:r>
              <a:rPr lang="en-GB" altLang="en-US" i="1"/>
              <a:t>z</a:t>
            </a:r>
            <a:endParaRPr lang="hu-HU" altLang="en-US" i="1"/>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0" y="296652"/>
            <a:ext cx="9144000" cy="1143000"/>
          </a:xfrm>
        </p:spPr>
        <p:txBody>
          <a:bodyPr/>
          <a:lstStyle/>
          <a:p>
            <a:pPr>
              <a:defRPr/>
            </a:pPr>
            <a:r>
              <a:rPr lang="hu-HU" dirty="0" smtClean="0">
                <a:solidFill>
                  <a:srgbClr val="FF0000"/>
                </a:solidFill>
              </a:rPr>
              <a:t>Fizikai animáció</a:t>
            </a:r>
          </a:p>
        </p:txBody>
      </p:sp>
      <p:sp>
        <p:nvSpPr>
          <p:cNvPr id="17411" name="Rectangle 3"/>
          <p:cNvSpPr>
            <a:spLocks noGrp="1" noChangeArrowheads="1"/>
          </p:cNvSpPr>
          <p:nvPr>
            <p:ph idx="1"/>
          </p:nvPr>
        </p:nvSpPr>
        <p:spPr>
          <a:xfrm>
            <a:off x="323850" y="1773238"/>
            <a:ext cx="4895850" cy="4114800"/>
          </a:xfrm>
        </p:spPr>
        <p:txBody>
          <a:bodyPr>
            <a:normAutofit lnSpcReduction="10000"/>
          </a:bodyPr>
          <a:lstStyle/>
          <a:p>
            <a:r>
              <a:rPr lang="hu-HU" altLang="en-US" sz="2800" smtClean="0"/>
              <a:t>Erők (pl. gravitáció, turbulencia stb.)</a:t>
            </a:r>
          </a:p>
          <a:p>
            <a:r>
              <a:rPr lang="hu-HU" altLang="en-US" sz="2800" smtClean="0"/>
              <a:t>Tömeg, tehetetlenségi nyomaték (F = ma)</a:t>
            </a:r>
          </a:p>
          <a:p>
            <a:r>
              <a:rPr lang="hu-HU" altLang="en-US" sz="2800" smtClean="0"/>
              <a:t>Ütközés detektálás (metszéspontszámítás)</a:t>
            </a:r>
          </a:p>
          <a:p>
            <a:r>
              <a:rPr lang="hu-HU" altLang="en-US" sz="2800" smtClean="0"/>
              <a:t>Ütközés válasz</a:t>
            </a:r>
          </a:p>
          <a:p>
            <a:pPr lvl="1"/>
            <a:r>
              <a:rPr lang="hu-HU" altLang="en-US" sz="2400" smtClean="0"/>
              <a:t>rugók, ha közel vannak</a:t>
            </a:r>
          </a:p>
          <a:p>
            <a:pPr lvl="1"/>
            <a:r>
              <a:rPr lang="hu-HU" altLang="en-US" sz="2400" smtClean="0"/>
              <a:t>impulzus megmaradás</a:t>
            </a:r>
          </a:p>
        </p:txBody>
      </p:sp>
      <p:pic>
        <p:nvPicPr>
          <p:cNvPr id="17412" name="Picture 4" descr="dynamics">
            <a:hlinkClick r:id="rId3" action="ppaction://program"/>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4388" y="0"/>
            <a:ext cx="1979612"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
          <p:cNvPicPr>
            <a:picLocks noChangeAspect="1" noChangeArrowheads="1"/>
          </p:cNvPicPr>
          <p:nvPr/>
        </p:nvPicPr>
        <p:blipFill>
          <a:blip r:embed="rId5">
            <a:extLst>
              <a:ext uri="{28A0092B-C50C-407E-A947-70E740481C1C}">
                <a14:useLocalDpi xmlns:a14="http://schemas.microsoft.com/office/drawing/2010/main" val="0"/>
              </a:ext>
            </a:extLst>
          </a:blip>
          <a:srcRect b="9520"/>
          <a:stretch>
            <a:fillRect/>
          </a:stretch>
        </p:blipFill>
        <p:spPr bwMode="auto">
          <a:xfrm>
            <a:off x="4211638" y="1773238"/>
            <a:ext cx="4932362"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7414" name="Ellipszis 5"/>
          <p:cNvSpPr>
            <a:spLocks noChangeArrowheads="1"/>
          </p:cNvSpPr>
          <p:nvPr/>
        </p:nvSpPr>
        <p:spPr bwMode="auto">
          <a:xfrm>
            <a:off x="4572000" y="3752850"/>
            <a:ext cx="1079500" cy="288925"/>
          </a:xfrm>
          <a:prstGeom prst="ellipse">
            <a:avLst/>
          </a:prstGeom>
          <a:noFill/>
          <a:ln w="57150" algn="ctr">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solidFill>
                <a:srgbClr val="FFFF00"/>
              </a:solidFill>
            </a:endParaRPr>
          </a:p>
        </p:txBody>
      </p:sp>
      <p:sp>
        <p:nvSpPr>
          <p:cNvPr id="17415" name="Szövegdoboz 6"/>
          <p:cNvSpPr txBox="1">
            <a:spLocks noChangeArrowheads="1"/>
          </p:cNvSpPr>
          <p:nvPr/>
        </p:nvSpPr>
        <p:spPr bwMode="auto">
          <a:xfrm>
            <a:off x="5508625" y="3357563"/>
            <a:ext cx="10255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a:solidFill>
                  <a:srgbClr val="FFFF00"/>
                </a:solidFill>
              </a:rPr>
              <a:t>r</a:t>
            </a:r>
            <a:r>
              <a:rPr lang="hu-HU" altLang="en-US" b="1">
                <a:solidFill>
                  <a:srgbClr val="FFFF00"/>
                </a:solidFill>
              </a:rPr>
              <a:t>ossz</a:t>
            </a:r>
            <a:r>
              <a:rPr lang="en-US" altLang="en-US" b="1">
                <a:solidFill>
                  <a:srgbClr val="FFFF00"/>
                </a:solidFill>
              </a:rPr>
              <a:t> !</a:t>
            </a:r>
            <a:endParaRPr lang="hu-HU" altLang="en-US" b="1">
              <a:solidFill>
                <a:srgbClr val="FFFF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solidFill>
                  <a:srgbClr val="FF0000"/>
                </a:solidFill>
              </a:rPr>
              <a:t>Haladó és forgó mozgás</a:t>
            </a:r>
            <a:endParaRPr lang="en-US" dirty="0">
              <a:solidFill>
                <a:srgbClr val="FF0000"/>
              </a:solidFill>
            </a:endParaRPr>
          </a:p>
        </p:txBody>
      </p:sp>
      <p:graphicFrame>
        <p:nvGraphicFramePr>
          <p:cNvPr id="5" name="Tartalom helye 4"/>
          <p:cNvGraphicFramePr>
            <a:graphicFrameLocks noGrp="1" noChangeAspect="1"/>
          </p:cNvGraphicFramePr>
          <p:nvPr>
            <p:ph idx="1"/>
            <p:extLst>
              <p:ext uri="{D42A27DB-BD31-4B8C-83A1-F6EECF244321}">
                <p14:modId xmlns:p14="http://schemas.microsoft.com/office/powerpoint/2010/main" val="2656184691"/>
              </p:ext>
            </p:extLst>
          </p:nvPr>
        </p:nvGraphicFramePr>
        <p:xfrm>
          <a:off x="1892300" y="1539875"/>
          <a:ext cx="1599580" cy="5190234"/>
        </p:xfrm>
        <a:graphic>
          <a:graphicData uri="http://schemas.openxmlformats.org/presentationml/2006/ole">
            <mc:AlternateContent xmlns:mc="http://schemas.openxmlformats.org/markup-compatibility/2006">
              <mc:Choice xmlns:v="urn:schemas-microsoft-com:vml" Requires="v">
                <p:oleObj spid="_x0000_s3093" name="Equation" r:id="rId3" imgW="672840" imgH="2184120" progId="Equation.3">
                  <p:embed/>
                </p:oleObj>
              </mc:Choice>
              <mc:Fallback>
                <p:oleObj name="Equation" r:id="rId3" imgW="672840" imgH="2184120" progId="Equation.3">
                  <p:embed/>
                  <p:pic>
                    <p:nvPicPr>
                      <p:cNvPr id="0" name=""/>
                      <p:cNvPicPr/>
                      <p:nvPr/>
                    </p:nvPicPr>
                    <p:blipFill>
                      <a:blip r:embed="rId4"/>
                      <a:stretch>
                        <a:fillRect/>
                      </a:stretch>
                    </p:blipFill>
                    <p:spPr>
                      <a:xfrm>
                        <a:off x="1892300" y="1539875"/>
                        <a:ext cx="1599580" cy="5190234"/>
                      </a:xfrm>
                      <a:prstGeom prst="rect">
                        <a:avLst/>
                      </a:prstGeom>
                    </p:spPr>
                  </p:pic>
                </p:oleObj>
              </mc:Fallback>
            </mc:AlternateContent>
          </a:graphicData>
        </a:graphic>
      </p:graphicFrame>
      <p:graphicFrame>
        <p:nvGraphicFramePr>
          <p:cNvPr id="6" name="Tartalom helye 4"/>
          <p:cNvGraphicFramePr>
            <a:graphicFrameLocks noChangeAspect="1"/>
          </p:cNvGraphicFramePr>
          <p:nvPr>
            <p:extLst>
              <p:ext uri="{D42A27DB-BD31-4B8C-83A1-F6EECF244321}">
                <p14:modId xmlns:p14="http://schemas.microsoft.com/office/powerpoint/2010/main" val="2811289769"/>
              </p:ext>
            </p:extLst>
          </p:nvPr>
        </p:nvGraphicFramePr>
        <p:xfrm>
          <a:off x="6522530" y="1525075"/>
          <a:ext cx="2591772" cy="4937609"/>
        </p:xfrm>
        <a:graphic>
          <a:graphicData uri="http://schemas.openxmlformats.org/presentationml/2006/ole">
            <mc:AlternateContent xmlns:mc="http://schemas.openxmlformats.org/markup-compatibility/2006">
              <mc:Choice xmlns:v="urn:schemas-microsoft-com:vml" Requires="v">
                <p:oleObj spid="_x0000_s3094" name="Equation" r:id="rId5" imgW="1054080" imgH="2006280" progId="Equation.3">
                  <p:embed/>
                </p:oleObj>
              </mc:Choice>
              <mc:Fallback>
                <p:oleObj name="Equation" r:id="rId5" imgW="1054080" imgH="2006280" progId="Equation.3">
                  <p:embed/>
                  <p:pic>
                    <p:nvPicPr>
                      <p:cNvPr id="0" name=""/>
                      <p:cNvPicPr/>
                      <p:nvPr/>
                    </p:nvPicPr>
                    <p:blipFill>
                      <a:blip r:embed="rId6"/>
                      <a:stretch>
                        <a:fillRect/>
                      </a:stretch>
                    </p:blipFill>
                    <p:spPr>
                      <a:xfrm>
                        <a:off x="6522530" y="1525075"/>
                        <a:ext cx="2591772" cy="4937609"/>
                      </a:xfrm>
                      <a:prstGeom prst="rect">
                        <a:avLst/>
                      </a:prstGeom>
                    </p:spPr>
                  </p:pic>
                </p:oleObj>
              </mc:Fallback>
            </mc:AlternateContent>
          </a:graphicData>
        </a:graphic>
      </p:graphicFrame>
      <p:sp>
        <p:nvSpPr>
          <p:cNvPr id="7" name="Szövegdoboz 6"/>
          <p:cNvSpPr txBox="1"/>
          <p:nvPr/>
        </p:nvSpPr>
        <p:spPr>
          <a:xfrm>
            <a:off x="71500" y="1522687"/>
            <a:ext cx="1692188" cy="5047536"/>
          </a:xfrm>
          <a:prstGeom prst="rect">
            <a:avLst/>
          </a:prstGeom>
          <a:noFill/>
        </p:spPr>
        <p:txBody>
          <a:bodyPr wrap="square" rtlCol="0">
            <a:spAutoFit/>
          </a:bodyPr>
          <a:lstStyle/>
          <a:p>
            <a:r>
              <a:rPr lang="en-US" dirty="0" smtClean="0"/>
              <a:t>Po</a:t>
            </a:r>
            <a:r>
              <a:rPr lang="hu-HU" dirty="0" err="1" smtClean="0"/>
              <a:t>zíció</a:t>
            </a:r>
            <a:r>
              <a:rPr lang="hu-HU" dirty="0" smtClean="0"/>
              <a:t>:</a:t>
            </a:r>
          </a:p>
          <a:p>
            <a:endParaRPr lang="hu-HU" sz="1050" dirty="0" smtClean="0"/>
          </a:p>
          <a:p>
            <a:r>
              <a:rPr lang="hu-HU" dirty="0" smtClean="0"/>
              <a:t>Összefűzés:</a:t>
            </a:r>
          </a:p>
          <a:p>
            <a:endParaRPr lang="hu-HU" dirty="0"/>
          </a:p>
          <a:p>
            <a:r>
              <a:rPr lang="hu-HU" dirty="0" smtClean="0"/>
              <a:t>Sebesség:</a:t>
            </a:r>
          </a:p>
          <a:p>
            <a:endParaRPr lang="hu-HU" sz="1200" dirty="0" smtClean="0"/>
          </a:p>
          <a:p>
            <a:endParaRPr lang="en-US" sz="1400" dirty="0" smtClean="0"/>
          </a:p>
          <a:p>
            <a:endParaRPr lang="en-US" sz="1200" dirty="0" smtClean="0"/>
          </a:p>
          <a:p>
            <a:r>
              <a:rPr lang="hu-HU" dirty="0" smtClean="0"/>
              <a:t>Tömeg:</a:t>
            </a:r>
          </a:p>
          <a:p>
            <a:endParaRPr lang="hu-HU" sz="1050" dirty="0" smtClean="0"/>
          </a:p>
          <a:p>
            <a:r>
              <a:rPr lang="hu-HU" dirty="0" smtClean="0"/>
              <a:t>Lendület:</a:t>
            </a:r>
          </a:p>
          <a:p>
            <a:endParaRPr lang="hu-HU" sz="2800" dirty="0"/>
          </a:p>
          <a:p>
            <a:r>
              <a:rPr lang="hu-HU" dirty="0" smtClean="0"/>
              <a:t>Erő:</a:t>
            </a:r>
          </a:p>
          <a:p>
            <a:endParaRPr lang="hu-HU" dirty="0" smtClean="0"/>
          </a:p>
          <a:p>
            <a:endParaRPr lang="hu-HU" sz="1600" dirty="0"/>
          </a:p>
          <a:p>
            <a:r>
              <a:rPr lang="hu-HU" dirty="0" smtClean="0"/>
              <a:t>Energia:</a:t>
            </a:r>
            <a:endParaRPr lang="en-US" dirty="0"/>
          </a:p>
        </p:txBody>
      </p:sp>
      <p:sp>
        <p:nvSpPr>
          <p:cNvPr id="8" name="Szövegdoboz 7"/>
          <p:cNvSpPr txBox="1"/>
          <p:nvPr/>
        </p:nvSpPr>
        <p:spPr>
          <a:xfrm>
            <a:off x="4475036" y="1506604"/>
            <a:ext cx="2526594" cy="5193729"/>
          </a:xfrm>
          <a:prstGeom prst="rect">
            <a:avLst/>
          </a:prstGeom>
          <a:noFill/>
        </p:spPr>
        <p:txBody>
          <a:bodyPr wrap="square" rtlCol="0">
            <a:spAutoFit/>
          </a:bodyPr>
          <a:lstStyle/>
          <a:p>
            <a:r>
              <a:rPr lang="hu-HU" dirty="0" smtClean="0"/>
              <a:t>Orientáció:</a:t>
            </a:r>
            <a:endParaRPr lang="hu-HU" sz="1050" dirty="0" smtClean="0"/>
          </a:p>
          <a:p>
            <a:endParaRPr lang="hu-HU" sz="1050" dirty="0" smtClean="0"/>
          </a:p>
          <a:p>
            <a:r>
              <a:rPr lang="hu-HU" dirty="0" smtClean="0"/>
              <a:t>Összefűzés:</a:t>
            </a:r>
          </a:p>
          <a:p>
            <a:endParaRPr lang="hu-HU" sz="1200" dirty="0"/>
          </a:p>
          <a:p>
            <a:r>
              <a:rPr lang="hu-HU" dirty="0" smtClean="0"/>
              <a:t>Szögsebesség:</a:t>
            </a:r>
          </a:p>
          <a:p>
            <a:endParaRPr lang="hu-HU" sz="1050" dirty="0" smtClean="0"/>
          </a:p>
          <a:p>
            <a:endParaRPr lang="en-US" sz="2800" dirty="0" smtClean="0"/>
          </a:p>
          <a:p>
            <a:r>
              <a:rPr lang="hu-HU" dirty="0" smtClean="0"/>
              <a:t>Tehetetlenségi nyom:</a:t>
            </a:r>
          </a:p>
          <a:p>
            <a:endParaRPr lang="hu-HU" sz="1050" dirty="0" smtClean="0"/>
          </a:p>
          <a:p>
            <a:r>
              <a:rPr lang="hu-HU" dirty="0" err="1" smtClean="0"/>
              <a:t>Perdület</a:t>
            </a:r>
            <a:r>
              <a:rPr lang="hu-HU" dirty="0" smtClean="0"/>
              <a:t>:</a:t>
            </a:r>
          </a:p>
          <a:p>
            <a:endParaRPr lang="hu-HU" sz="1600" dirty="0"/>
          </a:p>
          <a:p>
            <a:endParaRPr lang="hu-HU" sz="1200" dirty="0" smtClean="0"/>
          </a:p>
          <a:p>
            <a:r>
              <a:rPr lang="hu-HU" dirty="0" smtClean="0"/>
              <a:t>Forgató nyom:</a:t>
            </a:r>
          </a:p>
          <a:p>
            <a:endParaRPr lang="hu-HU" dirty="0" smtClean="0"/>
          </a:p>
          <a:p>
            <a:endParaRPr lang="hu-HU" sz="400" dirty="0"/>
          </a:p>
          <a:p>
            <a:r>
              <a:rPr lang="hu-HU" dirty="0" smtClean="0"/>
              <a:t>Energia:</a:t>
            </a:r>
            <a:endParaRPr lang="en-US" dirty="0"/>
          </a:p>
        </p:txBody>
      </p:sp>
    </p:spTree>
    <p:extLst>
      <p:ext uri="{BB962C8B-B14F-4D97-AF65-F5344CB8AC3E}">
        <p14:creationId xmlns:p14="http://schemas.microsoft.com/office/powerpoint/2010/main" val="20966244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0" y="115888"/>
            <a:ext cx="9144000" cy="1143000"/>
          </a:xfrm>
        </p:spPr>
        <p:txBody>
          <a:bodyPr/>
          <a:lstStyle/>
          <a:p>
            <a:pPr>
              <a:defRPr/>
            </a:pPr>
            <a:r>
              <a:rPr lang="hu-HU" dirty="0" smtClean="0">
                <a:solidFill>
                  <a:srgbClr val="FF0000"/>
                </a:solidFill>
              </a:rPr>
              <a:t>Egy kis mechanika</a:t>
            </a:r>
          </a:p>
        </p:txBody>
      </p:sp>
      <p:sp>
        <p:nvSpPr>
          <p:cNvPr id="18435" name="Line 4"/>
          <p:cNvSpPr>
            <a:spLocks noChangeShapeType="1"/>
          </p:cNvSpPr>
          <p:nvPr/>
        </p:nvSpPr>
        <p:spPr bwMode="auto">
          <a:xfrm>
            <a:off x="1616075" y="858838"/>
            <a:ext cx="76200" cy="9144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36" name="Text Box 5"/>
          <p:cNvSpPr txBox="1">
            <a:spLocks noChangeArrowheads="1"/>
          </p:cNvSpPr>
          <p:nvPr/>
        </p:nvSpPr>
        <p:spPr bwMode="auto">
          <a:xfrm>
            <a:off x="1763713" y="1125538"/>
            <a:ext cx="15763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b="1"/>
              <a:t>F</a:t>
            </a:r>
            <a:r>
              <a:rPr lang="hu-HU" altLang="en-US"/>
              <a:t>(</a:t>
            </a:r>
            <a:r>
              <a:rPr lang="hu-HU" altLang="en-US" b="1"/>
              <a:t>r</a:t>
            </a:r>
            <a:r>
              <a:rPr lang="hu-HU" altLang="en-US"/>
              <a:t>,</a:t>
            </a:r>
            <a:r>
              <a:rPr lang="hu-HU" altLang="en-US" b="1"/>
              <a:t>v</a:t>
            </a:r>
            <a:r>
              <a:rPr lang="hu-HU" altLang="en-US"/>
              <a:t>,t) erő</a:t>
            </a:r>
          </a:p>
        </p:txBody>
      </p:sp>
      <p:sp>
        <p:nvSpPr>
          <p:cNvPr id="18437" name="Text Box 6"/>
          <p:cNvSpPr txBox="1">
            <a:spLocks noChangeArrowheads="1"/>
          </p:cNvSpPr>
          <p:nvPr/>
        </p:nvSpPr>
        <p:spPr bwMode="auto">
          <a:xfrm>
            <a:off x="1931988" y="1560513"/>
            <a:ext cx="420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t>m</a:t>
            </a:r>
          </a:p>
        </p:txBody>
      </p:sp>
      <p:sp>
        <p:nvSpPr>
          <p:cNvPr id="18438" name="Text Box 7"/>
          <p:cNvSpPr txBox="1">
            <a:spLocks noChangeArrowheads="1"/>
          </p:cNvSpPr>
          <p:nvPr/>
        </p:nvSpPr>
        <p:spPr bwMode="auto">
          <a:xfrm>
            <a:off x="381000" y="3581400"/>
            <a:ext cx="3357563" cy="31083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t>for( t </a:t>
            </a:r>
            <a:r>
              <a:rPr lang="en-US" altLang="en-US"/>
              <a:t>= 0; t &lt; T; t += dt) {</a:t>
            </a:r>
          </a:p>
          <a:p>
            <a:r>
              <a:rPr lang="en-US" altLang="en-US"/>
              <a:t>     </a:t>
            </a:r>
            <a:r>
              <a:rPr lang="en-US" altLang="en-US" b="1"/>
              <a:t>F</a:t>
            </a:r>
            <a:r>
              <a:rPr lang="en-US" altLang="en-US"/>
              <a:t> = Ered</a:t>
            </a:r>
            <a:r>
              <a:rPr lang="hu-HU" altLang="en-US"/>
              <a:t>ő erő(</a:t>
            </a:r>
            <a:r>
              <a:rPr lang="hu-HU" altLang="en-US" b="1"/>
              <a:t>r</a:t>
            </a:r>
            <a:r>
              <a:rPr lang="hu-HU" altLang="en-US"/>
              <a:t>,</a:t>
            </a:r>
            <a:r>
              <a:rPr lang="en-US" altLang="en-US" b="1"/>
              <a:t> </a:t>
            </a:r>
            <a:r>
              <a:rPr lang="hu-HU" altLang="en-US" b="1"/>
              <a:t>v</a:t>
            </a:r>
            <a:r>
              <a:rPr lang="hu-HU" altLang="en-US"/>
              <a:t>)</a:t>
            </a:r>
            <a:endParaRPr lang="en-US" altLang="en-US"/>
          </a:p>
          <a:p>
            <a:r>
              <a:rPr lang="en-US" altLang="en-US"/>
              <a:t>     </a:t>
            </a:r>
            <a:r>
              <a:rPr lang="en-US" altLang="en-US" b="1"/>
              <a:t>a</a:t>
            </a:r>
            <a:r>
              <a:rPr lang="en-US" altLang="en-US"/>
              <a:t> = </a:t>
            </a:r>
            <a:r>
              <a:rPr lang="en-US" altLang="en-US" b="1"/>
              <a:t>F</a:t>
            </a:r>
            <a:r>
              <a:rPr lang="en-US" altLang="en-US"/>
              <a:t>/m</a:t>
            </a:r>
          </a:p>
          <a:p>
            <a:r>
              <a:rPr lang="en-US" altLang="en-US"/>
              <a:t>     </a:t>
            </a:r>
            <a:r>
              <a:rPr lang="en-US" altLang="en-US" b="1"/>
              <a:t>v</a:t>
            </a:r>
            <a:r>
              <a:rPr lang="en-US" altLang="en-US"/>
              <a:t> += </a:t>
            </a:r>
            <a:r>
              <a:rPr lang="en-US" altLang="en-US" b="1"/>
              <a:t>a</a:t>
            </a:r>
            <a:r>
              <a:rPr lang="en-US" altLang="en-US"/>
              <a:t> </a:t>
            </a:r>
            <a:r>
              <a:rPr lang="hu-HU" altLang="en-US"/>
              <a:t>·dt</a:t>
            </a:r>
          </a:p>
          <a:p>
            <a:r>
              <a:rPr lang="hu-HU" altLang="en-US"/>
              <a:t>     if ( ÜtközésDetektál )</a:t>
            </a:r>
          </a:p>
          <a:p>
            <a:r>
              <a:rPr lang="hu-HU" altLang="en-US"/>
              <a:t>	ÜtközésVálasz</a:t>
            </a:r>
          </a:p>
          <a:p>
            <a:r>
              <a:rPr lang="hu-HU" altLang="en-US"/>
              <a:t>     </a:t>
            </a:r>
            <a:r>
              <a:rPr lang="hu-HU" altLang="en-US" b="1"/>
              <a:t>r</a:t>
            </a:r>
            <a:r>
              <a:rPr lang="hu-HU" altLang="en-US"/>
              <a:t> += </a:t>
            </a:r>
            <a:r>
              <a:rPr lang="hu-HU" altLang="en-US" b="1"/>
              <a:t>v</a:t>
            </a:r>
            <a:r>
              <a:rPr lang="en-US" altLang="en-US"/>
              <a:t> </a:t>
            </a:r>
            <a:r>
              <a:rPr lang="hu-HU" altLang="en-US"/>
              <a:t>·dt</a:t>
            </a:r>
          </a:p>
          <a:p>
            <a:r>
              <a:rPr lang="hu-HU" altLang="en-US"/>
              <a:t>}</a:t>
            </a:r>
          </a:p>
        </p:txBody>
      </p:sp>
      <p:sp>
        <p:nvSpPr>
          <p:cNvPr id="18439" name="Freeform 8"/>
          <p:cNvSpPr>
            <a:spLocks/>
          </p:cNvSpPr>
          <p:nvPr/>
        </p:nvSpPr>
        <p:spPr bwMode="auto">
          <a:xfrm>
            <a:off x="179388" y="1484313"/>
            <a:ext cx="3657600" cy="774700"/>
          </a:xfrm>
          <a:custGeom>
            <a:avLst/>
            <a:gdLst>
              <a:gd name="T0" fmla="*/ 0 w 2304"/>
              <a:gd name="T1" fmla="*/ 2147483647 h 488"/>
              <a:gd name="T2" fmla="*/ 2147483647 w 2304"/>
              <a:gd name="T3" fmla="*/ 2147483647 h 488"/>
              <a:gd name="T4" fmla="*/ 2147483647 w 2304"/>
              <a:gd name="T5" fmla="*/ 2147483647 h 488"/>
              <a:gd name="T6" fmla="*/ 2147483647 w 2304"/>
              <a:gd name="T7" fmla="*/ 0 h 488"/>
              <a:gd name="T8" fmla="*/ 0 60000 65536"/>
              <a:gd name="T9" fmla="*/ 0 60000 65536"/>
              <a:gd name="T10" fmla="*/ 0 60000 65536"/>
              <a:gd name="T11" fmla="*/ 0 60000 65536"/>
              <a:gd name="T12" fmla="*/ 0 w 2304"/>
              <a:gd name="T13" fmla="*/ 0 h 488"/>
              <a:gd name="T14" fmla="*/ 2304 w 2304"/>
              <a:gd name="T15" fmla="*/ 488 h 488"/>
            </a:gdLst>
            <a:ahLst/>
            <a:cxnLst>
              <a:cxn ang="T8">
                <a:pos x="T0" y="T1"/>
              </a:cxn>
              <a:cxn ang="T9">
                <a:pos x="T2" y="T3"/>
              </a:cxn>
              <a:cxn ang="T10">
                <a:pos x="T4" y="T5"/>
              </a:cxn>
              <a:cxn ang="T11">
                <a:pos x="T6" y="T7"/>
              </a:cxn>
            </a:cxnLst>
            <a:rect l="T12" t="T13" r="T14" b="T15"/>
            <a:pathLst>
              <a:path w="2304" h="488">
                <a:moveTo>
                  <a:pt x="0" y="480"/>
                </a:moveTo>
                <a:cubicBezTo>
                  <a:pt x="232" y="264"/>
                  <a:pt x="464" y="48"/>
                  <a:pt x="672" y="48"/>
                </a:cubicBezTo>
                <a:cubicBezTo>
                  <a:pt x="880" y="48"/>
                  <a:pt x="976" y="488"/>
                  <a:pt x="1248" y="480"/>
                </a:cubicBezTo>
                <a:cubicBezTo>
                  <a:pt x="1520" y="472"/>
                  <a:pt x="1912" y="236"/>
                  <a:pt x="230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40" name="Oval 9"/>
          <p:cNvSpPr>
            <a:spLocks noChangeArrowheads="1"/>
          </p:cNvSpPr>
          <p:nvPr/>
        </p:nvSpPr>
        <p:spPr bwMode="auto">
          <a:xfrm>
            <a:off x="5697538" y="4419600"/>
            <a:ext cx="457200" cy="4572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8441" name="Line 11"/>
          <p:cNvSpPr>
            <a:spLocks noChangeShapeType="1"/>
          </p:cNvSpPr>
          <p:nvPr/>
        </p:nvSpPr>
        <p:spPr bwMode="auto">
          <a:xfrm>
            <a:off x="6002338" y="4724400"/>
            <a:ext cx="685800" cy="914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42" name="Line 12"/>
          <p:cNvSpPr>
            <a:spLocks noChangeShapeType="1"/>
          </p:cNvSpPr>
          <p:nvPr/>
        </p:nvSpPr>
        <p:spPr bwMode="auto">
          <a:xfrm>
            <a:off x="5316538" y="5638800"/>
            <a:ext cx="3124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43" name="Line 13"/>
          <p:cNvSpPr>
            <a:spLocks noChangeShapeType="1"/>
          </p:cNvSpPr>
          <p:nvPr/>
        </p:nvSpPr>
        <p:spPr bwMode="auto">
          <a:xfrm flipV="1">
            <a:off x="6688138" y="4724400"/>
            <a:ext cx="692150" cy="914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44" name="Rectangle 14"/>
          <p:cNvSpPr>
            <a:spLocks noChangeArrowheads="1"/>
          </p:cNvSpPr>
          <p:nvPr/>
        </p:nvSpPr>
        <p:spPr bwMode="auto">
          <a:xfrm>
            <a:off x="6011863" y="50847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b="1"/>
              <a:t>v</a:t>
            </a:r>
          </a:p>
        </p:txBody>
      </p:sp>
      <p:sp>
        <p:nvSpPr>
          <p:cNvPr id="18445" name="Line 15"/>
          <p:cNvSpPr>
            <a:spLocks noChangeShapeType="1"/>
          </p:cNvSpPr>
          <p:nvPr/>
        </p:nvSpPr>
        <p:spPr bwMode="auto">
          <a:xfrm flipV="1">
            <a:off x="6688138" y="4419600"/>
            <a:ext cx="0" cy="1219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46" name="Rectangle 16"/>
          <p:cNvSpPr>
            <a:spLocks noChangeArrowheads="1"/>
          </p:cNvSpPr>
          <p:nvPr/>
        </p:nvSpPr>
        <p:spPr bwMode="auto">
          <a:xfrm>
            <a:off x="6419850" y="4114800"/>
            <a:ext cx="272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b="1"/>
              <a:t>n</a:t>
            </a:r>
            <a:r>
              <a:rPr lang="hu-HU" altLang="en-US"/>
              <a:t> = CollisionNormal</a:t>
            </a:r>
          </a:p>
        </p:txBody>
      </p:sp>
      <p:sp>
        <p:nvSpPr>
          <p:cNvPr id="18447" name="Rectangle 17"/>
          <p:cNvSpPr>
            <a:spLocks noChangeArrowheads="1"/>
          </p:cNvSpPr>
          <p:nvPr/>
        </p:nvSpPr>
        <p:spPr bwMode="auto">
          <a:xfrm>
            <a:off x="7451725" y="4581525"/>
            <a:ext cx="43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b="1"/>
              <a:t>v’</a:t>
            </a:r>
          </a:p>
        </p:txBody>
      </p:sp>
      <p:sp>
        <p:nvSpPr>
          <p:cNvPr id="18448" name="Rectangle 18"/>
          <p:cNvSpPr>
            <a:spLocks noChangeArrowheads="1"/>
          </p:cNvSpPr>
          <p:nvPr/>
        </p:nvSpPr>
        <p:spPr bwMode="auto">
          <a:xfrm>
            <a:off x="3962400" y="6019800"/>
            <a:ext cx="4951413" cy="5318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2800" b="1"/>
              <a:t>v’ = </a:t>
            </a:r>
            <a:r>
              <a:rPr lang="en-US" altLang="en-US" sz="2800" b="1"/>
              <a:t>[</a:t>
            </a:r>
            <a:r>
              <a:rPr lang="hu-HU" altLang="en-US" sz="2800" b="1"/>
              <a:t>v - n(v</a:t>
            </a:r>
            <a:r>
              <a:rPr lang="hu-HU" altLang="en-US" sz="2800" i="1"/>
              <a:t>·</a:t>
            </a:r>
            <a:r>
              <a:rPr lang="hu-HU" altLang="en-US" sz="2800" b="1"/>
              <a:t>n)]-[n(v</a:t>
            </a:r>
            <a:r>
              <a:rPr lang="hu-HU" altLang="en-US" sz="2800" i="1"/>
              <a:t>·</a:t>
            </a:r>
            <a:r>
              <a:rPr lang="hu-HU" altLang="en-US" sz="2800" b="1"/>
              <a:t>n)</a:t>
            </a:r>
            <a:r>
              <a:rPr lang="hu-HU" altLang="en-US" sz="2800" i="1"/>
              <a:t>·</a:t>
            </a:r>
            <a:r>
              <a:rPr lang="hu-HU" altLang="en-US" sz="2800"/>
              <a:t>bounce] </a:t>
            </a:r>
          </a:p>
        </p:txBody>
      </p:sp>
      <p:sp>
        <p:nvSpPr>
          <p:cNvPr id="18449" name="Line 19"/>
          <p:cNvSpPr>
            <a:spLocks noChangeShapeType="1"/>
          </p:cNvSpPr>
          <p:nvPr/>
        </p:nvSpPr>
        <p:spPr bwMode="auto">
          <a:xfrm>
            <a:off x="6002338" y="4724400"/>
            <a:ext cx="1371600" cy="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50" name="Oval 36"/>
          <p:cNvSpPr>
            <a:spLocks noChangeArrowheads="1"/>
          </p:cNvSpPr>
          <p:nvPr/>
        </p:nvSpPr>
        <p:spPr bwMode="auto">
          <a:xfrm>
            <a:off x="5715000" y="1600200"/>
            <a:ext cx="457200" cy="4572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8451" name="Line 37"/>
          <p:cNvSpPr>
            <a:spLocks noChangeShapeType="1"/>
          </p:cNvSpPr>
          <p:nvPr/>
        </p:nvSpPr>
        <p:spPr bwMode="auto">
          <a:xfrm>
            <a:off x="6019800" y="1905000"/>
            <a:ext cx="381000"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52" name="Line 38"/>
          <p:cNvSpPr>
            <a:spLocks noChangeShapeType="1"/>
          </p:cNvSpPr>
          <p:nvPr/>
        </p:nvSpPr>
        <p:spPr bwMode="auto">
          <a:xfrm>
            <a:off x="5334000" y="2819400"/>
            <a:ext cx="3124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53" name="Rectangle 40"/>
          <p:cNvSpPr>
            <a:spLocks noChangeArrowheads="1"/>
          </p:cNvSpPr>
          <p:nvPr/>
        </p:nvSpPr>
        <p:spPr bwMode="auto">
          <a:xfrm>
            <a:off x="5715000" y="2133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b="1"/>
              <a:t>v</a:t>
            </a:r>
          </a:p>
        </p:txBody>
      </p:sp>
      <p:sp>
        <p:nvSpPr>
          <p:cNvPr id="18454" name="Line 41"/>
          <p:cNvSpPr>
            <a:spLocks noChangeShapeType="1"/>
          </p:cNvSpPr>
          <p:nvPr/>
        </p:nvSpPr>
        <p:spPr bwMode="auto">
          <a:xfrm>
            <a:off x="6019800" y="1905000"/>
            <a:ext cx="838200" cy="1219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55" name="Text Box 44"/>
          <p:cNvSpPr txBox="1">
            <a:spLocks noChangeArrowheads="1"/>
          </p:cNvSpPr>
          <p:nvPr/>
        </p:nvSpPr>
        <p:spPr bwMode="auto">
          <a:xfrm>
            <a:off x="6705600" y="1752600"/>
            <a:ext cx="16859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t>sugár: </a:t>
            </a:r>
            <a:r>
              <a:rPr lang="hu-HU" altLang="en-US" b="1"/>
              <a:t>r</a:t>
            </a:r>
            <a:r>
              <a:rPr lang="hu-HU" altLang="en-US"/>
              <a:t>+</a:t>
            </a:r>
            <a:r>
              <a:rPr lang="hu-HU" altLang="en-US" b="1"/>
              <a:t>v</a:t>
            </a:r>
            <a:r>
              <a:rPr lang="hu-HU" altLang="en-US" sz="2800" i="1"/>
              <a:t>·</a:t>
            </a:r>
            <a:r>
              <a:rPr lang="hu-HU" altLang="en-US" sz="2800"/>
              <a:t>t</a:t>
            </a:r>
            <a:endParaRPr lang="hu-HU" altLang="en-US" sz="2800" i="1"/>
          </a:p>
        </p:txBody>
      </p:sp>
      <p:sp>
        <p:nvSpPr>
          <p:cNvPr id="18456" name="Oval 45"/>
          <p:cNvSpPr>
            <a:spLocks noChangeArrowheads="1"/>
          </p:cNvSpPr>
          <p:nvPr/>
        </p:nvSpPr>
        <p:spPr bwMode="auto">
          <a:xfrm>
            <a:off x="6629400" y="2743200"/>
            <a:ext cx="152400" cy="228600"/>
          </a:xfrm>
          <a:prstGeom prst="ellipse">
            <a:avLst/>
          </a:prstGeom>
          <a:solidFill>
            <a:schemeClr val="accent2"/>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8457" name="Text Box 46"/>
          <p:cNvSpPr txBox="1">
            <a:spLocks noChangeArrowheads="1"/>
          </p:cNvSpPr>
          <p:nvPr/>
        </p:nvSpPr>
        <p:spPr bwMode="auto">
          <a:xfrm>
            <a:off x="5029200" y="2895600"/>
            <a:ext cx="26050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t>metszés: t</a:t>
            </a:r>
            <a:r>
              <a:rPr lang="en-US" altLang="en-US"/>
              <a:t>*</a:t>
            </a:r>
          </a:p>
          <a:p>
            <a:r>
              <a:rPr lang="en-US" altLang="en-US"/>
              <a:t>Ha t* &lt; dt Collision</a:t>
            </a:r>
            <a:endParaRPr lang="hu-HU" altLang="en-US" sz="2800" i="1"/>
          </a:p>
        </p:txBody>
      </p:sp>
      <p:sp>
        <p:nvSpPr>
          <p:cNvPr id="18458" name="Rectangle 47"/>
          <p:cNvSpPr>
            <a:spLocks noChangeArrowheads="1"/>
          </p:cNvSpPr>
          <p:nvPr/>
        </p:nvSpPr>
        <p:spPr bwMode="auto">
          <a:xfrm>
            <a:off x="4572000" y="1143000"/>
            <a:ext cx="2317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b="1"/>
              <a:t>ÜtközésDetektál</a:t>
            </a:r>
          </a:p>
        </p:txBody>
      </p:sp>
      <p:sp>
        <p:nvSpPr>
          <p:cNvPr id="18459" name="Rectangle 48"/>
          <p:cNvSpPr>
            <a:spLocks noChangeArrowheads="1"/>
          </p:cNvSpPr>
          <p:nvPr/>
        </p:nvSpPr>
        <p:spPr bwMode="auto">
          <a:xfrm>
            <a:off x="4724400" y="3810000"/>
            <a:ext cx="2081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b="1"/>
              <a:t>ÜtközésVálasz</a:t>
            </a:r>
          </a:p>
        </p:txBody>
      </p:sp>
      <p:sp>
        <p:nvSpPr>
          <p:cNvPr id="18460" name="Text Box 50"/>
          <p:cNvSpPr txBox="1">
            <a:spLocks noChangeArrowheads="1"/>
          </p:cNvSpPr>
          <p:nvPr/>
        </p:nvSpPr>
        <p:spPr bwMode="auto">
          <a:xfrm>
            <a:off x="684213" y="2492375"/>
            <a:ext cx="2787650" cy="9588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800"/>
              <a:t>d</a:t>
            </a:r>
            <a:r>
              <a:rPr lang="en-US" altLang="en-US" sz="2800" b="1"/>
              <a:t>r</a:t>
            </a:r>
            <a:r>
              <a:rPr lang="en-US" altLang="en-US" sz="2800"/>
              <a:t>/dt = </a:t>
            </a:r>
            <a:r>
              <a:rPr lang="hu-HU" altLang="en-US" sz="2800" b="1"/>
              <a:t>v</a:t>
            </a:r>
          </a:p>
          <a:p>
            <a:r>
              <a:rPr lang="hu-HU" altLang="en-US" sz="2800"/>
              <a:t>d</a:t>
            </a:r>
            <a:r>
              <a:rPr lang="en-US" altLang="en-US" sz="2800" b="1"/>
              <a:t>v</a:t>
            </a:r>
            <a:r>
              <a:rPr lang="en-US" altLang="en-US" sz="2800"/>
              <a:t>/dt = </a:t>
            </a:r>
            <a:r>
              <a:rPr lang="en-US" altLang="en-US" sz="2800" b="1"/>
              <a:t>F</a:t>
            </a:r>
            <a:r>
              <a:rPr lang="hu-HU" altLang="en-US" sz="2800" b="1"/>
              <a:t>(r</a:t>
            </a:r>
            <a:r>
              <a:rPr lang="hu-HU" altLang="en-US" sz="2800"/>
              <a:t>,</a:t>
            </a:r>
            <a:r>
              <a:rPr lang="hu-HU" altLang="en-US" sz="2800" b="1"/>
              <a:t>v</a:t>
            </a:r>
            <a:r>
              <a:rPr lang="hu-HU" altLang="en-US" sz="2800"/>
              <a:t>,</a:t>
            </a:r>
            <a:r>
              <a:rPr lang="hu-HU" altLang="en-US" sz="2800" b="1"/>
              <a:t>t)/m</a:t>
            </a:r>
            <a:endParaRPr lang="hu-HU" altLang="en-US" sz="2800"/>
          </a:p>
        </p:txBody>
      </p:sp>
      <p:sp>
        <p:nvSpPr>
          <p:cNvPr id="18461" name="Line 51"/>
          <p:cNvSpPr>
            <a:spLocks noChangeShapeType="1"/>
          </p:cNvSpPr>
          <p:nvPr/>
        </p:nvSpPr>
        <p:spPr bwMode="auto">
          <a:xfrm flipH="1" flipV="1">
            <a:off x="6659563" y="4724400"/>
            <a:ext cx="0" cy="8651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62" name="Rectangle 53"/>
          <p:cNvSpPr>
            <a:spLocks noChangeArrowheads="1"/>
          </p:cNvSpPr>
          <p:nvPr/>
        </p:nvSpPr>
        <p:spPr bwMode="auto">
          <a:xfrm>
            <a:off x="6896100" y="5084763"/>
            <a:ext cx="12049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2800" b="1"/>
              <a:t>-n(v</a:t>
            </a:r>
            <a:r>
              <a:rPr lang="hu-HU" altLang="en-US" sz="2800" i="1"/>
              <a:t>·</a:t>
            </a:r>
            <a:r>
              <a:rPr lang="hu-HU" altLang="en-US" sz="2800" b="1"/>
              <a:t>n)</a:t>
            </a:r>
            <a:endParaRPr lang="en-US" altLang="en-US" sz="2800" b="1"/>
          </a:p>
        </p:txBody>
      </p:sp>
      <p:sp>
        <p:nvSpPr>
          <p:cNvPr id="18463" name="Line 4"/>
          <p:cNvSpPr>
            <a:spLocks noChangeShapeType="1"/>
          </p:cNvSpPr>
          <p:nvPr/>
        </p:nvSpPr>
        <p:spPr bwMode="auto">
          <a:xfrm>
            <a:off x="1619250" y="1916113"/>
            <a:ext cx="360363" cy="433387"/>
          </a:xfrm>
          <a:prstGeom prst="line">
            <a:avLst/>
          </a:prstGeom>
          <a:noFill/>
          <a:ln w="57150">
            <a:solidFill>
              <a:srgbClr val="00B05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64" name="Téglalap 32"/>
          <p:cNvSpPr>
            <a:spLocks noChangeArrowheads="1"/>
          </p:cNvSpPr>
          <p:nvPr/>
        </p:nvSpPr>
        <p:spPr bwMode="auto">
          <a:xfrm>
            <a:off x="1187450" y="1628775"/>
            <a:ext cx="320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b="1"/>
              <a:t>r</a:t>
            </a:r>
            <a:endParaRPr lang="hu-HU" altLang="en-US"/>
          </a:p>
        </p:txBody>
      </p:sp>
      <p:sp>
        <p:nvSpPr>
          <p:cNvPr id="18465" name="Oval 3"/>
          <p:cNvSpPr>
            <a:spLocks noChangeArrowheads="1"/>
          </p:cNvSpPr>
          <p:nvPr/>
        </p:nvSpPr>
        <p:spPr bwMode="auto">
          <a:xfrm>
            <a:off x="1550988" y="1789113"/>
            <a:ext cx="284162" cy="3048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8466" name="Téglalap 33"/>
          <p:cNvSpPr>
            <a:spLocks noChangeArrowheads="1"/>
          </p:cNvSpPr>
          <p:nvPr/>
        </p:nvSpPr>
        <p:spPr bwMode="auto">
          <a:xfrm>
            <a:off x="1547813" y="2060575"/>
            <a:ext cx="338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b="1"/>
              <a:t>v</a:t>
            </a:r>
            <a:endParaRPr lang="hu-HU"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7746" name="Rectangle 1026"/>
          <p:cNvSpPr>
            <a:spLocks noGrp="1" noChangeArrowheads="1"/>
          </p:cNvSpPr>
          <p:nvPr>
            <p:ph type="title"/>
          </p:nvPr>
        </p:nvSpPr>
        <p:spPr>
          <a:xfrm>
            <a:off x="234950" y="368660"/>
            <a:ext cx="8569325" cy="1143000"/>
          </a:xfrm>
        </p:spPr>
        <p:txBody>
          <a:bodyPr>
            <a:normAutofit fontScale="90000"/>
          </a:bodyPr>
          <a:lstStyle/>
          <a:p>
            <a:pPr>
              <a:defRPr/>
            </a:pPr>
            <a:r>
              <a:rPr lang="en-US" sz="4000" dirty="0" err="1" smtClean="0">
                <a:solidFill>
                  <a:srgbClr val="FF0000"/>
                </a:solidFill>
              </a:rPr>
              <a:t>Folytonos</a:t>
            </a:r>
            <a:r>
              <a:rPr lang="en-US" sz="4000" dirty="0" smtClean="0">
                <a:solidFill>
                  <a:srgbClr val="FF0000"/>
                </a:solidFill>
              </a:rPr>
              <a:t>-</a:t>
            </a:r>
            <a:r>
              <a:rPr lang="hu-HU" sz="4000" dirty="0" smtClean="0">
                <a:solidFill>
                  <a:srgbClr val="FF0000"/>
                </a:solidFill>
              </a:rPr>
              <a:t>Diszkrét </a:t>
            </a:r>
            <a:r>
              <a:rPr lang="en-US" sz="4000" dirty="0" smtClean="0">
                <a:solidFill>
                  <a:srgbClr val="FF0000"/>
                </a:solidFill>
              </a:rPr>
              <a:t/>
            </a:r>
            <a:br>
              <a:rPr lang="en-US" sz="4000" dirty="0" smtClean="0">
                <a:solidFill>
                  <a:srgbClr val="FF0000"/>
                </a:solidFill>
              </a:rPr>
            </a:br>
            <a:r>
              <a:rPr lang="hu-HU" sz="4000" dirty="0" smtClean="0">
                <a:solidFill>
                  <a:srgbClr val="FF0000"/>
                </a:solidFill>
              </a:rPr>
              <a:t>ütközés detektálás</a:t>
            </a:r>
            <a:r>
              <a:rPr lang="en-US" sz="4000" dirty="0" smtClean="0">
                <a:solidFill>
                  <a:srgbClr val="FF0000"/>
                </a:solidFill>
              </a:rPr>
              <a:t> </a:t>
            </a:r>
            <a:r>
              <a:rPr lang="hu-HU" sz="4000" dirty="0" smtClean="0">
                <a:solidFill>
                  <a:srgbClr val="FF0000"/>
                </a:solidFill>
              </a:rPr>
              <a:t>pontra és </a:t>
            </a:r>
            <a:r>
              <a:rPr lang="en-US" sz="4000" dirty="0" smtClean="0">
                <a:solidFill>
                  <a:srgbClr val="FF0000"/>
                </a:solidFill>
              </a:rPr>
              <a:t>f</a:t>
            </a:r>
            <a:r>
              <a:rPr lang="hu-HU" sz="4000" dirty="0" err="1" smtClean="0">
                <a:solidFill>
                  <a:srgbClr val="FF0000"/>
                </a:solidFill>
              </a:rPr>
              <a:t>éltérre</a:t>
            </a:r>
            <a:endParaRPr lang="hu-HU" sz="4000" dirty="0" smtClean="0">
              <a:solidFill>
                <a:srgbClr val="FF0000"/>
              </a:solidFill>
            </a:endParaRPr>
          </a:p>
        </p:txBody>
      </p:sp>
      <p:sp>
        <p:nvSpPr>
          <p:cNvPr id="19459" name="Oval 1027"/>
          <p:cNvSpPr>
            <a:spLocks noChangeArrowheads="1"/>
          </p:cNvSpPr>
          <p:nvPr/>
        </p:nvSpPr>
        <p:spPr bwMode="auto">
          <a:xfrm>
            <a:off x="5024438" y="2930525"/>
            <a:ext cx="457200" cy="4572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9460" name="Line 1028"/>
          <p:cNvSpPr>
            <a:spLocks noChangeShapeType="1"/>
          </p:cNvSpPr>
          <p:nvPr/>
        </p:nvSpPr>
        <p:spPr bwMode="auto">
          <a:xfrm>
            <a:off x="5329238" y="3235325"/>
            <a:ext cx="1295400" cy="1905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461" name="Line 1029"/>
          <p:cNvSpPr>
            <a:spLocks noChangeShapeType="1"/>
          </p:cNvSpPr>
          <p:nvPr/>
        </p:nvSpPr>
        <p:spPr bwMode="auto">
          <a:xfrm>
            <a:off x="4643438" y="4149725"/>
            <a:ext cx="3124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462" name="Rectangle 1036"/>
          <p:cNvSpPr>
            <a:spLocks noChangeArrowheads="1"/>
          </p:cNvSpPr>
          <p:nvPr/>
        </p:nvSpPr>
        <p:spPr bwMode="auto">
          <a:xfrm>
            <a:off x="5710238" y="2625725"/>
            <a:ext cx="8223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3200" b="1"/>
              <a:t>r</a:t>
            </a:r>
            <a:r>
              <a:rPr lang="hu-HU" altLang="en-US" sz="3200"/>
              <a:t>(</a:t>
            </a:r>
            <a:r>
              <a:rPr lang="hu-HU" altLang="en-US" sz="3200" i="1"/>
              <a:t>t</a:t>
            </a:r>
            <a:r>
              <a:rPr lang="hu-HU" altLang="en-US" sz="3200" i="1" baseline="-25000"/>
              <a:t>i</a:t>
            </a:r>
            <a:r>
              <a:rPr lang="hu-HU" altLang="en-US" sz="3200"/>
              <a:t>)</a:t>
            </a:r>
            <a:endParaRPr lang="hu-HU" altLang="en-US" sz="3200" b="1"/>
          </a:p>
        </p:txBody>
      </p:sp>
      <p:sp>
        <p:nvSpPr>
          <p:cNvPr id="19463" name="Rectangle 1037"/>
          <p:cNvSpPr>
            <a:spLocks noChangeArrowheads="1"/>
          </p:cNvSpPr>
          <p:nvPr/>
        </p:nvSpPr>
        <p:spPr bwMode="auto">
          <a:xfrm>
            <a:off x="6624638" y="4302125"/>
            <a:ext cx="1149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3200" b="1"/>
              <a:t>r</a:t>
            </a:r>
            <a:r>
              <a:rPr lang="hu-HU" altLang="en-US" sz="3200"/>
              <a:t>(</a:t>
            </a:r>
            <a:r>
              <a:rPr lang="hu-HU" altLang="en-US" sz="3200" i="1"/>
              <a:t>t</a:t>
            </a:r>
            <a:r>
              <a:rPr lang="hu-HU" altLang="en-US" sz="3200" i="1" baseline="-25000"/>
              <a:t>i+</a:t>
            </a:r>
            <a:r>
              <a:rPr lang="hu-HU" altLang="en-US" sz="3200" baseline="-25000"/>
              <a:t>1</a:t>
            </a:r>
            <a:r>
              <a:rPr lang="hu-HU" altLang="en-US" sz="3200"/>
              <a:t>)</a:t>
            </a:r>
            <a:endParaRPr lang="hu-HU" altLang="en-US" sz="3200" b="1"/>
          </a:p>
        </p:txBody>
      </p:sp>
      <p:sp>
        <p:nvSpPr>
          <p:cNvPr id="19464" name="Oval 1038"/>
          <p:cNvSpPr>
            <a:spLocks noChangeArrowheads="1"/>
          </p:cNvSpPr>
          <p:nvPr/>
        </p:nvSpPr>
        <p:spPr bwMode="auto">
          <a:xfrm>
            <a:off x="6091238" y="4454525"/>
            <a:ext cx="457200" cy="4572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9465" name="Text Box 1039"/>
          <p:cNvSpPr txBox="1">
            <a:spLocks noChangeArrowheads="1"/>
          </p:cNvSpPr>
          <p:nvPr/>
        </p:nvSpPr>
        <p:spPr bwMode="auto">
          <a:xfrm>
            <a:off x="6929438" y="3616325"/>
            <a:ext cx="18748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b="1"/>
              <a:t>n </a:t>
            </a:r>
            <a:r>
              <a:rPr lang="hu-HU" altLang="en-US" sz="2800" i="1"/>
              <a:t>·</a:t>
            </a:r>
            <a:r>
              <a:rPr lang="hu-HU" altLang="en-US"/>
              <a:t>(</a:t>
            </a:r>
            <a:r>
              <a:rPr lang="hu-HU" altLang="en-US" b="1"/>
              <a:t>r</a:t>
            </a:r>
            <a:r>
              <a:rPr lang="hu-HU" altLang="en-US"/>
              <a:t> - </a:t>
            </a:r>
            <a:r>
              <a:rPr lang="hu-HU" altLang="en-US" b="1"/>
              <a:t>r</a:t>
            </a:r>
            <a:r>
              <a:rPr lang="en-US" altLang="en-US"/>
              <a:t>0) = 0</a:t>
            </a:r>
            <a:endParaRPr lang="hu-HU" altLang="en-US"/>
          </a:p>
        </p:txBody>
      </p:sp>
      <p:sp>
        <p:nvSpPr>
          <p:cNvPr id="19466" name="Text Box 1040"/>
          <p:cNvSpPr txBox="1">
            <a:spLocks noChangeArrowheads="1"/>
          </p:cNvSpPr>
          <p:nvPr/>
        </p:nvSpPr>
        <p:spPr bwMode="auto">
          <a:xfrm>
            <a:off x="6624638" y="2397125"/>
            <a:ext cx="18748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b="1"/>
              <a:t>n </a:t>
            </a:r>
            <a:r>
              <a:rPr lang="hu-HU" altLang="en-US" sz="2800" i="1"/>
              <a:t>·</a:t>
            </a:r>
            <a:r>
              <a:rPr lang="hu-HU" altLang="en-US"/>
              <a:t>(</a:t>
            </a:r>
            <a:r>
              <a:rPr lang="hu-HU" altLang="en-US" b="1"/>
              <a:t>r</a:t>
            </a:r>
            <a:r>
              <a:rPr lang="hu-HU" altLang="en-US"/>
              <a:t> - </a:t>
            </a:r>
            <a:r>
              <a:rPr lang="hu-HU" altLang="en-US" b="1"/>
              <a:t>r</a:t>
            </a:r>
            <a:r>
              <a:rPr lang="en-US" altLang="en-US"/>
              <a:t>0) &gt; 0</a:t>
            </a:r>
            <a:endParaRPr lang="hu-HU" altLang="en-US"/>
          </a:p>
        </p:txBody>
      </p:sp>
      <p:sp>
        <p:nvSpPr>
          <p:cNvPr id="19467" name="Text Box 1041"/>
          <p:cNvSpPr txBox="1">
            <a:spLocks noChangeArrowheads="1"/>
          </p:cNvSpPr>
          <p:nvPr/>
        </p:nvSpPr>
        <p:spPr bwMode="auto">
          <a:xfrm>
            <a:off x="6396038" y="5216525"/>
            <a:ext cx="18748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b="1"/>
              <a:t>n </a:t>
            </a:r>
            <a:r>
              <a:rPr lang="hu-HU" altLang="en-US" sz="2800" i="1"/>
              <a:t>·</a:t>
            </a:r>
            <a:r>
              <a:rPr lang="hu-HU" altLang="en-US"/>
              <a:t>(</a:t>
            </a:r>
            <a:r>
              <a:rPr lang="hu-HU" altLang="en-US" b="1"/>
              <a:t>r</a:t>
            </a:r>
            <a:r>
              <a:rPr lang="hu-HU" altLang="en-US"/>
              <a:t> - </a:t>
            </a:r>
            <a:r>
              <a:rPr lang="hu-HU" altLang="en-US" b="1"/>
              <a:t>r</a:t>
            </a:r>
            <a:r>
              <a:rPr lang="en-US" altLang="en-US"/>
              <a:t>0) &lt; 0</a:t>
            </a:r>
            <a:endParaRPr lang="hu-HU" altLang="en-US"/>
          </a:p>
        </p:txBody>
      </p:sp>
      <p:sp>
        <p:nvSpPr>
          <p:cNvPr id="19468" name="Oval 1060"/>
          <p:cNvSpPr>
            <a:spLocks noChangeArrowheads="1"/>
          </p:cNvSpPr>
          <p:nvPr/>
        </p:nvSpPr>
        <p:spPr bwMode="auto">
          <a:xfrm>
            <a:off x="1225550" y="2925763"/>
            <a:ext cx="457200" cy="4572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9469" name="Line 1061"/>
          <p:cNvSpPr>
            <a:spLocks noChangeShapeType="1"/>
          </p:cNvSpPr>
          <p:nvPr/>
        </p:nvSpPr>
        <p:spPr bwMode="auto">
          <a:xfrm>
            <a:off x="1530350" y="3230563"/>
            <a:ext cx="381000"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470" name="Line 1062"/>
          <p:cNvSpPr>
            <a:spLocks noChangeShapeType="1"/>
          </p:cNvSpPr>
          <p:nvPr/>
        </p:nvSpPr>
        <p:spPr bwMode="auto">
          <a:xfrm>
            <a:off x="844550" y="4144963"/>
            <a:ext cx="3124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471" name="Rectangle 1063"/>
          <p:cNvSpPr>
            <a:spLocks noChangeArrowheads="1"/>
          </p:cNvSpPr>
          <p:nvPr/>
        </p:nvSpPr>
        <p:spPr bwMode="auto">
          <a:xfrm>
            <a:off x="1225550" y="34591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b="1"/>
              <a:t>v</a:t>
            </a:r>
          </a:p>
        </p:txBody>
      </p:sp>
      <p:sp>
        <p:nvSpPr>
          <p:cNvPr id="19472" name="Line 1064"/>
          <p:cNvSpPr>
            <a:spLocks noChangeShapeType="1"/>
          </p:cNvSpPr>
          <p:nvPr/>
        </p:nvSpPr>
        <p:spPr bwMode="auto">
          <a:xfrm>
            <a:off x="1530350" y="3230563"/>
            <a:ext cx="838200" cy="1219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473" name="Text Box 1065"/>
          <p:cNvSpPr txBox="1">
            <a:spLocks noChangeArrowheads="1"/>
          </p:cNvSpPr>
          <p:nvPr/>
        </p:nvSpPr>
        <p:spPr bwMode="auto">
          <a:xfrm>
            <a:off x="2216150" y="3078163"/>
            <a:ext cx="1651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t>sugár: </a:t>
            </a:r>
            <a:r>
              <a:rPr lang="hu-HU" altLang="en-US" b="1"/>
              <a:t>r</a:t>
            </a:r>
            <a:r>
              <a:rPr lang="hu-HU" altLang="en-US"/>
              <a:t>+</a:t>
            </a:r>
            <a:r>
              <a:rPr lang="hu-HU" altLang="en-US" b="1"/>
              <a:t>v</a:t>
            </a:r>
            <a:r>
              <a:rPr lang="hu-HU" altLang="en-US" sz="2800" i="1"/>
              <a:t>·t</a:t>
            </a:r>
          </a:p>
        </p:txBody>
      </p:sp>
      <p:sp>
        <p:nvSpPr>
          <p:cNvPr id="19474" name="Oval 1066"/>
          <p:cNvSpPr>
            <a:spLocks noChangeArrowheads="1"/>
          </p:cNvSpPr>
          <p:nvPr/>
        </p:nvSpPr>
        <p:spPr bwMode="auto">
          <a:xfrm>
            <a:off x="2089150" y="4068763"/>
            <a:ext cx="203200" cy="222250"/>
          </a:xfrm>
          <a:prstGeom prst="ellipse">
            <a:avLst/>
          </a:prstGeom>
          <a:solidFill>
            <a:schemeClr val="accent2"/>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9475" name="Text Box 1067"/>
          <p:cNvSpPr txBox="1">
            <a:spLocks noChangeArrowheads="1"/>
          </p:cNvSpPr>
          <p:nvPr/>
        </p:nvSpPr>
        <p:spPr bwMode="auto">
          <a:xfrm>
            <a:off x="539750" y="4221163"/>
            <a:ext cx="26289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t>metszés: </a:t>
            </a:r>
            <a:r>
              <a:rPr lang="hu-HU" altLang="en-US" i="1"/>
              <a:t>t</a:t>
            </a:r>
            <a:r>
              <a:rPr lang="en-US" altLang="en-US"/>
              <a:t>*</a:t>
            </a:r>
          </a:p>
          <a:p>
            <a:r>
              <a:rPr lang="en-US" altLang="en-US"/>
              <a:t>Ha </a:t>
            </a:r>
            <a:r>
              <a:rPr lang="en-US" altLang="en-US" i="1"/>
              <a:t>t</a:t>
            </a:r>
            <a:r>
              <a:rPr lang="en-US" altLang="en-US"/>
              <a:t>* &lt; d</a:t>
            </a:r>
            <a:r>
              <a:rPr lang="en-US" altLang="en-US" i="1"/>
              <a:t>t</a:t>
            </a:r>
            <a:r>
              <a:rPr lang="en-US" altLang="en-US"/>
              <a:t> Collision</a:t>
            </a:r>
            <a:endParaRPr lang="hu-HU" altLang="en-US" sz="2800" i="1"/>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Oval 48"/>
          <p:cNvSpPr>
            <a:spLocks noChangeArrowheads="1"/>
          </p:cNvSpPr>
          <p:nvPr/>
        </p:nvSpPr>
        <p:spPr bwMode="auto">
          <a:xfrm>
            <a:off x="82550" y="4848225"/>
            <a:ext cx="457200" cy="381000"/>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41666" name="Rectangle 2"/>
          <p:cNvSpPr>
            <a:spLocks noGrp="1" noChangeArrowheads="1"/>
          </p:cNvSpPr>
          <p:nvPr>
            <p:ph type="title"/>
          </p:nvPr>
        </p:nvSpPr>
        <p:spPr>
          <a:xfrm>
            <a:off x="685800" y="304800"/>
            <a:ext cx="7772400" cy="1143000"/>
          </a:xfrm>
        </p:spPr>
        <p:txBody>
          <a:bodyPr/>
          <a:lstStyle/>
          <a:p>
            <a:pPr>
              <a:defRPr/>
            </a:pPr>
            <a:r>
              <a:rPr lang="hu-HU" dirty="0" smtClean="0">
                <a:solidFill>
                  <a:srgbClr val="FF0000"/>
                </a:solidFill>
              </a:rPr>
              <a:t>Karakter animáció</a:t>
            </a:r>
          </a:p>
        </p:txBody>
      </p:sp>
      <p:sp>
        <p:nvSpPr>
          <p:cNvPr id="20484" name="Oval 4"/>
          <p:cNvSpPr>
            <a:spLocks noChangeArrowheads="1"/>
          </p:cNvSpPr>
          <p:nvPr/>
        </p:nvSpPr>
        <p:spPr bwMode="auto">
          <a:xfrm>
            <a:off x="1143000" y="762000"/>
            <a:ext cx="762000" cy="6858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0485" name="Line 5"/>
          <p:cNvSpPr>
            <a:spLocks noChangeShapeType="1"/>
          </p:cNvSpPr>
          <p:nvPr/>
        </p:nvSpPr>
        <p:spPr bwMode="auto">
          <a:xfrm>
            <a:off x="1524000" y="1447800"/>
            <a:ext cx="0" cy="1524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486" name="Line 6"/>
          <p:cNvSpPr>
            <a:spLocks noChangeShapeType="1"/>
          </p:cNvSpPr>
          <p:nvPr/>
        </p:nvSpPr>
        <p:spPr bwMode="auto">
          <a:xfrm flipH="1">
            <a:off x="1066800" y="2971800"/>
            <a:ext cx="45720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487" name="Line 7"/>
          <p:cNvSpPr>
            <a:spLocks noChangeShapeType="1"/>
          </p:cNvSpPr>
          <p:nvPr/>
        </p:nvSpPr>
        <p:spPr bwMode="auto">
          <a:xfrm>
            <a:off x="1066800" y="3505200"/>
            <a:ext cx="304800" cy="914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488" name="Line 8"/>
          <p:cNvSpPr>
            <a:spLocks noChangeShapeType="1"/>
          </p:cNvSpPr>
          <p:nvPr/>
        </p:nvSpPr>
        <p:spPr bwMode="auto">
          <a:xfrm flipH="1">
            <a:off x="990600" y="4419600"/>
            <a:ext cx="381000" cy="152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489" name="Line 9"/>
          <p:cNvSpPr>
            <a:spLocks noChangeShapeType="1"/>
          </p:cNvSpPr>
          <p:nvPr/>
        </p:nvSpPr>
        <p:spPr bwMode="auto">
          <a:xfrm>
            <a:off x="1524000" y="2971800"/>
            <a:ext cx="45720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490" name="Line 10"/>
          <p:cNvSpPr>
            <a:spLocks noChangeShapeType="1"/>
          </p:cNvSpPr>
          <p:nvPr/>
        </p:nvSpPr>
        <p:spPr bwMode="auto">
          <a:xfrm flipH="1">
            <a:off x="1828800" y="3505200"/>
            <a:ext cx="152400" cy="914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491" name="Line 11"/>
          <p:cNvSpPr>
            <a:spLocks noChangeShapeType="1"/>
          </p:cNvSpPr>
          <p:nvPr/>
        </p:nvSpPr>
        <p:spPr bwMode="auto">
          <a:xfrm>
            <a:off x="1828800" y="4437063"/>
            <a:ext cx="381000" cy="152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492" name="Line 12"/>
          <p:cNvSpPr>
            <a:spLocks noChangeShapeType="1"/>
          </p:cNvSpPr>
          <p:nvPr/>
        </p:nvSpPr>
        <p:spPr bwMode="auto">
          <a:xfrm>
            <a:off x="1524000" y="1905000"/>
            <a:ext cx="762000" cy="228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493" name="Line 13"/>
          <p:cNvSpPr>
            <a:spLocks noChangeShapeType="1"/>
          </p:cNvSpPr>
          <p:nvPr/>
        </p:nvSpPr>
        <p:spPr bwMode="auto">
          <a:xfrm flipH="1">
            <a:off x="914400" y="1905000"/>
            <a:ext cx="609600" cy="228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494" name="Line 14"/>
          <p:cNvSpPr>
            <a:spLocks noChangeShapeType="1"/>
          </p:cNvSpPr>
          <p:nvPr/>
        </p:nvSpPr>
        <p:spPr bwMode="auto">
          <a:xfrm flipH="1">
            <a:off x="609600" y="2133600"/>
            <a:ext cx="304800" cy="762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495" name="Line 15"/>
          <p:cNvSpPr>
            <a:spLocks noChangeShapeType="1"/>
          </p:cNvSpPr>
          <p:nvPr/>
        </p:nvSpPr>
        <p:spPr bwMode="auto">
          <a:xfrm>
            <a:off x="2286000" y="2133600"/>
            <a:ext cx="3048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496" name="Oval 16"/>
          <p:cNvSpPr>
            <a:spLocks noChangeArrowheads="1"/>
          </p:cNvSpPr>
          <p:nvPr/>
        </p:nvSpPr>
        <p:spPr bwMode="auto">
          <a:xfrm rot="-369538">
            <a:off x="993775" y="388938"/>
            <a:ext cx="838200" cy="1524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0497" name="Oval 17"/>
          <p:cNvSpPr>
            <a:spLocks noChangeArrowheads="1"/>
          </p:cNvSpPr>
          <p:nvPr/>
        </p:nvSpPr>
        <p:spPr bwMode="auto">
          <a:xfrm>
            <a:off x="2362200" y="2667000"/>
            <a:ext cx="457200" cy="381000"/>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0498" name="Line 18"/>
          <p:cNvSpPr>
            <a:spLocks noChangeShapeType="1"/>
          </p:cNvSpPr>
          <p:nvPr/>
        </p:nvSpPr>
        <p:spPr bwMode="auto">
          <a:xfrm flipV="1">
            <a:off x="2590800" y="2590800"/>
            <a:ext cx="609600" cy="228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99" name="Line 19"/>
          <p:cNvSpPr>
            <a:spLocks noChangeShapeType="1"/>
          </p:cNvSpPr>
          <p:nvPr/>
        </p:nvSpPr>
        <p:spPr bwMode="auto">
          <a:xfrm>
            <a:off x="2590800" y="2819400"/>
            <a:ext cx="152400" cy="457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500" name="Line 20"/>
          <p:cNvSpPr>
            <a:spLocks noChangeShapeType="1"/>
          </p:cNvSpPr>
          <p:nvPr/>
        </p:nvSpPr>
        <p:spPr bwMode="auto">
          <a:xfrm flipH="1" flipV="1">
            <a:off x="2133600" y="2667000"/>
            <a:ext cx="457200" cy="152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501" name="Line 21"/>
          <p:cNvSpPr>
            <a:spLocks noChangeShapeType="1"/>
          </p:cNvSpPr>
          <p:nvPr/>
        </p:nvSpPr>
        <p:spPr bwMode="auto">
          <a:xfrm flipV="1">
            <a:off x="304800" y="4343400"/>
            <a:ext cx="0" cy="685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502" name="Line 22"/>
          <p:cNvSpPr>
            <a:spLocks noChangeShapeType="1"/>
          </p:cNvSpPr>
          <p:nvPr/>
        </p:nvSpPr>
        <p:spPr bwMode="auto">
          <a:xfrm>
            <a:off x="304800" y="5029200"/>
            <a:ext cx="6858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503" name="Line 23"/>
          <p:cNvSpPr>
            <a:spLocks noChangeShapeType="1"/>
          </p:cNvSpPr>
          <p:nvPr/>
        </p:nvSpPr>
        <p:spPr bwMode="auto">
          <a:xfrm flipV="1">
            <a:off x="304800" y="4648200"/>
            <a:ext cx="304800" cy="381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504" name="Line 27"/>
          <p:cNvSpPr>
            <a:spLocks noChangeShapeType="1"/>
          </p:cNvSpPr>
          <p:nvPr/>
        </p:nvSpPr>
        <p:spPr bwMode="auto">
          <a:xfrm flipV="1">
            <a:off x="2286000" y="1752600"/>
            <a:ext cx="304800" cy="381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505" name="Line 28"/>
          <p:cNvSpPr>
            <a:spLocks noChangeShapeType="1"/>
          </p:cNvSpPr>
          <p:nvPr/>
        </p:nvSpPr>
        <p:spPr bwMode="auto">
          <a:xfrm flipH="1">
            <a:off x="1752600" y="2133600"/>
            <a:ext cx="533400" cy="76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506" name="Line 29"/>
          <p:cNvSpPr>
            <a:spLocks noChangeShapeType="1"/>
          </p:cNvSpPr>
          <p:nvPr/>
        </p:nvSpPr>
        <p:spPr bwMode="auto">
          <a:xfrm flipH="1">
            <a:off x="2209800" y="2133600"/>
            <a:ext cx="76200" cy="381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507" name="Line 30"/>
          <p:cNvSpPr>
            <a:spLocks noChangeShapeType="1"/>
          </p:cNvSpPr>
          <p:nvPr/>
        </p:nvSpPr>
        <p:spPr bwMode="auto">
          <a:xfrm flipH="1">
            <a:off x="990600" y="1905000"/>
            <a:ext cx="5334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508" name="Line 31"/>
          <p:cNvSpPr>
            <a:spLocks noChangeShapeType="1"/>
          </p:cNvSpPr>
          <p:nvPr/>
        </p:nvSpPr>
        <p:spPr bwMode="auto">
          <a:xfrm flipH="1">
            <a:off x="1219200" y="1905000"/>
            <a:ext cx="304800" cy="304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509" name="Line 32"/>
          <p:cNvSpPr>
            <a:spLocks noChangeShapeType="1"/>
          </p:cNvSpPr>
          <p:nvPr/>
        </p:nvSpPr>
        <p:spPr bwMode="auto">
          <a:xfrm flipV="1">
            <a:off x="1524000" y="1600200"/>
            <a:ext cx="0" cy="304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510" name="Line 34"/>
          <p:cNvSpPr>
            <a:spLocks noChangeShapeType="1"/>
          </p:cNvSpPr>
          <p:nvPr/>
        </p:nvSpPr>
        <p:spPr bwMode="auto">
          <a:xfrm flipH="1">
            <a:off x="990600" y="2667000"/>
            <a:ext cx="5334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511" name="Line 35"/>
          <p:cNvSpPr>
            <a:spLocks noChangeShapeType="1"/>
          </p:cNvSpPr>
          <p:nvPr/>
        </p:nvSpPr>
        <p:spPr bwMode="auto">
          <a:xfrm flipH="1">
            <a:off x="1219200" y="2667000"/>
            <a:ext cx="304800" cy="304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512" name="Line 36"/>
          <p:cNvSpPr>
            <a:spLocks noChangeShapeType="1"/>
          </p:cNvSpPr>
          <p:nvPr/>
        </p:nvSpPr>
        <p:spPr bwMode="auto">
          <a:xfrm flipV="1">
            <a:off x="1524000" y="2362200"/>
            <a:ext cx="0" cy="304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513" name="Line 37"/>
          <p:cNvSpPr>
            <a:spLocks noChangeShapeType="1"/>
          </p:cNvSpPr>
          <p:nvPr/>
        </p:nvSpPr>
        <p:spPr bwMode="auto">
          <a:xfrm flipV="1">
            <a:off x="304800" y="2743200"/>
            <a:ext cx="1219200" cy="2286000"/>
          </a:xfrm>
          <a:prstGeom prst="line">
            <a:avLst/>
          </a:prstGeom>
          <a:noFill/>
          <a:ln w="127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514" name="Text Box 38"/>
          <p:cNvSpPr txBox="1">
            <a:spLocks noChangeArrowheads="1"/>
          </p:cNvSpPr>
          <p:nvPr/>
        </p:nvSpPr>
        <p:spPr bwMode="auto">
          <a:xfrm>
            <a:off x="0" y="5334000"/>
            <a:ext cx="9234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3400" b="1"/>
              <a:t>r</a:t>
            </a:r>
            <a:r>
              <a:rPr lang="hu-HU" altLang="en-US" sz="3400" b="1" baseline="-25000"/>
              <a:t>w</a:t>
            </a:r>
            <a:r>
              <a:rPr lang="hu-HU" altLang="en-US" sz="3400"/>
              <a:t> = </a:t>
            </a:r>
            <a:r>
              <a:rPr lang="hu-HU" altLang="en-US" sz="3400" b="1"/>
              <a:t>r</a:t>
            </a:r>
            <a:r>
              <a:rPr lang="hu-HU" altLang="en-US" sz="3400" b="1" baseline="-25000"/>
              <a:t>L</a:t>
            </a:r>
            <a:r>
              <a:rPr lang="hu-HU" altLang="en-US" sz="3400" b="1"/>
              <a:t> </a:t>
            </a:r>
            <a:r>
              <a:rPr lang="hu-HU" altLang="en-US" sz="3400"/>
              <a:t>·</a:t>
            </a:r>
            <a:r>
              <a:rPr lang="hu-HU" altLang="en-US" sz="3400" b="1"/>
              <a:t> R</a:t>
            </a:r>
            <a:r>
              <a:rPr lang="hu-HU" altLang="en-US" sz="3400" baseline="-25000"/>
              <a:t>kéz</a:t>
            </a:r>
            <a:r>
              <a:rPr lang="hu-HU" altLang="en-US" sz="3400"/>
              <a:t>·</a:t>
            </a:r>
            <a:r>
              <a:rPr lang="hu-HU" altLang="en-US" sz="3400" b="1"/>
              <a:t>T</a:t>
            </a:r>
            <a:r>
              <a:rPr lang="hu-HU" altLang="en-US" sz="3400" baseline="-25000"/>
              <a:t>alkar</a:t>
            </a:r>
            <a:r>
              <a:rPr lang="hu-HU" altLang="en-US" sz="3400"/>
              <a:t>·</a:t>
            </a:r>
            <a:r>
              <a:rPr lang="hu-HU" altLang="en-US" sz="3400" b="1"/>
              <a:t>R</a:t>
            </a:r>
            <a:r>
              <a:rPr lang="hu-HU" altLang="en-US" sz="3400" baseline="-25000"/>
              <a:t>könyök</a:t>
            </a:r>
            <a:r>
              <a:rPr lang="hu-HU" altLang="en-US" sz="3400"/>
              <a:t>·</a:t>
            </a:r>
            <a:r>
              <a:rPr lang="hu-HU" altLang="en-US" sz="3400" b="1"/>
              <a:t>T</a:t>
            </a:r>
            <a:r>
              <a:rPr lang="hu-HU" altLang="en-US" sz="3400" baseline="-25000"/>
              <a:t>felkar</a:t>
            </a:r>
            <a:r>
              <a:rPr lang="hu-HU" altLang="en-US" sz="3400"/>
              <a:t>·</a:t>
            </a:r>
            <a:r>
              <a:rPr lang="hu-HU" altLang="en-US" sz="3400" b="1"/>
              <a:t>R</a:t>
            </a:r>
            <a:r>
              <a:rPr lang="hu-HU" altLang="en-US" sz="3400" baseline="-25000"/>
              <a:t>váll</a:t>
            </a:r>
            <a:r>
              <a:rPr lang="hu-HU" altLang="en-US" sz="3400"/>
              <a:t>·</a:t>
            </a:r>
            <a:r>
              <a:rPr lang="hu-HU" altLang="en-US" sz="3400" b="1"/>
              <a:t>T</a:t>
            </a:r>
            <a:r>
              <a:rPr lang="hu-HU" altLang="en-US" sz="3400" baseline="-25000"/>
              <a:t>gerinc</a:t>
            </a:r>
            <a:r>
              <a:rPr lang="hu-HU" altLang="en-US" sz="3400"/>
              <a:t>·</a:t>
            </a:r>
            <a:r>
              <a:rPr lang="hu-HU" altLang="en-US" sz="3400" b="1"/>
              <a:t>T</a:t>
            </a:r>
            <a:r>
              <a:rPr lang="hu-HU" altLang="en-US" sz="3400" baseline="-25000"/>
              <a:t>ember</a:t>
            </a:r>
          </a:p>
        </p:txBody>
      </p:sp>
      <p:sp>
        <p:nvSpPr>
          <p:cNvPr id="20515" name="Line 39"/>
          <p:cNvSpPr>
            <a:spLocks noChangeShapeType="1"/>
          </p:cNvSpPr>
          <p:nvPr/>
        </p:nvSpPr>
        <p:spPr bwMode="auto">
          <a:xfrm flipV="1">
            <a:off x="304800" y="3048000"/>
            <a:ext cx="2133600" cy="1981200"/>
          </a:xfrm>
          <a:prstGeom prst="line">
            <a:avLst/>
          </a:prstGeom>
          <a:noFill/>
          <a:ln w="127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516" name="Line 40"/>
          <p:cNvSpPr>
            <a:spLocks noChangeShapeType="1"/>
          </p:cNvSpPr>
          <p:nvPr/>
        </p:nvSpPr>
        <p:spPr bwMode="auto">
          <a:xfrm flipH="1">
            <a:off x="2438400" y="2819400"/>
            <a:ext cx="152400" cy="228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517" name="Rectangle 41"/>
          <p:cNvSpPr>
            <a:spLocks noChangeArrowheads="1"/>
          </p:cNvSpPr>
          <p:nvPr/>
        </p:nvSpPr>
        <p:spPr bwMode="auto">
          <a:xfrm>
            <a:off x="2133600" y="3124200"/>
            <a:ext cx="6127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b="1"/>
              <a:t>r</a:t>
            </a:r>
            <a:r>
              <a:rPr lang="hu-HU" altLang="en-US" sz="3200" b="1" baseline="-25000"/>
              <a:t>w</a:t>
            </a:r>
            <a:r>
              <a:rPr lang="hu-HU" altLang="en-US" sz="3200"/>
              <a:t> </a:t>
            </a:r>
          </a:p>
        </p:txBody>
      </p:sp>
      <p:sp>
        <p:nvSpPr>
          <p:cNvPr id="20518" name="Rectangle 42"/>
          <p:cNvSpPr>
            <a:spLocks noChangeArrowheads="1"/>
          </p:cNvSpPr>
          <p:nvPr/>
        </p:nvSpPr>
        <p:spPr bwMode="auto">
          <a:xfrm>
            <a:off x="1981200" y="2667000"/>
            <a:ext cx="496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b="1"/>
              <a:t>r</a:t>
            </a:r>
            <a:r>
              <a:rPr lang="hu-HU" altLang="en-US" sz="3200" b="1" baseline="-25000"/>
              <a:t>L</a:t>
            </a:r>
          </a:p>
        </p:txBody>
      </p:sp>
      <p:sp>
        <p:nvSpPr>
          <p:cNvPr id="20519" name="Line 44"/>
          <p:cNvSpPr>
            <a:spLocks noChangeShapeType="1"/>
          </p:cNvSpPr>
          <p:nvPr/>
        </p:nvSpPr>
        <p:spPr bwMode="auto">
          <a:xfrm flipH="1" flipV="1">
            <a:off x="609600" y="5791200"/>
            <a:ext cx="838200" cy="685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520" name="Line 45"/>
          <p:cNvSpPr>
            <a:spLocks noChangeShapeType="1"/>
          </p:cNvSpPr>
          <p:nvPr/>
        </p:nvSpPr>
        <p:spPr bwMode="auto">
          <a:xfrm flipH="1" flipV="1">
            <a:off x="1371600" y="5867400"/>
            <a:ext cx="76200" cy="609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521" name="Text Box 46"/>
          <p:cNvSpPr txBox="1">
            <a:spLocks noChangeArrowheads="1"/>
          </p:cNvSpPr>
          <p:nvPr/>
        </p:nvSpPr>
        <p:spPr bwMode="auto">
          <a:xfrm>
            <a:off x="1431925" y="6213475"/>
            <a:ext cx="3279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t>homogén koordináta 4-es</a:t>
            </a:r>
          </a:p>
        </p:txBody>
      </p:sp>
      <p:pic>
        <p:nvPicPr>
          <p:cNvPr id="241711" name="walk.mpg">
            <a:hlinkClick r:id="" action="ppaction://media"/>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3276600" y="1258888"/>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childTnLst>
            <p:seq concurrent="1" nextAc="seek">
              <p:cTn id="2" restart="whenNotActive" fill="hold" evtFilter="cancelBubble" nodeType="interactiveSeq">
                <p:stCondLst>
                  <p:cond evt="onClick" delay="0">
                    <p:tgtEl>
                      <p:spTgt spid="241711"/>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41711"/>
                                        </p:tgtEl>
                                      </p:cBhvr>
                                    </p:cmd>
                                  </p:childTnLst>
                                </p:cTn>
                              </p:par>
                            </p:childTnLst>
                          </p:cTn>
                        </p:par>
                      </p:childTnLst>
                    </p:cTn>
                  </p:par>
                </p:childTnLst>
              </p:cTn>
              <p:nextCondLst>
                <p:cond evt="onClick" delay="0">
                  <p:tgtEl>
                    <p:spTgt spid="241711"/>
                  </p:tgtEl>
                </p:cond>
              </p:nextCondLst>
            </p:seq>
            <p:video>
              <p:cMediaNode>
                <p:cTn id="7" fill="hold" display="0">
                  <p:stCondLst>
                    <p:cond delay="indefinite"/>
                  </p:stCondLst>
                  <p:endCondLst>
                    <p:cond evt="onNext" delay="0">
                      <p:tgtEl>
                        <p:sldTgt/>
                      </p:tgtEl>
                    </p:cond>
                    <p:cond evt="onPrev" delay="0">
                      <p:tgtEl>
                        <p:sldTgt/>
                      </p:tgtEl>
                    </p:cond>
                  </p:endCondLst>
                </p:cTn>
                <p:tgtEl>
                  <p:spTgt spid="241711"/>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a:xfrm>
            <a:off x="684213" y="404813"/>
            <a:ext cx="7772400" cy="1143000"/>
          </a:xfrm>
        </p:spPr>
        <p:txBody>
          <a:bodyPr/>
          <a:lstStyle/>
          <a:p>
            <a:pPr>
              <a:defRPr/>
            </a:pPr>
            <a:r>
              <a:rPr lang="en-US" dirty="0" err="1" smtClean="0">
                <a:solidFill>
                  <a:srgbClr val="FF0000"/>
                </a:solidFill>
              </a:rPr>
              <a:t>Csontv</a:t>
            </a:r>
            <a:r>
              <a:rPr lang="hu-HU" dirty="0" err="1" smtClean="0">
                <a:solidFill>
                  <a:srgbClr val="FF0000"/>
                </a:solidFill>
              </a:rPr>
              <a:t>áz</a:t>
            </a:r>
            <a:endParaRPr lang="hu-HU" dirty="0">
              <a:solidFill>
                <a:srgbClr val="FF0000"/>
              </a:solidFill>
            </a:endParaRPr>
          </a:p>
        </p:txBody>
      </p:sp>
      <p:pic>
        <p:nvPicPr>
          <p:cNvPr id="4" name="CSONTVAZ.AVI">
            <a:hlinkClick r:id="" action="ppaction://media"/>
          </p:cNvPr>
          <p:cNvPicPr>
            <a:picLocks noRot="1" noChangeAspect="1" noChangeArrowheads="1"/>
          </p:cNvPicPr>
          <p:nvPr>
            <a:videoFile r:link="rId1"/>
          </p:nvPr>
        </p:nvPicPr>
        <p:blipFill>
          <a:blip r:embed="rId5">
            <a:extLst>
              <a:ext uri="{28A0092B-C50C-407E-A947-70E740481C1C}">
                <a14:useLocalDpi xmlns:a14="http://schemas.microsoft.com/office/drawing/2010/main" val="0"/>
              </a:ext>
            </a:extLst>
          </a:blip>
          <a:srcRect/>
          <a:stretch>
            <a:fillRect/>
          </a:stretch>
        </p:blipFill>
        <p:spPr bwMode="auto">
          <a:xfrm>
            <a:off x="304800" y="1676400"/>
            <a:ext cx="398145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OYBOROZ.AVI">
            <a:hlinkClick r:id="" action="ppaction://media"/>
          </p:cNvPr>
          <p:cNvPicPr>
            <a:picLocks noRot="1" noChangeAspect="1" noChangeArrowheads="1"/>
          </p:cNvPicPr>
          <p:nvPr>
            <a:videoFile r:link="rId2"/>
          </p:nvPr>
        </p:nvPicPr>
        <p:blipFill>
          <a:blip r:embed="rId6">
            <a:extLst>
              <a:ext uri="{28A0092B-C50C-407E-A947-70E740481C1C}">
                <a14:useLocalDpi xmlns:a14="http://schemas.microsoft.com/office/drawing/2010/main" val="0"/>
              </a:ext>
            </a:extLst>
          </a:blip>
          <a:srcRect/>
          <a:stretch>
            <a:fillRect/>
          </a:stretch>
        </p:blipFill>
        <p:spPr bwMode="auto">
          <a:xfrm>
            <a:off x="4419600" y="1676400"/>
            <a:ext cx="451485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video>
              <p:cMediaNode>
                <p:cTn id="13" repeatCount="indefinite"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a:xfrm>
            <a:off x="684213" y="333375"/>
            <a:ext cx="7772400" cy="1143000"/>
          </a:xfrm>
        </p:spPr>
        <p:txBody>
          <a:bodyPr/>
          <a:lstStyle/>
          <a:p>
            <a:pPr>
              <a:defRPr/>
            </a:pPr>
            <a:r>
              <a:rPr lang="hu-HU" dirty="0" smtClean="0"/>
              <a:t>Séta</a:t>
            </a:r>
            <a:endParaRPr lang="hu-HU" dirty="0"/>
          </a:p>
        </p:txBody>
      </p:sp>
      <p:pic>
        <p:nvPicPr>
          <p:cNvPr id="4" name="BOYSETAL.AVI">
            <a:hlinkClick r:id="" action="ppaction://media"/>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2133600" y="1447800"/>
            <a:ext cx="498475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AutoShape 4">
            <a:hlinkClick r:id="rId4" action="ppaction://hlinkfile" highlightClick="1"/>
          </p:cNvPr>
          <p:cNvSpPr>
            <a:spLocks noChangeArrowheads="1"/>
          </p:cNvSpPr>
          <p:nvPr/>
        </p:nvSpPr>
        <p:spPr bwMode="auto">
          <a:xfrm>
            <a:off x="7380288" y="1916113"/>
            <a:ext cx="1511300" cy="720725"/>
          </a:xfrm>
          <a:prstGeom prst="actionButtonForwardNext">
            <a:avLst/>
          </a:prstGeom>
          <a:solidFill>
            <a:schemeClr val="bg1">
              <a:lumMod val="95000"/>
            </a:schemeClr>
          </a:solidFill>
          <a:ln>
            <a:noFill/>
          </a:ln>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2533" name="AutoShape 5">
            <a:hlinkClick r:id="rId5" action="ppaction://hlinkfile" highlightClick="1"/>
          </p:cNvPr>
          <p:cNvSpPr>
            <a:spLocks noChangeArrowheads="1"/>
          </p:cNvSpPr>
          <p:nvPr/>
        </p:nvSpPr>
        <p:spPr bwMode="auto">
          <a:xfrm>
            <a:off x="7380288" y="2852738"/>
            <a:ext cx="1511300" cy="720725"/>
          </a:xfrm>
          <a:prstGeom prst="actionButtonForwardNext">
            <a:avLst/>
          </a:prstGeom>
          <a:solidFill>
            <a:schemeClr val="bg1">
              <a:lumMod val="95000"/>
            </a:schemeClr>
          </a:solidFill>
          <a:ln>
            <a:noFill/>
          </a:ln>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5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pPr>
              <a:defRPr/>
            </a:pPr>
            <a:r>
              <a:rPr lang="hu-HU" dirty="0" smtClean="0">
                <a:solidFill>
                  <a:srgbClr val="FF0000"/>
                </a:solidFill>
              </a:rPr>
              <a:t>Animáció = időfüggés</a:t>
            </a:r>
          </a:p>
        </p:txBody>
      </p:sp>
      <p:sp>
        <p:nvSpPr>
          <p:cNvPr id="4099" name="Line 4"/>
          <p:cNvSpPr>
            <a:spLocks noChangeShapeType="1"/>
          </p:cNvSpPr>
          <p:nvPr/>
        </p:nvSpPr>
        <p:spPr bwMode="auto">
          <a:xfrm flipV="1">
            <a:off x="990600" y="2057400"/>
            <a:ext cx="0" cy="1295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00" name="Line 5"/>
          <p:cNvSpPr>
            <a:spLocks noChangeShapeType="1"/>
          </p:cNvSpPr>
          <p:nvPr/>
        </p:nvSpPr>
        <p:spPr bwMode="auto">
          <a:xfrm>
            <a:off x="990600" y="3352800"/>
            <a:ext cx="10668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01" name="Line 6"/>
          <p:cNvSpPr>
            <a:spLocks noChangeShapeType="1"/>
          </p:cNvSpPr>
          <p:nvPr/>
        </p:nvSpPr>
        <p:spPr bwMode="auto">
          <a:xfrm flipH="1">
            <a:off x="533400" y="3352800"/>
            <a:ext cx="457200" cy="533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02" name="Oval 7"/>
          <p:cNvSpPr>
            <a:spLocks noChangeArrowheads="1"/>
          </p:cNvSpPr>
          <p:nvPr/>
        </p:nvSpPr>
        <p:spPr bwMode="auto">
          <a:xfrm>
            <a:off x="685800" y="2895600"/>
            <a:ext cx="685800" cy="8382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4103" name="Line 8"/>
          <p:cNvSpPr>
            <a:spLocks noChangeShapeType="1"/>
          </p:cNvSpPr>
          <p:nvPr/>
        </p:nvSpPr>
        <p:spPr bwMode="auto">
          <a:xfrm flipV="1">
            <a:off x="1066800" y="4114800"/>
            <a:ext cx="0" cy="1295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04" name="Line 9"/>
          <p:cNvSpPr>
            <a:spLocks noChangeShapeType="1"/>
          </p:cNvSpPr>
          <p:nvPr/>
        </p:nvSpPr>
        <p:spPr bwMode="auto">
          <a:xfrm>
            <a:off x="1066800" y="5410200"/>
            <a:ext cx="10668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05" name="Line 10"/>
          <p:cNvSpPr>
            <a:spLocks noChangeShapeType="1"/>
          </p:cNvSpPr>
          <p:nvPr/>
        </p:nvSpPr>
        <p:spPr bwMode="auto">
          <a:xfrm flipH="1">
            <a:off x="609600" y="5410200"/>
            <a:ext cx="457200" cy="609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06" name="Freeform 12"/>
          <p:cNvSpPr>
            <a:spLocks/>
          </p:cNvSpPr>
          <p:nvPr/>
        </p:nvSpPr>
        <p:spPr bwMode="auto">
          <a:xfrm>
            <a:off x="838200" y="4800600"/>
            <a:ext cx="609600" cy="914400"/>
          </a:xfrm>
          <a:custGeom>
            <a:avLst/>
            <a:gdLst>
              <a:gd name="T0" fmla="*/ 0 w 384"/>
              <a:gd name="T1" fmla="*/ 2147483647 h 576"/>
              <a:gd name="T2" fmla="*/ 0 w 384"/>
              <a:gd name="T3" fmla="*/ 2147483647 h 576"/>
              <a:gd name="T4" fmla="*/ 2147483647 w 384"/>
              <a:gd name="T5" fmla="*/ 0 h 576"/>
              <a:gd name="T6" fmla="*/ 2147483647 w 384"/>
              <a:gd name="T7" fmla="*/ 0 h 576"/>
              <a:gd name="T8" fmla="*/ 2147483647 w 384"/>
              <a:gd name="T9" fmla="*/ 2147483647 h 576"/>
              <a:gd name="T10" fmla="*/ 0 w 384"/>
              <a:gd name="T11" fmla="*/ 2147483647 h 576"/>
              <a:gd name="T12" fmla="*/ 0 w 384"/>
              <a:gd name="T13" fmla="*/ 2147483647 h 576"/>
              <a:gd name="T14" fmla="*/ 2147483647 w 384"/>
              <a:gd name="T15" fmla="*/ 2147483647 h 576"/>
              <a:gd name="T16" fmla="*/ 2147483647 w 384"/>
              <a:gd name="T17" fmla="*/ 2147483647 h 576"/>
              <a:gd name="T18" fmla="*/ 2147483647 w 384"/>
              <a:gd name="T19" fmla="*/ 0 h 576"/>
              <a:gd name="T20" fmla="*/ 2147483647 w 384"/>
              <a:gd name="T21" fmla="*/ 2147483647 h 576"/>
              <a:gd name="T22" fmla="*/ 2147483647 w 384"/>
              <a:gd name="T23" fmla="*/ 2147483647 h 5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4"/>
              <a:gd name="T37" fmla="*/ 0 h 576"/>
              <a:gd name="T38" fmla="*/ 384 w 384"/>
              <a:gd name="T39" fmla="*/ 576 h 57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4" h="576">
                <a:moveTo>
                  <a:pt x="0" y="528"/>
                </a:moveTo>
                <a:lnTo>
                  <a:pt x="0" y="144"/>
                </a:lnTo>
                <a:lnTo>
                  <a:pt x="144" y="0"/>
                </a:lnTo>
                <a:lnTo>
                  <a:pt x="384" y="0"/>
                </a:lnTo>
                <a:lnTo>
                  <a:pt x="243" y="146"/>
                </a:lnTo>
                <a:lnTo>
                  <a:pt x="0" y="144"/>
                </a:lnTo>
                <a:lnTo>
                  <a:pt x="0" y="576"/>
                </a:lnTo>
                <a:lnTo>
                  <a:pt x="240" y="576"/>
                </a:lnTo>
                <a:lnTo>
                  <a:pt x="384" y="384"/>
                </a:lnTo>
                <a:lnTo>
                  <a:pt x="384" y="0"/>
                </a:lnTo>
                <a:lnTo>
                  <a:pt x="238" y="158"/>
                </a:lnTo>
                <a:lnTo>
                  <a:pt x="240" y="576"/>
                </a:ln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07" name="Line 13"/>
          <p:cNvSpPr>
            <a:spLocks noChangeShapeType="1"/>
          </p:cNvSpPr>
          <p:nvPr/>
        </p:nvSpPr>
        <p:spPr bwMode="auto">
          <a:xfrm flipV="1">
            <a:off x="3276600" y="3048000"/>
            <a:ext cx="0" cy="1295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08" name="Line 14"/>
          <p:cNvSpPr>
            <a:spLocks noChangeShapeType="1"/>
          </p:cNvSpPr>
          <p:nvPr/>
        </p:nvSpPr>
        <p:spPr bwMode="auto">
          <a:xfrm>
            <a:off x="3276600" y="4343400"/>
            <a:ext cx="10668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09" name="Line 15"/>
          <p:cNvSpPr>
            <a:spLocks noChangeShapeType="1"/>
          </p:cNvSpPr>
          <p:nvPr/>
        </p:nvSpPr>
        <p:spPr bwMode="auto">
          <a:xfrm flipH="1">
            <a:off x="2819400" y="4343400"/>
            <a:ext cx="457200" cy="533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10" name="Oval 16"/>
          <p:cNvSpPr>
            <a:spLocks noChangeArrowheads="1"/>
          </p:cNvSpPr>
          <p:nvPr/>
        </p:nvSpPr>
        <p:spPr bwMode="auto">
          <a:xfrm rot="2315074">
            <a:off x="3733800" y="3581400"/>
            <a:ext cx="1447800" cy="9144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4111" name="Freeform 17"/>
          <p:cNvSpPr>
            <a:spLocks/>
          </p:cNvSpPr>
          <p:nvPr/>
        </p:nvSpPr>
        <p:spPr bwMode="auto">
          <a:xfrm rot="-2625787">
            <a:off x="3429000" y="4114800"/>
            <a:ext cx="609600" cy="914400"/>
          </a:xfrm>
          <a:custGeom>
            <a:avLst/>
            <a:gdLst>
              <a:gd name="T0" fmla="*/ 0 w 384"/>
              <a:gd name="T1" fmla="*/ 2147483647 h 576"/>
              <a:gd name="T2" fmla="*/ 0 w 384"/>
              <a:gd name="T3" fmla="*/ 2147483647 h 576"/>
              <a:gd name="T4" fmla="*/ 2147483647 w 384"/>
              <a:gd name="T5" fmla="*/ 0 h 576"/>
              <a:gd name="T6" fmla="*/ 2147483647 w 384"/>
              <a:gd name="T7" fmla="*/ 0 h 576"/>
              <a:gd name="T8" fmla="*/ 2147483647 w 384"/>
              <a:gd name="T9" fmla="*/ 2147483647 h 576"/>
              <a:gd name="T10" fmla="*/ 0 w 384"/>
              <a:gd name="T11" fmla="*/ 2147483647 h 576"/>
              <a:gd name="T12" fmla="*/ 0 w 384"/>
              <a:gd name="T13" fmla="*/ 2147483647 h 576"/>
              <a:gd name="T14" fmla="*/ 2147483647 w 384"/>
              <a:gd name="T15" fmla="*/ 2147483647 h 576"/>
              <a:gd name="T16" fmla="*/ 2147483647 w 384"/>
              <a:gd name="T17" fmla="*/ 2147483647 h 576"/>
              <a:gd name="T18" fmla="*/ 2147483647 w 384"/>
              <a:gd name="T19" fmla="*/ 0 h 576"/>
              <a:gd name="T20" fmla="*/ 2147483647 w 384"/>
              <a:gd name="T21" fmla="*/ 2147483647 h 576"/>
              <a:gd name="T22" fmla="*/ 2147483647 w 384"/>
              <a:gd name="T23" fmla="*/ 2147483647 h 5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4"/>
              <a:gd name="T37" fmla="*/ 0 h 576"/>
              <a:gd name="T38" fmla="*/ 384 w 384"/>
              <a:gd name="T39" fmla="*/ 576 h 57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4" h="576">
                <a:moveTo>
                  <a:pt x="0" y="528"/>
                </a:moveTo>
                <a:lnTo>
                  <a:pt x="0" y="144"/>
                </a:lnTo>
                <a:lnTo>
                  <a:pt x="144" y="0"/>
                </a:lnTo>
                <a:lnTo>
                  <a:pt x="384" y="0"/>
                </a:lnTo>
                <a:lnTo>
                  <a:pt x="243" y="146"/>
                </a:lnTo>
                <a:lnTo>
                  <a:pt x="0" y="144"/>
                </a:lnTo>
                <a:lnTo>
                  <a:pt x="0" y="576"/>
                </a:lnTo>
                <a:lnTo>
                  <a:pt x="240" y="576"/>
                </a:lnTo>
                <a:lnTo>
                  <a:pt x="384" y="384"/>
                </a:lnTo>
                <a:lnTo>
                  <a:pt x="384" y="0"/>
                </a:lnTo>
                <a:lnTo>
                  <a:pt x="238" y="158"/>
                </a:lnTo>
                <a:lnTo>
                  <a:pt x="240" y="576"/>
                </a:ln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4112" name="Group 18"/>
          <p:cNvGrpSpPr>
            <a:grpSpLocks/>
          </p:cNvGrpSpPr>
          <p:nvPr/>
        </p:nvGrpSpPr>
        <p:grpSpPr bwMode="auto">
          <a:xfrm rot="6829018">
            <a:off x="4337050" y="1835150"/>
            <a:ext cx="833438" cy="820738"/>
            <a:chOff x="720" y="1511"/>
            <a:chExt cx="525" cy="517"/>
          </a:xfrm>
        </p:grpSpPr>
        <p:sp>
          <p:nvSpPr>
            <p:cNvPr id="4126" name="Line 19"/>
            <p:cNvSpPr>
              <a:spLocks noChangeShapeType="1"/>
            </p:cNvSpPr>
            <p:nvPr/>
          </p:nvSpPr>
          <p:spPr bwMode="auto">
            <a:xfrm flipV="1">
              <a:off x="720" y="1625"/>
              <a:ext cx="396" cy="15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27" name="Line 20"/>
            <p:cNvSpPr>
              <a:spLocks noChangeShapeType="1"/>
            </p:cNvSpPr>
            <p:nvPr/>
          </p:nvSpPr>
          <p:spPr bwMode="auto">
            <a:xfrm>
              <a:off x="720" y="1776"/>
              <a:ext cx="396" cy="15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28" name="Oval 21"/>
            <p:cNvSpPr>
              <a:spLocks noChangeArrowheads="1"/>
            </p:cNvSpPr>
            <p:nvPr/>
          </p:nvSpPr>
          <p:spPr bwMode="auto">
            <a:xfrm>
              <a:off x="1024" y="1650"/>
              <a:ext cx="122" cy="252"/>
            </a:xfrm>
            <a:prstGeom prst="ellipse">
              <a:avLst/>
            </a:prstGeom>
            <a:solidFill>
              <a:schemeClr val="bg1"/>
            </a:solidFill>
            <a:ln w="381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4129" name="Oval 22"/>
            <p:cNvSpPr>
              <a:spLocks noChangeArrowheads="1"/>
            </p:cNvSpPr>
            <p:nvPr/>
          </p:nvSpPr>
          <p:spPr bwMode="auto">
            <a:xfrm>
              <a:off x="1085" y="1700"/>
              <a:ext cx="61" cy="151"/>
            </a:xfrm>
            <a:prstGeom prst="ellipse">
              <a:avLst/>
            </a:prstGeom>
            <a:solidFill>
              <a:schemeClr val="tx1"/>
            </a:solidFill>
            <a:ln w="381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4130" name="Freeform 23"/>
            <p:cNvSpPr>
              <a:spLocks/>
            </p:cNvSpPr>
            <p:nvPr/>
          </p:nvSpPr>
          <p:spPr bwMode="auto">
            <a:xfrm>
              <a:off x="1085" y="1524"/>
              <a:ext cx="92" cy="101"/>
            </a:xfrm>
            <a:custGeom>
              <a:avLst/>
              <a:gdLst>
                <a:gd name="T0" fmla="*/ 0 w 144"/>
                <a:gd name="T1" fmla="*/ 1 h 192"/>
                <a:gd name="T2" fmla="*/ 1 w 144"/>
                <a:gd name="T3" fmla="*/ 1 h 192"/>
                <a:gd name="T4" fmla="*/ 1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31" name="Freeform 24"/>
            <p:cNvSpPr>
              <a:spLocks/>
            </p:cNvSpPr>
            <p:nvPr/>
          </p:nvSpPr>
          <p:spPr bwMode="auto">
            <a:xfrm>
              <a:off x="1116" y="1543"/>
              <a:ext cx="122" cy="82"/>
            </a:xfrm>
            <a:custGeom>
              <a:avLst/>
              <a:gdLst>
                <a:gd name="T0" fmla="*/ 0 w 192"/>
                <a:gd name="T1" fmla="*/ 1 h 156"/>
                <a:gd name="T2" fmla="*/ 1 w 192"/>
                <a:gd name="T3" fmla="*/ 1 h 156"/>
                <a:gd name="T4" fmla="*/ 1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32" name="Freeform 25"/>
            <p:cNvSpPr>
              <a:spLocks/>
            </p:cNvSpPr>
            <p:nvPr/>
          </p:nvSpPr>
          <p:spPr bwMode="auto">
            <a:xfrm>
              <a:off x="1085" y="1902"/>
              <a:ext cx="160" cy="75"/>
            </a:xfrm>
            <a:custGeom>
              <a:avLst/>
              <a:gdLst>
                <a:gd name="T0" fmla="*/ 0 w 252"/>
                <a:gd name="T1" fmla="*/ 0 h 144"/>
                <a:gd name="T2" fmla="*/ 1 w 252"/>
                <a:gd name="T3" fmla="*/ 1 h 144"/>
                <a:gd name="T4" fmla="*/ 1 w 252"/>
                <a:gd name="T5" fmla="*/ 1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33" name="Freeform 26"/>
            <p:cNvSpPr>
              <a:spLocks/>
            </p:cNvSpPr>
            <p:nvPr/>
          </p:nvSpPr>
          <p:spPr bwMode="auto">
            <a:xfrm>
              <a:off x="1085" y="1902"/>
              <a:ext cx="92" cy="126"/>
            </a:xfrm>
            <a:custGeom>
              <a:avLst/>
              <a:gdLst>
                <a:gd name="T0" fmla="*/ 0 w 144"/>
                <a:gd name="T1" fmla="*/ 0 h 240"/>
                <a:gd name="T2" fmla="*/ 1 w 144"/>
                <a:gd name="T3" fmla="*/ 1 h 240"/>
                <a:gd name="T4" fmla="*/ 1 w 144"/>
                <a:gd name="T5" fmla="*/ 1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34" name="Freeform 27"/>
            <p:cNvSpPr>
              <a:spLocks/>
            </p:cNvSpPr>
            <p:nvPr/>
          </p:nvSpPr>
          <p:spPr bwMode="auto">
            <a:xfrm>
              <a:off x="1085" y="1902"/>
              <a:ext cx="31" cy="126"/>
            </a:xfrm>
            <a:custGeom>
              <a:avLst/>
              <a:gdLst>
                <a:gd name="T0" fmla="*/ 0 w 48"/>
                <a:gd name="T1" fmla="*/ 0 h 240"/>
                <a:gd name="T2" fmla="*/ 1 w 48"/>
                <a:gd name="T3" fmla="*/ 1 h 240"/>
                <a:gd name="T4" fmla="*/ 0 w 48"/>
                <a:gd name="T5" fmla="*/ 1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35" name="Freeform 28"/>
            <p:cNvSpPr>
              <a:spLocks/>
            </p:cNvSpPr>
            <p:nvPr/>
          </p:nvSpPr>
          <p:spPr bwMode="auto">
            <a:xfrm>
              <a:off x="1101" y="1511"/>
              <a:ext cx="33" cy="114"/>
            </a:xfrm>
            <a:custGeom>
              <a:avLst/>
              <a:gdLst>
                <a:gd name="T0" fmla="*/ 0 w 52"/>
                <a:gd name="T1" fmla="*/ 1 h 216"/>
                <a:gd name="T2" fmla="*/ 1 w 52"/>
                <a:gd name="T3" fmla="*/ 1 h 216"/>
                <a:gd name="T4" fmla="*/ 1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4113" name="Line 29"/>
          <p:cNvSpPr>
            <a:spLocks noChangeShapeType="1"/>
          </p:cNvSpPr>
          <p:nvPr/>
        </p:nvSpPr>
        <p:spPr bwMode="auto">
          <a:xfrm flipH="1">
            <a:off x="3276600" y="2514600"/>
            <a:ext cx="1295400" cy="23622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14" name="AutoShape 38"/>
          <p:cNvSpPr>
            <a:spLocks noChangeArrowheads="1"/>
          </p:cNvSpPr>
          <p:nvPr/>
        </p:nvSpPr>
        <p:spPr bwMode="auto">
          <a:xfrm rot="2391174">
            <a:off x="1981200" y="2819400"/>
            <a:ext cx="1066800" cy="457200"/>
          </a:xfrm>
          <a:prstGeom prst="rightArrow">
            <a:avLst>
              <a:gd name="adj1" fmla="val 50000"/>
              <a:gd name="adj2" fmla="val 58333"/>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4115" name="AutoShape 39"/>
          <p:cNvSpPr>
            <a:spLocks noChangeArrowheads="1"/>
          </p:cNvSpPr>
          <p:nvPr/>
        </p:nvSpPr>
        <p:spPr bwMode="auto">
          <a:xfrm rot="-2546136">
            <a:off x="1981200" y="4495800"/>
            <a:ext cx="1066800" cy="457200"/>
          </a:xfrm>
          <a:prstGeom prst="rightArrow">
            <a:avLst>
              <a:gd name="adj1" fmla="val 50000"/>
              <a:gd name="adj2" fmla="val 58333"/>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4116" name="Text Box 40"/>
          <p:cNvSpPr txBox="1">
            <a:spLocks noChangeArrowheads="1"/>
          </p:cNvSpPr>
          <p:nvPr/>
        </p:nvSpPr>
        <p:spPr bwMode="auto">
          <a:xfrm>
            <a:off x="2362200" y="2165350"/>
            <a:ext cx="1371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4000" b="1"/>
              <a:t>T</a:t>
            </a:r>
            <a:r>
              <a:rPr lang="hu-HU" altLang="en-US" sz="4000" baseline="-25000"/>
              <a:t>1</a:t>
            </a:r>
            <a:r>
              <a:rPr lang="hu-HU" altLang="en-US" sz="4000"/>
              <a:t>(</a:t>
            </a:r>
            <a:r>
              <a:rPr lang="hu-HU" altLang="en-US" sz="4000" i="1"/>
              <a:t>t</a:t>
            </a:r>
            <a:r>
              <a:rPr lang="hu-HU" altLang="en-US" sz="4000"/>
              <a:t>)</a:t>
            </a:r>
          </a:p>
        </p:txBody>
      </p:sp>
      <p:sp>
        <p:nvSpPr>
          <p:cNvPr id="4117" name="Rectangle 41"/>
          <p:cNvSpPr>
            <a:spLocks noChangeArrowheads="1"/>
          </p:cNvSpPr>
          <p:nvPr/>
        </p:nvSpPr>
        <p:spPr bwMode="auto">
          <a:xfrm>
            <a:off x="2362200" y="4908550"/>
            <a:ext cx="11747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4000" b="1"/>
              <a:t>T</a:t>
            </a:r>
            <a:r>
              <a:rPr lang="hu-HU" altLang="en-US" sz="4000" baseline="-25000"/>
              <a:t>2</a:t>
            </a:r>
            <a:r>
              <a:rPr lang="hu-HU" altLang="en-US" sz="4000"/>
              <a:t>(</a:t>
            </a:r>
            <a:r>
              <a:rPr lang="hu-HU" altLang="en-US" sz="4000" i="1"/>
              <a:t>t</a:t>
            </a:r>
            <a:r>
              <a:rPr lang="hu-HU" altLang="en-US" sz="4000"/>
              <a:t>)</a:t>
            </a:r>
          </a:p>
        </p:txBody>
      </p:sp>
      <p:sp>
        <p:nvSpPr>
          <p:cNvPr id="4118" name="AutoShape 45"/>
          <p:cNvSpPr>
            <a:spLocks noChangeArrowheads="1"/>
          </p:cNvSpPr>
          <p:nvPr/>
        </p:nvSpPr>
        <p:spPr bwMode="auto">
          <a:xfrm rot="31262">
            <a:off x="5562600" y="3886200"/>
            <a:ext cx="1066800" cy="457200"/>
          </a:xfrm>
          <a:prstGeom prst="rightArrow">
            <a:avLst>
              <a:gd name="adj1" fmla="val 50000"/>
              <a:gd name="adj2" fmla="val 58333"/>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4119" name="Freeform 73"/>
          <p:cNvSpPr>
            <a:spLocks/>
          </p:cNvSpPr>
          <p:nvPr/>
        </p:nvSpPr>
        <p:spPr bwMode="auto">
          <a:xfrm>
            <a:off x="3886200" y="2438400"/>
            <a:ext cx="1143000" cy="990600"/>
          </a:xfrm>
          <a:custGeom>
            <a:avLst/>
            <a:gdLst>
              <a:gd name="T0" fmla="*/ 0 w 720"/>
              <a:gd name="T1" fmla="*/ 2147483647 h 624"/>
              <a:gd name="T2" fmla="*/ 2147483647 w 720"/>
              <a:gd name="T3" fmla="*/ 0 h 624"/>
              <a:gd name="T4" fmla="*/ 2147483647 w 720"/>
              <a:gd name="T5" fmla="*/ 2147483647 h 624"/>
              <a:gd name="T6" fmla="*/ 2147483647 w 720"/>
              <a:gd name="T7" fmla="*/ 2147483647 h 624"/>
              <a:gd name="T8" fmla="*/ 0 w 720"/>
              <a:gd name="T9" fmla="*/ 2147483647 h 624"/>
              <a:gd name="T10" fmla="*/ 0 60000 65536"/>
              <a:gd name="T11" fmla="*/ 0 60000 65536"/>
              <a:gd name="T12" fmla="*/ 0 60000 65536"/>
              <a:gd name="T13" fmla="*/ 0 60000 65536"/>
              <a:gd name="T14" fmla="*/ 0 60000 65536"/>
              <a:gd name="T15" fmla="*/ 0 w 720"/>
              <a:gd name="T16" fmla="*/ 0 h 624"/>
              <a:gd name="T17" fmla="*/ 720 w 720"/>
              <a:gd name="T18" fmla="*/ 624 h 624"/>
            </a:gdLst>
            <a:ahLst/>
            <a:cxnLst>
              <a:cxn ang="T10">
                <a:pos x="T0" y="T1"/>
              </a:cxn>
              <a:cxn ang="T11">
                <a:pos x="T2" y="T3"/>
              </a:cxn>
              <a:cxn ang="T12">
                <a:pos x="T4" y="T5"/>
              </a:cxn>
              <a:cxn ang="T13">
                <a:pos x="T6" y="T7"/>
              </a:cxn>
              <a:cxn ang="T14">
                <a:pos x="T8" y="T9"/>
              </a:cxn>
            </a:cxnLst>
            <a:rect l="T15" t="T16" r="T17" b="T18"/>
            <a:pathLst>
              <a:path w="720" h="624">
                <a:moveTo>
                  <a:pt x="0" y="288"/>
                </a:moveTo>
                <a:lnTo>
                  <a:pt x="144" y="0"/>
                </a:lnTo>
                <a:lnTo>
                  <a:pt x="720" y="336"/>
                </a:lnTo>
                <a:lnTo>
                  <a:pt x="576" y="624"/>
                </a:lnTo>
                <a:lnTo>
                  <a:pt x="0" y="288"/>
                </a:lnTo>
                <a:close/>
              </a:path>
            </a:pathLst>
          </a:custGeom>
          <a:noFill/>
          <a:ln w="1270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20" name="Rectangle 74"/>
          <p:cNvSpPr>
            <a:spLocks noChangeArrowheads="1"/>
          </p:cNvSpPr>
          <p:nvPr/>
        </p:nvSpPr>
        <p:spPr bwMode="auto">
          <a:xfrm>
            <a:off x="5562600" y="3048000"/>
            <a:ext cx="12509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4000" b="1"/>
              <a:t>T</a:t>
            </a:r>
            <a:r>
              <a:rPr lang="hu-HU" altLang="en-US" sz="4000" baseline="-25000"/>
              <a:t>V</a:t>
            </a:r>
            <a:r>
              <a:rPr lang="hu-HU" altLang="en-US" sz="4000"/>
              <a:t>(</a:t>
            </a:r>
            <a:r>
              <a:rPr lang="hu-HU" altLang="en-US" sz="4000" i="1"/>
              <a:t>t</a:t>
            </a:r>
            <a:r>
              <a:rPr lang="hu-HU" altLang="en-US" sz="4000"/>
              <a:t>)</a:t>
            </a:r>
          </a:p>
        </p:txBody>
      </p:sp>
      <p:sp>
        <p:nvSpPr>
          <p:cNvPr id="4121" name="Rectangle 75"/>
          <p:cNvSpPr>
            <a:spLocks noChangeArrowheads="1"/>
          </p:cNvSpPr>
          <p:nvPr/>
        </p:nvSpPr>
        <p:spPr bwMode="auto">
          <a:xfrm>
            <a:off x="6934200" y="3048000"/>
            <a:ext cx="2057400" cy="1676400"/>
          </a:xfrm>
          <a:prstGeom prst="rect">
            <a:avLst/>
          </a:prstGeom>
          <a:solidFill>
            <a:schemeClr val="bg2"/>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4122" name="Freeform 76"/>
          <p:cNvSpPr>
            <a:spLocks/>
          </p:cNvSpPr>
          <p:nvPr/>
        </p:nvSpPr>
        <p:spPr bwMode="auto">
          <a:xfrm rot="-2625787">
            <a:off x="7315200" y="3581400"/>
            <a:ext cx="609600" cy="914400"/>
          </a:xfrm>
          <a:custGeom>
            <a:avLst/>
            <a:gdLst>
              <a:gd name="T0" fmla="*/ 0 w 384"/>
              <a:gd name="T1" fmla="*/ 2147483647 h 576"/>
              <a:gd name="T2" fmla="*/ 0 w 384"/>
              <a:gd name="T3" fmla="*/ 2147483647 h 576"/>
              <a:gd name="T4" fmla="*/ 2147483647 w 384"/>
              <a:gd name="T5" fmla="*/ 0 h 576"/>
              <a:gd name="T6" fmla="*/ 2147483647 w 384"/>
              <a:gd name="T7" fmla="*/ 0 h 576"/>
              <a:gd name="T8" fmla="*/ 2147483647 w 384"/>
              <a:gd name="T9" fmla="*/ 2147483647 h 576"/>
              <a:gd name="T10" fmla="*/ 0 w 384"/>
              <a:gd name="T11" fmla="*/ 2147483647 h 576"/>
              <a:gd name="T12" fmla="*/ 0 w 384"/>
              <a:gd name="T13" fmla="*/ 2147483647 h 576"/>
              <a:gd name="T14" fmla="*/ 2147483647 w 384"/>
              <a:gd name="T15" fmla="*/ 2147483647 h 576"/>
              <a:gd name="T16" fmla="*/ 2147483647 w 384"/>
              <a:gd name="T17" fmla="*/ 2147483647 h 576"/>
              <a:gd name="T18" fmla="*/ 2147483647 w 384"/>
              <a:gd name="T19" fmla="*/ 0 h 576"/>
              <a:gd name="T20" fmla="*/ 2147483647 w 384"/>
              <a:gd name="T21" fmla="*/ 2147483647 h 576"/>
              <a:gd name="T22" fmla="*/ 2147483647 w 384"/>
              <a:gd name="T23" fmla="*/ 2147483647 h 5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4"/>
              <a:gd name="T37" fmla="*/ 0 h 576"/>
              <a:gd name="T38" fmla="*/ 384 w 384"/>
              <a:gd name="T39" fmla="*/ 576 h 57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4" h="576">
                <a:moveTo>
                  <a:pt x="0" y="528"/>
                </a:moveTo>
                <a:lnTo>
                  <a:pt x="0" y="144"/>
                </a:lnTo>
                <a:lnTo>
                  <a:pt x="144" y="0"/>
                </a:lnTo>
                <a:lnTo>
                  <a:pt x="384" y="0"/>
                </a:lnTo>
                <a:lnTo>
                  <a:pt x="243" y="146"/>
                </a:lnTo>
                <a:lnTo>
                  <a:pt x="0" y="144"/>
                </a:lnTo>
                <a:lnTo>
                  <a:pt x="0" y="576"/>
                </a:lnTo>
                <a:lnTo>
                  <a:pt x="240" y="576"/>
                </a:lnTo>
                <a:lnTo>
                  <a:pt x="384" y="384"/>
                </a:lnTo>
                <a:lnTo>
                  <a:pt x="384" y="0"/>
                </a:lnTo>
                <a:lnTo>
                  <a:pt x="238" y="158"/>
                </a:lnTo>
                <a:lnTo>
                  <a:pt x="240" y="576"/>
                </a:lnTo>
              </a:path>
            </a:pathLst>
          </a:custGeom>
          <a:solidFill>
            <a:schemeClr val="accent2"/>
          </a:solidFill>
          <a:ln w="38100" cap="flat" cmpd="sng">
            <a:solidFill>
              <a:schemeClr val="tx1"/>
            </a:solidFill>
            <a:prstDash val="solid"/>
            <a:round/>
            <a:headEnd type="none" w="med" len="med"/>
            <a:tailEnd type="none" w="med" len="med"/>
          </a:ln>
        </p:spPr>
        <p:txBody>
          <a:bodyPr wrap="none" anchor="ctr"/>
          <a:lstStyle/>
          <a:p>
            <a:endParaRPr lang="en-US"/>
          </a:p>
        </p:txBody>
      </p:sp>
      <p:sp>
        <p:nvSpPr>
          <p:cNvPr id="4123" name="Freeform 78"/>
          <p:cNvSpPr>
            <a:spLocks/>
          </p:cNvSpPr>
          <p:nvPr/>
        </p:nvSpPr>
        <p:spPr bwMode="auto">
          <a:xfrm>
            <a:off x="7239000" y="3810000"/>
            <a:ext cx="762000" cy="762000"/>
          </a:xfrm>
          <a:custGeom>
            <a:avLst/>
            <a:gdLst>
              <a:gd name="T0" fmla="*/ 0 w 480"/>
              <a:gd name="T1" fmla="*/ 2147483647 h 480"/>
              <a:gd name="T2" fmla="*/ 2147483647 w 480"/>
              <a:gd name="T3" fmla="*/ 0 h 480"/>
              <a:gd name="T4" fmla="*/ 2147483647 w 480"/>
              <a:gd name="T5" fmla="*/ 2147483647 h 480"/>
              <a:gd name="T6" fmla="*/ 2147483647 w 480"/>
              <a:gd name="T7" fmla="*/ 2147483647 h 480"/>
              <a:gd name="T8" fmla="*/ 0 w 480"/>
              <a:gd name="T9" fmla="*/ 2147483647 h 480"/>
              <a:gd name="T10" fmla="*/ 0 60000 65536"/>
              <a:gd name="T11" fmla="*/ 0 60000 65536"/>
              <a:gd name="T12" fmla="*/ 0 60000 65536"/>
              <a:gd name="T13" fmla="*/ 0 60000 65536"/>
              <a:gd name="T14" fmla="*/ 0 60000 65536"/>
              <a:gd name="T15" fmla="*/ 0 w 480"/>
              <a:gd name="T16" fmla="*/ 0 h 480"/>
              <a:gd name="T17" fmla="*/ 480 w 480"/>
              <a:gd name="T18" fmla="*/ 480 h 480"/>
            </a:gdLst>
            <a:ahLst/>
            <a:cxnLst>
              <a:cxn ang="T10">
                <a:pos x="T0" y="T1"/>
              </a:cxn>
              <a:cxn ang="T11">
                <a:pos x="T2" y="T3"/>
              </a:cxn>
              <a:cxn ang="T12">
                <a:pos x="T4" y="T5"/>
              </a:cxn>
              <a:cxn ang="T13">
                <a:pos x="T6" y="T7"/>
              </a:cxn>
              <a:cxn ang="T14">
                <a:pos x="T8" y="T9"/>
              </a:cxn>
            </a:cxnLst>
            <a:rect l="T15" t="T16" r="T17" b="T18"/>
            <a:pathLst>
              <a:path w="480" h="480">
                <a:moveTo>
                  <a:pt x="0" y="192"/>
                </a:moveTo>
                <a:lnTo>
                  <a:pt x="192" y="0"/>
                </a:lnTo>
                <a:lnTo>
                  <a:pt x="480" y="336"/>
                </a:lnTo>
                <a:lnTo>
                  <a:pt x="288" y="480"/>
                </a:lnTo>
                <a:lnTo>
                  <a:pt x="0" y="192"/>
                </a:lnTo>
                <a:close/>
              </a:path>
            </a:pathLst>
          </a:custGeom>
          <a:solidFill>
            <a:schemeClr val="accent2"/>
          </a:solidFill>
          <a:ln w="12700" cap="flat" cmpd="sng">
            <a:solidFill>
              <a:schemeClr val="accent2"/>
            </a:solidFill>
            <a:prstDash val="solid"/>
            <a:round/>
            <a:headEnd/>
            <a:tailEnd/>
          </a:ln>
        </p:spPr>
        <p:txBody>
          <a:bodyPr wrap="none" anchor="ctr"/>
          <a:lstStyle/>
          <a:p>
            <a:endParaRPr lang="en-US"/>
          </a:p>
        </p:txBody>
      </p:sp>
      <p:sp>
        <p:nvSpPr>
          <p:cNvPr id="4124" name="Oval 77"/>
          <p:cNvSpPr>
            <a:spLocks noChangeArrowheads="1"/>
          </p:cNvSpPr>
          <p:nvPr/>
        </p:nvSpPr>
        <p:spPr bwMode="auto">
          <a:xfrm rot="2315074">
            <a:off x="7543800" y="3733800"/>
            <a:ext cx="1295400" cy="762000"/>
          </a:xfrm>
          <a:prstGeom prst="ellipse">
            <a:avLst/>
          </a:prstGeom>
          <a:solidFill>
            <a:srgbClr val="18E63A"/>
          </a:solidFill>
          <a:ln w="381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4125" name="Text Box 79"/>
          <p:cNvSpPr txBox="1">
            <a:spLocks noChangeArrowheads="1"/>
          </p:cNvSpPr>
          <p:nvPr/>
        </p:nvSpPr>
        <p:spPr bwMode="auto">
          <a:xfrm>
            <a:off x="4937125" y="5146675"/>
            <a:ext cx="411080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dirty="0">
                <a:latin typeface="+mn-lt"/>
              </a:rPr>
              <a:t>Transzformációk</a:t>
            </a:r>
          </a:p>
          <a:p>
            <a:r>
              <a:rPr lang="hu-HU" altLang="en-US" dirty="0">
                <a:latin typeface="+mn-lt"/>
              </a:rPr>
              <a:t>alak</a:t>
            </a:r>
          </a:p>
          <a:p>
            <a:r>
              <a:rPr lang="hu-HU" altLang="en-US" dirty="0">
                <a:latin typeface="+mn-lt"/>
              </a:rPr>
              <a:t>szín</a:t>
            </a:r>
          </a:p>
          <a:p>
            <a:r>
              <a:rPr lang="hu-HU" altLang="en-US" dirty="0">
                <a:latin typeface="+mn-lt"/>
              </a:rPr>
              <a:t>megjelenítési attribútumok, </a:t>
            </a:r>
            <a:r>
              <a:rPr lang="hu-HU" altLang="en-US" dirty="0" err="1">
                <a:latin typeface="+mn-lt"/>
              </a:rPr>
              <a:t>stb</a:t>
            </a:r>
            <a:endParaRPr lang="hu-HU" altLang="en-US" dirty="0">
              <a:latin typeface="+mn-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Szabadkézi sokszög 100"/>
          <p:cNvSpPr>
            <a:spLocks/>
          </p:cNvSpPr>
          <p:nvPr/>
        </p:nvSpPr>
        <p:spPr bwMode="auto">
          <a:xfrm rot="-1019457">
            <a:off x="2409825" y="5105400"/>
            <a:ext cx="1873250" cy="288925"/>
          </a:xfrm>
          <a:custGeom>
            <a:avLst/>
            <a:gdLst>
              <a:gd name="T0" fmla="*/ 0 w 1643743"/>
              <a:gd name="T1" fmla="*/ 0 h 155807"/>
              <a:gd name="T2" fmla="*/ 0 w 1643743"/>
              <a:gd name="T3" fmla="*/ 2147483647 h 155807"/>
              <a:gd name="T4" fmla="*/ 37833238 w 1643743"/>
              <a:gd name="T5" fmla="*/ 2147483647 h 155807"/>
              <a:gd name="T6" fmla="*/ 0 w 1643743"/>
              <a:gd name="T7" fmla="*/ 0 h 155807"/>
              <a:gd name="T8" fmla="*/ 0 60000 65536"/>
              <a:gd name="T9" fmla="*/ 0 60000 65536"/>
              <a:gd name="T10" fmla="*/ 0 60000 65536"/>
              <a:gd name="T11" fmla="*/ 0 60000 65536"/>
              <a:gd name="T12" fmla="*/ 0 w 1643743"/>
              <a:gd name="T13" fmla="*/ 0 h 155807"/>
              <a:gd name="T14" fmla="*/ 1643743 w 1643743"/>
              <a:gd name="T15" fmla="*/ 155807 h 155807"/>
            </a:gdLst>
            <a:ahLst/>
            <a:cxnLst>
              <a:cxn ang="T8">
                <a:pos x="T0" y="T1"/>
              </a:cxn>
              <a:cxn ang="T9">
                <a:pos x="T2" y="T3"/>
              </a:cxn>
              <a:cxn ang="T10">
                <a:pos x="T4" y="T5"/>
              </a:cxn>
              <a:cxn ang="T11">
                <a:pos x="T6" y="T7"/>
              </a:cxn>
            </a:cxnLst>
            <a:rect l="T12" t="T13" r="T14" b="T15"/>
            <a:pathLst>
              <a:path w="1643743" h="155807">
                <a:moveTo>
                  <a:pt x="0" y="0"/>
                </a:moveTo>
                <a:lnTo>
                  <a:pt x="0" y="155807"/>
                </a:lnTo>
                <a:lnTo>
                  <a:pt x="1643743" y="77904"/>
                </a:lnTo>
                <a:lnTo>
                  <a:pt x="0" y="0"/>
                </a:lnTo>
                <a:close/>
              </a:path>
            </a:pathLst>
          </a:custGeom>
          <a:solidFill>
            <a:schemeClr val="accent1"/>
          </a:solidFill>
          <a:ln w="12700" cap="flat" cmpd="sng" algn="ctr">
            <a:solidFill>
              <a:schemeClr val="tx1"/>
            </a:solidFill>
            <a:prstDash val="solid"/>
            <a:round/>
            <a:headEnd type="none" w="med" len="med"/>
            <a:tailEnd type="none" w="med" len="med"/>
          </a:ln>
        </p:spPr>
        <p:txBody>
          <a:bodyPr>
            <a:spAutoFit/>
          </a:bodyPr>
          <a:lstStyle/>
          <a:p>
            <a:endParaRPr lang="en-US"/>
          </a:p>
        </p:txBody>
      </p:sp>
      <p:sp>
        <p:nvSpPr>
          <p:cNvPr id="74" name="Szabadkézi sokszög 73"/>
          <p:cNvSpPr/>
          <p:nvPr/>
        </p:nvSpPr>
        <p:spPr bwMode="auto">
          <a:xfrm>
            <a:off x="468313" y="2276475"/>
            <a:ext cx="1871662" cy="288925"/>
          </a:xfrm>
          <a:custGeom>
            <a:avLst/>
            <a:gdLst>
              <a:gd name="connsiteX0" fmla="*/ 0 w 1643743"/>
              <a:gd name="connsiteY0" fmla="*/ 0 h 283028"/>
              <a:gd name="connsiteX1" fmla="*/ 0 w 1643743"/>
              <a:gd name="connsiteY1" fmla="*/ 283028 h 283028"/>
              <a:gd name="connsiteX2" fmla="*/ 1643743 w 1643743"/>
              <a:gd name="connsiteY2" fmla="*/ 141514 h 283028"/>
              <a:gd name="connsiteX3" fmla="*/ 0 w 1643743"/>
              <a:gd name="connsiteY3" fmla="*/ 0 h 283028"/>
              <a:gd name="connsiteX0" fmla="*/ 0 w 1643743"/>
              <a:gd name="connsiteY0" fmla="*/ 0 h 144980"/>
              <a:gd name="connsiteX1" fmla="*/ 0 w 1643743"/>
              <a:gd name="connsiteY1" fmla="*/ 144980 h 144980"/>
              <a:gd name="connsiteX2" fmla="*/ 1643743 w 1643743"/>
              <a:gd name="connsiteY2" fmla="*/ 141514 h 144980"/>
              <a:gd name="connsiteX3" fmla="*/ 0 w 1643743"/>
              <a:gd name="connsiteY3" fmla="*/ 0 h 144980"/>
              <a:gd name="connsiteX0" fmla="*/ 0 w 1643743"/>
              <a:gd name="connsiteY0" fmla="*/ 0 h 183933"/>
              <a:gd name="connsiteX1" fmla="*/ 0 w 1643743"/>
              <a:gd name="connsiteY1" fmla="*/ 183933 h 183933"/>
              <a:gd name="connsiteX2" fmla="*/ 1643743 w 1643743"/>
              <a:gd name="connsiteY2" fmla="*/ 141514 h 183933"/>
              <a:gd name="connsiteX3" fmla="*/ 0 w 1643743"/>
              <a:gd name="connsiteY3" fmla="*/ 0 h 183933"/>
              <a:gd name="connsiteX0" fmla="*/ 0 w 1643743"/>
              <a:gd name="connsiteY0" fmla="*/ 0 h 155807"/>
              <a:gd name="connsiteX1" fmla="*/ 0 w 1643743"/>
              <a:gd name="connsiteY1" fmla="*/ 155807 h 155807"/>
              <a:gd name="connsiteX2" fmla="*/ 1643743 w 1643743"/>
              <a:gd name="connsiteY2" fmla="*/ 113388 h 155807"/>
              <a:gd name="connsiteX3" fmla="*/ 0 w 1643743"/>
              <a:gd name="connsiteY3" fmla="*/ 0 h 155807"/>
              <a:gd name="connsiteX0" fmla="*/ 0 w 1643743"/>
              <a:gd name="connsiteY0" fmla="*/ 0 h 155807"/>
              <a:gd name="connsiteX1" fmla="*/ 0 w 1643743"/>
              <a:gd name="connsiteY1" fmla="*/ 155807 h 155807"/>
              <a:gd name="connsiteX2" fmla="*/ 1643743 w 1643743"/>
              <a:gd name="connsiteY2" fmla="*/ 77904 h 155807"/>
              <a:gd name="connsiteX3" fmla="*/ 0 w 1643743"/>
              <a:gd name="connsiteY3" fmla="*/ 0 h 155807"/>
            </a:gdLst>
            <a:ahLst/>
            <a:cxnLst>
              <a:cxn ang="0">
                <a:pos x="connsiteX0" y="connsiteY0"/>
              </a:cxn>
              <a:cxn ang="0">
                <a:pos x="connsiteX1" y="connsiteY1"/>
              </a:cxn>
              <a:cxn ang="0">
                <a:pos x="connsiteX2" y="connsiteY2"/>
              </a:cxn>
              <a:cxn ang="0">
                <a:pos x="connsiteX3" y="connsiteY3"/>
              </a:cxn>
            </a:cxnLst>
            <a:rect l="l" t="t" r="r" b="b"/>
            <a:pathLst>
              <a:path w="1643743" h="155807">
                <a:moveTo>
                  <a:pt x="0" y="0"/>
                </a:moveTo>
                <a:lnTo>
                  <a:pt x="0" y="155807"/>
                </a:lnTo>
                <a:lnTo>
                  <a:pt x="1643743" y="77904"/>
                </a:lnTo>
                <a:lnTo>
                  <a:pt x="0" y="0"/>
                </a:lnTo>
                <a:close/>
              </a:path>
            </a:pathLst>
          </a:custGeom>
          <a:solidFill>
            <a:schemeClr val="tx2">
              <a:lumMod val="60000"/>
              <a:lumOff val="40000"/>
            </a:schemeClr>
          </a:solidFill>
          <a:ln w="12700" cap="flat" cmpd="sng" algn="ctr">
            <a:solidFill>
              <a:schemeClr val="tx1"/>
            </a:solidFill>
            <a:prstDash val="solid"/>
            <a:round/>
            <a:headEnd type="none" w="med" len="med"/>
            <a:tailEnd type="none" w="med" len="med"/>
          </a:ln>
          <a:effectLst/>
        </p:spPr>
        <p:txBody>
          <a:bodyPr>
            <a:spAutoFit/>
          </a:bodyPr>
          <a:lstStyle/>
          <a:p>
            <a:pPr>
              <a:defRPr/>
            </a:pPr>
            <a:endParaRPr lang="hu-HU"/>
          </a:p>
        </p:txBody>
      </p:sp>
      <p:sp>
        <p:nvSpPr>
          <p:cNvPr id="23556" name="Szabadkézi sokszög 39"/>
          <p:cNvSpPr>
            <a:spLocks/>
          </p:cNvSpPr>
          <p:nvPr/>
        </p:nvSpPr>
        <p:spPr bwMode="auto">
          <a:xfrm rot="-2151379">
            <a:off x="2289175" y="3411538"/>
            <a:ext cx="1871663" cy="288925"/>
          </a:xfrm>
          <a:custGeom>
            <a:avLst/>
            <a:gdLst>
              <a:gd name="T0" fmla="*/ 0 w 1643743"/>
              <a:gd name="T1" fmla="*/ 0 h 155807"/>
              <a:gd name="T2" fmla="*/ 0 w 1643743"/>
              <a:gd name="T3" fmla="*/ 2147483647 h 155807"/>
              <a:gd name="T4" fmla="*/ 37102905 w 1643743"/>
              <a:gd name="T5" fmla="*/ 2147483647 h 155807"/>
              <a:gd name="T6" fmla="*/ 0 w 1643743"/>
              <a:gd name="T7" fmla="*/ 0 h 155807"/>
              <a:gd name="T8" fmla="*/ 0 60000 65536"/>
              <a:gd name="T9" fmla="*/ 0 60000 65536"/>
              <a:gd name="T10" fmla="*/ 0 60000 65536"/>
              <a:gd name="T11" fmla="*/ 0 60000 65536"/>
              <a:gd name="T12" fmla="*/ 0 w 1643743"/>
              <a:gd name="T13" fmla="*/ 0 h 155807"/>
              <a:gd name="T14" fmla="*/ 1643743 w 1643743"/>
              <a:gd name="T15" fmla="*/ 155807 h 155807"/>
            </a:gdLst>
            <a:ahLst/>
            <a:cxnLst>
              <a:cxn ang="T8">
                <a:pos x="T0" y="T1"/>
              </a:cxn>
              <a:cxn ang="T9">
                <a:pos x="T2" y="T3"/>
              </a:cxn>
              <a:cxn ang="T10">
                <a:pos x="T4" y="T5"/>
              </a:cxn>
              <a:cxn ang="T11">
                <a:pos x="T6" y="T7"/>
              </a:cxn>
            </a:cxnLst>
            <a:rect l="T12" t="T13" r="T14" b="T15"/>
            <a:pathLst>
              <a:path w="1643743" h="155807">
                <a:moveTo>
                  <a:pt x="0" y="0"/>
                </a:moveTo>
                <a:lnTo>
                  <a:pt x="0" y="155807"/>
                </a:lnTo>
                <a:lnTo>
                  <a:pt x="1643743" y="77904"/>
                </a:lnTo>
                <a:lnTo>
                  <a:pt x="0" y="0"/>
                </a:lnTo>
                <a:close/>
              </a:path>
            </a:pathLst>
          </a:custGeom>
          <a:solidFill>
            <a:schemeClr val="accent1"/>
          </a:solidFill>
          <a:ln w="12700" cap="flat" cmpd="sng" algn="ctr">
            <a:solidFill>
              <a:schemeClr val="tx1"/>
            </a:solidFill>
            <a:prstDash val="solid"/>
            <a:round/>
            <a:headEnd type="none" w="med" len="med"/>
            <a:tailEnd type="none" w="med" len="med"/>
          </a:ln>
        </p:spPr>
        <p:txBody>
          <a:bodyPr>
            <a:spAutoFit/>
          </a:bodyPr>
          <a:lstStyle/>
          <a:p>
            <a:endParaRPr lang="en-US"/>
          </a:p>
        </p:txBody>
      </p:sp>
      <p:sp>
        <p:nvSpPr>
          <p:cNvPr id="2" name="Cím 1"/>
          <p:cNvSpPr>
            <a:spLocks noGrp="1"/>
          </p:cNvSpPr>
          <p:nvPr>
            <p:ph type="title"/>
          </p:nvPr>
        </p:nvSpPr>
        <p:spPr>
          <a:xfrm>
            <a:off x="755650" y="404813"/>
            <a:ext cx="7772400" cy="1143000"/>
          </a:xfrm>
        </p:spPr>
        <p:txBody>
          <a:bodyPr/>
          <a:lstStyle/>
          <a:p>
            <a:pPr>
              <a:defRPr/>
            </a:pPr>
            <a:r>
              <a:rPr lang="hu-HU" dirty="0" smtClean="0">
                <a:solidFill>
                  <a:srgbClr val="FF0000"/>
                </a:solidFill>
              </a:rPr>
              <a:t>Transzformáció hierarchia</a:t>
            </a:r>
            <a:endParaRPr lang="hu-HU" dirty="0">
              <a:solidFill>
                <a:srgbClr val="FF0000"/>
              </a:solidFill>
            </a:endParaRPr>
          </a:p>
        </p:txBody>
      </p:sp>
      <p:sp>
        <p:nvSpPr>
          <p:cNvPr id="23558" name="Ellipszis 3"/>
          <p:cNvSpPr>
            <a:spLocks noChangeArrowheads="1"/>
          </p:cNvSpPr>
          <p:nvPr/>
        </p:nvSpPr>
        <p:spPr bwMode="auto">
          <a:xfrm rot="5400000">
            <a:off x="647700" y="-711200"/>
            <a:ext cx="576263" cy="503237"/>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3559" name="Text Box 10"/>
          <p:cNvSpPr txBox="1">
            <a:spLocks noChangeArrowheads="1"/>
          </p:cNvSpPr>
          <p:nvPr/>
        </p:nvSpPr>
        <p:spPr bwMode="auto">
          <a:xfrm>
            <a:off x="3276600" y="3573463"/>
            <a:ext cx="5349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3200">
                <a:sym typeface="Symbol" pitchFamily="18" charset="2"/>
              </a:rPr>
              <a:t></a:t>
            </a:r>
            <a:r>
              <a:rPr lang="hu-HU" altLang="en-US" sz="3200" baseline="-25000">
                <a:sym typeface="Symbol" pitchFamily="18" charset="2"/>
              </a:rPr>
              <a:t>2</a:t>
            </a:r>
            <a:endParaRPr lang="hu-HU" altLang="en-US" sz="3200"/>
          </a:p>
        </p:txBody>
      </p:sp>
      <p:sp>
        <p:nvSpPr>
          <p:cNvPr id="25" name="Oval 3"/>
          <p:cNvSpPr>
            <a:spLocks noChangeArrowheads="1"/>
          </p:cNvSpPr>
          <p:nvPr/>
        </p:nvSpPr>
        <p:spPr bwMode="auto">
          <a:xfrm rot="5400000">
            <a:off x="250825" y="2276475"/>
            <a:ext cx="228600" cy="228600"/>
          </a:xfrm>
          <a:prstGeom prst="ellipse">
            <a:avLst/>
          </a:prstGeom>
          <a:solidFill>
            <a:schemeClr val="tx2">
              <a:lumMod val="60000"/>
              <a:lumOff val="40000"/>
            </a:schemeClr>
          </a:solidFill>
          <a:ln w="12700">
            <a:solidFill>
              <a:schemeClr val="tx1"/>
            </a:solidFill>
            <a:round/>
            <a:headEnd/>
            <a:tailEnd/>
          </a:ln>
        </p:spPr>
        <p:txBody>
          <a:bodyPr wrap="none" anchor="ctr"/>
          <a:lstStyle/>
          <a:p>
            <a:pPr>
              <a:defRPr/>
            </a:pPr>
            <a:endParaRPr lang="hu-HU"/>
          </a:p>
        </p:txBody>
      </p:sp>
      <p:sp>
        <p:nvSpPr>
          <p:cNvPr id="32" name="Line 11"/>
          <p:cNvSpPr>
            <a:spLocks noChangeShapeType="1"/>
          </p:cNvSpPr>
          <p:nvPr/>
        </p:nvSpPr>
        <p:spPr bwMode="auto">
          <a:xfrm rot="5400000" flipV="1">
            <a:off x="714375" y="2074863"/>
            <a:ext cx="0" cy="647700"/>
          </a:xfrm>
          <a:prstGeom prst="line">
            <a:avLst/>
          </a:prstGeom>
          <a:noFill/>
          <a:ln w="28575">
            <a:solidFill>
              <a:schemeClr val="tx2">
                <a:lumMod val="75000"/>
              </a:schemeClr>
            </a:solidFill>
            <a:round/>
            <a:headEnd/>
            <a:tailEnd type="triangle" w="med" len="med"/>
          </a:ln>
        </p:spPr>
        <p:txBody>
          <a:bodyPr wrap="none" anchor="ctr"/>
          <a:lstStyle/>
          <a:p>
            <a:pPr>
              <a:defRPr/>
            </a:pPr>
            <a:endParaRPr lang="hu-HU"/>
          </a:p>
        </p:txBody>
      </p:sp>
      <p:sp>
        <p:nvSpPr>
          <p:cNvPr id="33" name="Line 12"/>
          <p:cNvSpPr>
            <a:spLocks noChangeShapeType="1"/>
          </p:cNvSpPr>
          <p:nvPr/>
        </p:nvSpPr>
        <p:spPr bwMode="auto">
          <a:xfrm rot="5400000" flipH="1">
            <a:off x="68263" y="2068513"/>
            <a:ext cx="639762" cy="4762"/>
          </a:xfrm>
          <a:prstGeom prst="line">
            <a:avLst/>
          </a:prstGeom>
          <a:noFill/>
          <a:ln w="28575">
            <a:solidFill>
              <a:schemeClr val="tx2">
                <a:lumMod val="75000"/>
              </a:schemeClr>
            </a:solidFill>
            <a:round/>
            <a:headEnd/>
            <a:tailEnd type="triangle" w="med" len="med"/>
          </a:ln>
        </p:spPr>
        <p:txBody>
          <a:bodyPr wrap="none" anchor="ctr"/>
          <a:lstStyle/>
          <a:p>
            <a:pPr>
              <a:defRPr/>
            </a:pPr>
            <a:endParaRPr lang="hu-HU"/>
          </a:p>
        </p:txBody>
      </p:sp>
      <p:sp>
        <p:nvSpPr>
          <p:cNvPr id="23563" name="Text Box 16"/>
          <p:cNvSpPr txBox="1">
            <a:spLocks noChangeArrowheads="1"/>
          </p:cNvSpPr>
          <p:nvPr/>
        </p:nvSpPr>
        <p:spPr bwMode="auto">
          <a:xfrm>
            <a:off x="900113" y="1700213"/>
            <a:ext cx="43473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3200" i="1" dirty="0" smtClean="0"/>
              <a:t>l</a:t>
            </a:r>
            <a:r>
              <a:rPr lang="hu-HU" altLang="en-US" sz="3200" baseline="-25000" dirty="0"/>
              <a:t>1</a:t>
            </a:r>
            <a:endParaRPr lang="hu-HU" altLang="en-US" sz="3200" dirty="0"/>
          </a:p>
        </p:txBody>
      </p:sp>
      <p:sp>
        <p:nvSpPr>
          <p:cNvPr id="69" name="Körbe nyíl 68"/>
          <p:cNvSpPr/>
          <p:nvPr/>
        </p:nvSpPr>
        <p:spPr bwMode="auto">
          <a:xfrm rot="6656158" flipH="1">
            <a:off x="2463006" y="3739357"/>
            <a:ext cx="936625" cy="842962"/>
          </a:xfrm>
          <a:prstGeom prst="circularArrow">
            <a:avLst>
              <a:gd name="adj1" fmla="val 12500"/>
              <a:gd name="adj2" fmla="val 1142319"/>
              <a:gd name="adj3" fmla="val 20457681"/>
              <a:gd name="adj4" fmla="val 16875843"/>
              <a:gd name="adj5" fmla="val 12500"/>
            </a:avLst>
          </a:prstGeom>
          <a:solidFill>
            <a:srgbClr val="18E63A"/>
          </a:solidFill>
          <a:ln w="12700" cap="flat" cmpd="sng" algn="ctr">
            <a:solidFill>
              <a:srgbClr val="00B050"/>
            </a:solidFill>
            <a:prstDash val="solid"/>
            <a:round/>
            <a:headEnd type="none" w="med" len="med"/>
            <a:tailEnd type="none" w="med" len="med"/>
          </a:ln>
          <a:effectLst/>
        </p:spPr>
        <p:txBody>
          <a:bodyPr>
            <a:spAutoFit/>
          </a:bodyPr>
          <a:lstStyle/>
          <a:p>
            <a:pPr>
              <a:defRPr/>
            </a:pPr>
            <a:endParaRPr lang="hu-HU"/>
          </a:p>
        </p:txBody>
      </p:sp>
      <p:sp>
        <p:nvSpPr>
          <p:cNvPr id="23565" name="Szabadkézi sokszög 74"/>
          <p:cNvSpPr>
            <a:spLocks/>
          </p:cNvSpPr>
          <p:nvPr/>
        </p:nvSpPr>
        <p:spPr bwMode="auto">
          <a:xfrm>
            <a:off x="2484438" y="2276475"/>
            <a:ext cx="1871662" cy="288925"/>
          </a:xfrm>
          <a:custGeom>
            <a:avLst/>
            <a:gdLst>
              <a:gd name="T0" fmla="*/ 0 w 1643743"/>
              <a:gd name="T1" fmla="*/ 0 h 155807"/>
              <a:gd name="T2" fmla="*/ 0 w 1643743"/>
              <a:gd name="T3" fmla="*/ 2147483647 h 155807"/>
              <a:gd name="T4" fmla="*/ 37102412 w 1643743"/>
              <a:gd name="T5" fmla="*/ 2147483647 h 155807"/>
              <a:gd name="T6" fmla="*/ 0 w 1643743"/>
              <a:gd name="T7" fmla="*/ 0 h 155807"/>
              <a:gd name="T8" fmla="*/ 0 60000 65536"/>
              <a:gd name="T9" fmla="*/ 0 60000 65536"/>
              <a:gd name="T10" fmla="*/ 0 60000 65536"/>
              <a:gd name="T11" fmla="*/ 0 60000 65536"/>
              <a:gd name="T12" fmla="*/ 0 w 1643743"/>
              <a:gd name="T13" fmla="*/ 0 h 155807"/>
              <a:gd name="T14" fmla="*/ 1643743 w 1643743"/>
              <a:gd name="T15" fmla="*/ 155807 h 155807"/>
            </a:gdLst>
            <a:ahLst/>
            <a:cxnLst>
              <a:cxn ang="T8">
                <a:pos x="T0" y="T1"/>
              </a:cxn>
              <a:cxn ang="T9">
                <a:pos x="T2" y="T3"/>
              </a:cxn>
              <a:cxn ang="T10">
                <a:pos x="T4" y="T5"/>
              </a:cxn>
              <a:cxn ang="T11">
                <a:pos x="T6" y="T7"/>
              </a:cxn>
            </a:cxnLst>
            <a:rect l="T12" t="T13" r="T14" b="T15"/>
            <a:pathLst>
              <a:path w="1643743" h="155807">
                <a:moveTo>
                  <a:pt x="0" y="0"/>
                </a:moveTo>
                <a:lnTo>
                  <a:pt x="0" y="155807"/>
                </a:lnTo>
                <a:lnTo>
                  <a:pt x="1643743" y="77904"/>
                </a:lnTo>
                <a:lnTo>
                  <a:pt x="0" y="0"/>
                </a:lnTo>
                <a:close/>
              </a:path>
            </a:pathLst>
          </a:custGeom>
          <a:solidFill>
            <a:schemeClr val="accent1"/>
          </a:solidFill>
          <a:ln w="12700" cap="flat" cmpd="sng" algn="ctr">
            <a:solidFill>
              <a:schemeClr val="tx1"/>
            </a:solidFill>
            <a:prstDash val="solid"/>
            <a:round/>
            <a:headEnd type="none" w="med" len="med"/>
            <a:tailEnd type="none" w="med" len="med"/>
          </a:ln>
        </p:spPr>
        <p:txBody>
          <a:bodyPr>
            <a:spAutoFit/>
          </a:bodyPr>
          <a:lstStyle/>
          <a:p>
            <a:endParaRPr lang="en-US"/>
          </a:p>
        </p:txBody>
      </p:sp>
      <p:sp>
        <p:nvSpPr>
          <p:cNvPr id="23566" name="Oval 3"/>
          <p:cNvSpPr>
            <a:spLocks noChangeArrowheads="1"/>
          </p:cNvSpPr>
          <p:nvPr/>
        </p:nvSpPr>
        <p:spPr bwMode="auto">
          <a:xfrm rot="5400000">
            <a:off x="2268538" y="2276475"/>
            <a:ext cx="228600" cy="2286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pSp>
        <p:nvGrpSpPr>
          <p:cNvPr id="23567" name="Csoportba foglalás 134"/>
          <p:cNvGrpSpPr>
            <a:grpSpLocks/>
          </p:cNvGrpSpPr>
          <p:nvPr/>
        </p:nvGrpSpPr>
        <p:grpSpPr bwMode="auto">
          <a:xfrm>
            <a:off x="2408238" y="1773238"/>
            <a:ext cx="650875" cy="647700"/>
            <a:chOff x="2407568" y="1772816"/>
            <a:chExt cx="652264" cy="648072"/>
          </a:xfrm>
        </p:grpSpPr>
        <p:sp>
          <p:nvSpPr>
            <p:cNvPr id="23593" name="Line 11"/>
            <p:cNvSpPr>
              <a:spLocks noChangeShapeType="1"/>
            </p:cNvSpPr>
            <p:nvPr/>
          </p:nvSpPr>
          <p:spPr bwMode="auto">
            <a:xfrm rot="5400000" flipV="1">
              <a:off x="2735796" y="2096852"/>
              <a:ext cx="0" cy="64807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94" name="Line 12"/>
            <p:cNvSpPr>
              <a:spLocks noChangeShapeType="1"/>
            </p:cNvSpPr>
            <p:nvPr/>
          </p:nvSpPr>
          <p:spPr bwMode="auto">
            <a:xfrm rot="5400000" flipH="1">
              <a:off x="2089448" y="2090936"/>
              <a:ext cx="640432" cy="419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79" name="Szabadkézi sokszög 78"/>
          <p:cNvSpPr/>
          <p:nvPr/>
        </p:nvSpPr>
        <p:spPr bwMode="auto">
          <a:xfrm>
            <a:off x="468313" y="4076700"/>
            <a:ext cx="1871662" cy="288925"/>
          </a:xfrm>
          <a:custGeom>
            <a:avLst/>
            <a:gdLst>
              <a:gd name="connsiteX0" fmla="*/ 0 w 1643743"/>
              <a:gd name="connsiteY0" fmla="*/ 0 h 283028"/>
              <a:gd name="connsiteX1" fmla="*/ 0 w 1643743"/>
              <a:gd name="connsiteY1" fmla="*/ 283028 h 283028"/>
              <a:gd name="connsiteX2" fmla="*/ 1643743 w 1643743"/>
              <a:gd name="connsiteY2" fmla="*/ 141514 h 283028"/>
              <a:gd name="connsiteX3" fmla="*/ 0 w 1643743"/>
              <a:gd name="connsiteY3" fmla="*/ 0 h 283028"/>
              <a:gd name="connsiteX0" fmla="*/ 0 w 1643743"/>
              <a:gd name="connsiteY0" fmla="*/ 0 h 144980"/>
              <a:gd name="connsiteX1" fmla="*/ 0 w 1643743"/>
              <a:gd name="connsiteY1" fmla="*/ 144980 h 144980"/>
              <a:gd name="connsiteX2" fmla="*/ 1643743 w 1643743"/>
              <a:gd name="connsiteY2" fmla="*/ 141514 h 144980"/>
              <a:gd name="connsiteX3" fmla="*/ 0 w 1643743"/>
              <a:gd name="connsiteY3" fmla="*/ 0 h 144980"/>
              <a:gd name="connsiteX0" fmla="*/ 0 w 1643743"/>
              <a:gd name="connsiteY0" fmla="*/ 0 h 183933"/>
              <a:gd name="connsiteX1" fmla="*/ 0 w 1643743"/>
              <a:gd name="connsiteY1" fmla="*/ 183933 h 183933"/>
              <a:gd name="connsiteX2" fmla="*/ 1643743 w 1643743"/>
              <a:gd name="connsiteY2" fmla="*/ 141514 h 183933"/>
              <a:gd name="connsiteX3" fmla="*/ 0 w 1643743"/>
              <a:gd name="connsiteY3" fmla="*/ 0 h 183933"/>
              <a:gd name="connsiteX0" fmla="*/ 0 w 1643743"/>
              <a:gd name="connsiteY0" fmla="*/ 0 h 155807"/>
              <a:gd name="connsiteX1" fmla="*/ 0 w 1643743"/>
              <a:gd name="connsiteY1" fmla="*/ 155807 h 155807"/>
              <a:gd name="connsiteX2" fmla="*/ 1643743 w 1643743"/>
              <a:gd name="connsiteY2" fmla="*/ 113388 h 155807"/>
              <a:gd name="connsiteX3" fmla="*/ 0 w 1643743"/>
              <a:gd name="connsiteY3" fmla="*/ 0 h 155807"/>
              <a:gd name="connsiteX0" fmla="*/ 0 w 1643743"/>
              <a:gd name="connsiteY0" fmla="*/ 0 h 155807"/>
              <a:gd name="connsiteX1" fmla="*/ 0 w 1643743"/>
              <a:gd name="connsiteY1" fmla="*/ 155807 h 155807"/>
              <a:gd name="connsiteX2" fmla="*/ 1643743 w 1643743"/>
              <a:gd name="connsiteY2" fmla="*/ 77904 h 155807"/>
              <a:gd name="connsiteX3" fmla="*/ 0 w 1643743"/>
              <a:gd name="connsiteY3" fmla="*/ 0 h 155807"/>
            </a:gdLst>
            <a:ahLst/>
            <a:cxnLst>
              <a:cxn ang="0">
                <a:pos x="connsiteX0" y="connsiteY0"/>
              </a:cxn>
              <a:cxn ang="0">
                <a:pos x="connsiteX1" y="connsiteY1"/>
              </a:cxn>
              <a:cxn ang="0">
                <a:pos x="connsiteX2" y="connsiteY2"/>
              </a:cxn>
              <a:cxn ang="0">
                <a:pos x="connsiteX3" y="connsiteY3"/>
              </a:cxn>
            </a:cxnLst>
            <a:rect l="l" t="t" r="r" b="b"/>
            <a:pathLst>
              <a:path w="1643743" h="155807">
                <a:moveTo>
                  <a:pt x="0" y="0"/>
                </a:moveTo>
                <a:lnTo>
                  <a:pt x="0" y="155807"/>
                </a:lnTo>
                <a:lnTo>
                  <a:pt x="1643743" y="77904"/>
                </a:lnTo>
                <a:lnTo>
                  <a:pt x="0" y="0"/>
                </a:lnTo>
                <a:close/>
              </a:path>
            </a:pathLst>
          </a:custGeom>
          <a:solidFill>
            <a:schemeClr val="tx2">
              <a:lumMod val="60000"/>
              <a:lumOff val="40000"/>
            </a:schemeClr>
          </a:solidFill>
          <a:ln w="12700" cap="flat" cmpd="sng" algn="ctr">
            <a:solidFill>
              <a:schemeClr val="tx1"/>
            </a:solidFill>
            <a:prstDash val="solid"/>
            <a:round/>
            <a:headEnd type="none" w="med" len="med"/>
            <a:tailEnd type="none" w="med" len="med"/>
          </a:ln>
          <a:effectLst/>
        </p:spPr>
        <p:txBody>
          <a:bodyPr>
            <a:spAutoFit/>
          </a:bodyPr>
          <a:lstStyle/>
          <a:p>
            <a:pPr>
              <a:defRPr/>
            </a:pPr>
            <a:endParaRPr lang="hu-HU"/>
          </a:p>
        </p:txBody>
      </p:sp>
      <p:sp>
        <p:nvSpPr>
          <p:cNvPr id="80" name="Oval 3"/>
          <p:cNvSpPr>
            <a:spLocks noChangeArrowheads="1"/>
          </p:cNvSpPr>
          <p:nvPr/>
        </p:nvSpPr>
        <p:spPr bwMode="auto">
          <a:xfrm rot="5400000">
            <a:off x="250825" y="4076700"/>
            <a:ext cx="228600" cy="228600"/>
          </a:xfrm>
          <a:prstGeom prst="ellipse">
            <a:avLst/>
          </a:prstGeom>
          <a:solidFill>
            <a:schemeClr val="tx2">
              <a:lumMod val="60000"/>
              <a:lumOff val="40000"/>
            </a:schemeClr>
          </a:solidFill>
          <a:ln w="12700">
            <a:solidFill>
              <a:schemeClr val="tx1"/>
            </a:solidFill>
            <a:round/>
            <a:headEnd/>
            <a:tailEnd/>
          </a:ln>
        </p:spPr>
        <p:txBody>
          <a:bodyPr wrap="none" anchor="ctr"/>
          <a:lstStyle/>
          <a:p>
            <a:pPr>
              <a:defRPr/>
            </a:pPr>
            <a:endParaRPr lang="hu-HU"/>
          </a:p>
        </p:txBody>
      </p:sp>
      <p:sp>
        <p:nvSpPr>
          <p:cNvPr id="81" name="Line 11"/>
          <p:cNvSpPr>
            <a:spLocks noChangeShapeType="1"/>
          </p:cNvSpPr>
          <p:nvPr/>
        </p:nvSpPr>
        <p:spPr bwMode="auto">
          <a:xfrm rot="5400000" flipV="1">
            <a:off x="714375" y="3875088"/>
            <a:ext cx="0" cy="647700"/>
          </a:xfrm>
          <a:prstGeom prst="line">
            <a:avLst/>
          </a:prstGeom>
          <a:noFill/>
          <a:ln w="28575">
            <a:solidFill>
              <a:schemeClr val="tx2">
                <a:lumMod val="75000"/>
              </a:schemeClr>
            </a:solidFill>
            <a:round/>
            <a:headEnd/>
            <a:tailEnd type="triangle" w="med" len="med"/>
          </a:ln>
        </p:spPr>
        <p:txBody>
          <a:bodyPr wrap="none" anchor="ctr"/>
          <a:lstStyle/>
          <a:p>
            <a:pPr>
              <a:defRPr/>
            </a:pPr>
            <a:endParaRPr lang="hu-HU"/>
          </a:p>
        </p:txBody>
      </p:sp>
      <p:sp>
        <p:nvSpPr>
          <p:cNvPr id="82" name="Line 12"/>
          <p:cNvSpPr>
            <a:spLocks noChangeShapeType="1"/>
          </p:cNvSpPr>
          <p:nvPr/>
        </p:nvSpPr>
        <p:spPr bwMode="auto">
          <a:xfrm rot="5400000" flipH="1">
            <a:off x="68263" y="3868738"/>
            <a:ext cx="639762" cy="4762"/>
          </a:xfrm>
          <a:prstGeom prst="line">
            <a:avLst/>
          </a:prstGeom>
          <a:noFill/>
          <a:ln w="28575">
            <a:solidFill>
              <a:schemeClr val="tx2">
                <a:lumMod val="75000"/>
              </a:schemeClr>
            </a:solidFill>
            <a:round/>
            <a:headEnd/>
            <a:tailEnd type="triangle" w="med" len="med"/>
          </a:ln>
        </p:spPr>
        <p:txBody>
          <a:bodyPr wrap="none" anchor="ctr"/>
          <a:lstStyle/>
          <a:p>
            <a:pPr>
              <a:defRPr/>
            </a:pPr>
            <a:endParaRPr lang="hu-HU"/>
          </a:p>
        </p:txBody>
      </p:sp>
      <p:sp>
        <p:nvSpPr>
          <p:cNvPr id="23572" name="Text Box 16"/>
          <p:cNvSpPr txBox="1">
            <a:spLocks noChangeArrowheads="1"/>
          </p:cNvSpPr>
          <p:nvPr/>
        </p:nvSpPr>
        <p:spPr bwMode="auto">
          <a:xfrm>
            <a:off x="900113" y="3500438"/>
            <a:ext cx="43473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3200" i="1" dirty="0" smtClean="0"/>
              <a:t>l</a:t>
            </a:r>
            <a:r>
              <a:rPr lang="hu-HU" altLang="en-US" sz="3200" baseline="-25000" dirty="0"/>
              <a:t>1</a:t>
            </a:r>
            <a:endParaRPr lang="hu-HU" altLang="en-US" sz="3200" dirty="0"/>
          </a:p>
        </p:txBody>
      </p:sp>
      <p:sp>
        <p:nvSpPr>
          <p:cNvPr id="23573" name="Oval 3"/>
          <p:cNvSpPr>
            <a:spLocks noChangeArrowheads="1"/>
          </p:cNvSpPr>
          <p:nvPr/>
        </p:nvSpPr>
        <p:spPr bwMode="auto">
          <a:xfrm rot="5400000">
            <a:off x="2268538" y="4076700"/>
            <a:ext cx="228600" cy="2286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3574" name="Line 11"/>
          <p:cNvSpPr>
            <a:spLocks noChangeShapeType="1"/>
          </p:cNvSpPr>
          <p:nvPr/>
        </p:nvSpPr>
        <p:spPr bwMode="auto">
          <a:xfrm rot="5400000" flipV="1">
            <a:off x="2735263" y="3897313"/>
            <a:ext cx="0" cy="6477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75" name="Line 12"/>
          <p:cNvSpPr>
            <a:spLocks noChangeShapeType="1"/>
          </p:cNvSpPr>
          <p:nvPr/>
        </p:nvSpPr>
        <p:spPr bwMode="auto">
          <a:xfrm rot="5400000" flipH="1">
            <a:off x="2089945" y="3891756"/>
            <a:ext cx="639762" cy="317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76" name="Text Box 10"/>
          <p:cNvSpPr txBox="1">
            <a:spLocks noChangeArrowheads="1"/>
          </p:cNvSpPr>
          <p:nvPr/>
        </p:nvSpPr>
        <p:spPr bwMode="auto">
          <a:xfrm>
            <a:off x="1547813" y="5805488"/>
            <a:ext cx="5349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3200">
                <a:sym typeface="Symbol" pitchFamily="18" charset="2"/>
              </a:rPr>
              <a:t></a:t>
            </a:r>
            <a:r>
              <a:rPr lang="hu-HU" altLang="en-US" sz="3200" baseline="-25000">
                <a:sym typeface="Symbol" pitchFamily="18" charset="2"/>
              </a:rPr>
              <a:t>1</a:t>
            </a:r>
            <a:endParaRPr lang="hu-HU" altLang="en-US" sz="3200"/>
          </a:p>
        </p:txBody>
      </p:sp>
      <p:sp>
        <p:nvSpPr>
          <p:cNvPr id="90" name="Körbe nyíl 89"/>
          <p:cNvSpPr/>
          <p:nvPr/>
        </p:nvSpPr>
        <p:spPr bwMode="auto">
          <a:xfrm rot="6656158" flipH="1">
            <a:off x="703263" y="5849938"/>
            <a:ext cx="936625" cy="841375"/>
          </a:xfrm>
          <a:prstGeom prst="circularArrow">
            <a:avLst>
              <a:gd name="adj1" fmla="val 12500"/>
              <a:gd name="adj2" fmla="val 1142319"/>
              <a:gd name="adj3" fmla="val 20457681"/>
              <a:gd name="adj4" fmla="val 18426242"/>
              <a:gd name="adj5" fmla="val 12500"/>
            </a:avLst>
          </a:prstGeom>
          <a:solidFill>
            <a:srgbClr val="18E63A"/>
          </a:solidFill>
          <a:ln w="12700" cap="flat" cmpd="sng" algn="ctr">
            <a:solidFill>
              <a:srgbClr val="00B050"/>
            </a:solidFill>
            <a:prstDash val="solid"/>
            <a:round/>
            <a:headEnd type="none" w="med" len="med"/>
            <a:tailEnd type="none" w="med" len="med"/>
          </a:ln>
          <a:effectLst/>
        </p:spPr>
        <p:txBody>
          <a:bodyPr>
            <a:spAutoFit/>
          </a:bodyPr>
          <a:lstStyle/>
          <a:p>
            <a:pPr>
              <a:defRPr/>
            </a:pPr>
            <a:endParaRPr lang="hu-HU"/>
          </a:p>
        </p:txBody>
      </p:sp>
      <p:grpSp>
        <p:nvGrpSpPr>
          <p:cNvPr id="23578" name="Csoportba foglalás 114"/>
          <p:cNvGrpSpPr>
            <a:grpSpLocks/>
          </p:cNvGrpSpPr>
          <p:nvPr/>
        </p:nvGrpSpPr>
        <p:grpSpPr bwMode="auto">
          <a:xfrm>
            <a:off x="179388" y="5711825"/>
            <a:ext cx="2087562" cy="587375"/>
            <a:chOff x="179512" y="5712487"/>
            <a:chExt cx="2087007" cy="586363"/>
          </a:xfrm>
        </p:grpSpPr>
        <p:sp>
          <p:nvSpPr>
            <p:cNvPr id="91" name="Szabadkézi sokszög 90"/>
            <p:cNvSpPr/>
            <p:nvPr/>
          </p:nvSpPr>
          <p:spPr bwMode="auto">
            <a:xfrm rot="20580543">
              <a:off x="393767" y="5712487"/>
              <a:ext cx="1872752" cy="288427"/>
            </a:xfrm>
            <a:custGeom>
              <a:avLst/>
              <a:gdLst>
                <a:gd name="connsiteX0" fmla="*/ 0 w 1643743"/>
                <a:gd name="connsiteY0" fmla="*/ 0 h 283028"/>
                <a:gd name="connsiteX1" fmla="*/ 0 w 1643743"/>
                <a:gd name="connsiteY1" fmla="*/ 283028 h 283028"/>
                <a:gd name="connsiteX2" fmla="*/ 1643743 w 1643743"/>
                <a:gd name="connsiteY2" fmla="*/ 141514 h 283028"/>
                <a:gd name="connsiteX3" fmla="*/ 0 w 1643743"/>
                <a:gd name="connsiteY3" fmla="*/ 0 h 283028"/>
                <a:gd name="connsiteX0" fmla="*/ 0 w 1643743"/>
                <a:gd name="connsiteY0" fmla="*/ 0 h 144980"/>
                <a:gd name="connsiteX1" fmla="*/ 0 w 1643743"/>
                <a:gd name="connsiteY1" fmla="*/ 144980 h 144980"/>
                <a:gd name="connsiteX2" fmla="*/ 1643743 w 1643743"/>
                <a:gd name="connsiteY2" fmla="*/ 141514 h 144980"/>
                <a:gd name="connsiteX3" fmla="*/ 0 w 1643743"/>
                <a:gd name="connsiteY3" fmla="*/ 0 h 144980"/>
                <a:gd name="connsiteX0" fmla="*/ 0 w 1643743"/>
                <a:gd name="connsiteY0" fmla="*/ 0 h 183933"/>
                <a:gd name="connsiteX1" fmla="*/ 0 w 1643743"/>
                <a:gd name="connsiteY1" fmla="*/ 183933 h 183933"/>
                <a:gd name="connsiteX2" fmla="*/ 1643743 w 1643743"/>
                <a:gd name="connsiteY2" fmla="*/ 141514 h 183933"/>
                <a:gd name="connsiteX3" fmla="*/ 0 w 1643743"/>
                <a:gd name="connsiteY3" fmla="*/ 0 h 183933"/>
                <a:gd name="connsiteX0" fmla="*/ 0 w 1643743"/>
                <a:gd name="connsiteY0" fmla="*/ 0 h 155807"/>
                <a:gd name="connsiteX1" fmla="*/ 0 w 1643743"/>
                <a:gd name="connsiteY1" fmla="*/ 155807 h 155807"/>
                <a:gd name="connsiteX2" fmla="*/ 1643743 w 1643743"/>
                <a:gd name="connsiteY2" fmla="*/ 113388 h 155807"/>
                <a:gd name="connsiteX3" fmla="*/ 0 w 1643743"/>
                <a:gd name="connsiteY3" fmla="*/ 0 h 155807"/>
                <a:gd name="connsiteX0" fmla="*/ 0 w 1643743"/>
                <a:gd name="connsiteY0" fmla="*/ 0 h 155807"/>
                <a:gd name="connsiteX1" fmla="*/ 0 w 1643743"/>
                <a:gd name="connsiteY1" fmla="*/ 155807 h 155807"/>
                <a:gd name="connsiteX2" fmla="*/ 1643743 w 1643743"/>
                <a:gd name="connsiteY2" fmla="*/ 77904 h 155807"/>
                <a:gd name="connsiteX3" fmla="*/ 0 w 1643743"/>
                <a:gd name="connsiteY3" fmla="*/ 0 h 155807"/>
              </a:gdLst>
              <a:ahLst/>
              <a:cxnLst>
                <a:cxn ang="0">
                  <a:pos x="connsiteX0" y="connsiteY0"/>
                </a:cxn>
                <a:cxn ang="0">
                  <a:pos x="connsiteX1" y="connsiteY1"/>
                </a:cxn>
                <a:cxn ang="0">
                  <a:pos x="connsiteX2" y="connsiteY2"/>
                </a:cxn>
                <a:cxn ang="0">
                  <a:pos x="connsiteX3" y="connsiteY3"/>
                </a:cxn>
              </a:cxnLst>
              <a:rect l="l" t="t" r="r" b="b"/>
              <a:pathLst>
                <a:path w="1643743" h="155807">
                  <a:moveTo>
                    <a:pt x="0" y="0"/>
                  </a:moveTo>
                  <a:lnTo>
                    <a:pt x="0" y="155807"/>
                  </a:lnTo>
                  <a:lnTo>
                    <a:pt x="1643743" y="77904"/>
                  </a:lnTo>
                  <a:lnTo>
                    <a:pt x="0" y="0"/>
                  </a:lnTo>
                  <a:close/>
                </a:path>
              </a:pathLst>
            </a:custGeom>
            <a:solidFill>
              <a:schemeClr val="tx2">
                <a:lumMod val="60000"/>
                <a:lumOff val="40000"/>
              </a:schemeClr>
            </a:solidFill>
            <a:ln w="12700" cap="flat" cmpd="sng" algn="ctr">
              <a:solidFill>
                <a:schemeClr val="tx1"/>
              </a:solidFill>
              <a:prstDash val="solid"/>
              <a:round/>
              <a:headEnd type="none" w="med" len="med"/>
              <a:tailEnd type="none" w="med" len="med"/>
            </a:ln>
            <a:effectLst/>
          </p:spPr>
          <p:txBody>
            <a:bodyPr>
              <a:spAutoFit/>
            </a:bodyPr>
            <a:lstStyle/>
            <a:p>
              <a:pPr>
                <a:defRPr/>
              </a:pPr>
              <a:endParaRPr lang="hu-HU"/>
            </a:p>
          </p:txBody>
        </p:sp>
        <p:sp>
          <p:nvSpPr>
            <p:cNvPr id="92" name="Oval 3"/>
            <p:cNvSpPr>
              <a:spLocks noChangeArrowheads="1"/>
            </p:cNvSpPr>
            <p:nvPr/>
          </p:nvSpPr>
          <p:spPr bwMode="auto">
            <a:xfrm rot="5400000">
              <a:off x="179679" y="6070477"/>
              <a:ext cx="228206" cy="228539"/>
            </a:xfrm>
            <a:prstGeom prst="ellipse">
              <a:avLst/>
            </a:prstGeom>
            <a:solidFill>
              <a:schemeClr val="tx2">
                <a:lumMod val="60000"/>
                <a:lumOff val="40000"/>
              </a:schemeClr>
            </a:solidFill>
            <a:ln w="12700">
              <a:solidFill>
                <a:schemeClr val="tx1"/>
              </a:solidFill>
              <a:round/>
              <a:headEnd/>
              <a:tailEnd/>
            </a:ln>
          </p:spPr>
          <p:txBody>
            <a:bodyPr wrap="none" anchor="ctr"/>
            <a:lstStyle/>
            <a:p>
              <a:pPr>
                <a:defRPr/>
              </a:pPr>
              <a:endParaRPr lang="hu-HU"/>
            </a:p>
          </p:txBody>
        </p:sp>
      </p:grpSp>
      <p:sp>
        <p:nvSpPr>
          <p:cNvPr id="93" name="Line 11"/>
          <p:cNvSpPr>
            <a:spLocks noChangeShapeType="1"/>
          </p:cNvSpPr>
          <p:nvPr/>
        </p:nvSpPr>
        <p:spPr bwMode="auto">
          <a:xfrm rot="5400000" flipV="1">
            <a:off x="642938" y="5868988"/>
            <a:ext cx="0" cy="647700"/>
          </a:xfrm>
          <a:prstGeom prst="line">
            <a:avLst/>
          </a:prstGeom>
          <a:noFill/>
          <a:ln w="28575">
            <a:solidFill>
              <a:schemeClr val="tx2">
                <a:lumMod val="75000"/>
              </a:schemeClr>
            </a:solidFill>
            <a:round/>
            <a:headEnd/>
            <a:tailEnd type="triangle" w="med" len="med"/>
          </a:ln>
        </p:spPr>
        <p:txBody>
          <a:bodyPr wrap="none" anchor="ctr"/>
          <a:lstStyle/>
          <a:p>
            <a:pPr>
              <a:defRPr/>
            </a:pPr>
            <a:endParaRPr lang="hu-HU"/>
          </a:p>
        </p:txBody>
      </p:sp>
      <p:sp>
        <p:nvSpPr>
          <p:cNvPr id="94" name="Line 12"/>
          <p:cNvSpPr>
            <a:spLocks noChangeShapeType="1"/>
          </p:cNvSpPr>
          <p:nvPr/>
        </p:nvSpPr>
        <p:spPr bwMode="auto">
          <a:xfrm rot="5400000" flipH="1">
            <a:off x="-3968" y="5861843"/>
            <a:ext cx="641350" cy="4763"/>
          </a:xfrm>
          <a:prstGeom prst="line">
            <a:avLst/>
          </a:prstGeom>
          <a:noFill/>
          <a:ln w="28575">
            <a:solidFill>
              <a:schemeClr val="tx2">
                <a:lumMod val="75000"/>
              </a:schemeClr>
            </a:solidFill>
            <a:round/>
            <a:headEnd/>
            <a:tailEnd type="triangle" w="med" len="med"/>
          </a:ln>
        </p:spPr>
        <p:txBody>
          <a:bodyPr wrap="none" anchor="ctr"/>
          <a:lstStyle/>
          <a:p>
            <a:pPr>
              <a:defRPr/>
            </a:pPr>
            <a:endParaRPr lang="hu-HU"/>
          </a:p>
        </p:txBody>
      </p:sp>
      <p:sp>
        <p:nvSpPr>
          <p:cNvPr id="23581" name="Text Box 16"/>
          <p:cNvSpPr txBox="1">
            <a:spLocks noChangeArrowheads="1"/>
          </p:cNvSpPr>
          <p:nvPr/>
        </p:nvSpPr>
        <p:spPr bwMode="auto">
          <a:xfrm>
            <a:off x="900113" y="5084763"/>
            <a:ext cx="43473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3200" i="1" dirty="0" smtClean="0"/>
              <a:t>l</a:t>
            </a:r>
            <a:r>
              <a:rPr lang="hu-HU" altLang="en-US" sz="3200" baseline="-25000" dirty="0"/>
              <a:t>1</a:t>
            </a:r>
            <a:endParaRPr lang="hu-HU" altLang="en-US" sz="3200" dirty="0"/>
          </a:p>
        </p:txBody>
      </p:sp>
      <p:sp>
        <p:nvSpPr>
          <p:cNvPr id="23582" name="Oval 3"/>
          <p:cNvSpPr>
            <a:spLocks noChangeArrowheads="1"/>
          </p:cNvSpPr>
          <p:nvPr/>
        </p:nvSpPr>
        <p:spPr bwMode="auto">
          <a:xfrm rot="5400000">
            <a:off x="2195513" y="5445125"/>
            <a:ext cx="228600" cy="2286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pSp>
        <p:nvGrpSpPr>
          <p:cNvPr id="23583" name="Csoportba foglalás 99"/>
          <p:cNvGrpSpPr>
            <a:grpSpLocks/>
          </p:cNvGrpSpPr>
          <p:nvPr/>
        </p:nvGrpSpPr>
        <p:grpSpPr bwMode="auto">
          <a:xfrm rot="-911081">
            <a:off x="2166938" y="4835525"/>
            <a:ext cx="652462" cy="658813"/>
            <a:chOff x="2335560" y="5566194"/>
            <a:chExt cx="652264" cy="648072"/>
          </a:xfrm>
        </p:grpSpPr>
        <p:sp>
          <p:nvSpPr>
            <p:cNvPr id="23589" name="Line 11"/>
            <p:cNvSpPr>
              <a:spLocks noChangeShapeType="1"/>
            </p:cNvSpPr>
            <p:nvPr/>
          </p:nvSpPr>
          <p:spPr bwMode="auto">
            <a:xfrm rot="5400000" flipV="1">
              <a:off x="2663788" y="5890230"/>
              <a:ext cx="0" cy="64807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90" name="Line 12"/>
            <p:cNvSpPr>
              <a:spLocks noChangeShapeType="1"/>
            </p:cNvSpPr>
            <p:nvPr/>
          </p:nvSpPr>
          <p:spPr bwMode="auto">
            <a:xfrm rot="5400000" flipH="1">
              <a:off x="2017440" y="5884314"/>
              <a:ext cx="640432" cy="419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23584" name="Text Box 16"/>
          <p:cNvSpPr txBox="1">
            <a:spLocks noChangeArrowheads="1"/>
          </p:cNvSpPr>
          <p:nvPr/>
        </p:nvSpPr>
        <p:spPr bwMode="auto">
          <a:xfrm>
            <a:off x="3348038" y="1763713"/>
            <a:ext cx="11953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3200"/>
              <a:t>(</a:t>
            </a:r>
            <a:r>
              <a:rPr lang="hu-HU" altLang="en-US" sz="3200" i="1"/>
              <a:t>x,y</a:t>
            </a:r>
            <a:r>
              <a:rPr lang="en-US" altLang="en-US" sz="3200" i="1"/>
              <a:t>,z</a:t>
            </a:r>
            <a:r>
              <a:rPr lang="hu-HU" altLang="en-US" sz="3200"/>
              <a:t>)</a:t>
            </a:r>
          </a:p>
        </p:txBody>
      </p:sp>
      <p:sp>
        <p:nvSpPr>
          <p:cNvPr id="23585" name="Szövegdoboz 136"/>
          <p:cNvSpPr txBox="1">
            <a:spLocks noChangeArrowheads="1"/>
          </p:cNvSpPr>
          <p:nvPr/>
        </p:nvSpPr>
        <p:spPr bwMode="auto">
          <a:xfrm>
            <a:off x="4572000" y="1916113"/>
            <a:ext cx="24436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dirty="0">
                <a:solidFill>
                  <a:schemeClr val="tx2"/>
                </a:solidFill>
              </a:rPr>
              <a:t>T</a:t>
            </a:r>
            <a:r>
              <a:rPr lang="hu-HU" altLang="en-US" dirty="0" err="1" smtClean="0">
                <a:solidFill>
                  <a:schemeClr val="tx2"/>
                </a:solidFill>
              </a:rPr>
              <a:t>ranslate</a:t>
            </a:r>
            <a:r>
              <a:rPr lang="en-US" altLang="en-US" dirty="0" smtClean="0">
                <a:solidFill>
                  <a:schemeClr val="tx2"/>
                </a:solidFill>
              </a:rPr>
              <a:t>(</a:t>
            </a:r>
            <a:r>
              <a:rPr lang="en-US" altLang="en-US" i="1" dirty="0" smtClean="0">
                <a:solidFill>
                  <a:schemeClr val="tx2"/>
                </a:solidFill>
              </a:rPr>
              <a:t>l</a:t>
            </a:r>
            <a:r>
              <a:rPr lang="hu-HU" altLang="en-US" baseline="-25000" dirty="0"/>
              <a:t>1</a:t>
            </a:r>
            <a:r>
              <a:rPr lang="en-US" altLang="en-US" dirty="0" smtClean="0">
                <a:solidFill>
                  <a:schemeClr val="tx2"/>
                </a:solidFill>
              </a:rPr>
              <a:t>, </a:t>
            </a:r>
            <a:r>
              <a:rPr lang="en-US" altLang="en-US" dirty="0">
                <a:solidFill>
                  <a:schemeClr val="tx2"/>
                </a:solidFill>
              </a:rPr>
              <a:t>0, 0</a:t>
            </a:r>
            <a:r>
              <a:rPr lang="hu-HU" altLang="en-US" dirty="0">
                <a:solidFill>
                  <a:schemeClr val="tx2"/>
                </a:solidFill>
              </a:rPr>
              <a:t>)</a:t>
            </a:r>
            <a:r>
              <a:rPr lang="en-US" altLang="en-US" dirty="0" smtClean="0">
                <a:solidFill>
                  <a:schemeClr val="tx2"/>
                </a:solidFill>
              </a:rPr>
              <a:t>;</a:t>
            </a:r>
            <a:endParaRPr lang="en-US" altLang="en-US" dirty="0">
              <a:solidFill>
                <a:schemeClr val="tx2"/>
              </a:solidFill>
            </a:endParaRPr>
          </a:p>
        </p:txBody>
      </p:sp>
      <p:sp>
        <p:nvSpPr>
          <p:cNvPr id="23586" name="Szövegdoboz 137"/>
          <p:cNvSpPr txBox="1">
            <a:spLocks noChangeArrowheads="1"/>
          </p:cNvSpPr>
          <p:nvPr/>
        </p:nvSpPr>
        <p:spPr bwMode="auto">
          <a:xfrm>
            <a:off x="4572000" y="3284538"/>
            <a:ext cx="30957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dirty="0"/>
              <a:t>R</a:t>
            </a:r>
            <a:r>
              <a:rPr lang="hu-HU" altLang="en-US" dirty="0" err="1" smtClean="0"/>
              <a:t>otate</a:t>
            </a:r>
            <a:r>
              <a:rPr lang="en-US" altLang="en-US" dirty="0" smtClean="0"/>
              <a:t>(theta</a:t>
            </a:r>
            <a:r>
              <a:rPr lang="en-US" altLang="en-US" baseline="-25000" dirty="0" smtClean="0"/>
              <a:t>2</a:t>
            </a:r>
            <a:r>
              <a:rPr lang="en-US" altLang="en-US" dirty="0" smtClean="0"/>
              <a:t>, 0, 0, 1)</a:t>
            </a:r>
            <a:r>
              <a:rPr lang="hu-HU" altLang="en-US" dirty="0" smtClean="0"/>
              <a:t> </a:t>
            </a:r>
            <a:r>
              <a:rPr lang="en-US" altLang="en-US" dirty="0" smtClean="0"/>
              <a:t>*</a:t>
            </a:r>
          </a:p>
          <a:p>
            <a:r>
              <a:rPr lang="en-US" altLang="en-US" dirty="0" smtClean="0">
                <a:solidFill>
                  <a:schemeClr val="tx2"/>
                </a:solidFill>
              </a:rPr>
              <a:t>T</a:t>
            </a:r>
            <a:r>
              <a:rPr lang="hu-HU" altLang="en-US" dirty="0" err="1" smtClean="0">
                <a:solidFill>
                  <a:schemeClr val="tx2"/>
                </a:solidFill>
              </a:rPr>
              <a:t>ranslate</a:t>
            </a:r>
            <a:r>
              <a:rPr lang="en-US" altLang="en-US" dirty="0" smtClean="0">
                <a:solidFill>
                  <a:schemeClr val="tx2"/>
                </a:solidFill>
              </a:rPr>
              <a:t>(</a:t>
            </a:r>
            <a:r>
              <a:rPr lang="en-US" altLang="en-US" i="1" dirty="0" smtClean="0">
                <a:solidFill>
                  <a:schemeClr val="tx2"/>
                </a:solidFill>
              </a:rPr>
              <a:t>l</a:t>
            </a:r>
            <a:r>
              <a:rPr lang="hu-HU" altLang="en-US" baseline="-25000" dirty="0"/>
              <a:t>1</a:t>
            </a:r>
            <a:r>
              <a:rPr lang="en-US" altLang="en-US" dirty="0" smtClean="0">
                <a:solidFill>
                  <a:schemeClr val="tx2"/>
                </a:solidFill>
              </a:rPr>
              <a:t>, 0, 0</a:t>
            </a:r>
            <a:r>
              <a:rPr lang="hu-HU" altLang="en-US" dirty="0" smtClean="0">
                <a:solidFill>
                  <a:schemeClr val="tx2"/>
                </a:solidFill>
              </a:rPr>
              <a:t>)</a:t>
            </a:r>
            <a:endParaRPr lang="en-US" altLang="en-US" dirty="0">
              <a:solidFill>
                <a:schemeClr val="tx2"/>
              </a:solidFill>
            </a:endParaRPr>
          </a:p>
        </p:txBody>
      </p:sp>
      <p:sp>
        <p:nvSpPr>
          <p:cNvPr id="23587" name="Szövegdoboz 138"/>
          <p:cNvSpPr txBox="1">
            <a:spLocks noChangeArrowheads="1"/>
          </p:cNvSpPr>
          <p:nvPr/>
        </p:nvSpPr>
        <p:spPr bwMode="auto">
          <a:xfrm>
            <a:off x="4644008" y="5229225"/>
            <a:ext cx="28648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dirty="0" smtClean="0">
                <a:solidFill>
                  <a:schemeClr val="tx2"/>
                </a:solidFill>
              </a:rPr>
              <a:t>Translate(</a:t>
            </a:r>
            <a:r>
              <a:rPr lang="en-US" altLang="en-US" i="1" dirty="0" smtClean="0">
                <a:solidFill>
                  <a:schemeClr val="tx2"/>
                </a:solidFill>
              </a:rPr>
              <a:t>l</a:t>
            </a:r>
            <a:r>
              <a:rPr lang="hu-HU" altLang="en-US" baseline="-25000" dirty="0"/>
              <a:t>1</a:t>
            </a:r>
            <a:r>
              <a:rPr lang="en-US" altLang="en-US" dirty="0" smtClean="0">
                <a:solidFill>
                  <a:schemeClr val="tx2"/>
                </a:solidFill>
              </a:rPr>
              <a:t>, 0, 0</a:t>
            </a:r>
            <a:r>
              <a:rPr lang="hu-HU" altLang="en-US" dirty="0" smtClean="0">
                <a:solidFill>
                  <a:schemeClr val="tx2"/>
                </a:solidFill>
              </a:rPr>
              <a:t>)</a:t>
            </a:r>
            <a:r>
              <a:rPr lang="en-US" altLang="en-US" dirty="0">
                <a:solidFill>
                  <a:schemeClr val="tx2"/>
                </a:solidFill>
              </a:rPr>
              <a:t> </a:t>
            </a:r>
            <a:r>
              <a:rPr lang="en-US" altLang="en-US" dirty="0" smtClean="0">
                <a:solidFill>
                  <a:schemeClr val="tx2"/>
                </a:solidFill>
              </a:rPr>
              <a:t>*</a:t>
            </a:r>
            <a:endParaRPr lang="hu-HU" altLang="en-US" dirty="0" smtClean="0">
              <a:solidFill>
                <a:schemeClr val="tx2"/>
              </a:solidFill>
            </a:endParaRPr>
          </a:p>
          <a:p>
            <a:r>
              <a:rPr lang="en-US" altLang="en-US" dirty="0" smtClean="0">
                <a:solidFill>
                  <a:schemeClr val="tx2"/>
                </a:solidFill>
              </a:rPr>
              <a:t>Rotate(theta</a:t>
            </a:r>
            <a:r>
              <a:rPr lang="hu-HU" altLang="en-US" baseline="-25000" dirty="0"/>
              <a:t>1</a:t>
            </a:r>
            <a:r>
              <a:rPr lang="en-US" altLang="en-US" dirty="0" smtClean="0">
                <a:solidFill>
                  <a:schemeClr val="tx2"/>
                </a:solidFill>
              </a:rPr>
              <a:t>, </a:t>
            </a:r>
            <a:r>
              <a:rPr lang="en-US" altLang="en-US" dirty="0">
                <a:solidFill>
                  <a:schemeClr val="tx2"/>
                </a:solidFill>
              </a:rPr>
              <a:t>0, 0, 1</a:t>
            </a:r>
            <a:r>
              <a:rPr lang="en-US" altLang="en-US" dirty="0" smtClean="0">
                <a:solidFill>
                  <a:schemeClr val="tx2"/>
                </a:solidFill>
              </a:rPr>
              <a:t>)</a:t>
            </a:r>
            <a:endParaRPr lang="en-US" altLang="en-US" dirty="0">
              <a:solidFill>
                <a:schemeClr val="tx2"/>
              </a:solidFill>
            </a:endParaRPr>
          </a:p>
        </p:txBody>
      </p:sp>
      <p:sp>
        <p:nvSpPr>
          <p:cNvPr id="23588" name="Ellipszis 41"/>
          <p:cNvSpPr>
            <a:spLocks noChangeArrowheads="1"/>
          </p:cNvSpPr>
          <p:nvPr/>
        </p:nvSpPr>
        <p:spPr bwMode="auto">
          <a:xfrm>
            <a:off x="3203575" y="2025539"/>
            <a:ext cx="215900" cy="287337"/>
          </a:xfrm>
          <a:prstGeom prst="ellipse">
            <a:avLst/>
          </a:prstGeom>
          <a:solidFill>
            <a:srgbClr val="FFFF66"/>
          </a:solidFill>
          <a:ln w="12700" algn="ctr">
            <a:solidFill>
              <a:srgbClr val="000000"/>
            </a:solidFill>
            <a:round/>
            <a:headEnd/>
            <a:tailEnd/>
          </a:ln>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a:xfrm>
            <a:off x="250825" y="260350"/>
            <a:ext cx="8567738" cy="1143000"/>
          </a:xfrm>
        </p:spPr>
        <p:txBody>
          <a:bodyPr/>
          <a:lstStyle/>
          <a:p>
            <a:pPr>
              <a:defRPr/>
            </a:pPr>
            <a:r>
              <a:rPr lang="hu-HU" dirty="0" smtClean="0">
                <a:solidFill>
                  <a:srgbClr val="FF0000"/>
                </a:solidFill>
              </a:rPr>
              <a:t>Transzformáció hierarchia</a:t>
            </a:r>
            <a:endParaRPr lang="hu-HU" dirty="0">
              <a:solidFill>
                <a:srgbClr val="FF0000"/>
              </a:solidFill>
            </a:endParaRPr>
          </a:p>
        </p:txBody>
      </p:sp>
      <p:sp>
        <p:nvSpPr>
          <p:cNvPr id="24579" name="Szabadkézi sokszög 39"/>
          <p:cNvSpPr>
            <a:spLocks/>
          </p:cNvSpPr>
          <p:nvPr/>
        </p:nvSpPr>
        <p:spPr bwMode="auto">
          <a:xfrm rot="-4601331">
            <a:off x="1904206" y="2067719"/>
            <a:ext cx="1871663" cy="288925"/>
          </a:xfrm>
          <a:custGeom>
            <a:avLst/>
            <a:gdLst>
              <a:gd name="T0" fmla="*/ 0 w 1643743"/>
              <a:gd name="T1" fmla="*/ 0 h 155807"/>
              <a:gd name="T2" fmla="*/ 0 w 1643743"/>
              <a:gd name="T3" fmla="*/ 2147483647 h 155807"/>
              <a:gd name="T4" fmla="*/ 37102723 w 1643743"/>
              <a:gd name="T5" fmla="*/ 2147483647 h 155807"/>
              <a:gd name="T6" fmla="*/ 0 w 1643743"/>
              <a:gd name="T7" fmla="*/ 0 h 155807"/>
              <a:gd name="T8" fmla="*/ 0 60000 65536"/>
              <a:gd name="T9" fmla="*/ 0 60000 65536"/>
              <a:gd name="T10" fmla="*/ 0 60000 65536"/>
              <a:gd name="T11" fmla="*/ 0 60000 65536"/>
              <a:gd name="T12" fmla="*/ 0 w 1643743"/>
              <a:gd name="T13" fmla="*/ 0 h 155807"/>
              <a:gd name="T14" fmla="*/ 1643743 w 1643743"/>
              <a:gd name="T15" fmla="*/ 155807 h 155807"/>
            </a:gdLst>
            <a:ahLst/>
            <a:cxnLst>
              <a:cxn ang="T8">
                <a:pos x="T0" y="T1"/>
              </a:cxn>
              <a:cxn ang="T9">
                <a:pos x="T2" y="T3"/>
              </a:cxn>
              <a:cxn ang="T10">
                <a:pos x="T4" y="T5"/>
              </a:cxn>
              <a:cxn ang="T11">
                <a:pos x="T6" y="T7"/>
              </a:cxn>
            </a:cxnLst>
            <a:rect l="T12" t="T13" r="T14" b="T15"/>
            <a:pathLst>
              <a:path w="1643743" h="155807">
                <a:moveTo>
                  <a:pt x="0" y="0"/>
                </a:moveTo>
                <a:lnTo>
                  <a:pt x="0" y="155807"/>
                </a:lnTo>
                <a:lnTo>
                  <a:pt x="1643743" y="77904"/>
                </a:lnTo>
                <a:lnTo>
                  <a:pt x="0" y="0"/>
                </a:lnTo>
                <a:close/>
              </a:path>
            </a:pathLst>
          </a:custGeom>
          <a:solidFill>
            <a:schemeClr val="accent1"/>
          </a:solidFill>
          <a:ln w="12700" cap="flat" cmpd="sng" algn="ctr">
            <a:solidFill>
              <a:schemeClr val="tx1"/>
            </a:solidFill>
            <a:prstDash val="solid"/>
            <a:round/>
            <a:headEnd type="none" w="med" len="med"/>
            <a:tailEnd type="none" w="med" len="med"/>
          </a:ln>
        </p:spPr>
        <p:txBody>
          <a:bodyPr>
            <a:spAutoFit/>
          </a:bodyPr>
          <a:lstStyle/>
          <a:p>
            <a:endParaRPr lang="en-US"/>
          </a:p>
        </p:txBody>
      </p:sp>
      <p:sp>
        <p:nvSpPr>
          <p:cNvPr id="41" name="Szabadkézi sokszög 40"/>
          <p:cNvSpPr/>
          <p:nvPr/>
        </p:nvSpPr>
        <p:spPr bwMode="auto">
          <a:xfrm rot="20580543">
            <a:off x="685800" y="3365500"/>
            <a:ext cx="1871663" cy="288925"/>
          </a:xfrm>
          <a:custGeom>
            <a:avLst/>
            <a:gdLst>
              <a:gd name="connsiteX0" fmla="*/ 0 w 1643743"/>
              <a:gd name="connsiteY0" fmla="*/ 0 h 283028"/>
              <a:gd name="connsiteX1" fmla="*/ 0 w 1643743"/>
              <a:gd name="connsiteY1" fmla="*/ 283028 h 283028"/>
              <a:gd name="connsiteX2" fmla="*/ 1643743 w 1643743"/>
              <a:gd name="connsiteY2" fmla="*/ 141514 h 283028"/>
              <a:gd name="connsiteX3" fmla="*/ 0 w 1643743"/>
              <a:gd name="connsiteY3" fmla="*/ 0 h 283028"/>
              <a:gd name="connsiteX0" fmla="*/ 0 w 1643743"/>
              <a:gd name="connsiteY0" fmla="*/ 0 h 144980"/>
              <a:gd name="connsiteX1" fmla="*/ 0 w 1643743"/>
              <a:gd name="connsiteY1" fmla="*/ 144980 h 144980"/>
              <a:gd name="connsiteX2" fmla="*/ 1643743 w 1643743"/>
              <a:gd name="connsiteY2" fmla="*/ 141514 h 144980"/>
              <a:gd name="connsiteX3" fmla="*/ 0 w 1643743"/>
              <a:gd name="connsiteY3" fmla="*/ 0 h 144980"/>
              <a:gd name="connsiteX0" fmla="*/ 0 w 1643743"/>
              <a:gd name="connsiteY0" fmla="*/ 0 h 183933"/>
              <a:gd name="connsiteX1" fmla="*/ 0 w 1643743"/>
              <a:gd name="connsiteY1" fmla="*/ 183933 h 183933"/>
              <a:gd name="connsiteX2" fmla="*/ 1643743 w 1643743"/>
              <a:gd name="connsiteY2" fmla="*/ 141514 h 183933"/>
              <a:gd name="connsiteX3" fmla="*/ 0 w 1643743"/>
              <a:gd name="connsiteY3" fmla="*/ 0 h 183933"/>
              <a:gd name="connsiteX0" fmla="*/ 0 w 1643743"/>
              <a:gd name="connsiteY0" fmla="*/ 0 h 155807"/>
              <a:gd name="connsiteX1" fmla="*/ 0 w 1643743"/>
              <a:gd name="connsiteY1" fmla="*/ 155807 h 155807"/>
              <a:gd name="connsiteX2" fmla="*/ 1643743 w 1643743"/>
              <a:gd name="connsiteY2" fmla="*/ 113388 h 155807"/>
              <a:gd name="connsiteX3" fmla="*/ 0 w 1643743"/>
              <a:gd name="connsiteY3" fmla="*/ 0 h 155807"/>
              <a:gd name="connsiteX0" fmla="*/ 0 w 1643743"/>
              <a:gd name="connsiteY0" fmla="*/ 0 h 155807"/>
              <a:gd name="connsiteX1" fmla="*/ 0 w 1643743"/>
              <a:gd name="connsiteY1" fmla="*/ 155807 h 155807"/>
              <a:gd name="connsiteX2" fmla="*/ 1643743 w 1643743"/>
              <a:gd name="connsiteY2" fmla="*/ 77904 h 155807"/>
              <a:gd name="connsiteX3" fmla="*/ 0 w 1643743"/>
              <a:gd name="connsiteY3" fmla="*/ 0 h 155807"/>
            </a:gdLst>
            <a:ahLst/>
            <a:cxnLst>
              <a:cxn ang="0">
                <a:pos x="connsiteX0" y="connsiteY0"/>
              </a:cxn>
              <a:cxn ang="0">
                <a:pos x="connsiteX1" y="connsiteY1"/>
              </a:cxn>
              <a:cxn ang="0">
                <a:pos x="connsiteX2" y="connsiteY2"/>
              </a:cxn>
              <a:cxn ang="0">
                <a:pos x="connsiteX3" y="connsiteY3"/>
              </a:cxn>
            </a:cxnLst>
            <a:rect l="l" t="t" r="r" b="b"/>
            <a:pathLst>
              <a:path w="1643743" h="155807">
                <a:moveTo>
                  <a:pt x="0" y="0"/>
                </a:moveTo>
                <a:lnTo>
                  <a:pt x="0" y="155807"/>
                </a:lnTo>
                <a:lnTo>
                  <a:pt x="1643743" y="77904"/>
                </a:lnTo>
                <a:lnTo>
                  <a:pt x="0" y="0"/>
                </a:lnTo>
                <a:close/>
              </a:path>
            </a:pathLst>
          </a:custGeom>
          <a:solidFill>
            <a:schemeClr val="tx2">
              <a:lumMod val="60000"/>
              <a:lumOff val="40000"/>
            </a:schemeClr>
          </a:solidFill>
          <a:ln w="12700" cap="flat" cmpd="sng" algn="ctr">
            <a:solidFill>
              <a:schemeClr val="tx1"/>
            </a:solidFill>
            <a:prstDash val="solid"/>
            <a:round/>
            <a:headEnd type="none" w="med" len="med"/>
            <a:tailEnd type="none" w="med" len="med"/>
          </a:ln>
          <a:effectLst/>
        </p:spPr>
        <p:txBody>
          <a:bodyPr>
            <a:spAutoFit/>
          </a:bodyPr>
          <a:lstStyle/>
          <a:p>
            <a:pPr>
              <a:defRPr/>
            </a:pPr>
            <a:endParaRPr lang="hu-HU"/>
          </a:p>
        </p:txBody>
      </p:sp>
      <p:sp>
        <p:nvSpPr>
          <p:cNvPr id="42" name="Oval 3"/>
          <p:cNvSpPr>
            <a:spLocks noChangeArrowheads="1"/>
          </p:cNvSpPr>
          <p:nvPr/>
        </p:nvSpPr>
        <p:spPr bwMode="auto">
          <a:xfrm rot="5400000">
            <a:off x="468313" y="3703638"/>
            <a:ext cx="228600" cy="228600"/>
          </a:xfrm>
          <a:prstGeom prst="ellipse">
            <a:avLst/>
          </a:prstGeom>
          <a:solidFill>
            <a:schemeClr val="tx2">
              <a:lumMod val="60000"/>
              <a:lumOff val="40000"/>
            </a:schemeClr>
          </a:solidFill>
          <a:ln w="12700">
            <a:solidFill>
              <a:schemeClr val="tx1"/>
            </a:solidFill>
            <a:round/>
            <a:headEnd/>
            <a:tailEnd/>
          </a:ln>
        </p:spPr>
        <p:txBody>
          <a:bodyPr wrap="none" anchor="ctr"/>
          <a:lstStyle/>
          <a:p>
            <a:pPr>
              <a:defRPr/>
            </a:pPr>
            <a:endParaRPr lang="hu-HU"/>
          </a:p>
        </p:txBody>
      </p:sp>
      <p:sp>
        <p:nvSpPr>
          <p:cNvPr id="43" name="Line 11"/>
          <p:cNvSpPr>
            <a:spLocks noChangeShapeType="1"/>
          </p:cNvSpPr>
          <p:nvPr/>
        </p:nvSpPr>
        <p:spPr bwMode="auto">
          <a:xfrm rot="5400000" flipV="1">
            <a:off x="936625" y="3535363"/>
            <a:ext cx="0" cy="647700"/>
          </a:xfrm>
          <a:prstGeom prst="line">
            <a:avLst/>
          </a:prstGeom>
          <a:noFill/>
          <a:ln w="28575">
            <a:solidFill>
              <a:schemeClr val="tx2">
                <a:lumMod val="75000"/>
              </a:schemeClr>
            </a:solidFill>
            <a:round/>
            <a:headEnd/>
            <a:tailEnd type="triangle" w="med" len="med"/>
          </a:ln>
        </p:spPr>
        <p:txBody>
          <a:bodyPr wrap="none" anchor="ctr"/>
          <a:lstStyle/>
          <a:p>
            <a:pPr>
              <a:defRPr/>
            </a:pPr>
            <a:endParaRPr lang="hu-HU"/>
          </a:p>
        </p:txBody>
      </p:sp>
      <p:sp>
        <p:nvSpPr>
          <p:cNvPr id="44" name="Line 12"/>
          <p:cNvSpPr>
            <a:spLocks noChangeShapeType="1"/>
          </p:cNvSpPr>
          <p:nvPr/>
        </p:nvSpPr>
        <p:spPr bwMode="auto">
          <a:xfrm rot="5400000" flipH="1">
            <a:off x="286544" y="3515519"/>
            <a:ext cx="641350" cy="4762"/>
          </a:xfrm>
          <a:prstGeom prst="line">
            <a:avLst/>
          </a:prstGeom>
          <a:noFill/>
          <a:ln w="28575">
            <a:solidFill>
              <a:schemeClr val="tx2">
                <a:lumMod val="75000"/>
              </a:schemeClr>
            </a:solidFill>
            <a:round/>
            <a:headEnd/>
            <a:tailEnd type="triangle" w="med" len="med"/>
          </a:ln>
        </p:spPr>
        <p:txBody>
          <a:bodyPr wrap="none" anchor="ctr"/>
          <a:lstStyle/>
          <a:p>
            <a:pPr>
              <a:defRPr/>
            </a:pPr>
            <a:endParaRPr lang="hu-HU"/>
          </a:p>
        </p:txBody>
      </p:sp>
      <p:sp>
        <p:nvSpPr>
          <p:cNvPr id="24584" name="Text Box 16"/>
          <p:cNvSpPr txBox="1">
            <a:spLocks noChangeArrowheads="1"/>
          </p:cNvSpPr>
          <p:nvPr/>
        </p:nvSpPr>
        <p:spPr bwMode="auto">
          <a:xfrm>
            <a:off x="1190625" y="2738438"/>
            <a:ext cx="43021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3200" i="1" dirty="0"/>
              <a:t>l</a:t>
            </a:r>
            <a:r>
              <a:rPr lang="hu-HU" altLang="en-US" sz="3200" baseline="-25000" dirty="0"/>
              <a:t>1</a:t>
            </a:r>
            <a:endParaRPr lang="hu-HU" altLang="en-US" sz="3200" dirty="0"/>
          </a:p>
        </p:txBody>
      </p:sp>
      <p:sp>
        <p:nvSpPr>
          <p:cNvPr id="24585" name="Oval 3"/>
          <p:cNvSpPr>
            <a:spLocks noChangeArrowheads="1"/>
          </p:cNvSpPr>
          <p:nvPr/>
        </p:nvSpPr>
        <p:spPr bwMode="auto">
          <a:xfrm rot="5400000">
            <a:off x="2486025" y="3098800"/>
            <a:ext cx="228600" cy="2286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pSp>
        <p:nvGrpSpPr>
          <p:cNvPr id="24586" name="Csoportba foglalás 46"/>
          <p:cNvGrpSpPr>
            <a:grpSpLocks/>
          </p:cNvGrpSpPr>
          <p:nvPr/>
        </p:nvGrpSpPr>
        <p:grpSpPr bwMode="auto">
          <a:xfrm rot="-911081">
            <a:off x="2457450" y="2489200"/>
            <a:ext cx="652463" cy="658813"/>
            <a:chOff x="2335560" y="5566194"/>
            <a:chExt cx="652264" cy="648072"/>
          </a:xfrm>
        </p:grpSpPr>
        <p:sp>
          <p:nvSpPr>
            <p:cNvPr id="24610" name="Line 11"/>
            <p:cNvSpPr>
              <a:spLocks noChangeShapeType="1"/>
            </p:cNvSpPr>
            <p:nvPr/>
          </p:nvSpPr>
          <p:spPr bwMode="auto">
            <a:xfrm rot="5400000" flipV="1">
              <a:off x="2663788" y="5890230"/>
              <a:ext cx="0" cy="64807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611" name="Line 12"/>
            <p:cNvSpPr>
              <a:spLocks noChangeShapeType="1"/>
            </p:cNvSpPr>
            <p:nvPr/>
          </p:nvSpPr>
          <p:spPr bwMode="auto">
            <a:xfrm rot="5400000" flipH="1">
              <a:off x="2017440" y="5884314"/>
              <a:ext cx="640432" cy="419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50" name="Körbe nyíl 49"/>
          <p:cNvSpPr/>
          <p:nvPr/>
        </p:nvSpPr>
        <p:spPr bwMode="auto">
          <a:xfrm rot="4562836" flipH="1">
            <a:off x="2502694" y="2666206"/>
            <a:ext cx="936625" cy="842963"/>
          </a:xfrm>
          <a:prstGeom prst="circularArrow">
            <a:avLst>
              <a:gd name="adj1" fmla="val 12500"/>
              <a:gd name="adj2" fmla="val 1142319"/>
              <a:gd name="adj3" fmla="val 20457681"/>
              <a:gd name="adj4" fmla="val 16875843"/>
              <a:gd name="adj5" fmla="val 12500"/>
            </a:avLst>
          </a:prstGeom>
          <a:solidFill>
            <a:srgbClr val="18E63A"/>
          </a:solidFill>
          <a:ln w="12700" cap="flat" cmpd="sng" algn="ctr">
            <a:noFill/>
            <a:prstDash val="solid"/>
            <a:round/>
            <a:headEnd type="none" w="med" len="med"/>
            <a:tailEnd type="none" w="med" len="med"/>
          </a:ln>
          <a:effectLst/>
        </p:spPr>
        <p:txBody>
          <a:bodyPr>
            <a:spAutoFit/>
          </a:bodyPr>
          <a:lstStyle/>
          <a:p>
            <a:pPr>
              <a:defRPr/>
            </a:pPr>
            <a:endParaRPr lang="hu-HU"/>
          </a:p>
        </p:txBody>
      </p:sp>
      <p:sp>
        <p:nvSpPr>
          <p:cNvPr id="24588" name="Text Box 10"/>
          <p:cNvSpPr txBox="1">
            <a:spLocks noChangeArrowheads="1"/>
          </p:cNvSpPr>
          <p:nvPr/>
        </p:nvSpPr>
        <p:spPr bwMode="auto">
          <a:xfrm>
            <a:off x="3060700" y="2276475"/>
            <a:ext cx="5349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3200" dirty="0">
                <a:sym typeface="Symbol" pitchFamily="18" charset="2"/>
              </a:rPr>
              <a:t></a:t>
            </a:r>
            <a:r>
              <a:rPr lang="hu-HU" altLang="en-US" sz="3200" baseline="-25000" dirty="0">
                <a:sym typeface="Symbol" pitchFamily="18" charset="2"/>
              </a:rPr>
              <a:t>2</a:t>
            </a:r>
            <a:endParaRPr lang="hu-HU" altLang="en-US" sz="3200" dirty="0"/>
          </a:p>
        </p:txBody>
      </p:sp>
      <p:sp>
        <p:nvSpPr>
          <p:cNvPr id="24589" name="Szabadkézi sokszög 51"/>
          <p:cNvSpPr>
            <a:spLocks/>
          </p:cNvSpPr>
          <p:nvPr/>
        </p:nvSpPr>
        <p:spPr bwMode="auto">
          <a:xfrm rot="-4601331">
            <a:off x="2694782" y="4126706"/>
            <a:ext cx="1873250" cy="287337"/>
          </a:xfrm>
          <a:custGeom>
            <a:avLst/>
            <a:gdLst>
              <a:gd name="T0" fmla="*/ 0 w 1643743"/>
              <a:gd name="T1" fmla="*/ 0 h 155807"/>
              <a:gd name="T2" fmla="*/ 0 w 1643743"/>
              <a:gd name="T3" fmla="*/ 2147483647 h 155807"/>
              <a:gd name="T4" fmla="*/ 37833238 w 1643743"/>
              <a:gd name="T5" fmla="*/ 2147483647 h 155807"/>
              <a:gd name="T6" fmla="*/ 0 w 1643743"/>
              <a:gd name="T7" fmla="*/ 0 h 155807"/>
              <a:gd name="T8" fmla="*/ 0 60000 65536"/>
              <a:gd name="T9" fmla="*/ 0 60000 65536"/>
              <a:gd name="T10" fmla="*/ 0 60000 65536"/>
              <a:gd name="T11" fmla="*/ 0 60000 65536"/>
              <a:gd name="T12" fmla="*/ 0 w 1643743"/>
              <a:gd name="T13" fmla="*/ 0 h 155807"/>
              <a:gd name="T14" fmla="*/ 1643743 w 1643743"/>
              <a:gd name="T15" fmla="*/ 155807 h 155807"/>
            </a:gdLst>
            <a:ahLst/>
            <a:cxnLst>
              <a:cxn ang="T8">
                <a:pos x="T0" y="T1"/>
              </a:cxn>
              <a:cxn ang="T9">
                <a:pos x="T2" y="T3"/>
              </a:cxn>
              <a:cxn ang="T10">
                <a:pos x="T4" y="T5"/>
              </a:cxn>
              <a:cxn ang="T11">
                <a:pos x="T6" y="T7"/>
              </a:cxn>
            </a:cxnLst>
            <a:rect l="T12" t="T13" r="T14" b="T15"/>
            <a:pathLst>
              <a:path w="1643743" h="155807">
                <a:moveTo>
                  <a:pt x="0" y="0"/>
                </a:moveTo>
                <a:lnTo>
                  <a:pt x="0" y="155807"/>
                </a:lnTo>
                <a:lnTo>
                  <a:pt x="1643743" y="77904"/>
                </a:lnTo>
                <a:lnTo>
                  <a:pt x="0" y="0"/>
                </a:lnTo>
                <a:close/>
              </a:path>
            </a:pathLst>
          </a:custGeom>
          <a:solidFill>
            <a:schemeClr val="accent1"/>
          </a:solidFill>
          <a:ln w="12700" cap="flat" cmpd="sng" algn="ctr">
            <a:solidFill>
              <a:schemeClr val="tx1"/>
            </a:solidFill>
            <a:prstDash val="solid"/>
            <a:round/>
            <a:headEnd type="none" w="med" len="med"/>
            <a:tailEnd type="none" w="med" len="med"/>
          </a:ln>
        </p:spPr>
        <p:txBody>
          <a:bodyPr>
            <a:spAutoFit/>
          </a:bodyPr>
          <a:lstStyle/>
          <a:p>
            <a:endParaRPr lang="en-US"/>
          </a:p>
        </p:txBody>
      </p:sp>
      <p:sp>
        <p:nvSpPr>
          <p:cNvPr id="24590" name="Text Box 10"/>
          <p:cNvSpPr txBox="1">
            <a:spLocks noChangeArrowheads="1"/>
          </p:cNvSpPr>
          <p:nvPr/>
        </p:nvSpPr>
        <p:spPr bwMode="auto">
          <a:xfrm>
            <a:off x="2630488" y="5516563"/>
            <a:ext cx="53498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3200">
                <a:sym typeface="Symbol" pitchFamily="18" charset="2"/>
              </a:rPr>
              <a:t></a:t>
            </a:r>
            <a:r>
              <a:rPr lang="hu-HU" altLang="en-US" sz="3200" baseline="-25000">
                <a:sym typeface="Symbol" pitchFamily="18" charset="2"/>
              </a:rPr>
              <a:t>1</a:t>
            </a:r>
            <a:endParaRPr lang="hu-HU" altLang="en-US" sz="3200"/>
          </a:p>
        </p:txBody>
      </p:sp>
      <p:sp>
        <p:nvSpPr>
          <p:cNvPr id="54" name="Szabadkézi sokszög 53"/>
          <p:cNvSpPr/>
          <p:nvPr/>
        </p:nvSpPr>
        <p:spPr bwMode="auto">
          <a:xfrm rot="20580543">
            <a:off x="1476375" y="5424488"/>
            <a:ext cx="1873250" cy="287337"/>
          </a:xfrm>
          <a:custGeom>
            <a:avLst/>
            <a:gdLst>
              <a:gd name="connsiteX0" fmla="*/ 0 w 1643743"/>
              <a:gd name="connsiteY0" fmla="*/ 0 h 283028"/>
              <a:gd name="connsiteX1" fmla="*/ 0 w 1643743"/>
              <a:gd name="connsiteY1" fmla="*/ 283028 h 283028"/>
              <a:gd name="connsiteX2" fmla="*/ 1643743 w 1643743"/>
              <a:gd name="connsiteY2" fmla="*/ 141514 h 283028"/>
              <a:gd name="connsiteX3" fmla="*/ 0 w 1643743"/>
              <a:gd name="connsiteY3" fmla="*/ 0 h 283028"/>
              <a:gd name="connsiteX0" fmla="*/ 0 w 1643743"/>
              <a:gd name="connsiteY0" fmla="*/ 0 h 144980"/>
              <a:gd name="connsiteX1" fmla="*/ 0 w 1643743"/>
              <a:gd name="connsiteY1" fmla="*/ 144980 h 144980"/>
              <a:gd name="connsiteX2" fmla="*/ 1643743 w 1643743"/>
              <a:gd name="connsiteY2" fmla="*/ 141514 h 144980"/>
              <a:gd name="connsiteX3" fmla="*/ 0 w 1643743"/>
              <a:gd name="connsiteY3" fmla="*/ 0 h 144980"/>
              <a:gd name="connsiteX0" fmla="*/ 0 w 1643743"/>
              <a:gd name="connsiteY0" fmla="*/ 0 h 183933"/>
              <a:gd name="connsiteX1" fmla="*/ 0 w 1643743"/>
              <a:gd name="connsiteY1" fmla="*/ 183933 h 183933"/>
              <a:gd name="connsiteX2" fmla="*/ 1643743 w 1643743"/>
              <a:gd name="connsiteY2" fmla="*/ 141514 h 183933"/>
              <a:gd name="connsiteX3" fmla="*/ 0 w 1643743"/>
              <a:gd name="connsiteY3" fmla="*/ 0 h 183933"/>
              <a:gd name="connsiteX0" fmla="*/ 0 w 1643743"/>
              <a:gd name="connsiteY0" fmla="*/ 0 h 155807"/>
              <a:gd name="connsiteX1" fmla="*/ 0 w 1643743"/>
              <a:gd name="connsiteY1" fmla="*/ 155807 h 155807"/>
              <a:gd name="connsiteX2" fmla="*/ 1643743 w 1643743"/>
              <a:gd name="connsiteY2" fmla="*/ 113388 h 155807"/>
              <a:gd name="connsiteX3" fmla="*/ 0 w 1643743"/>
              <a:gd name="connsiteY3" fmla="*/ 0 h 155807"/>
              <a:gd name="connsiteX0" fmla="*/ 0 w 1643743"/>
              <a:gd name="connsiteY0" fmla="*/ 0 h 155807"/>
              <a:gd name="connsiteX1" fmla="*/ 0 w 1643743"/>
              <a:gd name="connsiteY1" fmla="*/ 155807 h 155807"/>
              <a:gd name="connsiteX2" fmla="*/ 1643743 w 1643743"/>
              <a:gd name="connsiteY2" fmla="*/ 77904 h 155807"/>
              <a:gd name="connsiteX3" fmla="*/ 0 w 1643743"/>
              <a:gd name="connsiteY3" fmla="*/ 0 h 155807"/>
            </a:gdLst>
            <a:ahLst/>
            <a:cxnLst>
              <a:cxn ang="0">
                <a:pos x="connsiteX0" y="connsiteY0"/>
              </a:cxn>
              <a:cxn ang="0">
                <a:pos x="connsiteX1" y="connsiteY1"/>
              </a:cxn>
              <a:cxn ang="0">
                <a:pos x="connsiteX2" y="connsiteY2"/>
              </a:cxn>
              <a:cxn ang="0">
                <a:pos x="connsiteX3" y="connsiteY3"/>
              </a:cxn>
            </a:cxnLst>
            <a:rect l="l" t="t" r="r" b="b"/>
            <a:pathLst>
              <a:path w="1643743" h="155807">
                <a:moveTo>
                  <a:pt x="0" y="0"/>
                </a:moveTo>
                <a:lnTo>
                  <a:pt x="0" y="155807"/>
                </a:lnTo>
                <a:lnTo>
                  <a:pt x="1643743" y="77904"/>
                </a:lnTo>
                <a:lnTo>
                  <a:pt x="0" y="0"/>
                </a:lnTo>
                <a:close/>
              </a:path>
            </a:pathLst>
          </a:custGeom>
          <a:solidFill>
            <a:schemeClr val="tx2">
              <a:lumMod val="60000"/>
              <a:lumOff val="40000"/>
            </a:schemeClr>
          </a:solidFill>
          <a:ln w="12700" cap="flat" cmpd="sng" algn="ctr">
            <a:solidFill>
              <a:schemeClr val="tx1"/>
            </a:solidFill>
            <a:prstDash val="solid"/>
            <a:round/>
            <a:headEnd type="none" w="med" len="med"/>
            <a:tailEnd type="none" w="med" len="med"/>
          </a:ln>
          <a:effectLst/>
        </p:spPr>
        <p:txBody>
          <a:bodyPr>
            <a:spAutoFit/>
          </a:bodyPr>
          <a:lstStyle/>
          <a:p>
            <a:pPr>
              <a:defRPr/>
            </a:pPr>
            <a:endParaRPr lang="hu-HU"/>
          </a:p>
        </p:txBody>
      </p:sp>
      <p:sp>
        <p:nvSpPr>
          <p:cNvPr id="55" name="Oval 3"/>
          <p:cNvSpPr>
            <a:spLocks noChangeArrowheads="1"/>
          </p:cNvSpPr>
          <p:nvPr/>
        </p:nvSpPr>
        <p:spPr bwMode="auto">
          <a:xfrm rot="5400000">
            <a:off x="1262063" y="5781675"/>
            <a:ext cx="228600" cy="228600"/>
          </a:xfrm>
          <a:prstGeom prst="ellipse">
            <a:avLst/>
          </a:prstGeom>
          <a:solidFill>
            <a:schemeClr val="tx2">
              <a:lumMod val="60000"/>
              <a:lumOff val="40000"/>
            </a:schemeClr>
          </a:solidFill>
          <a:ln w="12700">
            <a:solidFill>
              <a:schemeClr val="tx1"/>
            </a:solidFill>
            <a:round/>
            <a:headEnd/>
            <a:tailEnd/>
          </a:ln>
        </p:spPr>
        <p:txBody>
          <a:bodyPr wrap="none" anchor="ctr"/>
          <a:lstStyle/>
          <a:p>
            <a:pPr>
              <a:defRPr/>
            </a:pPr>
            <a:endParaRPr lang="hu-HU"/>
          </a:p>
        </p:txBody>
      </p:sp>
      <p:sp>
        <p:nvSpPr>
          <p:cNvPr id="56" name="Line 11"/>
          <p:cNvSpPr>
            <a:spLocks noChangeShapeType="1"/>
          </p:cNvSpPr>
          <p:nvPr/>
        </p:nvSpPr>
        <p:spPr bwMode="auto">
          <a:xfrm rot="5400000" flipV="1">
            <a:off x="1724819" y="5579269"/>
            <a:ext cx="0" cy="649288"/>
          </a:xfrm>
          <a:prstGeom prst="line">
            <a:avLst/>
          </a:prstGeom>
          <a:noFill/>
          <a:ln w="28575">
            <a:solidFill>
              <a:schemeClr val="tx2">
                <a:lumMod val="75000"/>
              </a:schemeClr>
            </a:solidFill>
            <a:round/>
            <a:headEnd/>
            <a:tailEnd type="triangle" w="med" len="med"/>
          </a:ln>
        </p:spPr>
        <p:txBody>
          <a:bodyPr wrap="none" anchor="ctr"/>
          <a:lstStyle/>
          <a:p>
            <a:pPr>
              <a:defRPr/>
            </a:pPr>
            <a:endParaRPr lang="hu-HU"/>
          </a:p>
        </p:txBody>
      </p:sp>
      <p:sp>
        <p:nvSpPr>
          <p:cNvPr id="57" name="Line 12"/>
          <p:cNvSpPr>
            <a:spLocks noChangeShapeType="1"/>
          </p:cNvSpPr>
          <p:nvPr/>
        </p:nvSpPr>
        <p:spPr bwMode="auto">
          <a:xfrm rot="5400000" flipH="1">
            <a:off x="1078707" y="5574506"/>
            <a:ext cx="639762" cy="3175"/>
          </a:xfrm>
          <a:prstGeom prst="line">
            <a:avLst/>
          </a:prstGeom>
          <a:noFill/>
          <a:ln w="28575">
            <a:solidFill>
              <a:schemeClr val="tx2">
                <a:lumMod val="75000"/>
              </a:schemeClr>
            </a:solidFill>
            <a:round/>
            <a:headEnd/>
            <a:tailEnd type="triangle" w="med" len="med"/>
          </a:ln>
        </p:spPr>
        <p:txBody>
          <a:bodyPr wrap="none" anchor="ctr"/>
          <a:lstStyle/>
          <a:p>
            <a:pPr>
              <a:defRPr/>
            </a:pPr>
            <a:endParaRPr lang="hu-HU"/>
          </a:p>
        </p:txBody>
      </p:sp>
      <p:sp>
        <p:nvSpPr>
          <p:cNvPr id="24595" name="Text Box 16"/>
          <p:cNvSpPr txBox="1">
            <a:spLocks noChangeArrowheads="1"/>
          </p:cNvSpPr>
          <p:nvPr/>
        </p:nvSpPr>
        <p:spPr bwMode="auto">
          <a:xfrm>
            <a:off x="1982788" y="4797425"/>
            <a:ext cx="4302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3200" i="1"/>
              <a:t>l</a:t>
            </a:r>
            <a:r>
              <a:rPr lang="hu-HU" altLang="en-US" sz="3200" baseline="-25000"/>
              <a:t>1</a:t>
            </a:r>
            <a:endParaRPr lang="hu-HU" altLang="en-US" sz="3200"/>
          </a:p>
        </p:txBody>
      </p:sp>
      <p:sp>
        <p:nvSpPr>
          <p:cNvPr id="24596" name="Oval 3"/>
          <p:cNvSpPr>
            <a:spLocks noChangeArrowheads="1"/>
          </p:cNvSpPr>
          <p:nvPr/>
        </p:nvSpPr>
        <p:spPr bwMode="auto">
          <a:xfrm rot="5400000">
            <a:off x="3278188" y="5157788"/>
            <a:ext cx="228600" cy="2286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pSp>
        <p:nvGrpSpPr>
          <p:cNvPr id="24597" name="Csoportba foglalás 59"/>
          <p:cNvGrpSpPr>
            <a:grpSpLocks/>
          </p:cNvGrpSpPr>
          <p:nvPr/>
        </p:nvGrpSpPr>
        <p:grpSpPr bwMode="auto">
          <a:xfrm rot="-911081">
            <a:off x="3249613" y="4548188"/>
            <a:ext cx="652462" cy="658812"/>
            <a:chOff x="2335560" y="5566194"/>
            <a:chExt cx="652264" cy="648072"/>
          </a:xfrm>
        </p:grpSpPr>
        <p:sp>
          <p:nvSpPr>
            <p:cNvPr id="24608" name="Line 11"/>
            <p:cNvSpPr>
              <a:spLocks noChangeShapeType="1"/>
            </p:cNvSpPr>
            <p:nvPr/>
          </p:nvSpPr>
          <p:spPr bwMode="auto">
            <a:xfrm rot="5400000" flipV="1">
              <a:off x="2663788" y="5890230"/>
              <a:ext cx="0" cy="64807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609" name="Line 12"/>
            <p:cNvSpPr>
              <a:spLocks noChangeShapeType="1"/>
            </p:cNvSpPr>
            <p:nvPr/>
          </p:nvSpPr>
          <p:spPr bwMode="auto">
            <a:xfrm rot="5400000" flipH="1">
              <a:off x="2017440" y="5884314"/>
              <a:ext cx="640432" cy="419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63" name="Körbe nyíl 62"/>
          <p:cNvSpPr/>
          <p:nvPr/>
        </p:nvSpPr>
        <p:spPr bwMode="auto">
          <a:xfrm rot="4562836" flipH="1">
            <a:off x="3294063" y="4725988"/>
            <a:ext cx="936625" cy="841375"/>
          </a:xfrm>
          <a:prstGeom prst="circularArrow">
            <a:avLst>
              <a:gd name="adj1" fmla="val 12500"/>
              <a:gd name="adj2" fmla="val 1142319"/>
              <a:gd name="adj3" fmla="val 20457681"/>
              <a:gd name="adj4" fmla="val 16875843"/>
              <a:gd name="adj5" fmla="val 12500"/>
            </a:avLst>
          </a:prstGeom>
          <a:solidFill>
            <a:srgbClr val="18E63A"/>
          </a:solidFill>
          <a:ln w="12700" cap="flat" cmpd="sng" algn="ctr">
            <a:noFill/>
            <a:prstDash val="solid"/>
            <a:round/>
            <a:headEnd type="none" w="med" len="med"/>
            <a:tailEnd type="none" w="med" len="med"/>
          </a:ln>
          <a:effectLst/>
        </p:spPr>
        <p:txBody>
          <a:bodyPr>
            <a:spAutoFit/>
          </a:bodyPr>
          <a:lstStyle/>
          <a:p>
            <a:pPr>
              <a:defRPr/>
            </a:pPr>
            <a:endParaRPr lang="hu-HU"/>
          </a:p>
        </p:txBody>
      </p:sp>
      <p:sp>
        <p:nvSpPr>
          <p:cNvPr id="24599" name="Text Box 10"/>
          <p:cNvSpPr txBox="1">
            <a:spLocks noChangeArrowheads="1"/>
          </p:cNvSpPr>
          <p:nvPr/>
        </p:nvSpPr>
        <p:spPr bwMode="auto">
          <a:xfrm>
            <a:off x="3851275" y="4333875"/>
            <a:ext cx="5365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3200">
                <a:sym typeface="Symbol" pitchFamily="18" charset="2"/>
              </a:rPr>
              <a:t></a:t>
            </a:r>
            <a:r>
              <a:rPr lang="hu-HU" altLang="en-US" sz="3200" baseline="-25000">
                <a:sym typeface="Symbol" pitchFamily="18" charset="2"/>
              </a:rPr>
              <a:t>2</a:t>
            </a:r>
            <a:endParaRPr lang="hu-HU" altLang="en-US" sz="3200"/>
          </a:p>
        </p:txBody>
      </p:sp>
      <p:sp>
        <p:nvSpPr>
          <p:cNvPr id="24600" name="Line 11"/>
          <p:cNvSpPr>
            <a:spLocks noChangeShapeType="1"/>
          </p:cNvSpPr>
          <p:nvPr/>
        </p:nvSpPr>
        <p:spPr bwMode="auto">
          <a:xfrm rot="5400000" flipV="1">
            <a:off x="863600" y="6129338"/>
            <a:ext cx="0" cy="6477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601" name="Line 12"/>
          <p:cNvSpPr>
            <a:spLocks noChangeShapeType="1"/>
          </p:cNvSpPr>
          <p:nvPr/>
        </p:nvSpPr>
        <p:spPr bwMode="auto">
          <a:xfrm rot="5400000" flipH="1">
            <a:off x="214312" y="6108701"/>
            <a:ext cx="639763" cy="4762"/>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 name="Körbe nyíl 66"/>
          <p:cNvSpPr/>
          <p:nvPr/>
        </p:nvSpPr>
        <p:spPr bwMode="auto">
          <a:xfrm rot="6656158" flipH="1">
            <a:off x="1639888" y="5634038"/>
            <a:ext cx="936625" cy="841375"/>
          </a:xfrm>
          <a:prstGeom prst="circularArrow">
            <a:avLst>
              <a:gd name="adj1" fmla="val 12500"/>
              <a:gd name="adj2" fmla="val 1142319"/>
              <a:gd name="adj3" fmla="val 20457681"/>
              <a:gd name="adj4" fmla="val 18426242"/>
              <a:gd name="adj5" fmla="val 12500"/>
            </a:avLst>
          </a:prstGeom>
          <a:solidFill>
            <a:srgbClr val="18E63A"/>
          </a:solidFill>
          <a:ln w="12700" cap="flat" cmpd="sng" algn="ctr">
            <a:noFill/>
            <a:prstDash val="solid"/>
            <a:round/>
            <a:headEnd type="none" w="med" len="med"/>
            <a:tailEnd type="none" w="med" len="med"/>
          </a:ln>
          <a:effectLst/>
        </p:spPr>
        <p:txBody>
          <a:bodyPr>
            <a:spAutoFit/>
          </a:bodyPr>
          <a:lstStyle/>
          <a:p>
            <a:pPr>
              <a:defRPr/>
            </a:pPr>
            <a:endParaRPr lang="hu-HU"/>
          </a:p>
        </p:txBody>
      </p:sp>
      <p:sp>
        <p:nvSpPr>
          <p:cNvPr id="24603" name="Text Box 10"/>
          <p:cNvSpPr txBox="1">
            <a:spLocks noChangeArrowheads="1"/>
          </p:cNvSpPr>
          <p:nvPr/>
        </p:nvSpPr>
        <p:spPr bwMode="auto">
          <a:xfrm>
            <a:off x="1763713" y="3500438"/>
            <a:ext cx="536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3200">
                <a:sym typeface="Symbol" pitchFamily="18" charset="2"/>
              </a:rPr>
              <a:t></a:t>
            </a:r>
            <a:r>
              <a:rPr lang="hu-HU" altLang="en-US" sz="3200" baseline="-25000">
                <a:sym typeface="Symbol" pitchFamily="18" charset="2"/>
              </a:rPr>
              <a:t>1</a:t>
            </a:r>
            <a:endParaRPr lang="hu-HU" altLang="en-US" sz="3200"/>
          </a:p>
        </p:txBody>
      </p:sp>
      <p:sp>
        <p:nvSpPr>
          <p:cNvPr id="69" name="Körbe nyíl 68"/>
          <p:cNvSpPr/>
          <p:nvPr/>
        </p:nvSpPr>
        <p:spPr bwMode="auto">
          <a:xfrm rot="6656158" flipH="1">
            <a:off x="919956" y="3521870"/>
            <a:ext cx="936625" cy="842962"/>
          </a:xfrm>
          <a:prstGeom prst="circularArrow">
            <a:avLst>
              <a:gd name="adj1" fmla="val 12500"/>
              <a:gd name="adj2" fmla="val 1142319"/>
              <a:gd name="adj3" fmla="val 20457681"/>
              <a:gd name="adj4" fmla="val 18426242"/>
              <a:gd name="adj5" fmla="val 12500"/>
            </a:avLst>
          </a:prstGeom>
          <a:solidFill>
            <a:srgbClr val="18E63A"/>
          </a:solidFill>
          <a:ln w="12700" cap="flat" cmpd="sng" algn="ctr">
            <a:noFill/>
            <a:prstDash val="solid"/>
            <a:round/>
            <a:headEnd type="none" w="med" len="med"/>
            <a:tailEnd type="none" w="med" len="med"/>
          </a:ln>
          <a:effectLst/>
        </p:spPr>
        <p:txBody>
          <a:bodyPr>
            <a:spAutoFit/>
          </a:bodyPr>
          <a:lstStyle/>
          <a:p>
            <a:pPr>
              <a:defRPr/>
            </a:pPr>
            <a:endParaRPr lang="hu-HU"/>
          </a:p>
        </p:txBody>
      </p:sp>
      <p:sp>
        <p:nvSpPr>
          <p:cNvPr id="24605" name="Szövegdoboz 69"/>
          <p:cNvSpPr txBox="1">
            <a:spLocks noChangeArrowheads="1"/>
          </p:cNvSpPr>
          <p:nvPr/>
        </p:nvSpPr>
        <p:spPr bwMode="auto">
          <a:xfrm>
            <a:off x="4787900" y="1557338"/>
            <a:ext cx="309571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dirty="0" smtClean="0"/>
              <a:t>Rotate(theta</a:t>
            </a:r>
            <a:r>
              <a:rPr lang="en-US" altLang="en-US" baseline="-25000" dirty="0" smtClean="0"/>
              <a:t>2</a:t>
            </a:r>
            <a:r>
              <a:rPr lang="en-US" altLang="en-US" dirty="0" smtClean="0"/>
              <a:t>, 0, 0, 1) *</a:t>
            </a:r>
          </a:p>
          <a:p>
            <a:r>
              <a:rPr lang="en-US" altLang="en-US" dirty="0">
                <a:solidFill>
                  <a:schemeClr val="tx2"/>
                </a:solidFill>
              </a:rPr>
              <a:t>T</a:t>
            </a:r>
            <a:r>
              <a:rPr lang="hu-HU" altLang="en-US" dirty="0" err="1" smtClean="0">
                <a:solidFill>
                  <a:schemeClr val="tx2"/>
                </a:solidFill>
              </a:rPr>
              <a:t>ranslate</a:t>
            </a:r>
            <a:r>
              <a:rPr lang="en-US" altLang="en-US" dirty="0" smtClean="0">
                <a:solidFill>
                  <a:schemeClr val="tx2"/>
                </a:solidFill>
              </a:rPr>
              <a:t>(</a:t>
            </a:r>
            <a:r>
              <a:rPr lang="en-US" altLang="en-US" i="1" dirty="0" smtClean="0">
                <a:solidFill>
                  <a:schemeClr val="tx2"/>
                </a:solidFill>
              </a:rPr>
              <a:t>l</a:t>
            </a:r>
            <a:r>
              <a:rPr lang="hu-HU" altLang="en-US" baseline="-25000" dirty="0"/>
              <a:t>1</a:t>
            </a:r>
            <a:r>
              <a:rPr lang="en-US" altLang="en-US" dirty="0" smtClean="0">
                <a:solidFill>
                  <a:schemeClr val="tx2"/>
                </a:solidFill>
              </a:rPr>
              <a:t>, 0, 0</a:t>
            </a:r>
            <a:r>
              <a:rPr lang="hu-HU" altLang="en-US" dirty="0" smtClean="0">
                <a:solidFill>
                  <a:schemeClr val="tx2"/>
                </a:solidFill>
              </a:rPr>
              <a:t>)</a:t>
            </a:r>
            <a:r>
              <a:rPr lang="en-US" altLang="en-US" dirty="0">
                <a:solidFill>
                  <a:schemeClr val="tx2"/>
                </a:solidFill>
              </a:rPr>
              <a:t> </a:t>
            </a:r>
            <a:r>
              <a:rPr lang="en-US" altLang="en-US" dirty="0" smtClean="0">
                <a:solidFill>
                  <a:schemeClr val="tx2"/>
                </a:solidFill>
              </a:rPr>
              <a:t>*</a:t>
            </a:r>
          </a:p>
          <a:p>
            <a:r>
              <a:rPr lang="en-US" altLang="en-US" dirty="0" smtClean="0">
                <a:solidFill>
                  <a:schemeClr val="tx2"/>
                </a:solidFill>
              </a:rPr>
              <a:t>Rotate(theta</a:t>
            </a:r>
            <a:r>
              <a:rPr lang="hu-HU" altLang="en-US" baseline="-25000" dirty="0"/>
              <a:t>1</a:t>
            </a:r>
            <a:r>
              <a:rPr lang="en-US" altLang="en-US" dirty="0" smtClean="0">
                <a:solidFill>
                  <a:schemeClr val="tx2"/>
                </a:solidFill>
              </a:rPr>
              <a:t>, </a:t>
            </a:r>
            <a:r>
              <a:rPr lang="en-US" altLang="en-US" dirty="0">
                <a:solidFill>
                  <a:schemeClr val="tx2"/>
                </a:solidFill>
              </a:rPr>
              <a:t>0, 0, 1</a:t>
            </a:r>
            <a:r>
              <a:rPr lang="en-US" altLang="en-US" dirty="0" smtClean="0">
                <a:solidFill>
                  <a:schemeClr val="tx2"/>
                </a:solidFill>
              </a:rPr>
              <a:t>);</a:t>
            </a:r>
            <a:endParaRPr lang="en-US" altLang="en-US" dirty="0">
              <a:solidFill>
                <a:schemeClr val="tx2"/>
              </a:solidFill>
            </a:endParaRPr>
          </a:p>
        </p:txBody>
      </p:sp>
      <p:sp>
        <p:nvSpPr>
          <p:cNvPr id="24606" name="Szövegdoboz 70"/>
          <p:cNvSpPr txBox="1">
            <a:spLocks noChangeArrowheads="1"/>
          </p:cNvSpPr>
          <p:nvPr/>
        </p:nvSpPr>
        <p:spPr bwMode="auto">
          <a:xfrm>
            <a:off x="4787900" y="4437063"/>
            <a:ext cx="315503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dirty="0" smtClean="0"/>
              <a:t>Rotate(theta</a:t>
            </a:r>
            <a:r>
              <a:rPr lang="en-US" altLang="en-US" baseline="-25000" dirty="0" smtClean="0"/>
              <a:t>2</a:t>
            </a:r>
            <a:r>
              <a:rPr lang="en-US" altLang="en-US" dirty="0" smtClean="0"/>
              <a:t>, 0, 0, 1) *</a:t>
            </a:r>
          </a:p>
          <a:p>
            <a:r>
              <a:rPr lang="en-US" altLang="en-US" dirty="0">
                <a:solidFill>
                  <a:schemeClr val="tx2"/>
                </a:solidFill>
              </a:rPr>
              <a:t>T</a:t>
            </a:r>
            <a:r>
              <a:rPr lang="hu-HU" altLang="en-US" dirty="0" err="1" smtClean="0">
                <a:solidFill>
                  <a:schemeClr val="tx2"/>
                </a:solidFill>
              </a:rPr>
              <a:t>ranslate</a:t>
            </a:r>
            <a:r>
              <a:rPr lang="en-US" altLang="en-US" dirty="0" smtClean="0">
                <a:solidFill>
                  <a:schemeClr val="tx2"/>
                </a:solidFill>
              </a:rPr>
              <a:t>(</a:t>
            </a:r>
            <a:r>
              <a:rPr lang="en-US" altLang="en-US" i="1" dirty="0" smtClean="0">
                <a:solidFill>
                  <a:schemeClr val="tx2"/>
                </a:solidFill>
              </a:rPr>
              <a:t>l</a:t>
            </a:r>
            <a:r>
              <a:rPr lang="hu-HU" altLang="en-US" baseline="-25000" dirty="0"/>
              <a:t>1</a:t>
            </a:r>
            <a:r>
              <a:rPr lang="en-US" altLang="en-US" dirty="0" smtClean="0">
                <a:solidFill>
                  <a:schemeClr val="tx2"/>
                </a:solidFill>
              </a:rPr>
              <a:t>, 0, 0</a:t>
            </a:r>
            <a:r>
              <a:rPr lang="hu-HU" altLang="en-US" dirty="0" smtClean="0">
                <a:solidFill>
                  <a:schemeClr val="tx2"/>
                </a:solidFill>
              </a:rPr>
              <a:t>)</a:t>
            </a:r>
            <a:r>
              <a:rPr lang="en-US" altLang="en-US" dirty="0" smtClean="0">
                <a:solidFill>
                  <a:schemeClr val="tx2"/>
                </a:solidFill>
              </a:rPr>
              <a:t> *</a:t>
            </a:r>
          </a:p>
          <a:p>
            <a:r>
              <a:rPr lang="en-US" altLang="en-US" dirty="0" smtClean="0">
                <a:solidFill>
                  <a:schemeClr val="tx2"/>
                </a:solidFill>
              </a:rPr>
              <a:t>Rotate(theta</a:t>
            </a:r>
            <a:r>
              <a:rPr lang="hu-HU" altLang="en-US" baseline="-25000" dirty="0"/>
              <a:t>1</a:t>
            </a:r>
            <a:r>
              <a:rPr lang="en-US" altLang="en-US" dirty="0" smtClean="0">
                <a:solidFill>
                  <a:schemeClr val="tx2"/>
                </a:solidFill>
              </a:rPr>
              <a:t>, 0, 0, 1) * </a:t>
            </a:r>
          </a:p>
          <a:p>
            <a:r>
              <a:rPr lang="en-US" altLang="en-US" dirty="0" smtClean="0">
                <a:solidFill>
                  <a:srgbClr val="FF0000"/>
                </a:solidFill>
              </a:rPr>
              <a:t>Translate(</a:t>
            </a:r>
            <a:r>
              <a:rPr lang="en-US" altLang="en-US" i="1" dirty="0" smtClean="0">
                <a:solidFill>
                  <a:srgbClr val="FF0000"/>
                </a:solidFill>
              </a:rPr>
              <a:t>x0, y0, z0</a:t>
            </a:r>
            <a:r>
              <a:rPr lang="en-US" altLang="en-US" dirty="0" smtClean="0">
                <a:solidFill>
                  <a:srgbClr val="FF0000"/>
                </a:solidFill>
              </a:rPr>
              <a:t>);</a:t>
            </a:r>
          </a:p>
          <a:p>
            <a:endParaRPr lang="en-US" altLang="en-US" dirty="0">
              <a:solidFill>
                <a:schemeClr val="tx2"/>
              </a:solidFill>
            </a:endParaRPr>
          </a:p>
        </p:txBody>
      </p:sp>
      <p:sp>
        <p:nvSpPr>
          <p:cNvPr id="24607" name="Text Box 16"/>
          <p:cNvSpPr txBox="1">
            <a:spLocks noChangeArrowheads="1"/>
          </p:cNvSpPr>
          <p:nvPr/>
        </p:nvSpPr>
        <p:spPr bwMode="auto">
          <a:xfrm>
            <a:off x="827088" y="6021388"/>
            <a:ext cx="1416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t>(</a:t>
            </a:r>
            <a:r>
              <a:rPr lang="hu-HU" altLang="en-US" i="1"/>
              <a:t>x</a:t>
            </a:r>
            <a:r>
              <a:rPr lang="en-US" altLang="en-US" i="1"/>
              <a:t>0</a:t>
            </a:r>
            <a:r>
              <a:rPr lang="hu-HU" altLang="en-US" i="1"/>
              <a:t>,y</a:t>
            </a:r>
            <a:r>
              <a:rPr lang="en-US" altLang="en-US" i="1"/>
              <a:t>0,z0</a:t>
            </a:r>
            <a:r>
              <a:rPr lang="hu-HU" altLang="en-US"/>
              <a:t>)</a:t>
            </a:r>
          </a:p>
        </p:txBody>
      </p:sp>
      <p:sp>
        <p:nvSpPr>
          <p:cNvPr id="3" name="Ellipszis 2"/>
          <p:cNvSpPr/>
          <p:nvPr/>
        </p:nvSpPr>
        <p:spPr>
          <a:xfrm>
            <a:off x="3450019" y="3679049"/>
            <a:ext cx="244357" cy="27777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Ellipszis 36"/>
          <p:cNvSpPr/>
          <p:nvPr/>
        </p:nvSpPr>
        <p:spPr>
          <a:xfrm>
            <a:off x="2897981" y="5408694"/>
            <a:ext cx="244357" cy="277778"/>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Egyenes összekötő nyíllal 4"/>
          <p:cNvCxnSpPr/>
          <p:nvPr/>
        </p:nvCxnSpPr>
        <p:spPr>
          <a:xfrm>
            <a:off x="3635896" y="3845071"/>
            <a:ext cx="1296144" cy="5919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Egyenes összekötő nyíllal 39"/>
          <p:cNvCxnSpPr>
            <a:stCxn id="37" idx="6"/>
          </p:cNvCxnSpPr>
          <p:nvPr/>
        </p:nvCxnSpPr>
        <p:spPr>
          <a:xfrm flipV="1">
            <a:off x="3142338" y="5214915"/>
            <a:ext cx="1789702" cy="3326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2" name="Picture 34"/>
          <p:cNvPicPr>
            <a:picLocks noChangeAspect="1" noChangeArrowheads="1"/>
          </p:cNvPicPr>
          <p:nvPr/>
        </p:nvPicPr>
        <p:blipFill>
          <a:blip r:embed="rId3">
            <a:extLst>
              <a:ext uri="{28A0092B-C50C-407E-A947-70E740481C1C}">
                <a14:useLocalDpi xmlns:a14="http://schemas.microsoft.com/office/drawing/2010/main" val="0"/>
              </a:ext>
            </a:extLst>
          </a:blip>
          <a:srcRect t="11488"/>
          <a:stretch>
            <a:fillRect/>
          </a:stretch>
        </p:blipFill>
        <p:spPr bwMode="auto">
          <a:xfrm>
            <a:off x="4859338" y="2636838"/>
            <a:ext cx="3600450"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 name="Rectangle 2"/>
          <p:cNvSpPr>
            <a:spLocks noGrp="1" noChangeArrowheads="1"/>
          </p:cNvSpPr>
          <p:nvPr>
            <p:ph type="title"/>
          </p:nvPr>
        </p:nvSpPr>
        <p:spPr>
          <a:xfrm>
            <a:off x="323850" y="476250"/>
            <a:ext cx="4922838" cy="1143000"/>
          </a:xfrm>
        </p:spPr>
        <p:txBody>
          <a:bodyPr/>
          <a:lstStyle/>
          <a:p>
            <a:pPr>
              <a:defRPr/>
            </a:pPr>
            <a:r>
              <a:rPr lang="en-US" dirty="0" err="1" smtClean="0">
                <a:solidFill>
                  <a:srgbClr val="FF0000"/>
                </a:solidFill>
              </a:rPr>
              <a:t>PMan</a:t>
            </a:r>
            <a:endParaRPr lang="hu-HU" dirty="0" smtClean="0">
              <a:solidFill>
                <a:srgbClr val="FF0000"/>
              </a:solidFill>
            </a:endParaRPr>
          </a:p>
        </p:txBody>
      </p:sp>
      <p:sp>
        <p:nvSpPr>
          <p:cNvPr id="25604" name="Line 17"/>
          <p:cNvSpPr>
            <a:spLocks noChangeShapeType="1"/>
          </p:cNvSpPr>
          <p:nvPr/>
        </p:nvSpPr>
        <p:spPr bwMode="auto">
          <a:xfrm flipV="1">
            <a:off x="6875463" y="2781300"/>
            <a:ext cx="0" cy="1084263"/>
          </a:xfrm>
          <a:prstGeom prst="line">
            <a:avLst/>
          </a:prstGeom>
          <a:noFill/>
          <a:ln w="127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05" name="Line 18"/>
          <p:cNvSpPr>
            <a:spLocks noChangeShapeType="1"/>
          </p:cNvSpPr>
          <p:nvPr/>
        </p:nvSpPr>
        <p:spPr bwMode="auto">
          <a:xfrm>
            <a:off x="6896100" y="3895725"/>
            <a:ext cx="915988" cy="1143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06" name="Line 19"/>
          <p:cNvSpPr>
            <a:spLocks noChangeShapeType="1"/>
          </p:cNvSpPr>
          <p:nvPr/>
        </p:nvSpPr>
        <p:spPr bwMode="auto">
          <a:xfrm flipH="1">
            <a:off x="6516688" y="3865563"/>
            <a:ext cx="358775" cy="73025"/>
          </a:xfrm>
          <a:prstGeom prst="line">
            <a:avLst/>
          </a:prstGeom>
          <a:noFill/>
          <a:ln w="127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07" name="Line 20"/>
          <p:cNvSpPr>
            <a:spLocks noChangeShapeType="1"/>
          </p:cNvSpPr>
          <p:nvPr/>
        </p:nvSpPr>
        <p:spPr bwMode="auto">
          <a:xfrm flipH="1" flipV="1">
            <a:off x="6438900" y="3743325"/>
            <a:ext cx="436563" cy="122238"/>
          </a:xfrm>
          <a:prstGeom prst="line">
            <a:avLst/>
          </a:prstGeom>
          <a:noFill/>
          <a:ln w="57150">
            <a:solidFill>
              <a:srgbClr val="18E63A"/>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08" name="AutoShape 22"/>
          <p:cNvSpPr>
            <a:spLocks noChangeArrowheads="1"/>
          </p:cNvSpPr>
          <p:nvPr/>
        </p:nvSpPr>
        <p:spPr bwMode="auto">
          <a:xfrm rot="3754452">
            <a:off x="5039519" y="3498057"/>
            <a:ext cx="979487" cy="8382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3563" y="19022"/>
                </a:moveTo>
                <a:cubicBezTo>
                  <a:pt x="17095" y="17835"/>
                  <a:pt x="19475" y="14525"/>
                  <a:pt x="19475" y="10800"/>
                </a:cubicBezTo>
                <a:cubicBezTo>
                  <a:pt x="19475" y="6008"/>
                  <a:pt x="15591" y="2125"/>
                  <a:pt x="10800" y="2125"/>
                </a:cubicBezTo>
                <a:cubicBezTo>
                  <a:pt x="6008" y="2125"/>
                  <a:pt x="2125" y="6008"/>
                  <a:pt x="2125" y="10800"/>
                </a:cubicBezTo>
                <a:lnTo>
                  <a:pt x="0" y="10800"/>
                </a:lnTo>
                <a:cubicBezTo>
                  <a:pt x="0" y="4835"/>
                  <a:pt x="4835" y="0"/>
                  <a:pt x="10800" y="0"/>
                </a:cubicBezTo>
                <a:cubicBezTo>
                  <a:pt x="16764" y="0"/>
                  <a:pt x="21600" y="4835"/>
                  <a:pt x="21600" y="10800"/>
                </a:cubicBezTo>
                <a:cubicBezTo>
                  <a:pt x="21600" y="15438"/>
                  <a:pt x="18637" y="19559"/>
                  <a:pt x="14241" y="21037"/>
                </a:cubicBezTo>
                <a:lnTo>
                  <a:pt x="15101" y="23596"/>
                </a:lnTo>
                <a:lnTo>
                  <a:pt x="10335" y="21229"/>
                </a:lnTo>
                <a:lnTo>
                  <a:pt x="12703" y="16463"/>
                </a:lnTo>
                <a:lnTo>
                  <a:pt x="13563" y="19022"/>
                </a:lnTo>
                <a:close/>
              </a:path>
            </a:pathLst>
          </a:custGeom>
          <a:solidFill>
            <a:srgbClr val="FFFF00"/>
          </a:solidFill>
          <a:ln w="12700">
            <a:solidFill>
              <a:srgbClr val="FFFF00"/>
            </a:solidFill>
            <a:miter lim="800000"/>
            <a:headEnd/>
            <a:tailEnd/>
          </a:ln>
        </p:spPr>
        <p:txBody>
          <a:bodyPr wrap="none" anchor="ctr"/>
          <a:lstStyle/>
          <a:p>
            <a:endParaRPr lang="en-US"/>
          </a:p>
        </p:txBody>
      </p:sp>
      <p:sp>
        <p:nvSpPr>
          <p:cNvPr id="25609" name="Line 23"/>
          <p:cNvSpPr>
            <a:spLocks noChangeShapeType="1"/>
          </p:cNvSpPr>
          <p:nvPr/>
        </p:nvSpPr>
        <p:spPr bwMode="auto">
          <a:xfrm flipH="1">
            <a:off x="6011863" y="3743325"/>
            <a:ext cx="503237" cy="698500"/>
          </a:xfrm>
          <a:prstGeom prst="line">
            <a:avLst/>
          </a:prstGeom>
          <a:noFill/>
          <a:ln w="57150">
            <a:solidFill>
              <a:schemeClr val="accent6">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10" name="Text Box 24"/>
          <p:cNvSpPr txBox="1">
            <a:spLocks noChangeArrowheads="1"/>
          </p:cNvSpPr>
          <p:nvPr/>
        </p:nvSpPr>
        <p:spPr bwMode="auto">
          <a:xfrm>
            <a:off x="179512" y="2330450"/>
            <a:ext cx="4246547" cy="392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dirty="0">
                <a:latin typeface="+mn-lt"/>
              </a:rPr>
              <a:t>T0 = </a:t>
            </a:r>
            <a:r>
              <a:rPr lang="en-US" altLang="en-US" dirty="0" err="1">
                <a:latin typeface="+mn-lt"/>
              </a:rPr>
              <a:t>Pman</a:t>
            </a:r>
            <a:r>
              <a:rPr lang="en-US" altLang="en-US" dirty="0">
                <a:latin typeface="+mn-lt"/>
              </a:rPr>
              <a:t> </a:t>
            </a:r>
            <a:r>
              <a:rPr lang="hu-HU" altLang="en-US" dirty="0">
                <a:latin typeface="+mn-lt"/>
              </a:rPr>
              <a:t>előremozog</a:t>
            </a:r>
          </a:p>
          <a:p>
            <a:r>
              <a:rPr lang="en-US" altLang="en-US" dirty="0" smtClean="0">
                <a:latin typeface="+mn-lt"/>
              </a:rPr>
              <a:t>    Translate</a:t>
            </a:r>
            <a:r>
              <a:rPr lang="hu-HU" altLang="en-US" dirty="0" smtClean="0">
                <a:latin typeface="+mn-lt"/>
              </a:rPr>
              <a:t>(</a:t>
            </a:r>
            <a:r>
              <a:rPr lang="en-US" altLang="en-US" dirty="0" smtClean="0">
                <a:latin typeface="+mn-lt"/>
              </a:rPr>
              <a:t>forward, up, 0</a:t>
            </a:r>
            <a:r>
              <a:rPr lang="hu-HU" altLang="en-US" dirty="0" smtClean="0">
                <a:latin typeface="+mn-lt"/>
              </a:rPr>
              <a:t>)</a:t>
            </a:r>
            <a:r>
              <a:rPr lang="en-US" altLang="en-US" dirty="0" smtClean="0">
                <a:latin typeface="+mn-lt"/>
              </a:rPr>
              <a:t> </a:t>
            </a:r>
            <a:r>
              <a:rPr lang="hu-HU" altLang="en-US" dirty="0">
                <a:latin typeface="+mn-lt"/>
              </a:rPr>
              <a:t>	</a:t>
            </a:r>
            <a:endParaRPr lang="hu-HU" altLang="en-US" dirty="0" smtClean="0">
              <a:latin typeface="+mn-lt"/>
            </a:endParaRPr>
          </a:p>
          <a:p>
            <a:endParaRPr lang="hu-HU" altLang="en-US" sz="1100" dirty="0">
              <a:latin typeface="+mn-lt"/>
            </a:endParaRPr>
          </a:p>
          <a:p>
            <a:r>
              <a:rPr lang="hu-HU" altLang="en-US" dirty="0">
                <a:latin typeface="+mn-lt"/>
              </a:rPr>
              <a:t>T1= váll pozíció</a:t>
            </a:r>
          </a:p>
          <a:p>
            <a:r>
              <a:rPr lang="en-US" altLang="en-US" dirty="0">
                <a:latin typeface="+mn-lt"/>
              </a:rPr>
              <a:t> </a:t>
            </a:r>
            <a:r>
              <a:rPr lang="en-US" altLang="en-US" dirty="0" smtClean="0">
                <a:latin typeface="+mn-lt"/>
              </a:rPr>
              <a:t>   Translate(</a:t>
            </a:r>
            <a:r>
              <a:rPr lang="en-US" altLang="en-US" dirty="0" err="1" smtClean="0">
                <a:latin typeface="+mn-lt"/>
              </a:rPr>
              <a:t>leftShoulderPos</a:t>
            </a:r>
            <a:r>
              <a:rPr lang="en-US" altLang="en-US" dirty="0" smtClean="0">
                <a:latin typeface="+mn-lt"/>
              </a:rPr>
              <a:t>)</a:t>
            </a:r>
            <a:endParaRPr lang="hu-HU" altLang="en-US" dirty="0" smtClean="0">
              <a:latin typeface="+mn-lt"/>
            </a:endParaRPr>
          </a:p>
          <a:p>
            <a:r>
              <a:rPr lang="en-US" altLang="en-US" sz="1100" dirty="0" smtClean="0">
                <a:latin typeface="+mn-lt"/>
              </a:rPr>
              <a:t> </a:t>
            </a:r>
            <a:endParaRPr lang="hu-HU" altLang="en-US" sz="1100" dirty="0" smtClean="0">
              <a:latin typeface="+mn-lt"/>
            </a:endParaRPr>
          </a:p>
          <a:p>
            <a:r>
              <a:rPr lang="hu-HU" altLang="en-US" dirty="0" smtClean="0">
                <a:latin typeface="+mn-lt"/>
              </a:rPr>
              <a:t>T2</a:t>
            </a:r>
            <a:r>
              <a:rPr lang="en-US" altLang="en-US" dirty="0" smtClean="0">
                <a:latin typeface="+mn-lt"/>
              </a:rPr>
              <a:t> </a:t>
            </a:r>
            <a:r>
              <a:rPr lang="hu-HU" altLang="en-US" dirty="0" smtClean="0">
                <a:latin typeface="+mn-lt"/>
              </a:rPr>
              <a:t>= </a:t>
            </a:r>
            <a:r>
              <a:rPr lang="en-US" altLang="en-US" dirty="0" err="1" smtClean="0">
                <a:latin typeface="+mn-lt"/>
              </a:rPr>
              <a:t>kar</a:t>
            </a:r>
            <a:r>
              <a:rPr lang="hu-HU" altLang="en-US" dirty="0" smtClean="0">
                <a:latin typeface="+mn-lt"/>
              </a:rPr>
              <a:t> </a:t>
            </a:r>
            <a:r>
              <a:rPr lang="hu-HU" altLang="en-US" dirty="0">
                <a:latin typeface="+mn-lt"/>
              </a:rPr>
              <a:t>forgatás</a:t>
            </a:r>
          </a:p>
          <a:p>
            <a:r>
              <a:rPr lang="hu-HU" altLang="en-US" dirty="0" smtClean="0">
                <a:latin typeface="+mn-lt"/>
              </a:rPr>
              <a:t>    </a:t>
            </a:r>
            <a:r>
              <a:rPr lang="en-US" altLang="en-US" dirty="0" smtClean="0">
                <a:latin typeface="+mn-lt"/>
              </a:rPr>
              <a:t>Rotate(</a:t>
            </a:r>
            <a:r>
              <a:rPr lang="en-US" altLang="en-US" dirty="0" err="1" smtClean="0">
                <a:latin typeface="+mn-lt"/>
              </a:rPr>
              <a:t>armAngle</a:t>
            </a:r>
            <a:r>
              <a:rPr lang="en-US" altLang="en-US" dirty="0">
                <a:latin typeface="+mn-lt"/>
              </a:rPr>
              <a:t>, </a:t>
            </a:r>
            <a:r>
              <a:rPr lang="en-US" altLang="en-US" dirty="0" err="1">
                <a:latin typeface="+mn-lt"/>
              </a:rPr>
              <a:t>armRotAxis</a:t>
            </a:r>
            <a:r>
              <a:rPr lang="en-US" altLang="en-US" dirty="0" smtClean="0">
                <a:latin typeface="+mn-lt"/>
              </a:rPr>
              <a:t>)</a:t>
            </a:r>
            <a:endParaRPr lang="hu-HU" altLang="en-US" dirty="0" smtClean="0">
              <a:latin typeface="+mn-lt"/>
            </a:endParaRPr>
          </a:p>
          <a:p>
            <a:r>
              <a:rPr lang="en-US" altLang="en-US" sz="1100" dirty="0" smtClean="0">
                <a:latin typeface="+mn-lt"/>
              </a:rPr>
              <a:t> </a:t>
            </a:r>
            <a:endParaRPr lang="en-US" altLang="en-US" sz="600" dirty="0" smtClean="0">
              <a:latin typeface="+mn-lt"/>
            </a:endParaRPr>
          </a:p>
          <a:p>
            <a:r>
              <a:rPr lang="en-US" altLang="en-US" dirty="0" smtClean="0">
                <a:latin typeface="+mn-lt"/>
              </a:rPr>
              <a:t>…</a:t>
            </a:r>
          </a:p>
          <a:p>
            <a:r>
              <a:rPr lang="en-US" altLang="en-US" dirty="0" smtClean="0">
                <a:latin typeface="+mn-lt"/>
              </a:rPr>
              <a:t>T3 = k</a:t>
            </a:r>
            <a:r>
              <a:rPr lang="hu-HU" altLang="en-US" dirty="0" err="1" smtClean="0">
                <a:latin typeface="+mn-lt"/>
              </a:rPr>
              <a:t>éz</a:t>
            </a:r>
            <a:r>
              <a:rPr lang="hu-HU" altLang="en-US" dirty="0" smtClean="0">
                <a:latin typeface="+mn-lt"/>
              </a:rPr>
              <a:t> pozíció</a:t>
            </a:r>
          </a:p>
          <a:p>
            <a:r>
              <a:rPr lang="hu-HU" altLang="en-US" dirty="0" smtClean="0">
                <a:latin typeface="+mn-lt"/>
              </a:rPr>
              <a:t>    </a:t>
            </a:r>
            <a:r>
              <a:rPr lang="hu-HU" altLang="en-US" dirty="0" err="1" smtClean="0">
                <a:latin typeface="+mn-lt"/>
              </a:rPr>
              <a:t>Translate</a:t>
            </a:r>
            <a:r>
              <a:rPr lang="hu-HU" altLang="en-US" dirty="0" smtClean="0">
                <a:latin typeface="+mn-lt"/>
              </a:rPr>
              <a:t>(</a:t>
            </a:r>
            <a:r>
              <a:rPr lang="hu-HU" altLang="en-US" dirty="0" err="1" smtClean="0">
                <a:latin typeface="+mn-lt"/>
              </a:rPr>
              <a:t>armLength</a:t>
            </a:r>
            <a:r>
              <a:rPr lang="hu-HU" altLang="en-US" dirty="0">
                <a:latin typeface="+mn-lt"/>
              </a:rPr>
              <a:t>, 0, </a:t>
            </a:r>
            <a:r>
              <a:rPr lang="hu-HU" altLang="en-US" dirty="0" err="1" smtClean="0">
                <a:latin typeface="+mn-lt"/>
              </a:rPr>
              <a:t>0</a:t>
            </a:r>
            <a:r>
              <a:rPr lang="hu-HU" altLang="en-US" dirty="0" smtClean="0">
                <a:latin typeface="+mn-lt"/>
              </a:rPr>
              <a:t>) </a:t>
            </a:r>
          </a:p>
        </p:txBody>
      </p:sp>
      <p:sp>
        <p:nvSpPr>
          <p:cNvPr id="25611" name="Line 25"/>
          <p:cNvSpPr>
            <a:spLocks noChangeShapeType="1"/>
          </p:cNvSpPr>
          <p:nvPr/>
        </p:nvSpPr>
        <p:spPr bwMode="auto">
          <a:xfrm>
            <a:off x="6875463" y="3865563"/>
            <a:ext cx="1495425" cy="187325"/>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12" name="Rectangle 26"/>
          <p:cNvSpPr>
            <a:spLocks noChangeArrowheads="1"/>
          </p:cNvSpPr>
          <p:nvPr/>
        </p:nvSpPr>
        <p:spPr bwMode="auto">
          <a:xfrm>
            <a:off x="7956550" y="3578225"/>
            <a:ext cx="5445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i="1">
                <a:solidFill>
                  <a:srgbClr val="FF0000"/>
                </a:solidFill>
              </a:rPr>
              <a:t>T0</a:t>
            </a:r>
          </a:p>
        </p:txBody>
      </p:sp>
      <p:sp>
        <p:nvSpPr>
          <p:cNvPr id="25613" name="Rectangle 27"/>
          <p:cNvSpPr>
            <a:spLocks noChangeArrowheads="1"/>
          </p:cNvSpPr>
          <p:nvPr/>
        </p:nvSpPr>
        <p:spPr bwMode="auto">
          <a:xfrm>
            <a:off x="6972300" y="3133725"/>
            <a:ext cx="522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dirty="0">
                <a:solidFill>
                  <a:srgbClr val="18E63A"/>
                </a:solidFill>
              </a:rPr>
              <a:t>T1</a:t>
            </a:r>
          </a:p>
        </p:txBody>
      </p:sp>
      <p:sp>
        <p:nvSpPr>
          <p:cNvPr id="25614" name="Rectangle 28"/>
          <p:cNvSpPr>
            <a:spLocks noChangeArrowheads="1"/>
          </p:cNvSpPr>
          <p:nvPr/>
        </p:nvSpPr>
        <p:spPr bwMode="auto">
          <a:xfrm>
            <a:off x="5524500" y="3057525"/>
            <a:ext cx="5445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i="1">
                <a:solidFill>
                  <a:srgbClr val="FFFF00"/>
                </a:solidFill>
              </a:rPr>
              <a:t>T2</a:t>
            </a:r>
          </a:p>
        </p:txBody>
      </p:sp>
      <p:sp>
        <p:nvSpPr>
          <p:cNvPr id="25615" name="Text Box 31"/>
          <p:cNvSpPr txBox="1">
            <a:spLocks noChangeArrowheads="1"/>
          </p:cNvSpPr>
          <p:nvPr/>
        </p:nvSpPr>
        <p:spPr bwMode="auto">
          <a:xfrm>
            <a:off x="5759450" y="850900"/>
            <a:ext cx="1084263" cy="5222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a:t>Pman</a:t>
            </a:r>
            <a:endParaRPr lang="hu-HU" altLang="en-US"/>
          </a:p>
        </p:txBody>
      </p:sp>
      <p:sp>
        <p:nvSpPr>
          <p:cNvPr id="25616" name="Text Box 32"/>
          <p:cNvSpPr txBox="1">
            <a:spLocks noChangeArrowheads="1"/>
          </p:cNvSpPr>
          <p:nvPr/>
        </p:nvSpPr>
        <p:spPr bwMode="auto">
          <a:xfrm>
            <a:off x="3529013" y="1858963"/>
            <a:ext cx="863600" cy="4095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2000"/>
              <a:t>Head</a:t>
            </a:r>
          </a:p>
        </p:txBody>
      </p:sp>
      <p:sp>
        <p:nvSpPr>
          <p:cNvPr id="25617" name="Text Box 33"/>
          <p:cNvSpPr txBox="1">
            <a:spLocks noChangeArrowheads="1"/>
          </p:cNvSpPr>
          <p:nvPr/>
        </p:nvSpPr>
        <p:spPr bwMode="auto">
          <a:xfrm>
            <a:off x="4465638" y="1858963"/>
            <a:ext cx="855662" cy="4095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2000"/>
              <a:t>Torso</a:t>
            </a:r>
          </a:p>
        </p:txBody>
      </p:sp>
      <p:sp>
        <p:nvSpPr>
          <p:cNvPr id="25618" name="Text Box 34"/>
          <p:cNvSpPr txBox="1">
            <a:spLocks noChangeArrowheads="1"/>
          </p:cNvSpPr>
          <p:nvPr/>
        </p:nvSpPr>
        <p:spPr bwMode="auto">
          <a:xfrm>
            <a:off x="5400675" y="1858963"/>
            <a:ext cx="846138" cy="4095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2000"/>
              <a:t>Leg1</a:t>
            </a:r>
          </a:p>
        </p:txBody>
      </p:sp>
      <p:sp>
        <p:nvSpPr>
          <p:cNvPr id="25619" name="Text Box 35"/>
          <p:cNvSpPr txBox="1">
            <a:spLocks noChangeArrowheads="1"/>
          </p:cNvSpPr>
          <p:nvPr/>
        </p:nvSpPr>
        <p:spPr bwMode="auto">
          <a:xfrm>
            <a:off x="6337300" y="1858963"/>
            <a:ext cx="846138" cy="4095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2000"/>
              <a:t>Leg2</a:t>
            </a:r>
          </a:p>
        </p:txBody>
      </p:sp>
      <p:sp>
        <p:nvSpPr>
          <p:cNvPr id="25620" name="Line 36"/>
          <p:cNvSpPr>
            <a:spLocks noChangeShapeType="1"/>
          </p:cNvSpPr>
          <p:nvPr/>
        </p:nvSpPr>
        <p:spPr bwMode="auto">
          <a:xfrm flipH="1">
            <a:off x="4968875" y="1354138"/>
            <a:ext cx="1295400" cy="50482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21" name="Line 37"/>
          <p:cNvSpPr>
            <a:spLocks noChangeShapeType="1"/>
          </p:cNvSpPr>
          <p:nvPr/>
        </p:nvSpPr>
        <p:spPr bwMode="auto">
          <a:xfrm flipH="1">
            <a:off x="5903913" y="1354138"/>
            <a:ext cx="360362" cy="50482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22" name="Line 38"/>
          <p:cNvSpPr>
            <a:spLocks noChangeShapeType="1"/>
          </p:cNvSpPr>
          <p:nvPr/>
        </p:nvSpPr>
        <p:spPr bwMode="auto">
          <a:xfrm>
            <a:off x="6264275" y="1354138"/>
            <a:ext cx="576263" cy="50482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23" name="Line 39"/>
          <p:cNvSpPr>
            <a:spLocks noChangeShapeType="1"/>
          </p:cNvSpPr>
          <p:nvPr/>
        </p:nvSpPr>
        <p:spPr bwMode="auto">
          <a:xfrm>
            <a:off x="6264275" y="1354138"/>
            <a:ext cx="1584325" cy="50482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24" name="Text Box 40"/>
          <p:cNvSpPr txBox="1">
            <a:spLocks noChangeArrowheads="1"/>
          </p:cNvSpPr>
          <p:nvPr/>
        </p:nvSpPr>
        <p:spPr bwMode="auto">
          <a:xfrm>
            <a:off x="7272338" y="1858963"/>
            <a:ext cx="793750" cy="4095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2000"/>
              <a:t>Arm</a:t>
            </a:r>
          </a:p>
        </p:txBody>
      </p:sp>
      <p:sp>
        <p:nvSpPr>
          <p:cNvPr id="25625" name="Text Box 41"/>
          <p:cNvSpPr txBox="1">
            <a:spLocks noChangeArrowheads="1"/>
          </p:cNvSpPr>
          <p:nvPr/>
        </p:nvSpPr>
        <p:spPr bwMode="auto">
          <a:xfrm>
            <a:off x="8137525" y="1858963"/>
            <a:ext cx="827088" cy="4095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2000"/>
              <a:t>Arm2</a:t>
            </a:r>
          </a:p>
        </p:txBody>
      </p:sp>
      <p:sp>
        <p:nvSpPr>
          <p:cNvPr id="25626" name="Line 42"/>
          <p:cNvSpPr>
            <a:spLocks noChangeShapeType="1"/>
          </p:cNvSpPr>
          <p:nvPr/>
        </p:nvSpPr>
        <p:spPr bwMode="auto">
          <a:xfrm flipH="1">
            <a:off x="3960813" y="1354138"/>
            <a:ext cx="2232025" cy="50482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27" name="Line 43"/>
          <p:cNvSpPr>
            <a:spLocks noChangeShapeType="1"/>
          </p:cNvSpPr>
          <p:nvPr/>
        </p:nvSpPr>
        <p:spPr bwMode="auto">
          <a:xfrm>
            <a:off x="6264275" y="1354138"/>
            <a:ext cx="2376488" cy="50482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28" name="Rectangle 44"/>
          <p:cNvSpPr>
            <a:spLocks noChangeArrowheads="1"/>
          </p:cNvSpPr>
          <p:nvPr/>
        </p:nvSpPr>
        <p:spPr bwMode="auto">
          <a:xfrm>
            <a:off x="6840538" y="850900"/>
            <a:ext cx="522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i="1">
                <a:solidFill>
                  <a:srgbClr val="FF0000"/>
                </a:solidFill>
              </a:rPr>
              <a:t>T0</a:t>
            </a:r>
          </a:p>
        </p:txBody>
      </p:sp>
      <p:sp>
        <p:nvSpPr>
          <p:cNvPr id="25629" name="Rectangle 45"/>
          <p:cNvSpPr>
            <a:spLocks noChangeArrowheads="1"/>
          </p:cNvSpPr>
          <p:nvPr/>
        </p:nvSpPr>
        <p:spPr bwMode="auto">
          <a:xfrm>
            <a:off x="7559675" y="1211263"/>
            <a:ext cx="10207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t>T1, </a:t>
            </a:r>
            <a:r>
              <a:rPr lang="hu-HU" altLang="en-US" i="1">
                <a:solidFill>
                  <a:schemeClr val="accent2"/>
                </a:solidFill>
              </a:rPr>
              <a:t>T2</a:t>
            </a:r>
            <a:endParaRPr lang="hu-HU" altLang="en-US"/>
          </a:p>
        </p:txBody>
      </p:sp>
      <p:sp>
        <p:nvSpPr>
          <p:cNvPr id="25630" name="Line 19"/>
          <p:cNvSpPr>
            <a:spLocks noChangeShapeType="1"/>
          </p:cNvSpPr>
          <p:nvPr/>
        </p:nvSpPr>
        <p:spPr bwMode="auto">
          <a:xfrm flipH="1">
            <a:off x="5435600" y="3722688"/>
            <a:ext cx="1081088" cy="274637"/>
          </a:xfrm>
          <a:prstGeom prst="line">
            <a:avLst/>
          </a:prstGeom>
          <a:noFill/>
          <a:ln w="127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 name="Rectangle 27"/>
          <p:cNvSpPr>
            <a:spLocks noChangeArrowheads="1"/>
          </p:cNvSpPr>
          <p:nvPr/>
        </p:nvSpPr>
        <p:spPr bwMode="auto">
          <a:xfrm>
            <a:off x="6040437" y="4177376"/>
            <a:ext cx="522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dirty="0">
                <a:solidFill>
                  <a:schemeClr val="accent6">
                    <a:lumMod val="40000"/>
                    <a:lumOff val="60000"/>
                  </a:schemeClr>
                </a:solidFill>
              </a:rPr>
              <a:t>T1</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6"/>
          <p:cNvSpPr>
            <a:spLocks noGrp="1" noChangeArrowheads="1"/>
          </p:cNvSpPr>
          <p:nvPr>
            <p:ph type="title"/>
          </p:nvPr>
        </p:nvSpPr>
        <p:spPr>
          <a:xfrm>
            <a:off x="695898" y="46579"/>
            <a:ext cx="5877166" cy="1143000"/>
          </a:xfrm>
        </p:spPr>
        <p:txBody>
          <a:bodyPr/>
          <a:lstStyle/>
          <a:p>
            <a:pPr>
              <a:defRPr/>
            </a:pPr>
            <a:r>
              <a:rPr lang="en-US" sz="4000" dirty="0" err="1" smtClean="0">
                <a:solidFill>
                  <a:srgbClr val="FF0000"/>
                </a:solidFill>
              </a:rPr>
              <a:t>Pman</a:t>
            </a:r>
            <a:r>
              <a:rPr lang="en-US" sz="4000" dirty="0" smtClean="0">
                <a:solidFill>
                  <a:srgbClr val="FF0000"/>
                </a:solidFill>
              </a:rPr>
              <a:t> </a:t>
            </a:r>
            <a:r>
              <a:rPr lang="hu-HU" sz="4000" dirty="0" smtClean="0">
                <a:solidFill>
                  <a:srgbClr val="FF0000"/>
                </a:solidFill>
              </a:rPr>
              <a:t>rajzolás és animáció</a:t>
            </a:r>
          </a:p>
        </p:txBody>
      </p:sp>
      <p:sp>
        <p:nvSpPr>
          <p:cNvPr id="26627" name="Rectangle 1027"/>
          <p:cNvSpPr>
            <a:spLocks noChangeArrowheads="1"/>
          </p:cNvSpPr>
          <p:nvPr/>
        </p:nvSpPr>
        <p:spPr bwMode="auto">
          <a:xfrm>
            <a:off x="215516" y="1003600"/>
            <a:ext cx="9143999" cy="604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800" b="1" dirty="0" smtClean="0">
                <a:latin typeface="Courier New" pitchFamily="49" charset="0"/>
                <a:cs typeface="Courier New" panose="02070309020205020404" pitchFamily="49" charset="0"/>
              </a:rPr>
              <a:t>class </a:t>
            </a:r>
            <a:r>
              <a:rPr lang="en-US" altLang="en-US" sz="1800" b="1" dirty="0" err="1" smtClean="0">
                <a:latin typeface="Courier New" pitchFamily="49" charset="0"/>
                <a:cs typeface="Courier New" panose="02070309020205020404" pitchFamily="49" charset="0"/>
              </a:rPr>
              <a:t>Pman</a:t>
            </a:r>
            <a:r>
              <a:rPr lang="en-US" altLang="en-US" sz="1800" b="1" dirty="0" smtClean="0">
                <a:latin typeface="Courier New" pitchFamily="49" charset="0"/>
                <a:cs typeface="Courier New" panose="02070309020205020404" pitchFamily="49" charset="0"/>
              </a:rPr>
              <a:t> {</a:t>
            </a:r>
          </a:p>
          <a:p>
            <a:r>
              <a:rPr lang="en-US" altLang="en-US" sz="1800" b="1" dirty="0">
                <a:latin typeface="Courier New" pitchFamily="49" charset="0"/>
                <a:cs typeface="Courier New" panose="02070309020205020404" pitchFamily="49" charset="0"/>
              </a:rPr>
              <a:t> </a:t>
            </a:r>
            <a:r>
              <a:rPr lang="en-US" altLang="en-US" sz="1800" b="1" dirty="0" smtClean="0">
                <a:latin typeface="Courier New" pitchFamily="49" charset="0"/>
                <a:cs typeface="Courier New" panose="02070309020205020404" pitchFamily="49" charset="0"/>
              </a:rPr>
              <a:t>  float </a:t>
            </a:r>
            <a:r>
              <a:rPr lang="en-US" altLang="en-US" sz="1800" b="1" dirty="0" err="1" smtClean="0">
                <a:solidFill>
                  <a:srgbClr val="FF0000"/>
                </a:solidFill>
                <a:latin typeface="Courier New" pitchFamily="49" charset="0"/>
                <a:cs typeface="Courier New" panose="02070309020205020404" pitchFamily="49" charset="0"/>
              </a:rPr>
              <a:t>armAngle</a:t>
            </a:r>
            <a:r>
              <a:rPr lang="en-US" altLang="en-US" sz="1800" b="1" dirty="0" smtClean="0">
                <a:solidFill>
                  <a:srgbClr val="FF0000"/>
                </a:solidFill>
                <a:latin typeface="Courier New" pitchFamily="49" charset="0"/>
                <a:cs typeface="Courier New" panose="02070309020205020404" pitchFamily="49" charset="0"/>
              </a:rPr>
              <a:t>, </a:t>
            </a:r>
            <a:r>
              <a:rPr lang="en-US" altLang="en-US" sz="1800" b="1" dirty="0" err="1" smtClean="0">
                <a:solidFill>
                  <a:srgbClr val="FF0000"/>
                </a:solidFill>
                <a:latin typeface="Courier New" pitchFamily="49" charset="0"/>
                <a:cs typeface="Courier New" panose="02070309020205020404" pitchFamily="49" charset="0"/>
              </a:rPr>
              <a:t>dArmAngle</a:t>
            </a:r>
            <a:r>
              <a:rPr lang="en-US" altLang="en-US" sz="1800" b="1" dirty="0" smtClean="0">
                <a:solidFill>
                  <a:srgbClr val="FF0000"/>
                </a:solidFill>
                <a:latin typeface="Courier New" pitchFamily="49" charset="0"/>
                <a:cs typeface="Courier New" panose="02070309020205020404" pitchFamily="49" charset="0"/>
              </a:rPr>
              <a:t>, forward, up</a:t>
            </a:r>
            <a:r>
              <a:rPr lang="en-US" altLang="en-US" sz="1800" b="1" dirty="0" smtClean="0">
                <a:latin typeface="Courier New" pitchFamily="49" charset="0"/>
                <a:cs typeface="Courier New" panose="02070309020205020404" pitchFamily="49" charset="0"/>
              </a:rPr>
              <a:t>; </a:t>
            </a:r>
          </a:p>
          <a:p>
            <a:r>
              <a:rPr lang="en-US" altLang="en-US" sz="1800" b="1" dirty="0">
                <a:latin typeface="Courier New" pitchFamily="49" charset="0"/>
                <a:cs typeface="Courier New" panose="02070309020205020404" pitchFamily="49" charset="0"/>
              </a:rPr>
              <a:t> </a:t>
            </a:r>
            <a:r>
              <a:rPr lang="en-US" altLang="en-US" sz="1800" b="1" dirty="0" smtClean="0">
                <a:latin typeface="Courier New" pitchFamily="49" charset="0"/>
                <a:cs typeface="Courier New" panose="02070309020205020404" pitchFamily="49" charset="0"/>
              </a:rPr>
              <a:t>  </a:t>
            </a:r>
            <a:r>
              <a:rPr lang="en-US" altLang="en-US" sz="1800" b="1" dirty="0" err="1" smtClean="0">
                <a:latin typeface="Courier New" pitchFamily="49" charset="0"/>
                <a:cs typeface="Courier New" panose="02070309020205020404" pitchFamily="49" charset="0"/>
              </a:rPr>
              <a:t>const</a:t>
            </a:r>
            <a:r>
              <a:rPr lang="en-US" altLang="en-US" sz="1800" b="1" dirty="0" smtClean="0">
                <a:latin typeface="Courier New" pitchFamily="49" charset="0"/>
                <a:cs typeface="Courier New" panose="02070309020205020404" pitchFamily="49" charset="0"/>
              </a:rPr>
              <a:t> … </a:t>
            </a:r>
            <a:r>
              <a:rPr lang="en-US" altLang="en-US" sz="1800" b="1" dirty="0" err="1" smtClean="0">
                <a:solidFill>
                  <a:srgbClr val="7030A0"/>
                </a:solidFill>
                <a:latin typeface="Courier New" pitchFamily="49" charset="0"/>
                <a:cs typeface="Courier New" panose="02070309020205020404" pitchFamily="49" charset="0"/>
              </a:rPr>
              <a:t>armLength</a:t>
            </a:r>
            <a:r>
              <a:rPr lang="en-US" altLang="en-US" sz="1800" b="1" dirty="0" smtClean="0">
                <a:solidFill>
                  <a:srgbClr val="7030A0"/>
                </a:solidFill>
                <a:latin typeface="Courier New" pitchFamily="49" charset="0"/>
                <a:cs typeface="Courier New" panose="02070309020205020404" pitchFamily="49" charset="0"/>
              </a:rPr>
              <a:t>, </a:t>
            </a:r>
            <a:r>
              <a:rPr lang="en-US" altLang="en-US" sz="1800" b="1" dirty="0" err="1" smtClean="0">
                <a:solidFill>
                  <a:srgbClr val="7030A0"/>
                </a:solidFill>
                <a:latin typeface="Courier New" pitchFamily="49" charset="0"/>
                <a:cs typeface="Courier New" panose="02070309020205020404" pitchFamily="49" charset="0"/>
              </a:rPr>
              <a:t>armRotAxis</a:t>
            </a:r>
            <a:r>
              <a:rPr lang="en-US" altLang="en-US" sz="1800" b="1" dirty="0" smtClean="0">
                <a:solidFill>
                  <a:srgbClr val="7030A0"/>
                </a:solidFill>
                <a:latin typeface="Courier New" pitchFamily="49" charset="0"/>
                <a:cs typeface="Courier New" panose="02070309020205020404" pitchFamily="49" charset="0"/>
              </a:rPr>
              <a:t>, </a:t>
            </a:r>
            <a:r>
              <a:rPr lang="en-US" altLang="en-US" sz="1800" b="1" dirty="0" err="1" smtClean="0">
                <a:solidFill>
                  <a:srgbClr val="7030A0"/>
                </a:solidFill>
                <a:latin typeface="Courier New" pitchFamily="49" charset="0"/>
                <a:cs typeface="Courier New" panose="02070309020205020404" pitchFamily="49" charset="0"/>
              </a:rPr>
              <a:t>rightArmJoint</a:t>
            </a:r>
            <a:r>
              <a:rPr lang="en-US" altLang="en-US" sz="1800" b="1" dirty="0" smtClean="0">
                <a:latin typeface="Courier New" pitchFamily="49" charset="0"/>
                <a:cs typeface="Courier New" panose="02070309020205020404" pitchFamily="49" charset="0"/>
              </a:rPr>
              <a:t>, …; </a:t>
            </a:r>
          </a:p>
          <a:p>
            <a:r>
              <a:rPr lang="en-US" altLang="en-US" sz="1800" b="1" dirty="0">
                <a:latin typeface="Courier New" pitchFamily="49" charset="0"/>
                <a:cs typeface="Courier New" panose="02070309020205020404" pitchFamily="49" charset="0"/>
              </a:rPr>
              <a:t>p</a:t>
            </a:r>
            <a:r>
              <a:rPr lang="en-US" altLang="en-US" sz="1800" b="1" dirty="0" smtClean="0">
                <a:latin typeface="Courier New" pitchFamily="49" charset="0"/>
                <a:cs typeface="Courier New" panose="02070309020205020404" pitchFamily="49" charset="0"/>
              </a:rPr>
              <a:t>ublic:</a:t>
            </a:r>
          </a:p>
          <a:p>
            <a:r>
              <a:rPr lang="en-US" altLang="en-US" sz="1800" b="1" dirty="0">
                <a:latin typeface="Courier New" pitchFamily="49" charset="0"/>
                <a:cs typeface="Courier New" panose="02070309020205020404" pitchFamily="49" charset="0"/>
              </a:rPr>
              <a:t> </a:t>
            </a:r>
            <a:r>
              <a:rPr lang="en-US" altLang="en-US" sz="1800" b="1" dirty="0" smtClean="0">
                <a:latin typeface="Courier New" pitchFamily="49" charset="0"/>
                <a:cs typeface="Courier New" panose="02070309020205020404" pitchFamily="49" charset="0"/>
              </a:rPr>
              <a:t> </a:t>
            </a:r>
            <a:r>
              <a:rPr lang="hu-HU" altLang="en-US" sz="1800" b="1" dirty="0" err="1" smtClean="0">
                <a:latin typeface="Courier New" pitchFamily="49" charset="0"/>
                <a:cs typeface="Courier New" panose="02070309020205020404" pitchFamily="49" charset="0"/>
              </a:rPr>
              <a:t>void</a:t>
            </a:r>
            <a:r>
              <a:rPr lang="hu-HU" altLang="en-US" sz="1800" b="1" dirty="0" smtClean="0">
                <a:latin typeface="Courier New" pitchFamily="49" charset="0"/>
                <a:cs typeface="Courier New" panose="02070309020205020404" pitchFamily="49" charset="0"/>
              </a:rPr>
              <a:t> </a:t>
            </a:r>
            <a:r>
              <a:rPr lang="hu-HU" altLang="en-US" sz="1800" b="1" dirty="0" err="1">
                <a:latin typeface="Courier New" pitchFamily="49" charset="0"/>
                <a:cs typeface="Courier New" panose="02070309020205020404" pitchFamily="49" charset="0"/>
              </a:rPr>
              <a:t>Draw</a:t>
            </a:r>
            <a:r>
              <a:rPr lang="en-US" altLang="en-US" sz="1800" b="1" dirty="0">
                <a:latin typeface="Courier New" pitchFamily="49" charset="0"/>
                <a:cs typeface="Courier New" panose="02070309020205020404" pitchFamily="49" charset="0"/>
              </a:rPr>
              <a:t>Arm</a:t>
            </a:r>
            <a:r>
              <a:rPr lang="hu-HU" altLang="en-US" sz="1800" b="1" dirty="0">
                <a:latin typeface="Courier New" pitchFamily="49" charset="0"/>
                <a:cs typeface="Courier New" panose="02070309020205020404" pitchFamily="49" charset="0"/>
              </a:rPr>
              <a:t>(</a:t>
            </a:r>
            <a:r>
              <a:rPr lang="hu-HU" altLang="en-US" sz="1800" b="1" dirty="0" err="1">
                <a:latin typeface="Courier New" pitchFamily="49" charset="0"/>
                <a:cs typeface="Courier New" panose="02070309020205020404" pitchFamily="49" charset="0"/>
              </a:rPr>
              <a:t>float</a:t>
            </a:r>
            <a:r>
              <a:rPr lang="hu-HU" altLang="en-US" sz="1800" b="1" dirty="0">
                <a:latin typeface="Courier New" pitchFamily="49" charset="0"/>
                <a:cs typeface="Courier New" panose="02070309020205020404" pitchFamily="49" charset="0"/>
              </a:rPr>
              <a:t> </a:t>
            </a:r>
            <a:r>
              <a:rPr lang="hu-HU" altLang="en-US" sz="1800" b="1" dirty="0" err="1">
                <a:latin typeface="Courier New" pitchFamily="49" charset="0"/>
                <a:cs typeface="Courier New" panose="02070309020205020404" pitchFamily="49" charset="0"/>
              </a:rPr>
              <a:t>dt</a:t>
            </a:r>
            <a:r>
              <a:rPr lang="en-US" altLang="en-US" sz="1800" b="1" dirty="0">
                <a:latin typeface="Courier New" pitchFamily="49" charset="0"/>
                <a:cs typeface="Courier New" panose="02070309020205020404" pitchFamily="49" charset="0"/>
              </a:rPr>
              <a:t>, mat4 M</a:t>
            </a:r>
            <a:r>
              <a:rPr lang="hu-HU" altLang="en-US" sz="1800" b="1" dirty="0">
                <a:latin typeface="Courier New" pitchFamily="49" charset="0"/>
                <a:cs typeface="Courier New" panose="02070309020205020404" pitchFamily="49" charset="0"/>
              </a:rPr>
              <a:t>) {</a:t>
            </a:r>
            <a:endParaRPr lang="en-US" altLang="en-US" sz="1800" b="1" dirty="0">
              <a:latin typeface="Courier New" pitchFamily="49" charset="0"/>
              <a:cs typeface="Courier New" panose="02070309020205020404" pitchFamily="49" charset="0"/>
            </a:endParaRPr>
          </a:p>
          <a:p>
            <a:r>
              <a:rPr lang="en-US" altLang="en-US" sz="1800" b="1" dirty="0" smtClean="0">
                <a:latin typeface="Courier New" pitchFamily="49" charset="0"/>
                <a:cs typeface="Courier New" panose="02070309020205020404" pitchFamily="49" charset="0"/>
              </a:rPr>
              <a:t>     M </a:t>
            </a:r>
            <a:r>
              <a:rPr lang="en-US" altLang="en-US" sz="1800" b="1" dirty="0">
                <a:latin typeface="Courier New" pitchFamily="49" charset="0"/>
                <a:cs typeface="Courier New" panose="02070309020205020404" pitchFamily="49" charset="0"/>
              </a:rPr>
              <a:t>= </a:t>
            </a:r>
            <a:r>
              <a:rPr lang="en-US" altLang="en-US" sz="1800" b="1" dirty="0" smtClean="0">
                <a:latin typeface="Courier New" pitchFamily="49" charset="0"/>
                <a:cs typeface="Courier New" panose="02070309020205020404" pitchFamily="49" charset="0"/>
              </a:rPr>
              <a:t>Rotate(</a:t>
            </a:r>
            <a:r>
              <a:rPr lang="en-US" altLang="en-US" sz="1800" b="1" dirty="0" err="1" smtClean="0">
                <a:solidFill>
                  <a:srgbClr val="FF0000"/>
                </a:solidFill>
                <a:latin typeface="Courier New" pitchFamily="49" charset="0"/>
                <a:cs typeface="Courier New" panose="02070309020205020404" pitchFamily="49" charset="0"/>
              </a:rPr>
              <a:t>armAngle</a:t>
            </a:r>
            <a:r>
              <a:rPr lang="en-US" altLang="en-US" sz="1800" b="1" dirty="0">
                <a:latin typeface="Courier New" pitchFamily="49" charset="0"/>
                <a:cs typeface="Courier New" panose="02070309020205020404" pitchFamily="49" charset="0"/>
              </a:rPr>
              <a:t>, </a:t>
            </a:r>
            <a:r>
              <a:rPr lang="en-US" altLang="en-US" sz="1800" b="1" dirty="0" err="1" smtClean="0">
                <a:solidFill>
                  <a:srgbClr val="7030A0"/>
                </a:solidFill>
                <a:latin typeface="Courier New" pitchFamily="49" charset="0"/>
                <a:cs typeface="Courier New" panose="02070309020205020404" pitchFamily="49" charset="0"/>
              </a:rPr>
              <a:t>armRotAxis</a:t>
            </a:r>
            <a:r>
              <a:rPr lang="hu-HU" altLang="en-US" sz="1800" b="1" dirty="0" smtClean="0">
                <a:latin typeface="Courier New" pitchFamily="49" charset="0"/>
                <a:cs typeface="Courier New" panose="02070309020205020404" pitchFamily="49" charset="0"/>
              </a:rPr>
              <a:t>)</a:t>
            </a:r>
            <a:r>
              <a:rPr lang="en-US" altLang="en-US" sz="1800" b="1" dirty="0" smtClean="0">
                <a:latin typeface="Courier New" pitchFamily="49" charset="0"/>
                <a:cs typeface="Courier New" panose="02070309020205020404" pitchFamily="49" charset="0"/>
              </a:rPr>
              <a:t> * </a:t>
            </a:r>
            <a:r>
              <a:rPr lang="en-US" altLang="en-US" sz="1800" b="1" dirty="0">
                <a:latin typeface="Courier New" pitchFamily="49" charset="0"/>
                <a:cs typeface="Courier New" panose="02070309020205020404" pitchFamily="49" charset="0"/>
              </a:rPr>
              <a:t>M</a:t>
            </a:r>
            <a:r>
              <a:rPr lang="hu-HU" altLang="en-US" sz="1800" b="1" dirty="0">
                <a:latin typeface="Courier New" pitchFamily="49" charset="0"/>
                <a:cs typeface="Courier New" panose="02070309020205020404" pitchFamily="49" charset="0"/>
              </a:rPr>
              <a:t>;</a:t>
            </a:r>
            <a:r>
              <a:rPr lang="en-US" altLang="en-US" sz="1800" b="1" dirty="0">
                <a:latin typeface="Courier New" pitchFamily="49" charset="0"/>
                <a:cs typeface="Courier New" panose="02070309020205020404" pitchFamily="49" charset="0"/>
              </a:rPr>
              <a:t> // </a:t>
            </a:r>
            <a:r>
              <a:rPr lang="en-US" altLang="en-US" sz="1800" b="1" dirty="0" smtClean="0">
                <a:latin typeface="Courier New" pitchFamily="49" charset="0"/>
                <a:cs typeface="Courier New" panose="02070309020205020404" pitchFamily="49" charset="0"/>
              </a:rPr>
              <a:t>T</a:t>
            </a:r>
            <a:r>
              <a:rPr lang="hu-HU" altLang="en-US" sz="1800" b="1" dirty="0" smtClean="0">
                <a:latin typeface="Courier New" pitchFamily="49" charset="0"/>
                <a:cs typeface="Courier New" panose="02070309020205020404" pitchFamily="49" charset="0"/>
              </a:rPr>
              <a:t>2</a:t>
            </a:r>
            <a:endParaRPr lang="hu-HU" altLang="en-US" sz="1800" b="1" dirty="0">
              <a:latin typeface="Courier New" pitchFamily="49" charset="0"/>
              <a:cs typeface="Courier New" panose="02070309020205020404" pitchFamily="49" charset="0"/>
            </a:endParaRPr>
          </a:p>
          <a:p>
            <a:r>
              <a:rPr lang="en-US" altLang="en-US" sz="1800" b="1" dirty="0">
                <a:latin typeface="Courier New" pitchFamily="49" charset="0"/>
                <a:cs typeface="Courier New" panose="02070309020205020404" pitchFamily="49" charset="0"/>
              </a:rPr>
              <a:t>  </a:t>
            </a:r>
            <a:r>
              <a:rPr lang="en-US" altLang="en-US" sz="1800" b="1" dirty="0" smtClean="0">
                <a:latin typeface="Courier New" pitchFamily="49" charset="0"/>
                <a:cs typeface="Courier New" panose="02070309020205020404" pitchFamily="49" charset="0"/>
              </a:rPr>
              <a:t>   </a:t>
            </a:r>
            <a:r>
              <a:rPr lang="en-US" altLang="en-US" sz="1800" b="1" dirty="0" err="1" smtClean="0">
                <a:latin typeface="Courier New" pitchFamily="49" charset="0"/>
                <a:cs typeface="Courier New" panose="02070309020205020404" pitchFamily="49" charset="0"/>
              </a:rPr>
              <a:t>DrawRefArm</a:t>
            </a:r>
            <a:r>
              <a:rPr lang="en-US" altLang="en-US" sz="1800" b="1" dirty="0" smtClean="0">
                <a:latin typeface="Courier New" pitchFamily="49" charset="0"/>
                <a:cs typeface="Courier New" panose="02070309020205020404" pitchFamily="49" charset="0"/>
              </a:rPr>
              <a:t>(M);</a:t>
            </a:r>
          </a:p>
          <a:p>
            <a:r>
              <a:rPr lang="en-US" altLang="en-US" sz="1800" b="1" dirty="0" smtClean="0">
                <a:latin typeface="Courier New" pitchFamily="49" charset="0"/>
                <a:cs typeface="Courier New" panose="02070309020205020404" pitchFamily="49" charset="0"/>
              </a:rPr>
              <a:t>  }</a:t>
            </a:r>
            <a:endParaRPr lang="hu-HU" altLang="en-US" sz="900" b="1" dirty="0" smtClean="0">
              <a:latin typeface="Courier New" pitchFamily="49" charset="0"/>
              <a:cs typeface="Courier New" panose="02070309020205020404" pitchFamily="49" charset="0"/>
            </a:endParaRPr>
          </a:p>
          <a:p>
            <a:r>
              <a:rPr lang="en-US" altLang="en-US" sz="1800" b="1" dirty="0" smtClean="0">
                <a:latin typeface="Courier New" pitchFamily="49" charset="0"/>
                <a:cs typeface="Courier New" panose="02070309020205020404" pitchFamily="49" charset="0"/>
              </a:rPr>
              <a:t>  </a:t>
            </a:r>
            <a:r>
              <a:rPr lang="hu-HU" altLang="en-US" sz="1800" b="1" dirty="0" err="1" smtClean="0">
                <a:latin typeface="Courier New" pitchFamily="49" charset="0"/>
                <a:cs typeface="Courier New" panose="02070309020205020404" pitchFamily="49" charset="0"/>
              </a:rPr>
              <a:t>void</a:t>
            </a:r>
            <a:r>
              <a:rPr lang="hu-HU" altLang="en-US" sz="1800" b="1" dirty="0" smtClean="0">
                <a:latin typeface="Courier New" pitchFamily="49" charset="0"/>
                <a:cs typeface="Courier New" panose="02070309020205020404" pitchFamily="49" charset="0"/>
              </a:rPr>
              <a:t> </a:t>
            </a:r>
            <a:r>
              <a:rPr lang="hu-HU" altLang="en-US" sz="1800" b="1" dirty="0" err="1">
                <a:latin typeface="Courier New" pitchFamily="49" charset="0"/>
                <a:cs typeface="Courier New" panose="02070309020205020404" pitchFamily="49" charset="0"/>
              </a:rPr>
              <a:t>Draw</a:t>
            </a:r>
            <a:r>
              <a:rPr lang="en-US" altLang="en-US" sz="1800" b="1" dirty="0" err="1">
                <a:latin typeface="Courier New" pitchFamily="49" charset="0"/>
                <a:cs typeface="Courier New" panose="02070309020205020404" pitchFamily="49" charset="0"/>
              </a:rPr>
              <a:t>Pman</a:t>
            </a:r>
            <a:r>
              <a:rPr lang="hu-HU" altLang="en-US" sz="1800" b="1" dirty="0" smtClean="0">
                <a:latin typeface="Courier New" pitchFamily="49" charset="0"/>
                <a:cs typeface="Courier New" panose="02070309020205020404" pitchFamily="49" charset="0"/>
              </a:rPr>
              <a:t>(</a:t>
            </a:r>
            <a:r>
              <a:rPr lang="en-US" altLang="en-US" sz="1800" b="1" dirty="0" smtClean="0">
                <a:latin typeface="Courier New" pitchFamily="49" charset="0"/>
                <a:cs typeface="Courier New" panose="02070309020205020404" pitchFamily="49" charset="0"/>
              </a:rPr>
              <a:t> </a:t>
            </a:r>
            <a:r>
              <a:rPr lang="hu-HU" altLang="en-US" sz="1800" b="1" dirty="0" smtClean="0">
                <a:latin typeface="Courier New" pitchFamily="49" charset="0"/>
                <a:cs typeface="Courier New" panose="02070309020205020404" pitchFamily="49" charset="0"/>
              </a:rPr>
              <a:t>) {</a:t>
            </a:r>
            <a:r>
              <a:rPr lang="en-US" altLang="en-US" sz="1800" b="1" dirty="0" smtClean="0">
                <a:latin typeface="Courier New" pitchFamily="49" charset="0"/>
                <a:cs typeface="Courier New" panose="02070309020205020404" pitchFamily="49" charset="0"/>
              </a:rPr>
              <a:t> // set matrices from animation parameters</a:t>
            </a:r>
            <a:endParaRPr lang="hu-HU" altLang="en-US" sz="1800" b="1" dirty="0">
              <a:latin typeface="Courier New" pitchFamily="49" charset="0"/>
              <a:cs typeface="Courier New" panose="02070309020205020404" pitchFamily="49" charset="0"/>
            </a:endParaRPr>
          </a:p>
          <a:p>
            <a:r>
              <a:rPr lang="en-US" altLang="en-US" sz="1800" b="1" dirty="0" smtClean="0">
                <a:latin typeface="Courier New" pitchFamily="49" charset="0"/>
                <a:cs typeface="Courier New" panose="02070309020205020404" pitchFamily="49" charset="0"/>
              </a:rPr>
              <a:t>     mat4 M = Translate</a:t>
            </a:r>
            <a:r>
              <a:rPr lang="hu-HU" altLang="en-US" sz="1800" b="1" dirty="0" smtClean="0">
                <a:latin typeface="Courier New" pitchFamily="49" charset="0"/>
                <a:cs typeface="Courier New" panose="02070309020205020404" pitchFamily="49" charset="0"/>
              </a:rPr>
              <a:t>(</a:t>
            </a:r>
            <a:r>
              <a:rPr lang="en-US" altLang="en-US" sz="1800" b="1" dirty="0" smtClean="0">
                <a:solidFill>
                  <a:srgbClr val="FF0000"/>
                </a:solidFill>
                <a:latin typeface="Courier New" pitchFamily="49" charset="0"/>
                <a:cs typeface="Courier New" panose="02070309020205020404" pitchFamily="49" charset="0"/>
              </a:rPr>
              <a:t>forward, up</a:t>
            </a:r>
            <a:r>
              <a:rPr lang="en-US" altLang="en-US" sz="1800" b="1" dirty="0" smtClean="0">
                <a:latin typeface="Courier New" pitchFamily="49" charset="0"/>
                <a:cs typeface="Courier New" panose="02070309020205020404" pitchFamily="49" charset="0"/>
              </a:rPr>
              <a:t>, 0</a:t>
            </a:r>
            <a:r>
              <a:rPr lang="hu-HU" altLang="en-US" sz="1800" b="1" dirty="0" smtClean="0">
                <a:latin typeface="Courier New" pitchFamily="49" charset="0"/>
                <a:cs typeface="Courier New" panose="02070309020205020404" pitchFamily="49" charset="0"/>
              </a:rPr>
              <a:t>);</a:t>
            </a:r>
            <a:r>
              <a:rPr lang="en-US" altLang="en-US" sz="1800" b="1" dirty="0" smtClean="0">
                <a:latin typeface="Courier New" pitchFamily="49" charset="0"/>
                <a:cs typeface="Courier New" panose="02070309020205020404" pitchFamily="49" charset="0"/>
              </a:rPr>
              <a:t> // T0</a:t>
            </a:r>
            <a:r>
              <a:rPr lang="hu-HU" altLang="en-US" sz="1800" b="1" dirty="0">
                <a:latin typeface="Courier New" pitchFamily="49" charset="0"/>
                <a:cs typeface="Courier New" panose="02070309020205020404" pitchFamily="49" charset="0"/>
              </a:rPr>
              <a:t>	</a:t>
            </a:r>
            <a:endParaRPr lang="en-US" altLang="en-US" sz="1800" b="1" dirty="0" smtClean="0">
              <a:latin typeface="Courier New" pitchFamily="49" charset="0"/>
              <a:cs typeface="Courier New" panose="02070309020205020404" pitchFamily="49" charset="0"/>
            </a:endParaRPr>
          </a:p>
          <a:p>
            <a:r>
              <a:rPr lang="en-US" altLang="en-US" sz="1800" b="1" dirty="0" smtClean="0">
                <a:latin typeface="Courier New" pitchFamily="49" charset="0"/>
                <a:cs typeface="Courier New" panose="02070309020205020404" pitchFamily="49" charset="0"/>
              </a:rPr>
              <a:t>     </a:t>
            </a:r>
            <a:r>
              <a:rPr lang="en-US" altLang="en-US" sz="1800" b="1" dirty="0" err="1" smtClean="0">
                <a:latin typeface="Courier New" pitchFamily="49" charset="0"/>
                <a:cs typeface="Courier New" panose="02070309020205020404" pitchFamily="49" charset="0"/>
              </a:rPr>
              <a:t>DrawRefBody</a:t>
            </a:r>
            <a:r>
              <a:rPr lang="en-US" altLang="en-US" sz="1800" b="1" dirty="0" smtClean="0">
                <a:latin typeface="Courier New" pitchFamily="49" charset="0"/>
                <a:cs typeface="Courier New" panose="02070309020205020404" pitchFamily="49" charset="0"/>
              </a:rPr>
              <a:t>(M);</a:t>
            </a:r>
          </a:p>
          <a:p>
            <a:r>
              <a:rPr lang="en-US" altLang="en-US" sz="1800" b="1" dirty="0" smtClean="0">
                <a:latin typeface="Courier New" pitchFamily="49" charset="0"/>
                <a:cs typeface="Courier New" panose="02070309020205020404" pitchFamily="49" charset="0"/>
              </a:rPr>
              <a:t>     </a:t>
            </a:r>
            <a:r>
              <a:rPr lang="en-US" altLang="en-US" sz="1800" b="1" dirty="0" err="1" smtClean="0">
                <a:latin typeface="Courier New" pitchFamily="49" charset="0"/>
                <a:cs typeface="Courier New" panose="02070309020205020404" pitchFamily="49" charset="0"/>
              </a:rPr>
              <a:t>DrawArm</a:t>
            </a:r>
            <a:r>
              <a:rPr lang="en-US" altLang="en-US" sz="1800" b="1" dirty="0" smtClean="0">
                <a:latin typeface="Courier New" pitchFamily="49" charset="0"/>
                <a:cs typeface="Courier New" panose="02070309020205020404" pitchFamily="49" charset="0"/>
              </a:rPr>
              <a:t>(</a:t>
            </a:r>
            <a:r>
              <a:rPr lang="en-US" altLang="en-US" sz="1800" b="1" dirty="0" err="1" smtClean="0">
                <a:latin typeface="Courier New" pitchFamily="49" charset="0"/>
                <a:cs typeface="Courier New" panose="02070309020205020404" pitchFamily="49" charset="0"/>
              </a:rPr>
              <a:t>dt</a:t>
            </a:r>
            <a:r>
              <a:rPr lang="en-US" altLang="en-US" sz="1800" b="1" dirty="0">
                <a:latin typeface="Courier New" pitchFamily="49" charset="0"/>
                <a:cs typeface="Courier New" panose="02070309020205020404" pitchFamily="49" charset="0"/>
              </a:rPr>
              <a:t>, </a:t>
            </a:r>
            <a:r>
              <a:rPr lang="en-US" altLang="en-US" sz="1800" b="1" dirty="0" smtClean="0">
                <a:latin typeface="Courier New" pitchFamily="49" charset="0"/>
                <a:cs typeface="Courier New" panose="02070309020205020404" pitchFamily="49" charset="0"/>
              </a:rPr>
              <a:t>Translate(</a:t>
            </a:r>
            <a:r>
              <a:rPr lang="hu-HU" altLang="en-US" sz="1800" b="1" dirty="0" err="1" smtClean="0">
                <a:solidFill>
                  <a:srgbClr val="7030A0"/>
                </a:solidFill>
                <a:latin typeface="Courier New" pitchFamily="49" charset="0"/>
                <a:cs typeface="Courier New" panose="02070309020205020404" pitchFamily="49" charset="0"/>
              </a:rPr>
              <a:t>rightArmJoint</a:t>
            </a:r>
            <a:r>
              <a:rPr lang="hu-HU" altLang="en-US" sz="1800" b="1" dirty="0" smtClean="0">
                <a:latin typeface="Courier New" pitchFamily="49" charset="0"/>
                <a:cs typeface="Courier New" panose="02070309020205020404" pitchFamily="49" charset="0"/>
              </a:rPr>
              <a:t>)</a:t>
            </a:r>
            <a:r>
              <a:rPr lang="en-US" altLang="en-US" sz="1800" b="1" dirty="0" smtClean="0">
                <a:latin typeface="Courier New" pitchFamily="49" charset="0"/>
                <a:cs typeface="Courier New" panose="02070309020205020404" pitchFamily="49" charset="0"/>
              </a:rPr>
              <a:t> </a:t>
            </a:r>
            <a:r>
              <a:rPr lang="en-US" altLang="en-US" sz="1800" b="1" dirty="0">
                <a:latin typeface="Courier New" pitchFamily="49" charset="0"/>
                <a:cs typeface="Courier New" panose="02070309020205020404" pitchFamily="49" charset="0"/>
              </a:rPr>
              <a:t>* M);</a:t>
            </a:r>
            <a:r>
              <a:rPr lang="en-US" altLang="en-US" sz="1800" b="1" dirty="0" smtClean="0">
                <a:latin typeface="Courier New" pitchFamily="49" charset="0"/>
                <a:cs typeface="Courier New" panose="02070309020205020404" pitchFamily="49" charset="0"/>
              </a:rPr>
              <a:t> </a:t>
            </a:r>
            <a:r>
              <a:rPr lang="hu-HU" altLang="en-US" sz="1800" b="1" dirty="0" smtClean="0">
                <a:latin typeface="Courier New" pitchFamily="49" charset="0"/>
                <a:cs typeface="Courier New" panose="02070309020205020404" pitchFamily="49" charset="0"/>
              </a:rPr>
              <a:t> </a:t>
            </a:r>
            <a:r>
              <a:rPr lang="en-US" altLang="en-US" sz="1800" b="1" dirty="0" smtClean="0">
                <a:latin typeface="Courier New" pitchFamily="49" charset="0"/>
                <a:cs typeface="Courier New" panose="02070309020205020404" pitchFamily="49" charset="0"/>
              </a:rPr>
              <a:t>// T1 </a:t>
            </a:r>
            <a:endParaRPr lang="hu-HU" altLang="en-US" sz="1800" b="1" dirty="0" smtClean="0">
              <a:latin typeface="Courier New" pitchFamily="49" charset="0"/>
              <a:cs typeface="Courier New" panose="02070309020205020404" pitchFamily="49" charset="0"/>
            </a:endParaRPr>
          </a:p>
          <a:p>
            <a:r>
              <a:rPr lang="hu-HU" altLang="en-US" sz="1800" b="1" dirty="0">
                <a:latin typeface="Courier New" pitchFamily="49" charset="0"/>
                <a:cs typeface="Courier New" panose="02070309020205020404" pitchFamily="49" charset="0"/>
              </a:rPr>
              <a:t> </a:t>
            </a:r>
            <a:r>
              <a:rPr lang="hu-HU" altLang="en-US" sz="1800" b="1" dirty="0" smtClean="0">
                <a:latin typeface="Courier New" pitchFamily="49" charset="0"/>
                <a:cs typeface="Courier New" panose="02070309020205020404" pitchFamily="49" charset="0"/>
              </a:rPr>
              <a:t> </a:t>
            </a:r>
            <a:r>
              <a:rPr lang="en-US" altLang="en-US" sz="1800" b="1" dirty="0" smtClean="0">
                <a:latin typeface="Courier New" pitchFamily="49" charset="0"/>
                <a:cs typeface="Courier New" panose="02070309020205020404" pitchFamily="49" charset="0"/>
              </a:rPr>
              <a:t>   </a:t>
            </a:r>
            <a:r>
              <a:rPr lang="en-US" altLang="en-US" sz="1800" b="1" dirty="0" err="1" smtClean="0">
                <a:latin typeface="Courier New" pitchFamily="49" charset="0"/>
                <a:cs typeface="Courier New" panose="02070309020205020404" pitchFamily="49" charset="0"/>
              </a:rPr>
              <a:t>DrawLeg</a:t>
            </a:r>
            <a:r>
              <a:rPr lang="en-US" altLang="en-US" sz="1800" b="1" dirty="0" smtClean="0">
                <a:latin typeface="Courier New" pitchFamily="49" charset="0"/>
                <a:cs typeface="Courier New" panose="02070309020205020404" pitchFamily="49" charset="0"/>
              </a:rPr>
              <a:t>(</a:t>
            </a:r>
            <a:r>
              <a:rPr lang="en-US" altLang="en-US" sz="1800" b="1" dirty="0" err="1" smtClean="0">
                <a:latin typeface="Courier New" pitchFamily="49" charset="0"/>
                <a:cs typeface="Courier New" panose="02070309020205020404" pitchFamily="49" charset="0"/>
              </a:rPr>
              <a:t>dt</a:t>
            </a:r>
            <a:r>
              <a:rPr lang="en-US" altLang="en-US" sz="1800" b="1" dirty="0" smtClean="0">
                <a:latin typeface="Courier New" pitchFamily="49" charset="0"/>
                <a:cs typeface="Courier New" panose="02070309020205020404" pitchFamily="49" charset="0"/>
              </a:rPr>
              <a:t>, </a:t>
            </a:r>
            <a:r>
              <a:rPr lang="en-US" altLang="en-US" sz="1800" b="1" dirty="0">
                <a:latin typeface="Courier New" pitchFamily="49" charset="0"/>
                <a:cs typeface="Courier New" panose="02070309020205020404" pitchFamily="49" charset="0"/>
              </a:rPr>
              <a:t>Translate(</a:t>
            </a:r>
            <a:r>
              <a:rPr lang="hu-HU" altLang="en-US" sz="1800" b="1" dirty="0" err="1" smtClean="0">
                <a:solidFill>
                  <a:srgbClr val="7030A0"/>
                </a:solidFill>
                <a:latin typeface="Courier New" pitchFamily="49" charset="0"/>
                <a:cs typeface="Courier New" panose="02070309020205020404" pitchFamily="49" charset="0"/>
              </a:rPr>
              <a:t>rightLegJoint</a:t>
            </a:r>
            <a:r>
              <a:rPr lang="hu-HU" altLang="en-US" sz="1800" b="1" dirty="0" smtClean="0">
                <a:latin typeface="Courier New" pitchFamily="49" charset="0"/>
                <a:cs typeface="Courier New" panose="02070309020205020404" pitchFamily="49" charset="0"/>
              </a:rPr>
              <a:t>)</a:t>
            </a:r>
            <a:r>
              <a:rPr lang="en-US" altLang="en-US" sz="1800" b="1" dirty="0" smtClean="0">
                <a:latin typeface="Courier New" pitchFamily="49" charset="0"/>
                <a:cs typeface="Courier New" panose="02070309020205020404" pitchFamily="49" charset="0"/>
              </a:rPr>
              <a:t> </a:t>
            </a:r>
            <a:r>
              <a:rPr lang="en-US" altLang="en-US" sz="1800" b="1" dirty="0">
                <a:latin typeface="Courier New" pitchFamily="49" charset="0"/>
                <a:cs typeface="Courier New" panose="02070309020205020404" pitchFamily="49" charset="0"/>
              </a:rPr>
              <a:t>* M);</a:t>
            </a:r>
            <a:endParaRPr lang="en-US" altLang="en-US" sz="1800" b="1" dirty="0" smtClean="0">
              <a:latin typeface="Courier New" pitchFamily="49" charset="0"/>
              <a:cs typeface="Courier New" panose="02070309020205020404" pitchFamily="49" charset="0"/>
            </a:endParaRPr>
          </a:p>
          <a:p>
            <a:r>
              <a:rPr lang="en-US" altLang="en-US" sz="1800" b="1" dirty="0" smtClean="0">
                <a:latin typeface="Courier New" pitchFamily="49" charset="0"/>
                <a:cs typeface="Courier New" panose="02070309020205020404" pitchFamily="49" charset="0"/>
              </a:rPr>
              <a:t>     …</a:t>
            </a:r>
            <a:endParaRPr lang="hu-HU" altLang="en-US" sz="1800" b="1" dirty="0">
              <a:latin typeface="Courier New" pitchFamily="49" charset="0"/>
              <a:cs typeface="Courier New" panose="02070309020205020404" pitchFamily="49" charset="0"/>
            </a:endParaRPr>
          </a:p>
          <a:p>
            <a:r>
              <a:rPr lang="en-US" altLang="en-US" sz="1800" b="1" dirty="0" smtClean="0">
                <a:latin typeface="Courier New" pitchFamily="49" charset="0"/>
                <a:cs typeface="Courier New" panose="02070309020205020404" pitchFamily="49" charset="0"/>
              </a:rPr>
              <a:t>  </a:t>
            </a:r>
            <a:r>
              <a:rPr lang="hu-HU" altLang="en-US" sz="1800" b="1" dirty="0" smtClean="0">
                <a:latin typeface="Courier New" pitchFamily="49" charset="0"/>
                <a:cs typeface="Courier New" panose="02070309020205020404" pitchFamily="49" charset="0"/>
              </a:rPr>
              <a:t>}</a:t>
            </a:r>
            <a:endParaRPr lang="en-US" altLang="en-US" sz="1800" b="1" dirty="0" smtClean="0">
              <a:latin typeface="Courier New" pitchFamily="49" charset="0"/>
              <a:cs typeface="Courier New" panose="02070309020205020404" pitchFamily="49" charset="0"/>
            </a:endParaRPr>
          </a:p>
          <a:p>
            <a:r>
              <a:rPr lang="en-US" sz="1800" b="1" dirty="0" smtClean="0">
                <a:latin typeface="Courier New" panose="02070309020205020404" pitchFamily="49" charset="0"/>
                <a:cs typeface="Courier New" panose="02070309020205020404" pitchFamily="49" charset="0"/>
              </a:rPr>
              <a:t>  void </a:t>
            </a:r>
            <a:r>
              <a:rPr lang="en-US" sz="1800" b="1" dirty="0">
                <a:latin typeface="Courier New" panose="02070309020205020404" pitchFamily="49" charset="0"/>
                <a:cs typeface="Courier New" panose="02070309020205020404" pitchFamily="49" charset="0"/>
              </a:rPr>
              <a:t>Animate(float </a:t>
            </a:r>
            <a:r>
              <a:rPr lang="en-US" sz="1800" b="1" dirty="0" err="1">
                <a:latin typeface="Courier New" panose="02070309020205020404" pitchFamily="49" charset="0"/>
                <a:cs typeface="Courier New" panose="02070309020205020404" pitchFamily="49" charset="0"/>
              </a:rPr>
              <a:t>dt</a:t>
            </a:r>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 calculate animation parameters</a:t>
            </a:r>
            <a:endParaRPr lang="en-US" sz="1800" b="1" dirty="0">
              <a:latin typeface="Courier New" panose="02070309020205020404" pitchFamily="49" charset="0"/>
              <a:cs typeface="Courier New" panose="02070309020205020404" pitchFamily="49" charset="0"/>
            </a:endParaRPr>
          </a:p>
          <a:p>
            <a:r>
              <a:rPr lang="en-US"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armAngle</a:t>
            </a:r>
            <a:r>
              <a:rPr lang="en-US" sz="1800" b="1" dirty="0" smtClean="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dArmAngle</a:t>
            </a:r>
            <a:r>
              <a:rPr lang="en-US" sz="1800" b="1" dirty="0" smtClean="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dt</a:t>
            </a:r>
            <a:r>
              <a:rPr lang="en-US" sz="1800" b="1" dirty="0">
                <a:latin typeface="Courier New" panose="02070309020205020404" pitchFamily="49" charset="0"/>
                <a:cs typeface="Courier New" panose="02070309020205020404" pitchFamily="49" charset="0"/>
              </a:rPr>
              <a:t>;</a:t>
            </a:r>
          </a:p>
          <a:p>
            <a:r>
              <a:rPr lang="en-US" sz="1800" b="1" dirty="0" smtClean="0">
                <a:latin typeface="Courier New" panose="02070309020205020404" pitchFamily="49" charset="0"/>
                <a:cs typeface="Courier New" panose="02070309020205020404" pitchFamily="49" charset="0"/>
              </a:rPr>
              <a:t>     if </a:t>
            </a:r>
            <a:r>
              <a:rPr lang="en-US" sz="1800" b="1" dirty="0">
                <a:latin typeface="Courier New" panose="02070309020205020404" pitchFamily="49" charset="0"/>
                <a:cs typeface="Courier New" panose="02070309020205020404" pitchFamily="49" charset="0"/>
              </a:rPr>
              <a:t>(</a:t>
            </a:r>
            <a:r>
              <a:rPr lang="en-US" sz="1800" b="1" dirty="0" err="1">
                <a:latin typeface="Courier New" panose="02070309020205020404" pitchFamily="49" charset="0"/>
                <a:cs typeface="Courier New" panose="02070309020205020404" pitchFamily="49" charset="0"/>
              </a:rPr>
              <a:t>armAngle</a:t>
            </a:r>
            <a:r>
              <a:rPr lang="en-US" sz="1800" b="1" dirty="0">
                <a:latin typeface="Courier New" panose="02070309020205020404" pitchFamily="49" charset="0"/>
                <a:cs typeface="Courier New" panose="02070309020205020404" pitchFamily="49" charset="0"/>
              </a:rPr>
              <a:t> &gt; 0.5 || </a:t>
            </a:r>
            <a:r>
              <a:rPr lang="en-US" sz="1800" b="1" dirty="0" err="1">
                <a:latin typeface="Courier New" panose="02070309020205020404" pitchFamily="49" charset="0"/>
                <a:cs typeface="Courier New" panose="02070309020205020404" pitchFamily="49" charset="0"/>
              </a:rPr>
              <a:t>armAngle</a:t>
            </a:r>
            <a:r>
              <a:rPr lang="en-US" sz="1800" b="1" dirty="0">
                <a:latin typeface="Courier New" panose="02070309020205020404" pitchFamily="49" charset="0"/>
                <a:cs typeface="Courier New" panose="02070309020205020404" pitchFamily="49" charset="0"/>
              </a:rPr>
              <a:t> &lt; -0.5) </a:t>
            </a:r>
            <a:r>
              <a:rPr lang="en-US" sz="1800" b="1" dirty="0" err="1" smtClean="0">
                <a:latin typeface="Courier New" panose="02070309020205020404" pitchFamily="49" charset="0"/>
                <a:cs typeface="Courier New" panose="02070309020205020404" pitchFamily="49" charset="0"/>
              </a:rPr>
              <a:t>dArmAngle</a:t>
            </a:r>
            <a:r>
              <a:rPr lang="en-US" sz="1800" b="1" dirty="0" smtClean="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 -1;</a:t>
            </a:r>
          </a:p>
          <a:p>
            <a:r>
              <a:rPr lang="en-US" sz="1800" b="1" dirty="0" smtClean="0">
                <a:latin typeface="Courier New" panose="02070309020205020404" pitchFamily="49" charset="0"/>
                <a:cs typeface="Courier New" panose="02070309020205020404" pitchFamily="49" charset="0"/>
              </a:rPr>
              <a:t>     forward </a:t>
            </a:r>
            <a:r>
              <a:rPr lang="en-US" sz="1800" b="1" dirty="0">
                <a:latin typeface="Courier New" panose="02070309020205020404" pitchFamily="49" charset="0"/>
                <a:cs typeface="Courier New" panose="02070309020205020404" pitchFamily="49" charset="0"/>
              </a:rPr>
              <a:t>+= 5 * </a:t>
            </a:r>
            <a:r>
              <a:rPr lang="en-US" sz="1800" b="1" dirty="0" err="1">
                <a:latin typeface="Courier New" panose="02070309020205020404" pitchFamily="49" charset="0"/>
                <a:cs typeface="Courier New" panose="02070309020205020404" pitchFamily="49" charset="0"/>
              </a:rPr>
              <a:t>dt</a:t>
            </a:r>
            <a:r>
              <a:rPr lang="en-US" sz="1800" b="1" dirty="0">
                <a:latin typeface="Courier New" panose="02070309020205020404" pitchFamily="49" charset="0"/>
                <a:cs typeface="Courier New" panose="02070309020205020404" pitchFamily="49" charset="0"/>
              </a:rPr>
              <a:t>;</a:t>
            </a:r>
          </a:p>
          <a:p>
            <a:r>
              <a:rPr lang="en-US" sz="1800" b="1" dirty="0" smtClean="0">
                <a:latin typeface="Courier New" panose="02070309020205020404" pitchFamily="49" charset="0"/>
                <a:cs typeface="Courier New" panose="02070309020205020404" pitchFamily="49" charset="0"/>
              </a:rPr>
              <a:t>  }</a:t>
            </a:r>
            <a:endParaRPr lang="en-US" sz="1800" b="1" dirty="0">
              <a:latin typeface="Courier New" panose="02070309020205020404" pitchFamily="49" charset="0"/>
              <a:cs typeface="Courier New" panose="02070309020205020404" pitchFamily="49" charset="0"/>
            </a:endParaRPr>
          </a:p>
          <a:p>
            <a:r>
              <a:rPr lang="en-US" altLang="en-US" sz="1800" b="1" dirty="0" smtClean="0">
                <a:latin typeface="Courier New" pitchFamily="49" charset="0"/>
                <a:cs typeface="Courier New" panose="02070309020205020404" pitchFamily="49" charset="0"/>
              </a:rPr>
              <a:t>}</a:t>
            </a:r>
            <a:r>
              <a:rPr lang="en-US" altLang="en-US" sz="1800" b="1" dirty="0">
                <a:latin typeface="Courier New" pitchFamily="49" charset="0"/>
                <a:cs typeface="Courier New" panose="02070309020205020404" pitchFamily="49" charset="0"/>
              </a:rPr>
              <a:t>;</a:t>
            </a:r>
            <a:endParaRPr lang="hu-HU" altLang="en-US" sz="1800" b="1" dirty="0">
              <a:latin typeface="Courier New" pitchFamily="49" charset="0"/>
              <a:cs typeface="Courier New" panose="02070309020205020404" pitchFamily="49" charset="0"/>
            </a:endParaRPr>
          </a:p>
        </p:txBody>
      </p:sp>
      <p:sp>
        <p:nvSpPr>
          <p:cNvPr id="26628" name="Text Box 1029"/>
          <p:cNvSpPr txBox="1">
            <a:spLocks noChangeArrowheads="1"/>
          </p:cNvSpPr>
          <p:nvPr/>
        </p:nvSpPr>
        <p:spPr bwMode="auto">
          <a:xfrm>
            <a:off x="7685534" y="80628"/>
            <a:ext cx="1084262" cy="5238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a:t>Pman</a:t>
            </a:r>
            <a:endParaRPr lang="hu-HU" altLang="en-US"/>
          </a:p>
        </p:txBody>
      </p:sp>
      <p:sp>
        <p:nvSpPr>
          <p:cNvPr id="26629" name="Text Box 1031"/>
          <p:cNvSpPr txBox="1">
            <a:spLocks noChangeArrowheads="1"/>
          </p:cNvSpPr>
          <p:nvPr/>
        </p:nvSpPr>
        <p:spPr bwMode="auto">
          <a:xfrm>
            <a:off x="6318696" y="1088691"/>
            <a:ext cx="855663" cy="4095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2000"/>
              <a:t>Arm1</a:t>
            </a:r>
          </a:p>
        </p:txBody>
      </p:sp>
      <p:sp>
        <p:nvSpPr>
          <p:cNvPr id="26630" name="Text Box 1032"/>
          <p:cNvSpPr txBox="1">
            <a:spLocks noChangeArrowheads="1"/>
          </p:cNvSpPr>
          <p:nvPr/>
        </p:nvSpPr>
        <p:spPr bwMode="auto">
          <a:xfrm>
            <a:off x="7253734" y="1088691"/>
            <a:ext cx="846137" cy="4095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000"/>
              <a:t>Arm2</a:t>
            </a:r>
            <a:endParaRPr lang="hu-HU" altLang="en-US" sz="2000"/>
          </a:p>
        </p:txBody>
      </p:sp>
      <p:sp>
        <p:nvSpPr>
          <p:cNvPr id="26631" name="Text Box 1033"/>
          <p:cNvSpPr txBox="1">
            <a:spLocks noChangeArrowheads="1"/>
          </p:cNvSpPr>
          <p:nvPr/>
        </p:nvSpPr>
        <p:spPr bwMode="auto">
          <a:xfrm>
            <a:off x="8190359" y="1088691"/>
            <a:ext cx="846137" cy="4095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000" dirty="0" smtClean="0"/>
              <a:t>Body</a:t>
            </a:r>
            <a:endParaRPr lang="hu-HU" altLang="en-US" sz="2000" dirty="0"/>
          </a:p>
        </p:txBody>
      </p:sp>
      <p:sp>
        <p:nvSpPr>
          <p:cNvPr id="26632" name="Line 1034"/>
          <p:cNvSpPr>
            <a:spLocks noChangeShapeType="1"/>
          </p:cNvSpPr>
          <p:nvPr/>
        </p:nvSpPr>
        <p:spPr bwMode="auto">
          <a:xfrm flipH="1">
            <a:off x="6821934" y="583866"/>
            <a:ext cx="1295400" cy="50482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33" name="Line 1035"/>
          <p:cNvSpPr>
            <a:spLocks noChangeShapeType="1"/>
          </p:cNvSpPr>
          <p:nvPr/>
        </p:nvSpPr>
        <p:spPr bwMode="auto">
          <a:xfrm flipH="1">
            <a:off x="7756971" y="583866"/>
            <a:ext cx="360363" cy="50482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34" name="Line 1036"/>
          <p:cNvSpPr>
            <a:spLocks noChangeShapeType="1"/>
          </p:cNvSpPr>
          <p:nvPr/>
        </p:nvSpPr>
        <p:spPr bwMode="auto">
          <a:xfrm>
            <a:off x="8117334" y="583866"/>
            <a:ext cx="576262" cy="50482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 name="Téglalap feliratnak 2"/>
          <p:cNvSpPr/>
          <p:nvPr/>
        </p:nvSpPr>
        <p:spPr>
          <a:xfrm>
            <a:off x="7094337" y="1844824"/>
            <a:ext cx="1755396" cy="579672"/>
          </a:xfrm>
          <a:prstGeom prst="wedgeRectCallout">
            <a:avLst>
              <a:gd name="adj1" fmla="val -192170"/>
              <a:gd name="adj2" fmla="val 2655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b="1" dirty="0">
                <a:solidFill>
                  <a:srgbClr val="FF0000"/>
                </a:solidFill>
                <a:latin typeface="Courier New" pitchFamily="49" charset="0"/>
              </a:rPr>
              <a:t>Push/Pop</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549275"/>
            <a:ext cx="2592388"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4" name="Rectangle 2"/>
          <p:cNvSpPr>
            <a:spLocks noGrp="1" noChangeArrowheads="1"/>
          </p:cNvSpPr>
          <p:nvPr>
            <p:ph type="title"/>
          </p:nvPr>
        </p:nvSpPr>
        <p:spPr>
          <a:xfrm>
            <a:off x="2843213" y="404813"/>
            <a:ext cx="5302250" cy="1143000"/>
          </a:xfrm>
        </p:spPr>
        <p:txBody>
          <a:bodyPr/>
          <a:lstStyle/>
          <a:p>
            <a:pPr>
              <a:defRPr/>
            </a:pPr>
            <a:r>
              <a:rPr lang="hu-HU" dirty="0" smtClean="0">
                <a:solidFill>
                  <a:srgbClr val="FF0000"/>
                </a:solidFill>
              </a:rPr>
              <a:t>Inverz kinematika</a:t>
            </a:r>
          </a:p>
        </p:txBody>
      </p:sp>
      <p:sp>
        <p:nvSpPr>
          <p:cNvPr id="27652" name="Line 5"/>
          <p:cNvSpPr>
            <a:spLocks noChangeShapeType="1"/>
          </p:cNvSpPr>
          <p:nvPr/>
        </p:nvSpPr>
        <p:spPr bwMode="auto">
          <a:xfrm>
            <a:off x="1692275" y="2349500"/>
            <a:ext cx="1524000" cy="0"/>
          </a:xfrm>
          <a:prstGeom prst="line">
            <a:avLst/>
          </a:prstGeom>
          <a:noFill/>
          <a:ln w="57150">
            <a:solidFill>
              <a:srgbClr val="18E63A"/>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53" name="Text Box 6"/>
          <p:cNvSpPr txBox="1">
            <a:spLocks noChangeArrowheads="1"/>
          </p:cNvSpPr>
          <p:nvPr/>
        </p:nvSpPr>
        <p:spPr bwMode="auto">
          <a:xfrm>
            <a:off x="3200400" y="2133600"/>
            <a:ext cx="4610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latin typeface="+mn-lt"/>
              </a:rPr>
              <a:t>T0 = előremozgás (forward, up) ???</a:t>
            </a:r>
          </a:p>
        </p:txBody>
      </p:sp>
      <p:sp>
        <p:nvSpPr>
          <p:cNvPr id="27654" name="Rectangle 7"/>
          <p:cNvSpPr>
            <a:spLocks noChangeArrowheads="1"/>
          </p:cNvSpPr>
          <p:nvPr/>
        </p:nvSpPr>
        <p:spPr bwMode="auto">
          <a:xfrm>
            <a:off x="3276600" y="3048000"/>
            <a:ext cx="2940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latin typeface="+mn-lt"/>
              </a:rPr>
              <a:t>T2 = láb forgatás(ang)</a:t>
            </a:r>
          </a:p>
        </p:txBody>
      </p:sp>
      <p:sp>
        <p:nvSpPr>
          <p:cNvPr id="27655" name="Line 10"/>
          <p:cNvSpPr>
            <a:spLocks noChangeShapeType="1"/>
          </p:cNvSpPr>
          <p:nvPr/>
        </p:nvSpPr>
        <p:spPr bwMode="auto">
          <a:xfrm>
            <a:off x="2339975" y="4508500"/>
            <a:ext cx="2087563"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56" name="Text Box 11"/>
          <p:cNvSpPr txBox="1">
            <a:spLocks noChangeArrowheads="1"/>
          </p:cNvSpPr>
          <p:nvPr/>
        </p:nvSpPr>
        <p:spPr bwMode="auto">
          <a:xfrm>
            <a:off x="4427538" y="4292600"/>
            <a:ext cx="3810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i="1">
                <a:latin typeface="+mn-lt"/>
              </a:rPr>
              <a:t>Támaszkodó nem csúszkálhat</a:t>
            </a:r>
            <a:endParaRPr lang="hu-HU" altLang="en-US">
              <a:latin typeface="+mn-lt"/>
            </a:endParaRPr>
          </a:p>
        </p:txBody>
      </p:sp>
      <p:sp>
        <p:nvSpPr>
          <p:cNvPr id="27657" name="Line 12"/>
          <p:cNvSpPr>
            <a:spLocks noChangeShapeType="1"/>
          </p:cNvSpPr>
          <p:nvPr/>
        </p:nvSpPr>
        <p:spPr bwMode="auto">
          <a:xfrm flipH="1" flipV="1">
            <a:off x="6948488" y="2636838"/>
            <a:ext cx="0" cy="158432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mn-lt"/>
            </a:endParaRPr>
          </a:p>
        </p:txBody>
      </p:sp>
      <p:sp>
        <p:nvSpPr>
          <p:cNvPr id="27658" name="Line 13"/>
          <p:cNvSpPr>
            <a:spLocks noChangeShapeType="1"/>
          </p:cNvSpPr>
          <p:nvPr/>
        </p:nvSpPr>
        <p:spPr bwMode="auto">
          <a:xfrm>
            <a:off x="4716463" y="3429000"/>
            <a:ext cx="0" cy="863600"/>
          </a:xfrm>
          <a:prstGeom prst="line">
            <a:avLst/>
          </a:prstGeom>
          <a:noFill/>
          <a:ln w="762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mn-lt"/>
            </a:endParaRPr>
          </a:p>
        </p:txBody>
      </p:sp>
      <p:sp>
        <p:nvSpPr>
          <p:cNvPr id="27659" name="Text Box 14"/>
          <p:cNvSpPr txBox="1">
            <a:spLocks noChangeArrowheads="1"/>
          </p:cNvSpPr>
          <p:nvPr/>
        </p:nvSpPr>
        <p:spPr bwMode="auto">
          <a:xfrm>
            <a:off x="323850" y="5805488"/>
            <a:ext cx="8510588" cy="76993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2200" b="1">
                <a:latin typeface="Courier New" pitchFamily="49" charset="0"/>
              </a:rPr>
              <a:t>forward += leg * fabs(sin(angNew) - sin(angOld));</a:t>
            </a:r>
          </a:p>
          <a:p>
            <a:r>
              <a:rPr lang="hu-HU" altLang="en-US" sz="2200" b="1">
                <a:latin typeface="Courier New" pitchFamily="49" charset="0"/>
              </a:rPr>
              <a:t>up       = leg * cos(angNew);</a:t>
            </a:r>
          </a:p>
        </p:txBody>
      </p:sp>
      <p:sp>
        <p:nvSpPr>
          <p:cNvPr id="15" name="Rectangle 15"/>
          <p:cNvSpPr>
            <a:spLocks noChangeArrowheads="1"/>
          </p:cNvSpPr>
          <p:nvPr/>
        </p:nvSpPr>
        <p:spPr bwMode="auto">
          <a:xfrm>
            <a:off x="1763713" y="3500438"/>
            <a:ext cx="555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b="1" dirty="0">
                <a:solidFill>
                  <a:srgbClr val="FFFF00"/>
                </a:solidFill>
              </a:rPr>
              <a:t>leg</a:t>
            </a:r>
          </a:p>
        </p:txBody>
      </p:sp>
      <p:sp>
        <p:nvSpPr>
          <p:cNvPr id="16" name="Line 16"/>
          <p:cNvSpPr>
            <a:spLocks noChangeShapeType="1"/>
          </p:cNvSpPr>
          <p:nvPr/>
        </p:nvSpPr>
        <p:spPr bwMode="auto">
          <a:xfrm>
            <a:off x="1403350" y="3213100"/>
            <a:ext cx="577850" cy="1358900"/>
          </a:xfrm>
          <a:prstGeom prst="line">
            <a:avLst/>
          </a:prstGeom>
          <a:noFill/>
          <a:ln w="76200">
            <a:solidFill>
              <a:srgbClr val="FFC000"/>
            </a:solidFill>
            <a:round/>
            <a:headEnd/>
            <a:tailEnd type="triangle" w="med" len="med"/>
          </a:ln>
        </p:spPr>
        <p:txBody>
          <a:bodyPr wrap="none" anchor="ctr"/>
          <a:lstStyle/>
          <a:p>
            <a:pPr>
              <a:defRPr/>
            </a:pPr>
            <a:endParaRPr lang="hu-HU" b="1">
              <a:solidFill>
                <a:schemeClr val="accent3">
                  <a:lumMod val="25000"/>
                </a:schemeClr>
              </a:solidFill>
            </a:endParaRPr>
          </a:p>
        </p:txBody>
      </p:sp>
      <p:sp>
        <p:nvSpPr>
          <p:cNvPr id="18" name="Line 17"/>
          <p:cNvSpPr>
            <a:spLocks noChangeShapeType="1"/>
          </p:cNvSpPr>
          <p:nvPr/>
        </p:nvSpPr>
        <p:spPr bwMode="auto">
          <a:xfrm flipH="1">
            <a:off x="1371600" y="3213100"/>
            <a:ext cx="31750" cy="135890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 name="Line 18"/>
          <p:cNvSpPr>
            <a:spLocks noChangeShapeType="1"/>
          </p:cNvSpPr>
          <p:nvPr/>
        </p:nvSpPr>
        <p:spPr bwMode="auto">
          <a:xfrm>
            <a:off x="1371600" y="4572000"/>
            <a:ext cx="6096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 name="Text Box 19"/>
          <p:cNvSpPr txBox="1">
            <a:spLocks noChangeArrowheads="1"/>
          </p:cNvSpPr>
          <p:nvPr/>
        </p:nvSpPr>
        <p:spPr bwMode="auto">
          <a:xfrm>
            <a:off x="1279525" y="4689475"/>
            <a:ext cx="1250950" cy="457200"/>
          </a:xfrm>
          <a:prstGeom prst="rect">
            <a:avLst/>
          </a:prstGeom>
          <a:solidFill>
            <a:srgbClr val="18E63A"/>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solidFill>
                  <a:schemeClr val="hlink"/>
                </a:solidFill>
              </a:rPr>
              <a:t>forward</a:t>
            </a:r>
          </a:p>
        </p:txBody>
      </p:sp>
      <p:sp>
        <p:nvSpPr>
          <p:cNvPr id="21" name="Text Box 20"/>
          <p:cNvSpPr txBox="1">
            <a:spLocks noChangeArrowheads="1"/>
          </p:cNvSpPr>
          <p:nvPr/>
        </p:nvSpPr>
        <p:spPr bwMode="auto">
          <a:xfrm>
            <a:off x="609600" y="4343400"/>
            <a:ext cx="523875" cy="457200"/>
          </a:xfrm>
          <a:prstGeom prst="rect">
            <a:avLst/>
          </a:prstGeom>
          <a:solidFill>
            <a:srgbClr val="18E63A"/>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solidFill>
                  <a:schemeClr val="hlink"/>
                </a:solidFill>
              </a:rPr>
              <a:t>up</a:t>
            </a:r>
          </a:p>
        </p:txBody>
      </p:sp>
      <p:sp>
        <p:nvSpPr>
          <p:cNvPr id="24" name="Körbe nyíl 23"/>
          <p:cNvSpPr/>
          <p:nvPr/>
        </p:nvSpPr>
        <p:spPr bwMode="auto">
          <a:xfrm rot="13043076" flipH="1">
            <a:off x="914400" y="3194050"/>
            <a:ext cx="936625" cy="842963"/>
          </a:xfrm>
          <a:prstGeom prst="circularArrow">
            <a:avLst>
              <a:gd name="adj1" fmla="val 12500"/>
              <a:gd name="adj2" fmla="val 1142319"/>
              <a:gd name="adj3" fmla="val 20457681"/>
              <a:gd name="adj4" fmla="val 18426242"/>
              <a:gd name="adj5" fmla="val 12500"/>
            </a:avLst>
          </a:prstGeom>
          <a:solidFill>
            <a:srgbClr val="FFFF00"/>
          </a:solidFill>
          <a:ln w="12700" cap="flat" cmpd="sng" algn="ctr">
            <a:noFill/>
            <a:prstDash val="solid"/>
            <a:round/>
            <a:headEnd type="none" w="med" len="med"/>
            <a:tailEnd type="none" w="med" len="med"/>
          </a:ln>
          <a:effectLst/>
        </p:spPr>
        <p:txBody>
          <a:bodyPr>
            <a:spAutoFit/>
          </a:bodyPr>
          <a:lstStyle/>
          <a:p>
            <a:pPr>
              <a:defRPr/>
            </a:pPr>
            <a:endParaRPr lang="hu-HU"/>
          </a:p>
        </p:txBody>
      </p:sp>
      <p:sp>
        <p:nvSpPr>
          <p:cNvPr id="25" name="Rectangle 15"/>
          <p:cNvSpPr>
            <a:spLocks noChangeArrowheads="1"/>
          </p:cNvSpPr>
          <p:nvPr/>
        </p:nvSpPr>
        <p:spPr bwMode="auto">
          <a:xfrm>
            <a:off x="755650" y="3573463"/>
            <a:ext cx="6635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a:solidFill>
                  <a:srgbClr val="FFFF00"/>
                </a:solidFill>
              </a:rPr>
              <a:t>ang</a:t>
            </a:r>
            <a:endParaRPr lang="hu-HU" altLang="en-US" b="1">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animBg="1"/>
      <p:bldP spid="19" grpId="0" animBg="1"/>
      <p:bldP spid="20" grpId="0" animBg="1"/>
      <p:bldP spid="21" grpId="0" animBg="1"/>
      <p:bldP spid="25"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a:xfrm>
            <a:off x="0" y="404813"/>
            <a:ext cx="9144000" cy="1143000"/>
          </a:xfrm>
        </p:spPr>
        <p:txBody>
          <a:bodyPr/>
          <a:lstStyle/>
          <a:p>
            <a:pPr>
              <a:defRPr/>
            </a:pPr>
            <a:r>
              <a:rPr lang="hu-HU" dirty="0" smtClean="0">
                <a:solidFill>
                  <a:srgbClr val="FF0000"/>
                </a:solidFill>
              </a:rPr>
              <a:t>Inverz kinematika</a:t>
            </a:r>
            <a:endParaRPr lang="hu-HU" dirty="0">
              <a:solidFill>
                <a:srgbClr val="FF0000"/>
              </a:solidFill>
            </a:endParaRPr>
          </a:p>
        </p:txBody>
      </p:sp>
      <p:sp>
        <p:nvSpPr>
          <p:cNvPr id="28675" name="Szabadkézi sokszög 51"/>
          <p:cNvSpPr>
            <a:spLocks/>
          </p:cNvSpPr>
          <p:nvPr/>
        </p:nvSpPr>
        <p:spPr bwMode="auto">
          <a:xfrm rot="2993170">
            <a:off x="1070769" y="2953544"/>
            <a:ext cx="1873250" cy="287338"/>
          </a:xfrm>
          <a:custGeom>
            <a:avLst/>
            <a:gdLst>
              <a:gd name="T0" fmla="*/ 0 w 1643743"/>
              <a:gd name="T1" fmla="*/ 0 h 155807"/>
              <a:gd name="T2" fmla="*/ 0 w 1643743"/>
              <a:gd name="T3" fmla="*/ 2147483647 h 155807"/>
              <a:gd name="T4" fmla="*/ 37833238 w 1643743"/>
              <a:gd name="T5" fmla="*/ 2147483647 h 155807"/>
              <a:gd name="T6" fmla="*/ 0 w 1643743"/>
              <a:gd name="T7" fmla="*/ 0 h 155807"/>
              <a:gd name="T8" fmla="*/ 0 60000 65536"/>
              <a:gd name="T9" fmla="*/ 0 60000 65536"/>
              <a:gd name="T10" fmla="*/ 0 60000 65536"/>
              <a:gd name="T11" fmla="*/ 0 60000 65536"/>
              <a:gd name="T12" fmla="*/ 0 w 1643743"/>
              <a:gd name="T13" fmla="*/ 0 h 155807"/>
              <a:gd name="T14" fmla="*/ 1643743 w 1643743"/>
              <a:gd name="T15" fmla="*/ 155807 h 155807"/>
            </a:gdLst>
            <a:ahLst/>
            <a:cxnLst>
              <a:cxn ang="T8">
                <a:pos x="T0" y="T1"/>
              </a:cxn>
              <a:cxn ang="T9">
                <a:pos x="T2" y="T3"/>
              </a:cxn>
              <a:cxn ang="T10">
                <a:pos x="T4" y="T5"/>
              </a:cxn>
              <a:cxn ang="T11">
                <a:pos x="T6" y="T7"/>
              </a:cxn>
            </a:cxnLst>
            <a:rect l="T12" t="T13" r="T14" b="T15"/>
            <a:pathLst>
              <a:path w="1643743" h="155807">
                <a:moveTo>
                  <a:pt x="0" y="0"/>
                </a:moveTo>
                <a:lnTo>
                  <a:pt x="0" y="155807"/>
                </a:lnTo>
                <a:lnTo>
                  <a:pt x="1643743" y="77904"/>
                </a:lnTo>
                <a:lnTo>
                  <a:pt x="0" y="0"/>
                </a:lnTo>
                <a:close/>
              </a:path>
            </a:pathLst>
          </a:custGeom>
          <a:solidFill>
            <a:schemeClr val="accent1"/>
          </a:solidFill>
          <a:ln w="12700" cap="flat" cmpd="sng" algn="ctr">
            <a:solidFill>
              <a:schemeClr val="tx1"/>
            </a:solidFill>
            <a:prstDash val="solid"/>
            <a:round/>
            <a:headEnd type="none" w="med" len="med"/>
            <a:tailEnd type="none" w="med" len="med"/>
          </a:ln>
        </p:spPr>
        <p:txBody>
          <a:bodyPr>
            <a:spAutoFit/>
          </a:bodyPr>
          <a:lstStyle/>
          <a:p>
            <a:endParaRPr lang="en-US"/>
          </a:p>
        </p:txBody>
      </p:sp>
      <p:sp>
        <p:nvSpPr>
          <p:cNvPr id="28676" name="Oval 3"/>
          <p:cNvSpPr>
            <a:spLocks noChangeArrowheads="1"/>
          </p:cNvSpPr>
          <p:nvPr/>
        </p:nvSpPr>
        <p:spPr bwMode="auto">
          <a:xfrm rot="-8605499">
            <a:off x="1195388" y="2190750"/>
            <a:ext cx="228600" cy="2286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8677" name="Szabadkézi sokszög 51"/>
          <p:cNvSpPr>
            <a:spLocks/>
          </p:cNvSpPr>
          <p:nvPr/>
        </p:nvSpPr>
        <p:spPr bwMode="auto">
          <a:xfrm rot="6583337">
            <a:off x="1385094" y="4731544"/>
            <a:ext cx="1873250" cy="287338"/>
          </a:xfrm>
          <a:custGeom>
            <a:avLst/>
            <a:gdLst>
              <a:gd name="T0" fmla="*/ 0 w 1643743"/>
              <a:gd name="T1" fmla="*/ 0 h 155807"/>
              <a:gd name="T2" fmla="*/ 0 w 1643743"/>
              <a:gd name="T3" fmla="*/ 2147483647 h 155807"/>
              <a:gd name="T4" fmla="*/ 37833238 w 1643743"/>
              <a:gd name="T5" fmla="*/ 2147483647 h 155807"/>
              <a:gd name="T6" fmla="*/ 0 w 1643743"/>
              <a:gd name="T7" fmla="*/ 0 h 155807"/>
              <a:gd name="T8" fmla="*/ 0 60000 65536"/>
              <a:gd name="T9" fmla="*/ 0 60000 65536"/>
              <a:gd name="T10" fmla="*/ 0 60000 65536"/>
              <a:gd name="T11" fmla="*/ 0 60000 65536"/>
              <a:gd name="T12" fmla="*/ 0 w 1643743"/>
              <a:gd name="T13" fmla="*/ 0 h 155807"/>
              <a:gd name="T14" fmla="*/ 1643743 w 1643743"/>
              <a:gd name="T15" fmla="*/ 155807 h 155807"/>
            </a:gdLst>
            <a:ahLst/>
            <a:cxnLst>
              <a:cxn ang="T8">
                <a:pos x="T0" y="T1"/>
              </a:cxn>
              <a:cxn ang="T9">
                <a:pos x="T2" y="T3"/>
              </a:cxn>
              <a:cxn ang="T10">
                <a:pos x="T4" y="T5"/>
              </a:cxn>
              <a:cxn ang="T11">
                <a:pos x="T6" y="T7"/>
              </a:cxn>
            </a:cxnLst>
            <a:rect l="T12" t="T13" r="T14" b="T15"/>
            <a:pathLst>
              <a:path w="1643743" h="155807">
                <a:moveTo>
                  <a:pt x="0" y="0"/>
                </a:moveTo>
                <a:lnTo>
                  <a:pt x="0" y="155807"/>
                </a:lnTo>
                <a:lnTo>
                  <a:pt x="1643743" y="77904"/>
                </a:lnTo>
                <a:lnTo>
                  <a:pt x="0" y="0"/>
                </a:lnTo>
                <a:close/>
              </a:path>
            </a:pathLst>
          </a:custGeom>
          <a:solidFill>
            <a:schemeClr val="accent1"/>
          </a:solidFill>
          <a:ln w="12700" cap="flat" cmpd="sng" algn="ctr">
            <a:solidFill>
              <a:schemeClr val="tx1"/>
            </a:solidFill>
            <a:prstDash val="solid"/>
            <a:round/>
            <a:headEnd type="none" w="med" len="med"/>
            <a:tailEnd type="none" w="med" len="med"/>
          </a:ln>
        </p:spPr>
        <p:txBody>
          <a:bodyPr>
            <a:spAutoFit/>
          </a:bodyPr>
          <a:lstStyle/>
          <a:p>
            <a:endParaRPr lang="en-US"/>
          </a:p>
        </p:txBody>
      </p:sp>
      <p:sp>
        <p:nvSpPr>
          <p:cNvPr id="28678" name="Oval 3"/>
          <p:cNvSpPr>
            <a:spLocks noChangeArrowheads="1"/>
          </p:cNvSpPr>
          <p:nvPr/>
        </p:nvSpPr>
        <p:spPr bwMode="auto">
          <a:xfrm rot="-8605499">
            <a:off x="2563813" y="3775075"/>
            <a:ext cx="228600" cy="2286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pSp>
        <p:nvGrpSpPr>
          <p:cNvPr id="28679" name="Csoportba foglalás 59"/>
          <p:cNvGrpSpPr>
            <a:grpSpLocks/>
          </p:cNvGrpSpPr>
          <p:nvPr/>
        </p:nvGrpSpPr>
        <p:grpSpPr bwMode="auto">
          <a:xfrm rot="2971454">
            <a:off x="2798763" y="3586163"/>
            <a:ext cx="652462" cy="658812"/>
            <a:chOff x="2335560" y="5566194"/>
            <a:chExt cx="652264" cy="648072"/>
          </a:xfrm>
        </p:grpSpPr>
        <p:sp>
          <p:nvSpPr>
            <p:cNvPr id="28692" name="Line 11"/>
            <p:cNvSpPr>
              <a:spLocks noChangeShapeType="1"/>
            </p:cNvSpPr>
            <p:nvPr/>
          </p:nvSpPr>
          <p:spPr bwMode="auto">
            <a:xfrm rot="5400000" flipV="1">
              <a:off x="2663788" y="5890230"/>
              <a:ext cx="0" cy="64807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93" name="Line 12"/>
            <p:cNvSpPr>
              <a:spLocks noChangeShapeType="1"/>
            </p:cNvSpPr>
            <p:nvPr/>
          </p:nvSpPr>
          <p:spPr bwMode="auto">
            <a:xfrm rot="5400000" flipH="1">
              <a:off x="2017440" y="5884314"/>
              <a:ext cx="640432" cy="419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8680" name="Csoportba foglalás 59"/>
          <p:cNvGrpSpPr>
            <a:grpSpLocks/>
          </p:cNvGrpSpPr>
          <p:nvPr/>
        </p:nvGrpSpPr>
        <p:grpSpPr bwMode="auto">
          <a:xfrm>
            <a:off x="1293813" y="1639888"/>
            <a:ext cx="652462" cy="658812"/>
            <a:chOff x="2335560" y="5566194"/>
            <a:chExt cx="652264" cy="648072"/>
          </a:xfrm>
        </p:grpSpPr>
        <p:sp>
          <p:nvSpPr>
            <p:cNvPr id="28690" name="Line 11"/>
            <p:cNvSpPr>
              <a:spLocks noChangeShapeType="1"/>
            </p:cNvSpPr>
            <p:nvPr/>
          </p:nvSpPr>
          <p:spPr bwMode="auto">
            <a:xfrm rot="5400000" flipV="1">
              <a:off x="2663788" y="5890230"/>
              <a:ext cx="0" cy="64807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91" name="Line 12"/>
            <p:cNvSpPr>
              <a:spLocks noChangeShapeType="1"/>
            </p:cNvSpPr>
            <p:nvPr/>
          </p:nvSpPr>
          <p:spPr bwMode="auto">
            <a:xfrm rot="5400000" flipH="1">
              <a:off x="2017440" y="5884314"/>
              <a:ext cx="640432" cy="419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28681" name="Text Box 16"/>
          <p:cNvSpPr txBox="1">
            <a:spLocks noChangeArrowheads="1"/>
          </p:cNvSpPr>
          <p:nvPr/>
        </p:nvSpPr>
        <p:spPr bwMode="auto">
          <a:xfrm>
            <a:off x="1438275" y="2936875"/>
            <a:ext cx="4302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3200" i="1"/>
              <a:t>l</a:t>
            </a:r>
            <a:r>
              <a:rPr lang="hu-HU" altLang="en-US" sz="3200" baseline="-25000"/>
              <a:t>1</a:t>
            </a:r>
            <a:endParaRPr lang="hu-HU" altLang="en-US" sz="3200"/>
          </a:p>
        </p:txBody>
      </p:sp>
      <p:sp>
        <p:nvSpPr>
          <p:cNvPr id="28682" name="Text Box 10"/>
          <p:cNvSpPr txBox="1">
            <a:spLocks noChangeArrowheads="1"/>
          </p:cNvSpPr>
          <p:nvPr/>
        </p:nvSpPr>
        <p:spPr bwMode="auto">
          <a:xfrm>
            <a:off x="2590800" y="4160838"/>
            <a:ext cx="5349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3200">
                <a:sym typeface="Symbol" pitchFamily="18" charset="2"/>
              </a:rPr>
              <a:t></a:t>
            </a:r>
            <a:r>
              <a:rPr lang="hu-HU" altLang="en-US" sz="3200" baseline="-25000">
                <a:sym typeface="Symbol" pitchFamily="18" charset="2"/>
              </a:rPr>
              <a:t>2</a:t>
            </a:r>
            <a:endParaRPr lang="hu-HU" altLang="en-US" sz="3200"/>
          </a:p>
        </p:txBody>
      </p:sp>
      <p:sp>
        <p:nvSpPr>
          <p:cNvPr id="28683" name="Text Box 10"/>
          <p:cNvSpPr txBox="1">
            <a:spLocks noChangeArrowheads="1"/>
          </p:cNvSpPr>
          <p:nvPr/>
        </p:nvSpPr>
        <p:spPr bwMode="auto">
          <a:xfrm>
            <a:off x="1798638" y="2289175"/>
            <a:ext cx="536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3200">
                <a:sym typeface="Symbol" pitchFamily="18" charset="2"/>
              </a:rPr>
              <a:t></a:t>
            </a:r>
            <a:r>
              <a:rPr lang="hu-HU" altLang="en-US" sz="3200" baseline="-25000">
                <a:sym typeface="Symbol" pitchFamily="18" charset="2"/>
              </a:rPr>
              <a:t>1</a:t>
            </a:r>
            <a:endParaRPr lang="hu-HU" altLang="en-US" sz="3200"/>
          </a:p>
        </p:txBody>
      </p:sp>
      <p:sp>
        <p:nvSpPr>
          <p:cNvPr id="28684" name="Text Box 16"/>
          <p:cNvSpPr txBox="1">
            <a:spLocks noChangeArrowheads="1"/>
          </p:cNvSpPr>
          <p:nvPr/>
        </p:nvSpPr>
        <p:spPr bwMode="auto">
          <a:xfrm>
            <a:off x="1727200" y="4376738"/>
            <a:ext cx="433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3200" i="1"/>
              <a:t>l</a:t>
            </a:r>
            <a:r>
              <a:rPr lang="hu-HU" altLang="en-US" sz="3200" baseline="-25000"/>
              <a:t>2</a:t>
            </a:r>
            <a:endParaRPr lang="hu-HU" altLang="en-US" sz="3200"/>
          </a:p>
        </p:txBody>
      </p:sp>
      <p:cxnSp>
        <p:nvCxnSpPr>
          <p:cNvPr id="28685" name="Egyenes összekötő 18"/>
          <p:cNvCxnSpPr>
            <a:cxnSpLocks noChangeShapeType="1"/>
          </p:cNvCxnSpPr>
          <p:nvPr/>
        </p:nvCxnSpPr>
        <p:spPr bwMode="auto">
          <a:xfrm>
            <a:off x="574675" y="5745163"/>
            <a:ext cx="5903913"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28686" name="Egyenes összekötő nyíllal 20"/>
          <p:cNvCxnSpPr>
            <a:cxnSpLocks noChangeShapeType="1"/>
          </p:cNvCxnSpPr>
          <p:nvPr/>
        </p:nvCxnSpPr>
        <p:spPr bwMode="auto">
          <a:xfrm rot="5400000">
            <a:off x="1655763" y="4016375"/>
            <a:ext cx="3455988" cy="1587"/>
          </a:xfrm>
          <a:prstGeom prst="straightConnector1">
            <a:avLst/>
          </a:prstGeom>
          <a:noFill/>
          <a:ln w="12700" algn="ctr">
            <a:solidFill>
              <a:schemeClr val="tx1"/>
            </a:solidFill>
            <a:round/>
            <a:headEnd type="stealth" w="lg" len="lg"/>
            <a:tailEnd type="stealth" w="lg" len="lg"/>
          </a:ln>
          <a:extLst>
            <a:ext uri="{909E8E84-426E-40DD-AFC4-6F175D3DCCD1}">
              <a14:hiddenFill xmlns:a14="http://schemas.microsoft.com/office/drawing/2010/main">
                <a:noFill/>
              </a14:hiddenFill>
            </a:ext>
          </a:extLst>
        </p:spPr>
      </p:cxnSp>
      <p:sp>
        <p:nvSpPr>
          <p:cNvPr id="28687" name="Téglalap 18"/>
          <p:cNvSpPr>
            <a:spLocks noChangeArrowheads="1"/>
          </p:cNvSpPr>
          <p:nvPr/>
        </p:nvSpPr>
        <p:spPr bwMode="auto">
          <a:xfrm>
            <a:off x="3492500" y="3513138"/>
            <a:ext cx="5651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t>up(</a:t>
            </a:r>
            <a:r>
              <a:rPr lang="hu-HU" altLang="en-US">
                <a:sym typeface="Symbol" pitchFamily="18" charset="2"/>
              </a:rPr>
              <a:t></a:t>
            </a:r>
            <a:r>
              <a:rPr lang="hu-HU" altLang="en-US" baseline="-25000">
                <a:sym typeface="Symbol" pitchFamily="18" charset="2"/>
              </a:rPr>
              <a:t>1</a:t>
            </a:r>
            <a:r>
              <a:rPr lang="hu-HU" altLang="en-US" i="1"/>
              <a:t>,</a:t>
            </a:r>
            <a:r>
              <a:rPr lang="hu-HU" altLang="en-US">
                <a:sym typeface="Symbol" pitchFamily="18" charset="2"/>
              </a:rPr>
              <a:t></a:t>
            </a:r>
            <a:r>
              <a:rPr lang="hu-HU" altLang="en-US" baseline="-25000">
                <a:sym typeface="Symbol" pitchFamily="18" charset="2"/>
              </a:rPr>
              <a:t>2</a:t>
            </a:r>
            <a:r>
              <a:rPr lang="hu-HU" altLang="en-US"/>
              <a:t>) = </a:t>
            </a:r>
            <a:r>
              <a:rPr lang="hu-HU" altLang="en-US" i="1"/>
              <a:t>l</a:t>
            </a:r>
            <a:r>
              <a:rPr lang="hu-HU" altLang="en-US" baseline="-25000"/>
              <a:t>1</a:t>
            </a:r>
            <a:r>
              <a:rPr lang="hu-HU" altLang="en-US"/>
              <a:t> sin</a:t>
            </a:r>
            <a:r>
              <a:rPr lang="hu-HU" altLang="en-US" baseline="-25000"/>
              <a:t> </a:t>
            </a:r>
            <a:r>
              <a:rPr lang="hu-HU" altLang="en-US">
                <a:sym typeface="Symbol" pitchFamily="18" charset="2"/>
              </a:rPr>
              <a:t></a:t>
            </a:r>
            <a:r>
              <a:rPr lang="hu-HU" altLang="en-US" baseline="-25000">
                <a:sym typeface="Symbol" pitchFamily="18" charset="2"/>
              </a:rPr>
              <a:t>1 </a:t>
            </a:r>
            <a:r>
              <a:rPr lang="hu-HU" altLang="en-US" i="1"/>
              <a:t>+ l</a:t>
            </a:r>
            <a:r>
              <a:rPr lang="hu-HU" altLang="en-US" baseline="-25000"/>
              <a:t>2</a:t>
            </a:r>
            <a:r>
              <a:rPr lang="hu-HU" altLang="en-US"/>
              <a:t> sin(</a:t>
            </a:r>
            <a:r>
              <a:rPr lang="hu-HU" altLang="en-US">
                <a:sym typeface="Symbol" pitchFamily="18" charset="2"/>
              </a:rPr>
              <a:t></a:t>
            </a:r>
            <a:r>
              <a:rPr lang="hu-HU" altLang="en-US" baseline="-25000">
                <a:sym typeface="Symbol" pitchFamily="18" charset="2"/>
              </a:rPr>
              <a:t>1 </a:t>
            </a:r>
            <a:r>
              <a:rPr lang="hu-HU" altLang="en-US" i="1"/>
              <a:t>+</a:t>
            </a:r>
            <a:r>
              <a:rPr lang="hu-HU" altLang="en-US" baseline="-25000">
                <a:sym typeface="Symbol" pitchFamily="18" charset="2"/>
              </a:rPr>
              <a:t> </a:t>
            </a:r>
            <a:r>
              <a:rPr lang="hu-HU" altLang="en-US">
                <a:sym typeface="Symbol" pitchFamily="18" charset="2"/>
              </a:rPr>
              <a:t></a:t>
            </a:r>
            <a:r>
              <a:rPr lang="hu-HU" altLang="en-US" baseline="-25000">
                <a:sym typeface="Symbol" pitchFamily="18" charset="2"/>
              </a:rPr>
              <a:t>2</a:t>
            </a:r>
            <a:r>
              <a:rPr lang="hu-HU" altLang="en-US"/>
              <a:t>)</a:t>
            </a:r>
          </a:p>
        </p:txBody>
      </p:sp>
      <p:cxnSp>
        <p:nvCxnSpPr>
          <p:cNvPr id="28688" name="Egyenes összekötő nyíllal 20"/>
          <p:cNvCxnSpPr>
            <a:cxnSpLocks noChangeShapeType="1"/>
          </p:cNvCxnSpPr>
          <p:nvPr/>
        </p:nvCxnSpPr>
        <p:spPr bwMode="auto">
          <a:xfrm>
            <a:off x="1331913" y="5949950"/>
            <a:ext cx="647700" cy="1588"/>
          </a:xfrm>
          <a:prstGeom prst="straightConnector1">
            <a:avLst/>
          </a:prstGeom>
          <a:noFill/>
          <a:ln w="12700" algn="ctr">
            <a:solidFill>
              <a:schemeClr val="tx1"/>
            </a:solidFill>
            <a:round/>
            <a:headEnd type="stealth" w="lg" len="lg"/>
            <a:tailEnd type="stealth" w="lg" len="lg"/>
          </a:ln>
          <a:extLst>
            <a:ext uri="{909E8E84-426E-40DD-AFC4-6F175D3DCCD1}">
              <a14:hiddenFill xmlns:a14="http://schemas.microsoft.com/office/drawing/2010/main">
                <a:noFill/>
              </a14:hiddenFill>
            </a:ext>
          </a:extLst>
        </p:spPr>
      </p:cxnSp>
      <p:sp>
        <p:nvSpPr>
          <p:cNvPr id="28689" name="Téglalap 22"/>
          <p:cNvSpPr>
            <a:spLocks noChangeArrowheads="1"/>
          </p:cNvSpPr>
          <p:nvPr/>
        </p:nvSpPr>
        <p:spPr bwMode="auto">
          <a:xfrm>
            <a:off x="2303463" y="5949950"/>
            <a:ext cx="73453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t>forward(</a:t>
            </a:r>
            <a:r>
              <a:rPr lang="hu-HU" altLang="en-US">
                <a:sym typeface="Symbol" pitchFamily="18" charset="2"/>
              </a:rPr>
              <a:t></a:t>
            </a:r>
            <a:r>
              <a:rPr lang="hu-HU" altLang="en-US" baseline="-25000">
                <a:sym typeface="Symbol" pitchFamily="18" charset="2"/>
              </a:rPr>
              <a:t>1</a:t>
            </a:r>
            <a:r>
              <a:rPr lang="hu-HU" altLang="en-US" i="1"/>
              <a:t>,</a:t>
            </a:r>
            <a:r>
              <a:rPr lang="hu-HU" altLang="en-US">
                <a:sym typeface="Symbol" pitchFamily="18" charset="2"/>
              </a:rPr>
              <a:t></a:t>
            </a:r>
            <a:r>
              <a:rPr lang="hu-HU" altLang="en-US" baseline="-25000">
                <a:sym typeface="Symbol" pitchFamily="18" charset="2"/>
              </a:rPr>
              <a:t>2</a:t>
            </a:r>
            <a:r>
              <a:rPr lang="hu-HU" altLang="en-US"/>
              <a:t>) = </a:t>
            </a:r>
            <a:r>
              <a:rPr lang="hu-HU" altLang="en-US" i="1"/>
              <a:t>l</a:t>
            </a:r>
            <a:r>
              <a:rPr lang="hu-HU" altLang="en-US" baseline="-25000"/>
              <a:t>1</a:t>
            </a:r>
            <a:r>
              <a:rPr lang="hu-HU" altLang="en-US"/>
              <a:t> cos</a:t>
            </a:r>
            <a:r>
              <a:rPr lang="hu-HU" altLang="en-US" baseline="-25000"/>
              <a:t> </a:t>
            </a:r>
            <a:r>
              <a:rPr lang="hu-HU" altLang="en-US">
                <a:sym typeface="Symbol" pitchFamily="18" charset="2"/>
              </a:rPr>
              <a:t></a:t>
            </a:r>
            <a:r>
              <a:rPr lang="hu-HU" altLang="en-US" baseline="-25000">
                <a:sym typeface="Symbol" pitchFamily="18" charset="2"/>
              </a:rPr>
              <a:t>1 </a:t>
            </a:r>
            <a:r>
              <a:rPr lang="hu-HU" altLang="en-US" i="1"/>
              <a:t>+ l</a:t>
            </a:r>
            <a:r>
              <a:rPr lang="hu-HU" altLang="en-US" baseline="-25000"/>
              <a:t>2</a:t>
            </a:r>
            <a:r>
              <a:rPr lang="hu-HU" altLang="en-US"/>
              <a:t> cos(</a:t>
            </a:r>
            <a:r>
              <a:rPr lang="hu-HU" altLang="en-US">
                <a:sym typeface="Symbol" pitchFamily="18" charset="2"/>
              </a:rPr>
              <a:t></a:t>
            </a:r>
            <a:r>
              <a:rPr lang="hu-HU" altLang="en-US" baseline="-25000">
                <a:sym typeface="Symbol" pitchFamily="18" charset="2"/>
              </a:rPr>
              <a:t>1 </a:t>
            </a:r>
            <a:r>
              <a:rPr lang="hu-HU" altLang="en-US" i="1"/>
              <a:t>+</a:t>
            </a:r>
            <a:r>
              <a:rPr lang="hu-HU" altLang="en-US" baseline="-25000">
                <a:sym typeface="Symbol" pitchFamily="18" charset="2"/>
              </a:rPr>
              <a:t> </a:t>
            </a:r>
            <a:r>
              <a:rPr lang="hu-HU" altLang="en-US">
                <a:sym typeface="Symbol" pitchFamily="18" charset="2"/>
              </a:rPr>
              <a:t></a:t>
            </a:r>
            <a:r>
              <a:rPr lang="hu-HU" altLang="en-US" baseline="-25000">
                <a:sym typeface="Symbol" pitchFamily="18" charset="2"/>
              </a:rPr>
              <a:t>2</a:t>
            </a:r>
            <a:r>
              <a:rPr lang="hu-HU" altLang="en-US"/>
              <a: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p:txBody>
          <a:bodyPr/>
          <a:lstStyle/>
          <a:p>
            <a:pPr>
              <a:defRPr/>
            </a:pPr>
            <a:r>
              <a:rPr lang="hu-HU" dirty="0" smtClean="0">
                <a:solidFill>
                  <a:srgbClr val="FF0000"/>
                </a:solidFill>
              </a:rPr>
              <a:t>Bőrözés</a:t>
            </a:r>
          </a:p>
        </p:txBody>
      </p:sp>
      <p:pic>
        <p:nvPicPr>
          <p:cNvPr id="265219" name="BINDSKIN.AVI">
            <a:hlinkClick r:id="" action="ppaction://media"/>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1511660" y="3465004"/>
            <a:ext cx="6050632" cy="3221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5"/>
          <p:cNvSpPr>
            <a:spLocks noChangeArrowheads="1"/>
          </p:cNvSpPr>
          <p:nvPr/>
        </p:nvSpPr>
        <p:spPr bwMode="auto">
          <a:xfrm>
            <a:off x="2609180" y="2713931"/>
            <a:ext cx="228600" cy="2286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5" name="AutoShape 6"/>
          <p:cNvSpPr>
            <a:spLocks noChangeArrowheads="1"/>
          </p:cNvSpPr>
          <p:nvPr/>
        </p:nvSpPr>
        <p:spPr bwMode="auto">
          <a:xfrm rot="3822641">
            <a:off x="3523580" y="1494731"/>
            <a:ext cx="228600" cy="1752600"/>
          </a:xfrm>
          <a:prstGeom prst="triangle">
            <a:avLst>
              <a:gd name="adj" fmla="val 50000"/>
            </a:avLst>
          </a:prstGeom>
          <a:solidFill>
            <a:schemeClr val="accent1"/>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 name="Oval 7"/>
          <p:cNvSpPr>
            <a:spLocks noChangeArrowheads="1"/>
          </p:cNvSpPr>
          <p:nvPr/>
        </p:nvSpPr>
        <p:spPr bwMode="auto">
          <a:xfrm>
            <a:off x="4437980" y="1799531"/>
            <a:ext cx="228600" cy="2286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 name="AutoShape 8"/>
          <p:cNvSpPr>
            <a:spLocks noChangeArrowheads="1"/>
          </p:cNvSpPr>
          <p:nvPr/>
        </p:nvSpPr>
        <p:spPr bwMode="auto">
          <a:xfrm rot="7323937">
            <a:off x="5276180" y="1570931"/>
            <a:ext cx="228600" cy="1752600"/>
          </a:xfrm>
          <a:prstGeom prst="triangle">
            <a:avLst>
              <a:gd name="adj" fmla="val 50000"/>
            </a:avLst>
          </a:prstGeom>
          <a:solidFill>
            <a:schemeClr val="accent1"/>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 name="Oval 9"/>
          <p:cNvSpPr>
            <a:spLocks noChangeArrowheads="1"/>
          </p:cNvSpPr>
          <p:nvPr/>
        </p:nvSpPr>
        <p:spPr bwMode="auto">
          <a:xfrm>
            <a:off x="6114380" y="2866331"/>
            <a:ext cx="228600" cy="2286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9" name="AutoShape 10"/>
          <p:cNvSpPr>
            <a:spLocks noChangeArrowheads="1"/>
          </p:cNvSpPr>
          <p:nvPr/>
        </p:nvSpPr>
        <p:spPr bwMode="auto">
          <a:xfrm>
            <a:off x="2151980" y="2256731"/>
            <a:ext cx="1066800" cy="8382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042" y="18613"/>
                </a:moveTo>
                <a:cubicBezTo>
                  <a:pt x="17907" y="17057"/>
                  <a:pt x="19691" y="14059"/>
                  <a:pt x="19691" y="10800"/>
                </a:cubicBezTo>
                <a:cubicBezTo>
                  <a:pt x="19691" y="5889"/>
                  <a:pt x="15710" y="1909"/>
                  <a:pt x="10800" y="1909"/>
                </a:cubicBezTo>
                <a:cubicBezTo>
                  <a:pt x="5889" y="1909"/>
                  <a:pt x="1909" y="5889"/>
                  <a:pt x="1909" y="10800"/>
                </a:cubicBezTo>
                <a:lnTo>
                  <a:pt x="0" y="10800"/>
                </a:lnTo>
                <a:cubicBezTo>
                  <a:pt x="0" y="4835"/>
                  <a:pt x="4835" y="0"/>
                  <a:pt x="10800" y="0"/>
                </a:cubicBezTo>
                <a:cubicBezTo>
                  <a:pt x="16764" y="0"/>
                  <a:pt x="21600" y="4835"/>
                  <a:pt x="21600" y="10800"/>
                </a:cubicBezTo>
                <a:cubicBezTo>
                  <a:pt x="21600" y="14759"/>
                  <a:pt x="19433" y="18401"/>
                  <a:pt x="15953" y="20291"/>
                </a:cubicBezTo>
                <a:lnTo>
                  <a:pt x="17242" y="22663"/>
                </a:lnTo>
                <a:lnTo>
                  <a:pt x="12286" y="21196"/>
                </a:lnTo>
                <a:lnTo>
                  <a:pt x="13754" y="16240"/>
                </a:lnTo>
                <a:lnTo>
                  <a:pt x="15042" y="18613"/>
                </a:lnTo>
                <a:close/>
              </a:path>
            </a:pathLst>
          </a:custGeom>
          <a:solidFill>
            <a:schemeClr val="accent2"/>
          </a:solidFill>
          <a:ln w="12700">
            <a:solidFill>
              <a:schemeClr val="tx1"/>
            </a:solidFill>
            <a:miter lim="800000"/>
            <a:headEnd/>
            <a:tailEnd/>
          </a:ln>
        </p:spPr>
        <p:txBody>
          <a:bodyPr wrap="none" anchor="ctr"/>
          <a:lstStyle/>
          <a:p>
            <a:endParaRPr lang="en-US"/>
          </a:p>
        </p:txBody>
      </p:sp>
      <p:sp>
        <p:nvSpPr>
          <p:cNvPr id="10" name="AutoShape 11"/>
          <p:cNvSpPr>
            <a:spLocks noChangeArrowheads="1"/>
          </p:cNvSpPr>
          <p:nvPr/>
        </p:nvSpPr>
        <p:spPr bwMode="auto">
          <a:xfrm>
            <a:off x="4056980" y="1418531"/>
            <a:ext cx="1066800" cy="8382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3563" y="19022"/>
                </a:moveTo>
                <a:cubicBezTo>
                  <a:pt x="17095" y="17835"/>
                  <a:pt x="19475" y="14525"/>
                  <a:pt x="19475" y="10800"/>
                </a:cubicBezTo>
                <a:cubicBezTo>
                  <a:pt x="19475" y="6008"/>
                  <a:pt x="15591" y="2125"/>
                  <a:pt x="10800" y="2125"/>
                </a:cubicBezTo>
                <a:cubicBezTo>
                  <a:pt x="6008" y="2125"/>
                  <a:pt x="2125" y="6008"/>
                  <a:pt x="2125" y="10800"/>
                </a:cubicBezTo>
                <a:lnTo>
                  <a:pt x="0" y="10800"/>
                </a:lnTo>
                <a:cubicBezTo>
                  <a:pt x="0" y="4835"/>
                  <a:pt x="4835" y="0"/>
                  <a:pt x="10800" y="0"/>
                </a:cubicBezTo>
                <a:cubicBezTo>
                  <a:pt x="16764" y="0"/>
                  <a:pt x="21600" y="4835"/>
                  <a:pt x="21600" y="10800"/>
                </a:cubicBezTo>
                <a:cubicBezTo>
                  <a:pt x="21600" y="15438"/>
                  <a:pt x="18637" y="19559"/>
                  <a:pt x="14241" y="21037"/>
                </a:cubicBezTo>
                <a:lnTo>
                  <a:pt x="15101" y="23596"/>
                </a:lnTo>
                <a:lnTo>
                  <a:pt x="10335" y="21229"/>
                </a:lnTo>
                <a:lnTo>
                  <a:pt x="12703" y="16463"/>
                </a:lnTo>
                <a:lnTo>
                  <a:pt x="13563" y="19022"/>
                </a:lnTo>
                <a:close/>
              </a:path>
            </a:pathLst>
          </a:custGeom>
          <a:solidFill>
            <a:schemeClr val="accent2"/>
          </a:solidFill>
          <a:ln w="12700">
            <a:solidFill>
              <a:schemeClr val="tx1"/>
            </a:solidFill>
            <a:miter lim="800000"/>
            <a:headEnd/>
            <a:tailEnd/>
          </a:ln>
        </p:spPr>
        <p:txBody>
          <a:bodyPr wrap="none" anchor="ctr"/>
          <a:lstStyle/>
          <a:p>
            <a:endParaRPr lang="en-US"/>
          </a:p>
        </p:txBody>
      </p:sp>
      <p:sp>
        <p:nvSpPr>
          <p:cNvPr id="11" name="Rectangle 12"/>
          <p:cNvSpPr>
            <a:spLocks noChangeArrowheads="1"/>
          </p:cNvSpPr>
          <p:nvPr/>
        </p:nvSpPr>
        <p:spPr bwMode="auto">
          <a:xfrm rot="19938864">
            <a:off x="2582193" y="2086868"/>
            <a:ext cx="2016125" cy="576263"/>
          </a:xfrm>
          <a:prstGeom prst="rect">
            <a:avLst/>
          </a:prstGeom>
          <a:noFill/>
          <a:ln w="381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2" name="Rectangle 13"/>
          <p:cNvSpPr>
            <a:spLocks noChangeArrowheads="1"/>
          </p:cNvSpPr>
          <p:nvPr/>
        </p:nvSpPr>
        <p:spPr bwMode="auto">
          <a:xfrm rot="1780434">
            <a:off x="4382418" y="2158306"/>
            <a:ext cx="2016125" cy="576262"/>
          </a:xfrm>
          <a:prstGeom prst="rect">
            <a:avLst/>
          </a:prstGeom>
          <a:noFill/>
          <a:ln w="381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3" name="Ellipszis 12"/>
          <p:cNvSpPr/>
          <p:nvPr/>
        </p:nvSpPr>
        <p:spPr>
          <a:xfrm>
            <a:off x="5870023" y="2308342"/>
            <a:ext cx="244357" cy="27777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5219"/>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65219"/>
                                        </p:tgtEl>
                                      </p:cBhvr>
                                    </p:cmd>
                                  </p:childTnLst>
                                </p:cTn>
                              </p:par>
                            </p:childTnLst>
                          </p:cTn>
                        </p:par>
                      </p:childTnLst>
                    </p:cTn>
                  </p:par>
                </p:childTnLst>
              </p:cTn>
              <p:nextCondLst>
                <p:cond evt="onClick" delay="0">
                  <p:tgtEl>
                    <p:spTgt spid="265219"/>
                  </p:tgtEl>
                </p:cond>
              </p:nextCondLst>
            </p:seq>
            <p:video>
              <p:cMediaNode>
                <p:cTn id="7" fill="hold" display="0">
                  <p:stCondLst>
                    <p:cond delay="indefinite"/>
                  </p:stCondLst>
                  <p:endCondLst>
                    <p:cond evt="onNext" delay="0">
                      <p:tgtEl>
                        <p:sldTgt/>
                      </p:tgtEl>
                    </p:cond>
                    <p:cond evt="onPrev" delay="0">
                      <p:tgtEl>
                        <p:sldTgt/>
                      </p:tgtEl>
                    </p:cond>
                  </p:endCondLst>
                </p:cTn>
                <p:tgtEl>
                  <p:spTgt spid="265219"/>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2690" name="Rectangle 1026"/>
          <p:cNvSpPr>
            <a:spLocks noGrp="1" noChangeArrowheads="1"/>
          </p:cNvSpPr>
          <p:nvPr>
            <p:ph type="title"/>
          </p:nvPr>
        </p:nvSpPr>
        <p:spPr/>
        <p:txBody>
          <a:bodyPr>
            <a:normAutofit fontScale="90000"/>
          </a:bodyPr>
          <a:lstStyle/>
          <a:p>
            <a:pPr>
              <a:defRPr/>
            </a:pPr>
            <a:r>
              <a:rPr lang="hu-HU" dirty="0" smtClean="0">
                <a:solidFill>
                  <a:srgbClr val="FF0000"/>
                </a:solidFill>
              </a:rPr>
              <a:t>Valós idejű animáció és </a:t>
            </a:r>
            <a:br>
              <a:rPr lang="hu-HU" dirty="0" smtClean="0">
                <a:solidFill>
                  <a:srgbClr val="FF0000"/>
                </a:solidFill>
              </a:rPr>
            </a:br>
            <a:r>
              <a:rPr lang="hu-HU" dirty="0" smtClean="0">
                <a:solidFill>
                  <a:srgbClr val="FF0000"/>
                </a:solidFill>
              </a:rPr>
              <a:t>diszkrét idő szimuláció</a:t>
            </a:r>
          </a:p>
        </p:txBody>
      </p:sp>
      <p:sp>
        <p:nvSpPr>
          <p:cNvPr id="5123" name="Text Box 1027"/>
          <p:cNvSpPr txBox="1">
            <a:spLocks noChangeArrowheads="1"/>
          </p:cNvSpPr>
          <p:nvPr/>
        </p:nvSpPr>
        <p:spPr bwMode="auto">
          <a:xfrm>
            <a:off x="323528" y="2312876"/>
            <a:ext cx="8340745" cy="4093428"/>
          </a:xfrm>
          <a:prstGeom prst="rect">
            <a:avLst/>
          </a:prstGeom>
          <a:solidFill>
            <a:schemeClr val="accent6">
              <a:lumMod val="20000"/>
              <a:lumOff val="80000"/>
            </a:schemeClr>
          </a:solidFill>
          <a:ln>
            <a:solidFill>
              <a:schemeClr val="accent6">
                <a:lumMod val="50000"/>
              </a:schemeClr>
            </a:solidFill>
          </a:ln>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2000" b="1" u="sng" dirty="0" err="1" smtClean="0">
                <a:latin typeface="Courier New" pitchFamily="49" charset="0"/>
              </a:rPr>
              <a:t>void</a:t>
            </a:r>
            <a:r>
              <a:rPr lang="hu-HU" altLang="en-US" sz="2000" b="1" u="sng" dirty="0" smtClean="0">
                <a:latin typeface="Courier New" pitchFamily="49" charset="0"/>
              </a:rPr>
              <a:t> </a:t>
            </a:r>
            <a:r>
              <a:rPr lang="hu-HU" altLang="en-US" sz="2000" b="1" u="sng" dirty="0" err="1" smtClean="0">
                <a:latin typeface="Courier New" pitchFamily="49" charset="0"/>
              </a:rPr>
              <a:t>IdleFunc</a:t>
            </a:r>
            <a:r>
              <a:rPr lang="hu-HU" altLang="en-US" sz="2000" b="1" u="sng" dirty="0" smtClean="0">
                <a:latin typeface="Courier New" pitchFamily="49" charset="0"/>
              </a:rPr>
              <a:t>( ) </a:t>
            </a:r>
            <a:r>
              <a:rPr lang="en-US" altLang="en-US" sz="2000" b="1" u="sng" dirty="0" smtClean="0">
                <a:latin typeface="Courier New" pitchFamily="49" charset="0"/>
              </a:rPr>
              <a:t>{</a:t>
            </a:r>
            <a:r>
              <a:rPr lang="en-US" altLang="en-US" sz="2000" b="1" dirty="0" smtClean="0">
                <a:latin typeface="Courier New" pitchFamily="49" charset="0"/>
              </a:rPr>
              <a:t> 	// </a:t>
            </a:r>
            <a:r>
              <a:rPr lang="en-US" altLang="en-US" sz="2000" b="1" i="1" dirty="0" smtClean="0"/>
              <a:t>idle call back</a:t>
            </a:r>
            <a:r>
              <a:rPr lang="hu-HU" altLang="en-US" sz="2000" b="1" dirty="0" smtClean="0">
                <a:latin typeface="Courier New" pitchFamily="49" charset="0"/>
              </a:rPr>
              <a:t>   </a:t>
            </a:r>
          </a:p>
          <a:p>
            <a:r>
              <a:rPr lang="hu-HU" altLang="en-US" sz="2000" b="1" dirty="0" smtClean="0">
                <a:latin typeface="Courier New" pitchFamily="49" charset="0"/>
              </a:rPr>
              <a:t>   </a:t>
            </a:r>
            <a:r>
              <a:rPr lang="en-US" altLang="en-US" sz="2000" b="1" dirty="0" smtClean="0">
                <a:latin typeface="Courier New" pitchFamily="49" charset="0"/>
              </a:rPr>
              <a:t>static float tend = 0;</a:t>
            </a:r>
          </a:p>
          <a:p>
            <a:r>
              <a:rPr lang="en-US" altLang="en-US" sz="2000" b="1" dirty="0">
                <a:latin typeface="Courier New" pitchFamily="49" charset="0"/>
              </a:rPr>
              <a:t> </a:t>
            </a:r>
            <a:r>
              <a:rPr lang="en-US" altLang="en-US" sz="2000" b="1" dirty="0" smtClean="0">
                <a:latin typeface="Courier New" pitchFamily="49" charset="0"/>
              </a:rPr>
              <a:t>  </a:t>
            </a:r>
            <a:r>
              <a:rPr lang="en-US" altLang="en-US" sz="2000" b="1" dirty="0" err="1" smtClean="0">
                <a:latin typeface="Courier New" pitchFamily="49" charset="0"/>
              </a:rPr>
              <a:t>const</a:t>
            </a:r>
            <a:r>
              <a:rPr lang="en-US" altLang="en-US" sz="2000" b="1" dirty="0" smtClean="0">
                <a:latin typeface="Courier New" pitchFamily="49" charset="0"/>
              </a:rPr>
              <a:t> float </a:t>
            </a:r>
            <a:r>
              <a:rPr lang="en-US" altLang="en-US" sz="2000" b="1" dirty="0" err="1" smtClean="0">
                <a:latin typeface="Courier New" pitchFamily="49" charset="0"/>
              </a:rPr>
              <a:t>dt</a:t>
            </a:r>
            <a:r>
              <a:rPr lang="en-US" altLang="en-US" sz="2000" b="1" dirty="0" smtClean="0">
                <a:latin typeface="Courier New" pitchFamily="49" charset="0"/>
              </a:rPr>
              <a:t> = 0.01; // </a:t>
            </a:r>
            <a:r>
              <a:rPr lang="en-US" altLang="en-US" sz="2000" b="1" dirty="0" err="1" smtClean="0">
                <a:latin typeface="Courier New" pitchFamily="49" charset="0"/>
              </a:rPr>
              <a:t>dt</a:t>
            </a:r>
            <a:r>
              <a:rPr lang="en-US" altLang="en-US" sz="2000" b="1" dirty="0" smtClean="0">
                <a:latin typeface="Courier New" pitchFamily="49" charset="0"/>
              </a:rPr>
              <a:t> is </a:t>
            </a:r>
            <a:r>
              <a:rPr lang="hu-HU" altLang="en-US" sz="2000" b="1" dirty="0" smtClean="0">
                <a:latin typeface="Courier New" pitchFamily="49" charset="0"/>
              </a:rPr>
              <a:t>”</a:t>
            </a:r>
            <a:r>
              <a:rPr lang="en-US" altLang="en-US" sz="2000" b="1" dirty="0" smtClean="0">
                <a:latin typeface="Courier New" pitchFamily="49" charset="0"/>
              </a:rPr>
              <a:t>infinitesimal</a:t>
            </a:r>
            <a:r>
              <a:rPr lang="hu-HU" altLang="en-US" sz="2000" b="1" dirty="0" smtClean="0">
                <a:latin typeface="Courier New" pitchFamily="49" charset="0"/>
              </a:rPr>
              <a:t>”</a:t>
            </a:r>
            <a:endParaRPr lang="en-US" altLang="en-US" sz="2000" b="1" dirty="0" smtClean="0">
              <a:latin typeface="Courier New" pitchFamily="49" charset="0"/>
            </a:endParaRPr>
          </a:p>
          <a:p>
            <a:r>
              <a:rPr lang="en-US" altLang="en-US" sz="2000" b="1" dirty="0">
                <a:latin typeface="Courier New" pitchFamily="49" charset="0"/>
              </a:rPr>
              <a:t> </a:t>
            </a:r>
            <a:r>
              <a:rPr lang="en-US" altLang="en-US" sz="2000" b="1" dirty="0" smtClean="0">
                <a:latin typeface="Courier New" pitchFamily="49" charset="0"/>
              </a:rPr>
              <a:t>  </a:t>
            </a:r>
            <a:r>
              <a:rPr lang="hu-HU" altLang="en-US" sz="2000" b="1" dirty="0" err="1" smtClean="0">
                <a:latin typeface="Courier New" pitchFamily="49" charset="0"/>
              </a:rPr>
              <a:t>float</a:t>
            </a:r>
            <a:r>
              <a:rPr lang="hu-HU" altLang="en-US" sz="2000" b="1" dirty="0" smtClean="0">
                <a:latin typeface="Courier New" pitchFamily="49" charset="0"/>
              </a:rPr>
              <a:t> </a:t>
            </a:r>
            <a:r>
              <a:rPr lang="en-US" altLang="en-US" sz="2000" b="1" dirty="0" err="1" smtClean="0">
                <a:latin typeface="Courier New" pitchFamily="49" charset="0"/>
              </a:rPr>
              <a:t>tstart</a:t>
            </a:r>
            <a:r>
              <a:rPr lang="hu-HU" altLang="en-US" sz="2000" b="1" dirty="0" smtClean="0">
                <a:latin typeface="Courier New" pitchFamily="49" charset="0"/>
              </a:rPr>
              <a:t> = t</a:t>
            </a:r>
            <a:r>
              <a:rPr lang="en-US" altLang="en-US" sz="2000" b="1" dirty="0" smtClean="0">
                <a:latin typeface="Courier New" pitchFamily="49" charset="0"/>
              </a:rPr>
              <a:t>end</a:t>
            </a:r>
            <a:r>
              <a:rPr lang="hu-HU" altLang="en-US" sz="2000" b="1" dirty="0" smtClean="0">
                <a:latin typeface="Courier New" pitchFamily="49" charset="0"/>
              </a:rPr>
              <a:t>;</a:t>
            </a:r>
          </a:p>
          <a:p>
            <a:r>
              <a:rPr lang="hu-HU" altLang="en-US" sz="2000" b="1" dirty="0" smtClean="0">
                <a:latin typeface="Courier New" pitchFamily="49" charset="0"/>
              </a:rPr>
              <a:t>   t</a:t>
            </a:r>
            <a:r>
              <a:rPr lang="en-US" altLang="en-US" sz="2000" b="1" dirty="0" smtClean="0">
                <a:latin typeface="Courier New" pitchFamily="49" charset="0"/>
              </a:rPr>
              <a:t>end</a:t>
            </a:r>
            <a:r>
              <a:rPr lang="hu-HU" altLang="en-US" sz="2000" b="1" dirty="0" smtClean="0">
                <a:latin typeface="Courier New" pitchFamily="49" charset="0"/>
              </a:rPr>
              <a:t> = </a:t>
            </a:r>
            <a:r>
              <a:rPr lang="hu-HU" altLang="en-US" sz="2000" b="1" dirty="0" err="1" smtClean="0">
                <a:latin typeface="Courier New" pitchFamily="49" charset="0"/>
              </a:rPr>
              <a:t>glutGet</a:t>
            </a:r>
            <a:r>
              <a:rPr lang="hu-HU" altLang="en-US" sz="2000" b="1" dirty="0" smtClean="0">
                <a:latin typeface="Courier New" pitchFamily="49" charset="0"/>
              </a:rPr>
              <a:t>(GLUT_ELAPSED_TIME)</a:t>
            </a:r>
            <a:r>
              <a:rPr lang="en-US" altLang="en-US" sz="2000" b="1" dirty="0" smtClean="0">
                <a:latin typeface="Courier New" pitchFamily="49" charset="0"/>
              </a:rPr>
              <a:t>/1000.0f</a:t>
            </a:r>
            <a:r>
              <a:rPr lang="hu-HU" altLang="en-US" sz="2000" b="1" dirty="0" smtClean="0">
                <a:latin typeface="Courier New" pitchFamily="49" charset="0"/>
              </a:rPr>
              <a:t>;</a:t>
            </a:r>
          </a:p>
          <a:p>
            <a:endParaRPr lang="hu-HU" altLang="en-US" sz="2000" b="1" dirty="0" smtClean="0">
              <a:latin typeface="Courier New" pitchFamily="49" charset="0"/>
            </a:endParaRPr>
          </a:p>
          <a:p>
            <a:r>
              <a:rPr lang="en-US" altLang="en-US" sz="2000" b="1" dirty="0" smtClean="0">
                <a:latin typeface="Courier New" pitchFamily="49" charset="0"/>
              </a:rPr>
              <a:t>   </a:t>
            </a:r>
            <a:r>
              <a:rPr lang="hu-HU" altLang="en-US" sz="2000" b="1" dirty="0" err="1" smtClean="0">
                <a:latin typeface="Courier New" pitchFamily="49" charset="0"/>
              </a:rPr>
              <a:t>for</a:t>
            </a:r>
            <a:r>
              <a:rPr lang="hu-HU" altLang="en-US" sz="2000" b="1" dirty="0" smtClean="0">
                <a:latin typeface="Courier New" pitchFamily="49" charset="0"/>
              </a:rPr>
              <a:t>(</a:t>
            </a:r>
            <a:r>
              <a:rPr lang="hu-HU" altLang="en-US" sz="2000" b="1" dirty="0" err="1" smtClean="0">
                <a:latin typeface="Courier New" pitchFamily="49" charset="0"/>
              </a:rPr>
              <a:t>float</a:t>
            </a:r>
            <a:r>
              <a:rPr lang="hu-HU" altLang="en-US" sz="2000" b="1" dirty="0" smtClean="0">
                <a:latin typeface="Courier New" pitchFamily="49" charset="0"/>
              </a:rPr>
              <a:t> t </a:t>
            </a:r>
            <a:r>
              <a:rPr lang="en-US" altLang="en-US" sz="2000" b="1" dirty="0" smtClean="0">
                <a:latin typeface="Courier New" pitchFamily="49" charset="0"/>
              </a:rPr>
              <a:t>= </a:t>
            </a:r>
            <a:r>
              <a:rPr lang="en-US" altLang="en-US" sz="2000" b="1" dirty="0" err="1" smtClean="0">
                <a:latin typeface="Courier New" pitchFamily="49" charset="0"/>
              </a:rPr>
              <a:t>tstart</a:t>
            </a:r>
            <a:r>
              <a:rPr lang="en-US" altLang="en-US" sz="2000" b="1" dirty="0" smtClean="0">
                <a:latin typeface="Courier New" pitchFamily="49" charset="0"/>
              </a:rPr>
              <a:t>; t &lt; tend; t += </a:t>
            </a:r>
            <a:r>
              <a:rPr lang="en-US" altLang="en-US" sz="2000" b="1" dirty="0" err="1" smtClean="0">
                <a:latin typeface="Courier New" pitchFamily="49" charset="0"/>
              </a:rPr>
              <a:t>dt</a:t>
            </a:r>
            <a:r>
              <a:rPr lang="en-US" altLang="en-US" sz="2000" b="1" dirty="0" smtClean="0">
                <a:latin typeface="Courier New" pitchFamily="49" charset="0"/>
              </a:rPr>
              <a:t>) {</a:t>
            </a:r>
          </a:p>
          <a:p>
            <a:r>
              <a:rPr lang="en-US" altLang="en-US" sz="2000" b="1" dirty="0" smtClean="0">
                <a:latin typeface="Courier New" pitchFamily="49" charset="0"/>
              </a:rPr>
              <a:t>      float Dt = min(</a:t>
            </a:r>
            <a:r>
              <a:rPr lang="en-US" altLang="en-US" sz="2000" b="1" dirty="0" err="1" smtClean="0">
                <a:latin typeface="Courier New" pitchFamily="49" charset="0"/>
              </a:rPr>
              <a:t>dt</a:t>
            </a:r>
            <a:r>
              <a:rPr lang="en-US" altLang="en-US" sz="2000" b="1" dirty="0" smtClean="0">
                <a:latin typeface="Courier New" pitchFamily="49" charset="0"/>
              </a:rPr>
              <a:t>, tend – t);</a:t>
            </a:r>
            <a:endParaRPr lang="hu-HU" altLang="en-US" sz="2000" b="1" dirty="0" smtClean="0">
              <a:latin typeface="Courier New" pitchFamily="49" charset="0"/>
            </a:endParaRPr>
          </a:p>
          <a:p>
            <a:r>
              <a:rPr lang="hu-HU" altLang="en-US" sz="2000" b="1" dirty="0">
                <a:latin typeface="Courier New" pitchFamily="49" charset="0"/>
              </a:rPr>
              <a:t> </a:t>
            </a:r>
            <a:r>
              <a:rPr lang="en-US" altLang="en-US" sz="2000" b="1" dirty="0">
                <a:latin typeface="Courier New" pitchFamily="49" charset="0"/>
              </a:rPr>
              <a:t>	</a:t>
            </a:r>
            <a:r>
              <a:rPr lang="en-US" sz="2000" b="1" dirty="0">
                <a:latin typeface="Courier New" panose="02070309020205020404" pitchFamily="49" charset="0"/>
                <a:cs typeface="Courier New" panose="02070309020205020404" pitchFamily="49" charset="0"/>
              </a:rPr>
              <a:t>for (Object * </a:t>
            </a:r>
            <a:r>
              <a:rPr lang="en-US" sz="2000" b="1" dirty="0" err="1">
                <a:latin typeface="Courier New" panose="02070309020205020404" pitchFamily="49" charset="0"/>
                <a:cs typeface="Courier New" panose="02070309020205020404" pitchFamily="49" charset="0"/>
              </a:rPr>
              <a:t>obj</a:t>
            </a:r>
            <a:r>
              <a:rPr lang="en-US" sz="2000" b="1" dirty="0">
                <a:latin typeface="Courier New" panose="02070309020205020404" pitchFamily="49" charset="0"/>
                <a:cs typeface="Courier New" panose="02070309020205020404" pitchFamily="49" charset="0"/>
              </a:rPr>
              <a:t> : objects) </a:t>
            </a:r>
            <a:r>
              <a:rPr lang="en-US" sz="2000" b="1" dirty="0" err="1">
                <a:latin typeface="Courier New" panose="02070309020205020404" pitchFamily="49" charset="0"/>
                <a:cs typeface="Courier New" panose="02070309020205020404" pitchFamily="49" charset="0"/>
              </a:rPr>
              <a:t>obj</a:t>
            </a:r>
            <a:r>
              <a:rPr lang="en-US" sz="2000" b="1" dirty="0">
                <a:latin typeface="Courier New" panose="02070309020205020404" pitchFamily="49" charset="0"/>
                <a:cs typeface="Courier New" panose="02070309020205020404" pitchFamily="49" charset="0"/>
              </a:rPr>
              <a:t>-</a:t>
            </a:r>
            <a:r>
              <a:rPr lang="en-US" sz="2000" b="1" dirty="0" smtClean="0">
                <a:latin typeface="Courier New" panose="02070309020205020404" pitchFamily="49" charset="0"/>
                <a:cs typeface="Courier New" panose="02070309020205020404" pitchFamily="49" charset="0"/>
              </a:rPr>
              <a:t>&gt;Control(Dt</a:t>
            </a:r>
            <a:r>
              <a:rPr lang="en-US" sz="2000" b="1" dirty="0">
                <a:latin typeface="Courier New" panose="02070309020205020404" pitchFamily="49" charset="0"/>
                <a:cs typeface="Courier New" panose="02070309020205020404" pitchFamily="49" charset="0"/>
              </a:rPr>
              <a:t>); </a:t>
            </a:r>
          </a:p>
          <a:p>
            <a:r>
              <a:rPr lang="hu-HU" altLang="en-US" sz="2000" b="1" dirty="0" smtClean="0">
                <a:latin typeface="Courier New" pitchFamily="49" charset="0"/>
              </a:rPr>
              <a:t> </a:t>
            </a:r>
            <a:r>
              <a:rPr lang="en-US" altLang="en-US" sz="2000" b="1" dirty="0" smtClean="0">
                <a:latin typeface="Courier New" pitchFamily="49" charset="0"/>
              </a:rPr>
              <a:t>	</a:t>
            </a:r>
            <a:r>
              <a:rPr lang="en-US" sz="2000" b="1" dirty="0" smtClean="0">
                <a:latin typeface="Courier New" panose="02070309020205020404" pitchFamily="49" charset="0"/>
                <a:cs typeface="Courier New" panose="02070309020205020404" pitchFamily="49" charset="0"/>
              </a:rPr>
              <a:t>for </a:t>
            </a:r>
            <a:r>
              <a:rPr lang="en-US" sz="2000" b="1" dirty="0">
                <a:latin typeface="Courier New" panose="02070309020205020404" pitchFamily="49" charset="0"/>
                <a:cs typeface="Courier New" panose="02070309020205020404" pitchFamily="49" charset="0"/>
              </a:rPr>
              <a:t>(Object * </a:t>
            </a:r>
            <a:r>
              <a:rPr lang="en-US" sz="2000" b="1" dirty="0" err="1">
                <a:latin typeface="Courier New" panose="02070309020205020404" pitchFamily="49" charset="0"/>
                <a:cs typeface="Courier New" panose="02070309020205020404" pitchFamily="49" charset="0"/>
              </a:rPr>
              <a:t>obj</a:t>
            </a:r>
            <a:r>
              <a:rPr lang="en-US" sz="2000" b="1" dirty="0">
                <a:latin typeface="Courier New" panose="02070309020205020404" pitchFamily="49" charset="0"/>
                <a:cs typeface="Courier New" panose="02070309020205020404" pitchFamily="49" charset="0"/>
              </a:rPr>
              <a:t> : objects) </a:t>
            </a:r>
            <a:r>
              <a:rPr lang="en-US" sz="2000" b="1" dirty="0" err="1">
                <a:latin typeface="Courier New" panose="02070309020205020404" pitchFamily="49" charset="0"/>
                <a:cs typeface="Courier New" panose="02070309020205020404" pitchFamily="49" charset="0"/>
              </a:rPr>
              <a:t>obj</a:t>
            </a:r>
            <a:r>
              <a:rPr lang="en-US" sz="2000" b="1" dirty="0">
                <a:latin typeface="Courier New" panose="02070309020205020404" pitchFamily="49" charset="0"/>
                <a:cs typeface="Courier New" panose="02070309020205020404" pitchFamily="49" charset="0"/>
              </a:rPr>
              <a:t>-&gt;</a:t>
            </a:r>
            <a:r>
              <a:rPr lang="en-US" sz="2000" b="1" dirty="0" smtClean="0">
                <a:latin typeface="Courier New" panose="02070309020205020404" pitchFamily="49" charset="0"/>
                <a:cs typeface="Courier New" panose="02070309020205020404" pitchFamily="49" charset="0"/>
              </a:rPr>
              <a:t>Animate(Dt</a:t>
            </a:r>
            <a:r>
              <a:rPr lang="en-US" sz="2000" b="1" dirty="0">
                <a:latin typeface="Courier New" panose="02070309020205020404" pitchFamily="49" charset="0"/>
                <a:cs typeface="Courier New" panose="02070309020205020404" pitchFamily="49" charset="0"/>
              </a:rPr>
              <a:t>); </a:t>
            </a:r>
            <a:endParaRPr lang="en-US" altLang="en-US" sz="2000" b="1" dirty="0" smtClean="0">
              <a:latin typeface="Courier New" pitchFamily="49" charset="0"/>
            </a:endParaRPr>
          </a:p>
          <a:p>
            <a:r>
              <a:rPr lang="en-US" altLang="en-US" sz="2000" b="1" dirty="0" smtClean="0">
                <a:latin typeface="Courier New" pitchFamily="49" charset="0"/>
              </a:rPr>
              <a:t>   }</a:t>
            </a:r>
            <a:endParaRPr lang="hu-HU" altLang="en-US" sz="2000" b="1" dirty="0" smtClean="0">
              <a:latin typeface="Courier New" pitchFamily="49" charset="0"/>
            </a:endParaRPr>
          </a:p>
          <a:p>
            <a:r>
              <a:rPr lang="hu-HU" altLang="en-US" sz="2000" b="1" dirty="0" smtClean="0">
                <a:latin typeface="Courier New" pitchFamily="49" charset="0"/>
              </a:rPr>
              <a:t>   </a:t>
            </a:r>
            <a:r>
              <a:rPr lang="hu-HU" altLang="en-US" sz="2000" b="1" dirty="0" err="1" smtClean="0">
                <a:latin typeface="Courier New" pitchFamily="49" charset="0"/>
              </a:rPr>
              <a:t>glutPostRedisplay</a:t>
            </a:r>
            <a:r>
              <a:rPr lang="hu-HU" altLang="en-US" sz="2000" b="1" dirty="0" smtClean="0">
                <a:latin typeface="Courier New" pitchFamily="49" charset="0"/>
              </a:rPr>
              <a:t>();</a:t>
            </a:r>
          </a:p>
          <a:p>
            <a:r>
              <a:rPr lang="hu-HU" altLang="en-US" sz="2000" b="1" dirty="0" smtClean="0">
                <a:latin typeface="Courier New" pitchFamily="49" charset="0"/>
              </a:rPr>
              <a:t>}</a:t>
            </a:r>
            <a:endParaRPr lang="hu-HU" altLang="en-US" sz="2000" b="1" dirty="0">
              <a:latin typeface="Courier New" pitchFamily="49" charset="0"/>
            </a:endParaRPr>
          </a:p>
        </p:txBody>
      </p:sp>
      <p:graphicFrame>
        <p:nvGraphicFramePr>
          <p:cNvPr id="12" name="Object 4"/>
          <p:cNvGraphicFramePr>
            <a:graphicFrameLocks noChangeAspect="1"/>
          </p:cNvGraphicFramePr>
          <p:nvPr>
            <p:extLst>
              <p:ext uri="{D42A27DB-BD31-4B8C-83A1-F6EECF244321}">
                <p14:modId xmlns:p14="http://schemas.microsoft.com/office/powerpoint/2010/main" val="745127631"/>
              </p:ext>
            </p:extLst>
          </p:nvPr>
        </p:nvGraphicFramePr>
        <p:xfrm>
          <a:off x="647564" y="1293637"/>
          <a:ext cx="840075" cy="863352"/>
        </p:xfrm>
        <a:graphic>
          <a:graphicData uri="http://schemas.openxmlformats.org/presentationml/2006/ole">
            <mc:AlternateContent xmlns:mc="http://schemas.openxmlformats.org/markup-compatibility/2006">
              <mc:Choice xmlns:v="urn:schemas-microsoft-com:vml" Requires="v">
                <p:oleObj spid="_x0000_s2059" name="Klip" r:id="rId4" imgW="3063600" imgH="3147480" progId="MS_ClipArt_Gallery.2">
                  <p:embed/>
                </p:oleObj>
              </mc:Choice>
              <mc:Fallback>
                <p:oleObj name="Klip" r:id="rId4" imgW="3063600" imgH="314748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564" y="1293637"/>
                        <a:ext cx="840075" cy="863352"/>
                      </a:xfrm>
                      <a:prstGeom prst="rect">
                        <a:avLst/>
                      </a:prstGeom>
                      <a:noFill/>
                      <a:ln>
                        <a:noFill/>
                      </a:ln>
                      <a:effectLst/>
                    </p:spPr>
                  </p:pic>
                </p:oleObj>
              </mc:Fallback>
            </mc:AlternateContent>
          </a:graphicData>
        </a:graphic>
      </p:graphicFrame>
      <p:sp>
        <p:nvSpPr>
          <p:cNvPr id="13" name="Line 5"/>
          <p:cNvSpPr>
            <a:spLocks noChangeShapeType="1"/>
          </p:cNvSpPr>
          <p:nvPr/>
        </p:nvSpPr>
        <p:spPr bwMode="auto">
          <a:xfrm>
            <a:off x="1600200" y="1744675"/>
            <a:ext cx="62484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 name="Oval 6"/>
          <p:cNvSpPr>
            <a:spLocks noChangeArrowheads="1"/>
          </p:cNvSpPr>
          <p:nvPr/>
        </p:nvSpPr>
        <p:spPr bwMode="auto">
          <a:xfrm>
            <a:off x="1981200" y="1630375"/>
            <a:ext cx="152400" cy="304800"/>
          </a:xfrm>
          <a:prstGeom prst="ellipse">
            <a:avLst/>
          </a:prstGeom>
          <a:solidFill>
            <a:srgbClr val="FFFF00"/>
          </a:solidFill>
          <a:ln w="12700">
            <a:solidFill>
              <a:schemeClr val="tx1"/>
            </a:solidFill>
            <a:round/>
            <a:headEnd/>
            <a:tailEnd/>
          </a:ln>
        </p:spPr>
        <p:txBody>
          <a:bodyPr wrap="none" anchor="ct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endParaRPr lang="en-US" altLang="en-US"/>
          </a:p>
        </p:txBody>
      </p:sp>
      <p:sp>
        <p:nvSpPr>
          <p:cNvPr id="15" name="Oval 7"/>
          <p:cNvSpPr>
            <a:spLocks noChangeArrowheads="1"/>
          </p:cNvSpPr>
          <p:nvPr/>
        </p:nvSpPr>
        <p:spPr bwMode="auto">
          <a:xfrm>
            <a:off x="3276600" y="1630375"/>
            <a:ext cx="152400" cy="304800"/>
          </a:xfrm>
          <a:prstGeom prst="ellipse">
            <a:avLst/>
          </a:prstGeom>
          <a:solidFill>
            <a:srgbClr val="FFFF00"/>
          </a:solidFill>
          <a:ln w="12700">
            <a:solidFill>
              <a:schemeClr val="tx1"/>
            </a:solidFill>
            <a:round/>
            <a:headEnd/>
            <a:tailEnd/>
          </a:ln>
        </p:spPr>
        <p:txBody>
          <a:bodyPr wrap="none" anchor="ct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endParaRPr lang="en-US" altLang="en-US"/>
          </a:p>
        </p:txBody>
      </p:sp>
      <p:sp>
        <p:nvSpPr>
          <p:cNvPr id="16" name="Oval 8"/>
          <p:cNvSpPr>
            <a:spLocks noChangeArrowheads="1"/>
          </p:cNvSpPr>
          <p:nvPr/>
        </p:nvSpPr>
        <p:spPr bwMode="auto">
          <a:xfrm>
            <a:off x="3886200" y="1630375"/>
            <a:ext cx="152400" cy="304800"/>
          </a:xfrm>
          <a:prstGeom prst="ellipse">
            <a:avLst/>
          </a:prstGeom>
          <a:solidFill>
            <a:srgbClr val="FFFF00"/>
          </a:solidFill>
          <a:ln w="12700">
            <a:solidFill>
              <a:schemeClr val="tx1"/>
            </a:solidFill>
            <a:round/>
            <a:headEnd/>
            <a:tailEnd/>
          </a:ln>
        </p:spPr>
        <p:txBody>
          <a:bodyPr wrap="none" anchor="ct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endParaRPr lang="en-US" altLang="en-US"/>
          </a:p>
        </p:txBody>
      </p:sp>
      <p:sp>
        <p:nvSpPr>
          <p:cNvPr id="17" name="Oval 9"/>
          <p:cNvSpPr>
            <a:spLocks noChangeArrowheads="1"/>
          </p:cNvSpPr>
          <p:nvPr/>
        </p:nvSpPr>
        <p:spPr bwMode="auto">
          <a:xfrm>
            <a:off x="4953000" y="1630375"/>
            <a:ext cx="152400" cy="304800"/>
          </a:xfrm>
          <a:prstGeom prst="ellipse">
            <a:avLst/>
          </a:prstGeom>
          <a:solidFill>
            <a:srgbClr val="FFFF00"/>
          </a:solidFill>
          <a:ln w="12700">
            <a:solidFill>
              <a:schemeClr val="tx1"/>
            </a:solidFill>
            <a:round/>
            <a:headEnd/>
            <a:tailEnd/>
          </a:ln>
        </p:spPr>
        <p:txBody>
          <a:bodyPr wrap="none" anchor="ct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endParaRPr lang="en-US" altLang="en-US"/>
          </a:p>
        </p:txBody>
      </p:sp>
      <p:sp>
        <p:nvSpPr>
          <p:cNvPr id="18" name="Téglalap 13"/>
          <p:cNvSpPr>
            <a:spLocks noChangeArrowheads="1"/>
          </p:cNvSpPr>
          <p:nvPr/>
        </p:nvSpPr>
        <p:spPr bwMode="auto">
          <a:xfrm>
            <a:off x="3487738" y="1304938"/>
            <a:ext cx="1012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r>
              <a:rPr lang="en-US" altLang="en-US" sz="1800">
                <a:latin typeface="Courier New" pitchFamily="49" charset="0"/>
              </a:rPr>
              <a:t>tstart</a:t>
            </a:r>
            <a:endParaRPr lang="hu-HU" altLang="en-US" sz="1800"/>
          </a:p>
        </p:txBody>
      </p:sp>
      <p:sp>
        <p:nvSpPr>
          <p:cNvPr id="19" name="Téglalap 14"/>
          <p:cNvSpPr>
            <a:spLocks noChangeArrowheads="1"/>
          </p:cNvSpPr>
          <p:nvPr/>
        </p:nvSpPr>
        <p:spPr bwMode="auto">
          <a:xfrm>
            <a:off x="4706938" y="1304938"/>
            <a:ext cx="873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r>
              <a:rPr lang="hu-HU" altLang="en-US" sz="1800" dirty="0">
                <a:latin typeface="Courier New" pitchFamily="49" charset="0"/>
              </a:rPr>
              <a:t>t</a:t>
            </a:r>
            <a:r>
              <a:rPr lang="en-US" altLang="en-US" sz="1800" dirty="0">
                <a:latin typeface="Courier New" pitchFamily="49" charset="0"/>
              </a:rPr>
              <a:t>end</a:t>
            </a:r>
            <a:r>
              <a:rPr lang="hu-HU" altLang="en-US" sz="1800" dirty="0">
                <a:latin typeface="Courier New" pitchFamily="49" charset="0"/>
              </a:rPr>
              <a:t> </a:t>
            </a:r>
            <a:endParaRPr lang="hu-HU" altLang="en-US" sz="1800" dirty="0"/>
          </a:p>
        </p:txBody>
      </p:sp>
      <p:cxnSp>
        <p:nvCxnSpPr>
          <p:cNvPr id="20" name="Egyenes összekötő 19"/>
          <p:cNvCxnSpPr/>
          <p:nvPr/>
        </p:nvCxnSpPr>
        <p:spPr>
          <a:xfrm flipV="1">
            <a:off x="4211960" y="1630375"/>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Egyenes összekötő 20"/>
          <p:cNvCxnSpPr/>
          <p:nvPr/>
        </p:nvCxnSpPr>
        <p:spPr>
          <a:xfrm flipV="1">
            <a:off x="4427984" y="16288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Egyenes összekötő 21"/>
          <p:cNvCxnSpPr/>
          <p:nvPr/>
        </p:nvCxnSpPr>
        <p:spPr>
          <a:xfrm flipV="1">
            <a:off x="4644008" y="1627225"/>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Egyenes összekötő 22"/>
          <p:cNvCxnSpPr/>
          <p:nvPr/>
        </p:nvCxnSpPr>
        <p:spPr>
          <a:xfrm flipV="1">
            <a:off x="4860032" y="1625650"/>
            <a:ext cx="0"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24" name="Téglalap 14"/>
          <p:cNvSpPr>
            <a:spLocks noChangeArrowheads="1"/>
          </p:cNvSpPr>
          <p:nvPr/>
        </p:nvSpPr>
        <p:spPr bwMode="auto">
          <a:xfrm>
            <a:off x="4319972" y="1880828"/>
            <a:ext cx="4603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r>
              <a:rPr lang="hu-HU" altLang="en-US" sz="1800" dirty="0" err="1" smtClean="0">
                <a:latin typeface="Courier New" pitchFamily="49" charset="0"/>
              </a:rPr>
              <a:t>dt</a:t>
            </a:r>
            <a:endParaRPr lang="hu-HU" altLang="en-US" sz="1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p:txBody>
          <a:bodyPr/>
          <a:lstStyle/>
          <a:p>
            <a:pPr>
              <a:defRPr/>
            </a:pPr>
            <a:r>
              <a:rPr lang="hu-HU" dirty="0" smtClean="0">
                <a:solidFill>
                  <a:srgbClr val="FF0000"/>
                </a:solidFill>
              </a:rPr>
              <a:t>Valószerű mozgás</a:t>
            </a:r>
          </a:p>
        </p:txBody>
      </p:sp>
      <p:sp>
        <p:nvSpPr>
          <p:cNvPr id="6147" name="Rectangle 3"/>
          <p:cNvSpPr>
            <a:spLocks noGrp="1" noChangeArrowheads="1"/>
          </p:cNvSpPr>
          <p:nvPr>
            <p:ph idx="1"/>
          </p:nvPr>
        </p:nvSpPr>
        <p:spPr>
          <a:xfrm>
            <a:off x="316868" y="1412776"/>
            <a:ext cx="8827132" cy="5184576"/>
          </a:xfrm>
        </p:spPr>
        <p:txBody>
          <a:bodyPr>
            <a:normAutofit fontScale="92500"/>
          </a:bodyPr>
          <a:lstStyle/>
          <a:p>
            <a:r>
              <a:rPr lang="hu-HU" altLang="en-US" dirty="0" smtClean="0"/>
              <a:t>Fizikai törvények: </a:t>
            </a:r>
          </a:p>
          <a:p>
            <a:pPr lvl="1"/>
            <a:r>
              <a:rPr lang="hu-HU" altLang="en-US" dirty="0" smtClean="0"/>
              <a:t>Newton törvény</a:t>
            </a:r>
          </a:p>
          <a:p>
            <a:pPr lvl="2"/>
            <a:r>
              <a:rPr lang="hu-HU" altLang="en-US" dirty="0" smtClean="0"/>
              <a:t>Impulzus deriváltja az erő</a:t>
            </a:r>
            <a:r>
              <a:rPr lang="en-US" altLang="en-US" dirty="0" smtClean="0"/>
              <a:t>;</a:t>
            </a:r>
            <a:r>
              <a:rPr lang="hu-HU" altLang="en-US" dirty="0" smtClean="0"/>
              <a:t> </a:t>
            </a:r>
            <a:r>
              <a:rPr lang="hu-HU" altLang="en-US" dirty="0" err="1" smtClean="0"/>
              <a:t>Perdület</a:t>
            </a:r>
            <a:r>
              <a:rPr lang="hu-HU" altLang="en-US" dirty="0" smtClean="0"/>
              <a:t> deriváltja a forgatónyomaték</a:t>
            </a:r>
          </a:p>
          <a:p>
            <a:pPr lvl="1"/>
            <a:r>
              <a:rPr lang="hu-HU" altLang="en-US" dirty="0" smtClean="0"/>
              <a:t>ütközés detektálás és válasz: </a:t>
            </a:r>
            <a:endParaRPr lang="hu-HU" altLang="en-US" dirty="0"/>
          </a:p>
          <a:p>
            <a:pPr lvl="2"/>
            <a:r>
              <a:rPr lang="hu-HU" altLang="en-US" dirty="0" smtClean="0"/>
              <a:t>impulzus és </a:t>
            </a:r>
            <a:r>
              <a:rPr lang="hu-HU" altLang="en-US" dirty="0" err="1" smtClean="0"/>
              <a:t>perdület</a:t>
            </a:r>
            <a:r>
              <a:rPr lang="hu-HU" altLang="en-US" dirty="0" smtClean="0"/>
              <a:t> megmaradás</a:t>
            </a:r>
          </a:p>
          <a:p>
            <a:pPr lvl="2"/>
            <a:r>
              <a:rPr lang="hu-HU" altLang="en-US" dirty="0" smtClean="0"/>
              <a:t>energia részleges megmaradás</a:t>
            </a:r>
          </a:p>
          <a:p>
            <a:r>
              <a:rPr lang="hu-HU" altLang="en-US" dirty="0" smtClean="0"/>
              <a:t>Fiziológiai törvények</a:t>
            </a:r>
          </a:p>
          <a:p>
            <a:pPr lvl="1"/>
            <a:r>
              <a:rPr lang="hu-HU" altLang="en-US" sz="2600" dirty="0" smtClean="0"/>
              <a:t>csontváz nem szakad szét</a:t>
            </a:r>
          </a:p>
          <a:p>
            <a:pPr lvl="1"/>
            <a:r>
              <a:rPr lang="hu-HU" altLang="en-US" sz="2600" dirty="0" smtClean="0"/>
              <a:t>adott </a:t>
            </a:r>
            <a:r>
              <a:rPr lang="hu-HU" altLang="en-US" sz="2600" dirty="0" smtClean="0"/>
              <a:t>szabadságfokú ízületek</a:t>
            </a:r>
          </a:p>
          <a:p>
            <a:pPr lvl="1"/>
            <a:r>
              <a:rPr lang="hu-HU" altLang="en-US" sz="2600" dirty="0" smtClean="0"/>
              <a:t>bőr rugalmasan követi a csontokat</a:t>
            </a:r>
            <a:endParaRPr lang="hu-HU" altLang="en-US" dirty="0" smtClean="0"/>
          </a:p>
          <a:p>
            <a:r>
              <a:rPr lang="hu-HU" altLang="en-US" dirty="0" smtClean="0"/>
              <a:t>Energiafelhasználás minimuma</a:t>
            </a:r>
          </a:p>
        </p:txBody>
      </p:sp>
      <p:pic>
        <p:nvPicPr>
          <p:cNvPr id="2" name="luxo1.mp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5688124" y="3140968"/>
            <a:ext cx="3360373" cy="3384376"/>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p:txBody>
          <a:bodyPr/>
          <a:lstStyle/>
          <a:p>
            <a:pPr>
              <a:defRPr/>
            </a:pPr>
            <a:r>
              <a:rPr lang="hu-HU" dirty="0" smtClean="0">
                <a:solidFill>
                  <a:srgbClr val="FF0000"/>
                </a:solidFill>
              </a:rPr>
              <a:t>Newton törvény</a:t>
            </a:r>
          </a:p>
        </p:txBody>
      </p:sp>
      <p:sp>
        <p:nvSpPr>
          <p:cNvPr id="7171" name="Line 3"/>
          <p:cNvSpPr>
            <a:spLocks noChangeShapeType="1"/>
          </p:cNvSpPr>
          <p:nvPr/>
        </p:nvSpPr>
        <p:spPr bwMode="auto">
          <a:xfrm flipV="1">
            <a:off x="685800" y="2971800"/>
            <a:ext cx="0" cy="990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172" name="Line 4"/>
          <p:cNvSpPr>
            <a:spLocks noChangeShapeType="1"/>
          </p:cNvSpPr>
          <p:nvPr/>
        </p:nvSpPr>
        <p:spPr bwMode="auto">
          <a:xfrm>
            <a:off x="685800" y="3962400"/>
            <a:ext cx="685800" cy="457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173" name="Line 5"/>
          <p:cNvSpPr>
            <a:spLocks noChangeShapeType="1"/>
          </p:cNvSpPr>
          <p:nvPr/>
        </p:nvSpPr>
        <p:spPr bwMode="auto">
          <a:xfrm flipV="1">
            <a:off x="685800" y="3581400"/>
            <a:ext cx="838200" cy="381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174" name="Line 6"/>
          <p:cNvSpPr>
            <a:spLocks noChangeShapeType="1"/>
          </p:cNvSpPr>
          <p:nvPr/>
        </p:nvSpPr>
        <p:spPr bwMode="auto">
          <a:xfrm flipV="1">
            <a:off x="685800" y="2438400"/>
            <a:ext cx="1371600" cy="15240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175" name="Freeform 7"/>
          <p:cNvSpPr>
            <a:spLocks/>
          </p:cNvSpPr>
          <p:nvPr/>
        </p:nvSpPr>
        <p:spPr bwMode="auto">
          <a:xfrm>
            <a:off x="1079500" y="1739900"/>
            <a:ext cx="2209800" cy="1727200"/>
          </a:xfrm>
          <a:custGeom>
            <a:avLst/>
            <a:gdLst>
              <a:gd name="T0" fmla="*/ 2147483647 w 1392"/>
              <a:gd name="T1" fmla="*/ 2147483647 h 1088"/>
              <a:gd name="T2" fmla="*/ 2147483647 w 1392"/>
              <a:gd name="T3" fmla="*/ 2147483647 h 1088"/>
              <a:gd name="T4" fmla="*/ 2147483647 w 1392"/>
              <a:gd name="T5" fmla="*/ 2147483647 h 1088"/>
              <a:gd name="T6" fmla="*/ 2147483647 w 1392"/>
              <a:gd name="T7" fmla="*/ 2147483647 h 1088"/>
              <a:gd name="T8" fmla="*/ 2147483647 w 1392"/>
              <a:gd name="T9" fmla="*/ 2147483647 h 1088"/>
              <a:gd name="T10" fmla="*/ 2147483647 w 1392"/>
              <a:gd name="T11" fmla="*/ 2147483647 h 1088"/>
              <a:gd name="T12" fmla="*/ 2147483647 w 1392"/>
              <a:gd name="T13" fmla="*/ 2147483647 h 1088"/>
              <a:gd name="T14" fmla="*/ 2147483647 w 1392"/>
              <a:gd name="T15" fmla="*/ 2147483647 h 1088"/>
              <a:gd name="T16" fmla="*/ 2147483647 w 1392"/>
              <a:gd name="T17" fmla="*/ 2147483647 h 1088"/>
              <a:gd name="T18" fmla="*/ 2147483647 w 1392"/>
              <a:gd name="T19" fmla="*/ 2147483647 h 1088"/>
              <a:gd name="T20" fmla="*/ 2147483647 w 1392"/>
              <a:gd name="T21" fmla="*/ 2147483647 h 1088"/>
              <a:gd name="T22" fmla="*/ 2147483647 w 1392"/>
              <a:gd name="T23" fmla="*/ 2147483647 h 1088"/>
              <a:gd name="T24" fmla="*/ 2147483647 w 1392"/>
              <a:gd name="T25" fmla="*/ 2147483647 h 10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92"/>
              <a:gd name="T40" fmla="*/ 0 h 1088"/>
              <a:gd name="T41" fmla="*/ 1392 w 1392"/>
              <a:gd name="T42" fmla="*/ 1088 h 10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92" h="1088">
                <a:moveTo>
                  <a:pt x="808" y="152"/>
                </a:moveTo>
                <a:cubicBezTo>
                  <a:pt x="492" y="76"/>
                  <a:pt x="176" y="0"/>
                  <a:pt x="88" y="56"/>
                </a:cubicBezTo>
                <a:cubicBezTo>
                  <a:pt x="0" y="112"/>
                  <a:pt x="264" y="392"/>
                  <a:pt x="280" y="488"/>
                </a:cubicBezTo>
                <a:cubicBezTo>
                  <a:pt x="296" y="584"/>
                  <a:pt x="152" y="536"/>
                  <a:pt x="184" y="632"/>
                </a:cubicBezTo>
                <a:cubicBezTo>
                  <a:pt x="216" y="728"/>
                  <a:pt x="384" y="1040"/>
                  <a:pt x="472" y="1064"/>
                </a:cubicBezTo>
                <a:cubicBezTo>
                  <a:pt x="560" y="1088"/>
                  <a:pt x="640" y="776"/>
                  <a:pt x="712" y="776"/>
                </a:cubicBezTo>
                <a:cubicBezTo>
                  <a:pt x="784" y="776"/>
                  <a:pt x="800" y="1040"/>
                  <a:pt x="904" y="1064"/>
                </a:cubicBezTo>
                <a:cubicBezTo>
                  <a:pt x="1008" y="1088"/>
                  <a:pt x="1280" y="1040"/>
                  <a:pt x="1336" y="920"/>
                </a:cubicBezTo>
                <a:cubicBezTo>
                  <a:pt x="1392" y="800"/>
                  <a:pt x="1320" y="432"/>
                  <a:pt x="1240" y="344"/>
                </a:cubicBezTo>
                <a:cubicBezTo>
                  <a:pt x="1160" y="256"/>
                  <a:pt x="888" y="440"/>
                  <a:pt x="856" y="392"/>
                </a:cubicBezTo>
                <a:cubicBezTo>
                  <a:pt x="824" y="344"/>
                  <a:pt x="1054" y="97"/>
                  <a:pt x="1048" y="56"/>
                </a:cubicBezTo>
                <a:cubicBezTo>
                  <a:pt x="1042" y="15"/>
                  <a:pt x="867" y="125"/>
                  <a:pt x="820" y="143"/>
                </a:cubicBezTo>
                <a:lnTo>
                  <a:pt x="808" y="152"/>
                </a:lnTo>
                <a:close/>
              </a:path>
            </a:pathLst>
          </a:custGeom>
          <a:noFill/>
          <a:ln w="127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76" name="Rectangle 8"/>
          <p:cNvSpPr>
            <a:spLocks noChangeArrowheads="1"/>
          </p:cNvSpPr>
          <p:nvPr/>
        </p:nvSpPr>
        <p:spPr bwMode="auto">
          <a:xfrm>
            <a:off x="1828800" y="2209800"/>
            <a:ext cx="457200" cy="457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177" name="Text Box 9"/>
          <p:cNvSpPr txBox="1">
            <a:spLocks noChangeArrowheads="1"/>
          </p:cNvSpPr>
          <p:nvPr/>
        </p:nvSpPr>
        <p:spPr bwMode="auto">
          <a:xfrm>
            <a:off x="1736725" y="3571875"/>
            <a:ext cx="22590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2800" b="1" i="1"/>
              <a:t>r</a:t>
            </a:r>
            <a:r>
              <a:rPr lang="hu-HU" altLang="en-US" sz="2800"/>
              <a:t>(</a:t>
            </a:r>
            <a:r>
              <a:rPr lang="hu-HU" altLang="en-US" sz="2800" i="1"/>
              <a:t>t</a:t>
            </a:r>
            <a:r>
              <a:rPr lang="hu-HU" altLang="en-US" sz="2800"/>
              <a:t>) = </a:t>
            </a:r>
            <a:r>
              <a:rPr lang="hu-HU" altLang="en-US" sz="2800" b="1" i="1"/>
              <a:t>r</a:t>
            </a:r>
            <a:r>
              <a:rPr lang="hu-HU" altLang="en-US" sz="2800" baseline="-25000"/>
              <a:t>L </a:t>
            </a:r>
            <a:r>
              <a:rPr lang="hu-HU" altLang="en-US" sz="2800" b="1"/>
              <a:t>T</a:t>
            </a:r>
            <a:r>
              <a:rPr lang="hu-HU" altLang="en-US" sz="2800" baseline="-25000"/>
              <a:t>M</a:t>
            </a:r>
            <a:r>
              <a:rPr lang="hu-HU" altLang="en-US" sz="2800"/>
              <a:t>(</a:t>
            </a:r>
            <a:r>
              <a:rPr lang="hu-HU" altLang="en-US" sz="2800" i="1"/>
              <a:t>t</a:t>
            </a:r>
            <a:r>
              <a:rPr lang="hu-HU" altLang="en-US" sz="2800"/>
              <a:t>) </a:t>
            </a:r>
          </a:p>
        </p:txBody>
      </p:sp>
      <p:sp>
        <p:nvSpPr>
          <p:cNvPr id="7178" name="Text Box 10"/>
          <p:cNvSpPr txBox="1">
            <a:spLocks noChangeArrowheads="1"/>
          </p:cNvSpPr>
          <p:nvPr/>
        </p:nvSpPr>
        <p:spPr bwMode="auto">
          <a:xfrm>
            <a:off x="4556125" y="2200275"/>
            <a:ext cx="20034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2800" b="1"/>
              <a:t>F</a:t>
            </a:r>
            <a:r>
              <a:rPr lang="hu-HU" altLang="en-US" sz="2800"/>
              <a:t>/</a:t>
            </a:r>
            <a:r>
              <a:rPr lang="hu-HU" altLang="en-US" sz="2800" i="1"/>
              <a:t>m</a:t>
            </a:r>
            <a:r>
              <a:rPr lang="hu-HU" altLang="en-US" sz="2800"/>
              <a:t> =    </a:t>
            </a:r>
            <a:r>
              <a:rPr lang="hu-HU" altLang="en-US" sz="2800" b="1" i="1"/>
              <a:t>     r</a:t>
            </a:r>
          </a:p>
          <a:p>
            <a:r>
              <a:rPr lang="hu-HU" altLang="en-US" sz="2800" b="1" i="1"/>
              <a:t>       </a:t>
            </a:r>
          </a:p>
          <a:p>
            <a:r>
              <a:rPr lang="hu-HU" altLang="en-US" sz="2800" b="1" i="1"/>
              <a:t>       </a:t>
            </a:r>
          </a:p>
          <a:p>
            <a:r>
              <a:rPr lang="hu-HU" altLang="en-US" sz="2800" b="1" i="1"/>
              <a:t>       </a:t>
            </a:r>
            <a:r>
              <a:rPr lang="hu-HU" altLang="en-US" sz="2800" i="1"/>
              <a:t>= </a:t>
            </a:r>
            <a:r>
              <a:rPr lang="hu-HU" altLang="en-US" sz="2800" b="1" i="1"/>
              <a:t>r</a:t>
            </a:r>
            <a:r>
              <a:rPr lang="hu-HU" altLang="en-US" sz="2800" baseline="-25000"/>
              <a:t>L </a:t>
            </a:r>
          </a:p>
        </p:txBody>
      </p:sp>
      <p:sp>
        <p:nvSpPr>
          <p:cNvPr id="7179" name="Text Box 13"/>
          <p:cNvSpPr txBox="1">
            <a:spLocks noChangeArrowheads="1"/>
          </p:cNvSpPr>
          <p:nvPr/>
        </p:nvSpPr>
        <p:spPr bwMode="auto">
          <a:xfrm>
            <a:off x="5638800" y="1981200"/>
            <a:ext cx="5810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2800"/>
              <a:t>d</a:t>
            </a:r>
            <a:r>
              <a:rPr lang="hu-HU" altLang="en-US" sz="2800" baseline="30000"/>
              <a:t>2</a:t>
            </a:r>
            <a:endParaRPr lang="hu-HU" altLang="en-US" sz="2800"/>
          </a:p>
          <a:p>
            <a:r>
              <a:rPr lang="hu-HU" altLang="en-US" sz="2800"/>
              <a:t>d</a:t>
            </a:r>
            <a:r>
              <a:rPr lang="hu-HU" altLang="en-US" sz="2800" i="1"/>
              <a:t>t</a:t>
            </a:r>
            <a:r>
              <a:rPr lang="hu-HU" altLang="en-US" sz="2800" baseline="30000"/>
              <a:t>2</a:t>
            </a:r>
          </a:p>
        </p:txBody>
      </p:sp>
      <p:sp>
        <p:nvSpPr>
          <p:cNvPr id="7180" name="Line 14"/>
          <p:cNvSpPr>
            <a:spLocks noChangeShapeType="1"/>
          </p:cNvSpPr>
          <p:nvPr/>
        </p:nvSpPr>
        <p:spPr bwMode="auto">
          <a:xfrm>
            <a:off x="5578475" y="2447925"/>
            <a:ext cx="685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81" name="Text Box 15"/>
          <p:cNvSpPr txBox="1">
            <a:spLocks noChangeArrowheads="1"/>
          </p:cNvSpPr>
          <p:nvPr/>
        </p:nvSpPr>
        <p:spPr bwMode="auto">
          <a:xfrm>
            <a:off x="5943600" y="3276600"/>
            <a:ext cx="5810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2800"/>
              <a:t>d</a:t>
            </a:r>
            <a:r>
              <a:rPr lang="hu-HU" altLang="en-US" sz="2800" baseline="30000"/>
              <a:t>2</a:t>
            </a:r>
            <a:endParaRPr lang="hu-HU" altLang="en-US" sz="2800"/>
          </a:p>
          <a:p>
            <a:r>
              <a:rPr lang="hu-HU" altLang="en-US" sz="2800"/>
              <a:t>d</a:t>
            </a:r>
            <a:r>
              <a:rPr lang="hu-HU" altLang="en-US" sz="2800" i="1"/>
              <a:t>t</a:t>
            </a:r>
            <a:r>
              <a:rPr lang="hu-HU" altLang="en-US" sz="2800" baseline="30000"/>
              <a:t>2</a:t>
            </a:r>
          </a:p>
        </p:txBody>
      </p:sp>
      <p:sp>
        <p:nvSpPr>
          <p:cNvPr id="7182" name="Line 16"/>
          <p:cNvSpPr>
            <a:spLocks noChangeShapeType="1"/>
          </p:cNvSpPr>
          <p:nvPr/>
        </p:nvSpPr>
        <p:spPr bwMode="auto">
          <a:xfrm>
            <a:off x="5883275" y="3743325"/>
            <a:ext cx="685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83" name="Rectangle 17"/>
          <p:cNvSpPr>
            <a:spLocks noChangeArrowheads="1"/>
          </p:cNvSpPr>
          <p:nvPr/>
        </p:nvSpPr>
        <p:spPr bwMode="auto">
          <a:xfrm>
            <a:off x="6553200" y="3429000"/>
            <a:ext cx="9715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2800" b="1"/>
              <a:t>T</a:t>
            </a:r>
            <a:r>
              <a:rPr lang="hu-HU" altLang="en-US" sz="2800" baseline="-25000"/>
              <a:t>M</a:t>
            </a:r>
            <a:r>
              <a:rPr lang="hu-HU" altLang="en-US" sz="2800"/>
              <a:t>(</a:t>
            </a:r>
            <a:r>
              <a:rPr lang="hu-HU" altLang="en-US" sz="2800" i="1"/>
              <a:t>t</a:t>
            </a:r>
            <a:r>
              <a:rPr lang="hu-HU" altLang="en-US" sz="2800"/>
              <a:t>)</a:t>
            </a:r>
          </a:p>
        </p:txBody>
      </p:sp>
      <p:sp>
        <p:nvSpPr>
          <p:cNvPr id="7184" name="Line 18"/>
          <p:cNvSpPr>
            <a:spLocks noChangeShapeType="1"/>
          </p:cNvSpPr>
          <p:nvPr/>
        </p:nvSpPr>
        <p:spPr bwMode="auto">
          <a:xfrm flipH="1">
            <a:off x="3962400" y="2667000"/>
            <a:ext cx="762000" cy="1981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185" name="Text Box 19"/>
          <p:cNvSpPr txBox="1">
            <a:spLocks noChangeArrowheads="1"/>
          </p:cNvSpPr>
          <p:nvPr/>
        </p:nvSpPr>
        <p:spPr bwMode="auto">
          <a:xfrm>
            <a:off x="1295400" y="4800600"/>
            <a:ext cx="42921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dirty="0">
                <a:latin typeface="+mn-lt"/>
              </a:rPr>
              <a:t>Az erő rugalmas mechanizmuson</a:t>
            </a:r>
          </a:p>
          <a:p>
            <a:r>
              <a:rPr lang="hu-HU" altLang="en-US" dirty="0">
                <a:latin typeface="+mn-lt"/>
              </a:rPr>
              <a:t>keresztül hat, azaz folytonosan</a:t>
            </a:r>
          </a:p>
          <a:p>
            <a:r>
              <a:rPr lang="hu-HU" altLang="en-US" dirty="0">
                <a:latin typeface="+mn-lt"/>
              </a:rPr>
              <a:t>változik</a:t>
            </a:r>
          </a:p>
        </p:txBody>
      </p:sp>
      <p:sp>
        <p:nvSpPr>
          <p:cNvPr id="7186" name="Line 20"/>
          <p:cNvSpPr>
            <a:spLocks noChangeShapeType="1"/>
          </p:cNvSpPr>
          <p:nvPr/>
        </p:nvSpPr>
        <p:spPr bwMode="auto">
          <a:xfrm flipV="1">
            <a:off x="5486400" y="4114800"/>
            <a:ext cx="1600200" cy="914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187" name="Rectangle 22"/>
          <p:cNvSpPr>
            <a:spLocks noChangeArrowheads="1"/>
          </p:cNvSpPr>
          <p:nvPr/>
        </p:nvSpPr>
        <p:spPr bwMode="auto">
          <a:xfrm>
            <a:off x="6019800" y="4800600"/>
            <a:ext cx="2862263" cy="5318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2800" b="1"/>
              <a:t>T</a:t>
            </a:r>
            <a:r>
              <a:rPr lang="hu-HU" altLang="en-US" sz="2800" baseline="-25000"/>
              <a:t>M</a:t>
            </a:r>
            <a:r>
              <a:rPr lang="hu-HU" altLang="en-US" sz="2800"/>
              <a:t>(</a:t>
            </a:r>
            <a:r>
              <a:rPr lang="hu-HU" altLang="en-US" sz="2800" i="1"/>
              <a:t>t</a:t>
            </a:r>
            <a:r>
              <a:rPr lang="hu-HU" altLang="en-US" sz="2800"/>
              <a:t>) C</a:t>
            </a:r>
            <a:r>
              <a:rPr lang="hu-HU" altLang="en-US" sz="2800" baseline="30000"/>
              <a:t>2</a:t>
            </a:r>
            <a:r>
              <a:rPr lang="hu-HU" altLang="en-US" sz="2800"/>
              <a:t> folytonos</a:t>
            </a:r>
          </a:p>
        </p:txBody>
      </p:sp>
      <p:sp>
        <p:nvSpPr>
          <p:cNvPr id="7188" name="Rectangle 23"/>
          <p:cNvSpPr>
            <a:spLocks noChangeArrowheads="1"/>
          </p:cNvSpPr>
          <p:nvPr/>
        </p:nvSpPr>
        <p:spPr bwMode="auto">
          <a:xfrm>
            <a:off x="1676400" y="1752600"/>
            <a:ext cx="441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2800" i="1"/>
              <a:t>m</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p:txBody>
          <a:bodyPr/>
          <a:lstStyle/>
          <a:p>
            <a:pPr>
              <a:defRPr/>
            </a:pPr>
            <a:r>
              <a:rPr lang="hu-HU" sz="4800" b="1" dirty="0" smtClean="0">
                <a:solidFill>
                  <a:srgbClr val="FF0000"/>
                </a:solidFill>
              </a:rPr>
              <a:t>T</a:t>
            </a:r>
            <a:r>
              <a:rPr lang="hu-HU" sz="4800" baseline="-25000" dirty="0" smtClean="0">
                <a:solidFill>
                  <a:srgbClr val="FF0000"/>
                </a:solidFill>
              </a:rPr>
              <a:t>M</a:t>
            </a:r>
            <a:r>
              <a:rPr lang="hu-HU" sz="4800" dirty="0" smtClean="0">
                <a:solidFill>
                  <a:srgbClr val="FF0000"/>
                </a:solidFill>
              </a:rPr>
              <a:t>(t): Mozgástervezés</a:t>
            </a:r>
          </a:p>
        </p:txBody>
      </p:sp>
      <p:sp>
        <p:nvSpPr>
          <p:cNvPr id="8196" name="Rectangle 3"/>
          <p:cNvSpPr>
            <a:spLocks noGrp="1" noChangeArrowheads="1"/>
          </p:cNvSpPr>
          <p:nvPr>
            <p:ph idx="1"/>
          </p:nvPr>
        </p:nvSpPr>
        <p:spPr>
          <a:xfrm>
            <a:off x="685800" y="1676400"/>
            <a:ext cx="8458200" cy="4114800"/>
          </a:xfrm>
        </p:spPr>
        <p:txBody>
          <a:bodyPr/>
          <a:lstStyle/>
          <a:p>
            <a:r>
              <a:rPr lang="hu-HU" altLang="en-US" dirty="0" smtClean="0"/>
              <a:t>Követelmény: ált. C</a:t>
            </a:r>
            <a:r>
              <a:rPr lang="hu-HU" altLang="en-US" baseline="30000" dirty="0" smtClean="0"/>
              <a:t>2 </a:t>
            </a:r>
            <a:r>
              <a:rPr lang="hu-HU" altLang="en-US" dirty="0" smtClean="0"/>
              <a:t>, néha (C</a:t>
            </a:r>
            <a:r>
              <a:rPr lang="hu-HU" altLang="en-US" baseline="30000" dirty="0" smtClean="0"/>
              <a:t>1</a:t>
            </a:r>
            <a:r>
              <a:rPr lang="hu-HU" altLang="en-US" dirty="0" smtClean="0"/>
              <a:t>,C</a:t>
            </a:r>
            <a:r>
              <a:rPr lang="hu-HU" altLang="en-US" baseline="30000" dirty="0" smtClean="0"/>
              <a:t>0</a:t>
            </a:r>
            <a:r>
              <a:rPr lang="hu-HU" altLang="en-US" dirty="0" smtClean="0"/>
              <a:t>) folytonosság</a:t>
            </a:r>
          </a:p>
          <a:p>
            <a:r>
              <a:rPr lang="hu-HU" altLang="en-US" dirty="0" smtClean="0"/>
              <a:t>Mátrixelemek nem függetlenek</a:t>
            </a:r>
          </a:p>
          <a:p>
            <a:pPr lvl="1"/>
            <a:r>
              <a:rPr lang="hu-HU" altLang="en-US" dirty="0" smtClean="0"/>
              <a:t>Tervezés független paraméterek terében</a:t>
            </a:r>
          </a:p>
        </p:txBody>
      </p:sp>
      <p:sp>
        <p:nvSpPr>
          <p:cNvPr id="8197" name="Line 4"/>
          <p:cNvSpPr>
            <a:spLocks noChangeShapeType="1"/>
          </p:cNvSpPr>
          <p:nvPr/>
        </p:nvSpPr>
        <p:spPr bwMode="auto">
          <a:xfrm flipV="1">
            <a:off x="1676400" y="3352800"/>
            <a:ext cx="0" cy="990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198" name="Line 5"/>
          <p:cNvSpPr>
            <a:spLocks noChangeShapeType="1"/>
          </p:cNvSpPr>
          <p:nvPr/>
        </p:nvSpPr>
        <p:spPr bwMode="auto">
          <a:xfrm>
            <a:off x="1676400" y="4343400"/>
            <a:ext cx="685800" cy="457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199" name="Line 6"/>
          <p:cNvSpPr>
            <a:spLocks noChangeShapeType="1"/>
          </p:cNvSpPr>
          <p:nvPr/>
        </p:nvSpPr>
        <p:spPr bwMode="auto">
          <a:xfrm flipV="1">
            <a:off x="1676400" y="3962400"/>
            <a:ext cx="838200" cy="381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00" name="Line 7"/>
          <p:cNvSpPr>
            <a:spLocks noChangeShapeType="1"/>
          </p:cNvSpPr>
          <p:nvPr/>
        </p:nvSpPr>
        <p:spPr bwMode="auto">
          <a:xfrm flipV="1">
            <a:off x="1676400" y="3733800"/>
            <a:ext cx="0" cy="609600"/>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01" name="Line 8"/>
          <p:cNvSpPr>
            <a:spLocks noChangeShapeType="1"/>
          </p:cNvSpPr>
          <p:nvPr/>
        </p:nvSpPr>
        <p:spPr bwMode="auto">
          <a:xfrm>
            <a:off x="2438400" y="3505200"/>
            <a:ext cx="762000" cy="609600"/>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02" name="Line 9"/>
          <p:cNvSpPr>
            <a:spLocks noChangeShapeType="1"/>
          </p:cNvSpPr>
          <p:nvPr/>
        </p:nvSpPr>
        <p:spPr bwMode="auto">
          <a:xfrm flipV="1">
            <a:off x="1676400" y="3505200"/>
            <a:ext cx="762000" cy="838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19" name="AutoShape 30"/>
          <p:cNvSpPr>
            <a:spLocks/>
          </p:cNvSpPr>
          <p:nvPr/>
        </p:nvSpPr>
        <p:spPr bwMode="auto">
          <a:xfrm>
            <a:off x="6925037" y="3581400"/>
            <a:ext cx="228600" cy="1066800"/>
          </a:xfrm>
          <a:prstGeom prst="rightBrace">
            <a:avLst>
              <a:gd name="adj1" fmla="val 38889"/>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220" name="Text Box 31"/>
          <p:cNvSpPr txBox="1">
            <a:spLocks noChangeArrowheads="1"/>
          </p:cNvSpPr>
          <p:nvPr/>
        </p:nvSpPr>
        <p:spPr bwMode="auto">
          <a:xfrm>
            <a:off x="7144126" y="3810000"/>
            <a:ext cx="7921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3200" b="1" dirty="0"/>
              <a:t>p</a:t>
            </a:r>
            <a:r>
              <a:rPr lang="hu-HU" altLang="en-US" sz="3200" dirty="0"/>
              <a:t>(t)</a:t>
            </a:r>
          </a:p>
        </p:txBody>
      </p:sp>
      <p:sp>
        <p:nvSpPr>
          <p:cNvPr id="8221" name="Téglalap feliratnak 28"/>
          <p:cNvSpPr>
            <a:spLocks noChangeArrowheads="1"/>
          </p:cNvSpPr>
          <p:nvPr/>
        </p:nvSpPr>
        <p:spPr bwMode="auto">
          <a:xfrm>
            <a:off x="7092950" y="3284538"/>
            <a:ext cx="1655763" cy="431800"/>
          </a:xfrm>
          <a:prstGeom prst="wedgeRectCallout">
            <a:avLst>
              <a:gd name="adj1" fmla="val -82079"/>
              <a:gd name="adj2" fmla="val 110801"/>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2000"/>
              <a:t>Tengely+szög</a:t>
            </a:r>
          </a:p>
        </p:txBody>
      </p:sp>
      <p:sp>
        <p:nvSpPr>
          <p:cNvPr id="30" name="Text Box 2"/>
          <p:cNvSpPr txBox="1">
            <a:spLocks noChangeArrowheads="1"/>
          </p:cNvSpPr>
          <p:nvPr/>
        </p:nvSpPr>
        <p:spPr bwMode="auto">
          <a:xfrm>
            <a:off x="3678257" y="4854894"/>
            <a:ext cx="17272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200"/>
              <a:t> </a:t>
            </a:r>
          </a:p>
          <a:p>
            <a:pPr>
              <a:spcBef>
                <a:spcPct val="0"/>
              </a:spcBef>
              <a:buClrTx/>
              <a:buSzTx/>
              <a:buFontTx/>
              <a:buNone/>
            </a:pPr>
            <a:r>
              <a:rPr lang="hu-HU" altLang="hu-HU" sz="2200"/>
              <a:t> </a:t>
            </a:r>
          </a:p>
          <a:p>
            <a:pPr>
              <a:spcBef>
                <a:spcPct val="0"/>
              </a:spcBef>
              <a:buClrTx/>
              <a:buSzTx/>
              <a:buFontTx/>
              <a:buNone/>
            </a:pPr>
            <a:r>
              <a:rPr lang="hu-HU" altLang="hu-HU" sz="2200"/>
              <a:t> </a:t>
            </a:r>
          </a:p>
          <a:p>
            <a:pPr>
              <a:spcBef>
                <a:spcPct val="0"/>
              </a:spcBef>
              <a:buClrTx/>
              <a:buSzTx/>
              <a:buFontTx/>
              <a:buNone/>
            </a:pPr>
            <a:r>
              <a:rPr lang="hu-HU" altLang="hu-HU" sz="2200"/>
              <a:t>	       1</a:t>
            </a:r>
          </a:p>
        </p:txBody>
      </p:sp>
      <p:sp>
        <p:nvSpPr>
          <p:cNvPr id="31" name="Freeform 12"/>
          <p:cNvSpPr>
            <a:spLocks/>
          </p:cNvSpPr>
          <p:nvPr/>
        </p:nvSpPr>
        <p:spPr bwMode="auto">
          <a:xfrm>
            <a:off x="2166957" y="4850132"/>
            <a:ext cx="76200" cy="1447800"/>
          </a:xfrm>
          <a:custGeom>
            <a:avLst/>
            <a:gdLst>
              <a:gd name="T0" fmla="*/ 2147483647 w 48"/>
              <a:gd name="T1" fmla="*/ 2147483647 h 768"/>
              <a:gd name="T2" fmla="*/ 0 w 48"/>
              <a:gd name="T3" fmla="*/ 2147483647 h 768"/>
              <a:gd name="T4" fmla="*/ 0 w 48"/>
              <a:gd name="T5" fmla="*/ 0 h 768"/>
              <a:gd name="T6" fmla="*/ 2147483647 w 48"/>
              <a:gd name="T7" fmla="*/ 0 h 768"/>
              <a:gd name="T8" fmla="*/ 0 60000 65536"/>
              <a:gd name="T9" fmla="*/ 0 60000 65536"/>
              <a:gd name="T10" fmla="*/ 0 60000 65536"/>
              <a:gd name="T11" fmla="*/ 0 60000 65536"/>
              <a:gd name="T12" fmla="*/ 0 w 48"/>
              <a:gd name="T13" fmla="*/ 0 h 768"/>
              <a:gd name="T14" fmla="*/ 48 w 48"/>
              <a:gd name="T15" fmla="*/ 768 h 768"/>
            </a:gdLst>
            <a:ahLst/>
            <a:cxnLst>
              <a:cxn ang="T8">
                <a:pos x="T0" y="T1"/>
              </a:cxn>
              <a:cxn ang="T9">
                <a:pos x="T2" y="T3"/>
              </a:cxn>
              <a:cxn ang="T10">
                <a:pos x="T4" y="T5"/>
              </a:cxn>
              <a:cxn ang="T11">
                <a:pos x="T6" y="T7"/>
              </a:cxn>
            </a:cxnLst>
            <a:rect l="T12" t="T13" r="T14" b="T15"/>
            <a:pathLst>
              <a:path w="48" h="768">
                <a:moveTo>
                  <a:pt x="48" y="768"/>
                </a:moveTo>
                <a:lnTo>
                  <a:pt x="0" y="768"/>
                </a:lnTo>
                <a:lnTo>
                  <a:pt x="0" y="0"/>
                </a:lnTo>
                <a:lnTo>
                  <a:pt x="48" y="0"/>
                </a:lnTo>
              </a:path>
            </a:pathLst>
          </a:custGeom>
          <a:noFill/>
          <a:ln w="127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 name="Freeform 13"/>
          <p:cNvSpPr>
            <a:spLocks/>
          </p:cNvSpPr>
          <p:nvPr/>
        </p:nvSpPr>
        <p:spPr bwMode="auto">
          <a:xfrm flipH="1">
            <a:off x="3602057" y="4850132"/>
            <a:ext cx="76200" cy="1447800"/>
          </a:xfrm>
          <a:custGeom>
            <a:avLst/>
            <a:gdLst>
              <a:gd name="T0" fmla="*/ 2147483647 w 48"/>
              <a:gd name="T1" fmla="*/ 2147483647 h 768"/>
              <a:gd name="T2" fmla="*/ 0 w 48"/>
              <a:gd name="T3" fmla="*/ 2147483647 h 768"/>
              <a:gd name="T4" fmla="*/ 0 w 48"/>
              <a:gd name="T5" fmla="*/ 0 h 768"/>
              <a:gd name="T6" fmla="*/ 2147483647 w 48"/>
              <a:gd name="T7" fmla="*/ 0 h 768"/>
              <a:gd name="T8" fmla="*/ 0 60000 65536"/>
              <a:gd name="T9" fmla="*/ 0 60000 65536"/>
              <a:gd name="T10" fmla="*/ 0 60000 65536"/>
              <a:gd name="T11" fmla="*/ 0 60000 65536"/>
              <a:gd name="T12" fmla="*/ 0 w 48"/>
              <a:gd name="T13" fmla="*/ 0 h 768"/>
              <a:gd name="T14" fmla="*/ 48 w 48"/>
              <a:gd name="T15" fmla="*/ 768 h 768"/>
            </a:gdLst>
            <a:ahLst/>
            <a:cxnLst>
              <a:cxn ang="T8">
                <a:pos x="T0" y="T1"/>
              </a:cxn>
              <a:cxn ang="T9">
                <a:pos x="T2" y="T3"/>
              </a:cxn>
              <a:cxn ang="T10">
                <a:pos x="T4" y="T5"/>
              </a:cxn>
              <a:cxn ang="T11">
                <a:pos x="T6" y="T7"/>
              </a:cxn>
            </a:cxnLst>
            <a:rect l="T12" t="T13" r="T14" b="T15"/>
            <a:pathLst>
              <a:path w="48" h="768">
                <a:moveTo>
                  <a:pt x="48" y="768"/>
                </a:moveTo>
                <a:lnTo>
                  <a:pt x="0" y="768"/>
                </a:lnTo>
                <a:lnTo>
                  <a:pt x="0" y="0"/>
                </a:lnTo>
                <a:lnTo>
                  <a:pt x="48" y="0"/>
                </a:lnTo>
              </a:path>
            </a:pathLst>
          </a:custGeom>
          <a:noFill/>
          <a:ln w="127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 name="Rectangle 14"/>
          <p:cNvSpPr>
            <a:spLocks noChangeArrowheads="1"/>
          </p:cNvSpPr>
          <p:nvPr/>
        </p:nvSpPr>
        <p:spPr bwMode="auto">
          <a:xfrm>
            <a:off x="1230332" y="5354957"/>
            <a:ext cx="8350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800" b="1"/>
              <a:t>T</a:t>
            </a:r>
            <a:r>
              <a:rPr lang="hu-HU" altLang="hu-HU" sz="2800" baseline="-25000"/>
              <a:t>M</a:t>
            </a:r>
            <a:r>
              <a:rPr lang="hu-HU" altLang="hu-HU" sz="2800"/>
              <a:t>=</a:t>
            </a:r>
          </a:p>
        </p:txBody>
      </p:sp>
      <p:sp>
        <p:nvSpPr>
          <p:cNvPr id="34" name="Text Box 15"/>
          <p:cNvSpPr txBox="1">
            <a:spLocks noChangeArrowheads="1"/>
          </p:cNvSpPr>
          <p:nvPr/>
        </p:nvSpPr>
        <p:spPr bwMode="auto">
          <a:xfrm>
            <a:off x="2166957" y="4850132"/>
            <a:ext cx="161925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200" i="1"/>
              <a:t>sx</a:t>
            </a:r>
          </a:p>
          <a:p>
            <a:pPr>
              <a:spcBef>
                <a:spcPct val="0"/>
              </a:spcBef>
              <a:buClrTx/>
              <a:buSzTx/>
              <a:buFontTx/>
              <a:buNone/>
            </a:pPr>
            <a:r>
              <a:rPr lang="hu-HU" altLang="hu-HU" sz="2200" i="1"/>
              <a:t>     sy</a:t>
            </a:r>
          </a:p>
          <a:p>
            <a:pPr>
              <a:spcBef>
                <a:spcPct val="0"/>
              </a:spcBef>
              <a:buClrTx/>
              <a:buSzTx/>
              <a:buFontTx/>
              <a:buNone/>
            </a:pPr>
            <a:r>
              <a:rPr lang="hu-HU" altLang="hu-HU" sz="2200" i="1"/>
              <a:t>          sz</a:t>
            </a:r>
          </a:p>
          <a:p>
            <a:pPr>
              <a:spcBef>
                <a:spcPct val="0"/>
              </a:spcBef>
              <a:buClrTx/>
              <a:buSzTx/>
              <a:buFontTx/>
              <a:buNone/>
            </a:pPr>
            <a:r>
              <a:rPr lang="hu-HU" altLang="hu-HU" sz="2200"/>
              <a:t>	    1</a:t>
            </a:r>
          </a:p>
        </p:txBody>
      </p:sp>
      <p:sp>
        <p:nvSpPr>
          <p:cNvPr id="35" name="Freeform 16"/>
          <p:cNvSpPr>
            <a:spLocks/>
          </p:cNvSpPr>
          <p:nvPr/>
        </p:nvSpPr>
        <p:spPr bwMode="auto">
          <a:xfrm>
            <a:off x="3754457" y="4850132"/>
            <a:ext cx="76200" cy="1447800"/>
          </a:xfrm>
          <a:custGeom>
            <a:avLst/>
            <a:gdLst>
              <a:gd name="T0" fmla="*/ 2147483647 w 48"/>
              <a:gd name="T1" fmla="*/ 2147483647 h 768"/>
              <a:gd name="T2" fmla="*/ 0 w 48"/>
              <a:gd name="T3" fmla="*/ 2147483647 h 768"/>
              <a:gd name="T4" fmla="*/ 0 w 48"/>
              <a:gd name="T5" fmla="*/ 0 h 768"/>
              <a:gd name="T6" fmla="*/ 2147483647 w 48"/>
              <a:gd name="T7" fmla="*/ 0 h 768"/>
              <a:gd name="T8" fmla="*/ 0 60000 65536"/>
              <a:gd name="T9" fmla="*/ 0 60000 65536"/>
              <a:gd name="T10" fmla="*/ 0 60000 65536"/>
              <a:gd name="T11" fmla="*/ 0 60000 65536"/>
              <a:gd name="T12" fmla="*/ 0 w 48"/>
              <a:gd name="T13" fmla="*/ 0 h 768"/>
              <a:gd name="T14" fmla="*/ 48 w 48"/>
              <a:gd name="T15" fmla="*/ 768 h 768"/>
            </a:gdLst>
            <a:ahLst/>
            <a:cxnLst>
              <a:cxn ang="T8">
                <a:pos x="T0" y="T1"/>
              </a:cxn>
              <a:cxn ang="T9">
                <a:pos x="T2" y="T3"/>
              </a:cxn>
              <a:cxn ang="T10">
                <a:pos x="T4" y="T5"/>
              </a:cxn>
              <a:cxn ang="T11">
                <a:pos x="T6" y="T7"/>
              </a:cxn>
            </a:cxnLst>
            <a:rect l="T12" t="T13" r="T14" b="T15"/>
            <a:pathLst>
              <a:path w="48" h="768">
                <a:moveTo>
                  <a:pt x="48" y="768"/>
                </a:moveTo>
                <a:lnTo>
                  <a:pt x="0" y="768"/>
                </a:lnTo>
                <a:lnTo>
                  <a:pt x="0" y="0"/>
                </a:lnTo>
                <a:lnTo>
                  <a:pt x="48" y="0"/>
                </a:lnTo>
              </a:path>
            </a:pathLst>
          </a:custGeom>
          <a:noFill/>
          <a:ln w="127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 name="Freeform 17"/>
          <p:cNvSpPr>
            <a:spLocks/>
          </p:cNvSpPr>
          <p:nvPr/>
        </p:nvSpPr>
        <p:spPr bwMode="auto">
          <a:xfrm flipH="1">
            <a:off x="5334020" y="4854894"/>
            <a:ext cx="76200" cy="1447800"/>
          </a:xfrm>
          <a:custGeom>
            <a:avLst/>
            <a:gdLst>
              <a:gd name="T0" fmla="*/ 2147483647 w 48"/>
              <a:gd name="T1" fmla="*/ 2147483647 h 768"/>
              <a:gd name="T2" fmla="*/ 0 w 48"/>
              <a:gd name="T3" fmla="*/ 2147483647 h 768"/>
              <a:gd name="T4" fmla="*/ 0 w 48"/>
              <a:gd name="T5" fmla="*/ 0 h 768"/>
              <a:gd name="T6" fmla="*/ 2147483647 w 48"/>
              <a:gd name="T7" fmla="*/ 0 h 768"/>
              <a:gd name="T8" fmla="*/ 0 60000 65536"/>
              <a:gd name="T9" fmla="*/ 0 60000 65536"/>
              <a:gd name="T10" fmla="*/ 0 60000 65536"/>
              <a:gd name="T11" fmla="*/ 0 60000 65536"/>
              <a:gd name="T12" fmla="*/ 0 w 48"/>
              <a:gd name="T13" fmla="*/ 0 h 768"/>
              <a:gd name="T14" fmla="*/ 48 w 48"/>
              <a:gd name="T15" fmla="*/ 768 h 768"/>
            </a:gdLst>
            <a:ahLst/>
            <a:cxnLst>
              <a:cxn ang="T8">
                <a:pos x="T0" y="T1"/>
              </a:cxn>
              <a:cxn ang="T9">
                <a:pos x="T2" y="T3"/>
              </a:cxn>
              <a:cxn ang="T10">
                <a:pos x="T4" y="T5"/>
              </a:cxn>
              <a:cxn ang="T11">
                <a:pos x="T6" y="T7"/>
              </a:cxn>
            </a:cxnLst>
            <a:rect l="T12" t="T13" r="T14" b="T15"/>
            <a:pathLst>
              <a:path w="48" h="768">
                <a:moveTo>
                  <a:pt x="48" y="768"/>
                </a:moveTo>
                <a:lnTo>
                  <a:pt x="0" y="768"/>
                </a:lnTo>
                <a:lnTo>
                  <a:pt x="0" y="0"/>
                </a:lnTo>
                <a:lnTo>
                  <a:pt x="48" y="0"/>
                </a:lnTo>
              </a:path>
            </a:pathLst>
          </a:custGeom>
          <a:noFill/>
          <a:ln w="127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 name="Freeform 22"/>
          <p:cNvSpPr>
            <a:spLocks/>
          </p:cNvSpPr>
          <p:nvPr/>
        </p:nvSpPr>
        <p:spPr bwMode="auto">
          <a:xfrm>
            <a:off x="5561032" y="4845369"/>
            <a:ext cx="76200" cy="1447800"/>
          </a:xfrm>
          <a:custGeom>
            <a:avLst/>
            <a:gdLst>
              <a:gd name="T0" fmla="*/ 2147483647 w 48"/>
              <a:gd name="T1" fmla="*/ 2147483647 h 768"/>
              <a:gd name="T2" fmla="*/ 0 w 48"/>
              <a:gd name="T3" fmla="*/ 2147483647 h 768"/>
              <a:gd name="T4" fmla="*/ 0 w 48"/>
              <a:gd name="T5" fmla="*/ 0 h 768"/>
              <a:gd name="T6" fmla="*/ 2147483647 w 48"/>
              <a:gd name="T7" fmla="*/ 0 h 768"/>
              <a:gd name="T8" fmla="*/ 0 60000 65536"/>
              <a:gd name="T9" fmla="*/ 0 60000 65536"/>
              <a:gd name="T10" fmla="*/ 0 60000 65536"/>
              <a:gd name="T11" fmla="*/ 0 60000 65536"/>
              <a:gd name="T12" fmla="*/ 0 w 48"/>
              <a:gd name="T13" fmla="*/ 0 h 768"/>
              <a:gd name="T14" fmla="*/ 48 w 48"/>
              <a:gd name="T15" fmla="*/ 768 h 768"/>
            </a:gdLst>
            <a:ahLst/>
            <a:cxnLst>
              <a:cxn ang="T8">
                <a:pos x="T0" y="T1"/>
              </a:cxn>
              <a:cxn ang="T9">
                <a:pos x="T2" y="T3"/>
              </a:cxn>
              <a:cxn ang="T10">
                <a:pos x="T4" y="T5"/>
              </a:cxn>
              <a:cxn ang="T11">
                <a:pos x="T6" y="T7"/>
              </a:cxn>
            </a:cxnLst>
            <a:rect l="T12" t="T13" r="T14" b="T15"/>
            <a:pathLst>
              <a:path w="48" h="768">
                <a:moveTo>
                  <a:pt x="48" y="768"/>
                </a:moveTo>
                <a:lnTo>
                  <a:pt x="0" y="768"/>
                </a:lnTo>
                <a:lnTo>
                  <a:pt x="0" y="0"/>
                </a:lnTo>
                <a:lnTo>
                  <a:pt x="48" y="0"/>
                </a:lnTo>
              </a:path>
            </a:pathLst>
          </a:custGeom>
          <a:noFill/>
          <a:ln w="127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8" name="Freeform 23"/>
          <p:cNvSpPr>
            <a:spLocks/>
          </p:cNvSpPr>
          <p:nvPr/>
        </p:nvSpPr>
        <p:spPr bwMode="auto">
          <a:xfrm flipH="1">
            <a:off x="7161232" y="4845369"/>
            <a:ext cx="76200" cy="1447800"/>
          </a:xfrm>
          <a:custGeom>
            <a:avLst/>
            <a:gdLst>
              <a:gd name="T0" fmla="*/ 2147483647 w 48"/>
              <a:gd name="T1" fmla="*/ 2147483647 h 768"/>
              <a:gd name="T2" fmla="*/ 0 w 48"/>
              <a:gd name="T3" fmla="*/ 2147483647 h 768"/>
              <a:gd name="T4" fmla="*/ 0 w 48"/>
              <a:gd name="T5" fmla="*/ 0 h 768"/>
              <a:gd name="T6" fmla="*/ 2147483647 w 48"/>
              <a:gd name="T7" fmla="*/ 0 h 768"/>
              <a:gd name="T8" fmla="*/ 0 60000 65536"/>
              <a:gd name="T9" fmla="*/ 0 60000 65536"/>
              <a:gd name="T10" fmla="*/ 0 60000 65536"/>
              <a:gd name="T11" fmla="*/ 0 60000 65536"/>
              <a:gd name="T12" fmla="*/ 0 w 48"/>
              <a:gd name="T13" fmla="*/ 0 h 768"/>
              <a:gd name="T14" fmla="*/ 48 w 48"/>
              <a:gd name="T15" fmla="*/ 768 h 768"/>
            </a:gdLst>
            <a:ahLst/>
            <a:cxnLst>
              <a:cxn ang="T8">
                <a:pos x="T0" y="T1"/>
              </a:cxn>
              <a:cxn ang="T9">
                <a:pos x="T2" y="T3"/>
              </a:cxn>
              <a:cxn ang="T10">
                <a:pos x="T4" y="T5"/>
              </a:cxn>
              <a:cxn ang="T11">
                <a:pos x="T6" y="T7"/>
              </a:cxn>
            </a:cxnLst>
            <a:rect l="T12" t="T13" r="T14" b="T15"/>
            <a:pathLst>
              <a:path w="48" h="768">
                <a:moveTo>
                  <a:pt x="48" y="768"/>
                </a:moveTo>
                <a:lnTo>
                  <a:pt x="0" y="768"/>
                </a:lnTo>
                <a:lnTo>
                  <a:pt x="0" y="0"/>
                </a:lnTo>
                <a:lnTo>
                  <a:pt x="48" y="0"/>
                </a:lnTo>
              </a:path>
            </a:pathLst>
          </a:custGeom>
          <a:noFill/>
          <a:ln w="127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 name="Rectangle 26"/>
          <p:cNvSpPr>
            <a:spLocks noChangeArrowheads="1"/>
          </p:cNvSpPr>
          <p:nvPr/>
        </p:nvSpPr>
        <p:spPr bwMode="auto">
          <a:xfrm>
            <a:off x="5549920" y="4783457"/>
            <a:ext cx="17526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a:t>1</a:t>
            </a:r>
          </a:p>
          <a:p>
            <a:pPr>
              <a:spcBef>
                <a:spcPct val="0"/>
              </a:spcBef>
              <a:buClrTx/>
              <a:buSzTx/>
              <a:buFontTx/>
              <a:buNone/>
            </a:pPr>
            <a:r>
              <a:rPr lang="hu-HU" altLang="hu-HU" sz="2400"/>
              <a:t>       1</a:t>
            </a:r>
          </a:p>
          <a:p>
            <a:pPr>
              <a:spcBef>
                <a:spcPct val="0"/>
              </a:spcBef>
              <a:buClrTx/>
              <a:buSzTx/>
              <a:buFontTx/>
              <a:buNone/>
            </a:pPr>
            <a:r>
              <a:rPr lang="hu-HU" altLang="hu-HU" sz="2400"/>
              <a:t>             1</a:t>
            </a:r>
          </a:p>
          <a:p>
            <a:pPr>
              <a:spcBef>
                <a:spcPct val="0"/>
              </a:spcBef>
              <a:buClrTx/>
              <a:buSzTx/>
              <a:buFontTx/>
              <a:buNone/>
            </a:pPr>
            <a:r>
              <a:rPr lang="hu-HU" altLang="hu-HU" sz="2400" i="1"/>
              <a:t>px  py  pz </a:t>
            </a:r>
            <a:r>
              <a:rPr lang="hu-HU" altLang="hu-HU" sz="2400"/>
              <a:t>  1</a:t>
            </a:r>
          </a:p>
        </p:txBody>
      </p:sp>
      <p:sp>
        <p:nvSpPr>
          <p:cNvPr id="40" name="Rectangle 38"/>
          <p:cNvSpPr>
            <a:spLocks noChangeArrowheads="1"/>
          </p:cNvSpPr>
          <p:nvPr/>
        </p:nvSpPr>
        <p:spPr bwMode="auto">
          <a:xfrm>
            <a:off x="4183082" y="5013644"/>
            <a:ext cx="550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4000" b="1"/>
              <a:t>R</a:t>
            </a:r>
          </a:p>
        </p:txBody>
      </p:sp>
      <p:sp>
        <p:nvSpPr>
          <p:cNvPr id="41" name="Téglalap 29"/>
          <p:cNvSpPr>
            <a:spLocks noChangeArrowheads="1"/>
          </p:cNvSpPr>
          <p:nvPr/>
        </p:nvSpPr>
        <p:spPr bwMode="auto">
          <a:xfrm>
            <a:off x="2454295" y="6462953"/>
            <a:ext cx="48593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US" altLang="hu-HU" sz="2000" b="1" i="1" dirty="0">
                <a:sym typeface="Symbol" pitchFamily="18" charset="2"/>
              </a:rPr>
              <a:t>r</a:t>
            </a:r>
            <a:r>
              <a:rPr lang="en-US" altLang="hu-HU" sz="2000" dirty="0">
                <a:sym typeface="Symbol" pitchFamily="18" charset="2"/>
              </a:rPr>
              <a:t>’= </a:t>
            </a:r>
            <a:r>
              <a:rPr lang="en-US" altLang="hu-HU" sz="2000" b="1" i="1" dirty="0">
                <a:sym typeface="Symbol" pitchFamily="18" charset="2"/>
              </a:rPr>
              <a:t>r</a:t>
            </a:r>
            <a:r>
              <a:rPr lang="hu-HU" altLang="hu-HU" sz="1100" b="1" i="1" dirty="0">
                <a:sym typeface="Symbol" pitchFamily="18" charset="2"/>
              </a:rPr>
              <a:t> </a:t>
            </a:r>
            <a:r>
              <a:rPr lang="en-US" altLang="hu-HU" sz="2000" dirty="0">
                <a:sym typeface="Symbol" pitchFamily="18" charset="2"/>
              </a:rPr>
              <a:t>cos(</a:t>
            </a:r>
            <a:r>
              <a:rPr lang="hu-HU" altLang="hu-HU" sz="2000" dirty="0">
                <a:sym typeface="Symbol" pitchFamily="18" charset="2"/>
              </a:rPr>
              <a:t></a:t>
            </a:r>
            <a:r>
              <a:rPr lang="en-US" altLang="hu-HU" sz="2000" dirty="0">
                <a:sym typeface="Symbol" pitchFamily="18" charset="2"/>
              </a:rPr>
              <a:t>)+</a:t>
            </a:r>
            <a:r>
              <a:rPr lang="en-US" altLang="hu-HU" sz="2000" b="1" i="1" dirty="0">
                <a:sym typeface="Symbol" pitchFamily="18" charset="2"/>
              </a:rPr>
              <a:t>w</a:t>
            </a:r>
            <a:r>
              <a:rPr lang="hu-HU" altLang="hu-HU" sz="2000" baseline="30000" dirty="0">
                <a:sym typeface="Symbol" pitchFamily="18" charset="2"/>
              </a:rPr>
              <a:t>0</a:t>
            </a:r>
            <a:r>
              <a:rPr lang="en-US" altLang="hu-HU" sz="2000" dirty="0">
                <a:sym typeface="Symbol" pitchFamily="18" charset="2"/>
              </a:rPr>
              <a:t>(</a:t>
            </a:r>
            <a:r>
              <a:rPr lang="en-US" altLang="hu-HU" sz="2000" b="1" i="1" dirty="0" err="1">
                <a:sym typeface="Symbol" pitchFamily="18" charset="2"/>
              </a:rPr>
              <a:t>rw</a:t>
            </a:r>
            <a:r>
              <a:rPr lang="hu-HU" altLang="hu-HU" sz="2000" baseline="30000" dirty="0">
                <a:sym typeface="Symbol" pitchFamily="18" charset="2"/>
              </a:rPr>
              <a:t>0</a:t>
            </a:r>
            <a:r>
              <a:rPr lang="en-US" altLang="hu-HU" sz="2000" dirty="0">
                <a:sym typeface="Symbol" pitchFamily="18" charset="2"/>
              </a:rPr>
              <a:t>)(1-cos(</a:t>
            </a:r>
            <a:r>
              <a:rPr lang="hu-HU" altLang="hu-HU" sz="2000" dirty="0">
                <a:sym typeface="Symbol" pitchFamily="18" charset="2"/>
              </a:rPr>
              <a:t></a:t>
            </a:r>
            <a:r>
              <a:rPr lang="en-US" altLang="hu-HU" sz="2000" dirty="0">
                <a:sym typeface="Symbol" pitchFamily="18" charset="2"/>
              </a:rPr>
              <a:t>))+</a:t>
            </a:r>
            <a:r>
              <a:rPr lang="hu-HU" altLang="hu-HU" sz="2000" b="1" i="1" dirty="0">
                <a:sym typeface="Symbol" pitchFamily="18" charset="2"/>
              </a:rPr>
              <a:t>w</a:t>
            </a:r>
            <a:r>
              <a:rPr lang="hu-HU" altLang="hu-HU" sz="2000" baseline="30000" dirty="0">
                <a:sym typeface="Symbol" pitchFamily="18" charset="2"/>
              </a:rPr>
              <a:t>0</a:t>
            </a:r>
            <a:r>
              <a:rPr lang="en-GB" altLang="hu-HU" sz="2000" dirty="0">
                <a:sym typeface="Symbol" pitchFamily="18" charset="2"/>
              </a:rPr>
              <a:t></a:t>
            </a:r>
            <a:r>
              <a:rPr lang="hu-HU" altLang="hu-HU" sz="2000" b="1" i="1" dirty="0">
                <a:sym typeface="Symbol" pitchFamily="18" charset="2"/>
              </a:rPr>
              <a:t>r</a:t>
            </a:r>
            <a:r>
              <a:rPr lang="hu-HU" altLang="hu-HU" sz="1100" b="1" i="1" dirty="0">
                <a:sym typeface="Symbol" pitchFamily="18" charset="2"/>
              </a:rPr>
              <a:t> </a:t>
            </a:r>
            <a:r>
              <a:rPr lang="en-US" altLang="hu-HU" sz="2000" dirty="0">
                <a:sym typeface="Symbol" pitchFamily="18" charset="2"/>
              </a:rPr>
              <a:t>sin(</a:t>
            </a:r>
            <a:r>
              <a:rPr lang="hu-HU" altLang="hu-HU" sz="2000" dirty="0">
                <a:sym typeface="Symbol" pitchFamily="18" charset="2"/>
              </a:rPr>
              <a:t></a:t>
            </a:r>
            <a:r>
              <a:rPr lang="en-US" altLang="hu-HU" sz="2000" dirty="0">
                <a:sym typeface="Symbol" pitchFamily="18" charset="2"/>
              </a:rPr>
              <a:t>)</a:t>
            </a:r>
          </a:p>
        </p:txBody>
      </p:sp>
      <p:cxnSp>
        <p:nvCxnSpPr>
          <p:cNvPr id="42" name="Egyenes összekötő nyíllal 41"/>
          <p:cNvCxnSpPr/>
          <p:nvPr/>
        </p:nvCxnSpPr>
        <p:spPr>
          <a:xfrm flipV="1">
            <a:off x="4458513" y="5715320"/>
            <a:ext cx="0" cy="7476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Text Box 11"/>
          <p:cNvSpPr txBox="1">
            <a:spLocks noChangeArrowheads="1"/>
          </p:cNvSpPr>
          <p:nvPr/>
        </p:nvSpPr>
        <p:spPr bwMode="auto">
          <a:xfrm>
            <a:off x="3414712" y="3448050"/>
            <a:ext cx="36782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dirty="0"/>
              <a:t>1. skálázás:	</a:t>
            </a:r>
            <a:r>
              <a:rPr lang="hu-HU" altLang="hu-HU" sz="2400" i="1" dirty="0" err="1"/>
              <a:t>sx</a:t>
            </a:r>
            <a:r>
              <a:rPr lang="hu-HU" altLang="hu-HU" sz="2400" i="1" dirty="0"/>
              <a:t>, </a:t>
            </a:r>
            <a:r>
              <a:rPr lang="hu-HU" altLang="hu-HU" sz="2400" i="1" dirty="0" err="1"/>
              <a:t>sy</a:t>
            </a:r>
            <a:r>
              <a:rPr lang="hu-HU" altLang="hu-HU" sz="2400" i="1" dirty="0"/>
              <a:t>, </a:t>
            </a:r>
            <a:r>
              <a:rPr lang="hu-HU" altLang="hu-HU" sz="2400" i="1" dirty="0" err="1"/>
              <a:t>sz</a:t>
            </a:r>
            <a:endParaRPr lang="hu-HU" altLang="hu-HU" sz="2400" i="1" dirty="0"/>
          </a:p>
          <a:p>
            <a:pPr>
              <a:spcBef>
                <a:spcPct val="0"/>
              </a:spcBef>
              <a:buClrTx/>
              <a:buSzTx/>
              <a:buFontTx/>
              <a:buNone/>
            </a:pPr>
            <a:r>
              <a:rPr lang="hu-HU" altLang="hu-HU" sz="2400" dirty="0"/>
              <a:t>2. orientáció:	</a:t>
            </a:r>
            <a:r>
              <a:rPr lang="hu-HU" altLang="hu-HU" sz="2400" i="1" dirty="0" err="1"/>
              <a:t>wx</a:t>
            </a:r>
            <a:r>
              <a:rPr lang="hu-HU" altLang="hu-HU" sz="2400" i="1" dirty="0"/>
              <a:t>, </a:t>
            </a:r>
            <a:r>
              <a:rPr lang="hu-HU" altLang="hu-HU" sz="2400" i="1" dirty="0" err="1"/>
              <a:t>wy</a:t>
            </a:r>
            <a:r>
              <a:rPr lang="hu-HU" altLang="hu-HU" sz="2400" i="1" dirty="0"/>
              <a:t>, </a:t>
            </a:r>
            <a:r>
              <a:rPr lang="hu-HU" altLang="hu-HU" sz="2400" i="1" dirty="0" err="1"/>
              <a:t>wz</a:t>
            </a:r>
            <a:r>
              <a:rPr lang="hu-HU" altLang="hu-HU" sz="2400" i="1" dirty="0" smtClean="0"/>
              <a:t>,</a:t>
            </a:r>
            <a:r>
              <a:rPr lang="en-US" altLang="hu-HU" sz="2400" dirty="0"/>
              <a:t> </a:t>
            </a:r>
            <a:r>
              <a:rPr lang="hu-HU" altLang="hu-HU" sz="2400" dirty="0" smtClean="0">
                <a:sym typeface="Symbol" pitchFamily="18" charset="2"/>
              </a:rPr>
              <a:t></a:t>
            </a:r>
            <a:endParaRPr lang="hu-HU" altLang="hu-HU" sz="2400" dirty="0"/>
          </a:p>
          <a:p>
            <a:pPr>
              <a:spcBef>
                <a:spcPct val="0"/>
              </a:spcBef>
              <a:buClrTx/>
              <a:buSzTx/>
              <a:buFontTx/>
              <a:buNone/>
            </a:pPr>
            <a:r>
              <a:rPr lang="hu-HU" altLang="hu-HU" sz="2400" dirty="0"/>
              <a:t>3. pozíció: 	</a:t>
            </a:r>
            <a:r>
              <a:rPr lang="hu-HU" altLang="hu-HU" sz="2400" i="1" dirty="0" err="1"/>
              <a:t>px</a:t>
            </a:r>
            <a:r>
              <a:rPr lang="hu-HU" altLang="hu-HU" sz="2400" i="1" dirty="0"/>
              <a:t>, </a:t>
            </a:r>
            <a:r>
              <a:rPr lang="hu-HU" altLang="hu-HU" sz="2400" i="1" dirty="0" err="1"/>
              <a:t>py</a:t>
            </a:r>
            <a:r>
              <a:rPr lang="hu-HU" altLang="hu-HU" sz="2400" i="1" dirty="0"/>
              <a:t>, </a:t>
            </a:r>
            <a:r>
              <a:rPr lang="hu-HU" altLang="hu-HU" sz="2400" i="1" dirty="0" err="1"/>
              <a:t>pz</a:t>
            </a:r>
            <a:endParaRPr lang="hu-HU" altLang="hu-HU" sz="2400" i="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a:xfrm>
            <a:off x="0" y="296863"/>
            <a:ext cx="9144000" cy="1143000"/>
          </a:xfrm>
        </p:spPr>
        <p:txBody>
          <a:bodyPr/>
          <a:lstStyle/>
          <a:p>
            <a:pPr>
              <a:defRPr/>
            </a:pPr>
            <a:r>
              <a:rPr lang="hu-HU" dirty="0" smtClean="0">
                <a:solidFill>
                  <a:srgbClr val="FF0000"/>
                </a:solidFill>
              </a:rPr>
              <a:t>Mozgástervezés a paramétertérben</a:t>
            </a:r>
          </a:p>
        </p:txBody>
      </p:sp>
      <p:sp>
        <p:nvSpPr>
          <p:cNvPr id="9219" name="Rectangle 3"/>
          <p:cNvSpPr>
            <a:spLocks noGrp="1" noChangeArrowheads="1"/>
          </p:cNvSpPr>
          <p:nvPr>
            <p:ph idx="1"/>
          </p:nvPr>
        </p:nvSpPr>
        <p:spPr>
          <a:xfrm>
            <a:off x="533400" y="1520824"/>
            <a:ext cx="8305800" cy="5076528"/>
          </a:xfrm>
        </p:spPr>
        <p:txBody>
          <a:bodyPr>
            <a:normAutofit/>
          </a:bodyPr>
          <a:lstStyle/>
          <a:p>
            <a:r>
              <a:rPr lang="hu-HU" altLang="en-US" b="1" dirty="0" smtClean="0"/>
              <a:t>p</a:t>
            </a:r>
            <a:r>
              <a:rPr lang="hu-HU" altLang="en-US" dirty="0" smtClean="0"/>
              <a:t>(t) elemei ált. C</a:t>
            </a:r>
            <a:r>
              <a:rPr lang="hu-HU" altLang="en-US" baseline="30000" dirty="0" smtClean="0"/>
              <a:t>2 </a:t>
            </a:r>
            <a:r>
              <a:rPr lang="hu-HU" altLang="en-US" dirty="0" smtClean="0"/>
              <a:t>, néha (C</a:t>
            </a:r>
            <a:r>
              <a:rPr lang="hu-HU" altLang="en-US" baseline="30000" dirty="0" smtClean="0"/>
              <a:t>1</a:t>
            </a:r>
            <a:r>
              <a:rPr lang="hu-HU" altLang="en-US" dirty="0" smtClean="0"/>
              <a:t>,C</a:t>
            </a:r>
            <a:r>
              <a:rPr lang="hu-HU" altLang="en-US" baseline="30000" dirty="0" smtClean="0"/>
              <a:t>0</a:t>
            </a:r>
            <a:r>
              <a:rPr lang="hu-HU" altLang="en-US" dirty="0" smtClean="0"/>
              <a:t>) folytonosak</a:t>
            </a:r>
          </a:p>
          <a:p>
            <a:r>
              <a:rPr lang="hu-HU" altLang="en-US" b="1" dirty="0" smtClean="0"/>
              <a:t> p</a:t>
            </a:r>
            <a:r>
              <a:rPr lang="hu-HU" altLang="en-US" dirty="0" smtClean="0"/>
              <a:t>(t) elemeinek a definíciója:</a:t>
            </a:r>
          </a:p>
          <a:p>
            <a:pPr lvl="1"/>
            <a:r>
              <a:rPr lang="hu-HU" altLang="en-US" dirty="0" smtClean="0"/>
              <a:t>görbével direkt módon (</a:t>
            </a:r>
            <a:r>
              <a:rPr lang="hu-HU" altLang="en-US" b="1" dirty="0" err="1" smtClean="0"/>
              <a:t>spline</a:t>
            </a:r>
            <a:r>
              <a:rPr lang="hu-HU" altLang="en-US" dirty="0" smtClean="0"/>
              <a:t>)</a:t>
            </a:r>
          </a:p>
          <a:p>
            <a:pPr lvl="1"/>
            <a:r>
              <a:rPr lang="hu-HU" altLang="en-US" dirty="0" smtClean="0"/>
              <a:t>képlettel: </a:t>
            </a:r>
            <a:r>
              <a:rPr lang="hu-HU" altLang="en-US" b="1" dirty="0" smtClean="0"/>
              <a:t>script </a:t>
            </a:r>
            <a:r>
              <a:rPr lang="hu-HU" altLang="en-US" b="1" dirty="0" err="1" smtClean="0"/>
              <a:t>animation</a:t>
            </a:r>
            <a:endParaRPr lang="hu-HU" altLang="en-US" b="1" dirty="0" smtClean="0"/>
          </a:p>
          <a:p>
            <a:pPr lvl="1"/>
            <a:r>
              <a:rPr lang="hu-HU" altLang="en-US" dirty="0" smtClean="0"/>
              <a:t>kulcsokból interpolációval</a:t>
            </a:r>
            <a:r>
              <a:rPr lang="hu-HU" altLang="en-US" b="1" dirty="0" smtClean="0"/>
              <a:t>: </a:t>
            </a:r>
            <a:r>
              <a:rPr lang="hu-HU" altLang="en-US" b="1" dirty="0" err="1" smtClean="0"/>
              <a:t>keyframe</a:t>
            </a:r>
            <a:r>
              <a:rPr lang="hu-HU" altLang="en-US" b="1" dirty="0" smtClean="0"/>
              <a:t> </a:t>
            </a:r>
            <a:r>
              <a:rPr lang="hu-HU" altLang="en-US" b="1" dirty="0" err="1" smtClean="0"/>
              <a:t>animation</a:t>
            </a:r>
            <a:endParaRPr lang="hu-HU" altLang="en-US" b="1" dirty="0" smtClean="0"/>
          </a:p>
          <a:p>
            <a:pPr lvl="1"/>
            <a:r>
              <a:rPr lang="hu-HU" altLang="en-US" dirty="0" smtClean="0"/>
              <a:t>görbével indirekt módon: </a:t>
            </a:r>
            <a:r>
              <a:rPr lang="hu-HU" altLang="en-US" b="1" dirty="0" err="1" smtClean="0"/>
              <a:t>path</a:t>
            </a:r>
            <a:r>
              <a:rPr lang="hu-HU" altLang="en-US" b="1" dirty="0" smtClean="0"/>
              <a:t> </a:t>
            </a:r>
            <a:r>
              <a:rPr lang="hu-HU" altLang="en-US" b="1" dirty="0" err="1" smtClean="0"/>
              <a:t>animation</a:t>
            </a:r>
            <a:endParaRPr lang="hu-HU" altLang="en-US" b="1" dirty="0" smtClean="0"/>
          </a:p>
          <a:p>
            <a:pPr lvl="1"/>
            <a:r>
              <a:rPr lang="hu-HU" altLang="en-US" dirty="0" smtClean="0"/>
              <a:t>mechanikai modellből az erők alapján: </a:t>
            </a:r>
            <a:r>
              <a:rPr lang="hu-HU" altLang="en-US" b="1" dirty="0" err="1" smtClean="0"/>
              <a:t>physical</a:t>
            </a:r>
            <a:r>
              <a:rPr lang="hu-HU" altLang="en-US" b="1" dirty="0" smtClean="0"/>
              <a:t> </a:t>
            </a:r>
            <a:r>
              <a:rPr lang="hu-HU" altLang="en-US" b="1" dirty="0" err="1" smtClean="0"/>
              <a:t>animation</a:t>
            </a:r>
            <a:endParaRPr lang="hu-HU" altLang="en-US" b="1" dirty="0" smtClean="0"/>
          </a:p>
          <a:p>
            <a:pPr lvl="1"/>
            <a:r>
              <a:rPr lang="hu-HU" altLang="en-US" dirty="0" smtClean="0"/>
              <a:t>mérésekből: </a:t>
            </a:r>
            <a:r>
              <a:rPr lang="hu-HU" altLang="en-US" b="1" dirty="0" err="1" smtClean="0"/>
              <a:t>motion</a:t>
            </a:r>
            <a:r>
              <a:rPr lang="hu-HU" altLang="en-US" b="1" dirty="0" smtClean="0"/>
              <a:t> </a:t>
            </a:r>
            <a:r>
              <a:rPr lang="hu-HU" altLang="en-US" b="1" dirty="0" err="1" smtClean="0"/>
              <a:t>capture</a:t>
            </a:r>
            <a:r>
              <a:rPr lang="hu-HU" altLang="en-US" b="1" dirty="0" smtClean="0"/>
              <a:t> </a:t>
            </a:r>
            <a:r>
              <a:rPr lang="hu-HU" altLang="en-US" b="1" dirty="0" err="1" smtClean="0"/>
              <a:t>animation</a:t>
            </a:r>
            <a:endParaRPr lang="hu-HU" altLang="en-US" dirty="0" smtClean="0"/>
          </a:p>
          <a:p>
            <a:pPr lvl="1"/>
            <a:endParaRPr lang="hu-HU" altLang="en-US" b="1"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7"/>
          <p:cNvGrpSpPr>
            <a:grpSpLocks/>
          </p:cNvGrpSpPr>
          <p:nvPr/>
        </p:nvGrpSpPr>
        <p:grpSpPr bwMode="auto">
          <a:xfrm>
            <a:off x="805444" y="3109903"/>
            <a:ext cx="7389813" cy="3484563"/>
            <a:chOff x="192" y="1968"/>
            <a:chExt cx="4655" cy="2195"/>
          </a:xfrm>
        </p:grpSpPr>
        <p:pic>
          <p:nvPicPr>
            <p:cNvPr id="10258" name="Picture 4" descr="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 y="1968"/>
              <a:ext cx="3936" cy="2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9" name="Text Box 6"/>
            <p:cNvSpPr txBox="1">
              <a:spLocks noChangeArrowheads="1"/>
            </p:cNvSpPr>
            <p:nvPr/>
          </p:nvSpPr>
          <p:spPr bwMode="auto">
            <a:xfrm>
              <a:off x="4262" y="2954"/>
              <a:ext cx="58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t>1. key</a:t>
              </a:r>
            </a:p>
          </p:txBody>
        </p:sp>
      </p:grpSp>
      <p:sp>
        <p:nvSpPr>
          <p:cNvPr id="252930" name="Rectangle 2"/>
          <p:cNvSpPr>
            <a:spLocks noGrp="1" noChangeArrowheads="1"/>
          </p:cNvSpPr>
          <p:nvPr>
            <p:ph type="title"/>
          </p:nvPr>
        </p:nvSpPr>
        <p:spPr>
          <a:xfrm>
            <a:off x="107504" y="584684"/>
            <a:ext cx="3600400" cy="1143000"/>
          </a:xfrm>
        </p:spPr>
        <p:txBody>
          <a:bodyPr>
            <a:normAutofit fontScale="90000"/>
          </a:bodyPr>
          <a:lstStyle/>
          <a:p>
            <a:pPr>
              <a:defRPr/>
            </a:pPr>
            <a:r>
              <a:rPr lang="hu-HU" dirty="0" err="1" smtClean="0">
                <a:solidFill>
                  <a:srgbClr val="FF0000"/>
                </a:solidFill>
              </a:rPr>
              <a:t>Keyframe</a:t>
            </a:r>
            <a:r>
              <a:rPr lang="hu-HU" dirty="0" smtClean="0">
                <a:solidFill>
                  <a:srgbClr val="FF0000"/>
                </a:solidFill>
              </a:rPr>
              <a:t> </a:t>
            </a:r>
            <a:r>
              <a:rPr lang="hu-HU" dirty="0" smtClean="0">
                <a:solidFill>
                  <a:srgbClr val="FF0000"/>
                </a:solidFill>
              </a:rPr>
              <a:t>animáció</a:t>
            </a:r>
            <a:endParaRPr lang="hu-HU" dirty="0" smtClean="0">
              <a:solidFill>
                <a:srgbClr val="FF0000"/>
              </a:solidFill>
            </a:endParaRPr>
          </a:p>
        </p:txBody>
      </p:sp>
      <p:grpSp>
        <p:nvGrpSpPr>
          <p:cNvPr id="3" name="Group 9"/>
          <p:cNvGrpSpPr>
            <a:grpSpLocks/>
          </p:cNvGrpSpPr>
          <p:nvPr/>
        </p:nvGrpSpPr>
        <p:grpSpPr bwMode="auto">
          <a:xfrm>
            <a:off x="805444" y="3109903"/>
            <a:ext cx="7405688" cy="3484563"/>
            <a:chOff x="192" y="1968"/>
            <a:chExt cx="4665" cy="2195"/>
          </a:xfrm>
        </p:grpSpPr>
        <p:pic>
          <p:nvPicPr>
            <p:cNvPr id="10256" name="Picture 5" descr="04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 y="1968"/>
              <a:ext cx="3936" cy="2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7" name="Text Box 8"/>
            <p:cNvSpPr txBox="1">
              <a:spLocks noChangeArrowheads="1"/>
            </p:cNvSpPr>
            <p:nvPr/>
          </p:nvSpPr>
          <p:spPr bwMode="auto">
            <a:xfrm>
              <a:off x="4320" y="2928"/>
              <a:ext cx="537" cy="288"/>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t>2.key</a:t>
              </a:r>
            </a:p>
          </p:txBody>
        </p:sp>
      </p:grpSp>
      <p:grpSp>
        <p:nvGrpSpPr>
          <p:cNvPr id="4" name="Group 12"/>
          <p:cNvGrpSpPr>
            <a:grpSpLocks/>
          </p:cNvGrpSpPr>
          <p:nvPr/>
        </p:nvGrpSpPr>
        <p:grpSpPr bwMode="auto">
          <a:xfrm>
            <a:off x="805444" y="3109903"/>
            <a:ext cx="7405688" cy="3484563"/>
            <a:chOff x="192" y="1968"/>
            <a:chExt cx="4665" cy="2195"/>
          </a:xfrm>
        </p:grpSpPr>
        <p:pic>
          <p:nvPicPr>
            <p:cNvPr id="10254" name="Picture 10" descr="08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 y="1968"/>
              <a:ext cx="3936" cy="2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5" name="Text Box 11"/>
            <p:cNvSpPr txBox="1">
              <a:spLocks noChangeArrowheads="1"/>
            </p:cNvSpPr>
            <p:nvPr/>
          </p:nvSpPr>
          <p:spPr bwMode="auto">
            <a:xfrm>
              <a:off x="4320" y="2928"/>
              <a:ext cx="537" cy="288"/>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t>3.key</a:t>
              </a:r>
            </a:p>
          </p:txBody>
        </p:sp>
      </p:grpSp>
      <p:grpSp>
        <p:nvGrpSpPr>
          <p:cNvPr id="5" name="Group 15"/>
          <p:cNvGrpSpPr>
            <a:grpSpLocks/>
          </p:cNvGrpSpPr>
          <p:nvPr/>
        </p:nvGrpSpPr>
        <p:grpSpPr bwMode="auto">
          <a:xfrm>
            <a:off x="805444" y="3109903"/>
            <a:ext cx="7405688" cy="3484563"/>
            <a:chOff x="192" y="1968"/>
            <a:chExt cx="4665" cy="2195"/>
          </a:xfrm>
        </p:grpSpPr>
        <p:pic>
          <p:nvPicPr>
            <p:cNvPr id="10252" name="Picture 13" descr="1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 y="1968"/>
              <a:ext cx="3936" cy="2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3" name="Text Box 14"/>
            <p:cNvSpPr txBox="1">
              <a:spLocks noChangeArrowheads="1"/>
            </p:cNvSpPr>
            <p:nvPr/>
          </p:nvSpPr>
          <p:spPr bwMode="auto">
            <a:xfrm>
              <a:off x="4320" y="2928"/>
              <a:ext cx="537" cy="288"/>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t>4.key</a:t>
              </a:r>
            </a:p>
          </p:txBody>
        </p:sp>
      </p:grpSp>
      <p:grpSp>
        <p:nvGrpSpPr>
          <p:cNvPr id="6" name="Group 18"/>
          <p:cNvGrpSpPr>
            <a:grpSpLocks/>
          </p:cNvGrpSpPr>
          <p:nvPr/>
        </p:nvGrpSpPr>
        <p:grpSpPr bwMode="auto">
          <a:xfrm>
            <a:off x="805444" y="3109903"/>
            <a:ext cx="7405688" cy="3484563"/>
            <a:chOff x="192" y="1968"/>
            <a:chExt cx="4665" cy="2195"/>
          </a:xfrm>
        </p:grpSpPr>
        <p:pic>
          <p:nvPicPr>
            <p:cNvPr id="10250" name="Picture 16" descr="16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2" y="1968"/>
              <a:ext cx="3936" cy="2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1" name="Text Box 17"/>
            <p:cNvSpPr txBox="1">
              <a:spLocks noChangeArrowheads="1"/>
            </p:cNvSpPr>
            <p:nvPr/>
          </p:nvSpPr>
          <p:spPr bwMode="auto">
            <a:xfrm>
              <a:off x="4320" y="2928"/>
              <a:ext cx="537" cy="288"/>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t>5.key</a:t>
              </a:r>
            </a:p>
          </p:txBody>
        </p:sp>
      </p:grpSp>
      <p:pic>
        <p:nvPicPr>
          <p:cNvPr id="8" name="keyframea2.mp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10"/>
          <a:stretch>
            <a:fillRect/>
          </a:stretch>
        </p:blipFill>
        <p:spPr>
          <a:xfrm>
            <a:off x="3972442" y="11908"/>
            <a:ext cx="5157479" cy="28770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2" presetClass="mediacall" presetSubtype="0" fill="hold" nodeType="clickEffect">
                                  <p:stCondLst>
                                    <p:cond delay="0"/>
                                  </p:stCondLst>
                                  <p:childTnLst>
                                    <p:cmd type="call" cmd="togglePause">
                                      <p:cBhvr>
                                        <p:cTn id="27" dur="1" fill="hold"/>
                                        <p:tgtEl>
                                          <p:spTgt spid="8"/>
                                        </p:tgtEl>
                                      </p:cBhvr>
                                    </p:cmd>
                                  </p:childTnLst>
                                </p:cTn>
                              </p:par>
                            </p:childTnLst>
                          </p:cTn>
                        </p:par>
                      </p:childTnLst>
                    </p:cTn>
                  </p:par>
                </p:childTnLst>
              </p:cTn>
              <p:nextCondLst>
                <p:cond evt="onClick" delay="0">
                  <p:tgtEl>
                    <p:spTgt spid="8"/>
                  </p:tgtEl>
                </p:cond>
              </p:nextCondLst>
            </p:seq>
            <p:video>
              <p:cMediaNode vol="80000">
                <p:cTn id="28" fill="hold" display="0">
                  <p:stCondLst>
                    <p:cond delay="indefinite"/>
                  </p:stCondLst>
                </p:cTn>
                <p:tgtEl>
                  <p:spTgt spid="8"/>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457200" y="274638"/>
            <a:ext cx="4114800" cy="1143000"/>
          </a:xfrm>
        </p:spPr>
        <p:txBody>
          <a:bodyPr>
            <a:normAutofit fontScale="90000"/>
          </a:bodyPr>
          <a:lstStyle/>
          <a:p>
            <a:pPr>
              <a:defRPr/>
            </a:pPr>
            <a:r>
              <a:rPr lang="hu-HU" dirty="0" err="1" smtClean="0">
                <a:solidFill>
                  <a:srgbClr val="FF0000"/>
                </a:solidFill>
              </a:rPr>
              <a:t>Keyframe</a:t>
            </a:r>
            <a:r>
              <a:rPr lang="hu-HU" dirty="0" smtClean="0">
                <a:solidFill>
                  <a:srgbClr val="FF0000"/>
                </a:solidFill>
              </a:rPr>
              <a:t> animáció görbéi</a:t>
            </a:r>
          </a:p>
        </p:txBody>
      </p:sp>
      <p:pic>
        <p:nvPicPr>
          <p:cNvPr id="11268" name="Picture 3" descr="animcurv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1580" y="2636912"/>
            <a:ext cx="5364596" cy="4114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keyframea1.mp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4584579" y="0"/>
            <a:ext cx="4517951" cy="252028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1299884075</TotalTime>
  <Pages>57</Pages>
  <Words>3349</Words>
  <Application>Microsoft Office PowerPoint</Application>
  <PresentationFormat>Diavetítés a képernyőre (4:3 oldalarány)</PresentationFormat>
  <Paragraphs>363</Paragraphs>
  <Slides>26</Slides>
  <Notes>24</Notes>
  <HiddenSlides>0</HiddenSlides>
  <MMClips>10</MMClips>
  <ScaleCrop>false</ScaleCrop>
  <HeadingPairs>
    <vt:vector size="6" baseType="variant">
      <vt:variant>
        <vt:lpstr>Téma</vt:lpstr>
      </vt:variant>
      <vt:variant>
        <vt:i4>1</vt:i4>
      </vt:variant>
      <vt:variant>
        <vt:lpstr>Beágyazott OLE kiszolgálók</vt:lpstr>
      </vt:variant>
      <vt:variant>
        <vt:i4>2</vt:i4>
      </vt:variant>
      <vt:variant>
        <vt:lpstr>Diacímek</vt:lpstr>
      </vt:variant>
      <vt:variant>
        <vt:i4>26</vt:i4>
      </vt:variant>
    </vt:vector>
  </HeadingPairs>
  <TitlesOfParts>
    <vt:vector size="29" baseType="lpstr">
      <vt:lpstr>Office-téma</vt:lpstr>
      <vt:lpstr>Klip</vt:lpstr>
      <vt:lpstr>Equation</vt:lpstr>
      <vt:lpstr>Animáció</vt:lpstr>
      <vt:lpstr>Animáció = időfüggés</vt:lpstr>
      <vt:lpstr>Valós idejű animáció és  diszkrét idő szimuláció</vt:lpstr>
      <vt:lpstr>Valószerű mozgás</vt:lpstr>
      <vt:lpstr>Newton törvény</vt:lpstr>
      <vt:lpstr>TM(t): Mozgástervezés</vt:lpstr>
      <vt:lpstr>Mozgástervezés a paramétertérben</vt:lpstr>
      <vt:lpstr>Keyframe animáció</vt:lpstr>
      <vt:lpstr>Keyframe animáció görbéi</vt:lpstr>
      <vt:lpstr>Görbék megváltoztatása</vt:lpstr>
      <vt:lpstr>Pálya (path) animáció</vt:lpstr>
      <vt:lpstr>Pálya animáció: Transzformáció</vt:lpstr>
      <vt:lpstr>Fizikai animáció</vt:lpstr>
      <vt:lpstr>Haladó és forgó mozgás</vt:lpstr>
      <vt:lpstr>Egy kis mechanika</vt:lpstr>
      <vt:lpstr>Folytonos-Diszkrét  ütközés detektálás pontra és féltérre</vt:lpstr>
      <vt:lpstr>Karakter animáció</vt:lpstr>
      <vt:lpstr>Csontváz</vt:lpstr>
      <vt:lpstr>Séta</vt:lpstr>
      <vt:lpstr>Transzformáció hierarchia</vt:lpstr>
      <vt:lpstr>Transzformáció hierarchia</vt:lpstr>
      <vt:lpstr>PMan</vt:lpstr>
      <vt:lpstr>Pman rajzolás és animáció</vt:lpstr>
      <vt:lpstr>Inverz kinematika</vt:lpstr>
      <vt:lpstr>Inverz kinematika</vt:lpstr>
      <vt:lpstr>Bőrözés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grafika</dc:title>
  <dc:creator>szirmay</dc:creator>
  <cp:lastModifiedBy>szirmay</cp:lastModifiedBy>
  <cp:revision>267</cp:revision>
  <cp:lastPrinted>2016-04-27T16:34:09Z</cp:lastPrinted>
  <dcterms:created xsi:type="dcterms:W3CDTF">1998-09-12T20:31:14Z</dcterms:created>
  <dcterms:modified xsi:type="dcterms:W3CDTF">2017-04-20T13:11:22Z</dcterms:modified>
</cp:coreProperties>
</file>