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net.com/artists/ettore-sottsass/adesso-p%C3%A8ro-bookcase-from-the-ruins-series-VwRgRcRgfWks1LQvcL0oTA2" TargetMode="External"/><Relationship Id="rId3" Type="http://schemas.openxmlformats.org/officeDocument/2006/relationships/hyperlink" Target="http://mmakademia.hu/alkotas/-/record/MMAA64823" TargetMode="External"/><Relationship Id="rId7" Type="http://schemas.openxmlformats.org/officeDocument/2006/relationships/hyperlink" Target="http://www.artnet.com/artists/ettore-sottsass/mobile-giallo-cabinet-NyU4PwuznlTzHoFbiugKqQ2" TargetMode="External"/><Relationship Id="rId2" Type="http://schemas.openxmlformats.org/officeDocument/2006/relationships/hyperlink" Target="http://www2.fiskars.com/Products/Gardening-and-Yard-Care/Rakes/Leaf-Ra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kwarehouse.com/furniture/elizabeth-teak-garden-bench-3-seat/" TargetMode="External"/><Relationship Id="rId5" Type="http://schemas.openxmlformats.org/officeDocument/2006/relationships/hyperlink" Target="https://www.julesb.co.uk/armani-jeans-borsa-striped-tote-bag-p812018" TargetMode="External"/><Relationship Id="rId4" Type="http://schemas.openxmlformats.org/officeDocument/2006/relationships/hyperlink" Target="http://www.autogaleria.hu/kl.php?kid=143000-Ikarus-E99-Eagle-1995" TargetMode="External"/><Relationship Id="rId9" Type="http://schemas.openxmlformats.org/officeDocument/2006/relationships/hyperlink" Target="http://oktoport.hu/lakotelepek-megoldatlan-tereinek-hasznosita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FORMAALKOTÓ TÉNYEZŐK: </a:t>
            </a:r>
            <a:br>
              <a:rPr lang="hu-HU" dirty="0" smtClean="0"/>
            </a:br>
            <a:r>
              <a:rPr lang="hu-HU" dirty="0" smtClean="0"/>
              <a:t>a RITMUS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DIASORT KÉSZÍTETTE: PÖLCZ MÁRTON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9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ritmus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1111" y="2611918"/>
            <a:ext cx="8349778" cy="3854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sz="2900" dirty="0" smtClean="0"/>
              <a:t>A ritmus ismétlődően arányos tagolása egy adott mozgásnak.  Az arányosságot a mérték határozza meg, melynek jól megkülönböztethető kezdete és vége van.</a:t>
            </a:r>
          </a:p>
          <a:p>
            <a:pPr algn="just"/>
            <a:r>
              <a:rPr lang="hu-HU" sz="2900" dirty="0" smtClean="0"/>
              <a:t>Ha valamely ismétlődés a természetben mértékkel rendelkezik, akkor létezik ritmusa. (például: a szívdobbanás).</a:t>
            </a:r>
          </a:p>
          <a:p>
            <a:pPr algn="just"/>
            <a:r>
              <a:rPr lang="hu-HU" sz="2900" dirty="0" smtClean="0"/>
              <a:t>Ha a mérték módosul vagy megszűnik, annak komolyabb következményei lehetnek.</a:t>
            </a:r>
          </a:p>
          <a:p>
            <a:pPr algn="just"/>
            <a:r>
              <a:rPr lang="hu-HU" sz="2900" dirty="0" smtClean="0"/>
              <a:t>Már az Ókorban is nagy jelentőséget tulajdonítottak a természeti ritmusoknak.</a:t>
            </a:r>
          </a:p>
          <a:p>
            <a:pPr algn="just"/>
            <a:r>
              <a:rPr lang="hu-HU" sz="2900" dirty="0" smtClean="0"/>
              <a:t>Arisztotelész szerint a ritmus velünk született képesség, amelyet a természeti tények megfigyeléséből lehet minél inkább elsajátítani.</a:t>
            </a:r>
          </a:p>
          <a:p>
            <a:pPr algn="just"/>
            <a:r>
              <a:rPr lang="hu-HU" sz="2900" dirty="0" smtClean="0"/>
              <a:t>A marxisták a ritmus fogalmát a munkához társították. Szerintük az ember a természeti ritmikát csak a munkavégzés során alkalmazott folyamatos és ritmikus erőfeszítés során vált képessé elvonatkoztatni a konkrét tárgytól.</a:t>
            </a:r>
          </a:p>
          <a:p>
            <a:pPr algn="just"/>
            <a:r>
              <a:rPr lang="hu-HU" sz="2900" dirty="0" smtClean="0"/>
              <a:t>Tény, hogy az emberiség a ritmust ősidők óta alkalmazza a díszítőművészetben, szimbolikus tartalmak felidézésében (például: harci tamtam).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5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ritmus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5168" y="2311473"/>
            <a:ext cx="8741664" cy="3854196"/>
          </a:xfrm>
        </p:spPr>
        <p:txBody>
          <a:bodyPr>
            <a:noAutofit/>
          </a:bodyPr>
          <a:lstStyle/>
          <a:p>
            <a:pPr algn="just"/>
            <a:r>
              <a:rPr lang="hu-HU" dirty="0" smtClean="0"/>
              <a:t>A ritmusra azonnal felfigyelünk, az ismétlődés kiemeli az információt. </a:t>
            </a:r>
          </a:p>
          <a:p>
            <a:pPr algn="just"/>
            <a:r>
              <a:rPr lang="hu-HU" dirty="0" smtClean="0"/>
              <a:t>A ritmus érzékelése </a:t>
            </a:r>
            <a:r>
              <a:rPr lang="hu-HU" i="1" dirty="0" smtClean="0"/>
              <a:t>antropomorf</a:t>
            </a:r>
            <a:r>
              <a:rPr lang="hu-HU" dirty="0" smtClean="0"/>
              <a:t>: csak „emberi dimenziójú” ritmikát tudunk felfogni, túl gyors/ritka ritmust nem (például: autópályán a kilométerkövek).</a:t>
            </a:r>
          </a:p>
          <a:p>
            <a:pPr algn="just"/>
            <a:r>
              <a:rPr lang="hu-HU" dirty="0" smtClean="0"/>
              <a:t>A ritmus megnyugtató, rendérzetet keltő, azonban </a:t>
            </a:r>
            <a:r>
              <a:rPr lang="hu-HU" i="1" dirty="0" smtClean="0"/>
              <a:t>embertelenné</a:t>
            </a:r>
            <a:r>
              <a:rPr lang="hu-HU" dirty="0" smtClean="0"/>
              <a:t> is válhat, ha az embertől független ritmika alá rendelik (például: gépies munka).</a:t>
            </a:r>
          </a:p>
          <a:p>
            <a:pPr algn="just"/>
            <a:r>
              <a:rPr lang="hu-HU" dirty="0" smtClean="0"/>
              <a:t>Konrad Lorenz (1903-1989) osztrák etológus szerint a modern életritmus felfokozott tempójú és veszélyes ritmikát jelent a társadalmi és gazdasági életben.</a:t>
            </a:r>
          </a:p>
          <a:p>
            <a:pPr algn="just"/>
            <a:r>
              <a:rPr lang="hu-HU" dirty="0" smtClean="0"/>
              <a:t>A ritmus típusa és szerepe szerint lehet kölcsönhatásból származó/funkcionális/esztétikai (például: lábnyomok a hóban, létra fokai, festmények). </a:t>
            </a:r>
          </a:p>
          <a:p>
            <a:pPr algn="just"/>
            <a:r>
              <a:rPr lang="hu-HU" dirty="0" smtClean="0"/>
              <a:t>A formatervezésben a ritmus esztétikai hatása azon alapul, hogy a hasznossággal összefüggő konstrukció vizuálisan átélhetővé válik. </a:t>
            </a:r>
          </a:p>
          <a:p>
            <a:pPr algn="just"/>
            <a:r>
              <a:rPr lang="hu-HU" dirty="0" smtClean="0"/>
              <a:t>A ritmus felhasználásának sokoldalúságából adódóan egy design képzőművészeti alkotássá válhat.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53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a ritmus alkalmazásaira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1137" y="2572730"/>
            <a:ext cx="7729728" cy="36190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200" dirty="0" err="1" smtClean="0"/>
              <a:t>Ettore</a:t>
            </a:r>
            <a:r>
              <a:rPr lang="hu-HU" sz="2200" dirty="0" smtClean="0"/>
              <a:t> </a:t>
            </a:r>
            <a:r>
              <a:rPr lang="hu-HU" sz="2200" dirty="0" err="1" smtClean="0"/>
              <a:t>Sottsass</a:t>
            </a:r>
            <a:r>
              <a:rPr lang="hu-HU" sz="2200" dirty="0" smtClean="0"/>
              <a:t>:  </a:t>
            </a:r>
            <a:r>
              <a:rPr lang="hu-HU" sz="2200" dirty="0" err="1" smtClean="0"/>
              <a:t>Asteroid</a:t>
            </a:r>
            <a:r>
              <a:rPr lang="hu-HU" sz="2200" dirty="0" smtClean="0"/>
              <a:t> állólámpa (1970) – esztétikus és formaalkotó</a:t>
            </a:r>
          </a:p>
          <a:p>
            <a:pPr algn="just"/>
            <a:r>
              <a:rPr lang="hu-HU" sz="2200" dirty="0" err="1" smtClean="0"/>
              <a:t>Fiskars</a:t>
            </a:r>
            <a:r>
              <a:rPr lang="hu-HU" sz="2200" dirty="0" smtClean="0"/>
              <a:t> levélgereblye – funkcionális, esztétikus, szimbolikus tartalommal bíró</a:t>
            </a:r>
          </a:p>
          <a:p>
            <a:pPr algn="just"/>
            <a:r>
              <a:rPr lang="hu-HU" sz="2200" dirty="0" smtClean="0"/>
              <a:t>Simon Károly: </a:t>
            </a:r>
            <a:r>
              <a:rPr lang="hu-HU" sz="2200" dirty="0" err="1" smtClean="0"/>
              <a:t>Brainlift</a:t>
            </a:r>
            <a:r>
              <a:rPr lang="hu-HU" sz="2200" dirty="0" smtClean="0"/>
              <a:t> 24 (1996) – elsősorban funkcionális</a:t>
            </a:r>
          </a:p>
          <a:p>
            <a:pPr algn="just"/>
            <a:r>
              <a:rPr lang="hu-HU" sz="2200" dirty="0" smtClean="0"/>
              <a:t>Ikarus E99DD (1995) – esztétika a konstrukcióból adódóan</a:t>
            </a:r>
          </a:p>
          <a:p>
            <a:pPr algn="just"/>
            <a:r>
              <a:rPr lang="hu-HU" sz="2200" dirty="0" smtClean="0"/>
              <a:t>Textilek és ékszerek – végtelen ritmus-kombináció</a:t>
            </a:r>
          </a:p>
          <a:p>
            <a:pPr algn="just"/>
            <a:r>
              <a:rPr lang="hu-HU" sz="2200" dirty="0" smtClean="0"/>
              <a:t>Bútorok – rendeltetésből fakadó esztétika </a:t>
            </a:r>
            <a:r>
              <a:rPr lang="hu-HU" sz="2200" dirty="0" smtClean="0">
                <a:sym typeface="Wingdings" panose="05000000000000000000" pitchFamily="2" charset="2"/>
              </a:rPr>
              <a:t></a:t>
            </a:r>
            <a:endParaRPr lang="hu-HU" sz="2200" dirty="0" smtClean="0"/>
          </a:p>
          <a:p>
            <a:pPr algn="just"/>
            <a:r>
              <a:rPr lang="hu-HU" sz="2200" dirty="0" smtClean="0">
                <a:solidFill>
                  <a:srgbClr val="FF0000"/>
                </a:solidFill>
              </a:rPr>
              <a:t>Ellenpélda: lakótelepek – nem esztétikus, elidegenítő</a:t>
            </a:r>
          </a:p>
          <a:p>
            <a:pPr algn="just"/>
            <a:r>
              <a:rPr lang="hu-HU" sz="2200" dirty="0" smtClean="0"/>
              <a:t>Sajátos műtárgyak: </a:t>
            </a:r>
            <a:r>
              <a:rPr lang="hu-HU" sz="2200" dirty="0" err="1" smtClean="0"/>
              <a:t>Ettore</a:t>
            </a:r>
            <a:r>
              <a:rPr lang="hu-HU" sz="2200" dirty="0" smtClean="0"/>
              <a:t> </a:t>
            </a:r>
            <a:r>
              <a:rPr lang="hu-HU" sz="2200" dirty="0" err="1" smtClean="0"/>
              <a:t>Sottsass</a:t>
            </a:r>
            <a:r>
              <a:rPr lang="hu-HU" sz="2200" dirty="0" smtClean="0"/>
              <a:t>: Mobile </a:t>
            </a:r>
            <a:r>
              <a:rPr lang="hu-HU" sz="2200" dirty="0" err="1" smtClean="0"/>
              <a:t>giallo</a:t>
            </a:r>
            <a:r>
              <a:rPr lang="hu-HU" sz="2200" dirty="0" smtClean="0"/>
              <a:t> </a:t>
            </a:r>
            <a:r>
              <a:rPr lang="hu-HU" sz="2200" dirty="0" err="1" smtClean="0"/>
              <a:t>cabinet</a:t>
            </a:r>
            <a:r>
              <a:rPr lang="hu-HU" sz="2200" dirty="0" smtClean="0"/>
              <a:t> (1988) és A kiállítás romjai (1992) – funkció és esztétikum aránya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09" y="112331"/>
            <a:ext cx="4415382" cy="65091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07" y="174115"/>
            <a:ext cx="6385560" cy="63855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3" y="788827"/>
            <a:ext cx="7658372" cy="50277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174115"/>
            <a:ext cx="8641976" cy="648148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07" y="455861"/>
            <a:ext cx="5108703" cy="610900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40" y="426698"/>
            <a:ext cx="6162258" cy="614470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9" y="426698"/>
            <a:ext cx="9525000" cy="59626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8" y="778392"/>
            <a:ext cx="5272928" cy="527292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00" y="426698"/>
            <a:ext cx="4922744" cy="62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1136" y="2363724"/>
            <a:ext cx="7905641" cy="405013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hu-HU" sz="2900" u="sng" dirty="0" smtClean="0"/>
              <a:t>Szöveg:</a:t>
            </a:r>
          </a:p>
          <a:p>
            <a:pPr algn="just"/>
            <a:r>
              <a:rPr lang="hu-HU" sz="2900" dirty="0" err="1" smtClean="0"/>
              <a:t>Lissák</a:t>
            </a:r>
            <a:r>
              <a:rPr lang="hu-HU" sz="2900" dirty="0" smtClean="0"/>
              <a:t> György: A formáról. Budapest. Láng Kiadó és Holding Rt.. 1998. </a:t>
            </a:r>
            <a:r>
              <a:rPr lang="hu-HU" sz="2900" b="1" dirty="0"/>
              <a:t>ISBN</a:t>
            </a:r>
            <a:r>
              <a:rPr lang="hu-HU" sz="2900" dirty="0"/>
              <a:t>: 9638054093</a:t>
            </a:r>
            <a:endParaRPr lang="hu-HU" sz="2900" dirty="0" smtClean="0"/>
          </a:p>
          <a:p>
            <a:pPr marL="0" indent="0" algn="just">
              <a:buNone/>
            </a:pPr>
            <a:r>
              <a:rPr lang="hu-HU" sz="2900" u="sng" dirty="0" smtClean="0"/>
              <a:t>Képek:</a:t>
            </a:r>
          </a:p>
          <a:p>
            <a:pPr algn="just"/>
            <a:r>
              <a:rPr lang="hu-HU" sz="2900" u="sng" dirty="0">
                <a:hlinkClick r:id="rId2"/>
              </a:rPr>
              <a:t>http://</a:t>
            </a:r>
            <a:r>
              <a:rPr lang="hu-HU" sz="2900" u="sng" dirty="0" smtClean="0">
                <a:hlinkClick r:id="rId2"/>
              </a:rPr>
              <a:t>www2.fiskars.com/Products/Gardening-and-Yard-Care/Rakes/Leaf-Rake</a:t>
            </a:r>
            <a:r>
              <a:rPr lang="hu-HU" sz="2900" u="sng" dirty="0" smtClean="0"/>
              <a:t> </a:t>
            </a:r>
            <a:r>
              <a:rPr lang="hu-HU" sz="2900" dirty="0"/>
              <a:t>Oldal látogatásának ideje: 2018. március 3</a:t>
            </a:r>
            <a:r>
              <a:rPr lang="hu-HU" sz="2900" dirty="0" smtClean="0"/>
              <a:t>.</a:t>
            </a:r>
            <a:endParaRPr lang="hu-HU" sz="2900" u="sng" dirty="0" smtClean="0"/>
          </a:p>
          <a:p>
            <a:pPr algn="just"/>
            <a:r>
              <a:rPr lang="hu-HU" sz="2900" dirty="0" smtClean="0">
                <a:hlinkClick r:id="rId3"/>
              </a:rPr>
              <a:t>http</a:t>
            </a:r>
            <a:r>
              <a:rPr lang="hu-HU" sz="2900" dirty="0">
                <a:hlinkClick r:id="rId3"/>
              </a:rPr>
              <a:t>://mmakademia.hu/alkotas/-/</a:t>
            </a:r>
            <a:r>
              <a:rPr lang="hu-HU" sz="2900" dirty="0" smtClean="0">
                <a:hlinkClick r:id="rId3"/>
              </a:rPr>
              <a:t>record/MMAA64823</a:t>
            </a:r>
            <a:r>
              <a:rPr lang="hu-HU" sz="2900" dirty="0" smtClean="0"/>
              <a:t> Oldal látogatásának ideje: 2018. március 3.</a:t>
            </a:r>
          </a:p>
          <a:p>
            <a:pPr algn="just"/>
            <a:r>
              <a:rPr lang="hu-HU" sz="2900" dirty="0">
                <a:hlinkClick r:id="rId4"/>
              </a:rPr>
              <a:t>http://</a:t>
            </a:r>
            <a:r>
              <a:rPr lang="hu-HU" sz="2900" dirty="0" smtClean="0">
                <a:hlinkClick r:id="rId4"/>
              </a:rPr>
              <a:t>www.autogaleria.hu/kl.php?kid=143000-Ikarus-E99-Eagle-1995</a:t>
            </a:r>
            <a:r>
              <a:rPr lang="hu-HU" sz="2900" dirty="0" smtClean="0"/>
              <a:t> </a:t>
            </a:r>
            <a:r>
              <a:rPr lang="hu-HU" sz="2900" dirty="0"/>
              <a:t>Oldal látogatásának ideje: 2018. március 3</a:t>
            </a:r>
            <a:r>
              <a:rPr lang="hu-HU" sz="2900" dirty="0" smtClean="0"/>
              <a:t>.</a:t>
            </a:r>
          </a:p>
          <a:p>
            <a:pPr algn="just"/>
            <a:r>
              <a:rPr lang="hu-HU" sz="2900" dirty="0">
                <a:hlinkClick r:id="rId5"/>
              </a:rPr>
              <a:t>https://</a:t>
            </a:r>
            <a:r>
              <a:rPr lang="hu-HU" sz="2900" dirty="0" smtClean="0">
                <a:hlinkClick r:id="rId5"/>
              </a:rPr>
              <a:t>www.julesb.co.uk/armani-jeans-borsa-striped-tote-bag-p812018</a:t>
            </a:r>
            <a:r>
              <a:rPr lang="hu-HU" sz="2900" dirty="0" smtClean="0"/>
              <a:t> </a:t>
            </a:r>
            <a:r>
              <a:rPr lang="hu-HU" sz="2900" dirty="0"/>
              <a:t>Oldal látogatásának ideje: 2018. március 3</a:t>
            </a:r>
            <a:r>
              <a:rPr lang="hu-HU" sz="2900" dirty="0" smtClean="0"/>
              <a:t>.</a:t>
            </a:r>
          </a:p>
          <a:p>
            <a:pPr algn="just"/>
            <a:r>
              <a:rPr lang="hu-HU" sz="2900" dirty="0" smtClean="0">
                <a:hlinkClick r:id="rId6"/>
              </a:rPr>
              <a:t>https</a:t>
            </a:r>
            <a:r>
              <a:rPr lang="hu-HU" sz="2900" dirty="0">
                <a:hlinkClick r:id="rId6"/>
              </a:rPr>
              <a:t>://</a:t>
            </a:r>
            <a:r>
              <a:rPr lang="hu-HU" sz="2900" dirty="0" smtClean="0">
                <a:hlinkClick r:id="rId6"/>
              </a:rPr>
              <a:t>teakwarehouse.com/furniture/elizabeth-teak-garden-bench-3-seat/</a:t>
            </a:r>
            <a:r>
              <a:rPr lang="hu-HU" sz="2900" dirty="0" smtClean="0"/>
              <a:t> Oldal </a:t>
            </a:r>
            <a:r>
              <a:rPr lang="hu-HU" sz="2900" dirty="0"/>
              <a:t>látogatásának ideje: 2018. március 3</a:t>
            </a:r>
            <a:r>
              <a:rPr lang="hu-HU" sz="2900" dirty="0" smtClean="0"/>
              <a:t>.</a:t>
            </a:r>
          </a:p>
          <a:p>
            <a:pPr algn="just"/>
            <a:r>
              <a:rPr lang="hu-HU" sz="2900" dirty="0">
                <a:hlinkClick r:id="rId7"/>
              </a:rPr>
              <a:t>http://</a:t>
            </a:r>
            <a:r>
              <a:rPr lang="hu-HU" sz="2900" dirty="0" smtClean="0">
                <a:hlinkClick r:id="rId7"/>
              </a:rPr>
              <a:t>www.artnet.com/artists/ettore-sottsass/mobile-giallo-cabinet-NyU4PwuznlTzHoFbiugKqQ2</a:t>
            </a:r>
            <a:r>
              <a:rPr lang="hu-HU" sz="2900" dirty="0"/>
              <a:t> </a:t>
            </a:r>
            <a:endParaRPr lang="hu-HU" sz="2900" dirty="0" smtClean="0"/>
          </a:p>
          <a:p>
            <a:pPr marL="0" indent="0" algn="just">
              <a:buNone/>
            </a:pPr>
            <a:r>
              <a:rPr lang="hu-HU" sz="2900" dirty="0" smtClean="0"/>
              <a:t>Oldal </a:t>
            </a:r>
            <a:r>
              <a:rPr lang="hu-HU" sz="2900" dirty="0"/>
              <a:t>látogatásának ideje: 2018. március 3</a:t>
            </a:r>
            <a:r>
              <a:rPr lang="hu-HU" sz="2900" dirty="0" smtClean="0"/>
              <a:t>.</a:t>
            </a:r>
          </a:p>
          <a:p>
            <a:pPr algn="just"/>
            <a:r>
              <a:rPr lang="hu-HU" sz="2900" dirty="0">
                <a:hlinkClick r:id="rId8"/>
              </a:rPr>
              <a:t>http://</a:t>
            </a:r>
            <a:r>
              <a:rPr lang="hu-HU" sz="2900" dirty="0" smtClean="0">
                <a:hlinkClick r:id="rId8"/>
              </a:rPr>
              <a:t>www.artnet.com/artists/ettore-sottsass/adesso-p%C3%A8ro-bookcase-from-the-ruins-series-VwRgRcRgfWks1LQvcL0oTA2</a:t>
            </a:r>
            <a:r>
              <a:rPr lang="hu-HU" sz="2900" dirty="0" smtClean="0"/>
              <a:t> </a:t>
            </a:r>
            <a:r>
              <a:rPr lang="hu-HU" sz="2900" dirty="0"/>
              <a:t>Oldal látogatásának ideje: 2018. március 3</a:t>
            </a:r>
            <a:r>
              <a:rPr lang="hu-HU" sz="2900" dirty="0" smtClean="0"/>
              <a:t>.</a:t>
            </a:r>
          </a:p>
          <a:p>
            <a:pPr algn="just"/>
            <a:r>
              <a:rPr lang="hu-HU" sz="2900" dirty="0">
                <a:hlinkClick r:id="rId9"/>
              </a:rPr>
              <a:t>http://</a:t>
            </a:r>
            <a:r>
              <a:rPr lang="hu-HU" sz="2900" dirty="0" smtClean="0">
                <a:hlinkClick r:id="rId9"/>
              </a:rPr>
              <a:t>oktoport.hu/lakotelepek-megoldatlan-tereinek-hasznositasa</a:t>
            </a:r>
            <a:r>
              <a:rPr lang="hu-HU" sz="2900" dirty="0" smtClean="0"/>
              <a:t> </a:t>
            </a:r>
            <a:r>
              <a:rPr lang="hu-HU" sz="2900" dirty="0"/>
              <a:t>Oldal látogatásának ideje: 2018. március 3</a:t>
            </a:r>
            <a:r>
              <a:rPr lang="hu-HU" sz="2900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57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223</TotalTime>
  <Words>500</Words>
  <Application>Microsoft Office PowerPoint</Application>
  <PresentationFormat>Szélesvásznú</PresentationFormat>
  <Paragraphs>40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</vt:lpstr>
      <vt:lpstr>Parcel</vt:lpstr>
      <vt:lpstr>FORMAALKOTÓ TÉNYEZŐK:  a RITMUS</vt:lpstr>
      <vt:lpstr>A ritmus fogalma</vt:lpstr>
      <vt:lpstr>A ritmus tulajdonságai</vt:lpstr>
      <vt:lpstr>Példák a ritmus alkalmazásaira</vt:lpstr>
      <vt:lpstr>BIBLIOGRÁFIA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FORMAALKOTÓ TÉNYEZŐK:  a RITMUS</dc:title>
  <dc:creator>marsoska</dc:creator>
  <cp:lastModifiedBy>marsoska</cp:lastModifiedBy>
  <cp:revision>26</cp:revision>
  <dcterms:created xsi:type="dcterms:W3CDTF">2018-03-03T12:05:46Z</dcterms:created>
  <dcterms:modified xsi:type="dcterms:W3CDTF">2018-03-03T15:49:25Z</dcterms:modified>
</cp:coreProperties>
</file>