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9"/>
  </p:notesMasterIdLst>
  <p:sldIdLst>
    <p:sldId id="2214" r:id="rId2"/>
    <p:sldId id="2149" r:id="rId3"/>
    <p:sldId id="2074" r:id="rId4"/>
    <p:sldId id="2095" r:id="rId5"/>
    <p:sldId id="2151" r:id="rId6"/>
    <p:sldId id="2169" r:id="rId7"/>
    <p:sldId id="2170" r:id="rId8"/>
    <p:sldId id="2171" r:id="rId9"/>
    <p:sldId id="2172" r:id="rId10"/>
    <p:sldId id="2153" r:id="rId11"/>
    <p:sldId id="2174" r:id="rId12"/>
    <p:sldId id="2175" r:id="rId13"/>
    <p:sldId id="2176" r:id="rId14"/>
    <p:sldId id="2177" r:id="rId15"/>
    <p:sldId id="2179" r:id="rId16"/>
    <p:sldId id="2180" r:id="rId17"/>
    <p:sldId id="2155" r:id="rId18"/>
    <p:sldId id="2217" r:id="rId19"/>
    <p:sldId id="2216" r:id="rId20"/>
    <p:sldId id="2106" r:id="rId21"/>
    <p:sldId id="2215" r:id="rId22"/>
    <p:sldId id="2239" r:id="rId23"/>
    <p:sldId id="2160" r:id="rId24"/>
    <p:sldId id="2240" r:id="rId25"/>
    <p:sldId id="2184" r:id="rId26"/>
    <p:sldId id="2164" r:id="rId27"/>
    <p:sldId id="2165" r:id="rId28"/>
    <p:sldId id="2166" r:id="rId29"/>
    <p:sldId id="2167" r:id="rId30"/>
    <p:sldId id="2238" r:id="rId31"/>
    <p:sldId id="2276" r:id="rId32"/>
    <p:sldId id="2300" r:id="rId33"/>
    <p:sldId id="2301" r:id="rId34"/>
    <p:sldId id="2302" r:id="rId35"/>
    <p:sldId id="2303" r:id="rId36"/>
    <p:sldId id="2304" r:id="rId37"/>
    <p:sldId id="2305" r:id="rId38"/>
    <p:sldId id="2278" r:id="rId39"/>
    <p:sldId id="2280" r:id="rId40"/>
    <p:sldId id="2281" r:id="rId41"/>
    <p:sldId id="2282" r:id="rId42"/>
    <p:sldId id="2283" r:id="rId43"/>
    <p:sldId id="2284" r:id="rId44"/>
    <p:sldId id="2285" r:id="rId45"/>
    <p:sldId id="2286" r:id="rId46"/>
    <p:sldId id="2287" r:id="rId47"/>
    <p:sldId id="2288" r:id="rId48"/>
    <p:sldId id="2289" r:id="rId49"/>
    <p:sldId id="2290" r:id="rId50"/>
    <p:sldId id="2291" r:id="rId51"/>
    <p:sldId id="2292" r:id="rId52"/>
    <p:sldId id="2293" r:id="rId53"/>
    <p:sldId id="2294" r:id="rId54"/>
    <p:sldId id="2295" r:id="rId55"/>
    <p:sldId id="2296" r:id="rId56"/>
    <p:sldId id="2297" r:id="rId57"/>
    <p:sldId id="2017" r:id="rId58"/>
  </p:sldIdLst>
  <p:sldSz cx="9144000" cy="6858000" type="screen4x3"/>
  <p:notesSz cx="6797675" cy="9926638"/>
  <p:defaultTextStyle>
    <a:defPPr>
      <a:defRPr lang="hu-HU"/>
    </a:defPPr>
    <a:lvl1pPr algn="ctr" rtl="0" fontAlgn="base">
      <a:spcBef>
        <a:spcPct val="0"/>
      </a:spcBef>
      <a:spcAft>
        <a:spcPct val="0"/>
      </a:spcAft>
      <a:defRPr kern="1200">
        <a:solidFill>
          <a:schemeClr val="tx1"/>
        </a:solidFill>
        <a:latin typeface="Arial" pitchFamily="34" charset="0"/>
        <a:ea typeface="+mn-ea"/>
        <a:cs typeface="+mn-cs"/>
      </a:defRPr>
    </a:lvl1pPr>
    <a:lvl2pPr marL="457200" algn="ctr" rtl="0" fontAlgn="base">
      <a:spcBef>
        <a:spcPct val="0"/>
      </a:spcBef>
      <a:spcAft>
        <a:spcPct val="0"/>
      </a:spcAft>
      <a:defRPr kern="1200">
        <a:solidFill>
          <a:schemeClr val="tx1"/>
        </a:solidFill>
        <a:latin typeface="Arial" pitchFamily="34" charset="0"/>
        <a:ea typeface="+mn-ea"/>
        <a:cs typeface="+mn-cs"/>
      </a:defRPr>
    </a:lvl2pPr>
    <a:lvl3pPr marL="914400" algn="ctr" rtl="0" fontAlgn="base">
      <a:spcBef>
        <a:spcPct val="0"/>
      </a:spcBef>
      <a:spcAft>
        <a:spcPct val="0"/>
      </a:spcAft>
      <a:defRPr kern="1200">
        <a:solidFill>
          <a:schemeClr val="tx1"/>
        </a:solidFill>
        <a:latin typeface="Arial" pitchFamily="34" charset="0"/>
        <a:ea typeface="+mn-ea"/>
        <a:cs typeface="+mn-cs"/>
      </a:defRPr>
    </a:lvl3pPr>
    <a:lvl4pPr marL="1371600" algn="ctr" rtl="0" fontAlgn="base">
      <a:spcBef>
        <a:spcPct val="0"/>
      </a:spcBef>
      <a:spcAft>
        <a:spcPct val="0"/>
      </a:spcAft>
      <a:defRPr kern="1200">
        <a:solidFill>
          <a:schemeClr val="tx1"/>
        </a:solidFill>
        <a:latin typeface="Arial" pitchFamily="34" charset="0"/>
        <a:ea typeface="+mn-ea"/>
        <a:cs typeface="+mn-cs"/>
      </a:defRPr>
    </a:lvl4pPr>
    <a:lvl5pPr marL="1828800" algn="ctr"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3">
          <p15:clr>
            <a:srgbClr val="A4A3A4"/>
          </p15:clr>
        </p15:guide>
        <p15:guide id="3" pos="1973">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0066"/>
    <a:srgbClr val="FF5353"/>
    <a:srgbClr val="00CC00"/>
    <a:srgbClr val="FFFFCC"/>
    <a:srgbClr val="FFFF00"/>
    <a:srgbClr val="FEF7CE"/>
    <a:srgbClr val="FF6D6D"/>
    <a:srgbClr val="6666FF"/>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9117" autoAdjust="0"/>
  </p:normalViewPr>
  <p:slideViewPr>
    <p:cSldViewPr showGuides="1">
      <p:cViewPr varScale="1">
        <p:scale>
          <a:sx n="66" d="100"/>
          <a:sy n="66" d="100"/>
        </p:scale>
        <p:origin x="1530" y="60"/>
      </p:cViewPr>
      <p:guideLst>
        <p:guide orient="horz" pos="2160"/>
        <p:guide pos="3833"/>
        <p:guide pos="1973"/>
      </p:guideLst>
    </p:cSldViewPr>
  </p:slid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4" d="100"/>
          <a:sy n="54" d="100"/>
        </p:scale>
        <p:origin x="-1134"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atin typeface="Arial" charset="0"/>
              </a:defRPr>
            </a:lvl1pPr>
          </a:lstStyle>
          <a:p>
            <a:pPr>
              <a:defRPr/>
            </a:pPr>
            <a:endParaRPr lang="hu-HU"/>
          </a:p>
        </p:txBody>
      </p:sp>
      <p:sp>
        <p:nvSpPr>
          <p:cNvPr id="45059"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hu-HU"/>
          </a:p>
        </p:txBody>
      </p:sp>
      <p:sp>
        <p:nvSpPr>
          <p:cNvPr id="8090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45062"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atin typeface="Arial" charset="0"/>
              </a:defRPr>
            </a:lvl1pPr>
          </a:lstStyle>
          <a:p>
            <a:pPr>
              <a:defRPr/>
            </a:pPr>
            <a:endParaRPr lang="hu-HU"/>
          </a:p>
        </p:txBody>
      </p:sp>
      <p:sp>
        <p:nvSpPr>
          <p:cNvPr id="45063"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88BD741F-A1E6-4AEC-B340-CED716E384A5}" type="slidenum">
              <a:rPr lang="hu-HU"/>
              <a:pPr>
                <a:defRPr/>
              </a:pPr>
              <a:t>‹#›</a:t>
            </a:fld>
            <a:endParaRPr lang="hu-HU"/>
          </a:p>
        </p:txBody>
      </p:sp>
    </p:spTree>
    <p:extLst>
      <p:ext uri="{BB962C8B-B14F-4D97-AF65-F5344CB8AC3E}">
        <p14:creationId xmlns:p14="http://schemas.microsoft.com/office/powerpoint/2010/main" val="15346438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lgn="l" defTabSz="955731" eaLnBrk="0" hangingPunct="0">
              <a:spcBef>
                <a:spcPct val="30000"/>
              </a:spcBef>
              <a:defRPr sz="1200">
                <a:solidFill>
                  <a:schemeClr val="tx1"/>
                </a:solidFill>
                <a:latin typeface="Arial" pitchFamily="34" charset="0"/>
              </a:defRPr>
            </a:lvl1pPr>
            <a:lvl2pPr marL="716798" indent="-275692" algn="l" defTabSz="955731" eaLnBrk="0" hangingPunct="0">
              <a:spcBef>
                <a:spcPct val="30000"/>
              </a:spcBef>
              <a:defRPr sz="1200">
                <a:solidFill>
                  <a:schemeClr val="tx1"/>
                </a:solidFill>
                <a:latin typeface="Arial" pitchFamily="34" charset="0"/>
              </a:defRPr>
            </a:lvl2pPr>
            <a:lvl3pPr marL="1102766" indent="-220553" algn="l" defTabSz="955731" eaLnBrk="0" hangingPunct="0">
              <a:spcBef>
                <a:spcPct val="30000"/>
              </a:spcBef>
              <a:defRPr sz="1200">
                <a:solidFill>
                  <a:schemeClr val="tx1"/>
                </a:solidFill>
                <a:latin typeface="Arial" pitchFamily="34" charset="0"/>
              </a:defRPr>
            </a:lvl3pPr>
            <a:lvl4pPr marL="1543873" indent="-220553" algn="l" defTabSz="955731" eaLnBrk="0" hangingPunct="0">
              <a:spcBef>
                <a:spcPct val="30000"/>
              </a:spcBef>
              <a:defRPr sz="1200">
                <a:solidFill>
                  <a:schemeClr val="tx1"/>
                </a:solidFill>
                <a:latin typeface="Arial" pitchFamily="34" charset="0"/>
              </a:defRPr>
            </a:lvl4pPr>
            <a:lvl5pPr marL="1984980" indent="-220553" algn="l" defTabSz="955731" eaLnBrk="0" hangingPunct="0">
              <a:spcBef>
                <a:spcPct val="30000"/>
              </a:spcBef>
              <a:defRPr sz="1200">
                <a:solidFill>
                  <a:schemeClr val="tx1"/>
                </a:solidFill>
                <a:latin typeface="Arial" pitchFamily="34" charset="0"/>
              </a:defRPr>
            </a:lvl5pPr>
            <a:lvl6pPr marL="2426086" indent="-220553" defTabSz="955731" eaLnBrk="0" fontAlgn="base" hangingPunct="0">
              <a:spcBef>
                <a:spcPct val="30000"/>
              </a:spcBef>
              <a:spcAft>
                <a:spcPct val="0"/>
              </a:spcAft>
              <a:defRPr sz="1200">
                <a:solidFill>
                  <a:schemeClr val="tx1"/>
                </a:solidFill>
                <a:latin typeface="Arial" pitchFamily="34" charset="0"/>
              </a:defRPr>
            </a:lvl6pPr>
            <a:lvl7pPr marL="2867193" indent="-220553" defTabSz="955731" eaLnBrk="0" fontAlgn="base" hangingPunct="0">
              <a:spcBef>
                <a:spcPct val="30000"/>
              </a:spcBef>
              <a:spcAft>
                <a:spcPct val="0"/>
              </a:spcAft>
              <a:defRPr sz="1200">
                <a:solidFill>
                  <a:schemeClr val="tx1"/>
                </a:solidFill>
                <a:latin typeface="Arial" pitchFamily="34" charset="0"/>
              </a:defRPr>
            </a:lvl7pPr>
            <a:lvl8pPr marL="3308299" indent="-220553" defTabSz="955731" eaLnBrk="0" fontAlgn="base" hangingPunct="0">
              <a:spcBef>
                <a:spcPct val="30000"/>
              </a:spcBef>
              <a:spcAft>
                <a:spcPct val="0"/>
              </a:spcAft>
              <a:defRPr sz="1200">
                <a:solidFill>
                  <a:schemeClr val="tx1"/>
                </a:solidFill>
                <a:latin typeface="Arial" pitchFamily="34" charset="0"/>
              </a:defRPr>
            </a:lvl8pPr>
            <a:lvl9pPr marL="3749406" indent="-220553" defTabSz="95573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043B5447-624A-4193-8CB5-9FC45ADFFBF6}" type="slidenum">
              <a:rPr lang="hu-HU" altLang="hu-HU" sz="1300"/>
              <a:pPr algn="r" eaLnBrk="1" hangingPunct="1">
                <a:spcBef>
                  <a:spcPct val="0"/>
                </a:spcBef>
              </a:pPr>
              <a:t>1</a:t>
            </a:fld>
            <a:endParaRPr lang="hu-HU" altLang="hu-HU" sz="1300"/>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3912116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10</a:t>
            </a:fld>
            <a:endParaRPr lang="hu-HU"/>
          </a:p>
        </p:txBody>
      </p:sp>
    </p:spTree>
    <p:extLst>
      <p:ext uri="{BB962C8B-B14F-4D97-AF65-F5344CB8AC3E}">
        <p14:creationId xmlns:p14="http://schemas.microsoft.com/office/powerpoint/2010/main" val="16318771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11</a:t>
            </a:fld>
            <a:endParaRPr lang="hu-HU"/>
          </a:p>
        </p:txBody>
      </p:sp>
    </p:spTree>
    <p:extLst>
      <p:ext uri="{BB962C8B-B14F-4D97-AF65-F5344CB8AC3E}">
        <p14:creationId xmlns:p14="http://schemas.microsoft.com/office/powerpoint/2010/main" val="2967308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12</a:t>
            </a:fld>
            <a:endParaRPr lang="hu-HU"/>
          </a:p>
        </p:txBody>
      </p:sp>
    </p:spTree>
    <p:extLst>
      <p:ext uri="{BB962C8B-B14F-4D97-AF65-F5344CB8AC3E}">
        <p14:creationId xmlns:p14="http://schemas.microsoft.com/office/powerpoint/2010/main" val="3046292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13</a:t>
            </a:fld>
            <a:endParaRPr lang="hu-HU"/>
          </a:p>
        </p:txBody>
      </p:sp>
    </p:spTree>
    <p:extLst>
      <p:ext uri="{BB962C8B-B14F-4D97-AF65-F5344CB8AC3E}">
        <p14:creationId xmlns:p14="http://schemas.microsoft.com/office/powerpoint/2010/main" val="5999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14</a:t>
            </a:fld>
            <a:endParaRPr lang="hu-HU"/>
          </a:p>
        </p:txBody>
      </p:sp>
    </p:spTree>
    <p:extLst>
      <p:ext uri="{BB962C8B-B14F-4D97-AF65-F5344CB8AC3E}">
        <p14:creationId xmlns:p14="http://schemas.microsoft.com/office/powerpoint/2010/main" val="21856316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lgn="l" defTabSz="955731" eaLnBrk="0" hangingPunct="0">
              <a:spcBef>
                <a:spcPct val="30000"/>
              </a:spcBef>
              <a:defRPr sz="1200">
                <a:solidFill>
                  <a:schemeClr val="tx1"/>
                </a:solidFill>
                <a:latin typeface="Arial" pitchFamily="34" charset="0"/>
              </a:defRPr>
            </a:lvl1pPr>
            <a:lvl2pPr marL="716798" indent="-275692" algn="l" defTabSz="955731" eaLnBrk="0" hangingPunct="0">
              <a:spcBef>
                <a:spcPct val="30000"/>
              </a:spcBef>
              <a:defRPr sz="1200">
                <a:solidFill>
                  <a:schemeClr val="tx1"/>
                </a:solidFill>
                <a:latin typeface="Arial" pitchFamily="34" charset="0"/>
              </a:defRPr>
            </a:lvl2pPr>
            <a:lvl3pPr marL="1102766" indent="-220553" algn="l" defTabSz="955731" eaLnBrk="0" hangingPunct="0">
              <a:spcBef>
                <a:spcPct val="30000"/>
              </a:spcBef>
              <a:defRPr sz="1200">
                <a:solidFill>
                  <a:schemeClr val="tx1"/>
                </a:solidFill>
                <a:latin typeface="Arial" pitchFamily="34" charset="0"/>
              </a:defRPr>
            </a:lvl3pPr>
            <a:lvl4pPr marL="1543873" indent="-220553" algn="l" defTabSz="955731" eaLnBrk="0" hangingPunct="0">
              <a:spcBef>
                <a:spcPct val="30000"/>
              </a:spcBef>
              <a:defRPr sz="1200">
                <a:solidFill>
                  <a:schemeClr val="tx1"/>
                </a:solidFill>
                <a:latin typeface="Arial" pitchFamily="34" charset="0"/>
              </a:defRPr>
            </a:lvl4pPr>
            <a:lvl5pPr marL="1984980" indent="-220553" algn="l" defTabSz="955731" eaLnBrk="0" hangingPunct="0">
              <a:spcBef>
                <a:spcPct val="30000"/>
              </a:spcBef>
              <a:defRPr sz="1200">
                <a:solidFill>
                  <a:schemeClr val="tx1"/>
                </a:solidFill>
                <a:latin typeface="Arial" pitchFamily="34" charset="0"/>
              </a:defRPr>
            </a:lvl5pPr>
            <a:lvl6pPr marL="2426086" indent="-220553" defTabSz="955731" eaLnBrk="0" fontAlgn="base" hangingPunct="0">
              <a:spcBef>
                <a:spcPct val="30000"/>
              </a:spcBef>
              <a:spcAft>
                <a:spcPct val="0"/>
              </a:spcAft>
              <a:defRPr sz="1200">
                <a:solidFill>
                  <a:schemeClr val="tx1"/>
                </a:solidFill>
                <a:latin typeface="Arial" pitchFamily="34" charset="0"/>
              </a:defRPr>
            </a:lvl6pPr>
            <a:lvl7pPr marL="2867193" indent="-220553" defTabSz="955731" eaLnBrk="0" fontAlgn="base" hangingPunct="0">
              <a:spcBef>
                <a:spcPct val="30000"/>
              </a:spcBef>
              <a:spcAft>
                <a:spcPct val="0"/>
              </a:spcAft>
              <a:defRPr sz="1200">
                <a:solidFill>
                  <a:schemeClr val="tx1"/>
                </a:solidFill>
                <a:latin typeface="Arial" pitchFamily="34" charset="0"/>
              </a:defRPr>
            </a:lvl7pPr>
            <a:lvl8pPr marL="3308299" indent="-220553" defTabSz="955731" eaLnBrk="0" fontAlgn="base" hangingPunct="0">
              <a:spcBef>
                <a:spcPct val="30000"/>
              </a:spcBef>
              <a:spcAft>
                <a:spcPct val="0"/>
              </a:spcAft>
              <a:defRPr sz="1200">
                <a:solidFill>
                  <a:schemeClr val="tx1"/>
                </a:solidFill>
                <a:latin typeface="Arial" pitchFamily="34" charset="0"/>
              </a:defRPr>
            </a:lvl8pPr>
            <a:lvl9pPr marL="3749406" indent="-220553" defTabSz="95573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D03C3E90-8965-4F44-9E00-91116CBD88CE}" type="slidenum">
              <a:rPr lang="hu-HU" altLang="hu-HU" sz="1300"/>
              <a:pPr algn="r" eaLnBrk="1" hangingPunct="1">
                <a:spcBef>
                  <a:spcPct val="0"/>
                </a:spcBef>
              </a:pPr>
              <a:t>15</a:t>
            </a:fld>
            <a:endParaRPr lang="hu-HU" altLang="hu-HU" sz="1300"/>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28326540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16</a:t>
            </a:fld>
            <a:endParaRPr lang="hu-HU"/>
          </a:p>
        </p:txBody>
      </p:sp>
    </p:spTree>
    <p:extLst>
      <p:ext uri="{BB962C8B-B14F-4D97-AF65-F5344CB8AC3E}">
        <p14:creationId xmlns:p14="http://schemas.microsoft.com/office/powerpoint/2010/main" val="298494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17</a:t>
            </a:fld>
            <a:endParaRPr lang="hu-HU"/>
          </a:p>
        </p:txBody>
      </p:sp>
    </p:spTree>
    <p:extLst>
      <p:ext uri="{BB962C8B-B14F-4D97-AF65-F5344CB8AC3E}">
        <p14:creationId xmlns:p14="http://schemas.microsoft.com/office/powerpoint/2010/main" val="26669412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18</a:t>
            </a:fld>
            <a:endParaRPr lang="hu-HU"/>
          </a:p>
        </p:txBody>
      </p:sp>
    </p:spTree>
    <p:extLst>
      <p:ext uri="{BB962C8B-B14F-4D97-AF65-F5344CB8AC3E}">
        <p14:creationId xmlns:p14="http://schemas.microsoft.com/office/powerpoint/2010/main" val="2568041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19</a:t>
            </a:fld>
            <a:endParaRPr lang="hu-HU"/>
          </a:p>
        </p:txBody>
      </p:sp>
    </p:spTree>
    <p:extLst>
      <p:ext uri="{BB962C8B-B14F-4D97-AF65-F5344CB8AC3E}">
        <p14:creationId xmlns:p14="http://schemas.microsoft.com/office/powerpoint/2010/main" val="58150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sz="1200" b="0" i="0" u="none" strike="noStrike" kern="1200" baseline="0" dirty="0" smtClean="0">
              <a:solidFill>
                <a:schemeClr val="tx1"/>
              </a:solidFill>
              <a:latin typeface="Arial" charset="0"/>
              <a:ea typeface="+mn-ea"/>
              <a:cs typeface="+mn-cs"/>
            </a:endParaRPr>
          </a:p>
          <a:p>
            <a:r>
              <a:rPr lang="hu-HU" sz="1200" b="0" i="0" u="none" strike="noStrike" kern="1200" baseline="0" dirty="0" smtClean="0">
                <a:solidFill>
                  <a:schemeClr val="tx1"/>
                </a:solidFill>
                <a:latin typeface="Arial" charset="0"/>
                <a:ea typeface="+mn-ea"/>
                <a:cs typeface="+mn-cs"/>
              </a:rPr>
              <a:t> </a:t>
            </a:r>
            <a:r>
              <a:rPr lang="hu-HU" sz="1200" b="0" i="1" u="none" strike="noStrike" kern="1200" baseline="0" dirty="0" smtClean="0">
                <a:solidFill>
                  <a:schemeClr val="tx1"/>
                </a:solidFill>
                <a:latin typeface="Arial" charset="0"/>
                <a:ea typeface="+mn-ea"/>
                <a:cs typeface="+mn-cs"/>
              </a:rPr>
              <a:t>„A vakok azt a feladatot kapták a fejedelemtől, hogy állapítsák meg, milyen az elefánt. No, ennél mi sem könnyebb, gondolták a vakok. Amikor elővezettek egy elefántot, a vakok tapogatni kezdték. Mindegyik ott, ahol érte. Az egyik a lábát, a másik az ormányát, a harmadik az agyarát és így tovább. Mikor ezzel végeztek, a fejedelem megkérdezte a vakokat: - Most pedig mondjátok meg, mit tapasztaltatok, milyen az elefánt? </a:t>
            </a:r>
            <a:endParaRPr lang="hu-HU" sz="1200" b="0" i="0" u="none" strike="noStrike" kern="1200" baseline="0" dirty="0" smtClean="0">
              <a:solidFill>
                <a:schemeClr val="tx1"/>
              </a:solidFill>
              <a:latin typeface="Arial" charset="0"/>
              <a:ea typeface="+mn-ea"/>
              <a:cs typeface="+mn-cs"/>
            </a:endParaRPr>
          </a:p>
          <a:p>
            <a:r>
              <a:rPr lang="hu-HU" sz="1200" b="0" i="1" u="none" strike="noStrike" kern="1200" baseline="0" dirty="0" smtClean="0">
                <a:solidFill>
                  <a:schemeClr val="tx1"/>
                </a:solidFill>
                <a:latin typeface="Arial" charset="0"/>
                <a:ea typeface="+mn-ea"/>
                <a:cs typeface="+mn-cs"/>
              </a:rPr>
              <a:t>Aki az elefánt ormányát tapogatta meg, azt állította: olyan az elefánt, mint egy puha cső. Aki az elefánt agyarát tapogatta meg, váltig állította: olyan az elefánt, mint egy hegyes tőr. Aki az elefánt lábát tapintotta meg, azt állította: olyan az elefánt, mint egy vastag oszlop. Aki a fülét tapintotta meg, azt állította: olyan az elefánt, mint egy vastag pokróc… </a:t>
            </a:r>
            <a:endParaRPr lang="hu-HU" sz="1200" b="0" i="0" u="none" strike="noStrike" kern="1200" baseline="0" dirty="0" smtClean="0">
              <a:solidFill>
                <a:schemeClr val="tx1"/>
              </a:solidFill>
              <a:latin typeface="Arial" charset="0"/>
              <a:ea typeface="+mn-ea"/>
              <a:cs typeface="+mn-cs"/>
            </a:endParaRPr>
          </a:p>
          <a:p>
            <a:r>
              <a:rPr lang="hu-HU" sz="1200" b="0" i="1" u="none" strike="noStrike" kern="1200" baseline="0" dirty="0" smtClean="0">
                <a:solidFill>
                  <a:schemeClr val="tx1"/>
                </a:solidFill>
                <a:latin typeface="Arial" charset="0"/>
                <a:ea typeface="+mn-ea"/>
                <a:cs typeface="+mn-cs"/>
              </a:rPr>
              <a:t>Így vélekedtek a vakok az elefántról, és mindegyikük ragaszkodott állításához. Ebből aztán parázs vita keletkezett, amely csaknem verekedéssé fajult. Végre is a fejedelem csendre intette őket: - Sajnos ti nem tudjátok megmondani, hogy milyen az elefánt. Nem, mert vakok vagytok, és nem láthatjátok az egész elefántot.” (hindu történet) </a:t>
            </a:r>
            <a:endParaRPr lang="hu-HU" sz="1200" b="0" i="0" u="none" strike="noStrike" kern="1200" baseline="0" dirty="0" smtClean="0">
              <a:solidFill>
                <a:schemeClr val="tx1"/>
              </a:solidFill>
              <a:latin typeface="Arial" charset="0"/>
              <a:ea typeface="+mn-ea"/>
              <a:cs typeface="+mn-cs"/>
            </a:endParaRPr>
          </a:p>
        </p:txBody>
      </p:sp>
      <p:sp>
        <p:nvSpPr>
          <p:cNvPr id="4" name="Dia számának helye 3"/>
          <p:cNvSpPr>
            <a:spLocks noGrp="1"/>
          </p:cNvSpPr>
          <p:nvPr>
            <p:ph type="sldNum" sz="quarter" idx="10"/>
          </p:nvPr>
        </p:nvSpPr>
        <p:spPr/>
        <p:txBody>
          <a:bodyPr/>
          <a:lstStyle/>
          <a:p>
            <a:pPr>
              <a:defRPr/>
            </a:pPr>
            <a:fld id="{810B1306-A071-4633-AB9C-1611A83DFC10}" type="slidenum">
              <a:rPr lang="hu-HU" smtClean="0"/>
              <a:pPr>
                <a:defRPr/>
              </a:pPr>
              <a:t>2</a:t>
            </a:fld>
            <a:endParaRPr lang="hu-HU"/>
          </a:p>
        </p:txBody>
      </p:sp>
    </p:spTree>
    <p:extLst>
      <p:ext uri="{BB962C8B-B14F-4D97-AF65-F5344CB8AC3E}">
        <p14:creationId xmlns:p14="http://schemas.microsoft.com/office/powerpoint/2010/main" val="1507209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20</a:t>
            </a:fld>
            <a:endParaRPr lang="hu-HU"/>
          </a:p>
        </p:txBody>
      </p:sp>
    </p:spTree>
    <p:extLst>
      <p:ext uri="{BB962C8B-B14F-4D97-AF65-F5344CB8AC3E}">
        <p14:creationId xmlns:p14="http://schemas.microsoft.com/office/powerpoint/2010/main" val="285515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21</a:t>
            </a:fld>
            <a:endParaRPr lang="hu-HU"/>
          </a:p>
        </p:txBody>
      </p:sp>
    </p:spTree>
    <p:extLst>
      <p:ext uri="{BB962C8B-B14F-4D97-AF65-F5344CB8AC3E}">
        <p14:creationId xmlns:p14="http://schemas.microsoft.com/office/powerpoint/2010/main" val="35711851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22</a:t>
            </a:fld>
            <a:endParaRPr lang="hu-HU"/>
          </a:p>
        </p:txBody>
      </p:sp>
    </p:spTree>
    <p:extLst>
      <p:ext uri="{BB962C8B-B14F-4D97-AF65-F5344CB8AC3E}">
        <p14:creationId xmlns:p14="http://schemas.microsoft.com/office/powerpoint/2010/main" val="27512294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lgn="l" defTabSz="955731" eaLnBrk="0" hangingPunct="0">
              <a:spcBef>
                <a:spcPct val="30000"/>
              </a:spcBef>
              <a:defRPr sz="1200">
                <a:solidFill>
                  <a:schemeClr val="tx1"/>
                </a:solidFill>
                <a:latin typeface="Arial" pitchFamily="34" charset="0"/>
              </a:defRPr>
            </a:lvl1pPr>
            <a:lvl2pPr marL="716798" indent="-275692" algn="l" defTabSz="955731" eaLnBrk="0" hangingPunct="0">
              <a:spcBef>
                <a:spcPct val="30000"/>
              </a:spcBef>
              <a:defRPr sz="1200">
                <a:solidFill>
                  <a:schemeClr val="tx1"/>
                </a:solidFill>
                <a:latin typeface="Arial" pitchFamily="34" charset="0"/>
              </a:defRPr>
            </a:lvl2pPr>
            <a:lvl3pPr marL="1102766" indent="-220553" algn="l" defTabSz="955731" eaLnBrk="0" hangingPunct="0">
              <a:spcBef>
                <a:spcPct val="30000"/>
              </a:spcBef>
              <a:defRPr sz="1200">
                <a:solidFill>
                  <a:schemeClr val="tx1"/>
                </a:solidFill>
                <a:latin typeface="Arial" pitchFamily="34" charset="0"/>
              </a:defRPr>
            </a:lvl3pPr>
            <a:lvl4pPr marL="1543873" indent="-220553" algn="l" defTabSz="955731" eaLnBrk="0" hangingPunct="0">
              <a:spcBef>
                <a:spcPct val="30000"/>
              </a:spcBef>
              <a:defRPr sz="1200">
                <a:solidFill>
                  <a:schemeClr val="tx1"/>
                </a:solidFill>
                <a:latin typeface="Arial" pitchFamily="34" charset="0"/>
              </a:defRPr>
            </a:lvl4pPr>
            <a:lvl5pPr marL="1984980" indent="-220553" algn="l" defTabSz="955731" eaLnBrk="0" hangingPunct="0">
              <a:spcBef>
                <a:spcPct val="30000"/>
              </a:spcBef>
              <a:defRPr sz="1200">
                <a:solidFill>
                  <a:schemeClr val="tx1"/>
                </a:solidFill>
                <a:latin typeface="Arial" pitchFamily="34" charset="0"/>
              </a:defRPr>
            </a:lvl5pPr>
            <a:lvl6pPr marL="2426086" indent="-220553" defTabSz="955731" eaLnBrk="0" fontAlgn="base" hangingPunct="0">
              <a:spcBef>
                <a:spcPct val="30000"/>
              </a:spcBef>
              <a:spcAft>
                <a:spcPct val="0"/>
              </a:spcAft>
              <a:defRPr sz="1200">
                <a:solidFill>
                  <a:schemeClr val="tx1"/>
                </a:solidFill>
                <a:latin typeface="Arial" pitchFamily="34" charset="0"/>
              </a:defRPr>
            </a:lvl6pPr>
            <a:lvl7pPr marL="2867193" indent="-220553" defTabSz="955731" eaLnBrk="0" fontAlgn="base" hangingPunct="0">
              <a:spcBef>
                <a:spcPct val="30000"/>
              </a:spcBef>
              <a:spcAft>
                <a:spcPct val="0"/>
              </a:spcAft>
              <a:defRPr sz="1200">
                <a:solidFill>
                  <a:schemeClr val="tx1"/>
                </a:solidFill>
                <a:latin typeface="Arial" pitchFamily="34" charset="0"/>
              </a:defRPr>
            </a:lvl7pPr>
            <a:lvl8pPr marL="3308299" indent="-220553" defTabSz="955731" eaLnBrk="0" fontAlgn="base" hangingPunct="0">
              <a:spcBef>
                <a:spcPct val="30000"/>
              </a:spcBef>
              <a:spcAft>
                <a:spcPct val="0"/>
              </a:spcAft>
              <a:defRPr sz="1200">
                <a:solidFill>
                  <a:schemeClr val="tx1"/>
                </a:solidFill>
                <a:latin typeface="Arial" pitchFamily="34" charset="0"/>
              </a:defRPr>
            </a:lvl8pPr>
            <a:lvl9pPr marL="3749406" indent="-220553" defTabSz="955731"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666D4E8-89D8-4224-A576-6BBF5FEECB56}" type="slidenum">
              <a:rPr lang="hu-HU" altLang="hu-HU" sz="1300"/>
              <a:pPr algn="r" eaLnBrk="1" hangingPunct="1">
                <a:spcBef>
                  <a:spcPct val="0"/>
                </a:spcBef>
              </a:pPr>
              <a:t>23</a:t>
            </a:fld>
            <a:endParaRPr lang="hu-HU" altLang="hu-HU" sz="1300"/>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p:spPr>
        <p:txBody>
          <a:bodyPr/>
          <a:lstStyle/>
          <a:p>
            <a:pPr eaLnBrk="1" hangingPunct="1">
              <a:lnSpc>
                <a:spcPct val="80000"/>
              </a:lnSpc>
            </a:pPr>
            <a:endParaRPr lang="hu-HU" altLang="hu-HU" sz="800">
              <a:latin typeface="Arial" pitchFamily="34" charset="0"/>
            </a:endParaRPr>
          </a:p>
        </p:txBody>
      </p:sp>
    </p:spTree>
    <p:extLst>
      <p:ext uri="{BB962C8B-B14F-4D97-AF65-F5344CB8AC3E}">
        <p14:creationId xmlns:p14="http://schemas.microsoft.com/office/powerpoint/2010/main" val="201398779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24</a:t>
            </a:fld>
            <a:endParaRPr lang="hu-HU"/>
          </a:p>
        </p:txBody>
      </p:sp>
    </p:spTree>
    <p:extLst>
      <p:ext uri="{BB962C8B-B14F-4D97-AF65-F5344CB8AC3E}">
        <p14:creationId xmlns:p14="http://schemas.microsoft.com/office/powerpoint/2010/main" val="743247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25</a:t>
            </a:fld>
            <a:endParaRPr lang="hu-HU"/>
          </a:p>
        </p:txBody>
      </p:sp>
    </p:spTree>
    <p:extLst>
      <p:ext uri="{BB962C8B-B14F-4D97-AF65-F5344CB8AC3E}">
        <p14:creationId xmlns:p14="http://schemas.microsoft.com/office/powerpoint/2010/main" val="19478836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26</a:t>
            </a:fld>
            <a:endParaRPr lang="hu-HU"/>
          </a:p>
        </p:txBody>
      </p:sp>
    </p:spTree>
    <p:extLst>
      <p:ext uri="{BB962C8B-B14F-4D97-AF65-F5344CB8AC3E}">
        <p14:creationId xmlns:p14="http://schemas.microsoft.com/office/powerpoint/2010/main" val="18105670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27</a:t>
            </a:fld>
            <a:endParaRPr lang="hu-HU"/>
          </a:p>
        </p:txBody>
      </p:sp>
    </p:spTree>
    <p:extLst>
      <p:ext uri="{BB962C8B-B14F-4D97-AF65-F5344CB8AC3E}">
        <p14:creationId xmlns:p14="http://schemas.microsoft.com/office/powerpoint/2010/main" val="25012829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charset="0"/>
              </a:defRPr>
            </a:lvl1pPr>
            <a:lvl2pPr marL="715963" indent="-274638" defTabSz="955675" eaLnBrk="0" hangingPunct="0">
              <a:spcBef>
                <a:spcPct val="30000"/>
              </a:spcBef>
              <a:defRPr sz="1200">
                <a:solidFill>
                  <a:schemeClr val="tx1"/>
                </a:solidFill>
                <a:latin typeface="Arial" charset="0"/>
              </a:defRPr>
            </a:lvl2pPr>
            <a:lvl3pPr marL="1101725" indent="-219075" defTabSz="955675" eaLnBrk="0" hangingPunct="0">
              <a:spcBef>
                <a:spcPct val="30000"/>
              </a:spcBef>
              <a:defRPr sz="1200">
                <a:solidFill>
                  <a:schemeClr val="tx1"/>
                </a:solidFill>
                <a:latin typeface="Arial" charset="0"/>
              </a:defRPr>
            </a:lvl3pPr>
            <a:lvl4pPr marL="1543050" indent="-219075" defTabSz="955675" eaLnBrk="0" hangingPunct="0">
              <a:spcBef>
                <a:spcPct val="30000"/>
              </a:spcBef>
              <a:defRPr sz="1200">
                <a:solidFill>
                  <a:schemeClr val="tx1"/>
                </a:solidFill>
                <a:latin typeface="Arial" charset="0"/>
              </a:defRPr>
            </a:lvl4pPr>
            <a:lvl5pPr marL="1984375" indent="-219075" defTabSz="955675" eaLnBrk="0" hangingPunct="0">
              <a:spcBef>
                <a:spcPct val="30000"/>
              </a:spcBef>
              <a:defRPr sz="1200">
                <a:solidFill>
                  <a:schemeClr val="tx1"/>
                </a:solidFill>
                <a:latin typeface="Arial" charset="0"/>
              </a:defRPr>
            </a:lvl5pPr>
            <a:lvl6pPr marL="2441575" indent="-219075" defTabSz="955675" eaLnBrk="0" fontAlgn="base" hangingPunct="0">
              <a:spcBef>
                <a:spcPct val="30000"/>
              </a:spcBef>
              <a:spcAft>
                <a:spcPct val="0"/>
              </a:spcAft>
              <a:defRPr sz="1200">
                <a:solidFill>
                  <a:schemeClr val="tx1"/>
                </a:solidFill>
                <a:latin typeface="Arial" charset="0"/>
              </a:defRPr>
            </a:lvl6pPr>
            <a:lvl7pPr marL="2898775" indent="-219075" defTabSz="955675" eaLnBrk="0" fontAlgn="base" hangingPunct="0">
              <a:spcBef>
                <a:spcPct val="30000"/>
              </a:spcBef>
              <a:spcAft>
                <a:spcPct val="0"/>
              </a:spcAft>
              <a:defRPr sz="1200">
                <a:solidFill>
                  <a:schemeClr val="tx1"/>
                </a:solidFill>
                <a:latin typeface="Arial" charset="0"/>
              </a:defRPr>
            </a:lvl7pPr>
            <a:lvl8pPr marL="3355975" indent="-219075" defTabSz="955675" eaLnBrk="0" fontAlgn="base" hangingPunct="0">
              <a:spcBef>
                <a:spcPct val="30000"/>
              </a:spcBef>
              <a:spcAft>
                <a:spcPct val="0"/>
              </a:spcAft>
              <a:defRPr sz="1200">
                <a:solidFill>
                  <a:schemeClr val="tx1"/>
                </a:solidFill>
                <a:latin typeface="Arial" charset="0"/>
              </a:defRPr>
            </a:lvl8pPr>
            <a:lvl9pPr marL="3813175" indent="-219075" defTabSz="9556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5C348CB6-5EB5-4CC8-AA4B-22D7300E7785}" type="slidenum">
              <a:rPr lang="hu-HU" altLang="hu-HU" sz="1300" smtClean="0"/>
              <a:pPr eaLnBrk="1" hangingPunct="1">
                <a:spcBef>
                  <a:spcPct val="0"/>
                </a:spcBef>
              </a:pPr>
              <a:t>28</a:t>
            </a:fld>
            <a:endParaRPr lang="hu-HU" altLang="hu-HU" sz="130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p:spPr>
        <p:txBody>
          <a:bodyPr/>
          <a:lstStyle/>
          <a:p>
            <a:pPr eaLnBrk="1" hangingPunct="1">
              <a:lnSpc>
                <a:spcPct val="80000"/>
              </a:lnSpc>
            </a:pPr>
            <a:endParaRPr lang="hu-HU" altLang="hu-HU" sz="800" dirty="0" smtClean="0"/>
          </a:p>
        </p:txBody>
      </p:sp>
    </p:spTree>
    <p:extLst>
      <p:ext uri="{BB962C8B-B14F-4D97-AF65-F5344CB8AC3E}">
        <p14:creationId xmlns:p14="http://schemas.microsoft.com/office/powerpoint/2010/main" val="37971924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charset="0"/>
              </a:defRPr>
            </a:lvl1pPr>
            <a:lvl2pPr marL="715963" indent="-274638" defTabSz="955675" eaLnBrk="0" hangingPunct="0">
              <a:spcBef>
                <a:spcPct val="30000"/>
              </a:spcBef>
              <a:defRPr sz="1200">
                <a:solidFill>
                  <a:schemeClr val="tx1"/>
                </a:solidFill>
                <a:latin typeface="Arial" charset="0"/>
              </a:defRPr>
            </a:lvl2pPr>
            <a:lvl3pPr marL="1101725" indent="-219075" defTabSz="955675" eaLnBrk="0" hangingPunct="0">
              <a:spcBef>
                <a:spcPct val="30000"/>
              </a:spcBef>
              <a:defRPr sz="1200">
                <a:solidFill>
                  <a:schemeClr val="tx1"/>
                </a:solidFill>
                <a:latin typeface="Arial" charset="0"/>
              </a:defRPr>
            </a:lvl3pPr>
            <a:lvl4pPr marL="1543050" indent="-219075" defTabSz="955675" eaLnBrk="0" hangingPunct="0">
              <a:spcBef>
                <a:spcPct val="30000"/>
              </a:spcBef>
              <a:defRPr sz="1200">
                <a:solidFill>
                  <a:schemeClr val="tx1"/>
                </a:solidFill>
                <a:latin typeface="Arial" charset="0"/>
              </a:defRPr>
            </a:lvl4pPr>
            <a:lvl5pPr marL="1984375" indent="-219075" defTabSz="955675" eaLnBrk="0" hangingPunct="0">
              <a:spcBef>
                <a:spcPct val="30000"/>
              </a:spcBef>
              <a:defRPr sz="1200">
                <a:solidFill>
                  <a:schemeClr val="tx1"/>
                </a:solidFill>
                <a:latin typeface="Arial" charset="0"/>
              </a:defRPr>
            </a:lvl5pPr>
            <a:lvl6pPr marL="2441575" indent="-219075" defTabSz="955675" eaLnBrk="0" fontAlgn="base" hangingPunct="0">
              <a:spcBef>
                <a:spcPct val="30000"/>
              </a:spcBef>
              <a:spcAft>
                <a:spcPct val="0"/>
              </a:spcAft>
              <a:defRPr sz="1200">
                <a:solidFill>
                  <a:schemeClr val="tx1"/>
                </a:solidFill>
                <a:latin typeface="Arial" charset="0"/>
              </a:defRPr>
            </a:lvl6pPr>
            <a:lvl7pPr marL="2898775" indent="-219075" defTabSz="955675" eaLnBrk="0" fontAlgn="base" hangingPunct="0">
              <a:spcBef>
                <a:spcPct val="30000"/>
              </a:spcBef>
              <a:spcAft>
                <a:spcPct val="0"/>
              </a:spcAft>
              <a:defRPr sz="1200">
                <a:solidFill>
                  <a:schemeClr val="tx1"/>
                </a:solidFill>
                <a:latin typeface="Arial" charset="0"/>
              </a:defRPr>
            </a:lvl7pPr>
            <a:lvl8pPr marL="3355975" indent="-219075" defTabSz="955675" eaLnBrk="0" fontAlgn="base" hangingPunct="0">
              <a:spcBef>
                <a:spcPct val="30000"/>
              </a:spcBef>
              <a:spcAft>
                <a:spcPct val="0"/>
              </a:spcAft>
              <a:defRPr sz="1200">
                <a:solidFill>
                  <a:schemeClr val="tx1"/>
                </a:solidFill>
                <a:latin typeface="Arial" charset="0"/>
              </a:defRPr>
            </a:lvl8pPr>
            <a:lvl9pPr marL="3813175" indent="-219075" defTabSz="9556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28ADD4-146E-4D51-BE19-DC7A2320965C}" type="slidenum">
              <a:rPr lang="hu-HU" altLang="hu-HU" sz="1300" smtClean="0"/>
              <a:pPr eaLnBrk="1" hangingPunct="1">
                <a:spcBef>
                  <a:spcPct val="0"/>
                </a:spcBef>
              </a:pPr>
              <a:t>29</a:t>
            </a:fld>
            <a:endParaRPr lang="hu-HU" altLang="hu-HU" sz="1300" smtClean="0"/>
          </a:p>
        </p:txBody>
      </p:sp>
      <p:sp>
        <p:nvSpPr>
          <p:cNvPr id="77827" name="Rectangle 2"/>
          <p:cNvSpPr>
            <a:spLocks noGrp="1" noRot="1" noChangeAspect="1" noChangeArrowheads="1" noTextEdit="1"/>
          </p:cNvSpPr>
          <p:nvPr>
            <p:ph type="sldImg"/>
          </p:nvPr>
        </p:nvSpPr>
        <p:spPr>
          <a:xfrm>
            <a:off x="917575" y="741363"/>
            <a:ext cx="4965700" cy="3725862"/>
          </a:xfrm>
          <a:ln/>
        </p:spPr>
      </p:sp>
      <p:sp>
        <p:nvSpPr>
          <p:cNvPr id="77828" name="Rectangle 3"/>
          <p:cNvSpPr>
            <a:spLocks noGrp="1" noChangeArrowheads="1"/>
          </p:cNvSpPr>
          <p:nvPr>
            <p:ph type="body" idx="1"/>
          </p:nvPr>
        </p:nvSpPr>
        <p:spPr>
          <a:xfrm>
            <a:off x="908050" y="4713288"/>
            <a:ext cx="4981575" cy="4471987"/>
          </a:xfrm>
          <a:noFill/>
        </p:spPr>
        <p:txBody>
          <a:bodyPr/>
          <a:lstStyle/>
          <a:p>
            <a:endParaRPr lang="hu-HU" altLang="hu-HU" smtClean="0"/>
          </a:p>
        </p:txBody>
      </p:sp>
    </p:spTree>
    <p:extLst>
      <p:ext uri="{BB962C8B-B14F-4D97-AF65-F5344CB8AC3E}">
        <p14:creationId xmlns:p14="http://schemas.microsoft.com/office/powerpoint/2010/main" val="3806691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a:t>
            </a:fld>
            <a:endParaRPr lang="hu-HU"/>
          </a:p>
        </p:txBody>
      </p:sp>
    </p:spTree>
    <p:extLst>
      <p:ext uri="{BB962C8B-B14F-4D97-AF65-F5344CB8AC3E}">
        <p14:creationId xmlns:p14="http://schemas.microsoft.com/office/powerpoint/2010/main" val="28997954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5675" eaLnBrk="0" hangingPunct="0">
              <a:spcBef>
                <a:spcPct val="30000"/>
              </a:spcBef>
              <a:defRPr sz="1200">
                <a:solidFill>
                  <a:schemeClr val="tx1"/>
                </a:solidFill>
                <a:latin typeface="Arial" charset="0"/>
              </a:defRPr>
            </a:lvl1pPr>
            <a:lvl2pPr marL="715963" indent="-274638" defTabSz="955675" eaLnBrk="0" hangingPunct="0">
              <a:spcBef>
                <a:spcPct val="30000"/>
              </a:spcBef>
              <a:defRPr sz="1200">
                <a:solidFill>
                  <a:schemeClr val="tx1"/>
                </a:solidFill>
                <a:latin typeface="Arial" charset="0"/>
              </a:defRPr>
            </a:lvl2pPr>
            <a:lvl3pPr marL="1101725" indent="-219075" defTabSz="955675" eaLnBrk="0" hangingPunct="0">
              <a:spcBef>
                <a:spcPct val="30000"/>
              </a:spcBef>
              <a:defRPr sz="1200">
                <a:solidFill>
                  <a:schemeClr val="tx1"/>
                </a:solidFill>
                <a:latin typeface="Arial" charset="0"/>
              </a:defRPr>
            </a:lvl3pPr>
            <a:lvl4pPr marL="1543050" indent="-219075" defTabSz="955675" eaLnBrk="0" hangingPunct="0">
              <a:spcBef>
                <a:spcPct val="30000"/>
              </a:spcBef>
              <a:defRPr sz="1200">
                <a:solidFill>
                  <a:schemeClr val="tx1"/>
                </a:solidFill>
                <a:latin typeface="Arial" charset="0"/>
              </a:defRPr>
            </a:lvl4pPr>
            <a:lvl5pPr marL="1984375" indent="-219075" defTabSz="955675" eaLnBrk="0" hangingPunct="0">
              <a:spcBef>
                <a:spcPct val="30000"/>
              </a:spcBef>
              <a:defRPr sz="1200">
                <a:solidFill>
                  <a:schemeClr val="tx1"/>
                </a:solidFill>
                <a:latin typeface="Arial" charset="0"/>
              </a:defRPr>
            </a:lvl5pPr>
            <a:lvl6pPr marL="2441575" indent="-219075" defTabSz="955675" eaLnBrk="0" fontAlgn="base" hangingPunct="0">
              <a:spcBef>
                <a:spcPct val="30000"/>
              </a:spcBef>
              <a:spcAft>
                <a:spcPct val="0"/>
              </a:spcAft>
              <a:defRPr sz="1200">
                <a:solidFill>
                  <a:schemeClr val="tx1"/>
                </a:solidFill>
                <a:latin typeface="Arial" charset="0"/>
              </a:defRPr>
            </a:lvl6pPr>
            <a:lvl7pPr marL="2898775" indent="-219075" defTabSz="955675" eaLnBrk="0" fontAlgn="base" hangingPunct="0">
              <a:spcBef>
                <a:spcPct val="30000"/>
              </a:spcBef>
              <a:spcAft>
                <a:spcPct val="0"/>
              </a:spcAft>
              <a:defRPr sz="1200">
                <a:solidFill>
                  <a:schemeClr val="tx1"/>
                </a:solidFill>
                <a:latin typeface="Arial" charset="0"/>
              </a:defRPr>
            </a:lvl7pPr>
            <a:lvl8pPr marL="3355975" indent="-219075" defTabSz="955675" eaLnBrk="0" fontAlgn="base" hangingPunct="0">
              <a:spcBef>
                <a:spcPct val="30000"/>
              </a:spcBef>
              <a:spcAft>
                <a:spcPct val="0"/>
              </a:spcAft>
              <a:defRPr sz="1200">
                <a:solidFill>
                  <a:schemeClr val="tx1"/>
                </a:solidFill>
                <a:latin typeface="Arial" charset="0"/>
              </a:defRPr>
            </a:lvl8pPr>
            <a:lvl9pPr marL="3813175" indent="-219075" defTabSz="9556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A028ADD4-146E-4D51-BE19-DC7A2320965C}" type="slidenum">
              <a:rPr lang="hu-HU" altLang="hu-HU" sz="1300" smtClean="0"/>
              <a:pPr eaLnBrk="1" hangingPunct="1">
                <a:spcBef>
                  <a:spcPct val="0"/>
                </a:spcBef>
              </a:pPr>
              <a:t>30</a:t>
            </a:fld>
            <a:endParaRPr lang="hu-HU" altLang="hu-HU" sz="1300" smtClean="0"/>
          </a:p>
        </p:txBody>
      </p:sp>
      <p:sp>
        <p:nvSpPr>
          <p:cNvPr id="77827" name="Rectangle 2"/>
          <p:cNvSpPr>
            <a:spLocks noGrp="1" noRot="1" noChangeAspect="1" noChangeArrowheads="1" noTextEdit="1"/>
          </p:cNvSpPr>
          <p:nvPr>
            <p:ph type="sldImg"/>
          </p:nvPr>
        </p:nvSpPr>
        <p:spPr>
          <a:xfrm>
            <a:off x="917575" y="741363"/>
            <a:ext cx="4965700" cy="3725862"/>
          </a:xfrm>
          <a:ln/>
        </p:spPr>
      </p:sp>
      <p:sp>
        <p:nvSpPr>
          <p:cNvPr id="77828" name="Rectangle 3"/>
          <p:cNvSpPr>
            <a:spLocks noGrp="1" noChangeArrowheads="1"/>
          </p:cNvSpPr>
          <p:nvPr>
            <p:ph type="body" idx="1"/>
          </p:nvPr>
        </p:nvSpPr>
        <p:spPr>
          <a:xfrm>
            <a:off x="908050" y="4713288"/>
            <a:ext cx="4981575" cy="4471987"/>
          </a:xfrm>
          <a:noFill/>
        </p:spPr>
        <p:txBody>
          <a:bodyPr/>
          <a:lstStyle/>
          <a:p>
            <a:endParaRPr lang="hu-HU" altLang="hu-HU" smtClean="0"/>
          </a:p>
        </p:txBody>
      </p:sp>
    </p:spTree>
    <p:extLst>
      <p:ext uri="{BB962C8B-B14F-4D97-AF65-F5344CB8AC3E}">
        <p14:creationId xmlns:p14="http://schemas.microsoft.com/office/powerpoint/2010/main" val="23043083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31</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10208126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32</a:t>
            </a:fld>
            <a:endParaRPr lang="hu-HU"/>
          </a:p>
        </p:txBody>
      </p:sp>
    </p:spTree>
    <p:extLst>
      <p:ext uri="{BB962C8B-B14F-4D97-AF65-F5344CB8AC3E}">
        <p14:creationId xmlns:p14="http://schemas.microsoft.com/office/powerpoint/2010/main" val="14338720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33</a:t>
            </a:fld>
            <a:endParaRPr lang="hu-HU"/>
          </a:p>
        </p:txBody>
      </p:sp>
    </p:spTree>
    <p:extLst>
      <p:ext uri="{BB962C8B-B14F-4D97-AF65-F5344CB8AC3E}">
        <p14:creationId xmlns:p14="http://schemas.microsoft.com/office/powerpoint/2010/main" val="19564934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34</a:t>
            </a:fld>
            <a:endParaRPr lang="hu-HU"/>
          </a:p>
        </p:txBody>
      </p:sp>
    </p:spTree>
    <p:extLst>
      <p:ext uri="{BB962C8B-B14F-4D97-AF65-F5344CB8AC3E}">
        <p14:creationId xmlns:p14="http://schemas.microsoft.com/office/powerpoint/2010/main" val="10181167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35</a:t>
            </a:fld>
            <a:endParaRPr lang="hu-HU"/>
          </a:p>
        </p:txBody>
      </p:sp>
    </p:spTree>
    <p:extLst>
      <p:ext uri="{BB962C8B-B14F-4D97-AF65-F5344CB8AC3E}">
        <p14:creationId xmlns:p14="http://schemas.microsoft.com/office/powerpoint/2010/main" val="3556193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defTabSz="955731" eaLnBrk="0" hangingPunct="0">
              <a:spcBef>
                <a:spcPct val="30000"/>
              </a:spcBef>
              <a:defRPr sz="1200">
                <a:solidFill>
                  <a:schemeClr val="tx1"/>
                </a:solidFill>
                <a:latin typeface="Arial" charset="0"/>
              </a:defRPr>
            </a:lvl1pPr>
            <a:lvl2pPr marL="742836" indent="-284881" defTabSz="955731" eaLnBrk="0" hangingPunct="0">
              <a:spcBef>
                <a:spcPct val="30000"/>
              </a:spcBef>
              <a:defRPr sz="1200">
                <a:solidFill>
                  <a:schemeClr val="tx1"/>
                </a:solidFill>
                <a:latin typeface="Arial" charset="0"/>
              </a:defRPr>
            </a:lvl2pPr>
            <a:lvl3pPr marL="1142589" indent="-228212" defTabSz="955731" eaLnBrk="0" hangingPunct="0">
              <a:spcBef>
                <a:spcPct val="30000"/>
              </a:spcBef>
              <a:defRPr sz="1200">
                <a:solidFill>
                  <a:schemeClr val="tx1"/>
                </a:solidFill>
                <a:latin typeface="Arial" charset="0"/>
              </a:defRPr>
            </a:lvl3pPr>
            <a:lvl4pPr marL="1599011" indent="-228212" defTabSz="955731" eaLnBrk="0" hangingPunct="0">
              <a:spcBef>
                <a:spcPct val="30000"/>
              </a:spcBef>
              <a:defRPr sz="1200">
                <a:solidFill>
                  <a:schemeClr val="tx1"/>
                </a:solidFill>
                <a:latin typeface="Arial" charset="0"/>
              </a:defRPr>
            </a:lvl4pPr>
            <a:lvl5pPr marL="2056966" indent="-228212" defTabSz="955731" eaLnBrk="0" hangingPunct="0">
              <a:spcBef>
                <a:spcPct val="30000"/>
              </a:spcBef>
              <a:defRPr sz="1200">
                <a:solidFill>
                  <a:schemeClr val="tx1"/>
                </a:solidFill>
                <a:latin typeface="Arial" charset="0"/>
              </a:defRPr>
            </a:lvl5pPr>
            <a:lvl6pPr marL="2498073" indent="-228212" defTabSz="955731" eaLnBrk="0" fontAlgn="base" hangingPunct="0">
              <a:spcBef>
                <a:spcPct val="30000"/>
              </a:spcBef>
              <a:spcAft>
                <a:spcPct val="0"/>
              </a:spcAft>
              <a:defRPr sz="1200">
                <a:solidFill>
                  <a:schemeClr val="tx1"/>
                </a:solidFill>
                <a:latin typeface="Arial" charset="0"/>
              </a:defRPr>
            </a:lvl6pPr>
            <a:lvl7pPr marL="2939179" indent="-228212" defTabSz="955731" eaLnBrk="0" fontAlgn="base" hangingPunct="0">
              <a:spcBef>
                <a:spcPct val="30000"/>
              </a:spcBef>
              <a:spcAft>
                <a:spcPct val="0"/>
              </a:spcAft>
              <a:defRPr sz="1200">
                <a:solidFill>
                  <a:schemeClr val="tx1"/>
                </a:solidFill>
                <a:latin typeface="Arial" charset="0"/>
              </a:defRPr>
            </a:lvl7pPr>
            <a:lvl8pPr marL="3380286" indent="-228212" defTabSz="955731" eaLnBrk="0" fontAlgn="base" hangingPunct="0">
              <a:spcBef>
                <a:spcPct val="30000"/>
              </a:spcBef>
              <a:spcAft>
                <a:spcPct val="0"/>
              </a:spcAft>
              <a:defRPr sz="1200">
                <a:solidFill>
                  <a:schemeClr val="tx1"/>
                </a:solidFill>
                <a:latin typeface="Arial" charset="0"/>
              </a:defRPr>
            </a:lvl8pPr>
            <a:lvl9pPr marL="3821392" indent="-228212" defTabSz="955731"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605AD8A-FB61-40A6-9CDC-A3AB05761BFF}" type="slidenum">
              <a:rPr lang="hu-HU" altLang="hu-HU" smtClean="0"/>
              <a:pPr eaLnBrk="1" hangingPunct="1">
                <a:spcBef>
                  <a:spcPct val="0"/>
                </a:spcBef>
              </a:pPr>
              <a:t>36</a:t>
            </a:fld>
            <a:endParaRPr lang="hu-HU" altLang="hu-HU" smtClean="0"/>
          </a:p>
        </p:txBody>
      </p:sp>
      <p:sp>
        <p:nvSpPr>
          <p:cNvPr id="59395" name="Rectangle 2"/>
          <p:cNvSpPr>
            <a:spLocks noGrp="1" noRot="1" noChangeAspect="1" noChangeArrowheads="1" noTextEdit="1"/>
          </p:cNvSpPr>
          <p:nvPr>
            <p:ph type="sldImg"/>
          </p:nvPr>
        </p:nvSpPr>
        <p:spPr>
          <a:xfrm>
            <a:off x="917575" y="744538"/>
            <a:ext cx="4962525" cy="3722687"/>
          </a:xfrm>
          <a:ln/>
        </p:spPr>
      </p:sp>
      <p:sp>
        <p:nvSpPr>
          <p:cNvPr id="59396"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279989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37</a:t>
            </a:fld>
            <a:endParaRPr lang="hu-HU"/>
          </a:p>
        </p:txBody>
      </p:sp>
    </p:spTree>
    <p:extLst>
      <p:ext uri="{BB962C8B-B14F-4D97-AF65-F5344CB8AC3E}">
        <p14:creationId xmlns:p14="http://schemas.microsoft.com/office/powerpoint/2010/main" val="11078466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38</a:t>
            </a:fld>
            <a:endParaRPr lang="hu-HU"/>
          </a:p>
        </p:txBody>
      </p:sp>
    </p:spTree>
    <p:extLst>
      <p:ext uri="{BB962C8B-B14F-4D97-AF65-F5344CB8AC3E}">
        <p14:creationId xmlns:p14="http://schemas.microsoft.com/office/powerpoint/2010/main" val="1384554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39</a:t>
            </a:fld>
            <a:endParaRPr lang="hu-HU"/>
          </a:p>
        </p:txBody>
      </p:sp>
    </p:spTree>
    <p:extLst>
      <p:ext uri="{BB962C8B-B14F-4D97-AF65-F5344CB8AC3E}">
        <p14:creationId xmlns:p14="http://schemas.microsoft.com/office/powerpoint/2010/main" val="8918255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p:txBody>
          <a:bodyPr/>
          <a:lstStyle>
            <a:lvl1pPr eaLnBrk="0" hangingPunct="0">
              <a:spcBef>
                <a:spcPct val="30000"/>
              </a:spcBef>
              <a:defRPr sz="1200">
                <a:solidFill>
                  <a:schemeClr val="tx1"/>
                </a:solidFill>
                <a:latin typeface="Arial" pitchFamily="34" charset="0"/>
              </a:defRPr>
            </a:lvl1pPr>
            <a:lvl2pPr marL="741363" indent="-284163" eaLnBrk="0" hangingPunct="0">
              <a:spcBef>
                <a:spcPct val="30000"/>
              </a:spcBef>
              <a:defRPr sz="1200">
                <a:solidFill>
                  <a:schemeClr val="tx1"/>
                </a:solidFill>
                <a:latin typeface="Arial" pitchFamily="34" charset="0"/>
              </a:defRPr>
            </a:lvl2pPr>
            <a:lvl3pPr marL="1141413" indent="-227013" eaLnBrk="0" hangingPunct="0">
              <a:spcBef>
                <a:spcPct val="30000"/>
              </a:spcBef>
              <a:defRPr sz="1200">
                <a:solidFill>
                  <a:schemeClr val="tx1"/>
                </a:solidFill>
                <a:latin typeface="Arial" pitchFamily="34" charset="0"/>
              </a:defRPr>
            </a:lvl3pPr>
            <a:lvl4pPr marL="1598613" indent="-227013" eaLnBrk="0" hangingPunct="0">
              <a:spcBef>
                <a:spcPct val="30000"/>
              </a:spcBef>
              <a:defRPr sz="1200">
                <a:solidFill>
                  <a:schemeClr val="tx1"/>
                </a:solidFill>
                <a:latin typeface="Arial" pitchFamily="34" charset="0"/>
              </a:defRPr>
            </a:lvl4pPr>
            <a:lvl5pPr marL="2055813" indent="-227013" eaLnBrk="0" hangingPunct="0">
              <a:spcBef>
                <a:spcPct val="30000"/>
              </a:spcBef>
              <a:defRPr sz="1200">
                <a:solidFill>
                  <a:schemeClr val="tx1"/>
                </a:solidFill>
                <a:latin typeface="Arial" pitchFamily="34" charset="0"/>
              </a:defRPr>
            </a:lvl5pPr>
            <a:lvl6pPr marL="2513013" indent="-227013" eaLnBrk="0" fontAlgn="base" hangingPunct="0">
              <a:spcBef>
                <a:spcPct val="30000"/>
              </a:spcBef>
              <a:spcAft>
                <a:spcPct val="0"/>
              </a:spcAft>
              <a:defRPr sz="1200">
                <a:solidFill>
                  <a:schemeClr val="tx1"/>
                </a:solidFill>
                <a:latin typeface="Arial" pitchFamily="34" charset="0"/>
              </a:defRPr>
            </a:lvl6pPr>
            <a:lvl7pPr marL="2970213" indent="-227013" eaLnBrk="0" fontAlgn="base" hangingPunct="0">
              <a:spcBef>
                <a:spcPct val="30000"/>
              </a:spcBef>
              <a:spcAft>
                <a:spcPct val="0"/>
              </a:spcAft>
              <a:defRPr sz="1200">
                <a:solidFill>
                  <a:schemeClr val="tx1"/>
                </a:solidFill>
                <a:latin typeface="Arial" pitchFamily="34" charset="0"/>
              </a:defRPr>
            </a:lvl7pPr>
            <a:lvl8pPr marL="3427413" indent="-227013" eaLnBrk="0" fontAlgn="base" hangingPunct="0">
              <a:spcBef>
                <a:spcPct val="30000"/>
              </a:spcBef>
              <a:spcAft>
                <a:spcPct val="0"/>
              </a:spcAft>
              <a:defRPr sz="1200">
                <a:solidFill>
                  <a:schemeClr val="tx1"/>
                </a:solidFill>
                <a:latin typeface="Arial" pitchFamily="34" charset="0"/>
              </a:defRPr>
            </a:lvl8pPr>
            <a:lvl9pPr marL="3884613" indent="-227013"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defRPr/>
            </a:pPr>
            <a:fld id="{B2CAA10B-210A-40C8-BF62-C50687447B70}" type="slidenum">
              <a:rPr lang="hu-HU" altLang="hu-HU" smtClean="0"/>
              <a:pPr eaLnBrk="1" hangingPunct="1">
                <a:spcBef>
                  <a:spcPct val="0"/>
                </a:spcBef>
                <a:defRPr/>
              </a:pPr>
              <a:t>4</a:t>
            </a:fld>
            <a:endParaRPr lang="hu-HU" altLang="hu-HU"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endParaRPr lang="hu-HU" altLang="hu-HU" smtClean="0">
              <a:latin typeface="Arial" pitchFamily="34" charset="0"/>
            </a:endParaRPr>
          </a:p>
        </p:txBody>
      </p:sp>
    </p:spTree>
    <p:extLst>
      <p:ext uri="{BB962C8B-B14F-4D97-AF65-F5344CB8AC3E}">
        <p14:creationId xmlns:p14="http://schemas.microsoft.com/office/powerpoint/2010/main" val="27218438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40</a:t>
            </a:fld>
            <a:endParaRPr lang="hu-HU"/>
          </a:p>
        </p:txBody>
      </p:sp>
    </p:spTree>
    <p:extLst>
      <p:ext uri="{BB962C8B-B14F-4D97-AF65-F5344CB8AC3E}">
        <p14:creationId xmlns:p14="http://schemas.microsoft.com/office/powerpoint/2010/main" val="2882597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41</a:t>
            </a:fld>
            <a:endParaRPr lang="hu-HU"/>
          </a:p>
        </p:txBody>
      </p:sp>
    </p:spTree>
    <p:extLst>
      <p:ext uri="{BB962C8B-B14F-4D97-AF65-F5344CB8AC3E}">
        <p14:creationId xmlns:p14="http://schemas.microsoft.com/office/powerpoint/2010/main" val="32656705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Arial" charset="0"/>
                <a:ea typeface="+mn-ea"/>
                <a:cs typeface="+mn-cs"/>
              </a:rPr>
              <a:t>47. § (1) Az eszköz bekerülési (beszerzési, előállítási) értéke az eszköz megszerzése, létesítése, üzembe helyezése érdekében az üzembe helyezésig, a raktárba történő beszállításig felmerült, az eszközhöz egyedileg  hozzákapcsolható tételek együttes összege. A bekerülési (beszerzési) érték az engedményekkel csökkentett, felárakkal növelt vételárat, továbbá az eszköz beszerzésével, üzembe helyezésével, raktárba történt beszállításával kapcsolatban felmerült szállítási és rakodási, alapozási, szerelési, üzembe helyezési, közvetítői tevékenység ellenértékét, díjait (ezen tevékenységeknek saját vállalkozásban történt végzése esetén az 51. § szerinti közvetlen önköltség aktivált értékét), a bizományi díjat, a beszerzéshez kapcsolódó adókat és adójellegű tételeket, a vámterheket foglalja magában.</a:t>
            </a:r>
          </a:p>
          <a:p>
            <a:r>
              <a:rPr lang="hu-HU" sz="1200" kern="1200" dirty="0" smtClean="0">
                <a:solidFill>
                  <a:schemeClr val="tx1"/>
                </a:solidFill>
                <a:effectLst/>
                <a:latin typeface="Arial" charset="0"/>
                <a:ea typeface="+mn-ea"/>
                <a:cs typeface="+mn-cs"/>
              </a:rPr>
              <a:t>(2) A bekerülési (beszerzési) érték részét képezi az</a:t>
            </a:r>
          </a:p>
          <a:p>
            <a:r>
              <a:rPr lang="hu-HU" sz="1200" kern="1200" dirty="0" smtClean="0">
                <a:solidFill>
                  <a:schemeClr val="tx1"/>
                </a:solidFill>
                <a:effectLst/>
                <a:latin typeface="Arial" charset="0"/>
                <a:ea typeface="+mn-ea"/>
                <a:cs typeface="+mn-cs"/>
              </a:rPr>
              <a:t>(1) bekezdésben felsoroltakon túlmenően az eszköz beszerzéséhez</a:t>
            </a:r>
          </a:p>
          <a:p>
            <a:r>
              <a:rPr lang="hu-HU" sz="1200" kern="1200" dirty="0" smtClean="0">
                <a:solidFill>
                  <a:schemeClr val="tx1"/>
                </a:solidFill>
                <a:effectLst/>
                <a:latin typeface="Arial" charset="0"/>
                <a:ea typeface="+mn-ea"/>
                <a:cs typeface="+mn-cs"/>
              </a:rPr>
              <a:t>szorosan kapcsolódó</a:t>
            </a:r>
          </a:p>
          <a:p>
            <a:r>
              <a:rPr lang="hu-HU" sz="1200" i="1" kern="1200" dirty="0" smtClean="0">
                <a:solidFill>
                  <a:schemeClr val="tx1"/>
                </a:solidFill>
                <a:effectLst/>
                <a:latin typeface="Arial" charset="0"/>
                <a:ea typeface="+mn-ea"/>
                <a:cs typeface="+mn-cs"/>
              </a:rPr>
              <a:t>a) </a:t>
            </a:r>
            <a:r>
              <a:rPr lang="hu-HU" sz="1200" kern="1200" dirty="0" smtClean="0">
                <a:solidFill>
                  <a:schemeClr val="tx1"/>
                </a:solidFill>
                <a:effectLst/>
                <a:latin typeface="Arial" charset="0"/>
                <a:ea typeface="+mn-ea"/>
                <a:cs typeface="+mn-cs"/>
              </a:rPr>
              <a:t>illeték [vagyonszerzés (ajándék, öröklés, adásvétel, csere után járó) illetéke],</a:t>
            </a:r>
          </a:p>
          <a:p>
            <a:r>
              <a:rPr lang="hu-HU" sz="1200" i="1" kern="1200" dirty="0" smtClean="0">
                <a:solidFill>
                  <a:schemeClr val="tx1"/>
                </a:solidFill>
                <a:effectLst/>
                <a:latin typeface="Arial" charset="0"/>
                <a:ea typeface="+mn-ea"/>
                <a:cs typeface="+mn-cs"/>
              </a:rPr>
              <a:t>b) </a:t>
            </a:r>
            <a:r>
              <a:rPr lang="hu-HU" sz="1200" kern="1200" dirty="0" smtClean="0">
                <a:solidFill>
                  <a:schemeClr val="tx1"/>
                </a:solidFill>
                <a:effectLst/>
                <a:latin typeface="Arial" charset="0"/>
                <a:ea typeface="+mn-ea"/>
                <a:cs typeface="+mn-cs"/>
              </a:rPr>
              <a:t>az előzetesen felszámított, de le nem vonható általános forgalmi adó,</a:t>
            </a:r>
          </a:p>
          <a:p>
            <a:r>
              <a:rPr lang="hu-HU" sz="1200" i="1" kern="1200" dirty="0" smtClean="0">
                <a:solidFill>
                  <a:schemeClr val="tx1"/>
                </a:solidFill>
                <a:effectLst/>
                <a:latin typeface="Arial" charset="0"/>
                <a:ea typeface="+mn-ea"/>
                <a:cs typeface="+mn-cs"/>
              </a:rPr>
              <a:t>c) </a:t>
            </a:r>
            <a:r>
              <a:rPr lang="hu-HU" sz="1200" kern="1200" dirty="0" smtClean="0">
                <a:solidFill>
                  <a:schemeClr val="tx1"/>
                </a:solidFill>
                <a:effectLst/>
                <a:latin typeface="Arial" charset="0"/>
                <a:ea typeface="+mn-ea"/>
                <a:cs typeface="+mn-cs"/>
              </a:rPr>
              <a:t>a jogszabályon alapuló hatósági igazgatási, szolgáltatási díj,</a:t>
            </a:r>
          </a:p>
          <a:p>
            <a:r>
              <a:rPr lang="hu-HU" sz="1200" i="1" kern="1200" dirty="0" smtClean="0">
                <a:solidFill>
                  <a:schemeClr val="tx1"/>
                </a:solidFill>
                <a:effectLst/>
                <a:latin typeface="Arial" charset="0"/>
                <a:ea typeface="+mn-ea"/>
                <a:cs typeface="+mn-cs"/>
              </a:rPr>
              <a:t>d) </a:t>
            </a:r>
            <a:r>
              <a:rPr lang="hu-HU" sz="1200" kern="1200" dirty="0" smtClean="0">
                <a:solidFill>
                  <a:schemeClr val="tx1"/>
                </a:solidFill>
                <a:effectLst/>
                <a:latin typeface="Arial" charset="0"/>
                <a:ea typeface="+mn-ea"/>
                <a:cs typeface="+mn-cs"/>
              </a:rPr>
              <a:t>az egyéb hatósági igazgatási, szolgáltatási eljárási díj (környezetvédelmi termékdíj, szakértői díj),</a:t>
            </a:r>
          </a:p>
          <a:p>
            <a:r>
              <a:rPr lang="hu-HU" sz="1200" i="1" kern="1200" dirty="0" smtClean="0">
                <a:solidFill>
                  <a:schemeClr val="tx1"/>
                </a:solidFill>
                <a:effectLst/>
                <a:latin typeface="Arial" charset="0"/>
                <a:ea typeface="+mn-ea"/>
                <a:cs typeface="+mn-cs"/>
              </a:rPr>
              <a:t>e) </a:t>
            </a:r>
            <a:r>
              <a:rPr lang="hu-HU" sz="1200" kern="1200" dirty="0" smtClean="0">
                <a:solidFill>
                  <a:schemeClr val="tx1"/>
                </a:solidFill>
                <a:effectLst/>
                <a:latin typeface="Arial" charset="0"/>
                <a:ea typeface="+mn-ea"/>
                <a:cs typeface="+mn-cs"/>
              </a:rPr>
              <a:t>a vásárolt vételi opció díja [a 61. § (2) bekezdésében foglaltak kivételével].</a:t>
            </a:r>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42</a:t>
            </a:fld>
            <a:endParaRPr lang="hu-HU"/>
          </a:p>
        </p:txBody>
      </p:sp>
    </p:spTree>
    <p:extLst>
      <p:ext uri="{BB962C8B-B14F-4D97-AF65-F5344CB8AC3E}">
        <p14:creationId xmlns:p14="http://schemas.microsoft.com/office/powerpoint/2010/main" val="34825439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hu-HU" sz="1200" kern="1200" dirty="0" smtClean="0">
                <a:solidFill>
                  <a:schemeClr val="tx1"/>
                </a:solidFill>
                <a:effectLst/>
                <a:latin typeface="Arial" charset="0"/>
                <a:ea typeface="+mn-ea"/>
                <a:cs typeface="+mn-cs"/>
              </a:rPr>
              <a:t>A bekerülési (beszerzési) értéknek nem része a levonható előzetesen felszámított általános forgalmi adó, továbbá az általános forgalmi adóról szóló törvény szerint ellenérték arányában megosztott előzetesen felszámított általános forgalmi adó le nem vonható hányada. A beruházáshoz kapcsolódó, véglegesen kapott támogatás összege nem csökkenti az eszköz bekerülési (beszerzési) értékét.</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43</a:t>
            </a:fld>
            <a:endParaRPr lang="hu-HU"/>
          </a:p>
        </p:txBody>
      </p:sp>
    </p:spTree>
    <p:extLst>
      <p:ext uri="{BB962C8B-B14F-4D97-AF65-F5344CB8AC3E}">
        <p14:creationId xmlns:p14="http://schemas.microsoft.com/office/powerpoint/2010/main" val="195427748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44</a:t>
            </a:fld>
            <a:endParaRPr lang="hu-HU"/>
          </a:p>
        </p:txBody>
      </p:sp>
    </p:spTree>
    <p:extLst>
      <p:ext uri="{BB962C8B-B14F-4D97-AF65-F5344CB8AC3E}">
        <p14:creationId xmlns:p14="http://schemas.microsoft.com/office/powerpoint/2010/main" val="292604508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sz="1200" kern="1200" dirty="0" smtClean="0">
                <a:solidFill>
                  <a:schemeClr val="tx1"/>
                </a:solidFill>
                <a:effectLst/>
                <a:latin typeface="Arial" charset="0"/>
                <a:ea typeface="+mn-ea"/>
                <a:cs typeface="+mn-cs"/>
              </a:rPr>
              <a:t>51. § (1) Az eszköz bekerülési (előállítási) értékének részét képezik azok a költségek, amelyek </a:t>
            </a:r>
          </a:p>
          <a:p>
            <a:r>
              <a:rPr lang="hu-HU" sz="1200" i="1" kern="1200" dirty="0" smtClean="0">
                <a:solidFill>
                  <a:schemeClr val="tx1"/>
                </a:solidFill>
                <a:effectLst/>
                <a:latin typeface="Arial" charset="0"/>
                <a:ea typeface="+mn-ea"/>
                <a:cs typeface="+mn-cs"/>
              </a:rPr>
              <a:t>a) </a:t>
            </a:r>
            <a:r>
              <a:rPr lang="hu-HU" sz="1200" kern="1200" dirty="0" smtClean="0">
                <a:solidFill>
                  <a:schemeClr val="tx1"/>
                </a:solidFill>
                <a:effectLst/>
                <a:latin typeface="Arial" charset="0"/>
                <a:ea typeface="+mn-ea"/>
                <a:cs typeface="+mn-cs"/>
              </a:rPr>
              <a:t>az eszköz (termék) előállítása, üzembe helyezése, bővítése, rendeltetésének megváltoztatása, átalakítása, eredeti állagának helyreállítása során közvetlenül felmerültek,</a:t>
            </a:r>
          </a:p>
          <a:p>
            <a:r>
              <a:rPr lang="hu-HU" sz="1200" i="1" kern="1200" dirty="0" smtClean="0">
                <a:solidFill>
                  <a:schemeClr val="tx1"/>
                </a:solidFill>
                <a:effectLst/>
                <a:latin typeface="Arial" charset="0"/>
                <a:ea typeface="+mn-ea"/>
                <a:cs typeface="+mn-cs"/>
              </a:rPr>
              <a:t>b) </a:t>
            </a:r>
            <a:r>
              <a:rPr lang="hu-HU" sz="1200" kern="1200" dirty="0" smtClean="0">
                <a:solidFill>
                  <a:schemeClr val="tx1"/>
                </a:solidFill>
                <a:effectLst/>
                <a:latin typeface="Arial" charset="0"/>
                <a:ea typeface="+mn-ea"/>
                <a:cs typeface="+mn-cs"/>
              </a:rPr>
              <a:t>az előállítással bizonyíthatóan szoros kapcsolatban voltak, továbbá</a:t>
            </a:r>
          </a:p>
          <a:p>
            <a:r>
              <a:rPr lang="hu-HU" sz="1200" i="1" kern="1200" dirty="0" smtClean="0">
                <a:solidFill>
                  <a:schemeClr val="tx1"/>
                </a:solidFill>
                <a:effectLst/>
                <a:latin typeface="Arial" charset="0"/>
                <a:ea typeface="+mn-ea"/>
                <a:cs typeface="+mn-cs"/>
              </a:rPr>
              <a:t>c) </a:t>
            </a:r>
            <a:r>
              <a:rPr lang="hu-HU" sz="1200" kern="1200" dirty="0" smtClean="0">
                <a:solidFill>
                  <a:schemeClr val="tx1"/>
                </a:solidFill>
                <a:effectLst/>
                <a:latin typeface="Arial" charset="0"/>
                <a:ea typeface="+mn-ea"/>
                <a:cs typeface="+mn-cs"/>
              </a:rPr>
              <a:t>az eszközre (termékre) megfelelő mutatók, jellemzők segítségével elszámolhatók</a:t>
            </a:r>
          </a:p>
          <a:p>
            <a:r>
              <a:rPr lang="hu-HU" sz="1200" kern="1200" dirty="0" smtClean="0">
                <a:solidFill>
                  <a:schemeClr val="tx1"/>
                </a:solidFill>
                <a:effectLst/>
                <a:latin typeface="Arial" charset="0"/>
                <a:ea typeface="+mn-ea"/>
                <a:cs typeface="+mn-cs"/>
              </a:rPr>
              <a:t>(együttesen: közvetlen önköltség).</a:t>
            </a:r>
          </a:p>
          <a:p>
            <a:r>
              <a:rPr lang="hu-HU" sz="1200" kern="1200" dirty="0" smtClean="0">
                <a:solidFill>
                  <a:schemeClr val="tx1"/>
                </a:solidFill>
                <a:effectLst/>
                <a:latin typeface="Arial" charset="0"/>
                <a:ea typeface="+mn-ea"/>
                <a:cs typeface="+mn-cs"/>
              </a:rPr>
              <a:t>(2) Az elvégzett, a nyújtott, a teljesített szolgáltatás bekerülési (előállítási) értékének részét azok a költségek képezik, amelyek </a:t>
            </a:r>
          </a:p>
          <a:p>
            <a:r>
              <a:rPr lang="hu-HU" sz="1200" i="1" kern="1200" dirty="0" smtClean="0">
                <a:solidFill>
                  <a:schemeClr val="tx1"/>
                </a:solidFill>
                <a:effectLst/>
                <a:latin typeface="Arial" charset="0"/>
                <a:ea typeface="+mn-ea"/>
                <a:cs typeface="+mn-cs"/>
              </a:rPr>
              <a:t>a) </a:t>
            </a:r>
            <a:r>
              <a:rPr lang="hu-HU" sz="1200" kern="1200" dirty="0" err="1" smtClean="0">
                <a:solidFill>
                  <a:schemeClr val="tx1"/>
                </a:solidFill>
                <a:effectLst/>
                <a:latin typeface="Arial" charset="0"/>
                <a:ea typeface="+mn-ea"/>
                <a:cs typeface="+mn-cs"/>
              </a:rPr>
              <a:t>a</a:t>
            </a:r>
            <a:r>
              <a:rPr lang="hu-HU" sz="1200" kern="1200" dirty="0" smtClean="0">
                <a:solidFill>
                  <a:schemeClr val="tx1"/>
                </a:solidFill>
                <a:effectLst/>
                <a:latin typeface="Arial" charset="0"/>
                <a:ea typeface="+mn-ea"/>
                <a:cs typeface="+mn-cs"/>
              </a:rPr>
              <a:t> szolgáltatás végzése, nyújtása, teljesítése során közvetlenül felmerültek,</a:t>
            </a:r>
          </a:p>
          <a:p>
            <a:r>
              <a:rPr lang="hu-HU" sz="1200" i="1" kern="1200" dirty="0" smtClean="0">
                <a:solidFill>
                  <a:schemeClr val="tx1"/>
                </a:solidFill>
                <a:effectLst/>
                <a:latin typeface="Arial" charset="0"/>
                <a:ea typeface="+mn-ea"/>
                <a:cs typeface="+mn-cs"/>
              </a:rPr>
              <a:t>b) </a:t>
            </a:r>
            <a:r>
              <a:rPr lang="hu-HU" sz="1200" kern="1200" dirty="0" smtClean="0">
                <a:solidFill>
                  <a:schemeClr val="tx1"/>
                </a:solidFill>
                <a:effectLst/>
                <a:latin typeface="Arial" charset="0"/>
                <a:ea typeface="+mn-ea"/>
                <a:cs typeface="+mn-cs"/>
              </a:rPr>
              <a:t>a szolgáltatás végzésével, nyújtásával, teljesítésével szoros kapcsolatban voltak, továbbá</a:t>
            </a:r>
          </a:p>
          <a:p>
            <a:r>
              <a:rPr lang="hu-HU" sz="1200" i="1" kern="1200" dirty="0" smtClean="0">
                <a:solidFill>
                  <a:schemeClr val="tx1"/>
                </a:solidFill>
                <a:effectLst/>
                <a:latin typeface="Arial" charset="0"/>
                <a:ea typeface="+mn-ea"/>
                <a:cs typeface="+mn-cs"/>
              </a:rPr>
              <a:t>c) </a:t>
            </a:r>
            <a:r>
              <a:rPr lang="hu-HU" sz="1200" kern="1200" dirty="0" smtClean="0">
                <a:solidFill>
                  <a:schemeClr val="tx1"/>
                </a:solidFill>
                <a:effectLst/>
                <a:latin typeface="Arial" charset="0"/>
                <a:ea typeface="+mn-ea"/>
                <a:cs typeface="+mn-cs"/>
              </a:rPr>
              <a:t>a szolgáltatásra megfelelő mutatók, jellemzők segítségével elszámolhatók</a:t>
            </a:r>
          </a:p>
          <a:p>
            <a:r>
              <a:rPr lang="hu-HU" sz="1200" kern="1200" dirty="0" smtClean="0">
                <a:solidFill>
                  <a:schemeClr val="tx1"/>
                </a:solidFill>
                <a:effectLst/>
                <a:latin typeface="Arial" charset="0"/>
                <a:ea typeface="+mn-ea"/>
                <a:cs typeface="+mn-cs"/>
              </a:rPr>
              <a:t>(együttesen: közvetlen önköltség).</a:t>
            </a:r>
          </a:p>
          <a:p>
            <a:r>
              <a:rPr lang="hu-HU" sz="1200" kern="1200" dirty="0" smtClean="0">
                <a:solidFill>
                  <a:schemeClr val="tx1"/>
                </a:solidFill>
                <a:effectLst/>
                <a:latin typeface="Arial" charset="0"/>
                <a:ea typeface="+mn-ea"/>
                <a:cs typeface="+mn-cs"/>
              </a:rPr>
              <a:t>(3) Az előállítási költségek között kell elszámolni [és így a bekerülési (előállítási) érték részét képezi] az idegen vállalkozó által megvalósított beruházáshoz a beruházó által biztosított (az idegen vállalkozó felé nem számlázott) vásárolt anyag bekerülési (beszerzési) értékét, továbbá a saját előállítású termék, nyújtott szolgáltatás közvetlen önköltségét a vásárolt anyag, a saját előállítású termék tényleges beépítésekor, a szolgáltatásnyújtással egyidejűleg.</a:t>
            </a:r>
          </a:p>
          <a:p>
            <a:r>
              <a:rPr lang="hu-HU" sz="1200" kern="1200" dirty="0" smtClean="0">
                <a:solidFill>
                  <a:schemeClr val="tx1"/>
                </a:solidFill>
                <a:effectLst/>
                <a:latin typeface="Arial" charset="0"/>
                <a:ea typeface="+mn-ea"/>
                <a:cs typeface="+mn-cs"/>
              </a:rPr>
              <a:t>(4) Értékesítési költségeket és az előállítással közvetlen kapcsolatba nem hozható igazgatási és egyéb általános költségeket az eszközértékelés alapjául szolgáló közvetlen önköltség nem tartalmazhat.</a:t>
            </a:r>
          </a:p>
          <a:p>
            <a:endParaRPr lang="hu-HU" dirty="0"/>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45</a:t>
            </a:fld>
            <a:endParaRPr lang="hu-HU"/>
          </a:p>
        </p:txBody>
      </p:sp>
    </p:spTree>
    <p:extLst>
      <p:ext uri="{BB962C8B-B14F-4D97-AF65-F5344CB8AC3E}">
        <p14:creationId xmlns:p14="http://schemas.microsoft.com/office/powerpoint/2010/main" val="96377516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46</a:t>
            </a:fld>
            <a:endParaRPr lang="hu-HU"/>
          </a:p>
        </p:txBody>
      </p:sp>
    </p:spTree>
    <p:extLst>
      <p:ext uri="{BB962C8B-B14F-4D97-AF65-F5344CB8AC3E}">
        <p14:creationId xmlns:p14="http://schemas.microsoft.com/office/powerpoint/2010/main" val="367112092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EB6914-1B62-4211-B9F1-10555382CB87}" type="slidenum">
              <a:rPr lang="hu-HU" altLang="hu-HU" sz="1300"/>
              <a:pPr eaLnBrk="1" hangingPunct="1">
                <a:spcBef>
                  <a:spcPct val="0"/>
                </a:spcBef>
              </a:pPr>
              <a:t>47</a:t>
            </a:fld>
            <a:endParaRPr lang="hu-HU" altLang="hu-HU" sz="1300"/>
          </a:p>
        </p:txBody>
      </p:sp>
      <p:sp>
        <p:nvSpPr>
          <p:cNvPr id="58371" name="Rectangle 2"/>
          <p:cNvSpPr>
            <a:spLocks noGrp="1" noRot="1" noChangeAspect="1" noChangeArrowheads="1" noTextEdit="1"/>
          </p:cNvSpPr>
          <p:nvPr>
            <p:ph type="sldImg"/>
          </p:nvPr>
        </p:nvSpPr>
        <p:spPr>
          <a:xfrm>
            <a:off x="919163" y="744538"/>
            <a:ext cx="4960937" cy="3722687"/>
          </a:xfrm>
          <a:ln/>
        </p:spPr>
      </p:sp>
      <p:sp>
        <p:nvSpPr>
          <p:cNvPr id="58372" name="Rectangle 3"/>
          <p:cNvSpPr>
            <a:spLocks noGrp="1" noChangeArrowheads="1"/>
          </p:cNvSpPr>
          <p:nvPr>
            <p:ph type="body" idx="1"/>
          </p:nvPr>
        </p:nvSpPr>
        <p:spPr>
          <a:noFill/>
        </p:spPr>
        <p:txBody>
          <a:bodyPr/>
          <a:lstStyle/>
          <a:p>
            <a:pPr eaLnBrk="1" hangingPunct="1"/>
            <a:endParaRPr lang="hu-HU" altLang="hu-HU" dirty="0" smtClean="0">
              <a:latin typeface="Arial" charset="0"/>
            </a:endParaRPr>
          </a:p>
        </p:txBody>
      </p:sp>
    </p:spTree>
    <p:extLst>
      <p:ext uri="{BB962C8B-B14F-4D97-AF65-F5344CB8AC3E}">
        <p14:creationId xmlns:p14="http://schemas.microsoft.com/office/powerpoint/2010/main" val="5895686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48</a:t>
            </a:fld>
            <a:endParaRPr lang="hu-HU"/>
          </a:p>
        </p:txBody>
      </p:sp>
    </p:spTree>
    <p:extLst>
      <p:ext uri="{BB962C8B-B14F-4D97-AF65-F5344CB8AC3E}">
        <p14:creationId xmlns:p14="http://schemas.microsoft.com/office/powerpoint/2010/main" val="238346554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49</a:t>
            </a:fld>
            <a:endParaRPr lang="hu-HU"/>
          </a:p>
        </p:txBody>
      </p:sp>
    </p:spTree>
    <p:extLst>
      <p:ext uri="{BB962C8B-B14F-4D97-AF65-F5344CB8AC3E}">
        <p14:creationId xmlns:p14="http://schemas.microsoft.com/office/powerpoint/2010/main" val="9348593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a:t>
            </a:fld>
            <a:endParaRPr lang="hu-HU"/>
          </a:p>
        </p:txBody>
      </p:sp>
    </p:spTree>
    <p:extLst>
      <p:ext uri="{BB962C8B-B14F-4D97-AF65-F5344CB8AC3E}">
        <p14:creationId xmlns:p14="http://schemas.microsoft.com/office/powerpoint/2010/main" val="283719192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50</a:t>
            </a:fld>
            <a:endParaRPr lang="hu-HU"/>
          </a:p>
        </p:txBody>
      </p:sp>
    </p:spTree>
    <p:extLst>
      <p:ext uri="{BB962C8B-B14F-4D97-AF65-F5344CB8AC3E}">
        <p14:creationId xmlns:p14="http://schemas.microsoft.com/office/powerpoint/2010/main" val="17000361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51</a:t>
            </a:fld>
            <a:endParaRPr lang="hu-HU"/>
          </a:p>
        </p:txBody>
      </p:sp>
    </p:spTree>
    <p:extLst>
      <p:ext uri="{BB962C8B-B14F-4D97-AF65-F5344CB8AC3E}">
        <p14:creationId xmlns:p14="http://schemas.microsoft.com/office/powerpoint/2010/main" val="35219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52</a:t>
            </a:fld>
            <a:endParaRPr lang="hu-HU"/>
          </a:p>
        </p:txBody>
      </p:sp>
    </p:spTree>
    <p:extLst>
      <p:ext uri="{BB962C8B-B14F-4D97-AF65-F5344CB8AC3E}">
        <p14:creationId xmlns:p14="http://schemas.microsoft.com/office/powerpoint/2010/main" val="189505739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53</a:t>
            </a:fld>
            <a:endParaRPr lang="hu-HU"/>
          </a:p>
        </p:txBody>
      </p:sp>
    </p:spTree>
    <p:extLst>
      <p:ext uri="{BB962C8B-B14F-4D97-AF65-F5344CB8AC3E}">
        <p14:creationId xmlns:p14="http://schemas.microsoft.com/office/powerpoint/2010/main" val="376641547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Diakép helye 1"/>
          <p:cNvSpPr>
            <a:spLocks noGrp="1" noRot="1" noChangeAspect="1" noTextEdit="1"/>
          </p:cNvSpPr>
          <p:nvPr>
            <p:ph type="sldImg"/>
          </p:nvPr>
        </p:nvSpPr>
        <p:spPr>
          <a:xfrm>
            <a:off x="917575" y="744538"/>
            <a:ext cx="4962525" cy="3722687"/>
          </a:xfrm>
          <a:ln/>
        </p:spPr>
      </p:sp>
      <p:sp>
        <p:nvSpPr>
          <p:cNvPr id="34819" name="Jegyzetek helye 2"/>
          <p:cNvSpPr>
            <a:spLocks noGrp="1"/>
          </p:cNvSpPr>
          <p:nvPr>
            <p:ph type="body" idx="1"/>
          </p:nvPr>
        </p:nvSpPr>
        <p:spPr>
          <a:noFill/>
        </p:spPr>
        <p:txBody>
          <a:bodyPr/>
          <a:lstStyle/>
          <a:p>
            <a:endParaRPr lang="hu-HU" altLang="hu-HU" smtClean="0">
              <a:latin typeface="Arial" pitchFamily="34" charset="0"/>
            </a:endParaRPr>
          </a:p>
        </p:txBody>
      </p:sp>
      <p:sp>
        <p:nvSpPr>
          <p:cNvPr id="34820" name="Dia számának helye 3"/>
          <p:cNvSpPr>
            <a:spLocks noGrp="1"/>
          </p:cNvSpPr>
          <p:nvPr>
            <p:ph type="sldNum" sz="quarter" idx="5"/>
          </p:nvPr>
        </p:nvSpPr>
        <p:spPr>
          <a:noFill/>
        </p:spPr>
        <p:txBody>
          <a:bodyPr/>
          <a:lstStyle>
            <a:lvl1pPr defTabSz="955731" eaLnBrk="0" hangingPunct="0">
              <a:defRPr>
                <a:solidFill>
                  <a:schemeClr val="tx1"/>
                </a:solidFill>
                <a:latin typeface="Arial" pitchFamily="34" charset="0"/>
              </a:defRPr>
            </a:lvl1pPr>
            <a:lvl2pPr marL="716798" indent="-275692" defTabSz="955731" eaLnBrk="0" hangingPunct="0">
              <a:defRPr>
                <a:solidFill>
                  <a:schemeClr val="tx1"/>
                </a:solidFill>
                <a:latin typeface="Arial" pitchFamily="34" charset="0"/>
              </a:defRPr>
            </a:lvl2pPr>
            <a:lvl3pPr marL="1102766" indent="-220553" defTabSz="955731" eaLnBrk="0" hangingPunct="0">
              <a:defRPr>
                <a:solidFill>
                  <a:schemeClr val="tx1"/>
                </a:solidFill>
                <a:latin typeface="Arial" pitchFamily="34" charset="0"/>
              </a:defRPr>
            </a:lvl3pPr>
            <a:lvl4pPr marL="1543873" indent="-220553" defTabSz="955731" eaLnBrk="0" hangingPunct="0">
              <a:defRPr>
                <a:solidFill>
                  <a:schemeClr val="tx1"/>
                </a:solidFill>
                <a:latin typeface="Arial" pitchFamily="34" charset="0"/>
              </a:defRPr>
            </a:lvl4pPr>
            <a:lvl5pPr marL="1984980" indent="-220553" defTabSz="955731" eaLnBrk="0" hangingPunct="0">
              <a:defRPr>
                <a:solidFill>
                  <a:schemeClr val="tx1"/>
                </a:solidFill>
                <a:latin typeface="Arial" pitchFamily="34" charset="0"/>
              </a:defRPr>
            </a:lvl5pPr>
            <a:lvl6pPr marL="2426086" indent="-220553" algn="ctr" defTabSz="955731" eaLnBrk="0" fontAlgn="base" hangingPunct="0">
              <a:spcBef>
                <a:spcPct val="0"/>
              </a:spcBef>
              <a:spcAft>
                <a:spcPct val="0"/>
              </a:spcAft>
              <a:defRPr>
                <a:solidFill>
                  <a:schemeClr val="tx1"/>
                </a:solidFill>
                <a:latin typeface="Arial" pitchFamily="34" charset="0"/>
              </a:defRPr>
            </a:lvl6pPr>
            <a:lvl7pPr marL="2867193" indent="-220553" algn="ctr" defTabSz="955731" eaLnBrk="0" fontAlgn="base" hangingPunct="0">
              <a:spcBef>
                <a:spcPct val="0"/>
              </a:spcBef>
              <a:spcAft>
                <a:spcPct val="0"/>
              </a:spcAft>
              <a:defRPr>
                <a:solidFill>
                  <a:schemeClr val="tx1"/>
                </a:solidFill>
                <a:latin typeface="Arial" pitchFamily="34" charset="0"/>
              </a:defRPr>
            </a:lvl7pPr>
            <a:lvl8pPr marL="3308299" indent="-220553" algn="ctr" defTabSz="955731" eaLnBrk="0" fontAlgn="base" hangingPunct="0">
              <a:spcBef>
                <a:spcPct val="0"/>
              </a:spcBef>
              <a:spcAft>
                <a:spcPct val="0"/>
              </a:spcAft>
              <a:defRPr>
                <a:solidFill>
                  <a:schemeClr val="tx1"/>
                </a:solidFill>
                <a:latin typeface="Arial" pitchFamily="34" charset="0"/>
              </a:defRPr>
            </a:lvl8pPr>
            <a:lvl9pPr marL="3749406" indent="-220553" algn="ctr" defTabSz="955731" eaLnBrk="0" fontAlgn="base" hangingPunct="0">
              <a:spcBef>
                <a:spcPct val="0"/>
              </a:spcBef>
              <a:spcAft>
                <a:spcPct val="0"/>
              </a:spcAft>
              <a:defRPr>
                <a:solidFill>
                  <a:schemeClr val="tx1"/>
                </a:solidFill>
                <a:latin typeface="Arial" pitchFamily="34" charset="0"/>
              </a:defRPr>
            </a:lvl9pPr>
          </a:lstStyle>
          <a:p>
            <a:pPr eaLnBrk="1" hangingPunct="1"/>
            <a:fld id="{682E78C2-7E90-4463-B0CC-018E176723CC}" type="slidenum">
              <a:rPr lang="hu-HU" altLang="hu-HU" smtClean="0"/>
              <a:pPr eaLnBrk="1" hangingPunct="1"/>
              <a:t>54</a:t>
            </a:fld>
            <a:endParaRPr lang="hu-HU" altLang="hu-HU" smtClean="0"/>
          </a:p>
        </p:txBody>
      </p:sp>
    </p:spTree>
    <p:extLst>
      <p:ext uri="{BB962C8B-B14F-4D97-AF65-F5344CB8AC3E}">
        <p14:creationId xmlns:p14="http://schemas.microsoft.com/office/powerpoint/2010/main" val="27565782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55</a:t>
            </a:fld>
            <a:endParaRPr lang="hu-HU"/>
          </a:p>
        </p:txBody>
      </p:sp>
    </p:spTree>
    <p:extLst>
      <p:ext uri="{BB962C8B-B14F-4D97-AF65-F5344CB8AC3E}">
        <p14:creationId xmlns:p14="http://schemas.microsoft.com/office/powerpoint/2010/main" val="213030743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56</a:t>
            </a:fld>
            <a:endParaRPr lang="hu-HU"/>
          </a:p>
        </p:txBody>
      </p:sp>
    </p:spTree>
    <p:extLst>
      <p:ext uri="{BB962C8B-B14F-4D97-AF65-F5344CB8AC3E}">
        <p14:creationId xmlns:p14="http://schemas.microsoft.com/office/powerpoint/2010/main" val="19188820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defTabSz="954200" eaLnBrk="0" hangingPunct="0">
              <a:spcBef>
                <a:spcPct val="30000"/>
              </a:spcBef>
              <a:defRPr sz="1200">
                <a:solidFill>
                  <a:schemeClr val="tx1"/>
                </a:solidFill>
                <a:latin typeface="Arial" charset="0"/>
              </a:defRPr>
            </a:lvl1pPr>
            <a:lvl2pPr marL="742836" indent="-284881" defTabSz="954200" eaLnBrk="0" hangingPunct="0">
              <a:spcBef>
                <a:spcPct val="30000"/>
              </a:spcBef>
              <a:defRPr sz="1200">
                <a:solidFill>
                  <a:schemeClr val="tx1"/>
                </a:solidFill>
                <a:latin typeface="Arial" charset="0"/>
              </a:defRPr>
            </a:lvl2pPr>
            <a:lvl3pPr marL="1142589" indent="-228212" defTabSz="954200" eaLnBrk="0" hangingPunct="0">
              <a:spcBef>
                <a:spcPct val="30000"/>
              </a:spcBef>
              <a:defRPr sz="1200">
                <a:solidFill>
                  <a:schemeClr val="tx1"/>
                </a:solidFill>
                <a:latin typeface="Arial" charset="0"/>
              </a:defRPr>
            </a:lvl3pPr>
            <a:lvl4pPr marL="1599011" indent="-228212" defTabSz="954200" eaLnBrk="0" hangingPunct="0">
              <a:spcBef>
                <a:spcPct val="30000"/>
              </a:spcBef>
              <a:defRPr sz="1200">
                <a:solidFill>
                  <a:schemeClr val="tx1"/>
                </a:solidFill>
                <a:latin typeface="Arial" charset="0"/>
              </a:defRPr>
            </a:lvl4pPr>
            <a:lvl5pPr marL="2056966" indent="-228212" defTabSz="954200" eaLnBrk="0" hangingPunct="0">
              <a:spcBef>
                <a:spcPct val="30000"/>
              </a:spcBef>
              <a:defRPr sz="1200">
                <a:solidFill>
                  <a:schemeClr val="tx1"/>
                </a:solidFill>
                <a:latin typeface="Arial" charset="0"/>
              </a:defRPr>
            </a:lvl5pPr>
            <a:lvl6pPr marL="2498073" indent="-228212" defTabSz="954200" eaLnBrk="0" fontAlgn="base" hangingPunct="0">
              <a:spcBef>
                <a:spcPct val="30000"/>
              </a:spcBef>
              <a:spcAft>
                <a:spcPct val="0"/>
              </a:spcAft>
              <a:defRPr sz="1200">
                <a:solidFill>
                  <a:schemeClr val="tx1"/>
                </a:solidFill>
                <a:latin typeface="Arial" charset="0"/>
              </a:defRPr>
            </a:lvl6pPr>
            <a:lvl7pPr marL="2939179" indent="-228212" defTabSz="954200" eaLnBrk="0" fontAlgn="base" hangingPunct="0">
              <a:spcBef>
                <a:spcPct val="30000"/>
              </a:spcBef>
              <a:spcAft>
                <a:spcPct val="0"/>
              </a:spcAft>
              <a:defRPr sz="1200">
                <a:solidFill>
                  <a:schemeClr val="tx1"/>
                </a:solidFill>
                <a:latin typeface="Arial" charset="0"/>
              </a:defRPr>
            </a:lvl7pPr>
            <a:lvl8pPr marL="3380286" indent="-228212" defTabSz="954200" eaLnBrk="0" fontAlgn="base" hangingPunct="0">
              <a:spcBef>
                <a:spcPct val="30000"/>
              </a:spcBef>
              <a:spcAft>
                <a:spcPct val="0"/>
              </a:spcAft>
              <a:defRPr sz="1200">
                <a:solidFill>
                  <a:schemeClr val="tx1"/>
                </a:solidFill>
                <a:latin typeface="Arial" charset="0"/>
              </a:defRPr>
            </a:lvl8pPr>
            <a:lvl9pPr marL="3821392" indent="-228212" defTabSz="9542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C0B7EFD-06A5-4150-803E-794614111A95}" type="slidenum">
              <a:rPr lang="hu-HU" altLang="hu-HU" sz="1300"/>
              <a:pPr eaLnBrk="1" hangingPunct="1">
                <a:spcBef>
                  <a:spcPct val="0"/>
                </a:spcBef>
              </a:pPr>
              <a:t>57</a:t>
            </a:fld>
            <a:endParaRPr lang="hu-HU" altLang="hu-HU" sz="1300"/>
          </a:p>
        </p:txBody>
      </p:sp>
      <p:sp>
        <p:nvSpPr>
          <p:cNvPr id="77827" name="Rectangle 2"/>
          <p:cNvSpPr>
            <a:spLocks noGrp="1" noRot="1" noChangeAspect="1" noChangeArrowheads="1" noTextEdit="1"/>
          </p:cNvSpPr>
          <p:nvPr>
            <p:ph type="sldImg"/>
          </p:nvPr>
        </p:nvSpPr>
        <p:spPr>
          <a:xfrm>
            <a:off x="919163" y="744538"/>
            <a:ext cx="4960937" cy="3722687"/>
          </a:xfrm>
          <a:ln/>
        </p:spPr>
      </p:sp>
      <p:sp>
        <p:nvSpPr>
          <p:cNvPr id="77828" name="Rectangle 3"/>
          <p:cNvSpPr>
            <a:spLocks noGrp="1" noChangeArrowheads="1"/>
          </p:cNvSpPr>
          <p:nvPr>
            <p:ph type="body" idx="1"/>
          </p:nvPr>
        </p:nvSpPr>
        <p:spPr>
          <a:noFill/>
        </p:spPr>
        <p:txBody>
          <a:bodyPr/>
          <a:lstStyle/>
          <a:p>
            <a:pPr eaLnBrk="1" hangingPunct="1"/>
            <a:endParaRPr lang="hu-HU" altLang="hu-HU" smtClean="0">
              <a:latin typeface="Arial" charset="0"/>
            </a:endParaRPr>
          </a:p>
        </p:txBody>
      </p:sp>
    </p:spTree>
    <p:extLst>
      <p:ext uri="{BB962C8B-B14F-4D97-AF65-F5344CB8AC3E}">
        <p14:creationId xmlns:p14="http://schemas.microsoft.com/office/powerpoint/2010/main" val="8438779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6</a:t>
            </a:fld>
            <a:endParaRPr lang="hu-HU"/>
          </a:p>
        </p:txBody>
      </p:sp>
    </p:spTree>
    <p:extLst>
      <p:ext uri="{BB962C8B-B14F-4D97-AF65-F5344CB8AC3E}">
        <p14:creationId xmlns:p14="http://schemas.microsoft.com/office/powerpoint/2010/main" val="38314973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7</a:t>
            </a:fld>
            <a:endParaRPr lang="hu-HU"/>
          </a:p>
        </p:txBody>
      </p:sp>
    </p:spTree>
    <p:extLst>
      <p:ext uri="{BB962C8B-B14F-4D97-AF65-F5344CB8AC3E}">
        <p14:creationId xmlns:p14="http://schemas.microsoft.com/office/powerpoint/2010/main" val="21817919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8</a:t>
            </a:fld>
            <a:endParaRPr lang="hu-HU"/>
          </a:p>
        </p:txBody>
      </p:sp>
    </p:spTree>
    <p:extLst>
      <p:ext uri="{BB962C8B-B14F-4D97-AF65-F5344CB8AC3E}">
        <p14:creationId xmlns:p14="http://schemas.microsoft.com/office/powerpoint/2010/main" val="574165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8BD741F-A1E6-4AEC-B340-CED716E384A5}" type="slidenum">
              <a:rPr lang="hu-HU" smtClean="0"/>
              <a:pPr>
                <a:defRPr/>
              </a:pPr>
              <a:t>9</a:t>
            </a:fld>
            <a:endParaRPr lang="hu-HU"/>
          </a:p>
        </p:txBody>
      </p:sp>
    </p:spTree>
    <p:extLst>
      <p:ext uri="{BB962C8B-B14F-4D97-AF65-F5344CB8AC3E}">
        <p14:creationId xmlns:p14="http://schemas.microsoft.com/office/powerpoint/2010/main" val="2769605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6A198250-A418-45C9-AC86-C5544128C898}" type="slidenum">
              <a:rPr lang="hu-HU"/>
              <a:pPr>
                <a:defRPr/>
              </a:pPr>
              <a:t>‹#›</a:t>
            </a:fld>
            <a:endParaRPr lang="hu-HU"/>
          </a:p>
        </p:txBody>
      </p:sp>
    </p:spTree>
    <p:extLst>
      <p:ext uri="{BB962C8B-B14F-4D97-AF65-F5344CB8AC3E}">
        <p14:creationId xmlns:p14="http://schemas.microsoft.com/office/powerpoint/2010/main" val="3662080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237EED7D-1B4D-4381-BE7F-EF6ADB46EB85}" type="slidenum">
              <a:rPr lang="hu-HU"/>
              <a:pPr>
                <a:defRPr/>
              </a:pPr>
              <a:t>‹#›</a:t>
            </a:fld>
            <a:endParaRPr lang="hu-HU"/>
          </a:p>
        </p:txBody>
      </p:sp>
    </p:spTree>
    <p:extLst>
      <p:ext uri="{BB962C8B-B14F-4D97-AF65-F5344CB8AC3E}">
        <p14:creationId xmlns:p14="http://schemas.microsoft.com/office/powerpoint/2010/main" val="27984076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F6E5CAAE-D29E-4B39-BCF8-6C85DA4CFB09}" type="slidenum">
              <a:rPr lang="hu-HU"/>
              <a:pPr>
                <a:defRPr/>
              </a:pPr>
              <a:t>‹#›</a:t>
            </a:fld>
            <a:endParaRPr lang="hu-HU"/>
          </a:p>
        </p:txBody>
      </p:sp>
    </p:spTree>
    <p:extLst>
      <p:ext uri="{BB962C8B-B14F-4D97-AF65-F5344CB8AC3E}">
        <p14:creationId xmlns:p14="http://schemas.microsoft.com/office/powerpoint/2010/main" val="1649819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E8BDD7FD-82E5-4AAD-9ECB-13E0479E6BFE}" type="slidenum">
              <a:rPr lang="hu-HU"/>
              <a:pPr>
                <a:defRPr/>
              </a:pPr>
              <a:t>‹#›</a:t>
            </a:fld>
            <a:endParaRPr lang="hu-HU"/>
          </a:p>
        </p:txBody>
      </p:sp>
    </p:spTree>
    <p:extLst>
      <p:ext uri="{BB962C8B-B14F-4D97-AF65-F5344CB8AC3E}">
        <p14:creationId xmlns:p14="http://schemas.microsoft.com/office/powerpoint/2010/main" val="1698867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51395554-E54E-4D95-848F-DF75ACEFDE2B}" type="slidenum">
              <a:rPr lang="hu-HU"/>
              <a:pPr>
                <a:defRPr/>
              </a:pPr>
              <a:t>‹#›</a:t>
            </a:fld>
            <a:endParaRPr lang="hu-HU"/>
          </a:p>
        </p:txBody>
      </p:sp>
    </p:spTree>
    <p:extLst>
      <p:ext uri="{BB962C8B-B14F-4D97-AF65-F5344CB8AC3E}">
        <p14:creationId xmlns:p14="http://schemas.microsoft.com/office/powerpoint/2010/main" val="427714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305AF5F-B070-41E6-8E00-ABE5A11695FF}" type="slidenum">
              <a:rPr lang="hu-HU"/>
              <a:pPr>
                <a:defRPr/>
              </a:pPr>
              <a:t>‹#›</a:t>
            </a:fld>
            <a:endParaRPr lang="hu-HU"/>
          </a:p>
        </p:txBody>
      </p:sp>
    </p:spTree>
    <p:extLst>
      <p:ext uri="{BB962C8B-B14F-4D97-AF65-F5344CB8AC3E}">
        <p14:creationId xmlns:p14="http://schemas.microsoft.com/office/powerpoint/2010/main" val="581103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4619FEC9-71F5-47D8-A1C6-6B25830B1F03}" type="slidenum">
              <a:rPr lang="hu-HU"/>
              <a:pPr>
                <a:defRPr/>
              </a:pPr>
              <a:t>‹#›</a:t>
            </a:fld>
            <a:endParaRPr lang="hu-HU"/>
          </a:p>
        </p:txBody>
      </p:sp>
    </p:spTree>
    <p:extLst>
      <p:ext uri="{BB962C8B-B14F-4D97-AF65-F5344CB8AC3E}">
        <p14:creationId xmlns:p14="http://schemas.microsoft.com/office/powerpoint/2010/main" val="351302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5C1A5A02-D479-4240-9A70-E442CCA1F124}" type="slidenum">
              <a:rPr lang="hu-HU"/>
              <a:pPr>
                <a:defRPr/>
              </a:pPr>
              <a:t>‹#›</a:t>
            </a:fld>
            <a:endParaRPr lang="hu-HU"/>
          </a:p>
        </p:txBody>
      </p:sp>
    </p:spTree>
    <p:extLst>
      <p:ext uri="{BB962C8B-B14F-4D97-AF65-F5344CB8AC3E}">
        <p14:creationId xmlns:p14="http://schemas.microsoft.com/office/powerpoint/2010/main" val="3877689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89B73283-D866-451E-95A2-812976D9C87F}" type="slidenum">
              <a:rPr lang="hu-HU"/>
              <a:pPr>
                <a:defRPr/>
              </a:pPr>
              <a:t>‹#›</a:t>
            </a:fld>
            <a:endParaRPr lang="hu-HU"/>
          </a:p>
        </p:txBody>
      </p:sp>
    </p:spTree>
    <p:extLst>
      <p:ext uri="{BB962C8B-B14F-4D97-AF65-F5344CB8AC3E}">
        <p14:creationId xmlns:p14="http://schemas.microsoft.com/office/powerpoint/2010/main" val="302985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3B46D930-1B61-4028-83F0-DDB8BEEE54B6}" type="slidenum">
              <a:rPr lang="hu-HU"/>
              <a:pPr>
                <a:defRPr/>
              </a:pPr>
              <a:t>‹#›</a:t>
            </a:fld>
            <a:endParaRPr lang="hu-HU"/>
          </a:p>
        </p:txBody>
      </p:sp>
    </p:spTree>
    <p:extLst>
      <p:ext uri="{BB962C8B-B14F-4D97-AF65-F5344CB8AC3E}">
        <p14:creationId xmlns:p14="http://schemas.microsoft.com/office/powerpoint/2010/main" val="2700762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85994F68-74C1-4879-B04C-0794E60C9DB8}" type="slidenum">
              <a:rPr lang="hu-HU"/>
              <a:pPr>
                <a:defRPr/>
              </a:pPr>
              <a:t>‹#›</a:t>
            </a:fld>
            <a:endParaRPr lang="hu-HU"/>
          </a:p>
        </p:txBody>
      </p:sp>
    </p:spTree>
    <p:extLst>
      <p:ext uri="{BB962C8B-B14F-4D97-AF65-F5344CB8AC3E}">
        <p14:creationId xmlns:p14="http://schemas.microsoft.com/office/powerpoint/2010/main" val="1972184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solidFill>
                  <a:schemeClr val="bg1"/>
                </a:solidFill>
                <a:latin typeface="Arial" charset="0"/>
              </a:defRPr>
            </a:lvl1pPr>
          </a:lstStyle>
          <a:p>
            <a:pPr>
              <a:defRPr/>
            </a:pPr>
            <a:endParaRPr lang="hu-H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chemeClr val="bg1"/>
                </a:solidFill>
                <a:latin typeface="Arial" charset="0"/>
              </a:defRPr>
            </a:lvl1pPr>
          </a:lstStyle>
          <a:p>
            <a:pPr>
              <a:defRPr/>
            </a:pPr>
            <a:endParaRPr lang="hu-H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chemeClr val="bg1"/>
                </a:solidFill>
                <a:latin typeface="Arial" charset="0"/>
              </a:defRPr>
            </a:lvl1pPr>
          </a:lstStyle>
          <a:p>
            <a:pPr>
              <a:defRPr/>
            </a:pPr>
            <a:fld id="{BB7204B1-97DD-4F70-AFF3-6BE5337A546F}"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audio" Target="file:///D:\Doc\Zene\WAV%20T&#214;M&#214;R&#205;TETT\01%20Siker%20tang&#243;.wav" TargetMode="External"/><Relationship Id="rId5" Type="http://schemas.openxmlformats.org/officeDocument/2006/relationships/image" Target="../media/image2.png"/><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audio" Target="file:///D:\Doc\Zene\WAV%20T&#214;M&#214;R&#205;TETT\01%20Siker%20tang&#243;.wav" TargetMode="External"/><Relationship Id="rId5" Type="http://schemas.openxmlformats.org/officeDocument/2006/relationships/image" Target="../media/image5.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image" Target="cid:image001.gif@01C56813.97455D60"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image" Target="cid:image001.gif@01C56813.97455D60"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8" descr="http://certax-accounting.com/wp-content/uploads/2014/12/Accounting.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A87D896-DAEF-4FD1-8B17-F3FC255C1601}" type="slidenum">
              <a:rPr lang="hu-HU" altLang="hu-HU" sz="1400" smtClean="0"/>
              <a:pPr algn="r" eaLnBrk="1" hangingPunct="1">
                <a:spcBef>
                  <a:spcPct val="0"/>
                </a:spcBef>
                <a:buFontTx/>
                <a:buNone/>
              </a:pPr>
              <a:t>1</a:t>
            </a:fld>
            <a:endParaRPr lang="hu-HU" altLang="hu-HU" sz="1400" smtClean="0"/>
          </a:p>
        </p:txBody>
      </p:sp>
      <p:sp>
        <p:nvSpPr>
          <p:cNvPr id="3076" name="Rectangle 3"/>
          <p:cNvSpPr>
            <a:spLocks noGrp="1" noChangeArrowheads="1"/>
          </p:cNvSpPr>
          <p:nvPr>
            <p:ph type="title" idx="4294967295"/>
          </p:nvPr>
        </p:nvSpPr>
        <p:spPr>
          <a:xfrm>
            <a:off x="-1223963" y="2947988"/>
            <a:ext cx="10260013" cy="2425700"/>
          </a:xfrm>
          <a:effectLst>
            <a:outerShdw dist="50800" algn="ctr" rotWithShape="0">
              <a:srgbClr val="EAEAEA">
                <a:alpha val="50000"/>
              </a:srgbClr>
            </a:outerShdw>
          </a:effectLst>
        </p:spPr>
        <p:txBody>
          <a:bodyPr lIns="34290" tIns="34290" rIns="34290" bIns="34290" anchor="b"/>
          <a:lstStyle/>
          <a:p>
            <a:pPr algn="r" eaLnBrk="1" hangingPunct="1"/>
            <a:r>
              <a:rPr lang="hu-HU" altLang="hu-HU" sz="12900" b="1" smtClean="0"/>
              <a:t>8.</a:t>
            </a:r>
            <a:r>
              <a:rPr lang="hu-HU" altLang="hu-HU" sz="7200" b="1" dirty="0" smtClean="0"/>
              <a:t/>
            </a:r>
            <a:br>
              <a:rPr lang="hu-HU" altLang="hu-HU" sz="7200" b="1" dirty="0" smtClean="0"/>
            </a:br>
            <a:r>
              <a:rPr lang="hu-HU" altLang="hu-HU" sz="7200" b="1" dirty="0" smtClean="0"/>
              <a:t>SZÁMVITELI ALAPSZÓKINCS</a:t>
            </a:r>
            <a:endParaRPr lang="en-US" altLang="hu-HU" sz="7200" b="1" dirty="0" smtClean="0"/>
          </a:p>
        </p:txBody>
      </p:sp>
      <p:pic>
        <p:nvPicPr>
          <p:cNvPr id="1266692" name="01 Siker tangó.wav">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2700338" y="104854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787900" y="5800725"/>
            <a:ext cx="3935413" cy="9413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txBody>
          <a:bodyPr lIns="36576" tIns="36576" rIns="36576" bIns="36576"/>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hu-HU" altLang="hu-HU" sz="1800" b="1" dirty="0">
                <a:latin typeface="Arial Black" pitchFamily="34" charset="0"/>
              </a:rPr>
              <a:t>Dr. </a:t>
            </a:r>
            <a:r>
              <a:rPr lang="hu-HU" altLang="hu-HU" sz="1800" b="1" dirty="0" err="1">
                <a:latin typeface="Arial Black" pitchFamily="34" charset="0"/>
              </a:rPr>
              <a:t>Laáb</a:t>
            </a:r>
            <a:r>
              <a:rPr lang="hu-HU" altLang="hu-HU" sz="1800" b="1" dirty="0">
                <a:latin typeface="Arial Black" pitchFamily="34" charset="0"/>
              </a:rPr>
              <a:t> Ágnes</a:t>
            </a:r>
          </a:p>
          <a:p>
            <a:pPr algn="ctr" eaLnBrk="1" hangingPunct="1">
              <a:spcBef>
                <a:spcPct val="0"/>
              </a:spcBef>
              <a:buFontTx/>
              <a:buNone/>
            </a:pPr>
            <a:r>
              <a:rPr lang="hu-HU" altLang="hu-HU" sz="1800" dirty="0" err="1">
                <a:latin typeface="Arial Black" pitchFamily="34" charset="0"/>
              </a:rPr>
              <a:t>laab</a:t>
            </a:r>
            <a:r>
              <a:rPr lang="hu-HU" altLang="hu-HU" sz="1800" dirty="0">
                <a:latin typeface="Arial Black" pitchFamily="34" charset="0"/>
              </a:rPr>
              <a:t>@</a:t>
            </a:r>
            <a:r>
              <a:rPr lang="hu-HU" altLang="hu-HU" sz="1800" dirty="0" err="1">
                <a:latin typeface="Arial Black" pitchFamily="34" charset="0"/>
              </a:rPr>
              <a:t>finance.bme.hu</a:t>
            </a:r>
            <a:endParaRPr lang="hu-HU" altLang="hu-HU" sz="1800" dirty="0">
              <a:latin typeface="Arial Black" pitchFamily="34" charset="0"/>
            </a:endParaRPr>
          </a:p>
          <a:p>
            <a:pPr algn="ctr" eaLnBrk="1" hangingPunct="1">
              <a:spcBef>
                <a:spcPct val="0"/>
              </a:spcBef>
              <a:buFontTx/>
              <a:buNone/>
            </a:pPr>
            <a:endParaRPr lang="hu-HU" altLang="hu-HU" sz="4000" dirty="0"/>
          </a:p>
        </p:txBody>
      </p:sp>
    </p:spTree>
    <p:extLst>
      <p:ext uri="{BB962C8B-B14F-4D97-AF65-F5344CB8AC3E}">
        <p14:creationId xmlns:p14="http://schemas.microsoft.com/office/powerpoint/2010/main" val="1606217218"/>
      </p:ext>
    </p:extLst>
  </p:cSld>
  <p:clrMapOvr>
    <a:masterClrMapping/>
  </p:clrMapOvr>
  <p:transition/>
  <p:timing>
    <p:tnLst>
      <p:par>
        <p:cTn id="1" dur="indefinite" restart="never" nodeType="tmRoot">
          <p:childTnLst>
            <p:audio>
              <p:cMediaNode vol="100000">
                <p:cTn id="2" repeatCount="indefinite" fill="hold" display="0">
                  <p:stCondLst>
                    <p:cond delay="indefinite"/>
                  </p:stCondLst>
                  <p:endCondLst>
                    <p:cond evt="onNext" delay="0">
                      <p:tgtEl>
                        <p:sldTgt/>
                      </p:tgtEl>
                    </p:cond>
                    <p:cond evt="onPrev" delay="0">
                      <p:tgtEl>
                        <p:sldTgt/>
                      </p:tgtEl>
                    </p:cond>
                    <p:cond evt="onStopAudio" delay="0">
                      <p:tgtEl>
                        <p:sldTgt/>
                      </p:tgtEl>
                    </p:cond>
                  </p:endCondLst>
                </p:cTn>
                <p:tgtEl>
                  <p:spTgt spid="126669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5E4BE86-E22A-447F-8F4E-1E90CD4115EF}" type="slidenum">
              <a:rPr lang="hu-HU" altLang="hu-HU" sz="1400" smtClean="0"/>
              <a:pPr algn="r" eaLnBrk="1" hangingPunct="1">
                <a:spcBef>
                  <a:spcPct val="0"/>
                </a:spcBef>
                <a:buFontTx/>
                <a:buNone/>
              </a:pPr>
              <a:t>10</a:t>
            </a:fld>
            <a:endParaRPr lang="hu-HU" altLang="hu-HU" sz="1400" smtClean="0"/>
          </a:p>
        </p:txBody>
      </p:sp>
      <p:sp>
        <p:nvSpPr>
          <p:cNvPr id="50180" name="Rectangle 2"/>
          <p:cNvSpPr>
            <a:spLocks noGrp="1" noChangeArrowheads="1"/>
          </p:cNvSpPr>
          <p:nvPr>
            <p:ph type="title"/>
          </p:nvPr>
        </p:nvSpPr>
        <p:spPr>
          <a:xfrm>
            <a:off x="663575" y="630238"/>
            <a:ext cx="8229600" cy="1934666"/>
          </a:xfrm>
          <a:solidFill>
            <a:srgbClr val="FFFFFF"/>
          </a:solidFill>
          <a:ln w="76200">
            <a:solidFill>
              <a:schemeClr val="tx1"/>
            </a:solidFill>
            <a:miter lim="800000"/>
            <a:headEnd/>
            <a:tailEnd/>
          </a:ln>
        </p:spPr>
        <p:txBody>
          <a:bodyPr/>
          <a:lstStyle/>
          <a:p>
            <a:pPr eaLnBrk="1" hangingPunct="1"/>
            <a:r>
              <a:rPr lang="hu-HU" altLang="hu-HU" sz="4000" dirty="0" smtClean="0">
                <a:solidFill>
                  <a:srgbClr val="FF3300"/>
                </a:solidFill>
              </a:rPr>
              <a:t> </a:t>
            </a:r>
            <a:r>
              <a:rPr lang="hu-HU" altLang="hu-HU" sz="4000" b="1" dirty="0" smtClean="0">
                <a:solidFill>
                  <a:srgbClr val="000066"/>
                </a:solidFill>
              </a:rPr>
              <a:t>A KIADÁS (PÉNZKIADÁS) PÉNZ KIFIZETÉST JELENT.</a:t>
            </a:r>
            <a:br>
              <a:rPr lang="hu-HU" altLang="hu-HU" sz="4000" b="1" dirty="0" smtClean="0">
                <a:solidFill>
                  <a:srgbClr val="000066"/>
                </a:solidFill>
              </a:rPr>
            </a:br>
            <a:r>
              <a:rPr lang="hu-HU" altLang="hu-HU" sz="3200" b="1" dirty="0" smtClean="0"/>
              <a:t>3</a:t>
            </a:r>
            <a:r>
              <a:rPr lang="hu-HU" altLang="hu-HU" sz="3200" b="1" dirty="0"/>
              <a:t>. PÉNZSZÁMLÁK KÖVETEL OLDALA</a:t>
            </a:r>
            <a:endParaRPr lang="hu-HU" altLang="hu-HU" sz="3200" b="1" dirty="0" smtClean="0"/>
          </a:p>
        </p:txBody>
      </p:sp>
    </p:spTree>
    <p:extLst>
      <p:ext uri="{BB962C8B-B14F-4D97-AF65-F5344CB8AC3E}">
        <p14:creationId xmlns:p14="http://schemas.microsoft.com/office/powerpoint/2010/main" val="34232318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BB62FD0-43AA-430E-B9B7-E2CD320ADCE5}" type="slidenum">
              <a:rPr lang="hu-HU" altLang="hu-HU" sz="1400" smtClean="0"/>
              <a:pPr algn="r" eaLnBrk="1" hangingPunct="1">
                <a:spcBef>
                  <a:spcPct val="0"/>
                </a:spcBef>
                <a:buFontTx/>
                <a:buNone/>
              </a:pPr>
              <a:t>11</a:t>
            </a:fld>
            <a:endParaRPr lang="hu-HU" altLang="hu-HU" sz="1400" smtClean="0"/>
          </a:p>
        </p:txBody>
      </p:sp>
      <p:sp>
        <p:nvSpPr>
          <p:cNvPr id="50180" name="Rectangle 2"/>
          <p:cNvSpPr>
            <a:spLocks noGrp="1" noChangeArrowheads="1"/>
          </p:cNvSpPr>
          <p:nvPr>
            <p:ph type="title"/>
          </p:nvPr>
        </p:nvSpPr>
        <p:spPr>
          <a:xfrm>
            <a:off x="457200" y="2862263"/>
            <a:ext cx="8229600" cy="1143000"/>
          </a:xfrm>
        </p:spPr>
        <p:txBody>
          <a:bodyPr/>
          <a:lstStyle/>
          <a:p>
            <a:pPr eaLnBrk="1" hangingPunct="1"/>
            <a:r>
              <a:rPr lang="hu-HU" altLang="hu-HU" sz="4000" b="1" dirty="0" smtClean="0">
                <a:solidFill>
                  <a:srgbClr val="FF0000"/>
                </a:solidFill>
              </a:rPr>
              <a:t>A PÉNZÜGYI RENDEZÉS A TELJESÍTÉSTŐL IDŐBEN ELSZAKADHAT…</a:t>
            </a:r>
          </a:p>
        </p:txBody>
      </p:sp>
    </p:spTree>
    <p:extLst>
      <p:ext uri="{BB962C8B-B14F-4D97-AF65-F5344CB8AC3E}">
        <p14:creationId xmlns:p14="http://schemas.microsoft.com/office/powerpoint/2010/main" val="22924958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3C12C8C2-40FB-486F-93A3-52ED5ADF4C53}" type="slidenum">
              <a:rPr lang="hu-HU" altLang="hu-HU" sz="1400" smtClean="0"/>
              <a:pPr algn="r" eaLnBrk="1" hangingPunct="1">
                <a:spcBef>
                  <a:spcPct val="0"/>
                </a:spcBef>
                <a:buFontTx/>
                <a:buNone/>
              </a:pPr>
              <a:t>12</a:t>
            </a:fld>
            <a:endParaRPr lang="hu-HU" altLang="hu-HU" sz="1400" smtClean="0"/>
          </a:p>
        </p:txBody>
      </p:sp>
      <p:sp>
        <p:nvSpPr>
          <p:cNvPr id="51204" name="Rectangle 2"/>
          <p:cNvSpPr>
            <a:spLocks noGrp="1" noChangeArrowheads="1"/>
          </p:cNvSpPr>
          <p:nvPr>
            <p:ph type="title"/>
          </p:nvPr>
        </p:nvSpPr>
        <p:spPr>
          <a:xfrm>
            <a:off x="457200" y="692150"/>
            <a:ext cx="8291513" cy="4105275"/>
          </a:xfrm>
          <a:solidFill>
            <a:srgbClr val="FFFFFF"/>
          </a:solidFill>
          <a:ln w="57150">
            <a:solidFill>
              <a:srgbClr val="000066"/>
            </a:solidFill>
          </a:ln>
        </p:spPr>
        <p:txBody>
          <a:bodyPr/>
          <a:lstStyle/>
          <a:p>
            <a:pPr eaLnBrk="1" hangingPunct="1"/>
            <a:r>
              <a:rPr lang="hu-HU" altLang="hu-HU" sz="4000" b="1" dirty="0" smtClean="0"/>
              <a:t>…MEGELŐZHETI </a:t>
            </a:r>
            <a:br>
              <a:rPr lang="hu-HU" altLang="hu-HU" sz="4000" b="1" dirty="0" smtClean="0"/>
            </a:br>
            <a:r>
              <a:rPr lang="hu-HU" altLang="hu-HU" sz="3600" b="1" dirty="0" smtClean="0"/>
              <a:t>ILYEN LEHET PÉLDÁUL AZ ADOTT ELŐLEG VAGY FOGLALÓ</a:t>
            </a:r>
            <a:r>
              <a:rPr lang="hu-HU" altLang="hu-HU" sz="4000" b="1" dirty="0" smtClean="0"/>
              <a:t/>
            </a:r>
            <a:br>
              <a:rPr lang="hu-HU" altLang="hu-HU" sz="4000" b="1" dirty="0" smtClean="0"/>
            </a:br>
            <a:r>
              <a:rPr lang="hu-HU" altLang="hu-HU" sz="2800" b="1" dirty="0" smtClean="0"/>
              <a:t>1-3. ADOTT ELŐLEG SZÁMLA TARTOZIK OLDALA</a:t>
            </a:r>
          </a:p>
        </p:txBody>
      </p:sp>
    </p:spTree>
    <p:extLst>
      <p:ext uri="{BB962C8B-B14F-4D97-AF65-F5344CB8AC3E}">
        <p14:creationId xmlns:p14="http://schemas.microsoft.com/office/powerpoint/2010/main" val="2867515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6D82561-24E7-4BE1-A62F-985ED7CFED79}" type="slidenum">
              <a:rPr lang="hu-HU" altLang="hu-HU" sz="1400" smtClean="0"/>
              <a:pPr algn="r" eaLnBrk="1" hangingPunct="1">
                <a:spcBef>
                  <a:spcPct val="0"/>
                </a:spcBef>
                <a:buFontTx/>
                <a:buNone/>
              </a:pPr>
              <a:t>13</a:t>
            </a:fld>
            <a:endParaRPr lang="hu-HU" altLang="hu-HU" sz="1400" smtClean="0"/>
          </a:p>
        </p:txBody>
      </p:sp>
      <p:sp>
        <p:nvSpPr>
          <p:cNvPr id="52228" name="Rectangle 3"/>
          <p:cNvSpPr>
            <a:spLocks noGrp="1" noChangeArrowheads="1"/>
          </p:cNvSpPr>
          <p:nvPr>
            <p:ph type="title"/>
          </p:nvPr>
        </p:nvSpPr>
        <p:spPr>
          <a:xfrm>
            <a:off x="900113" y="2565400"/>
            <a:ext cx="8229600" cy="3240088"/>
          </a:xfrm>
          <a:solidFill>
            <a:srgbClr val="FFFFFF"/>
          </a:solidFill>
          <a:ln w="76200">
            <a:solidFill>
              <a:srgbClr val="000066"/>
            </a:solidFill>
            <a:miter lim="800000"/>
            <a:headEnd/>
            <a:tailEnd/>
          </a:ln>
        </p:spPr>
        <p:txBody>
          <a:bodyPr/>
          <a:lstStyle/>
          <a:p>
            <a:pPr eaLnBrk="1" hangingPunct="1"/>
            <a:r>
              <a:rPr lang="hu-HU" altLang="hu-HU" sz="4000" b="1" dirty="0" smtClean="0"/>
              <a:t> …VAGY KÖVETHETI </a:t>
            </a:r>
            <a:br>
              <a:rPr lang="hu-HU" altLang="hu-HU" sz="4000" b="1" dirty="0" smtClean="0"/>
            </a:br>
            <a:r>
              <a:rPr lang="hu-HU" altLang="hu-HU" sz="3600" b="1" dirty="0" smtClean="0"/>
              <a:t>EZ A HALASZTOTT FIZETÉS, </a:t>
            </a:r>
            <a:br>
              <a:rPr lang="hu-HU" altLang="hu-HU" sz="3600" b="1" dirty="0" smtClean="0"/>
            </a:br>
            <a:r>
              <a:rPr lang="hu-HU" altLang="hu-HU" sz="3600" b="1" dirty="0" smtClean="0"/>
              <a:t>KÖTELEZETTSÉGVÁLLALÁS, TARTOZÁS</a:t>
            </a:r>
            <a:br>
              <a:rPr lang="hu-HU" altLang="hu-HU" sz="3600" b="1" dirty="0" smtClean="0"/>
            </a:br>
            <a:r>
              <a:rPr lang="hu-HU" altLang="hu-HU" sz="2400" b="1" dirty="0" smtClean="0"/>
              <a:t>4. KÖTELEZETTSÉG SZÁMLÁK KÖVETEL OLDALA</a:t>
            </a:r>
          </a:p>
        </p:txBody>
      </p:sp>
    </p:spTree>
    <p:extLst>
      <p:ext uri="{BB962C8B-B14F-4D97-AF65-F5344CB8AC3E}">
        <p14:creationId xmlns:p14="http://schemas.microsoft.com/office/powerpoint/2010/main" val="23748328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E2A5016-6F21-42EB-83C1-247C88659BE5}" type="slidenum">
              <a:rPr lang="hu-HU" altLang="hu-HU" sz="1400" smtClean="0"/>
              <a:pPr algn="r" eaLnBrk="1" hangingPunct="1">
                <a:spcBef>
                  <a:spcPct val="0"/>
                </a:spcBef>
                <a:buFontTx/>
                <a:buNone/>
              </a:pPr>
              <a:t>14</a:t>
            </a:fld>
            <a:endParaRPr lang="hu-HU" altLang="hu-HU" sz="1400" smtClean="0"/>
          </a:p>
        </p:txBody>
      </p:sp>
      <p:sp>
        <p:nvSpPr>
          <p:cNvPr id="32771" name="Rectangle 2"/>
          <p:cNvSpPr>
            <a:spLocks noGrp="1" noChangeArrowheads="1"/>
          </p:cNvSpPr>
          <p:nvPr>
            <p:ph type="title"/>
          </p:nvPr>
        </p:nvSpPr>
        <p:spPr>
          <a:xfrm>
            <a:off x="457200" y="197793"/>
            <a:ext cx="8229600" cy="1143000"/>
          </a:xfrm>
        </p:spPr>
        <p:txBody>
          <a:bodyPr/>
          <a:lstStyle/>
          <a:p>
            <a:pPr eaLnBrk="1" hangingPunct="1"/>
            <a:r>
              <a:rPr lang="hu-HU" altLang="hu-HU" sz="4000" b="1" dirty="0" smtClean="0">
                <a:solidFill>
                  <a:srgbClr val="FF0000"/>
                </a:solidFill>
              </a:rPr>
              <a:t>IGAZ-E?</a:t>
            </a:r>
            <a:br>
              <a:rPr lang="hu-HU" altLang="hu-HU" sz="4000" b="1" dirty="0" smtClean="0">
                <a:solidFill>
                  <a:srgbClr val="FF0000"/>
                </a:solidFill>
              </a:rPr>
            </a:br>
            <a:r>
              <a:rPr lang="hu-HU" altLang="hu-HU" sz="3600" b="1" dirty="0" smtClean="0">
                <a:solidFill>
                  <a:srgbClr val="FF0000"/>
                </a:solidFill>
              </a:rPr>
              <a:t>HOZAM = BEVÉTELEK - KIADÁSOK</a:t>
            </a:r>
          </a:p>
        </p:txBody>
      </p:sp>
      <p:pic>
        <p:nvPicPr>
          <p:cNvPr id="4"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71" y="4792137"/>
            <a:ext cx="259730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Line 6"/>
          <p:cNvSpPr>
            <a:spLocks noChangeShapeType="1"/>
          </p:cNvSpPr>
          <p:nvPr/>
        </p:nvSpPr>
        <p:spPr bwMode="auto">
          <a:xfrm flipV="1">
            <a:off x="1403350" y="215627"/>
            <a:ext cx="6840538" cy="17732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 name="Line 7"/>
          <p:cNvSpPr>
            <a:spLocks noChangeShapeType="1"/>
          </p:cNvSpPr>
          <p:nvPr/>
        </p:nvSpPr>
        <p:spPr bwMode="auto">
          <a:xfrm flipH="1" flipV="1">
            <a:off x="1403350" y="188640"/>
            <a:ext cx="6840538" cy="17732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 name="Rectangle 3"/>
          <p:cNvSpPr>
            <a:spLocks noChangeArrowheads="1"/>
          </p:cNvSpPr>
          <p:nvPr/>
        </p:nvSpPr>
        <p:spPr bwMode="auto">
          <a:xfrm>
            <a:off x="468313" y="3284984"/>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2800" b="1" dirty="0"/>
              <a:t>AKKOR LENNE </a:t>
            </a:r>
            <a:r>
              <a:rPr lang="hu-HU" altLang="hu-HU" sz="2800" b="1" dirty="0" smtClean="0"/>
              <a:t>LEGFELJEBB IGAZ, </a:t>
            </a:r>
            <a:endParaRPr lang="hu-HU" altLang="hu-HU" sz="2800" b="1" dirty="0"/>
          </a:p>
          <a:p>
            <a:pPr marL="514350" indent="-514350" algn="ctr" eaLnBrk="1" hangingPunct="1">
              <a:spcBef>
                <a:spcPct val="0"/>
              </a:spcBef>
              <a:buFontTx/>
              <a:buAutoNum type="alphaUcParenR"/>
            </a:pPr>
            <a:r>
              <a:rPr lang="hu-HU" altLang="hu-HU" sz="2800" b="1" dirty="0"/>
              <a:t>HA A HOZAM </a:t>
            </a:r>
            <a:r>
              <a:rPr lang="hu-HU" altLang="hu-HU" sz="2800" b="1" dirty="0" smtClean="0"/>
              <a:t>A </a:t>
            </a:r>
            <a:r>
              <a:rPr lang="hu-HU" altLang="hu-HU" sz="2800" b="1" dirty="0"/>
              <a:t>PÉNZÁRAMLÁSOK EGYENLEGÉT </a:t>
            </a:r>
            <a:r>
              <a:rPr lang="hu-HU" altLang="hu-HU" sz="2800" b="1" dirty="0" smtClean="0"/>
              <a:t>JELENTENÉ</a:t>
            </a:r>
          </a:p>
          <a:p>
            <a:pPr marL="514350" indent="-514350" algn="ctr" eaLnBrk="1" hangingPunct="1">
              <a:spcBef>
                <a:spcPct val="0"/>
              </a:spcBef>
              <a:buFontTx/>
              <a:buAutoNum type="alphaUcParenR"/>
            </a:pPr>
            <a:r>
              <a:rPr lang="hu-HU" altLang="hu-HU" sz="2800" b="1" dirty="0" smtClean="0"/>
              <a:t>HA IGAZ LENNE, HOGY </a:t>
            </a:r>
            <a:br>
              <a:rPr lang="hu-HU" altLang="hu-HU" sz="2800" b="1" dirty="0" smtClean="0"/>
            </a:br>
            <a:r>
              <a:rPr lang="hu-HU" altLang="hu-HU" sz="2800" b="1" dirty="0" smtClean="0"/>
              <a:t>HOZAM = NYERESÉG ÉS </a:t>
            </a:r>
          </a:p>
          <a:p>
            <a:pPr algn="ctr" eaLnBrk="1" hangingPunct="1">
              <a:spcBef>
                <a:spcPct val="0"/>
              </a:spcBef>
              <a:buFontTx/>
              <a:buNone/>
            </a:pPr>
            <a:r>
              <a:rPr lang="hu-HU" altLang="hu-HU" sz="2800" b="1" dirty="0" smtClean="0"/>
              <a:t>C) EZ UTÓBBI ESETBEN IS CSAK AKKOR, </a:t>
            </a:r>
            <a:br>
              <a:rPr lang="hu-HU" altLang="hu-HU" sz="2800" b="1" dirty="0" smtClean="0"/>
            </a:br>
            <a:r>
              <a:rPr lang="hu-HU" altLang="hu-HU" sz="2800" b="1" dirty="0" smtClean="0"/>
              <a:t>HA </a:t>
            </a:r>
            <a:r>
              <a:rPr lang="hu-HU" altLang="hu-HU" sz="2800" b="1" dirty="0"/>
              <a:t>MINDEN BEVÉTEL ÉS MINDEN KIADÁS BELESZÁMÍTANA AZ EREDMÉNYBE</a:t>
            </a:r>
            <a:r>
              <a:rPr lang="hu-HU" altLang="hu-HU" sz="2800" b="1" dirty="0" smtClean="0"/>
              <a:t>! </a:t>
            </a:r>
            <a:endParaRPr lang="hu-HU" altLang="hu-HU" sz="2800" b="1" dirty="0"/>
          </a:p>
          <a:p>
            <a:pPr algn="ctr" eaLnBrk="1" hangingPunct="1">
              <a:spcBef>
                <a:spcPct val="0"/>
              </a:spcBef>
              <a:buFontTx/>
              <a:buNone/>
            </a:pPr>
            <a:endParaRPr lang="hu-HU" altLang="hu-HU" sz="2800" b="1" dirty="0"/>
          </a:p>
        </p:txBody>
      </p:sp>
    </p:spTree>
    <p:extLst>
      <p:ext uri="{BB962C8B-B14F-4D97-AF65-F5344CB8AC3E}">
        <p14:creationId xmlns:p14="http://schemas.microsoft.com/office/powerpoint/2010/main" val="1707868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 számának helye 3"/>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DBAB78B-95BB-4DB2-8C42-0ECF101BA21F}" type="slidenum">
              <a:rPr lang="hu-HU" altLang="hu-HU" sz="1400" smtClean="0"/>
              <a:pPr algn="r" eaLnBrk="1" hangingPunct="1">
                <a:spcBef>
                  <a:spcPct val="0"/>
                </a:spcBef>
                <a:buFontTx/>
                <a:buNone/>
              </a:pPr>
              <a:t>15</a:t>
            </a:fld>
            <a:endParaRPr lang="hu-HU" altLang="hu-HU" sz="1400" smtClean="0"/>
          </a:p>
        </p:txBody>
      </p:sp>
      <p:sp>
        <p:nvSpPr>
          <p:cNvPr id="1370115" name="Rectangle 3"/>
          <p:cNvSpPr>
            <a:spLocks noGrp="1" noChangeArrowheads="1"/>
          </p:cNvSpPr>
          <p:nvPr>
            <p:ph type="title" idx="4294967295"/>
          </p:nvPr>
        </p:nvSpPr>
        <p:spPr>
          <a:xfrm>
            <a:off x="2857501" y="2492896"/>
            <a:ext cx="6106988" cy="1872208"/>
          </a:xfrm>
          <a:ln w="57150">
            <a:solidFill>
              <a:srgbClr val="FF0000"/>
            </a:solidFill>
          </a:ln>
          <a:extLst>
            <a:ext uri="{AF507438-7753-43E0-B8FC-AC1667EBCBE1}">
              <a14:hiddenEffects xmlns:a14="http://schemas.microsoft.com/office/drawing/2010/main">
                <a:effectLst>
                  <a:outerShdw dist="50800" algn="ctr" rotWithShape="0">
                    <a:srgbClr val="EAEAEA">
                      <a:alpha val="50000"/>
                    </a:srgbClr>
                  </a:outerShdw>
                </a:effectLst>
              </a14:hiddenEffects>
            </a:ext>
          </a:extLst>
        </p:spPr>
        <p:txBody>
          <a:bodyPr lIns="34290" tIns="34290" rIns="34290" bIns="34290" anchor="ctr"/>
          <a:lstStyle/>
          <a:p>
            <a:pPr eaLnBrk="1" hangingPunct="1"/>
            <a:r>
              <a:rPr lang="hu-HU" altLang="hu-HU" sz="4000" b="1" dirty="0" smtClean="0"/>
              <a:t>HOZAM ≠ NYERESÉG</a:t>
            </a:r>
            <a:br>
              <a:rPr lang="hu-HU" altLang="hu-HU" sz="4000" b="1" dirty="0" smtClean="0"/>
            </a:br>
            <a:r>
              <a:rPr lang="hu-HU" altLang="hu-HU" sz="4000" b="1" dirty="0" smtClean="0"/>
              <a:t>ÉS </a:t>
            </a:r>
            <a:br>
              <a:rPr lang="hu-HU" altLang="hu-HU" sz="4000" b="1" dirty="0" smtClean="0"/>
            </a:br>
            <a:r>
              <a:rPr lang="hu-HU" altLang="hu-HU" sz="4000" b="1" dirty="0" smtClean="0"/>
              <a:t>NYERESÉG ≠ BEVÉTEL</a:t>
            </a:r>
            <a:endParaRPr lang="en-US" altLang="hu-HU" sz="4000" b="1" dirty="0" smtClean="0"/>
          </a:p>
        </p:txBody>
      </p:sp>
      <p:pic>
        <p:nvPicPr>
          <p:cNvPr id="1370116" name="01 Siker tangó.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2700338" y="10485438"/>
            <a:ext cx="944562" cy="94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www.czuczora.sk/hirkepek/201410021107070.felkialtojel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886171"/>
            <a:ext cx="2857500" cy="4991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177141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1370116"/>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3701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11" repeatCount="indefinite" fill="hold" display="0">
                  <p:stCondLst>
                    <p:cond delay="indefinite"/>
                  </p:stCondLst>
                  <p:endCondLst>
                    <p:cond evt="onPrev" delay="0">
                      <p:tgtEl>
                        <p:sldTgt/>
                      </p:tgtEl>
                    </p:cond>
                    <p:cond evt="onStopAudio" delay="0">
                      <p:tgtEl>
                        <p:sldTgt/>
                      </p:tgtEl>
                    </p:cond>
                  </p:endCondLst>
                </p:cTn>
                <p:tgtEl>
                  <p:spTgt spid="1370116"/>
                </p:tgtEl>
              </p:cMediaNode>
            </p:audio>
          </p:childTnLst>
        </p:cTn>
      </p:par>
    </p:tnLst>
    <p:bldLst>
      <p:bldP spid="13701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F40A1EF3-0DA0-4907-AC83-1E9767887E7B}" type="slidenum">
              <a:rPr lang="hu-HU" altLang="hu-HU" sz="1400" smtClean="0"/>
              <a:pPr algn="r" eaLnBrk="1" hangingPunct="1">
                <a:spcBef>
                  <a:spcPct val="0"/>
                </a:spcBef>
                <a:buFontTx/>
                <a:buNone/>
              </a:pPr>
              <a:t>16</a:t>
            </a:fld>
            <a:endParaRPr lang="hu-HU" altLang="hu-HU" sz="1400" smtClean="0"/>
          </a:p>
        </p:txBody>
      </p:sp>
      <p:sp>
        <p:nvSpPr>
          <p:cNvPr id="41987" name="Rectangle 2"/>
          <p:cNvSpPr>
            <a:spLocks noGrp="1" noChangeArrowheads="1"/>
          </p:cNvSpPr>
          <p:nvPr>
            <p:ph type="title"/>
          </p:nvPr>
        </p:nvSpPr>
        <p:spPr>
          <a:xfrm>
            <a:off x="457200" y="620713"/>
            <a:ext cx="8229600" cy="4392612"/>
          </a:xfrm>
          <a:ln w="76200">
            <a:solidFill>
              <a:srgbClr val="FF0000"/>
            </a:solidFill>
            <a:miter lim="800000"/>
            <a:headEnd/>
            <a:tailEnd/>
          </a:ln>
        </p:spPr>
        <p:txBody>
          <a:bodyPr/>
          <a:lstStyle/>
          <a:p>
            <a:pPr eaLnBrk="1" hangingPunct="1"/>
            <a:r>
              <a:rPr lang="hu-HU" altLang="hu-HU" sz="4000" dirty="0" smtClean="0"/>
              <a:t> </a:t>
            </a:r>
            <a:r>
              <a:rPr lang="hu-HU" altLang="hu-HU" sz="3600" b="1" dirty="0" smtClean="0">
                <a:solidFill>
                  <a:schemeClr val="accent4"/>
                </a:solidFill>
              </a:rPr>
              <a:t>AZ EREDMÉNY (PROFIT) </a:t>
            </a:r>
            <a:br>
              <a:rPr lang="hu-HU" altLang="hu-HU" sz="3600" b="1" dirty="0" smtClean="0">
                <a:solidFill>
                  <a:schemeClr val="accent4"/>
                </a:solidFill>
              </a:rPr>
            </a:br>
            <a:r>
              <a:rPr lang="hu-HU" altLang="hu-HU" sz="2800" b="1" dirty="0" smtClean="0">
                <a:solidFill>
                  <a:schemeClr val="accent4"/>
                </a:solidFill>
              </a:rPr>
              <a:t>– AMI LEHET NYERESÉG VAGY VESZTESÉG –</a:t>
            </a:r>
            <a:br>
              <a:rPr lang="hu-HU" altLang="hu-HU" sz="2800" b="1" dirty="0" smtClean="0">
                <a:solidFill>
                  <a:schemeClr val="accent4"/>
                </a:solidFill>
              </a:rPr>
            </a:br>
            <a:r>
              <a:rPr lang="hu-HU" altLang="hu-HU" sz="2800" b="1" dirty="0" smtClean="0">
                <a:solidFill>
                  <a:schemeClr val="accent4"/>
                </a:solidFill>
              </a:rPr>
              <a:t/>
            </a:r>
            <a:br>
              <a:rPr lang="hu-HU" altLang="hu-HU" sz="2800" b="1" dirty="0" smtClean="0">
                <a:solidFill>
                  <a:schemeClr val="accent4"/>
                </a:solidFill>
              </a:rPr>
            </a:br>
            <a:r>
              <a:rPr lang="hu-HU" altLang="hu-HU" sz="3600" b="1" dirty="0" smtClean="0">
                <a:solidFill>
                  <a:schemeClr val="accent4"/>
                </a:solidFill>
              </a:rPr>
              <a:t>A HOZAMOK ÉS </a:t>
            </a:r>
            <a:r>
              <a:rPr lang="hu-HU" altLang="hu-HU" sz="3600" b="1" dirty="0">
                <a:solidFill>
                  <a:schemeClr val="accent4"/>
                </a:solidFill>
              </a:rPr>
              <a:t>R</a:t>
            </a:r>
            <a:r>
              <a:rPr lang="hu-HU" altLang="hu-HU" sz="3600" b="1" dirty="0" smtClean="0">
                <a:solidFill>
                  <a:schemeClr val="accent4"/>
                </a:solidFill>
              </a:rPr>
              <a:t>ÁFORDÍTÁSOK KÜLÖNBÖZETE</a:t>
            </a:r>
            <a:br>
              <a:rPr lang="hu-HU" altLang="hu-HU" sz="3600" b="1" dirty="0" smtClean="0">
                <a:solidFill>
                  <a:schemeClr val="accent4"/>
                </a:solidFill>
              </a:rPr>
            </a:br>
            <a:r>
              <a:rPr lang="hu-HU" altLang="hu-HU" sz="4000" b="1" dirty="0" smtClean="0">
                <a:solidFill>
                  <a:srgbClr val="FF3300"/>
                </a:solidFill>
              </a:rPr>
              <a:t>E = H - R</a:t>
            </a:r>
          </a:p>
        </p:txBody>
      </p:sp>
    </p:spTree>
    <p:extLst>
      <p:ext uri="{BB962C8B-B14F-4D97-AF65-F5344CB8AC3E}">
        <p14:creationId xmlns:p14="http://schemas.microsoft.com/office/powerpoint/2010/main" val="11800606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A241408E-11E8-4137-A1A1-3EFF621ACC10}" type="slidenum">
              <a:rPr lang="hu-HU" altLang="hu-HU" sz="1400" smtClean="0"/>
              <a:pPr algn="r" eaLnBrk="1" hangingPunct="1">
                <a:spcBef>
                  <a:spcPct val="0"/>
                </a:spcBef>
                <a:buFontTx/>
                <a:buNone/>
              </a:pPr>
              <a:t>17</a:t>
            </a:fld>
            <a:endParaRPr lang="hu-HU" altLang="hu-HU" sz="1400" smtClean="0"/>
          </a:p>
        </p:txBody>
      </p:sp>
      <p:sp>
        <p:nvSpPr>
          <p:cNvPr id="39940" name="Rectangle 3"/>
          <p:cNvSpPr>
            <a:spLocks noGrp="1" noChangeArrowheads="1"/>
          </p:cNvSpPr>
          <p:nvPr>
            <p:ph type="title"/>
          </p:nvPr>
        </p:nvSpPr>
        <p:spPr>
          <a:xfrm>
            <a:off x="468313" y="188913"/>
            <a:ext cx="8229600" cy="3168079"/>
          </a:xfrm>
          <a:solidFill>
            <a:srgbClr val="FFFFFF"/>
          </a:solidFill>
          <a:ln w="76200">
            <a:solidFill>
              <a:srgbClr val="FF3300"/>
            </a:solidFill>
            <a:miter lim="800000"/>
            <a:headEnd/>
            <a:tailEnd/>
          </a:ln>
        </p:spPr>
        <p:txBody>
          <a:bodyPr/>
          <a:lstStyle/>
          <a:p>
            <a:pPr eaLnBrk="1" hangingPunct="1"/>
            <a:r>
              <a:rPr lang="hu-HU" altLang="hu-HU" sz="4000" dirty="0" smtClean="0">
                <a:solidFill>
                  <a:srgbClr val="FF3300"/>
                </a:solidFill>
              </a:rPr>
              <a:t> </a:t>
            </a:r>
            <a:r>
              <a:rPr lang="hu-HU" altLang="hu-HU" sz="4000" b="1" dirty="0" smtClean="0">
                <a:solidFill>
                  <a:srgbClr val="FF3300"/>
                </a:solidFill>
              </a:rPr>
              <a:t>A HOZAM </a:t>
            </a:r>
            <a:br>
              <a:rPr lang="hu-HU" altLang="hu-HU" sz="4000" b="1" dirty="0" smtClean="0">
                <a:solidFill>
                  <a:srgbClr val="FF3300"/>
                </a:solidFill>
              </a:rPr>
            </a:br>
            <a:r>
              <a:rPr lang="hu-HU" altLang="hu-HU" sz="2400" b="1" dirty="0" smtClean="0">
                <a:solidFill>
                  <a:srgbClr val="FF3300"/>
                </a:solidFill>
              </a:rPr>
              <a:t>(ÁRBEVÉTEL, EGYÉB BEVÉTEL, </a:t>
            </a:r>
            <a:br>
              <a:rPr lang="hu-HU" altLang="hu-HU" sz="2400" b="1" dirty="0" smtClean="0">
                <a:solidFill>
                  <a:srgbClr val="FF3300"/>
                </a:solidFill>
              </a:rPr>
            </a:br>
            <a:r>
              <a:rPr lang="hu-HU" altLang="hu-HU" sz="2400" b="1" dirty="0" smtClean="0">
                <a:solidFill>
                  <a:srgbClr val="FF3300"/>
                </a:solidFill>
              </a:rPr>
              <a:t>PÉNZÜGYI BEVÉTEL)</a:t>
            </a:r>
            <a:r>
              <a:rPr lang="hu-HU" altLang="hu-HU" sz="4000" b="1" dirty="0" smtClean="0">
                <a:solidFill>
                  <a:srgbClr val="FF3300"/>
                </a:solidFill>
              </a:rPr>
              <a:t> </a:t>
            </a:r>
            <a:br>
              <a:rPr lang="hu-HU" altLang="hu-HU" sz="4000" b="1" dirty="0" smtClean="0">
                <a:solidFill>
                  <a:srgbClr val="FF3300"/>
                </a:solidFill>
              </a:rPr>
            </a:br>
            <a:r>
              <a:rPr lang="hu-HU" altLang="hu-HU" sz="4000" b="1" dirty="0" smtClean="0">
                <a:solidFill>
                  <a:srgbClr val="FF3300"/>
                </a:solidFill>
              </a:rPr>
              <a:t>AZ EREDMÉNYT NÖVELI.</a:t>
            </a:r>
            <a:br>
              <a:rPr lang="hu-HU" altLang="hu-HU" sz="4000" b="1" dirty="0" smtClean="0">
                <a:solidFill>
                  <a:srgbClr val="FF3300"/>
                </a:solidFill>
              </a:rPr>
            </a:br>
            <a:r>
              <a:rPr lang="hu-HU" altLang="hu-HU" sz="2800" b="1" dirty="0" smtClean="0">
                <a:solidFill>
                  <a:srgbClr val="FF3300"/>
                </a:solidFill>
              </a:rPr>
              <a:t>9. HOZAM SZÁMLÁK KÖVETEL OLDALA</a:t>
            </a:r>
            <a:endParaRPr lang="hu-HU" altLang="hu-HU" sz="2400" b="1" dirty="0" smtClean="0">
              <a:solidFill>
                <a:srgbClr val="FF3300"/>
              </a:solidFill>
            </a:endParaRPr>
          </a:p>
        </p:txBody>
      </p:sp>
    </p:spTree>
    <p:extLst>
      <p:ext uri="{BB962C8B-B14F-4D97-AF65-F5344CB8AC3E}">
        <p14:creationId xmlns:p14="http://schemas.microsoft.com/office/powerpoint/2010/main" val="41887497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D7AB416-A4AC-40AA-8000-5255DF7F84C0}" type="slidenum">
              <a:rPr lang="hu-HU" altLang="hu-HU" sz="1400" smtClean="0"/>
              <a:pPr algn="r" eaLnBrk="1" hangingPunct="1">
                <a:spcBef>
                  <a:spcPct val="0"/>
                </a:spcBef>
                <a:buFontTx/>
                <a:buNone/>
              </a:pPr>
              <a:t>18</a:t>
            </a:fld>
            <a:endParaRPr lang="hu-HU" altLang="hu-HU" sz="1400" smtClean="0"/>
          </a:p>
        </p:txBody>
      </p:sp>
      <p:sp>
        <p:nvSpPr>
          <p:cNvPr id="44036" name="Rectangle 3"/>
          <p:cNvSpPr>
            <a:spLocks noGrp="1" noChangeArrowheads="1"/>
          </p:cNvSpPr>
          <p:nvPr>
            <p:ph type="title"/>
          </p:nvPr>
        </p:nvSpPr>
        <p:spPr>
          <a:xfrm>
            <a:off x="374848" y="433636"/>
            <a:ext cx="8229600" cy="6307732"/>
          </a:xfrm>
          <a:solidFill>
            <a:srgbClr val="FFFFFF"/>
          </a:solidFill>
          <a:ln w="76200">
            <a:solidFill>
              <a:srgbClr val="FF3300"/>
            </a:solidFill>
            <a:miter lim="800000"/>
            <a:headEnd/>
            <a:tailEnd/>
          </a:ln>
        </p:spPr>
        <p:txBody>
          <a:bodyPr/>
          <a:lstStyle/>
          <a:p>
            <a:pPr eaLnBrk="1" hangingPunct="1"/>
            <a:r>
              <a:rPr lang="hu-HU" altLang="hu-HU" sz="4000" dirty="0" smtClean="0">
                <a:solidFill>
                  <a:srgbClr val="FF3300"/>
                </a:solidFill>
              </a:rPr>
              <a:t> </a:t>
            </a:r>
            <a:r>
              <a:rPr lang="hu-HU" altLang="hu-HU" sz="4000" b="1" dirty="0" smtClean="0">
                <a:solidFill>
                  <a:srgbClr val="FF3300"/>
                </a:solidFill>
              </a:rPr>
              <a:t>AZ ÁRBEVÉTEL A LEGFONTOSABB ELEME AZ EREDMÉNYNÖVELŐ TÉTELEKNEK (HOZAMOKNAK).</a:t>
            </a:r>
            <a:br>
              <a:rPr lang="hu-HU" altLang="hu-HU" sz="4000" b="1" dirty="0" smtClean="0">
                <a:solidFill>
                  <a:srgbClr val="FF3300"/>
                </a:solidFill>
              </a:rPr>
            </a:br>
            <a:r>
              <a:rPr lang="hu-HU" altLang="hu-HU" sz="4000" b="1" dirty="0" smtClean="0">
                <a:solidFill>
                  <a:srgbClr val="FF3300"/>
                </a:solidFill>
              </a:rPr>
              <a:t/>
            </a:r>
            <a:br>
              <a:rPr lang="hu-HU" altLang="hu-HU" sz="4000" b="1" dirty="0" smtClean="0">
                <a:solidFill>
                  <a:srgbClr val="FF3300"/>
                </a:solidFill>
              </a:rPr>
            </a:br>
            <a:r>
              <a:rPr lang="hu-HU" altLang="hu-HU" sz="2800" b="1" dirty="0" smtClean="0">
                <a:solidFill>
                  <a:schemeClr val="accent4"/>
                </a:solidFill>
              </a:rPr>
              <a:t>ÁRU, TERMÉK VAGY SZOLGÁLTATÁS ÉRTÉKESÍTÉSEKOR KELETKEZIK, ÉS AZ ÜGYLET REALIZÁSAKOR ELSZÁMOLJUK, AZ EREDMÉNY JAVÁRA, FÜGGETLENÜL ATTÓL, HOGY A PÉNZÜGYI TELJESÍTÉSE ELÖBB, EGYIDEJÜLEG, VAGY KÉSŐBB VALÓSUL MEG.</a:t>
            </a:r>
          </a:p>
        </p:txBody>
      </p:sp>
    </p:spTree>
    <p:extLst>
      <p:ext uri="{BB962C8B-B14F-4D97-AF65-F5344CB8AC3E}">
        <p14:creationId xmlns:p14="http://schemas.microsoft.com/office/powerpoint/2010/main" val="2649089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1D7AB416-A4AC-40AA-8000-5255DF7F84C0}" type="slidenum">
              <a:rPr lang="hu-HU" altLang="hu-HU" sz="1400" smtClean="0"/>
              <a:pPr algn="r" eaLnBrk="1" hangingPunct="1">
                <a:spcBef>
                  <a:spcPct val="0"/>
                </a:spcBef>
                <a:buFontTx/>
                <a:buNone/>
              </a:pPr>
              <a:t>19</a:t>
            </a:fld>
            <a:endParaRPr lang="hu-HU" altLang="hu-HU" sz="1400" smtClean="0"/>
          </a:p>
        </p:txBody>
      </p:sp>
      <p:sp>
        <p:nvSpPr>
          <p:cNvPr id="44036" name="Rectangle 3"/>
          <p:cNvSpPr>
            <a:spLocks noGrp="1" noChangeArrowheads="1"/>
          </p:cNvSpPr>
          <p:nvPr>
            <p:ph type="title"/>
          </p:nvPr>
        </p:nvSpPr>
        <p:spPr>
          <a:xfrm>
            <a:off x="-36512" y="1484784"/>
            <a:ext cx="9145016" cy="1368152"/>
          </a:xfrm>
          <a:solidFill>
            <a:srgbClr val="FFFFFF"/>
          </a:solidFill>
          <a:ln w="76200">
            <a:solidFill>
              <a:srgbClr val="FF3300"/>
            </a:solidFill>
            <a:miter lim="800000"/>
            <a:headEnd/>
            <a:tailEnd/>
          </a:ln>
        </p:spPr>
        <p:txBody>
          <a:bodyPr/>
          <a:lstStyle/>
          <a:p>
            <a:pPr eaLnBrk="1" hangingPunct="1"/>
            <a:r>
              <a:rPr lang="hu-HU" altLang="hu-HU" sz="2400" b="1" dirty="0" smtClean="0">
                <a:solidFill>
                  <a:srgbClr val="FF3300"/>
                </a:solidFill>
              </a:rPr>
              <a:t>A SZÁMVITELESEK HOZAM ALATT TEHÁT AZ EREDMÉNYT </a:t>
            </a:r>
            <a:r>
              <a:rPr lang="hu-HU" altLang="hu-HU" sz="2400" b="1" u="sng" dirty="0" smtClean="0">
                <a:solidFill>
                  <a:srgbClr val="FF3300"/>
                </a:solidFill>
              </a:rPr>
              <a:t>NÖVELŐ </a:t>
            </a:r>
            <a:r>
              <a:rPr lang="hu-HU" altLang="hu-HU" sz="2400" b="1" dirty="0" smtClean="0">
                <a:solidFill>
                  <a:srgbClr val="FF3300"/>
                </a:solidFill>
              </a:rPr>
              <a:t>TÉTELEKET ÉRTIK. </a:t>
            </a:r>
            <a:endParaRPr lang="hu-HU" altLang="hu-HU" sz="1800" b="1" dirty="0" smtClean="0">
              <a:solidFill>
                <a:srgbClr val="FF3300"/>
              </a:solidFill>
            </a:endParaRPr>
          </a:p>
        </p:txBody>
      </p:sp>
      <p:sp>
        <p:nvSpPr>
          <p:cNvPr id="5" name="Rectangle 3"/>
          <p:cNvSpPr txBox="1">
            <a:spLocks noChangeArrowheads="1"/>
          </p:cNvSpPr>
          <p:nvPr/>
        </p:nvSpPr>
        <p:spPr bwMode="auto">
          <a:xfrm>
            <a:off x="35496" y="3429000"/>
            <a:ext cx="9073007" cy="2520280"/>
          </a:xfrm>
          <a:prstGeom prst="rect">
            <a:avLst/>
          </a:prstGeom>
          <a:solidFill>
            <a:srgbClr val="FFFFFF"/>
          </a:solidFill>
          <a:ln w="762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bg1"/>
                </a:solidFill>
                <a:latin typeface="+mj-lt"/>
                <a:ea typeface="+mj-ea"/>
                <a:cs typeface="+mj-cs"/>
              </a:defRPr>
            </a:lvl1pPr>
            <a:lvl2pPr algn="ctr" rtl="0" eaLnBrk="0" fontAlgn="base" hangingPunct="0">
              <a:spcBef>
                <a:spcPct val="0"/>
              </a:spcBef>
              <a:spcAft>
                <a:spcPct val="0"/>
              </a:spcAft>
              <a:defRPr sz="4400">
                <a:solidFill>
                  <a:schemeClr val="bg1"/>
                </a:solidFill>
                <a:latin typeface="Arial" charset="0"/>
              </a:defRPr>
            </a:lvl2pPr>
            <a:lvl3pPr algn="ctr" rtl="0" eaLnBrk="0" fontAlgn="base" hangingPunct="0">
              <a:spcBef>
                <a:spcPct val="0"/>
              </a:spcBef>
              <a:spcAft>
                <a:spcPct val="0"/>
              </a:spcAft>
              <a:defRPr sz="4400">
                <a:solidFill>
                  <a:schemeClr val="bg1"/>
                </a:solidFill>
                <a:latin typeface="Arial" charset="0"/>
              </a:defRPr>
            </a:lvl3pPr>
            <a:lvl4pPr algn="ctr" rtl="0" eaLnBrk="0" fontAlgn="base" hangingPunct="0">
              <a:spcBef>
                <a:spcPct val="0"/>
              </a:spcBef>
              <a:spcAft>
                <a:spcPct val="0"/>
              </a:spcAft>
              <a:defRPr sz="4400">
                <a:solidFill>
                  <a:schemeClr val="bg1"/>
                </a:solidFill>
                <a:latin typeface="Arial" charset="0"/>
              </a:defRPr>
            </a:lvl4pPr>
            <a:lvl5pPr algn="ctr" rtl="0" eaLnBrk="0" fontAlgn="base" hangingPunct="0">
              <a:spcBef>
                <a:spcPct val="0"/>
              </a:spcBef>
              <a:spcAft>
                <a:spcPct val="0"/>
              </a:spcAft>
              <a:defRPr sz="4400">
                <a:solidFill>
                  <a:schemeClr val="bg1"/>
                </a:solidFill>
                <a:latin typeface="Arial" charset="0"/>
              </a:defRPr>
            </a:lvl5pPr>
            <a:lvl6pPr marL="457200" algn="ctr" rtl="0" fontAlgn="base">
              <a:spcBef>
                <a:spcPct val="0"/>
              </a:spcBef>
              <a:spcAft>
                <a:spcPct val="0"/>
              </a:spcAft>
              <a:defRPr sz="4400">
                <a:solidFill>
                  <a:schemeClr val="bg1"/>
                </a:solidFill>
                <a:latin typeface="Arial" charset="0"/>
              </a:defRPr>
            </a:lvl6pPr>
            <a:lvl7pPr marL="914400" algn="ctr" rtl="0" fontAlgn="base">
              <a:spcBef>
                <a:spcPct val="0"/>
              </a:spcBef>
              <a:spcAft>
                <a:spcPct val="0"/>
              </a:spcAft>
              <a:defRPr sz="4400">
                <a:solidFill>
                  <a:schemeClr val="bg1"/>
                </a:solidFill>
                <a:latin typeface="Arial" charset="0"/>
              </a:defRPr>
            </a:lvl7pPr>
            <a:lvl8pPr marL="1371600" algn="ctr" rtl="0" fontAlgn="base">
              <a:spcBef>
                <a:spcPct val="0"/>
              </a:spcBef>
              <a:spcAft>
                <a:spcPct val="0"/>
              </a:spcAft>
              <a:defRPr sz="4400">
                <a:solidFill>
                  <a:schemeClr val="bg1"/>
                </a:solidFill>
                <a:latin typeface="Arial" charset="0"/>
              </a:defRPr>
            </a:lvl8pPr>
            <a:lvl9pPr marL="1828800" algn="ctr" rtl="0" fontAlgn="base">
              <a:spcBef>
                <a:spcPct val="0"/>
              </a:spcBef>
              <a:spcAft>
                <a:spcPct val="0"/>
              </a:spcAft>
              <a:defRPr sz="4400">
                <a:solidFill>
                  <a:schemeClr val="bg1"/>
                </a:solidFill>
                <a:latin typeface="Arial" charset="0"/>
              </a:defRPr>
            </a:lvl9pPr>
          </a:lstStyle>
          <a:p>
            <a:pPr eaLnBrk="1" hangingPunct="1"/>
            <a:r>
              <a:rPr lang="hu-HU" altLang="hu-HU" sz="2400" kern="0" dirty="0" smtClean="0">
                <a:solidFill>
                  <a:srgbClr val="FF3300"/>
                </a:solidFill>
              </a:rPr>
              <a:t> </a:t>
            </a:r>
            <a:r>
              <a:rPr lang="hu-HU" altLang="hu-HU" sz="2400" b="1" kern="0" dirty="0" smtClean="0">
                <a:solidFill>
                  <a:schemeClr val="accent4"/>
                </a:solidFill>
              </a:rPr>
              <a:t>A PÉNZÜGYESEK HOZAM ALATT A BEFEKTETÉS MEGTÉRÜLÉSÉT ÉRTIK: HA 10 EREDMÉNY VAN 100 BEFEKTETÉSBŐL, AKKOR 10/100=10% A HOZAM</a:t>
            </a:r>
          </a:p>
          <a:p>
            <a:pPr eaLnBrk="1" hangingPunct="1"/>
            <a:r>
              <a:rPr lang="hu-HU" altLang="hu-HU" sz="2400" b="1" kern="0" dirty="0" smtClean="0">
                <a:solidFill>
                  <a:schemeClr val="accent4"/>
                </a:solidFill>
              </a:rPr>
              <a:t>AZ ILYEN </a:t>
            </a:r>
            <a:r>
              <a:rPr lang="hu-HU" altLang="hu-HU" sz="2400" b="1" kern="0" dirty="0">
                <a:solidFill>
                  <a:schemeClr val="accent4"/>
                </a:solidFill>
              </a:rPr>
              <a:t>HASZON/ÁLDOZAT TÍPUSÚ </a:t>
            </a:r>
            <a:r>
              <a:rPr lang="hu-HU" altLang="hu-HU" sz="2400" b="1" kern="0" dirty="0" smtClean="0">
                <a:solidFill>
                  <a:schemeClr val="accent4"/>
                </a:solidFill>
              </a:rPr>
              <a:t>MUTATÓKAT NEVEZZÜK HATÉKONYSÁGI MUTATÓNAK. </a:t>
            </a:r>
            <a:br>
              <a:rPr lang="hu-HU" altLang="hu-HU" sz="2400" b="1" kern="0" dirty="0" smtClean="0">
                <a:solidFill>
                  <a:schemeClr val="accent4"/>
                </a:solidFill>
              </a:rPr>
            </a:br>
            <a:r>
              <a:rPr lang="hu-HU" altLang="hu-HU" sz="2400" b="1" kern="0" dirty="0" smtClean="0">
                <a:solidFill>
                  <a:schemeClr val="accent4"/>
                </a:solidFill>
              </a:rPr>
              <a:t>ILYEN MUTATÓ A ROI IS.</a:t>
            </a:r>
            <a:endParaRPr lang="hu-HU" altLang="hu-HU" sz="1800" b="1" kern="0" dirty="0" smtClean="0">
              <a:solidFill>
                <a:schemeClr val="accent4"/>
              </a:solidFill>
            </a:endParaRPr>
          </a:p>
        </p:txBody>
      </p:sp>
    </p:spTree>
    <p:extLst>
      <p:ext uri="{BB962C8B-B14F-4D97-AF65-F5344CB8AC3E}">
        <p14:creationId xmlns:p14="http://schemas.microsoft.com/office/powerpoint/2010/main" val="285855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116632"/>
            <a:ext cx="8229600" cy="648072"/>
          </a:xfrm>
        </p:spPr>
        <p:txBody>
          <a:bodyPr/>
          <a:lstStyle/>
          <a:p>
            <a:r>
              <a:rPr lang="hu-HU" sz="2800" b="1" dirty="0" smtClean="0">
                <a:solidFill>
                  <a:srgbClr val="FF0000"/>
                </a:solidFill>
              </a:rPr>
              <a:t>MESE A VAKOKRÓL ÉS AZ ELEFÁNTRÓL</a:t>
            </a:r>
            <a:endParaRPr lang="hu-HU" sz="2800" b="1" dirty="0">
              <a:solidFill>
                <a:srgbClr val="FF0000"/>
              </a:solidFill>
            </a:endParaRPr>
          </a:p>
        </p:txBody>
      </p:sp>
      <p:sp>
        <p:nvSpPr>
          <p:cNvPr id="3" name="Dia számának helye 2"/>
          <p:cNvSpPr>
            <a:spLocks noGrp="1"/>
          </p:cNvSpPr>
          <p:nvPr>
            <p:ph type="sldNum" sz="quarter" idx="12"/>
          </p:nvPr>
        </p:nvSpPr>
        <p:spPr/>
        <p:txBody>
          <a:bodyPr/>
          <a:lstStyle/>
          <a:p>
            <a:pPr>
              <a:defRPr/>
            </a:pPr>
            <a:fld id="{17315AE2-024D-4DBE-86D7-EF04CDA9C1D9}" type="slidenum">
              <a:rPr lang="hu-HU" smtClean="0"/>
              <a:pPr>
                <a:defRPr/>
              </a:pPr>
              <a:t>2</a:t>
            </a:fld>
            <a:endParaRPr lang="hu-HU"/>
          </a:p>
        </p:txBody>
      </p:sp>
      <p:pic>
        <p:nvPicPr>
          <p:cNvPr id="5" name="Kép 4" descr="C:\doc\SAJÁT\saját könyvek\Számvitel alapjai\képek\proba8k.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1640" y="908640"/>
            <a:ext cx="5760720" cy="5760720"/>
          </a:xfrm>
          <a:prstGeom prst="rect">
            <a:avLst/>
          </a:prstGeom>
          <a:noFill/>
          <a:ln>
            <a:noFill/>
          </a:ln>
        </p:spPr>
      </p:pic>
    </p:spTree>
    <p:extLst>
      <p:ext uri="{BB962C8B-B14F-4D97-AF65-F5344CB8AC3E}">
        <p14:creationId xmlns:p14="http://schemas.microsoft.com/office/powerpoint/2010/main" val="270271919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4DBFAA16-FB0F-4AEE-A846-47C2983CB8E6}" type="slidenum">
              <a:rPr lang="hu-HU" altLang="hu-HU" sz="1400" smtClean="0"/>
              <a:pPr algn="r" eaLnBrk="1" hangingPunct="1">
                <a:spcBef>
                  <a:spcPct val="0"/>
                </a:spcBef>
                <a:buFontTx/>
                <a:buNone/>
              </a:pPr>
              <a:t>20</a:t>
            </a:fld>
            <a:endParaRPr lang="hu-HU" altLang="hu-HU" sz="1400" smtClean="0"/>
          </a:p>
        </p:txBody>
      </p:sp>
      <p:sp>
        <p:nvSpPr>
          <p:cNvPr id="39940" name="Rectangle 3"/>
          <p:cNvSpPr>
            <a:spLocks noGrp="1" noChangeArrowheads="1"/>
          </p:cNvSpPr>
          <p:nvPr>
            <p:ph type="title"/>
          </p:nvPr>
        </p:nvSpPr>
        <p:spPr>
          <a:xfrm>
            <a:off x="457200" y="1268413"/>
            <a:ext cx="8229600" cy="2303462"/>
          </a:xfrm>
          <a:solidFill>
            <a:srgbClr val="FFFFFF"/>
          </a:solidFill>
          <a:ln w="76200">
            <a:solidFill>
              <a:srgbClr val="FF0000"/>
            </a:solidFill>
            <a:miter lim="800000"/>
            <a:headEnd/>
            <a:tailEnd/>
          </a:ln>
        </p:spPr>
        <p:txBody>
          <a:bodyPr/>
          <a:lstStyle/>
          <a:p>
            <a:pPr eaLnBrk="1" hangingPunct="1"/>
            <a:r>
              <a:rPr lang="hu-HU" altLang="hu-HU" sz="4000" b="1" dirty="0" smtClean="0">
                <a:solidFill>
                  <a:srgbClr val="FF3300"/>
                </a:solidFill>
              </a:rPr>
              <a:t>A RÁFORDÍTÁS AZ EREDMÉNYT CSÖKKENTI</a:t>
            </a:r>
            <a:br>
              <a:rPr lang="hu-HU" altLang="hu-HU" sz="4000" b="1" dirty="0" smtClean="0">
                <a:solidFill>
                  <a:srgbClr val="FF3300"/>
                </a:solidFill>
              </a:rPr>
            </a:br>
            <a:r>
              <a:rPr lang="hu-HU" altLang="hu-HU" sz="2400" b="1" dirty="0" smtClean="0">
                <a:solidFill>
                  <a:srgbClr val="FF3300"/>
                </a:solidFill>
              </a:rPr>
              <a:t>8. RÁFORDÍTÁS SZÁMLÁK TARTOZIK OLDALA</a:t>
            </a:r>
          </a:p>
        </p:txBody>
      </p:sp>
    </p:spTree>
    <p:extLst>
      <p:ext uri="{BB962C8B-B14F-4D97-AF65-F5344CB8AC3E}">
        <p14:creationId xmlns:p14="http://schemas.microsoft.com/office/powerpoint/2010/main" val="41211423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DBE343D-33C3-468B-8D67-A75ACBEC4A97}" type="slidenum">
              <a:rPr lang="hu-HU" altLang="hu-HU" sz="1400" smtClean="0"/>
              <a:pPr algn="r" eaLnBrk="1" hangingPunct="1">
                <a:spcBef>
                  <a:spcPct val="0"/>
                </a:spcBef>
                <a:buFontTx/>
                <a:buNone/>
              </a:pPr>
              <a:t>21</a:t>
            </a:fld>
            <a:endParaRPr lang="hu-HU" altLang="hu-HU" sz="1400" smtClean="0"/>
          </a:p>
        </p:txBody>
      </p:sp>
      <p:sp>
        <p:nvSpPr>
          <p:cNvPr id="6" name="Rectangle 3"/>
          <p:cNvSpPr>
            <a:spLocks noGrp="1" noChangeArrowheads="1"/>
          </p:cNvSpPr>
          <p:nvPr>
            <p:ph type="title"/>
          </p:nvPr>
        </p:nvSpPr>
        <p:spPr>
          <a:xfrm>
            <a:off x="0" y="433636"/>
            <a:ext cx="9036496" cy="5659660"/>
          </a:xfrm>
          <a:solidFill>
            <a:srgbClr val="FFFFFF"/>
          </a:solidFill>
          <a:ln w="76200">
            <a:solidFill>
              <a:schemeClr val="tx1"/>
            </a:solidFill>
            <a:miter lim="800000"/>
            <a:headEnd/>
            <a:tailEnd/>
          </a:ln>
        </p:spPr>
        <p:txBody>
          <a:bodyPr/>
          <a:lstStyle/>
          <a:p>
            <a:pPr eaLnBrk="1" hangingPunct="1"/>
            <a:r>
              <a:rPr lang="hu-HU" altLang="hu-HU" sz="2400" b="1" dirty="0" smtClean="0">
                <a:solidFill>
                  <a:srgbClr val="000066"/>
                </a:solidFill>
              </a:rPr>
              <a:t>RÁFORDÍTÁSOK AZ </a:t>
            </a:r>
            <a:r>
              <a:rPr lang="hu-HU" altLang="hu-HU" sz="2400" b="1" dirty="0">
                <a:solidFill>
                  <a:srgbClr val="000066"/>
                </a:solidFill>
              </a:rPr>
              <a:t>EREDMÉNYT </a:t>
            </a:r>
            <a:r>
              <a:rPr lang="hu-HU" altLang="hu-HU" sz="2400" b="1" u="sng" dirty="0" smtClean="0">
                <a:solidFill>
                  <a:srgbClr val="000066"/>
                </a:solidFill>
              </a:rPr>
              <a:t>CSÖKKENTŐ</a:t>
            </a:r>
            <a:r>
              <a:rPr lang="hu-HU" altLang="hu-HU" sz="2400" b="1" dirty="0" smtClean="0">
                <a:solidFill>
                  <a:srgbClr val="000066"/>
                </a:solidFill>
              </a:rPr>
              <a:t> TÉTELEK, </a:t>
            </a:r>
            <a:br>
              <a:rPr lang="hu-HU" altLang="hu-HU" sz="2400" b="1" dirty="0" smtClean="0">
                <a:solidFill>
                  <a:srgbClr val="000066"/>
                </a:solidFill>
              </a:rPr>
            </a:br>
            <a:r>
              <a:rPr lang="hu-HU" altLang="hu-HU" sz="1800" b="1" dirty="0" smtClean="0">
                <a:solidFill>
                  <a:srgbClr val="000066"/>
                </a:solidFill>
              </a:rPr>
              <a:t>EZEK </a:t>
            </a:r>
            <a:r>
              <a:rPr lang="hu-HU" altLang="hu-HU" sz="1800" b="1" dirty="0">
                <a:solidFill>
                  <a:srgbClr val="000066"/>
                </a:solidFill>
              </a:rPr>
              <a:t>A KÖVETKEZŐK: </a:t>
            </a:r>
            <a:r>
              <a:rPr lang="hu-HU" altLang="hu-HU" sz="1800" b="1" dirty="0" smtClean="0">
                <a:solidFill>
                  <a:srgbClr val="000066"/>
                </a:solidFill>
              </a:rPr>
              <a:t/>
            </a:r>
            <a:br>
              <a:rPr lang="hu-HU" altLang="hu-HU" sz="1800" b="1" dirty="0" smtClean="0">
                <a:solidFill>
                  <a:srgbClr val="000066"/>
                </a:solidFill>
              </a:rPr>
            </a:br>
            <a:r>
              <a:rPr lang="hu-HU" altLang="hu-HU" sz="2400" b="1" dirty="0">
                <a:solidFill>
                  <a:srgbClr val="000066"/>
                </a:solidFill>
              </a:rPr>
              <a:t/>
            </a:r>
            <a:br>
              <a:rPr lang="hu-HU" altLang="hu-HU" sz="2400" b="1" dirty="0">
                <a:solidFill>
                  <a:srgbClr val="000066"/>
                </a:solidFill>
              </a:rPr>
            </a:br>
            <a:r>
              <a:rPr lang="hu-HU" altLang="hu-HU" sz="2400" b="1" dirty="0">
                <a:solidFill>
                  <a:srgbClr val="000066"/>
                </a:solidFill>
              </a:rPr>
              <a:t>- ÉRTÉKESÍTÉS </a:t>
            </a:r>
            <a:r>
              <a:rPr lang="hu-HU" altLang="hu-HU" sz="2400" b="1" dirty="0" smtClean="0">
                <a:solidFill>
                  <a:srgbClr val="000066"/>
                </a:solidFill>
              </a:rPr>
              <a:t>ELSZÁMOLT ÖNKÖLTSÉGE</a:t>
            </a:r>
            <a:br>
              <a:rPr lang="hu-HU" altLang="hu-HU" sz="2400" b="1" dirty="0" smtClean="0">
                <a:solidFill>
                  <a:srgbClr val="000066"/>
                </a:solidFill>
              </a:rPr>
            </a:br>
            <a:r>
              <a:rPr lang="hu-HU" altLang="hu-HU" sz="2400" b="1" dirty="0" smtClean="0">
                <a:solidFill>
                  <a:srgbClr val="000066"/>
                </a:solidFill>
              </a:rPr>
              <a:t>- ELADOTT ÁRUK BESZERZÉSI ÉRTÉKE (ELÁBÉ)</a:t>
            </a:r>
            <a:br>
              <a:rPr lang="hu-HU" altLang="hu-HU" sz="2400" b="1" dirty="0" smtClean="0">
                <a:solidFill>
                  <a:srgbClr val="000066"/>
                </a:solidFill>
              </a:rPr>
            </a:br>
            <a:r>
              <a:rPr lang="hu-HU" altLang="hu-HU" sz="2400" b="1" dirty="0" smtClean="0">
                <a:solidFill>
                  <a:srgbClr val="000066"/>
                </a:solidFill>
              </a:rPr>
              <a:t>- ELADOTT (KÖZVETÍTETT) SZOLGÁLTATÁSOK ÉRTÉKE</a:t>
            </a:r>
            <a:br>
              <a:rPr lang="hu-HU" altLang="hu-HU" sz="2400" b="1" dirty="0" smtClean="0">
                <a:solidFill>
                  <a:srgbClr val="000066"/>
                </a:solidFill>
              </a:rPr>
            </a:br>
            <a:r>
              <a:rPr lang="hu-HU" altLang="hu-HU" sz="1600" b="1" dirty="0" smtClean="0">
                <a:solidFill>
                  <a:srgbClr val="FF0000"/>
                </a:solidFill>
              </a:rPr>
              <a:t>TOVÁBBÁ A KÖLTSÉGEK KONVERTÁLÁSÁBÓL</a:t>
            </a:r>
            <a:r>
              <a:rPr lang="hu-HU" altLang="hu-HU" sz="2400" b="1" dirty="0">
                <a:solidFill>
                  <a:srgbClr val="000066"/>
                </a:solidFill>
              </a:rPr>
              <a:t/>
            </a:r>
            <a:br>
              <a:rPr lang="hu-HU" altLang="hu-HU" sz="2400" b="1" dirty="0">
                <a:solidFill>
                  <a:srgbClr val="000066"/>
                </a:solidFill>
              </a:rPr>
            </a:br>
            <a:r>
              <a:rPr lang="hu-HU" altLang="hu-HU" sz="2800" b="1" dirty="0" smtClean="0">
                <a:solidFill>
                  <a:srgbClr val="000066"/>
                </a:solidFill>
              </a:rPr>
              <a:t/>
            </a:r>
            <a:br>
              <a:rPr lang="hu-HU" altLang="hu-HU" sz="2800" b="1" dirty="0" smtClean="0">
                <a:solidFill>
                  <a:srgbClr val="000066"/>
                </a:solidFill>
              </a:rPr>
            </a:br>
            <a:r>
              <a:rPr lang="hu-HU" altLang="hu-HU" sz="2800" b="1" dirty="0" smtClean="0">
                <a:solidFill>
                  <a:srgbClr val="000066"/>
                </a:solidFill>
              </a:rPr>
              <a:t/>
            </a:r>
            <a:br>
              <a:rPr lang="hu-HU" altLang="hu-HU" sz="2800" b="1" dirty="0" smtClean="0">
                <a:solidFill>
                  <a:srgbClr val="000066"/>
                </a:solidFill>
              </a:rPr>
            </a:br>
            <a:r>
              <a:rPr lang="hu-HU" altLang="hu-HU" sz="2400" b="1" dirty="0">
                <a:solidFill>
                  <a:srgbClr val="000066"/>
                </a:solidFill>
              </a:rPr>
              <a:t/>
            </a:r>
            <a:br>
              <a:rPr lang="hu-HU" altLang="hu-HU" sz="2400" b="1" dirty="0">
                <a:solidFill>
                  <a:srgbClr val="000066"/>
                </a:solidFill>
              </a:rPr>
            </a:br>
            <a:r>
              <a:rPr lang="hu-HU" altLang="hu-HU" sz="2400" b="1" dirty="0">
                <a:solidFill>
                  <a:srgbClr val="000066"/>
                </a:solidFill>
              </a:rPr>
              <a:t>- EGYÉB </a:t>
            </a:r>
            <a:r>
              <a:rPr lang="hu-HU" altLang="hu-HU" sz="2400" b="1" dirty="0" smtClean="0">
                <a:solidFill>
                  <a:srgbClr val="000066"/>
                </a:solidFill>
              </a:rPr>
              <a:t>RÁFORDÍTÁS</a:t>
            </a:r>
            <a:r>
              <a:rPr lang="hu-HU" altLang="hu-HU" sz="2400" b="1" dirty="0">
                <a:solidFill>
                  <a:srgbClr val="000066"/>
                </a:solidFill>
              </a:rPr>
              <a:t/>
            </a:r>
            <a:br>
              <a:rPr lang="hu-HU" altLang="hu-HU" sz="2400" b="1" dirty="0">
                <a:solidFill>
                  <a:srgbClr val="000066"/>
                </a:solidFill>
              </a:rPr>
            </a:br>
            <a:r>
              <a:rPr lang="hu-HU" altLang="hu-HU" sz="2400" b="1" dirty="0">
                <a:solidFill>
                  <a:srgbClr val="000066"/>
                </a:solidFill>
              </a:rPr>
              <a:t>- PÉNZÜGYI </a:t>
            </a:r>
            <a:r>
              <a:rPr lang="hu-HU" altLang="hu-HU" sz="2400" b="1" dirty="0" smtClean="0">
                <a:solidFill>
                  <a:srgbClr val="000066"/>
                </a:solidFill>
              </a:rPr>
              <a:t>RÁFORDÍTÁS</a:t>
            </a:r>
          </a:p>
        </p:txBody>
      </p:sp>
      <p:sp>
        <p:nvSpPr>
          <p:cNvPr id="3" name="Szövegdoboz 2"/>
          <p:cNvSpPr txBox="1"/>
          <p:nvPr/>
        </p:nvSpPr>
        <p:spPr>
          <a:xfrm>
            <a:off x="35496" y="3606115"/>
            <a:ext cx="4608512" cy="830997"/>
          </a:xfrm>
          <a:prstGeom prst="rect">
            <a:avLst/>
          </a:prstGeom>
          <a:noFill/>
        </p:spPr>
        <p:txBody>
          <a:bodyPr wrap="square" rtlCol="0">
            <a:spAutoFit/>
          </a:bodyPr>
          <a:lstStyle/>
          <a:p>
            <a:r>
              <a:rPr lang="hu-HU" sz="1600" b="1" dirty="0" smtClean="0">
                <a:solidFill>
                  <a:srgbClr val="000066"/>
                </a:solidFill>
              </a:rPr>
              <a:t>- ANYAGJELLEGŰ RÁFORDÍTÁS</a:t>
            </a:r>
          </a:p>
          <a:p>
            <a:r>
              <a:rPr lang="hu-HU" sz="1600" b="1" dirty="0" smtClean="0">
                <a:solidFill>
                  <a:srgbClr val="000066"/>
                </a:solidFill>
              </a:rPr>
              <a:t>- SZEMÉLYI JELLEGŰ RÁFORDÍTÁS</a:t>
            </a:r>
          </a:p>
          <a:p>
            <a:r>
              <a:rPr lang="hu-HU" sz="1600" b="1" dirty="0" smtClean="0">
                <a:solidFill>
                  <a:srgbClr val="000066"/>
                </a:solidFill>
              </a:rPr>
              <a:t>- ÉRTÉKCSÖKKENÉSI LEÍRÁS</a:t>
            </a:r>
            <a:endParaRPr lang="hu-HU" sz="1600" b="1" dirty="0">
              <a:solidFill>
                <a:srgbClr val="000066"/>
              </a:solidFill>
            </a:endParaRPr>
          </a:p>
        </p:txBody>
      </p:sp>
      <p:sp>
        <p:nvSpPr>
          <p:cNvPr id="8" name="Szövegdoboz 7"/>
          <p:cNvSpPr txBox="1"/>
          <p:nvPr/>
        </p:nvSpPr>
        <p:spPr>
          <a:xfrm>
            <a:off x="4036132" y="3573016"/>
            <a:ext cx="5000364" cy="1077218"/>
          </a:xfrm>
          <a:prstGeom prst="rect">
            <a:avLst/>
          </a:prstGeom>
          <a:noFill/>
        </p:spPr>
        <p:txBody>
          <a:bodyPr wrap="square" rtlCol="0">
            <a:spAutoFit/>
          </a:bodyPr>
          <a:lstStyle/>
          <a:p>
            <a:pPr marL="285750" indent="-285750">
              <a:buFontTx/>
              <a:buChar char="-"/>
            </a:pPr>
            <a:r>
              <a:rPr lang="hu-HU" sz="1600" b="1" dirty="0" smtClean="0">
                <a:solidFill>
                  <a:srgbClr val="000066"/>
                </a:solidFill>
              </a:rPr>
              <a:t>ÉRTÉKESÍTÉS KÖZVETLEN KÖLTSÉGEIBŐL EZT AZ ÉVET TERHELŐ RÁFORDÍTÁSOK</a:t>
            </a:r>
          </a:p>
          <a:p>
            <a:pPr marL="285750" indent="-285750">
              <a:buFontTx/>
              <a:buChar char="-"/>
            </a:pPr>
            <a:r>
              <a:rPr lang="hu-HU" sz="1600" b="1" dirty="0" smtClean="0">
                <a:solidFill>
                  <a:srgbClr val="000066"/>
                </a:solidFill>
              </a:rPr>
              <a:t>ÉRTÉKESÍTÉS KÖZVETETT </a:t>
            </a:r>
            <a:r>
              <a:rPr lang="hu-HU" sz="1600" b="1" dirty="0">
                <a:solidFill>
                  <a:srgbClr val="000066"/>
                </a:solidFill>
              </a:rPr>
              <a:t>KÖLTSÉGEIBŐL </a:t>
            </a:r>
            <a:r>
              <a:rPr lang="hu-HU" sz="1600" b="1" dirty="0" smtClean="0">
                <a:solidFill>
                  <a:srgbClr val="000066"/>
                </a:solidFill>
              </a:rPr>
              <a:t>EZT AZ ÉVET </a:t>
            </a:r>
            <a:r>
              <a:rPr lang="hu-HU" sz="1600" b="1" dirty="0">
                <a:solidFill>
                  <a:srgbClr val="000066"/>
                </a:solidFill>
              </a:rPr>
              <a:t>TERHELŐ RÁFORDÍTÁSOK</a:t>
            </a:r>
          </a:p>
        </p:txBody>
      </p:sp>
    </p:spTree>
    <p:extLst>
      <p:ext uri="{BB962C8B-B14F-4D97-AF65-F5344CB8AC3E}">
        <p14:creationId xmlns:p14="http://schemas.microsoft.com/office/powerpoint/2010/main" val="20228031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099"/>
            <a:ext cx="2857500" cy="499110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857500" y="1772816"/>
            <a:ext cx="6034980" cy="3528392"/>
          </a:xfrm>
          <a:ln w="57150">
            <a:solidFill>
              <a:srgbClr val="FF5353"/>
            </a:solidFill>
          </a:ln>
        </p:spPr>
        <p:txBody>
          <a:bodyPr/>
          <a:lstStyle/>
          <a:p>
            <a:pPr>
              <a:defRPr/>
            </a:pPr>
            <a:r>
              <a:rPr lang="hu-HU" altLang="hu-HU" sz="3600" b="1" dirty="0">
                <a:effectLst>
                  <a:outerShdw blurRad="38100" dist="38100" dir="2700000" algn="tl">
                    <a:srgbClr val="000000">
                      <a:alpha val="43137"/>
                    </a:srgbClr>
                  </a:outerShdw>
                </a:effectLst>
              </a:rPr>
              <a:t>HOZAM, </a:t>
            </a:r>
            <a:br>
              <a:rPr lang="hu-HU" altLang="hu-HU" sz="3600" b="1" dirty="0">
                <a:effectLst>
                  <a:outerShdw blurRad="38100" dist="38100" dir="2700000" algn="tl">
                    <a:srgbClr val="000000">
                      <a:alpha val="43137"/>
                    </a:srgbClr>
                  </a:outerShdw>
                </a:effectLst>
              </a:rPr>
            </a:br>
            <a:r>
              <a:rPr lang="hu-HU" altLang="hu-HU" sz="3600" b="1" dirty="0">
                <a:effectLst>
                  <a:outerShdw blurRad="38100" dist="38100" dir="2700000" algn="tl">
                    <a:srgbClr val="000000">
                      <a:alpha val="43137"/>
                    </a:srgbClr>
                  </a:outerShdw>
                </a:effectLst>
              </a:rPr>
              <a:t>ÁRBEVÉTEL, BEVÉTEL </a:t>
            </a:r>
            <a:br>
              <a:rPr lang="hu-HU" altLang="hu-HU" sz="3600" b="1" dirty="0">
                <a:effectLst>
                  <a:outerShdw blurRad="38100" dist="38100" dir="2700000" algn="tl">
                    <a:srgbClr val="000000">
                      <a:alpha val="43137"/>
                    </a:srgbClr>
                  </a:outerShdw>
                </a:effectLst>
              </a:rPr>
            </a:br>
            <a:r>
              <a:rPr lang="hu-HU" altLang="hu-HU" sz="3600" b="1" dirty="0">
                <a:effectLst>
                  <a:outerShdw blurRad="38100" dist="38100" dir="2700000" algn="tl">
                    <a:srgbClr val="000000">
                      <a:alpha val="43137"/>
                    </a:srgbClr>
                  </a:outerShdw>
                </a:effectLst>
              </a:rPr>
              <a:t>TEHÁT</a:t>
            </a:r>
            <a:br>
              <a:rPr lang="hu-HU" altLang="hu-HU" sz="3600" b="1" dirty="0">
                <a:effectLst>
                  <a:outerShdw blurRad="38100" dist="38100" dir="2700000" algn="tl">
                    <a:srgbClr val="000000">
                      <a:alpha val="43137"/>
                    </a:srgbClr>
                  </a:outerShdw>
                </a:effectLst>
              </a:rPr>
            </a:br>
            <a:r>
              <a:rPr lang="hu-HU" altLang="hu-HU" sz="3600" b="1" dirty="0">
                <a:effectLst>
                  <a:outerShdw blurRad="38100" dist="38100" dir="2700000" algn="tl">
                    <a:srgbClr val="000000">
                      <a:alpha val="43137"/>
                    </a:srgbClr>
                  </a:outerShdw>
                </a:effectLst>
              </a:rPr>
              <a:t>NEM CSERESZABATOS FOGALMAK!</a:t>
            </a:r>
            <a:endParaRPr lang="hu-HU" sz="3600" b="1" dirty="0"/>
          </a:p>
        </p:txBody>
      </p:sp>
      <p:sp>
        <p:nvSpPr>
          <p:cNvPr id="69635" name="Dia számának helye 2"/>
          <p:cNvSpPr>
            <a:spLocks noGrp="1"/>
          </p:cNvSpPr>
          <p:nvPr>
            <p:ph type="sldNum" sz="quarter" idx="12"/>
          </p:nvPr>
        </p:nvSpPr>
        <p:spPr>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fld id="{D85477DB-941F-4BD3-AAC7-89AE7ECF3FCD}" type="slidenum">
              <a:rPr lang="hu-HU" altLang="hu-HU" sz="1400" smtClean="0">
                <a:solidFill>
                  <a:schemeClr val="tx1"/>
                </a:solidFill>
              </a:rPr>
              <a:pPr eaLnBrk="1" hangingPunct="1">
                <a:spcBef>
                  <a:spcPct val="0"/>
                </a:spcBef>
                <a:buFontTx/>
                <a:buNone/>
              </a:pPr>
              <a:t>22</a:t>
            </a:fld>
            <a:endParaRPr lang="hu-HU" altLang="hu-HU" sz="1400" smtClean="0">
              <a:solidFill>
                <a:schemeClr val="tx1"/>
              </a:solidFill>
            </a:endParaRPr>
          </a:p>
        </p:txBody>
      </p:sp>
    </p:spTree>
    <p:extLst>
      <p:ext uri="{BB962C8B-B14F-4D97-AF65-F5344CB8AC3E}">
        <p14:creationId xmlns:p14="http://schemas.microsoft.com/office/powerpoint/2010/main" val="3028111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38DACEF-8572-4814-A032-2AF4F69F21DB}" type="slidenum">
              <a:rPr lang="hu-HU" altLang="hu-HU" sz="1400" smtClean="0"/>
              <a:pPr algn="r" eaLnBrk="1" hangingPunct="1">
                <a:spcBef>
                  <a:spcPct val="0"/>
                </a:spcBef>
                <a:buFontTx/>
                <a:buNone/>
              </a:pPr>
              <a:t>23</a:t>
            </a:fld>
            <a:endParaRPr lang="hu-HU" altLang="hu-HU" sz="1400" smtClean="0"/>
          </a:p>
        </p:txBody>
      </p:sp>
      <p:sp>
        <p:nvSpPr>
          <p:cNvPr id="48131" name="Rectangle 2"/>
          <p:cNvSpPr>
            <a:spLocks noGrp="1" noChangeArrowheads="1"/>
          </p:cNvSpPr>
          <p:nvPr>
            <p:ph type="title"/>
          </p:nvPr>
        </p:nvSpPr>
        <p:spPr>
          <a:xfrm>
            <a:off x="361950" y="74613"/>
            <a:ext cx="8458200" cy="762000"/>
          </a:xfrm>
        </p:spPr>
        <p:txBody>
          <a:bodyPr/>
          <a:lstStyle/>
          <a:p>
            <a:pPr eaLnBrk="1" hangingPunct="1"/>
            <a:r>
              <a:rPr lang="hu-HU" altLang="hu-HU" sz="4000" b="1" dirty="0" smtClean="0">
                <a:solidFill>
                  <a:srgbClr val="FF3300"/>
                </a:solidFill>
              </a:rPr>
              <a:t>HOZAM, ÁRBEVÉTEL BEVÉTEL</a:t>
            </a:r>
          </a:p>
        </p:txBody>
      </p:sp>
      <p:sp>
        <p:nvSpPr>
          <p:cNvPr id="48132" name="Oval 4"/>
          <p:cNvSpPr>
            <a:spLocks noChangeArrowheads="1"/>
          </p:cNvSpPr>
          <p:nvPr/>
        </p:nvSpPr>
        <p:spPr bwMode="auto">
          <a:xfrm>
            <a:off x="3433763" y="2035175"/>
            <a:ext cx="4953000" cy="4419600"/>
          </a:xfrm>
          <a:prstGeom prst="ellipse">
            <a:avLst/>
          </a:prstGeom>
          <a:noFill/>
          <a:ln w="50800">
            <a:solidFill>
              <a:srgbClr val="0066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8133" name="Oval 5"/>
          <p:cNvSpPr>
            <a:spLocks noChangeArrowheads="1"/>
          </p:cNvSpPr>
          <p:nvPr/>
        </p:nvSpPr>
        <p:spPr bwMode="auto">
          <a:xfrm>
            <a:off x="3141663" y="909638"/>
            <a:ext cx="5678487" cy="5543550"/>
          </a:xfrm>
          <a:prstGeom prst="ellipse">
            <a:avLst/>
          </a:prstGeom>
          <a:noFill/>
          <a:ln w="508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solidFill>
                <a:srgbClr val="FF3300"/>
              </a:solidFill>
            </a:endParaRPr>
          </a:p>
        </p:txBody>
      </p:sp>
      <p:sp>
        <p:nvSpPr>
          <p:cNvPr id="48134" name="Oval 6"/>
          <p:cNvSpPr>
            <a:spLocks noChangeArrowheads="1"/>
          </p:cNvSpPr>
          <p:nvPr/>
        </p:nvSpPr>
        <p:spPr bwMode="auto">
          <a:xfrm>
            <a:off x="2003425" y="1701800"/>
            <a:ext cx="4800600" cy="4343400"/>
          </a:xfrm>
          <a:prstGeom prst="ellipse">
            <a:avLst/>
          </a:prstGeom>
          <a:noFill/>
          <a:ln w="5080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48135" name="Rectangle 8"/>
          <p:cNvSpPr>
            <a:spLocks noChangeArrowheads="1"/>
          </p:cNvSpPr>
          <p:nvPr/>
        </p:nvSpPr>
        <p:spPr bwMode="auto">
          <a:xfrm>
            <a:off x="5126038" y="4229100"/>
            <a:ext cx="274002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latin typeface="Tahoma" pitchFamily="34" charset="0"/>
                <a:cs typeface="Tahoma" pitchFamily="34" charset="0"/>
              </a:rPr>
              <a:t> </a:t>
            </a:r>
            <a:endParaRPr lang="hu-HU" altLang="hu-HU" sz="1200" b="1">
              <a:solidFill>
                <a:srgbClr val="003300"/>
              </a:solidFill>
              <a:latin typeface="Tahoma" pitchFamily="34" charset="0"/>
              <a:cs typeface="Tahoma" pitchFamily="34" charset="0"/>
            </a:endParaRPr>
          </a:p>
        </p:txBody>
      </p:sp>
      <p:sp>
        <p:nvSpPr>
          <p:cNvPr id="48136" name="Rectangle 9"/>
          <p:cNvSpPr>
            <a:spLocks noChangeArrowheads="1"/>
          </p:cNvSpPr>
          <p:nvPr/>
        </p:nvSpPr>
        <p:spPr bwMode="auto">
          <a:xfrm>
            <a:off x="7283450" y="549275"/>
            <a:ext cx="1319213"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2400" b="1">
                <a:solidFill>
                  <a:srgbClr val="FF3300"/>
                </a:solidFill>
                <a:latin typeface="Tahoma" pitchFamily="34" charset="0"/>
                <a:cs typeface="Tahoma" pitchFamily="34" charset="0"/>
              </a:rPr>
              <a:t>HOZAM</a:t>
            </a:r>
          </a:p>
        </p:txBody>
      </p:sp>
      <p:sp>
        <p:nvSpPr>
          <p:cNvPr id="48137" name="Rectangle 10"/>
          <p:cNvSpPr>
            <a:spLocks noChangeArrowheads="1"/>
          </p:cNvSpPr>
          <p:nvPr/>
        </p:nvSpPr>
        <p:spPr bwMode="auto">
          <a:xfrm>
            <a:off x="322263" y="6072188"/>
            <a:ext cx="190182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2400" b="1">
                <a:solidFill>
                  <a:schemeClr val="accent2"/>
                </a:solidFill>
                <a:latin typeface="Tahoma" pitchFamily="34" charset="0"/>
                <a:cs typeface="Tahoma" pitchFamily="34" charset="0"/>
              </a:rPr>
              <a:t>BEVÉTEL</a:t>
            </a:r>
          </a:p>
        </p:txBody>
      </p:sp>
      <p:sp>
        <p:nvSpPr>
          <p:cNvPr id="48138" name="Rectangle 11"/>
          <p:cNvSpPr>
            <a:spLocks noChangeArrowheads="1"/>
          </p:cNvSpPr>
          <p:nvPr/>
        </p:nvSpPr>
        <p:spPr bwMode="auto">
          <a:xfrm>
            <a:off x="7020272" y="6093296"/>
            <a:ext cx="194945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2400" b="1" dirty="0">
                <a:solidFill>
                  <a:srgbClr val="003300"/>
                </a:solidFill>
                <a:latin typeface="Tahoma" pitchFamily="34" charset="0"/>
                <a:cs typeface="Tahoma" pitchFamily="34" charset="0"/>
              </a:rPr>
              <a:t>ÁRBEVÉTEL</a:t>
            </a:r>
          </a:p>
        </p:txBody>
      </p:sp>
      <p:sp>
        <p:nvSpPr>
          <p:cNvPr id="1379341" name="Text Box 13"/>
          <p:cNvSpPr txBox="1">
            <a:spLocks noChangeArrowheads="1"/>
          </p:cNvSpPr>
          <p:nvPr/>
        </p:nvSpPr>
        <p:spPr bwMode="auto">
          <a:xfrm>
            <a:off x="4176850" y="2849439"/>
            <a:ext cx="1747593"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2000" b="1" dirty="0">
                <a:solidFill>
                  <a:srgbClr val="FF9900"/>
                </a:solidFill>
                <a:effectLst>
                  <a:outerShdw blurRad="38100" dist="38100" dir="2700000" algn="tl">
                    <a:srgbClr val="000000">
                      <a:alpha val="43137"/>
                    </a:srgbClr>
                  </a:outerShdw>
                </a:effectLst>
                <a:latin typeface="Tahoma" pitchFamily="34" charset="0"/>
                <a:cs typeface="Tahoma" pitchFamily="34" charset="0"/>
              </a:rPr>
              <a:t>HOZAM, </a:t>
            </a:r>
          </a:p>
          <a:p>
            <a:pPr algn="ctr">
              <a:spcBef>
                <a:spcPct val="0"/>
              </a:spcBef>
              <a:buFontTx/>
              <a:buNone/>
            </a:pPr>
            <a:r>
              <a:rPr lang="hu-HU" altLang="hu-HU" sz="2000" b="1" dirty="0">
                <a:solidFill>
                  <a:srgbClr val="FF9900"/>
                </a:solidFill>
                <a:effectLst>
                  <a:outerShdw blurRad="38100" dist="38100" dir="2700000" algn="tl">
                    <a:srgbClr val="000000">
                      <a:alpha val="43137"/>
                    </a:srgbClr>
                  </a:outerShdw>
                </a:effectLst>
                <a:latin typeface="Tahoma" pitchFamily="34" charset="0"/>
                <a:cs typeface="Tahoma" pitchFamily="34" charset="0"/>
              </a:rPr>
              <a:t>ÁRBEVÉTEL </a:t>
            </a:r>
          </a:p>
          <a:p>
            <a:pPr algn="ctr">
              <a:spcBef>
                <a:spcPct val="0"/>
              </a:spcBef>
              <a:buFontTx/>
              <a:buNone/>
            </a:pPr>
            <a:r>
              <a:rPr lang="hu-HU" altLang="hu-HU" sz="2000" b="1" dirty="0">
                <a:solidFill>
                  <a:srgbClr val="FF9900"/>
                </a:solidFill>
                <a:effectLst>
                  <a:outerShdw blurRad="38100" dist="38100" dir="2700000" algn="tl">
                    <a:srgbClr val="000000">
                      <a:alpha val="43137"/>
                    </a:srgbClr>
                  </a:outerShdw>
                </a:effectLst>
                <a:latin typeface="Tahoma" pitchFamily="34" charset="0"/>
                <a:cs typeface="Tahoma" pitchFamily="34" charset="0"/>
              </a:rPr>
              <a:t>ÉS</a:t>
            </a:r>
          </a:p>
          <a:p>
            <a:pPr algn="ctr">
              <a:spcBef>
                <a:spcPct val="0"/>
              </a:spcBef>
              <a:buFontTx/>
              <a:buNone/>
            </a:pPr>
            <a:r>
              <a:rPr lang="hu-HU" altLang="hu-HU" sz="2000" b="1" dirty="0">
                <a:solidFill>
                  <a:srgbClr val="FF9900"/>
                </a:solidFill>
                <a:effectLst>
                  <a:outerShdw blurRad="38100" dist="38100" dir="2700000" algn="tl">
                    <a:srgbClr val="000000">
                      <a:alpha val="43137"/>
                    </a:srgbClr>
                  </a:outerShdw>
                </a:effectLst>
                <a:latin typeface="Tahoma" pitchFamily="34" charset="0"/>
                <a:cs typeface="Tahoma" pitchFamily="34" charset="0"/>
              </a:rPr>
              <a:t>BEVÉTEL </a:t>
            </a:r>
            <a:r>
              <a:rPr lang="hu-HU" altLang="hu-HU" sz="2000" b="1" dirty="0" smtClean="0">
                <a:solidFill>
                  <a:srgbClr val="FF9900"/>
                </a:solidFill>
                <a:effectLst>
                  <a:outerShdw blurRad="38100" dist="38100" dir="2700000" algn="tl">
                    <a:srgbClr val="000000">
                      <a:alpha val="43137"/>
                    </a:srgbClr>
                  </a:outerShdw>
                </a:effectLst>
                <a:latin typeface="Tahoma" pitchFamily="34" charset="0"/>
                <a:cs typeface="Tahoma" pitchFamily="34" charset="0"/>
              </a:rPr>
              <a:t>IS</a:t>
            </a:r>
            <a:endParaRPr lang="hu-HU" altLang="hu-HU" sz="2000" b="1" dirty="0">
              <a:solidFill>
                <a:srgbClr val="FF9900"/>
              </a:solidFill>
              <a:effectLst>
                <a:outerShdw blurRad="38100" dist="38100" dir="2700000" algn="tl">
                  <a:srgbClr val="000000">
                    <a:alpha val="43137"/>
                  </a:srgbClr>
                </a:outerShdw>
              </a:effectLst>
              <a:latin typeface="Tahoma" pitchFamily="34" charset="0"/>
              <a:cs typeface="Tahoma" pitchFamily="34" charset="0"/>
            </a:endParaRPr>
          </a:p>
        </p:txBody>
      </p:sp>
      <p:sp>
        <p:nvSpPr>
          <p:cNvPr id="1379343" name="Text Box 15"/>
          <p:cNvSpPr txBox="1">
            <a:spLocks noChangeArrowheads="1"/>
          </p:cNvSpPr>
          <p:nvPr/>
        </p:nvSpPr>
        <p:spPr bwMode="auto">
          <a:xfrm rot="20072440">
            <a:off x="3583987" y="1809152"/>
            <a:ext cx="14013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dirty="0">
                <a:solidFill>
                  <a:srgbClr val="A50021"/>
                </a:solidFill>
                <a:effectLst>
                  <a:outerShdw blurRad="38100" dist="38100" dir="2700000" algn="tl">
                    <a:srgbClr val="000000">
                      <a:alpha val="43137"/>
                    </a:srgbClr>
                  </a:outerShdw>
                </a:effectLst>
                <a:latin typeface="Tahoma" pitchFamily="34" charset="0"/>
                <a:cs typeface="Tahoma" pitchFamily="34" charset="0"/>
              </a:rPr>
              <a:t>HOZAM ÉS</a:t>
            </a:r>
            <a:br>
              <a:rPr lang="hu-HU" altLang="hu-HU" sz="1400" b="1" dirty="0">
                <a:solidFill>
                  <a:srgbClr val="A50021"/>
                </a:solidFill>
                <a:effectLst>
                  <a:outerShdw blurRad="38100" dist="38100" dir="2700000" algn="tl">
                    <a:srgbClr val="000000">
                      <a:alpha val="43137"/>
                    </a:srgbClr>
                  </a:outerShdw>
                </a:effectLst>
                <a:latin typeface="Tahoma" pitchFamily="34" charset="0"/>
                <a:cs typeface="Tahoma" pitchFamily="34" charset="0"/>
              </a:rPr>
            </a:br>
            <a:r>
              <a:rPr lang="hu-HU" altLang="hu-HU" sz="1400" b="1" dirty="0">
                <a:solidFill>
                  <a:srgbClr val="A50021"/>
                </a:solidFill>
                <a:effectLst>
                  <a:outerShdw blurRad="38100" dist="38100" dir="2700000" algn="tl">
                    <a:srgbClr val="000000">
                      <a:alpha val="43137"/>
                    </a:srgbClr>
                  </a:outerShdw>
                </a:effectLst>
                <a:latin typeface="Tahoma" pitchFamily="34" charset="0"/>
                <a:cs typeface="Tahoma" pitchFamily="34" charset="0"/>
              </a:rPr>
              <a:t>BEVÉTEL IS </a:t>
            </a:r>
            <a:br>
              <a:rPr lang="hu-HU" altLang="hu-HU" sz="1400" b="1" dirty="0">
                <a:solidFill>
                  <a:srgbClr val="A50021"/>
                </a:solidFill>
                <a:effectLst>
                  <a:outerShdw blurRad="38100" dist="38100" dir="2700000" algn="tl">
                    <a:srgbClr val="000000">
                      <a:alpha val="43137"/>
                    </a:srgbClr>
                  </a:outerShdw>
                </a:effectLst>
                <a:latin typeface="Tahoma" pitchFamily="34" charset="0"/>
                <a:cs typeface="Tahoma" pitchFamily="34" charset="0"/>
              </a:rPr>
            </a:br>
            <a:r>
              <a:rPr lang="hu-HU" altLang="hu-HU" sz="1400" b="1" dirty="0">
                <a:solidFill>
                  <a:srgbClr val="A5002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rgbClr val="A50021"/>
                </a:solidFill>
                <a:effectLst>
                  <a:outerShdw blurRad="38100" dist="38100" dir="2700000" algn="tl">
                    <a:srgbClr val="000000">
                      <a:alpha val="43137"/>
                    </a:srgbClr>
                  </a:outerShdw>
                </a:effectLst>
                <a:latin typeface="Tahoma" pitchFamily="34" charset="0"/>
                <a:cs typeface="Tahoma" pitchFamily="34" charset="0"/>
              </a:rPr>
              <a:t>SORÁN</a:t>
            </a:r>
          </a:p>
        </p:txBody>
      </p:sp>
      <p:sp>
        <p:nvSpPr>
          <p:cNvPr id="1379345" name="Text Box 17"/>
          <p:cNvSpPr txBox="1">
            <a:spLocks noChangeArrowheads="1"/>
          </p:cNvSpPr>
          <p:nvPr/>
        </p:nvSpPr>
        <p:spPr bwMode="auto">
          <a:xfrm rot="-5400000">
            <a:off x="1639975" y="3336690"/>
            <a:ext cx="169629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dirty="0">
                <a:solidFill>
                  <a:schemeClr val="accent2"/>
                </a:solidFill>
                <a:effectLst>
                  <a:outerShdw blurRad="38100" dist="38100" dir="2700000" algn="tl">
                    <a:srgbClr val="000000">
                      <a:alpha val="43137"/>
                    </a:srgbClr>
                  </a:outerShdw>
                </a:effectLst>
                <a:latin typeface="Tahoma" pitchFamily="34" charset="0"/>
                <a:cs typeface="Tahoma" pitchFamily="34" charset="0"/>
              </a:rPr>
              <a:t>CSAK BEVÉTEL</a:t>
            </a:r>
          </a:p>
          <a:p>
            <a:pPr algn="ctr">
              <a:spcBef>
                <a:spcPct val="0"/>
              </a:spcBef>
              <a:buFontTx/>
              <a:buNone/>
            </a:pPr>
            <a:r>
              <a:rPr lang="hu-HU" altLang="hu-HU" sz="1600" b="1" dirty="0">
                <a:solidFill>
                  <a:schemeClr val="accent2"/>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600" b="1" dirty="0" smtClean="0">
                <a:solidFill>
                  <a:schemeClr val="accent2"/>
                </a:solidFill>
                <a:effectLst>
                  <a:outerShdw blurRad="38100" dist="38100" dir="2700000" algn="tl">
                    <a:srgbClr val="000000">
                      <a:alpha val="43137"/>
                    </a:srgbClr>
                  </a:outerShdw>
                </a:effectLst>
                <a:latin typeface="Tahoma" pitchFamily="34" charset="0"/>
                <a:cs typeface="Tahoma" pitchFamily="34" charset="0"/>
              </a:rPr>
              <a:t>SORÁN</a:t>
            </a:r>
          </a:p>
        </p:txBody>
      </p:sp>
      <p:sp>
        <p:nvSpPr>
          <p:cNvPr id="1379346" name="Text Box 18"/>
          <p:cNvSpPr txBox="1">
            <a:spLocks noChangeArrowheads="1"/>
          </p:cNvSpPr>
          <p:nvPr/>
        </p:nvSpPr>
        <p:spPr bwMode="auto">
          <a:xfrm>
            <a:off x="5146675" y="1124744"/>
            <a:ext cx="23971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800" b="1" dirty="0">
                <a:solidFill>
                  <a:srgbClr val="FF3300"/>
                </a:solidFill>
                <a:effectLst>
                  <a:outerShdw blurRad="38100" dist="38100" dir="2700000" algn="tl">
                    <a:srgbClr val="000000">
                      <a:alpha val="43137"/>
                    </a:srgbClr>
                  </a:outerShdw>
                </a:effectLst>
                <a:latin typeface="Tahoma" pitchFamily="34" charset="0"/>
                <a:cs typeface="Tahoma" pitchFamily="34" charset="0"/>
              </a:rPr>
              <a:t>CSAK HOZAM AZ ÉV </a:t>
            </a:r>
            <a:r>
              <a:rPr lang="hu-HU" altLang="hu-HU" sz="1800" b="1" dirty="0" smtClean="0">
                <a:solidFill>
                  <a:srgbClr val="FF3300"/>
                </a:solidFill>
                <a:effectLst>
                  <a:outerShdw blurRad="38100" dist="38100" dir="2700000" algn="tl">
                    <a:srgbClr val="000000">
                      <a:alpha val="43137"/>
                    </a:srgbClr>
                  </a:outerShdw>
                </a:effectLst>
                <a:latin typeface="Tahoma" pitchFamily="34" charset="0"/>
                <a:cs typeface="Tahoma" pitchFamily="34" charset="0"/>
              </a:rPr>
              <a:t>SORÁN</a:t>
            </a:r>
          </a:p>
        </p:txBody>
      </p:sp>
      <p:sp>
        <p:nvSpPr>
          <p:cNvPr id="1379347" name="Text Box 19"/>
          <p:cNvSpPr txBox="1">
            <a:spLocks noChangeArrowheads="1"/>
          </p:cNvSpPr>
          <p:nvPr/>
        </p:nvSpPr>
        <p:spPr bwMode="auto">
          <a:xfrm rot="-3275947">
            <a:off x="5742247" y="4480957"/>
            <a:ext cx="2497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dirty="0">
                <a:solidFill>
                  <a:srgbClr val="006600"/>
                </a:solidFill>
                <a:effectLst>
                  <a:outerShdw blurRad="38100" dist="38100" dir="2700000" algn="tl">
                    <a:srgbClr val="000000">
                      <a:alpha val="43137"/>
                    </a:srgbClr>
                  </a:outerShdw>
                </a:effectLst>
                <a:latin typeface="Tahoma" pitchFamily="34" charset="0"/>
                <a:cs typeface="Tahoma" pitchFamily="34" charset="0"/>
              </a:rPr>
              <a:t>HOZAM ÉS </a:t>
            </a:r>
          </a:p>
          <a:p>
            <a:pPr algn="ctr">
              <a:spcBef>
                <a:spcPct val="0"/>
              </a:spcBef>
              <a:buFontTx/>
              <a:buNone/>
            </a:pPr>
            <a:r>
              <a:rPr lang="hu-HU" altLang="hu-HU" sz="1400" b="1" dirty="0">
                <a:solidFill>
                  <a:srgbClr val="006600"/>
                </a:solidFill>
                <a:effectLst>
                  <a:outerShdw blurRad="38100" dist="38100" dir="2700000" algn="tl">
                    <a:srgbClr val="000000">
                      <a:alpha val="43137"/>
                    </a:srgbClr>
                  </a:outerShdw>
                </a:effectLst>
                <a:latin typeface="Tahoma" pitchFamily="34" charset="0"/>
                <a:cs typeface="Tahoma" pitchFamily="34" charset="0"/>
              </a:rPr>
              <a:t>ÁRBEVÉTEL AZ ÉV </a:t>
            </a:r>
            <a:r>
              <a:rPr lang="hu-HU" altLang="hu-HU" sz="1400" b="1" dirty="0" smtClean="0">
                <a:solidFill>
                  <a:srgbClr val="006600"/>
                </a:solidFill>
                <a:effectLst>
                  <a:outerShdw blurRad="38100" dist="38100" dir="2700000" algn="tl">
                    <a:srgbClr val="000000">
                      <a:alpha val="43137"/>
                    </a:srgbClr>
                  </a:outerShdw>
                </a:effectLst>
                <a:latin typeface="Tahoma" pitchFamily="34" charset="0"/>
                <a:cs typeface="Tahoma" pitchFamily="34" charset="0"/>
              </a:rPr>
              <a:t>SORÁN</a:t>
            </a:r>
          </a:p>
        </p:txBody>
      </p:sp>
      <p:sp>
        <p:nvSpPr>
          <p:cNvPr id="48144" name="Line 20"/>
          <p:cNvSpPr>
            <a:spLocks noChangeShapeType="1"/>
          </p:cNvSpPr>
          <p:nvPr/>
        </p:nvSpPr>
        <p:spPr bwMode="auto">
          <a:xfrm flipV="1">
            <a:off x="1711673" y="4437112"/>
            <a:ext cx="700087" cy="1722438"/>
          </a:xfrm>
          <a:prstGeom prst="line">
            <a:avLst/>
          </a:prstGeom>
          <a:noFill/>
          <a:ln w="57150">
            <a:solidFill>
              <a:schemeClr val="accent2"/>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8145" name="Line 21"/>
          <p:cNvSpPr>
            <a:spLocks noChangeShapeType="1"/>
          </p:cNvSpPr>
          <p:nvPr/>
        </p:nvSpPr>
        <p:spPr bwMode="auto">
          <a:xfrm rot="11606045" flipV="1">
            <a:off x="6834853" y="862982"/>
            <a:ext cx="497154" cy="323945"/>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48146" name="Line 22"/>
          <p:cNvSpPr>
            <a:spLocks noChangeShapeType="1"/>
          </p:cNvSpPr>
          <p:nvPr/>
        </p:nvSpPr>
        <p:spPr bwMode="auto">
          <a:xfrm flipH="1" flipV="1">
            <a:off x="6804025" y="5013325"/>
            <a:ext cx="1439863" cy="100330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zövegdoboz 1"/>
          <p:cNvSpPr txBox="1"/>
          <p:nvPr/>
        </p:nvSpPr>
        <p:spPr>
          <a:xfrm>
            <a:off x="3635896" y="4203085"/>
            <a:ext cx="2813591" cy="954107"/>
          </a:xfrm>
          <a:prstGeom prst="rect">
            <a:avLst/>
          </a:prstGeom>
          <a:noFill/>
        </p:spPr>
        <p:txBody>
          <a:bodyPr wrap="none" rtlCol="0">
            <a:spAutoFit/>
          </a:bodyPr>
          <a:lstStyle/>
          <a:p>
            <a:r>
              <a:rPr lang="hu-HU" altLang="hu-HU" sz="1400" b="1" dirty="0">
                <a:solidFill>
                  <a:srgbClr val="FF9900"/>
                </a:solidFill>
                <a:latin typeface="Tahoma" pitchFamily="34" charset="0"/>
                <a:cs typeface="Tahoma" pitchFamily="34" charset="0"/>
              </a:rPr>
              <a:t>PL. AZ ÉV SORÁN </a:t>
            </a:r>
            <a:br>
              <a:rPr lang="hu-HU" altLang="hu-HU" sz="1400" b="1" dirty="0">
                <a:solidFill>
                  <a:srgbClr val="FF9900"/>
                </a:solidFill>
                <a:latin typeface="Tahoma" pitchFamily="34" charset="0"/>
                <a:cs typeface="Tahoma" pitchFamily="34" charset="0"/>
              </a:rPr>
            </a:br>
            <a:r>
              <a:rPr lang="hu-HU" altLang="hu-HU" sz="1400" b="1" dirty="0">
                <a:solidFill>
                  <a:srgbClr val="FF9900"/>
                </a:solidFill>
                <a:latin typeface="Tahoma" pitchFamily="34" charset="0"/>
                <a:cs typeface="Tahoma" pitchFamily="34" charset="0"/>
              </a:rPr>
              <a:t>ELADOTT KÉSZTERMÉK, </a:t>
            </a:r>
            <a:br>
              <a:rPr lang="hu-HU" altLang="hu-HU" sz="1400" b="1" dirty="0">
                <a:solidFill>
                  <a:srgbClr val="FF9900"/>
                </a:solidFill>
                <a:latin typeface="Tahoma" pitchFamily="34" charset="0"/>
                <a:cs typeface="Tahoma" pitchFamily="34" charset="0"/>
              </a:rPr>
            </a:br>
            <a:r>
              <a:rPr lang="hu-HU" altLang="hu-HU" sz="1400" b="1" dirty="0">
                <a:solidFill>
                  <a:srgbClr val="FF9900"/>
                </a:solidFill>
                <a:latin typeface="Tahoma" pitchFamily="34" charset="0"/>
                <a:cs typeface="Tahoma" pitchFamily="34" charset="0"/>
              </a:rPr>
              <a:t>AMIT A VEVŐ KI IS FIZETETT</a:t>
            </a:r>
          </a:p>
          <a:p>
            <a:endParaRPr lang="hu-HU" sz="1400" dirty="0"/>
          </a:p>
        </p:txBody>
      </p:sp>
      <p:sp>
        <p:nvSpPr>
          <p:cNvPr id="3" name="Szövegdoboz 2"/>
          <p:cNvSpPr txBox="1"/>
          <p:nvPr/>
        </p:nvSpPr>
        <p:spPr>
          <a:xfrm rot="18291697">
            <a:off x="6128274" y="4763482"/>
            <a:ext cx="2836289" cy="954107"/>
          </a:xfrm>
          <a:prstGeom prst="rect">
            <a:avLst/>
          </a:prstGeom>
          <a:noFill/>
        </p:spPr>
        <p:txBody>
          <a:bodyPr wrap="none" rtlCol="0">
            <a:spAutoFit/>
          </a:bodyPr>
          <a:lstStyle/>
          <a:p>
            <a:r>
              <a:rPr lang="hu-HU" altLang="hu-HU" sz="1400" dirty="0">
                <a:solidFill>
                  <a:srgbClr val="006600"/>
                </a:solidFill>
                <a:latin typeface="Tahoma" pitchFamily="34" charset="0"/>
                <a:cs typeface="Tahoma" pitchFamily="34" charset="0"/>
              </a:rPr>
              <a:t>PL. AZ ÉV SORÁN </a:t>
            </a:r>
          </a:p>
          <a:p>
            <a:r>
              <a:rPr lang="hu-HU" altLang="hu-HU" sz="1400" dirty="0">
                <a:solidFill>
                  <a:srgbClr val="006600"/>
                </a:solidFill>
                <a:latin typeface="Tahoma" pitchFamily="34" charset="0"/>
                <a:cs typeface="Tahoma" pitchFamily="34" charset="0"/>
              </a:rPr>
              <a:t>ELADOTT, MÉG KI NEM FIZETETT</a:t>
            </a:r>
          </a:p>
          <a:p>
            <a:r>
              <a:rPr lang="hu-HU" altLang="hu-HU" sz="1400" dirty="0">
                <a:solidFill>
                  <a:srgbClr val="006600"/>
                </a:solidFill>
                <a:latin typeface="Tahoma" pitchFamily="34" charset="0"/>
                <a:cs typeface="Tahoma" pitchFamily="34" charset="0"/>
              </a:rPr>
              <a:t> KÉSZTERMÉK</a:t>
            </a:r>
          </a:p>
          <a:p>
            <a:endParaRPr lang="hu-HU" sz="1400" dirty="0"/>
          </a:p>
        </p:txBody>
      </p:sp>
      <p:sp>
        <p:nvSpPr>
          <p:cNvPr id="4" name="Szövegdoboz 3"/>
          <p:cNvSpPr txBox="1"/>
          <p:nvPr/>
        </p:nvSpPr>
        <p:spPr>
          <a:xfrm>
            <a:off x="5582644" y="1700808"/>
            <a:ext cx="2013692" cy="523220"/>
          </a:xfrm>
          <a:prstGeom prst="rect">
            <a:avLst/>
          </a:prstGeom>
          <a:noFill/>
        </p:spPr>
        <p:txBody>
          <a:bodyPr wrap="none" rtlCol="0">
            <a:spAutoFit/>
          </a:bodyPr>
          <a:lstStyle/>
          <a:p>
            <a:r>
              <a:rPr lang="hu-HU" altLang="hu-HU" sz="1400" b="1" dirty="0">
                <a:solidFill>
                  <a:srgbClr val="FF3300"/>
                </a:solidFill>
                <a:latin typeface="Tahoma" pitchFamily="34" charset="0"/>
                <a:cs typeface="Tahoma" pitchFamily="34" charset="0"/>
              </a:rPr>
              <a:t>PL. LELTÁRTÖBBLET</a:t>
            </a:r>
          </a:p>
          <a:p>
            <a:endParaRPr lang="hu-HU" sz="1400" dirty="0"/>
          </a:p>
        </p:txBody>
      </p:sp>
      <p:sp>
        <p:nvSpPr>
          <p:cNvPr id="5" name="Szövegdoboz 4"/>
          <p:cNvSpPr txBox="1"/>
          <p:nvPr/>
        </p:nvSpPr>
        <p:spPr>
          <a:xfrm rot="18053561">
            <a:off x="2696355" y="3054863"/>
            <a:ext cx="1745991" cy="646331"/>
          </a:xfrm>
          <a:prstGeom prst="rect">
            <a:avLst/>
          </a:prstGeom>
          <a:noFill/>
        </p:spPr>
        <p:txBody>
          <a:bodyPr wrap="none" rtlCol="0">
            <a:spAutoFit/>
          </a:bodyPr>
          <a:lstStyle/>
          <a:p>
            <a:r>
              <a:rPr lang="hu-HU" altLang="hu-HU" sz="1200" dirty="0">
                <a:solidFill>
                  <a:srgbClr val="A50021"/>
                </a:solidFill>
                <a:latin typeface="Tahoma" pitchFamily="34" charset="0"/>
                <a:cs typeface="Tahoma" pitchFamily="34" charset="0"/>
              </a:rPr>
              <a:t>PL. ELADOTT, </a:t>
            </a:r>
            <a:endParaRPr lang="hu-HU" altLang="hu-HU" sz="1200" dirty="0" smtClean="0">
              <a:solidFill>
                <a:srgbClr val="A50021"/>
              </a:solidFill>
              <a:latin typeface="Tahoma" pitchFamily="34" charset="0"/>
              <a:cs typeface="Tahoma" pitchFamily="34" charset="0"/>
            </a:endParaRPr>
          </a:p>
          <a:p>
            <a:r>
              <a:rPr lang="hu-HU" altLang="hu-HU" sz="1200" dirty="0" smtClean="0">
                <a:solidFill>
                  <a:srgbClr val="A50021"/>
                </a:solidFill>
                <a:latin typeface="Tahoma" pitchFamily="34" charset="0"/>
                <a:cs typeface="Tahoma" pitchFamily="34" charset="0"/>
              </a:rPr>
              <a:t>KIFIZETETTINGATLAN </a:t>
            </a:r>
            <a:endParaRPr lang="hu-HU" altLang="hu-HU" sz="1200" dirty="0">
              <a:solidFill>
                <a:srgbClr val="A50021"/>
              </a:solidFill>
              <a:latin typeface="Tahoma" pitchFamily="34" charset="0"/>
              <a:cs typeface="Tahoma" pitchFamily="34" charset="0"/>
            </a:endParaRPr>
          </a:p>
          <a:p>
            <a:endParaRPr lang="hu-HU" sz="1200" dirty="0"/>
          </a:p>
        </p:txBody>
      </p:sp>
      <p:sp>
        <p:nvSpPr>
          <p:cNvPr id="6" name="Szövegdoboz 5"/>
          <p:cNvSpPr txBox="1"/>
          <p:nvPr/>
        </p:nvSpPr>
        <p:spPr>
          <a:xfrm rot="16200000">
            <a:off x="1971067" y="4110818"/>
            <a:ext cx="1919115" cy="461665"/>
          </a:xfrm>
          <a:prstGeom prst="rect">
            <a:avLst/>
          </a:prstGeom>
          <a:noFill/>
        </p:spPr>
        <p:txBody>
          <a:bodyPr wrap="none" rtlCol="0">
            <a:spAutoFit/>
          </a:bodyPr>
          <a:lstStyle/>
          <a:p>
            <a:r>
              <a:rPr lang="hu-HU" altLang="hu-HU" sz="1200" b="1" dirty="0">
                <a:solidFill>
                  <a:schemeClr val="accent2"/>
                </a:solidFill>
                <a:latin typeface="Tahoma" pitchFamily="34" charset="0"/>
                <a:cs typeface="Tahoma" pitchFamily="34" charset="0"/>
              </a:rPr>
              <a:t>PL. HITELFELVÉTEL, </a:t>
            </a:r>
            <a:br>
              <a:rPr lang="hu-HU" altLang="hu-HU" sz="1200" b="1" dirty="0">
                <a:solidFill>
                  <a:schemeClr val="accent2"/>
                </a:solidFill>
                <a:latin typeface="Tahoma" pitchFamily="34" charset="0"/>
                <a:cs typeface="Tahoma" pitchFamily="34" charset="0"/>
              </a:rPr>
            </a:br>
            <a:r>
              <a:rPr lang="hu-HU" altLang="hu-HU" sz="1200" b="1" dirty="0">
                <a:solidFill>
                  <a:schemeClr val="accent2"/>
                </a:solidFill>
                <a:latin typeface="Tahoma" pitchFamily="34" charset="0"/>
                <a:cs typeface="Tahoma" pitchFamily="34" charset="0"/>
              </a:rPr>
              <a:t>KAPOTT ÁFA BEVÉTEL </a:t>
            </a:r>
          </a:p>
        </p:txBody>
      </p:sp>
    </p:spTree>
    <p:extLst>
      <p:ext uri="{BB962C8B-B14F-4D97-AF65-F5344CB8AC3E}">
        <p14:creationId xmlns:p14="http://schemas.microsoft.com/office/powerpoint/2010/main" val="83009651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7934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7934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7934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793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7934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9341" grpId="0"/>
      <p:bldP spid="1379343" grpId="0"/>
      <p:bldP spid="1379345" grpId="0"/>
      <p:bldP spid="1379346" grpId="0"/>
      <p:bldP spid="1379347" grpId="0"/>
      <p:bldP spid="2" grpId="0"/>
      <p:bldP spid="3" grpId="0"/>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099"/>
            <a:ext cx="2857500" cy="499110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857500" y="1772816"/>
            <a:ext cx="6034980" cy="3528392"/>
          </a:xfrm>
          <a:ln w="57150">
            <a:solidFill>
              <a:srgbClr val="FF5353"/>
            </a:solidFill>
          </a:ln>
        </p:spPr>
        <p:txBody>
          <a:bodyPr/>
          <a:lstStyle/>
          <a:p>
            <a:pPr>
              <a:defRPr/>
            </a:pPr>
            <a:r>
              <a:rPr lang="hu-HU" altLang="hu-HU" sz="3600" b="1" dirty="0">
                <a:effectLst>
                  <a:outerShdw blurRad="38100" dist="38100" dir="2700000" algn="tl">
                    <a:srgbClr val="000000">
                      <a:alpha val="43137"/>
                    </a:srgbClr>
                  </a:outerShdw>
                </a:effectLst>
              </a:rPr>
              <a:t>KIADÁS, </a:t>
            </a:r>
            <a:br>
              <a:rPr lang="hu-HU" altLang="hu-HU" sz="3600" b="1" dirty="0">
                <a:effectLst>
                  <a:outerShdw blurRad="38100" dist="38100" dir="2700000" algn="tl">
                    <a:srgbClr val="000000">
                      <a:alpha val="43137"/>
                    </a:srgbClr>
                  </a:outerShdw>
                </a:effectLst>
              </a:rPr>
            </a:br>
            <a:r>
              <a:rPr lang="hu-HU" altLang="hu-HU" sz="3600" b="1" dirty="0">
                <a:effectLst>
                  <a:outerShdw blurRad="38100" dist="38100" dir="2700000" algn="tl">
                    <a:srgbClr val="000000">
                      <a:alpha val="43137"/>
                    </a:srgbClr>
                  </a:outerShdw>
                </a:effectLst>
              </a:rPr>
              <a:t>RÁFORDÍTÁS,</a:t>
            </a:r>
            <a:br>
              <a:rPr lang="hu-HU" altLang="hu-HU" sz="3600" b="1" dirty="0">
                <a:effectLst>
                  <a:outerShdw blurRad="38100" dist="38100" dir="2700000" algn="tl">
                    <a:srgbClr val="000000">
                      <a:alpha val="43137"/>
                    </a:srgbClr>
                  </a:outerShdw>
                </a:effectLst>
              </a:rPr>
            </a:br>
            <a:r>
              <a:rPr lang="hu-HU" altLang="hu-HU" sz="3600" b="1" dirty="0">
                <a:effectLst>
                  <a:outerShdw blurRad="38100" dist="38100" dir="2700000" algn="tl">
                    <a:srgbClr val="000000">
                      <a:alpha val="43137"/>
                    </a:srgbClr>
                  </a:outerShdw>
                </a:effectLst>
              </a:rPr>
              <a:t>KÖLTSÉG </a:t>
            </a:r>
            <a:br>
              <a:rPr lang="hu-HU" altLang="hu-HU" sz="3600" b="1" dirty="0">
                <a:effectLst>
                  <a:outerShdw blurRad="38100" dist="38100" dir="2700000" algn="tl">
                    <a:srgbClr val="000000">
                      <a:alpha val="43137"/>
                    </a:srgbClr>
                  </a:outerShdw>
                </a:effectLst>
              </a:rPr>
            </a:br>
            <a:r>
              <a:rPr lang="hu-HU" altLang="hu-HU" sz="3600" b="1" dirty="0" smtClean="0">
                <a:effectLst>
                  <a:outerShdw blurRad="38100" dist="38100" dir="2700000" algn="tl">
                    <a:srgbClr val="000000">
                      <a:alpha val="43137"/>
                    </a:srgbClr>
                  </a:outerShdw>
                </a:effectLst>
              </a:rPr>
              <a:t>SEM </a:t>
            </a:r>
            <a:br>
              <a:rPr lang="hu-HU" altLang="hu-HU" sz="3600" b="1" dirty="0" smtClean="0">
                <a:effectLst>
                  <a:outerShdw blurRad="38100" dist="38100" dir="2700000" algn="tl">
                    <a:srgbClr val="000000">
                      <a:alpha val="43137"/>
                    </a:srgbClr>
                  </a:outerShdw>
                </a:effectLst>
              </a:rPr>
            </a:br>
            <a:r>
              <a:rPr lang="hu-HU" altLang="hu-HU" sz="3600" b="1" dirty="0" smtClean="0">
                <a:effectLst>
                  <a:outerShdw blurRad="38100" dist="38100" dir="2700000" algn="tl">
                    <a:srgbClr val="000000">
                      <a:alpha val="43137"/>
                    </a:srgbClr>
                  </a:outerShdw>
                </a:effectLst>
              </a:rPr>
              <a:t>CSERESZABATOS </a:t>
            </a:r>
            <a:r>
              <a:rPr lang="hu-HU" altLang="hu-HU" sz="3600" b="1" dirty="0">
                <a:effectLst>
                  <a:outerShdw blurRad="38100" dist="38100" dir="2700000" algn="tl">
                    <a:srgbClr val="000000">
                      <a:alpha val="43137"/>
                    </a:srgbClr>
                  </a:outerShdw>
                </a:effectLst>
              </a:rPr>
              <a:t>FOGALMAK!</a:t>
            </a:r>
            <a:endParaRPr lang="hu-HU" sz="3600" b="1" dirty="0"/>
          </a:p>
        </p:txBody>
      </p:sp>
      <p:sp>
        <p:nvSpPr>
          <p:cNvPr id="69635" name="Dia számának helye 2"/>
          <p:cNvSpPr>
            <a:spLocks noGrp="1"/>
          </p:cNvSpPr>
          <p:nvPr>
            <p:ph type="sldNum" sz="quarter" idx="12"/>
          </p:nvPr>
        </p:nvSpPr>
        <p:spPr>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fld id="{D85477DB-941F-4BD3-AAC7-89AE7ECF3FCD}" type="slidenum">
              <a:rPr lang="hu-HU" altLang="hu-HU" sz="1400" smtClean="0">
                <a:solidFill>
                  <a:schemeClr val="tx1"/>
                </a:solidFill>
              </a:rPr>
              <a:pPr eaLnBrk="1" hangingPunct="1">
                <a:spcBef>
                  <a:spcPct val="0"/>
                </a:spcBef>
                <a:buFontTx/>
                <a:buNone/>
              </a:pPr>
              <a:t>24</a:t>
            </a:fld>
            <a:endParaRPr lang="hu-HU" altLang="hu-HU" sz="1400" smtClean="0">
              <a:solidFill>
                <a:schemeClr val="tx1"/>
              </a:solidFill>
            </a:endParaRPr>
          </a:p>
        </p:txBody>
      </p:sp>
    </p:spTree>
    <p:extLst>
      <p:ext uri="{BB962C8B-B14F-4D97-AF65-F5344CB8AC3E}">
        <p14:creationId xmlns:p14="http://schemas.microsoft.com/office/powerpoint/2010/main" val="14012728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E2A5016-6F21-42EB-83C1-247C88659BE5}" type="slidenum">
              <a:rPr lang="hu-HU" altLang="hu-HU" sz="1400" smtClean="0"/>
              <a:pPr algn="r" eaLnBrk="1" hangingPunct="1">
                <a:spcBef>
                  <a:spcPct val="0"/>
                </a:spcBef>
                <a:buFontTx/>
                <a:buNone/>
              </a:pPr>
              <a:t>25</a:t>
            </a:fld>
            <a:endParaRPr lang="hu-HU" altLang="hu-HU" sz="1400" smtClean="0"/>
          </a:p>
        </p:txBody>
      </p:sp>
      <p:sp>
        <p:nvSpPr>
          <p:cNvPr id="32771" name="Rectangle 2"/>
          <p:cNvSpPr>
            <a:spLocks noGrp="1" noChangeArrowheads="1"/>
          </p:cNvSpPr>
          <p:nvPr>
            <p:ph type="title"/>
          </p:nvPr>
        </p:nvSpPr>
        <p:spPr>
          <a:xfrm>
            <a:off x="395536" y="1052736"/>
            <a:ext cx="8229600" cy="1143000"/>
          </a:xfrm>
        </p:spPr>
        <p:txBody>
          <a:bodyPr/>
          <a:lstStyle/>
          <a:p>
            <a:pPr algn="r" eaLnBrk="1" hangingPunct="1"/>
            <a:r>
              <a:rPr lang="hu-HU" altLang="hu-HU" sz="4000" b="1" dirty="0" smtClean="0">
                <a:solidFill>
                  <a:srgbClr val="FF0000"/>
                </a:solidFill>
              </a:rPr>
              <a:t>IGAZ-E?</a:t>
            </a:r>
            <a:br>
              <a:rPr lang="hu-HU" altLang="hu-HU" sz="4000" b="1" dirty="0" smtClean="0">
                <a:solidFill>
                  <a:srgbClr val="FF0000"/>
                </a:solidFill>
              </a:rPr>
            </a:br>
            <a:r>
              <a:rPr lang="hu-HU" altLang="hu-HU" sz="4000" b="1" dirty="0" smtClean="0">
                <a:solidFill>
                  <a:srgbClr val="FF0000"/>
                </a:solidFill>
              </a:rPr>
              <a:t/>
            </a:r>
            <a:br>
              <a:rPr lang="hu-HU" altLang="hu-HU" sz="4000" b="1" dirty="0" smtClean="0">
                <a:solidFill>
                  <a:srgbClr val="FF0000"/>
                </a:solidFill>
              </a:rPr>
            </a:br>
            <a:r>
              <a:rPr lang="hu-HU" altLang="hu-HU" sz="4000" b="1" dirty="0" smtClean="0">
                <a:solidFill>
                  <a:srgbClr val="FF0000"/>
                </a:solidFill>
              </a:rPr>
              <a:t>E</a:t>
            </a:r>
            <a:r>
              <a:rPr lang="hu-HU" altLang="hu-HU" sz="3600" b="1" dirty="0" smtClean="0">
                <a:solidFill>
                  <a:srgbClr val="FF0000"/>
                </a:solidFill>
              </a:rPr>
              <a:t>REDMÉNY= HOZAM - KÖLTSÉG</a:t>
            </a:r>
          </a:p>
        </p:txBody>
      </p:sp>
      <p:pic>
        <p:nvPicPr>
          <p:cNvPr id="4"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02" y="-27383"/>
            <a:ext cx="2597304" cy="2088232"/>
          </a:xfrm>
          <a:prstGeom prst="rect">
            <a:avLst/>
          </a:prstGeom>
          <a:noFill/>
          <a:extLst>
            <a:ext uri="{909E8E84-426E-40DD-AFC4-6F175D3DCCD1}">
              <a14:hiddenFill xmlns:a14="http://schemas.microsoft.com/office/drawing/2010/main">
                <a:solidFill>
                  <a:srgbClr val="FFFFFF"/>
                </a:solidFill>
              </a14:hiddenFill>
            </a:ext>
          </a:extLst>
        </p:spPr>
      </p:pic>
      <p:sp>
        <p:nvSpPr>
          <p:cNvPr id="5" name="Line 6"/>
          <p:cNvSpPr>
            <a:spLocks noChangeShapeType="1"/>
          </p:cNvSpPr>
          <p:nvPr/>
        </p:nvSpPr>
        <p:spPr bwMode="auto">
          <a:xfrm flipV="1">
            <a:off x="1403350" y="1439738"/>
            <a:ext cx="6840538" cy="1773238"/>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6" name="Line 7"/>
          <p:cNvSpPr>
            <a:spLocks noChangeShapeType="1"/>
          </p:cNvSpPr>
          <p:nvPr/>
        </p:nvSpPr>
        <p:spPr bwMode="auto">
          <a:xfrm flipH="1" flipV="1">
            <a:off x="1403350" y="1412751"/>
            <a:ext cx="6840538" cy="1773237"/>
          </a:xfrm>
          <a:prstGeom prst="line">
            <a:avLst/>
          </a:prstGeom>
          <a:noFill/>
          <a:ln w="762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7" name="Rectangle 3"/>
          <p:cNvSpPr>
            <a:spLocks noChangeArrowheads="1"/>
          </p:cNvSpPr>
          <p:nvPr/>
        </p:nvSpPr>
        <p:spPr bwMode="auto">
          <a:xfrm>
            <a:off x="468313" y="444624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2800" b="1" dirty="0" smtClean="0"/>
              <a:t>CSAK AKKOR </a:t>
            </a:r>
            <a:r>
              <a:rPr lang="hu-HU" altLang="hu-HU" sz="2800" b="1" dirty="0"/>
              <a:t>LENNE </a:t>
            </a:r>
            <a:r>
              <a:rPr lang="hu-HU" altLang="hu-HU" sz="2800" b="1" dirty="0" smtClean="0"/>
              <a:t>IGAZ, HA MINDEN RÁFORDÍTÁS AZ ADOTT ÉVBŐL SZÁRMAZÓ KÖLTSÉG LENNE!</a:t>
            </a:r>
          </a:p>
          <a:p>
            <a:pPr algn="ctr" eaLnBrk="1" hangingPunct="1">
              <a:spcBef>
                <a:spcPct val="0"/>
              </a:spcBef>
              <a:buFontTx/>
              <a:buNone/>
            </a:pPr>
            <a:r>
              <a:rPr lang="hu-HU" altLang="hu-HU" sz="2800" b="1" dirty="0" smtClean="0"/>
              <a:t>DE:</a:t>
            </a:r>
          </a:p>
          <a:p>
            <a:pPr algn="ctr" eaLnBrk="1" hangingPunct="1">
              <a:spcBef>
                <a:spcPct val="0"/>
              </a:spcBef>
              <a:buFontTx/>
              <a:buNone/>
            </a:pPr>
            <a:endParaRPr lang="hu-HU" altLang="hu-HU" sz="2800" b="1" dirty="0"/>
          </a:p>
          <a:p>
            <a:pPr algn="ctr" eaLnBrk="1" hangingPunct="1">
              <a:spcBef>
                <a:spcPct val="0"/>
              </a:spcBef>
              <a:buFontTx/>
              <a:buNone/>
            </a:pPr>
            <a:r>
              <a:rPr lang="hu-HU" altLang="hu-HU" sz="2800" b="1" dirty="0" smtClean="0"/>
              <a:t>KÖLTSÉG = RÁFORDÍTÁS ± AST</a:t>
            </a:r>
            <a:endParaRPr lang="hu-HU" altLang="hu-HU" sz="2800" b="1" dirty="0"/>
          </a:p>
        </p:txBody>
      </p:sp>
      <p:sp>
        <p:nvSpPr>
          <p:cNvPr id="2" name="Téglalap 1"/>
          <p:cNvSpPr/>
          <p:nvPr/>
        </p:nvSpPr>
        <p:spPr bwMode="auto">
          <a:xfrm>
            <a:off x="1403350" y="5733256"/>
            <a:ext cx="6697042" cy="792088"/>
          </a:xfrm>
          <a:prstGeom prst="rect">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4142604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uiExpand="1" build="p"/>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EDBE343D-33C3-468B-8D67-A75ACBEC4A97}" type="slidenum">
              <a:rPr lang="hu-HU" altLang="hu-HU" sz="1400" smtClean="0"/>
              <a:pPr algn="r" eaLnBrk="1" hangingPunct="1">
                <a:spcBef>
                  <a:spcPct val="0"/>
                </a:spcBef>
                <a:buFontTx/>
                <a:buNone/>
              </a:pPr>
              <a:t>26</a:t>
            </a:fld>
            <a:endParaRPr lang="hu-HU" altLang="hu-HU" sz="1400" smtClean="0"/>
          </a:p>
        </p:txBody>
      </p:sp>
      <p:sp>
        <p:nvSpPr>
          <p:cNvPr id="55300" name="Rectangle 2"/>
          <p:cNvSpPr>
            <a:spLocks noGrp="1" noChangeArrowheads="1"/>
          </p:cNvSpPr>
          <p:nvPr>
            <p:ph type="title"/>
          </p:nvPr>
        </p:nvSpPr>
        <p:spPr>
          <a:xfrm>
            <a:off x="457200" y="2349500"/>
            <a:ext cx="8229600" cy="2374900"/>
          </a:xfrm>
          <a:solidFill>
            <a:srgbClr val="FFFFFF"/>
          </a:solidFill>
          <a:ln w="76200">
            <a:solidFill>
              <a:schemeClr val="tx1"/>
            </a:solidFill>
            <a:miter lim="800000"/>
            <a:headEnd/>
            <a:tailEnd/>
          </a:ln>
        </p:spPr>
        <p:txBody>
          <a:bodyPr/>
          <a:lstStyle/>
          <a:p>
            <a:pPr eaLnBrk="1" hangingPunct="1"/>
            <a:r>
              <a:rPr lang="hu-HU" altLang="hu-HU" sz="4000" dirty="0" smtClean="0">
                <a:solidFill>
                  <a:srgbClr val="FF3300"/>
                </a:solidFill>
              </a:rPr>
              <a:t> </a:t>
            </a:r>
            <a:r>
              <a:rPr lang="hu-HU" altLang="hu-HU" sz="4000" b="1" dirty="0" smtClean="0">
                <a:solidFill>
                  <a:srgbClr val="000066"/>
                </a:solidFill>
              </a:rPr>
              <a:t>A KÖLTSÉG AZ ERŐFORRÁSFELHASZNÁLÁS PÉNZBEN KIFEJEZETT ÉRTÉKE</a:t>
            </a:r>
            <a:endParaRPr lang="hu-HU" altLang="hu-HU" sz="2800" b="1" dirty="0" smtClean="0">
              <a:solidFill>
                <a:srgbClr val="000066"/>
              </a:solidFill>
            </a:endParaRPr>
          </a:p>
        </p:txBody>
      </p:sp>
    </p:spTree>
    <p:extLst>
      <p:ext uri="{BB962C8B-B14F-4D97-AF65-F5344CB8AC3E}">
        <p14:creationId xmlns:p14="http://schemas.microsoft.com/office/powerpoint/2010/main" val="553745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www.czuczora.sk/hirkepek/201410021107070.felkialtojel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38099"/>
            <a:ext cx="2857500" cy="4991101"/>
          </a:xfrm>
          <a:prstGeom prst="rect">
            <a:avLst/>
          </a:prstGeom>
          <a:noFill/>
          <a:extLst>
            <a:ext uri="{909E8E84-426E-40DD-AFC4-6F175D3DCCD1}">
              <a14:hiddenFill xmlns:a14="http://schemas.microsoft.com/office/drawing/2010/main">
                <a:solidFill>
                  <a:srgbClr val="FFFFFF"/>
                </a:solidFill>
              </a14:hiddenFill>
            </a:ext>
          </a:extLst>
        </p:spPr>
      </p:pic>
      <p:sp>
        <p:nvSpPr>
          <p:cNvPr id="2" name="Cím 1"/>
          <p:cNvSpPr>
            <a:spLocks noGrp="1"/>
          </p:cNvSpPr>
          <p:nvPr>
            <p:ph type="title"/>
          </p:nvPr>
        </p:nvSpPr>
        <p:spPr>
          <a:xfrm>
            <a:off x="2857500" y="1772816"/>
            <a:ext cx="6034980" cy="3528392"/>
          </a:xfrm>
          <a:ln w="57150">
            <a:solidFill>
              <a:srgbClr val="FF5353"/>
            </a:solidFill>
          </a:ln>
        </p:spPr>
        <p:txBody>
          <a:bodyPr/>
          <a:lstStyle/>
          <a:p>
            <a:pPr>
              <a:defRPr/>
            </a:pPr>
            <a:r>
              <a:rPr lang="hu-HU" sz="3600" b="1" dirty="0" smtClean="0"/>
              <a:t>NEM MINDEN </a:t>
            </a:r>
            <a:br>
              <a:rPr lang="hu-HU" sz="3600" b="1" dirty="0" smtClean="0"/>
            </a:br>
            <a:r>
              <a:rPr lang="hu-HU" sz="3600" b="1" dirty="0" smtClean="0"/>
              <a:t>RÁFORDÍTÁS KÖLTSÉG, </a:t>
            </a:r>
            <a:br>
              <a:rPr lang="hu-HU" sz="3600" b="1" dirty="0" smtClean="0"/>
            </a:br>
            <a:r>
              <a:rPr lang="hu-HU" sz="3600" b="1" dirty="0" smtClean="0"/>
              <a:t>DE MINDEN KÖLTSÉG </a:t>
            </a:r>
            <a:br>
              <a:rPr lang="hu-HU" sz="3600" b="1" dirty="0" smtClean="0"/>
            </a:br>
            <a:r>
              <a:rPr lang="hu-HU" sz="3600" b="1" dirty="0" smtClean="0"/>
              <a:t>– ELŐBB VAGY UTÓBB –</a:t>
            </a:r>
            <a:br>
              <a:rPr lang="hu-HU" sz="3600" b="1" dirty="0" smtClean="0"/>
            </a:br>
            <a:r>
              <a:rPr lang="hu-HU" sz="3600" b="1" dirty="0" smtClean="0"/>
              <a:t>RÁFORDÍTÁS LESZ</a:t>
            </a:r>
            <a:endParaRPr lang="hu-HU" sz="3600" b="1" dirty="0"/>
          </a:p>
        </p:txBody>
      </p:sp>
      <p:sp>
        <p:nvSpPr>
          <p:cNvPr id="69635" name="Dia számának helye 2"/>
          <p:cNvSpPr>
            <a:spLocks noGrp="1"/>
          </p:cNvSpPr>
          <p:nvPr>
            <p:ph type="sldNum" sz="quarter" idx="12"/>
          </p:nvPr>
        </p:nvSpPr>
        <p:spPr>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fld id="{D85477DB-941F-4BD3-AAC7-89AE7ECF3FCD}" type="slidenum">
              <a:rPr lang="hu-HU" altLang="hu-HU" sz="1400" smtClean="0">
                <a:solidFill>
                  <a:schemeClr val="tx1"/>
                </a:solidFill>
              </a:rPr>
              <a:pPr eaLnBrk="1" hangingPunct="1">
                <a:spcBef>
                  <a:spcPct val="0"/>
                </a:spcBef>
                <a:buFontTx/>
                <a:buNone/>
              </a:pPr>
              <a:t>27</a:t>
            </a:fld>
            <a:endParaRPr lang="hu-HU" altLang="hu-HU" sz="1400" smtClean="0">
              <a:solidFill>
                <a:schemeClr val="tx1"/>
              </a:solidFill>
            </a:endParaRPr>
          </a:p>
        </p:txBody>
      </p:sp>
    </p:spTree>
    <p:extLst>
      <p:ext uri="{BB962C8B-B14F-4D97-AF65-F5344CB8AC3E}">
        <p14:creationId xmlns:p14="http://schemas.microsoft.com/office/powerpoint/2010/main" val="34340248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Dia számának helye 4"/>
          <p:cNvSpPr>
            <a:spLocks noGrp="1"/>
          </p:cNvSpPr>
          <p:nvPr>
            <p:ph type="sldNum" sz="quarter" idx="12"/>
          </p:nvPr>
        </p:nvSpPr>
        <p:spPr>
          <a:xfrm>
            <a:off x="6553200" y="5999163"/>
            <a:ext cx="2133600" cy="476250"/>
          </a:xfrm>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fld id="{E94C7236-DE20-4426-B991-B34E4FE2A599}" type="slidenum">
              <a:rPr lang="hu-HU" altLang="hu-HU" sz="1400" smtClean="0">
                <a:solidFill>
                  <a:schemeClr val="tx1"/>
                </a:solidFill>
              </a:rPr>
              <a:pPr algn="ctr" eaLnBrk="1" hangingPunct="1">
                <a:spcBef>
                  <a:spcPct val="0"/>
                </a:spcBef>
                <a:buFontTx/>
                <a:buNone/>
              </a:pPr>
              <a:t>28</a:t>
            </a:fld>
            <a:endParaRPr lang="hu-HU" altLang="hu-HU" sz="1400" smtClean="0">
              <a:solidFill>
                <a:schemeClr val="tx1"/>
              </a:solidFill>
            </a:endParaRPr>
          </a:p>
        </p:txBody>
      </p:sp>
      <p:sp>
        <p:nvSpPr>
          <p:cNvPr id="26627" name="Rectangle 2"/>
          <p:cNvSpPr>
            <a:spLocks noGrp="1" noChangeArrowheads="1"/>
          </p:cNvSpPr>
          <p:nvPr>
            <p:ph type="title"/>
          </p:nvPr>
        </p:nvSpPr>
        <p:spPr>
          <a:xfrm>
            <a:off x="685800" y="-69850"/>
            <a:ext cx="7772400" cy="762000"/>
          </a:xfrm>
        </p:spPr>
        <p:txBody>
          <a:bodyPr/>
          <a:lstStyle/>
          <a:p>
            <a:pPr eaLnBrk="1" hangingPunct="1"/>
            <a:r>
              <a:rPr lang="hu-HU" altLang="hu-HU" sz="3600" b="1" dirty="0" smtClean="0">
                <a:solidFill>
                  <a:srgbClr val="FF0000"/>
                </a:solidFill>
                <a:latin typeface="Tahoma" pitchFamily="34" charset="0"/>
                <a:cs typeface="Tahoma" pitchFamily="34" charset="0"/>
              </a:rPr>
              <a:t>KIADÁS, KÖLTSÉG, RÁFORDÍTÁS</a:t>
            </a:r>
          </a:p>
        </p:txBody>
      </p:sp>
      <p:sp>
        <p:nvSpPr>
          <p:cNvPr id="26628" name="Oval 4"/>
          <p:cNvSpPr>
            <a:spLocks noChangeArrowheads="1"/>
          </p:cNvSpPr>
          <p:nvPr/>
        </p:nvSpPr>
        <p:spPr bwMode="auto">
          <a:xfrm>
            <a:off x="1004888" y="2043113"/>
            <a:ext cx="4953000" cy="4419600"/>
          </a:xfrm>
          <a:prstGeom prst="ellipse">
            <a:avLst/>
          </a:prstGeom>
          <a:noFill/>
          <a:ln w="508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endParaRPr lang="hu-HU" altLang="hu-HU" sz="2800">
              <a:solidFill>
                <a:schemeClr val="tx1"/>
              </a:solidFill>
            </a:endParaRPr>
          </a:p>
        </p:txBody>
      </p:sp>
      <p:sp>
        <p:nvSpPr>
          <p:cNvPr id="26629" name="Oval 5"/>
          <p:cNvSpPr>
            <a:spLocks noChangeArrowheads="1"/>
          </p:cNvSpPr>
          <p:nvPr/>
        </p:nvSpPr>
        <p:spPr bwMode="auto">
          <a:xfrm>
            <a:off x="3214688" y="2119313"/>
            <a:ext cx="4724400" cy="4419600"/>
          </a:xfrm>
          <a:prstGeom prst="ellipse">
            <a:avLst/>
          </a:prstGeom>
          <a:noFill/>
          <a:ln w="50800">
            <a:solidFill>
              <a:srgbClr val="00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endParaRPr lang="hu-HU" altLang="hu-HU" sz="2800" dirty="0">
              <a:solidFill>
                <a:schemeClr val="tx1"/>
              </a:solidFill>
            </a:endParaRPr>
          </a:p>
        </p:txBody>
      </p:sp>
      <p:sp>
        <p:nvSpPr>
          <p:cNvPr id="26630" name="Oval 6"/>
          <p:cNvSpPr>
            <a:spLocks noChangeArrowheads="1"/>
          </p:cNvSpPr>
          <p:nvPr/>
        </p:nvSpPr>
        <p:spPr bwMode="auto">
          <a:xfrm>
            <a:off x="2071688" y="671513"/>
            <a:ext cx="4800600" cy="4343400"/>
          </a:xfrm>
          <a:prstGeom prst="ellipse">
            <a:avLst/>
          </a:prstGeom>
          <a:noFill/>
          <a:ln w="50800">
            <a:solidFill>
              <a:srgbClr val="0099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endParaRPr lang="hu-HU" altLang="hu-HU" sz="2800" dirty="0">
              <a:solidFill>
                <a:schemeClr val="tx1"/>
              </a:solidFill>
            </a:endParaRPr>
          </a:p>
        </p:txBody>
      </p:sp>
      <p:sp>
        <p:nvSpPr>
          <p:cNvPr id="26632" name="Rectangle 8"/>
          <p:cNvSpPr>
            <a:spLocks noChangeArrowheads="1"/>
          </p:cNvSpPr>
          <p:nvPr/>
        </p:nvSpPr>
        <p:spPr bwMode="auto">
          <a:xfrm>
            <a:off x="5199063" y="4314825"/>
            <a:ext cx="274002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200" b="1">
                <a:solidFill>
                  <a:schemeClr val="tx1"/>
                </a:solidFill>
                <a:latin typeface="Tahoma" pitchFamily="34" charset="0"/>
                <a:cs typeface="Tahoma" pitchFamily="34" charset="0"/>
              </a:rPr>
              <a:t> </a:t>
            </a:r>
          </a:p>
        </p:txBody>
      </p:sp>
      <p:sp>
        <p:nvSpPr>
          <p:cNvPr id="26633" name="Rectangle 9"/>
          <p:cNvSpPr>
            <a:spLocks noChangeArrowheads="1"/>
          </p:cNvSpPr>
          <p:nvPr/>
        </p:nvSpPr>
        <p:spPr bwMode="auto">
          <a:xfrm>
            <a:off x="6372200" y="620688"/>
            <a:ext cx="13938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2400" b="1" dirty="0">
                <a:solidFill>
                  <a:schemeClr val="tx1"/>
                </a:solidFill>
                <a:latin typeface="Tahoma" pitchFamily="34" charset="0"/>
                <a:cs typeface="Tahoma" pitchFamily="34" charset="0"/>
              </a:rPr>
              <a:t>KIADÁS</a:t>
            </a:r>
          </a:p>
        </p:txBody>
      </p:sp>
      <p:sp>
        <p:nvSpPr>
          <p:cNvPr id="26634" name="Rectangle 10"/>
          <p:cNvSpPr>
            <a:spLocks noChangeArrowheads="1"/>
          </p:cNvSpPr>
          <p:nvPr/>
        </p:nvSpPr>
        <p:spPr bwMode="auto">
          <a:xfrm>
            <a:off x="251520" y="6237312"/>
            <a:ext cx="19018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2400" b="1" dirty="0">
                <a:solidFill>
                  <a:schemeClr val="tx1"/>
                </a:solidFill>
                <a:latin typeface="Tahoma" pitchFamily="34" charset="0"/>
                <a:cs typeface="Tahoma" pitchFamily="34" charset="0"/>
              </a:rPr>
              <a:t>KÖLTSÉG</a:t>
            </a:r>
          </a:p>
        </p:txBody>
      </p:sp>
      <p:sp>
        <p:nvSpPr>
          <p:cNvPr id="26635" name="Rectangle 11"/>
          <p:cNvSpPr>
            <a:spLocks noChangeArrowheads="1"/>
          </p:cNvSpPr>
          <p:nvPr/>
        </p:nvSpPr>
        <p:spPr bwMode="auto">
          <a:xfrm>
            <a:off x="6732463" y="6210573"/>
            <a:ext cx="2232025"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2400" b="1" dirty="0">
                <a:solidFill>
                  <a:schemeClr val="tx1"/>
                </a:solidFill>
                <a:latin typeface="Tahoma" pitchFamily="34" charset="0"/>
                <a:cs typeface="Tahoma" pitchFamily="34" charset="0"/>
              </a:rPr>
              <a:t>RÁFORDÍTÁS</a:t>
            </a:r>
          </a:p>
        </p:txBody>
      </p:sp>
      <p:sp>
        <p:nvSpPr>
          <p:cNvPr id="26636" name="Rectangle 12"/>
          <p:cNvSpPr>
            <a:spLocks noChangeArrowheads="1"/>
          </p:cNvSpPr>
          <p:nvPr/>
        </p:nvSpPr>
        <p:spPr bwMode="auto">
          <a:xfrm>
            <a:off x="3671888" y="3541713"/>
            <a:ext cx="174942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endParaRPr lang="hu-HU" altLang="hu-HU" sz="1200" b="1">
              <a:solidFill>
                <a:schemeClr val="tx1"/>
              </a:solidFill>
              <a:latin typeface="Tahoma" pitchFamily="34" charset="0"/>
              <a:cs typeface="Tahoma" pitchFamily="34" charset="0"/>
            </a:endParaRPr>
          </a:p>
        </p:txBody>
      </p:sp>
      <p:sp>
        <p:nvSpPr>
          <p:cNvPr id="1382413" name="Text Box 13"/>
          <p:cNvSpPr txBox="1">
            <a:spLocks noChangeArrowheads="1"/>
          </p:cNvSpPr>
          <p:nvPr/>
        </p:nvSpPr>
        <p:spPr bwMode="auto">
          <a:xfrm>
            <a:off x="3750123" y="2996952"/>
            <a:ext cx="1633781"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KIADÁS,</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KÖLTSÉG ÉS</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RÁFORDÍTÁS IS</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SORÁN</a:t>
            </a:r>
            <a:endPar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
        <p:nvSpPr>
          <p:cNvPr id="1382414" name="Text Box 14"/>
          <p:cNvSpPr txBox="1">
            <a:spLocks noChangeArrowheads="1"/>
          </p:cNvSpPr>
          <p:nvPr/>
        </p:nvSpPr>
        <p:spPr bwMode="auto">
          <a:xfrm>
            <a:off x="5292080" y="2330296"/>
            <a:ext cx="16337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hu-HU" altLang="hu-HU" sz="1400" b="1" dirty="0" smtClean="0">
                <a:effectLst>
                  <a:outerShdw blurRad="38100" dist="38100" dir="2700000" algn="tl">
                    <a:srgbClr val="000000">
                      <a:alpha val="43137"/>
                    </a:srgbClr>
                  </a:outerShdw>
                </a:effectLst>
                <a:latin typeface="Tahoma" pitchFamily="34" charset="0"/>
                <a:cs typeface="Tahoma" pitchFamily="34" charset="0"/>
              </a:rPr>
              <a:t>KIADÁS ÉS</a:t>
            </a:r>
          </a:p>
          <a:p>
            <a:pPr algn="ctr">
              <a:defRPr/>
            </a:pPr>
            <a:r>
              <a:rPr lang="hu-HU" altLang="hu-HU" sz="1400" b="1" dirty="0" smtClean="0">
                <a:effectLst>
                  <a:outerShdw blurRad="38100" dist="38100" dir="2700000" algn="tl">
                    <a:srgbClr val="000000">
                      <a:alpha val="43137"/>
                    </a:srgbClr>
                  </a:outerShdw>
                </a:effectLst>
                <a:latin typeface="Tahoma" pitchFamily="34" charset="0"/>
                <a:cs typeface="Tahoma" pitchFamily="34" charset="0"/>
              </a:rPr>
              <a:t>RÁFORDÍTÁS IS</a:t>
            </a:r>
          </a:p>
          <a:p>
            <a:pPr algn="ctr">
              <a:defRPr/>
            </a:pPr>
            <a:r>
              <a:rPr lang="hu-HU" altLang="hu-HU" sz="1400" b="1" dirty="0" smtClean="0">
                <a:effectLst>
                  <a:outerShdw blurRad="38100" dist="38100" dir="2700000" algn="tl">
                    <a:srgbClr val="000000">
                      <a:alpha val="43137"/>
                    </a:srgbClr>
                  </a:outerShdw>
                </a:effectLst>
                <a:latin typeface="Tahoma" pitchFamily="34" charset="0"/>
                <a:cs typeface="Tahoma" pitchFamily="34" charset="0"/>
              </a:rPr>
              <a:t>AZ ÉV SORÁN</a:t>
            </a:r>
          </a:p>
        </p:txBody>
      </p:sp>
      <p:sp>
        <p:nvSpPr>
          <p:cNvPr id="1382415" name="Text Box 15"/>
          <p:cNvSpPr txBox="1">
            <a:spLocks noChangeArrowheads="1"/>
          </p:cNvSpPr>
          <p:nvPr/>
        </p:nvSpPr>
        <p:spPr bwMode="auto">
          <a:xfrm>
            <a:off x="2234550" y="2276872"/>
            <a:ext cx="1401346"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KIADÁS ÉS</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KÖLTSÉG IS </a:t>
            </a:r>
            <a:b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b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SORÁN</a:t>
            </a:r>
            <a:endPar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
        <p:nvSpPr>
          <p:cNvPr id="1382416" name="Text Box 16"/>
          <p:cNvSpPr txBox="1">
            <a:spLocks noChangeArrowheads="1"/>
          </p:cNvSpPr>
          <p:nvPr/>
        </p:nvSpPr>
        <p:spPr bwMode="auto">
          <a:xfrm>
            <a:off x="3778671" y="5046275"/>
            <a:ext cx="152157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algn="ctr">
              <a:defRPr/>
            </a:pPr>
            <a:r>
              <a:rPr lang="hu-HU" altLang="hu-HU" sz="1200" b="1" dirty="0" smtClean="0">
                <a:effectLst>
                  <a:outerShdw blurRad="38100" dist="38100" dir="2700000" algn="tl">
                    <a:srgbClr val="000000">
                      <a:alpha val="43137"/>
                    </a:srgbClr>
                  </a:outerShdw>
                </a:effectLst>
                <a:latin typeface="Tahoma" pitchFamily="34" charset="0"/>
                <a:cs typeface="Tahoma" pitchFamily="34" charset="0"/>
              </a:rPr>
              <a:t>KÖLTSÉG ÉS</a:t>
            </a:r>
          </a:p>
          <a:p>
            <a:pPr algn="ctr">
              <a:defRPr/>
            </a:pPr>
            <a:r>
              <a:rPr lang="hu-HU" altLang="hu-HU" sz="1200" b="1" dirty="0" smtClean="0">
                <a:effectLst>
                  <a:outerShdw blurRad="38100" dist="38100" dir="2700000" algn="tl">
                    <a:srgbClr val="000000">
                      <a:alpha val="43137"/>
                    </a:srgbClr>
                  </a:outerShdw>
                </a:effectLst>
                <a:latin typeface="Tahoma" pitchFamily="34" charset="0"/>
                <a:cs typeface="Tahoma" pitchFamily="34" charset="0"/>
              </a:rPr>
              <a:t>RÁFORDÍTÁS IS, </a:t>
            </a:r>
          </a:p>
          <a:p>
            <a:pPr algn="ctr">
              <a:defRPr/>
            </a:pPr>
            <a:r>
              <a:rPr lang="hu-HU" altLang="hu-HU" sz="1200" b="1" dirty="0" smtClean="0">
                <a:effectLst>
                  <a:outerShdw blurRad="38100" dist="38100" dir="2700000" algn="tl">
                    <a:srgbClr val="000000">
                      <a:alpha val="43137"/>
                    </a:srgbClr>
                  </a:outerShdw>
                </a:effectLst>
                <a:latin typeface="Tahoma" pitchFamily="34" charset="0"/>
                <a:cs typeface="Tahoma" pitchFamily="34" charset="0"/>
              </a:rPr>
              <a:t>DE NEM EZÉVI</a:t>
            </a:r>
          </a:p>
          <a:p>
            <a:pPr algn="ctr">
              <a:defRPr/>
            </a:pPr>
            <a:r>
              <a:rPr lang="hu-HU" altLang="hu-HU" sz="1200" b="1" dirty="0" smtClean="0">
                <a:effectLst>
                  <a:outerShdw blurRad="38100" dist="38100" dir="2700000" algn="tl">
                    <a:srgbClr val="000000">
                      <a:alpha val="43137"/>
                    </a:srgbClr>
                  </a:outerShdw>
                </a:effectLst>
                <a:latin typeface="Tahoma" pitchFamily="34" charset="0"/>
                <a:cs typeface="Tahoma" pitchFamily="34" charset="0"/>
              </a:rPr>
              <a:t>KIADÁS</a:t>
            </a:r>
          </a:p>
        </p:txBody>
      </p:sp>
      <p:sp>
        <p:nvSpPr>
          <p:cNvPr id="1382417" name="Text Box 17"/>
          <p:cNvSpPr txBox="1">
            <a:spLocks noChangeArrowheads="1"/>
          </p:cNvSpPr>
          <p:nvPr/>
        </p:nvSpPr>
        <p:spPr bwMode="auto">
          <a:xfrm>
            <a:off x="1115616" y="4293096"/>
            <a:ext cx="155363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CSAK KÖLTSÉG</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SORÁN</a:t>
            </a:r>
            <a:endPar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
        <p:nvSpPr>
          <p:cNvPr id="1382418" name="Text Box 18"/>
          <p:cNvSpPr txBox="1">
            <a:spLocks noChangeArrowheads="1"/>
          </p:cNvSpPr>
          <p:nvPr/>
        </p:nvSpPr>
        <p:spPr bwMode="auto">
          <a:xfrm>
            <a:off x="3807379" y="971550"/>
            <a:ext cx="14847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CSAK KIADÁS,</a:t>
            </a:r>
          </a:p>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SORÁN</a:t>
            </a:r>
            <a:endPar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
        <p:nvSpPr>
          <p:cNvPr id="1382419" name="Text Box 19"/>
          <p:cNvSpPr txBox="1">
            <a:spLocks noChangeArrowheads="1"/>
          </p:cNvSpPr>
          <p:nvPr/>
        </p:nvSpPr>
        <p:spPr bwMode="auto">
          <a:xfrm>
            <a:off x="5906934" y="4537075"/>
            <a:ext cx="196880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algn="ctr">
              <a:spcBef>
                <a:spcPct val="0"/>
              </a:spcBef>
              <a:buFontTx/>
              <a:buNone/>
            </a:pP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CSAK RÁFORDÍTÁS </a:t>
            </a:r>
            <a:b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br>
            <a:r>
              <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rPr>
              <a:t>AZ ÉV </a:t>
            </a:r>
            <a:r>
              <a:rPr lang="hu-HU" altLang="hu-HU" sz="1400" b="1" dirty="0" smtClean="0">
                <a:solidFill>
                  <a:schemeClr val="tx1"/>
                </a:solidFill>
                <a:effectLst>
                  <a:outerShdw blurRad="38100" dist="38100" dir="2700000" algn="tl">
                    <a:srgbClr val="000000">
                      <a:alpha val="43137"/>
                    </a:srgbClr>
                  </a:outerShdw>
                </a:effectLst>
                <a:latin typeface="Tahoma" pitchFamily="34" charset="0"/>
                <a:cs typeface="Tahoma" pitchFamily="34" charset="0"/>
              </a:rPr>
              <a:t>SORÁN</a:t>
            </a:r>
            <a:endParaRPr lang="hu-HU" altLang="hu-HU" sz="1400" b="1" dirty="0">
              <a:solidFill>
                <a:schemeClr val="tx1"/>
              </a:solidFill>
              <a:effectLst>
                <a:outerShdw blurRad="38100" dist="38100" dir="2700000" algn="tl">
                  <a:srgbClr val="000000">
                    <a:alpha val="43137"/>
                  </a:srgbClr>
                </a:outerShdw>
              </a:effectLst>
              <a:latin typeface="Tahoma" pitchFamily="34" charset="0"/>
              <a:cs typeface="Tahoma" pitchFamily="34" charset="0"/>
            </a:endParaRPr>
          </a:p>
        </p:txBody>
      </p:sp>
      <p:sp>
        <p:nvSpPr>
          <p:cNvPr id="26644" name="Line 20"/>
          <p:cNvSpPr>
            <a:spLocks noChangeShapeType="1"/>
          </p:cNvSpPr>
          <p:nvPr/>
        </p:nvSpPr>
        <p:spPr bwMode="auto">
          <a:xfrm flipV="1">
            <a:off x="2071688" y="5624513"/>
            <a:ext cx="533400" cy="838200"/>
          </a:xfrm>
          <a:prstGeom prst="line">
            <a:avLst/>
          </a:prstGeom>
          <a:noFill/>
          <a:ln w="57150">
            <a:solidFill>
              <a:srgbClr val="6633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45" name="Line 21"/>
          <p:cNvSpPr>
            <a:spLocks noChangeShapeType="1"/>
          </p:cNvSpPr>
          <p:nvPr/>
        </p:nvSpPr>
        <p:spPr bwMode="auto">
          <a:xfrm rot="11606045" flipV="1">
            <a:off x="5748729" y="887207"/>
            <a:ext cx="533400" cy="838200"/>
          </a:xfrm>
          <a:prstGeom prst="line">
            <a:avLst/>
          </a:prstGeom>
          <a:noFill/>
          <a:ln w="57150">
            <a:solidFill>
              <a:srgbClr val="0099FF"/>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6646" name="Line 22"/>
          <p:cNvSpPr>
            <a:spLocks noChangeShapeType="1"/>
          </p:cNvSpPr>
          <p:nvPr/>
        </p:nvSpPr>
        <p:spPr bwMode="auto">
          <a:xfrm flipH="1" flipV="1">
            <a:off x="5957888" y="5853113"/>
            <a:ext cx="762000" cy="609600"/>
          </a:xfrm>
          <a:prstGeom prst="line">
            <a:avLst/>
          </a:prstGeom>
          <a:noFill/>
          <a:ln w="57150">
            <a:solidFill>
              <a:srgbClr val="006600"/>
            </a:solidFill>
            <a:round/>
            <a:headEnd/>
            <a:tailEnd type="triangle" w="med" len="med"/>
          </a:ln>
          <a:extLst>
            <a:ext uri="{909E8E84-426E-40DD-AFC4-6F175D3DCCD1}">
              <a14:hiddenFill xmlns:a14="http://schemas.microsoft.com/office/drawing/2010/main">
                <a:noFill/>
              </a14:hiddenFill>
            </a:ext>
          </a:extLst>
        </p:spPr>
        <p:txBody>
          <a:bodyPr/>
          <a:lstStyle/>
          <a:p>
            <a:endParaRPr lang="hu-HU"/>
          </a:p>
        </p:txBody>
      </p:sp>
      <p:sp>
        <p:nvSpPr>
          <p:cNvPr id="2" name="Szövegdoboz 1"/>
          <p:cNvSpPr txBox="1"/>
          <p:nvPr/>
        </p:nvSpPr>
        <p:spPr>
          <a:xfrm>
            <a:off x="3195744" y="4006805"/>
            <a:ext cx="2600391" cy="646331"/>
          </a:xfrm>
          <a:prstGeom prst="rect">
            <a:avLst/>
          </a:prstGeom>
          <a:noFill/>
        </p:spPr>
        <p:txBody>
          <a:bodyPr wrap="none" rtlCol="0">
            <a:spAutoFit/>
          </a:bodyPr>
          <a:lstStyle/>
          <a:p>
            <a:r>
              <a:rPr lang="hu-HU" altLang="hu-HU" sz="1200" b="1" dirty="0">
                <a:latin typeface="Tahoma" pitchFamily="34" charset="0"/>
                <a:cs typeface="Tahoma" pitchFamily="34" charset="0"/>
              </a:rPr>
              <a:t>(PL. EZ ÉVBEN BESZERZETT, </a:t>
            </a:r>
            <a:br>
              <a:rPr lang="hu-HU" altLang="hu-HU" sz="1200" b="1" dirty="0">
                <a:latin typeface="Tahoma" pitchFamily="34" charset="0"/>
                <a:cs typeface="Tahoma" pitchFamily="34" charset="0"/>
              </a:rPr>
            </a:br>
            <a:r>
              <a:rPr lang="hu-HU" altLang="hu-HU" sz="1200" b="1" dirty="0">
                <a:latin typeface="Tahoma" pitchFamily="34" charset="0"/>
                <a:cs typeface="Tahoma" pitchFamily="34" charset="0"/>
              </a:rPr>
              <a:t>FELHASZNÁLT ÉS A TERMÉKBE </a:t>
            </a:r>
            <a:br>
              <a:rPr lang="hu-HU" altLang="hu-HU" sz="1200" b="1" dirty="0">
                <a:latin typeface="Tahoma" pitchFamily="34" charset="0"/>
                <a:cs typeface="Tahoma" pitchFamily="34" charset="0"/>
              </a:rPr>
            </a:br>
            <a:r>
              <a:rPr lang="hu-HU" altLang="hu-HU" sz="1200" b="1" dirty="0">
                <a:latin typeface="Tahoma" pitchFamily="34" charset="0"/>
                <a:cs typeface="Tahoma" pitchFamily="34" charset="0"/>
              </a:rPr>
              <a:t>BEÉPÜLT ALAPANYAG</a:t>
            </a:r>
            <a:r>
              <a:rPr lang="hu-HU" altLang="hu-HU" sz="1200" b="1" dirty="0" smtClean="0">
                <a:latin typeface="Tahoma" pitchFamily="34" charset="0"/>
                <a:cs typeface="Tahoma" pitchFamily="34" charset="0"/>
              </a:rPr>
              <a:t>)</a:t>
            </a:r>
            <a:endParaRPr lang="hu-HU" altLang="hu-HU" sz="1200" b="1" dirty="0">
              <a:latin typeface="Tahoma" pitchFamily="34" charset="0"/>
              <a:cs typeface="Tahoma" pitchFamily="34" charset="0"/>
            </a:endParaRPr>
          </a:p>
        </p:txBody>
      </p:sp>
      <p:sp>
        <p:nvSpPr>
          <p:cNvPr id="3" name="Szövegdoboz 2"/>
          <p:cNvSpPr txBox="1"/>
          <p:nvPr/>
        </p:nvSpPr>
        <p:spPr>
          <a:xfrm>
            <a:off x="1187624" y="5014917"/>
            <a:ext cx="2141932" cy="646331"/>
          </a:xfrm>
          <a:prstGeom prst="rect">
            <a:avLst/>
          </a:prstGeom>
          <a:noFill/>
        </p:spPr>
        <p:txBody>
          <a:bodyPr wrap="none" rtlCol="0">
            <a:spAutoFit/>
          </a:bodyPr>
          <a:lstStyle/>
          <a:p>
            <a:r>
              <a:rPr lang="hu-HU" altLang="hu-HU" sz="1200" b="1" dirty="0">
                <a:latin typeface="Tahoma" pitchFamily="34" charset="0"/>
                <a:cs typeface="Tahoma" pitchFamily="34" charset="0"/>
              </a:rPr>
              <a:t>(PL. KÉSZLETEN MARADT</a:t>
            </a:r>
            <a:br>
              <a:rPr lang="hu-HU" altLang="hu-HU" sz="1200" b="1" dirty="0">
                <a:latin typeface="Tahoma" pitchFamily="34" charset="0"/>
                <a:cs typeface="Tahoma" pitchFamily="34" charset="0"/>
              </a:rPr>
            </a:br>
            <a:r>
              <a:rPr lang="hu-HU" altLang="hu-HU" sz="1200" b="1" dirty="0">
                <a:latin typeface="Tahoma" pitchFamily="34" charset="0"/>
                <a:cs typeface="Tahoma" pitchFamily="34" charset="0"/>
              </a:rPr>
              <a:t>KÉSZTERMÉK)</a:t>
            </a:r>
          </a:p>
          <a:p>
            <a:endParaRPr lang="hu-HU" sz="1200" dirty="0"/>
          </a:p>
        </p:txBody>
      </p:sp>
      <p:sp>
        <p:nvSpPr>
          <p:cNvPr id="4" name="Szövegdoboz 3"/>
          <p:cNvSpPr txBox="1"/>
          <p:nvPr/>
        </p:nvSpPr>
        <p:spPr>
          <a:xfrm>
            <a:off x="3563888" y="1527175"/>
            <a:ext cx="2064989" cy="276999"/>
          </a:xfrm>
          <a:prstGeom prst="rect">
            <a:avLst/>
          </a:prstGeom>
          <a:noFill/>
        </p:spPr>
        <p:txBody>
          <a:bodyPr wrap="none" rtlCol="0">
            <a:spAutoFit/>
          </a:bodyPr>
          <a:lstStyle/>
          <a:p>
            <a:r>
              <a:rPr lang="hu-HU" altLang="hu-HU" sz="1200" b="1" dirty="0">
                <a:latin typeface="Tahoma" pitchFamily="34" charset="0"/>
                <a:cs typeface="Tahoma" pitchFamily="34" charset="0"/>
              </a:rPr>
              <a:t>(PL. HITELTÖRLESZTÉS</a:t>
            </a:r>
            <a:r>
              <a:rPr lang="hu-HU" altLang="hu-HU" sz="1200" b="1" dirty="0" smtClean="0">
                <a:latin typeface="Tahoma" pitchFamily="34" charset="0"/>
                <a:cs typeface="Tahoma" pitchFamily="34" charset="0"/>
              </a:rPr>
              <a:t>)</a:t>
            </a:r>
            <a:endParaRPr lang="hu-HU" altLang="hu-HU" sz="1200" b="1" dirty="0">
              <a:latin typeface="Tahoma" pitchFamily="34" charset="0"/>
              <a:cs typeface="Tahoma" pitchFamily="34" charset="0"/>
            </a:endParaRPr>
          </a:p>
        </p:txBody>
      </p:sp>
      <p:sp>
        <p:nvSpPr>
          <p:cNvPr id="5" name="Szövegdoboz 4"/>
          <p:cNvSpPr txBox="1"/>
          <p:nvPr/>
        </p:nvSpPr>
        <p:spPr>
          <a:xfrm>
            <a:off x="5814219" y="5157192"/>
            <a:ext cx="1686680" cy="830997"/>
          </a:xfrm>
          <a:prstGeom prst="rect">
            <a:avLst/>
          </a:prstGeom>
          <a:noFill/>
        </p:spPr>
        <p:txBody>
          <a:bodyPr wrap="none" rtlCol="0">
            <a:spAutoFit/>
          </a:bodyPr>
          <a:lstStyle/>
          <a:p>
            <a:r>
              <a:rPr lang="hu-HU" altLang="hu-HU" sz="1200" b="1" dirty="0">
                <a:latin typeface="Tahoma" pitchFamily="34" charset="0"/>
                <a:cs typeface="Tahoma" pitchFamily="34" charset="0"/>
              </a:rPr>
              <a:t>(</a:t>
            </a:r>
            <a:r>
              <a:rPr lang="hu-HU" altLang="hu-HU" sz="1200" b="1" dirty="0" smtClean="0">
                <a:latin typeface="Tahoma" pitchFamily="34" charset="0"/>
                <a:cs typeface="Tahoma" pitchFamily="34" charset="0"/>
              </a:rPr>
              <a:t>PL. </a:t>
            </a:r>
            <a:r>
              <a:rPr lang="hu-HU" altLang="hu-HU" sz="1200" b="1" dirty="0">
                <a:latin typeface="Tahoma" pitchFamily="34" charset="0"/>
                <a:cs typeface="Tahoma" pitchFamily="34" charset="0"/>
              </a:rPr>
              <a:t>LELTÁRHIÁNY,</a:t>
            </a:r>
          </a:p>
          <a:p>
            <a:r>
              <a:rPr lang="hu-HU" altLang="hu-HU" sz="1200" b="1" dirty="0">
                <a:latin typeface="Tahoma" pitchFamily="34" charset="0"/>
                <a:cs typeface="Tahoma" pitchFamily="34" charset="0"/>
              </a:rPr>
              <a:t>SELEJT)</a:t>
            </a:r>
            <a:br>
              <a:rPr lang="hu-HU" altLang="hu-HU" sz="1200" b="1" dirty="0">
                <a:latin typeface="Tahoma" pitchFamily="34" charset="0"/>
                <a:cs typeface="Tahoma" pitchFamily="34" charset="0"/>
              </a:rPr>
            </a:br>
            <a:endParaRPr lang="hu-HU" altLang="hu-HU" sz="1200" b="1" dirty="0">
              <a:latin typeface="Tahoma" pitchFamily="34" charset="0"/>
              <a:cs typeface="Tahoma" pitchFamily="34" charset="0"/>
            </a:endParaRPr>
          </a:p>
          <a:p>
            <a:endParaRPr lang="hu-HU" sz="1200" dirty="0"/>
          </a:p>
        </p:txBody>
      </p:sp>
      <p:sp>
        <p:nvSpPr>
          <p:cNvPr id="6" name="Szövegdoboz 5"/>
          <p:cNvSpPr txBox="1"/>
          <p:nvPr/>
        </p:nvSpPr>
        <p:spPr>
          <a:xfrm>
            <a:off x="2051720" y="3140968"/>
            <a:ext cx="1495922" cy="461665"/>
          </a:xfrm>
          <a:prstGeom prst="rect">
            <a:avLst/>
          </a:prstGeom>
          <a:noFill/>
        </p:spPr>
        <p:txBody>
          <a:bodyPr wrap="none" rtlCol="0">
            <a:spAutoFit/>
          </a:bodyPr>
          <a:lstStyle/>
          <a:p>
            <a:r>
              <a:rPr lang="hu-HU" altLang="hu-HU" sz="1200" b="1" dirty="0">
                <a:latin typeface="Tahoma" pitchFamily="34" charset="0"/>
                <a:cs typeface="Tahoma" pitchFamily="34" charset="0"/>
              </a:rPr>
              <a:t>(PL. KIFIZETETT </a:t>
            </a:r>
            <a:endParaRPr lang="hu-HU" altLang="hu-HU" sz="1200" b="1" dirty="0" smtClean="0">
              <a:latin typeface="Tahoma" pitchFamily="34" charset="0"/>
              <a:cs typeface="Tahoma" pitchFamily="34" charset="0"/>
            </a:endParaRPr>
          </a:p>
          <a:p>
            <a:r>
              <a:rPr lang="hu-HU" altLang="hu-HU" sz="1200" b="1" dirty="0" smtClean="0">
                <a:latin typeface="Tahoma" pitchFamily="34" charset="0"/>
                <a:cs typeface="Tahoma" pitchFamily="34" charset="0"/>
              </a:rPr>
              <a:t>MUNKABÉR)</a:t>
            </a:r>
            <a:endParaRPr lang="hu-HU" altLang="hu-HU" sz="1200" b="1" dirty="0">
              <a:latin typeface="Tahoma" pitchFamily="34" charset="0"/>
              <a:cs typeface="Tahoma" pitchFamily="34" charset="0"/>
            </a:endParaRPr>
          </a:p>
        </p:txBody>
      </p:sp>
      <p:sp>
        <p:nvSpPr>
          <p:cNvPr id="7" name="Szövegdoboz 6"/>
          <p:cNvSpPr txBox="1"/>
          <p:nvPr/>
        </p:nvSpPr>
        <p:spPr>
          <a:xfrm>
            <a:off x="5601752" y="3102059"/>
            <a:ext cx="1467068" cy="830997"/>
          </a:xfrm>
          <a:prstGeom prst="rect">
            <a:avLst/>
          </a:prstGeom>
          <a:noFill/>
        </p:spPr>
        <p:txBody>
          <a:bodyPr wrap="none" rtlCol="0">
            <a:spAutoFit/>
          </a:bodyPr>
          <a:lstStyle/>
          <a:p>
            <a:r>
              <a:rPr lang="hu-HU" altLang="hu-HU" sz="1200" b="1" dirty="0">
                <a:latin typeface="Tahoma" pitchFamily="34" charset="0"/>
                <a:cs typeface="Tahoma" pitchFamily="34" charset="0"/>
              </a:rPr>
              <a:t>(PL. BÍRSÁGOK, </a:t>
            </a:r>
            <a:br>
              <a:rPr lang="hu-HU" altLang="hu-HU" sz="1200" b="1" dirty="0">
                <a:latin typeface="Tahoma" pitchFamily="34" charset="0"/>
                <a:cs typeface="Tahoma" pitchFamily="34" charset="0"/>
              </a:rPr>
            </a:br>
            <a:r>
              <a:rPr lang="hu-HU" altLang="hu-HU" sz="1200" b="1" dirty="0" smtClean="0">
                <a:latin typeface="Tahoma" pitchFamily="34" charset="0"/>
                <a:cs typeface="Tahoma" pitchFamily="34" charset="0"/>
              </a:rPr>
              <a:t>IPARŰZÉSI</a:t>
            </a:r>
          </a:p>
          <a:p>
            <a:r>
              <a:rPr lang="hu-HU" altLang="hu-HU" sz="1200" b="1" dirty="0" smtClean="0">
                <a:latin typeface="Tahoma" pitchFamily="34" charset="0"/>
                <a:cs typeface="Tahoma" pitchFamily="34" charset="0"/>
              </a:rPr>
              <a:t> </a:t>
            </a:r>
            <a:r>
              <a:rPr lang="hu-HU" altLang="hu-HU" sz="1200" b="1" dirty="0">
                <a:latin typeface="Tahoma" pitchFamily="34" charset="0"/>
                <a:cs typeface="Tahoma" pitchFamily="34" charset="0"/>
              </a:rPr>
              <a:t>ADÓ)</a:t>
            </a:r>
          </a:p>
          <a:p>
            <a:endParaRPr lang="hu-HU" sz="1200" dirty="0"/>
          </a:p>
        </p:txBody>
      </p:sp>
      <p:sp>
        <p:nvSpPr>
          <p:cNvPr id="8" name="Szövegdoboz 7"/>
          <p:cNvSpPr txBox="1"/>
          <p:nvPr/>
        </p:nvSpPr>
        <p:spPr>
          <a:xfrm>
            <a:off x="3275856" y="5805264"/>
            <a:ext cx="2521844" cy="600164"/>
          </a:xfrm>
          <a:prstGeom prst="rect">
            <a:avLst/>
          </a:prstGeom>
          <a:noFill/>
        </p:spPr>
        <p:txBody>
          <a:bodyPr wrap="none" rtlCol="0">
            <a:spAutoFit/>
          </a:bodyPr>
          <a:lstStyle/>
          <a:p>
            <a:r>
              <a:rPr lang="hu-HU" altLang="hu-HU" sz="1100" b="1" dirty="0">
                <a:latin typeface="Tahoma" pitchFamily="34" charset="0"/>
                <a:cs typeface="Tahoma" pitchFamily="34" charset="0"/>
              </a:rPr>
              <a:t>(PL. ELŐZŐ ÉVBEN BESZERZETT, </a:t>
            </a:r>
            <a:br>
              <a:rPr lang="hu-HU" altLang="hu-HU" sz="1100" b="1" dirty="0">
                <a:latin typeface="Tahoma" pitchFamily="34" charset="0"/>
                <a:cs typeface="Tahoma" pitchFamily="34" charset="0"/>
              </a:rPr>
            </a:br>
            <a:r>
              <a:rPr lang="hu-HU" altLang="hu-HU" sz="1100" b="1" dirty="0">
                <a:latin typeface="Tahoma" pitchFamily="34" charset="0"/>
                <a:cs typeface="Tahoma" pitchFamily="34" charset="0"/>
              </a:rPr>
              <a:t>FELHASZNÁLT ÉS A TERMÉKBE  </a:t>
            </a:r>
            <a:br>
              <a:rPr lang="hu-HU" altLang="hu-HU" sz="1100" b="1" dirty="0">
                <a:latin typeface="Tahoma" pitchFamily="34" charset="0"/>
                <a:cs typeface="Tahoma" pitchFamily="34" charset="0"/>
              </a:rPr>
            </a:br>
            <a:r>
              <a:rPr lang="hu-HU" altLang="hu-HU" sz="1100" b="1" dirty="0">
                <a:latin typeface="Tahoma" pitchFamily="34" charset="0"/>
                <a:cs typeface="Tahoma" pitchFamily="34" charset="0"/>
              </a:rPr>
              <a:t>BEÉPÜLT ALAPANYAG</a:t>
            </a:r>
            <a:r>
              <a:rPr lang="hu-HU" altLang="hu-HU" sz="1100" b="1" dirty="0" smtClean="0">
                <a:latin typeface="Tahoma" pitchFamily="34" charset="0"/>
                <a:cs typeface="Tahoma" pitchFamily="34" charset="0"/>
              </a:rPr>
              <a:t>)</a:t>
            </a:r>
            <a:endParaRPr lang="hu-HU" altLang="hu-HU" sz="1100" b="1" dirty="0">
              <a:latin typeface="Tahoma" pitchFamily="34" charset="0"/>
              <a:cs typeface="Tahoma" pitchFamily="34" charset="0"/>
            </a:endParaRPr>
          </a:p>
        </p:txBody>
      </p:sp>
    </p:spTree>
    <p:extLst>
      <p:ext uri="{BB962C8B-B14F-4D97-AF65-F5344CB8AC3E}">
        <p14:creationId xmlns:p14="http://schemas.microsoft.com/office/powerpoint/2010/main" val="17306261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3824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824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82419"/>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8241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382414"/>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382416"/>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13" grpId="0"/>
      <p:bldP spid="1382414" grpId="0"/>
      <p:bldP spid="1382415" grpId="0"/>
      <p:bldP spid="1382416" grpId="0"/>
      <p:bldP spid="1382417" grpId="0"/>
      <p:bldP spid="1382418" grpId="0"/>
      <p:bldP spid="1382419" grpId="0"/>
      <p:bldP spid="2" grpId="0"/>
      <p:bldP spid="3" grpId="0"/>
      <p:bldP spid="4" grpId="0"/>
      <p:bldP spid="5" grpId="0"/>
      <p:bldP spid="6" grpId="0"/>
      <p:bldP spid="7"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ia számának helye 4"/>
          <p:cNvSpPr>
            <a:spLocks noGrp="1"/>
          </p:cNvSpPr>
          <p:nvPr>
            <p:ph type="sldNum" sz="quarter" idx="12"/>
          </p:nvPr>
        </p:nvSpPr>
        <p:spPr>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fld id="{17702F79-DFFD-4360-B29F-68575FEFB639}" type="slidenum">
              <a:rPr lang="hu-HU" altLang="hu-HU" sz="1400" smtClean="0"/>
              <a:pPr eaLnBrk="1" hangingPunct="1">
                <a:spcBef>
                  <a:spcPct val="0"/>
                </a:spcBef>
                <a:buFontTx/>
                <a:buNone/>
              </a:pPr>
              <a:t>29</a:t>
            </a:fld>
            <a:endParaRPr lang="hu-HU" altLang="hu-HU" sz="1400" smtClean="0"/>
          </a:p>
        </p:txBody>
      </p:sp>
      <p:sp>
        <p:nvSpPr>
          <p:cNvPr id="1568770" name="AutoShape 2"/>
          <p:cNvSpPr>
            <a:spLocks noChangeArrowheads="1"/>
          </p:cNvSpPr>
          <p:nvPr/>
        </p:nvSpPr>
        <p:spPr bwMode="auto">
          <a:xfrm>
            <a:off x="3092450" y="1077913"/>
            <a:ext cx="1785938" cy="315912"/>
          </a:xfrm>
          <a:prstGeom prst="rightArrow">
            <a:avLst>
              <a:gd name="adj1" fmla="val 50000"/>
              <a:gd name="adj2" fmla="val 141332"/>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1" name="AutoShape 3"/>
          <p:cNvSpPr>
            <a:spLocks noChangeArrowheads="1"/>
          </p:cNvSpPr>
          <p:nvPr/>
        </p:nvSpPr>
        <p:spPr bwMode="auto">
          <a:xfrm flipH="1">
            <a:off x="7902575" y="3868738"/>
            <a:ext cx="938213" cy="1466850"/>
          </a:xfrm>
          <a:prstGeom prst="curvedRightArrow">
            <a:avLst>
              <a:gd name="adj1" fmla="val 32326"/>
              <a:gd name="adj2" fmla="val 55662"/>
              <a:gd name="adj3" fmla="val 73602"/>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nchor="ct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400" b="1">
                <a:solidFill>
                  <a:schemeClr val="tx1"/>
                </a:solidFill>
                <a:latin typeface="Tahoma" pitchFamily="34" charset="0"/>
                <a:cs typeface="Arial" charset="0"/>
              </a:rPr>
              <a:t> </a:t>
            </a:r>
          </a:p>
        </p:txBody>
      </p:sp>
      <p:sp>
        <p:nvSpPr>
          <p:cNvPr id="1568772" name="AutoShape 4"/>
          <p:cNvSpPr>
            <a:spLocks noChangeArrowheads="1"/>
          </p:cNvSpPr>
          <p:nvPr/>
        </p:nvSpPr>
        <p:spPr bwMode="auto">
          <a:xfrm flipH="1">
            <a:off x="1219200" y="4992688"/>
            <a:ext cx="2917825" cy="555625"/>
          </a:xfrm>
          <a:prstGeom prst="curvedDownArrow">
            <a:avLst>
              <a:gd name="adj1" fmla="val 72815"/>
              <a:gd name="adj2" fmla="val 177844"/>
              <a:gd name="adj3" fmla="val 33333"/>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3" name="AutoShape 5"/>
          <p:cNvSpPr>
            <a:spLocks noChangeArrowheads="1"/>
          </p:cNvSpPr>
          <p:nvPr/>
        </p:nvSpPr>
        <p:spPr bwMode="auto">
          <a:xfrm>
            <a:off x="6008688" y="2079625"/>
            <a:ext cx="1090612" cy="280988"/>
          </a:xfrm>
          <a:prstGeom prst="rightArrow">
            <a:avLst>
              <a:gd name="adj1" fmla="val 50000"/>
              <a:gd name="adj2" fmla="val 97034"/>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4" name="AutoShape 6"/>
          <p:cNvSpPr>
            <a:spLocks noChangeArrowheads="1"/>
          </p:cNvSpPr>
          <p:nvPr/>
        </p:nvSpPr>
        <p:spPr bwMode="auto">
          <a:xfrm>
            <a:off x="195263" y="2844800"/>
            <a:ext cx="1023937" cy="1619250"/>
          </a:xfrm>
          <a:prstGeom prst="curvedRightArrow">
            <a:avLst>
              <a:gd name="adj1" fmla="val 18084"/>
              <a:gd name="adj2" fmla="val 53562"/>
              <a:gd name="adj3" fmla="val 33333"/>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5" name="Text Box 7"/>
          <p:cNvSpPr txBox="1">
            <a:spLocks noChangeArrowheads="1"/>
          </p:cNvSpPr>
          <p:nvPr/>
        </p:nvSpPr>
        <p:spPr bwMode="auto">
          <a:xfrm>
            <a:off x="4919663" y="1077913"/>
            <a:ext cx="2438400" cy="428625"/>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a:t>
            </a:r>
          </a:p>
        </p:txBody>
      </p:sp>
      <p:sp>
        <p:nvSpPr>
          <p:cNvPr id="1568777" name="AutoShape 9"/>
          <p:cNvSpPr>
            <a:spLocks noChangeArrowheads="1"/>
          </p:cNvSpPr>
          <p:nvPr/>
        </p:nvSpPr>
        <p:spPr bwMode="auto">
          <a:xfrm>
            <a:off x="392113" y="2720975"/>
            <a:ext cx="2235200" cy="736600"/>
          </a:xfrm>
          <a:prstGeom prst="wedgeRectCallout">
            <a:avLst>
              <a:gd name="adj1" fmla="val 27130"/>
              <a:gd name="adj2" fmla="val -125148"/>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AZ ANYAG EGY RÉSZÉT FELDOLGOZZA A TERMELÉS</a:t>
            </a:r>
          </a:p>
          <a:p>
            <a:pPr algn="ctr" eaLnBrk="1" hangingPunct="1">
              <a:spcBef>
                <a:spcPct val="0"/>
              </a:spcBef>
              <a:buFontTx/>
              <a:buNone/>
            </a:pPr>
            <a:r>
              <a:rPr lang="hu-HU" altLang="hu-HU" sz="1100" b="1">
                <a:solidFill>
                  <a:schemeClr val="tx1"/>
                </a:solidFill>
                <a:latin typeface="Tahoma" pitchFamily="34" charset="0"/>
                <a:cs typeface="Arial" charset="0"/>
              </a:rPr>
              <a:t>A FELDOLGOZOTT ANYAG ÉRTÉKE: 13 000 FT</a:t>
            </a:r>
          </a:p>
        </p:txBody>
      </p:sp>
      <p:sp>
        <p:nvSpPr>
          <p:cNvPr id="1568778" name="Text Box 10"/>
          <p:cNvSpPr txBox="1">
            <a:spLocks noChangeArrowheads="1"/>
          </p:cNvSpPr>
          <p:nvPr/>
        </p:nvSpPr>
        <p:spPr bwMode="auto">
          <a:xfrm>
            <a:off x="1262063" y="4038600"/>
            <a:ext cx="1873250" cy="611188"/>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13 EFT?</a:t>
            </a:r>
          </a:p>
        </p:txBody>
      </p:sp>
      <p:sp>
        <p:nvSpPr>
          <p:cNvPr id="1568780" name="AutoShape 12"/>
          <p:cNvSpPr>
            <a:spLocks noChangeArrowheads="1"/>
          </p:cNvSpPr>
          <p:nvPr/>
        </p:nvSpPr>
        <p:spPr bwMode="auto">
          <a:xfrm>
            <a:off x="1393825" y="895350"/>
            <a:ext cx="1871663" cy="736600"/>
          </a:xfrm>
          <a:prstGeom prst="wedgeRectCallout">
            <a:avLst>
              <a:gd name="adj1" fmla="val -91037"/>
              <a:gd name="adj2" fmla="val 81389"/>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dirty="0">
                <a:solidFill>
                  <a:schemeClr val="tx1"/>
                </a:solidFill>
                <a:latin typeface="Tahoma" pitchFamily="34" charset="0"/>
                <a:cs typeface="Arial" charset="0"/>
              </a:rPr>
              <a:t>ANYAGVÁSÁRLÁS HALASZTOTT FIZETÉSSEL</a:t>
            </a:r>
          </a:p>
          <a:p>
            <a:pPr algn="ctr" eaLnBrk="1" hangingPunct="1">
              <a:spcBef>
                <a:spcPct val="0"/>
              </a:spcBef>
              <a:buFontTx/>
              <a:buNone/>
            </a:pPr>
            <a:r>
              <a:rPr lang="hu-HU" altLang="hu-HU" sz="1100" b="1" dirty="0">
                <a:solidFill>
                  <a:schemeClr val="tx1"/>
                </a:solidFill>
                <a:latin typeface="Tahoma" pitchFamily="34" charset="0"/>
                <a:cs typeface="Arial" charset="0"/>
              </a:rPr>
              <a:t>ÖSSZEG: 43 000 FT</a:t>
            </a:r>
          </a:p>
        </p:txBody>
      </p:sp>
      <p:sp>
        <p:nvSpPr>
          <p:cNvPr id="1568781" name="AutoShape 13"/>
          <p:cNvSpPr>
            <a:spLocks noChangeArrowheads="1"/>
          </p:cNvSpPr>
          <p:nvPr/>
        </p:nvSpPr>
        <p:spPr bwMode="auto">
          <a:xfrm>
            <a:off x="4441825" y="2076450"/>
            <a:ext cx="1871663" cy="568325"/>
          </a:xfrm>
          <a:prstGeom prst="wedgeRectCallout">
            <a:avLst>
              <a:gd name="adj1" fmla="val -105667"/>
              <a:gd name="adj2" fmla="val 16380"/>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HALASZTOTT FIZETÉSŰ SZÁMLA KIFIZETÉSE</a:t>
            </a:r>
          </a:p>
          <a:p>
            <a:pPr algn="ctr" eaLnBrk="1" hangingPunct="1">
              <a:spcBef>
                <a:spcPct val="0"/>
              </a:spcBef>
              <a:buFontTx/>
              <a:buNone/>
            </a:pPr>
            <a:r>
              <a:rPr lang="hu-HU" altLang="hu-HU" sz="1100" b="1">
                <a:solidFill>
                  <a:schemeClr val="tx1"/>
                </a:solidFill>
                <a:latin typeface="Tahoma" pitchFamily="34" charset="0"/>
                <a:cs typeface="Arial" charset="0"/>
              </a:rPr>
              <a:t>ÖSSZEG: 43 000 FT</a:t>
            </a:r>
          </a:p>
        </p:txBody>
      </p:sp>
      <p:sp>
        <p:nvSpPr>
          <p:cNvPr id="1568782" name="AutoShape 14"/>
          <p:cNvSpPr>
            <a:spLocks noChangeArrowheads="1"/>
          </p:cNvSpPr>
          <p:nvPr/>
        </p:nvSpPr>
        <p:spPr bwMode="auto">
          <a:xfrm>
            <a:off x="5529263" y="3582988"/>
            <a:ext cx="2438400" cy="736600"/>
          </a:xfrm>
          <a:prstGeom prst="wedgeRectCallout">
            <a:avLst>
              <a:gd name="adj1" fmla="val -73727"/>
              <a:gd name="adj2" fmla="val 107806"/>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 13 EFT ANYAGFELHASZNÁLÁSSAL ELŐÁLLÍTOTT TERMÉK ELADÁSA, ÁRBEVÉTEL ELSZÁMOLÁSA</a:t>
            </a:r>
          </a:p>
        </p:txBody>
      </p:sp>
      <p:sp>
        <p:nvSpPr>
          <p:cNvPr id="1568783" name="Text Box 15"/>
          <p:cNvSpPr txBox="1">
            <a:spLocks noChangeArrowheads="1"/>
          </p:cNvSpPr>
          <p:nvPr/>
        </p:nvSpPr>
        <p:spPr bwMode="auto">
          <a:xfrm>
            <a:off x="7140575" y="2079625"/>
            <a:ext cx="1700213" cy="428625"/>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a:t>
            </a:r>
          </a:p>
        </p:txBody>
      </p:sp>
      <p:sp>
        <p:nvSpPr>
          <p:cNvPr id="1568785" name="Text Box 17"/>
          <p:cNvSpPr txBox="1">
            <a:spLocks noChangeArrowheads="1"/>
          </p:cNvSpPr>
          <p:nvPr/>
        </p:nvSpPr>
        <p:spPr bwMode="auto">
          <a:xfrm>
            <a:off x="6008688" y="5027613"/>
            <a:ext cx="1698625" cy="611187"/>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13 EFT?</a:t>
            </a:r>
          </a:p>
        </p:txBody>
      </p:sp>
      <p:sp>
        <p:nvSpPr>
          <p:cNvPr id="1568786" name="AutoShape 18"/>
          <p:cNvSpPr>
            <a:spLocks noChangeArrowheads="1"/>
          </p:cNvSpPr>
          <p:nvPr/>
        </p:nvSpPr>
        <p:spPr bwMode="auto">
          <a:xfrm>
            <a:off x="3395663" y="5414963"/>
            <a:ext cx="1968500" cy="568325"/>
          </a:xfrm>
          <a:prstGeom prst="wedgeRectCallout">
            <a:avLst>
              <a:gd name="adj1" fmla="val 21370"/>
              <a:gd name="adj2" fmla="val -181843"/>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AZ ANYAGOK </a:t>
            </a:r>
            <a:br>
              <a:rPr lang="hu-HU" altLang="hu-HU" sz="1100" b="1">
                <a:solidFill>
                  <a:schemeClr val="tx1"/>
                </a:solidFill>
                <a:latin typeface="Tahoma" pitchFamily="34" charset="0"/>
                <a:cs typeface="Arial" charset="0"/>
              </a:rPr>
            </a:br>
            <a:r>
              <a:rPr lang="hu-HU" altLang="hu-HU" sz="1100" b="1">
                <a:solidFill>
                  <a:schemeClr val="tx1"/>
                </a:solidFill>
                <a:latin typeface="Tahoma" pitchFamily="34" charset="0"/>
                <a:cs typeface="Arial" charset="0"/>
              </a:rPr>
              <a:t>ZÁRÓKÉSZLETE 30 000 FT (43-13 EFT)</a:t>
            </a:r>
          </a:p>
        </p:txBody>
      </p:sp>
      <p:sp>
        <p:nvSpPr>
          <p:cNvPr id="1568787" name="Text Box 19"/>
          <p:cNvSpPr txBox="1">
            <a:spLocks noChangeArrowheads="1"/>
          </p:cNvSpPr>
          <p:nvPr/>
        </p:nvSpPr>
        <p:spPr bwMode="auto">
          <a:xfrm>
            <a:off x="587375" y="5599113"/>
            <a:ext cx="1698625" cy="611187"/>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30 EFT?</a:t>
            </a:r>
          </a:p>
        </p:txBody>
      </p:sp>
      <p:grpSp>
        <p:nvGrpSpPr>
          <p:cNvPr id="1568790" name="Group 22"/>
          <p:cNvGrpSpPr>
            <a:grpSpLocks/>
          </p:cNvGrpSpPr>
          <p:nvPr/>
        </p:nvGrpSpPr>
        <p:grpSpPr bwMode="auto">
          <a:xfrm>
            <a:off x="392113" y="1684338"/>
            <a:ext cx="479425" cy="615950"/>
            <a:chOff x="432" y="1750"/>
            <a:chExt cx="528" cy="642"/>
          </a:xfrm>
        </p:grpSpPr>
        <p:sp>
          <p:nvSpPr>
            <p:cNvPr id="27682" name="AutoShape 23"/>
            <p:cNvSpPr>
              <a:spLocks noChangeArrowheads="1"/>
            </p:cNvSpPr>
            <p:nvPr/>
          </p:nvSpPr>
          <p:spPr bwMode="auto">
            <a:xfrm>
              <a:off x="528" y="1750"/>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83" name="Text Box 24"/>
            <p:cNvSpPr txBox="1">
              <a:spLocks noChangeArrowheads="1"/>
            </p:cNvSpPr>
            <p:nvPr/>
          </p:nvSpPr>
          <p:spPr bwMode="auto">
            <a:xfrm>
              <a:off x="432" y="2041"/>
              <a:ext cx="528" cy="351"/>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1. NAP</a:t>
              </a:r>
            </a:p>
          </p:txBody>
        </p:sp>
      </p:grpSp>
      <p:grpSp>
        <p:nvGrpSpPr>
          <p:cNvPr id="1568793" name="Group 25"/>
          <p:cNvGrpSpPr>
            <a:grpSpLocks/>
          </p:cNvGrpSpPr>
          <p:nvPr/>
        </p:nvGrpSpPr>
        <p:grpSpPr bwMode="auto">
          <a:xfrm>
            <a:off x="2090738" y="1824038"/>
            <a:ext cx="652462" cy="373062"/>
            <a:chOff x="2304" y="1896"/>
            <a:chExt cx="720" cy="387"/>
          </a:xfrm>
        </p:grpSpPr>
        <p:sp>
          <p:nvSpPr>
            <p:cNvPr id="27680" name="AutoShape 26"/>
            <p:cNvSpPr>
              <a:spLocks noChangeArrowheads="1"/>
            </p:cNvSpPr>
            <p:nvPr/>
          </p:nvSpPr>
          <p:spPr bwMode="auto">
            <a:xfrm>
              <a:off x="2304" y="1992"/>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81" name="Text Box 27"/>
            <p:cNvSpPr txBox="1">
              <a:spLocks noChangeArrowheads="1"/>
            </p:cNvSpPr>
            <p:nvPr/>
          </p:nvSpPr>
          <p:spPr bwMode="auto">
            <a:xfrm>
              <a:off x="2497" y="1896"/>
              <a:ext cx="527" cy="349"/>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5. NAP</a:t>
              </a:r>
            </a:p>
          </p:txBody>
        </p:sp>
      </p:grpSp>
      <p:grpSp>
        <p:nvGrpSpPr>
          <p:cNvPr id="1568796" name="Group 28"/>
          <p:cNvGrpSpPr>
            <a:grpSpLocks/>
          </p:cNvGrpSpPr>
          <p:nvPr/>
        </p:nvGrpSpPr>
        <p:grpSpPr bwMode="auto">
          <a:xfrm>
            <a:off x="3135313" y="2360613"/>
            <a:ext cx="479425" cy="615950"/>
            <a:chOff x="3456" y="2454"/>
            <a:chExt cx="528" cy="640"/>
          </a:xfrm>
        </p:grpSpPr>
        <p:sp>
          <p:nvSpPr>
            <p:cNvPr id="27678" name="AutoShape 29"/>
            <p:cNvSpPr>
              <a:spLocks noChangeArrowheads="1"/>
            </p:cNvSpPr>
            <p:nvPr/>
          </p:nvSpPr>
          <p:spPr bwMode="auto">
            <a:xfrm>
              <a:off x="3552" y="2454"/>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79" name="Text Box 30"/>
            <p:cNvSpPr txBox="1">
              <a:spLocks noChangeArrowheads="1"/>
            </p:cNvSpPr>
            <p:nvPr/>
          </p:nvSpPr>
          <p:spPr bwMode="auto">
            <a:xfrm>
              <a:off x="3456" y="2744"/>
              <a:ext cx="528" cy="350"/>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8. NAP</a:t>
              </a:r>
            </a:p>
          </p:txBody>
        </p:sp>
      </p:grpSp>
      <p:grpSp>
        <p:nvGrpSpPr>
          <p:cNvPr id="1568799" name="Group 31"/>
          <p:cNvGrpSpPr>
            <a:grpSpLocks/>
          </p:cNvGrpSpPr>
          <p:nvPr/>
        </p:nvGrpSpPr>
        <p:grpSpPr bwMode="auto">
          <a:xfrm>
            <a:off x="4176713" y="4398963"/>
            <a:ext cx="765175" cy="344487"/>
            <a:chOff x="4604" y="4572"/>
            <a:chExt cx="844" cy="359"/>
          </a:xfrm>
        </p:grpSpPr>
        <p:sp>
          <p:nvSpPr>
            <p:cNvPr id="27676" name="AutoShape 32"/>
            <p:cNvSpPr>
              <a:spLocks noChangeArrowheads="1"/>
            </p:cNvSpPr>
            <p:nvPr/>
          </p:nvSpPr>
          <p:spPr bwMode="auto">
            <a:xfrm>
              <a:off x="5256" y="4640"/>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77" name="Text Box 33"/>
            <p:cNvSpPr txBox="1">
              <a:spLocks noChangeArrowheads="1"/>
            </p:cNvSpPr>
            <p:nvPr/>
          </p:nvSpPr>
          <p:spPr bwMode="auto">
            <a:xfrm>
              <a:off x="4604" y="4572"/>
              <a:ext cx="695" cy="208"/>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15. NAP</a:t>
              </a:r>
            </a:p>
          </p:txBody>
        </p:sp>
      </p:grpSp>
      <p:cxnSp>
        <p:nvCxnSpPr>
          <p:cNvPr id="1568802" name="AutoShape 34"/>
          <p:cNvCxnSpPr>
            <a:cxnSpLocks noChangeShapeType="1"/>
          </p:cNvCxnSpPr>
          <p:nvPr/>
        </p:nvCxnSpPr>
        <p:spPr bwMode="auto">
          <a:xfrm>
            <a:off x="495300" y="1763713"/>
            <a:ext cx="7856538" cy="4456112"/>
          </a:xfrm>
          <a:prstGeom prst="curvedConnector3">
            <a:avLst>
              <a:gd name="adj1" fmla="val 49991"/>
            </a:avLst>
          </a:prstGeom>
          <a:noFill/>
          <a:ln w="63500">
            <a:solidFill>
              <a:srgbClr val="354C7B"/>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61069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nodeType="afterEffect">
                                  <p:stCondLst>
                                    <p:cond delay="0"/>
                                  </p:stCondLst>
                                  <p:childTnLst>
                                    <p:set>
                                      <p:cBhvr>
                                        <p:cTn id="6" dur="1" fill="hold">
                                          <p:stCondLst>
                                            <p:cond delay="0"/>
                                          </p:stCondLst>
                                        </p:cTn>
                                        <p:tgtEl>
                                          <p:spTgt spid="1568802"/>
                                        </p:tgtEl>
                                        <p:attrNameLst>
                                          <p:attrName>style.visibility</p:attrName>
                                        </p:attrNameLst>
                                      </p:cBhvr>
                                      <p:to>
                                        <p:strVal val="visible"/>
                                      </p:to>
                                    </p:set>
                                    <p:animEffect transition="in" filter="wipe(up)">
                                      <p:cBhvr>
                                        <p:cTn id="7" dur="500"/>
                                        <p:tgtEl>
                                          <p:spTgt spid="1568802"/>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1568790"/>
                                        </p:tgtEl>
                                        <p:attrNameLst>
                                          <p:attrName>style.visibility</p:attrName>
                                        </p:attrNameLst>
                                      </p:cBhvr>
                                      <p:to>
                                        <p:strVal val="visible"/>
                                      </p:to>
                                    </p:set>
                                    <p:anim calcmode="lin" valueType="num">
                                      <p:cBhvr>
                                        <p:cTn id="11" dur="500" fill="hold"/>
                                        <p:tgtEl>
                                          <p:spTgt spid="1568790"/>
                                        </p:tgtEl>
                                        <p:attrNameLst>
                                          <p:attrName>ppt_w</p:attrName>
                                        </p:attrNameLst>
                                      </p:cBhvr>
                                      <p:tavLst>
                                        <p:tav tm="0">
                                          <p:val>
                                            <p:fltVal val="0"/>
                                          </p:val>
                                        </p:tav>
                                        <p:tav tm="100000">
                                          <p:val>
                                            <p:strVal val="#ppt_w"/>
                                          </p:val>
                                        </p:tav>
                                      </p:tavLst>
                                    </p:anim>
                                    <p:anim calcmode="lin" valueType="num">
                                      <p:cBhvr>
                                        <p:cTn id="12" dur="500" fill="hold"/>
                                        <p:tgtEl>
                                          <p:spTgt spid="1568790"/>
                                        </p:tgtEl>
                                        <p:attrNameLst>
                                          <p:attrName>ppt_h</p:attrName>
                                        </p:attrNameLst>
                                      </p:cBhvr>
                                      <p:tavLst>
                                        <p:tav tm="0">
                                          <p:val>
                                            <p:fltVal val="0"/>
                                          </p:val>
                                        </p:tav>
                                        <p:tav tm="100000">
                                          <p:val>
                                            <p:strVal val="#ppt_h"/>
                                          </p:val>
                                        </p:tav>
                                      </p:tavLst>
                                    </p:anim>
                                  </p:childTnLst>
                                </p:cTn>
                              </p:par>
                            </p:childTnLst>
                          </p:cTn>
                        </p:par>
                        <p:par>
                          <p:cTn id="13" fill="hold" nodeType="afterGroup">
                            <p:stCondLst>
                              <p:cond delay="1000"/>
                            </p:stCondLst>
                            <p:childTnLst>
                              <p:par>
                                <p:cTn id="14" presetID="23" presetClass="entr" presetSubtype="16" fill="hold" nodeType="afterEffect">
                                  <p:stCondLst>
                                    <p:cond delay="0"/>
                                  </p:stCondLst>
                                  <p:childTnLst>
                                    <p:set>
                                      <p:cBhvr>
                                        <p:cTn id="15" dur="1" fill="hold">
                                          <p:stCondLst>
                                            <p:cond delay="0"/>
                                          </p:stCondLst>
                                        </p:cTn>
                                        <p:tgtEl>
                                          <p:spTgt spid="1568793"/>
                                        </p:tgtEl>
                                        <p:attrNameLst>
                                          <p:attrName>style.visibility</p:attrName>
                                        </p:attrNameLst>
                                      </p:cBhvr>
                                      <p:to>
                                        <p:strVal val="visible"/>
                                      </p:to>
                                    </p:set>
                                    <p:anim calcmode="lin" valueType="num">
                                      <p:cBhvr>
                                        <p:cTn id="16" dur="500" fill="hold"/>
                                        <p:tgtEl>
                                          <p:spTgt spid="1568793"/>
                                        </p:tgtEl>
                                        <p:attrNameLst>
                                          <p:attrName>ppt_w</p:attrName>
                                        </p:attrNameLst>
                                      </p:cBhvr>
                                      <p:tavLst>
                                        <p:tav tm="0">
                                          <p:val>
                                            <p:fltVal val="0"/>
                                          </p:val>
                                        </p:tav>
                                        <p:tav tm="100000">
                                          <p:val>
                                            <p:strVal val="#ppt_w"/>
                                          </p:val>
                                        </p:tav>
                                      </p:tavLst>
                                    </p:anim>
                                    <p:anim calcmode="lin" valueType="num">
                                      <p:cBhvr>
                                        <p:cTn id="17" dur="500" fill="hold"/>
                                        <p:tgtEl>
                                          <p:spTgt spid="1568793"/>
                                        </p:tgtEl>
                                        <p:attrNameLst>
                                          <p:attrName>ppt_h</p:attrName>
                                        </p:attrNameLst>
                                      </p:cBhvr>
                                      <p:tavLst>
                                        <p:tav tm="0">
                                          <p:val>
                                            <p:fltVal val="0"/>
                                          </p:val>
                                        </p:tav>
                                        <p:tav tm="100000">
                                          <p:val>
                                            <p:strVal val="#ppt_h"/>
                                          </p:val>
                                        </p:tav>
                                      </p:tavLst>
                                    </p:anim>
                                  </p:childTnLst>
                                </p:cTn>
                              </p:par>
                            </p:childTnLst>
                          </p:cTn>
                        </p:par>
                        <p:par>
                          <p:cTn id="18" fill="hold" nodeType="afterGroup">
                            <p:stCondLst>
                              <p:cond delay="1500"/>
                            </p:stCondLst>
                            <p:childTnLst>
                              <p:par>
                                <p:cTn id="19" presetID="23" presetClass="entr" presetSubtype="16" fill="hold" nodeType="afterEffect">
                                  <p:stCondLst>
                                    <p:cond delay="0"/>
                                  </p:stCondLst>
                                  <p:childTnLst>
                                    <p:set>
                                      <p:cBhvr>
                                        <p:cTn id="20" dur="1" fill="hold">
                                          <p:stCondLst>
                                            <p:cond delay="0"/>
                                          </p:stCondLst>
                                        </p:cTn>
                                        <p:tgtEl>
                                          <p:spTgt spid="1568796"/>
                                        </p:tgtEl>
                                        <p:attrNameLst>
                                          <p:attrName>style.visibility</p:attrName>
                                        </p:attrNameLst>
                                      </p:cBhvr>
                                      <p:to>
                                        <p:strVal val="visible"/>
                                      </p:to>
                                    </p:set>
                                    <p:anim calcmode="lin" valueType="num">
                                      <p:cBhvr>
                                        <p:cTn id="21" dur="500" fill="hold"/>
                                        <p:tgtEl>
                                          <p:spTgt spid="1568796"/>
                                        </p:tgtEl>
                                        <p:attrNameLst>
                                          <p:attrName>ppt_w</p:attrName>
                                        </p:attrNameLst>
                                      </p:cBhvr>
                                      <p:tavLst>
                                        <p:tav tm="0">
                                          <p:val>
                                            <p:fltVal val="0"/>
                                          </p:val>
                                        </p:tav>
                                        <p:tav tm="100000">
                                          <p:val>
                                            <p:strVal val="#ppt_w"/>
                                          </p:val>
                                        </p:tav>
                                      </p:tavLst>
                                    </p:anim>
                                    <p:anim calcmode="lin" valueType="num">
                                      <p:cBhvr>
                                        <p:cTn id="22" dur="500" fill="hold"/>
                                        <p:tgtEl>
                                          <p:spTgt spid="1568796"/>
                                        </p:tgtEl>
                                        <p:attrNameLst>
                                          <p:attrName>ppt_h</p:attrName>
                                        </p:attrNameLst>
                                      </p:cBhvr>
                                      <p:tavLst>
                                        <p:tav tm="0">
                                          <p:val>
                                            <p:fltVal val="0"/>
                                          </p:val>
                                        </p:tav>
                                        <p:tav tm="100000">
                                          <p:val>
                                            <p:strVal val="#ppt_h"/>
                                          </p:val>
                                        </p:tav>
                                      </p:tavLst>
                                    </p:anim>
                                  </p:childTnLst>
                                </p:cTn>
                              </p:par>
                            </p:childTnLst>
                          </p:cTn>
                        </p:par>
                        <p:par>
                          <p:cTn id="23" fill="hold" nodeType="afterGroup">
                            <p:stCondLst>
                              <p:cond delay="2000"/>
                            </p:stCondLst>
                            <p:childTnLst>
                              <p:par>
                                <p:cTn id="24" presetID="23" presetClass="entr" presetSubtype="16" fill="hold" nodeType="afterEffect">
                                  <p:stCondLst>
                                    <p:cond delay="0"/>
                                  </p:stCondLst>
                                  <p:childTnLst>
                                    <p:set>
                                      <p:cBhvr>
                                        <p:cTn id="25" dur="1" fill="hold">
                                          <p:stCondLst>
                                            <p:cond delay="0"/>
                                          </p:stCondLst>
                                        </p:cTn>
                                        <p:tgtEl>
                                          <p:spTgt spid="1568799"/>
                                        </p:tgtEl>
                                        <p:attrNameLst>
                                          <p:attrName>style.visibility</p:attrName>
                                        </p:attrNameLst>
                                      </p:cBhvr>
                                      <p:to>
                                        <p:strVal val="visible"/>
                                      </p:to>
                                    </p:set>
                                    <p:anim calcmode="lin" valueType="num">
                                      <p:cBhvr>
                                        <p:cTn id="26" dur="500" fill="hold"/>
                                        <p:tgtEl>
                                          <p:spTgt spid="1568799"/>
                                        </p:tgtEl>
                                        <p:attrNameLst>
                                          <p:attrName>ppt_w</p:attrName>
                                        </p:attrNameLst>
                                      </p:cBhvr>
                                      <p:tavLst>
                                        <p:tav tm="0">
                                          <p:val>
                                            <p:fltVal val="0"/>
                                          </p:val>
                                        </p:tav>
                                        <p:tav tm="100000">
                                          <p:val>
                                            <p:strVal val="#ppt_w"/>
                                          </p:val>
                                        </p:tav>
                                      </p:tavLst>
                                    </p:anim>
                                    <p:anim calcmode="lin" valueType="num">
                                      <p:cBhvr>
                                        <p:cTn id="27" dur="500" fill="hold"/>
                                        <p:tgtEl>
                                          <p:spTgt spid="1568799"/>
                                        </p:tgtEl>
                                        <p:attrNameLst>
                                          <p:attrName>ppt_h</p:attrName>
                                        </p:attrNameLst>
                                      </p:cBhvr>
                                      <p:tavLst>
                                        <p:tav tm="0">
                                          <p:val>
                                            <p:fltVal val="0"/>
                                          </p:val>
                                        </p:tav>
                                        <p:tav tm="100000">
                                          <p:val>
                                            <p:strVal val="#ppt_h"/>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1568780"/>
                                        </p:tgtEl>
                                        <p:attrNameLst>
                                          <p:attrName>style.visibility</p:attrName>
                                        </p:attrNameLst>
                                      </p:cBhvr>
                                      <p:to>
                                        <p:strVal val="visible"/>
                                      </p:to>
                                    </p:set>
                                    <p:anim calcmode="lin" valueType="num">
                                      <p:cBhvr>
                                        <p:cTn id="32" dur="500" fill="hold"/>
                                        <p:tgtEl>
                                          <p:spTgt spid="1568780"/>
                                        </p:tgtEl>
                                        <p:attrNameLst>
                                          <p:attrName>ppt_x</p:attrName>
                                        </p:attrNameLst>
                                      </p:cBhvr>
                                      <p:tavLst>
                                        <p:tav tm="0">
                                          <p:val>
                                            <p:strVal val="#ppt_x-#ppt_w/2"/>
                                          </p:val>
                                        </p:tav>
                                        <p:tav tm="100000">
                                          <p:val>
                                            <p:strVal val="#ppt_x"/>
                                          </p:val>
                                        </p:tav>
                                      </p:tavLst>
                                    </p:anim>
                                    <p:anim calcmode="lin" valueType="num">
                                      <p:cBhvr>
                                        <p:cTn id="33" dur="500" fill="hold"/>
                                        <p:tgtEl>
                                          <p:spTgt spid="1568780"/>
                                        </p:tgtEl>
                                        <p:attrNameLst>
                                          <p:attrName>ppt_y</p:attrName>
                                        </p:attrNameLst>
                                      </p:cBhvr>
                                      <p:tavLst>
                                        <p:tav tm="0">
                                          <p:val>
                                            <p:strVal val="#ppt_y"/>
                                          </p:val>
                                        </p:tav>
                                        <p:tav tm="100000">
                                          <p:val>
                                            <p:strVal val="#ppt_y"/>
                                          </p:val>
                                        </p:tav>
                                      </p:tavLst>
                                    </p:anim>
                                    <p:anim calcmode="lin" valueType="num">
                                      <p:cBhvr>
                                        <p:cTn id="34" dur="500" fill="hold"/>
                                        <p:tgtEl>
                                          <p:spTgt spid="1568780"/>
                                        </p:tgtEl>
                                        <p:attrNameLst>
                                          <p:attrName>ppt_w</p:attrName>
                                        </p:attrNameLst>
                                      </p:cBhvr>
                                      <p:tavLst>
                                        <p:tav tm="0">
                                          <p:val>
                                            <p:fltVal val="0"/>
                                          </p:val>
                                        </p:tav>
                                        <p:tav tm="100000">
                                          <p:val>
                                            <p:strVal val="#ppt_w"/>
                                          </p:val>
                                        </p:tav>
                                      </p:tavLst>
                                    </p:anim>
                                    <p:anim calcmode="lin" valueType="num">
                                      <p:cBhvr>
                                        <p:cTn id="35" dur="500" fill="hold"/>
                                        <p:tgtEl>
                                          <p:spTgt spid="1568780"/>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1568770"/>
                                        </p:tgtEl>
                                        <p:attrNameLst>
                                          <p:attrName>style.visibility</p:attrName>
                                        </p:attrNameLst>
                                      </p:cBhvr>
                                      <p:to>
                                        <p:strVal val="visible"/>
                                      </p:to>
                                    </p:set>
                                    <p:animEffect transition="in" filter="wipe(left)">
                                      <p:cBhvr>
                                        <p:cTn id="39" dur="500"/>
                                        <p:tgtEl>
                                          <p:spTgt spid="1568770"/>
                                        </p:tgtEl>
                                      </p:cBhvr>
                                    </p:animEffect>
                                  </p:childTnLst>
                                </p:cTn>
                              </p:par>
                            </p:childTnLst>
                          </p:cTn>
                        </p:par>
                        <p:par>
                          <p:cTn id="40" fill="hold" nodeType="afterGroup">
                            <p:stCondLst>
                              <p:cond delay="1000"/>
                            </p:stCondLst>
                            <p:childTnLst>
                              <p:par>
                                <p:cTn id="41" presetID="14" presetClass="entr" presetSubtype="10" fill="hold" grpId="0" nodeType="afterEffect">
                                  <p:stCondLst>
                                    <p:cond delay="0"/>
                                  </p:stCondLst>
                                  <p:childTnLst>
                                    <p:set>
                                      <p:cBhvr>
                                        <p:cTn id="42" dur="1" fill="hold">
                                          <p:stCondLst>
                                            <p:cond delay="0"/>
                                          </p:stCondLst>
                                        </p:cTn>
                                        <p:tgtEl>
                                          <p:spTgt spid="1568775"/>
                                        </p:tgtEl>
                                        <p:attrNameLst>
                                          <p:attrName>style.visibility</p:attrName>
                                        </p:attrNameLst>
                                      </p:cBhvr>
                                      <p:to>
                                        <p:strVal val="visible"/>
                                      </p:to>
                                    </p:set>
                                    <p:animEffect transition="in" filter="randombar(horizontal)">
                                      <p:cBhvr>
                                        <p:cTn id="43" dur="500"/>
                                        <p:tgtEl>
                                          <p:spTgt spid="156877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17" presetClass="entr" presetSubtype="1" fill="hold" grpId="0" nodeType="clickEffect">
                                  <p:stCondLst>
                                    <p:cond delay="0"/>
                                  </p:stCondLst>
                                  <p:childTnLst>
                                    <p:set>
                                      <p:cBhvr>
                                        <p:cTn id="47" dur="1" fill="hold">
                                          <p:stCondLst>
                                            <p:cond delay="0"/>
                                          </p:stCondLst>
                                        </p:cTn>
                                        <p:tgtEl>
                                          <p:spTgt spid="1568777"/>
                                        </p:tgtEl>
                                        <p:attrNameLst>
                                          <p:attrName>style.visibility</p:attrName>
                                        </p:attrNameLst>
                                      </p:cBhvr>
                                      <p:to>
                                        <p:strVal val="visible"/>
                                      </p:to>
                                    </p:set>
                                    <p:anim calcmode="lin" valueType="num">
                                      <p:cBhvr>
                                        <p:cTn id="48" dur="500" fill="hold"/>
                                        <p:tgtEl>
                                          <p:spTgt spid="1568777"/>
                                        </p:tgtEl>
                                        <p:attrNameLst>
                                          <p:attrName>ppt_x</p:attrName>
                                        </p:attrNameLst>
                                      </p:cBhvr>
                                      <p:tavLst>
                                        <p:tav tm="0">
                                          <p:val>
                                            <p:strVal val="#ppt_x"/>
                                          </p:val>
                                        </p:tav>
                                        <p:tav tm="100000">
                                          <p:val>
                                            <p:strVal val="#ppt_x"/>
                                          </p:val>
                                        </p:tav>
                                      </p:tavLst>
                                    </p:anim>
                                    <p:anim calcmode="lin" valueType="num">
                                      <p:cBhvr>
                                        <p:cTn id="49" dur="500" fill="hold"/>
                                        <p:tgtEl>
                                          <p:spTgt spid="1568777"/>
                                        </p:tgtEl>
                                        <p:attrNameLst>
                                          <p:attrName>ppt_y</p:attrName>
                                        </p:attrNameLst>
                                      </p:cBhvr>
                                      <p:tavLst>
                                        <p:tav tm="0">
                                          <p:val>
                                            <p:strVal val="#ppt_y-#ppt_h/2"/>
                                          </p:val>
                                        </p:tav>
                                        <p:tav tm="100000">
                                          <p:val>
                                            <p:strVal val="#ppt_y"/>
                                          </p:val>
                                        </p:tav>
                                      </p:tavLst>
                                    </p:anim>
                                    <p:anim calcmode="lin" valueType="num">
                                      <p:cBhvr>
                                        <p:cTn id="50" dur="500" fill="hold"/>
                                        <p:tgtEl>
                                          <p:spTgt spid="1568777"/>
                                        </p:tgtEl>
                                        <p:attrNameLst>
                                          <p:attrName>ppt_w</p:attrName>
                                        </p:attrNameLst>
                                      </p:cBhvr>
                                      <p:tavLst>
                                        <p:tav tm="0">
                                          <p:val>
                                            <p:strVal val="#ppt_w"/>
                                          </p:val>
                                        </p:tav>
                                        <p:tav tm="100000">
                                          <p:val>
                                            <p:strVal val="#ppt_w"/>
                                          </p:val>
                                        </p:tav>
                                      </p:tavLst>
                                    </p:anim>
                                    <p:anim calcmode="lin" valueType="num">
                                      <p:cBhvr>
                                        <p:cTn id="51" dur="500" fill="hold"/>
                                        <p:tgtEl>
                                          <p:spTgt spid="1568777"/>
                                        </p:tgtEl>
                                        <p:attrNameLst>
                                          <p:attrName>ppt_h</p:attrName>
                                        </p:attrNameLst>
                                      </p:cBhvr>
                                      <p:tavLst>
                                        <p:tav tm="0">
                                          <p:val>
                                            <p:fltVal val="0"/>
                                          </p:val>
                                        </p:tav>
                                        <p:tav tm="100000">
                                          <p:val>
                                            <p:strVal val="#ppt_h"/>
                                          </p:val>
                                        </p:tav>
                                      </p:tavLst>
                                    </p:anim>
                                  </p:childTnLst>
                                </p:cTn>
                              </p:par>
                            </p:childTnLst>
                          </p:cTn>
                        </p:par>
                        <p:par>
                          <p:cTn id="52" fill="hold" nodeType="afterGroup">
                            <p:stCondLst>
                              <p:cond delay="500"/>
                            </p:stCondLst>
                            <p:childTnLst>
                              <p:par>
                                <p:cTn id="53" presetID="22" presetClass="entr" presetSubtype="1" fill="hold" grpId="0" nodeType="afterEffect">
                                  <p:stCondLst>
                                    <p:cond delay="0"/>
                                  </p:stCondLst>
                                  <p:childTnLst>
                                    <p:set>
                                      <p:cBhvr>
                                        <p:cTn id="54" dur="1" fill="hold">
                                          <p:stCondLst>
                                            <p:cond delay="0"/>
                                          </p:stCondLst>
                                        </p:cTn>
                                        <p:tgtEl>
                                          <p:spTgt spid="1568774"/>
                                        </p:tgtEl>
                                        <p:attrNameLst>
                                          <p:attrName>style.visibility</p:attrName>
                                        </p:attrNameLst>
                                      </p:cBhvr>
                                      <p:to>
                                        <p:strVal val="visible"/>
                                      </p:to>
                                    </p:set>
                                    <p:animEffect transition="in" filter="wipe(up)">
                                      <p:cBhvr>
                                        <p:cTn id="55" dur="500"/>
                                        <p:tgtEl>
                                          <p:spTgt spid="1568774"/>
                                        </p:tgtEl>
                                      </p:cBhvr>
                                    </p:animEffect>
                                  </p:childTnLst>
                                </p:cTn>
                              </p:par>
                            </p:childTnLst>
                          </p:cTn>
                        </p:par>
                        <p:par>
                          <p:cTn id="56" fill="hold" nodeType="afterGroup">
                            <p:stCondLst>
                              <p:cond delay="1000"/>
                            </p:stCondLst>
                            <p:childTnLst>
                              <p:par>
                                <p:cTn id="57" presetID="14" presetClass="entr" presetSubtype="10" fill="hold" grpId="0" nodeType="afterEffect">
                                  <p:stCondLst>
                                    <p:cond delay="0"/>
                                  </p:stCondLst>
                                  <p:childTnLst>
                                    <p:set>
                                      <p:cBhvr>
                                        <p:cTn id="58" dur="1" fill="hold">
                                          <p:stCondLst>
                                            <p:cond delay="0"/>
                                          </p:stCondLst>
                                        </p:cTn>
                                        <p:tgtEl>
                                          <p:spTgt spid="1568778"/>
                                        </p:tgtEl>
                                        <p:attrNameLst>
                                          <p:attrName>style.visibility</p:attrName>
                                        </p:attrNameLst>
                                      </p:cBhvr>
                                      <p:to>
                                        <p:strVal val="visible"/>
                                      </p:to>
                                    </p:set>
                                    <p:animEffect transition="in" filter="randombar(horizontal)">
                                      <p:cBhvr>
                                        <p:cTn id="59" dur="500"/>
                                        <p:tgtEl>
                                          <p:spTgt spid="156877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7" presetClass="entr" presetSubtype="8" fill="hold" grpId="0" nodeType="clickEffect">
                                  <p:stCondLst>
                                    <p:cond delay="0"/>
                                  </p:stCondLst>
                                  <p:childTnLst>
                                    <p:set>
                                      <p:cBhvr>
                                        <p:cTn id="63" dur="1" fill="hold">
                                          <p:stCondLst>
                                            <p:cond delay="0"/>
                                          </p:stCondLst>
                                        </p:cTn>
                                        <p:tgtEl>
                                          <p:spTgt spid="1568781"/>
                                        </p:tgtEl>
                                        <p:attrNameLst>
                                          <p:attrName>style.visibility</p:attrName>
                                        </p:attrNameLst>
                                      </p:cBhvr>
                                      <p:to>
                                        <p:strVal val="visible"/>
                                      </p:to>
                                    </p:set>
                                    <p:anim calcmode="lin" valueType="num">
                                      <p:cBhvr>
                                        <p:cTn id="64" dur="500" fill="hold"/>
                                        <p:tgtEl>
                                          <p:spTgt spid="1568781"/>
                                        </p:tgtEl>
                                        <p:attrNameLst>
                                          <p:attrName>ppt_x</p:attrName>
                                        </p:attrNameLst>
                                      </p:cBhvr>
                                      <p:tavLst>
                                        <p:tav tm="0">
                                          <p:val>
                                            <p:strVal val="#ppt_x-#ppt_w/2"/>
                                          </p:val>
                                        </p:tav>
                                        <p:tav tm="100000">
                                          <p:val>
                                            <p:strVal val="#ppt_x"/>
                                          </p:val>
                                        </p:tav>
                                      </p:tavLst>
                                    </p:anim>
                                    <p:anim calcmode="lin" valueType="num">
                                      <p:cBhvr>
                                        <p:cTn id="65" dur="500" fill="hold"/>
                                        <p:tgtEl>
                                          <p:spTgt spid="1568781"/>
                                        </p:tgtEl>
                                        <p:attrNameLst>
                                          <p:attrName>ppt_y</p:attrName>
                                        </p:attrNameLst>
                                      </p:cBhvr>
                                      <p:tavLst>
                                        <p:tav tm="0">
                                          <p:val>
                                            <p:strVal val="#ppt_y"/>
                                          </p:val>
                                        </p:tav>
                                        <p:tav tm="100000">
                                          <p:val>
                                            <p:strVal val="#ppt_y"/>
                                          </p:val>
                                        </p:tav>
                                      </p:tavLst>
                                    </p:anim>
                                    <p:anim calcmode="lin" valueType="num">
                                      <p:cBhvr>
                                        <p:cTn id="66" dur="500" fill="hold"/>
                                        <p:tgtEl>
                                          <p:spTgt spid="1568781"/>
                                        </p:tgtEl>
                                        <p:attrNameLst>
                                          <p:attrName>ppt_w</p:attrName>
                                        </p:attrNameLst>
                                      </p:cBhvr>
                                      <p:tavLst>
                                        <p:tav tm="0">
                                          <p:val>
                                            <p:fltVal val="0"/>
                                          </p:val>
                                        </p:tav>
                                        <p:tav tm="100000">
                                          <p:val>
                                            <p:strVal val="#ppt_w"/>
                                          </p:val>
                                        </p:tav>
                                      </p:tavLst>
                                    </p:anim>
                                    <p:anim calcmode="lin" valueType="num">
                                      <p:cBhvr>
                                        <p:cTn id="67" dur="500" fill="hold"/>
                                        <p:tgtEl>
                                          <p:spTgt spid="1568781"/>
                                        </p:tgtEl>
                                        <p:attrNameLst>
                                          <p:attrName>ppt_h</p:attrName>
                                        </p:attrNameLst>
                                      </p:cBhvr>
                                      <p:tavLst>
                                        <p:tav tm="0">
                                          <p:val>
                                            <p:strVal val="#ppt_h"/>
                                          </p:val>
                                        </p:tav>
                                        <p:tav tm="100000">
                                          <p:val>
                                            <p:strVal val="#ppt_h"/>
                                          </p:val>
                                        </p:tav>
                                      </p:tavLst>
                                    </p:anim>
                                  </p:childTnLst>
                                </p:cTn>
                              </p:par>
                            </p:childTnLst>
                          </p:cTn>
                        </p:par>
                        <p:par>
                          <p:cTn id="68" fill="hold" nodeType="afterGroup">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1568773"/>
                                        </p:tgtEl>
                                        <p:attrNameLst>
                                          <p:attrName>style.visibility</p:attrName>
                                        </p:attrNameLst>
                                      </p:cBhvr>
                                      <p:to>
                                        <p:strVal val="visible"/>
                                      </p:to>
                                    </p:set>
                                    <p:animEffect transition="in" filter="wipe(left)">
                                      <p:cBhvr>
                                        <p:cTn id="71" dur="500"/>
                                        <p:tgtEl>
                                          <p:spTgt spid="1568773"/>
                                        </p:tgtEl>
                                      </p:cBhvr>
                                    </p:animEffect>
                                  </p:childTnLst>
                                </p:cTn>
                              </p:par>
                            </p:childTnLst>
                          </p:cTn>
                        </p:par>
                        <p:par>
                          <p:cTn id="72" fill="hold" nodeType="afterGroup">
                            <p:stCondLst>
                              <p:cond delay="1000"/>
                            </p:stCondLst>
                            <p:childTnLst>
                              <p:par>
                                <p:cTn id="73" presetID="14" presetClass="entr" presetSubtype="10" fill="hold" grpId="0" nodeType="afterEffect">
                                  <p:stCondLst>
                                    <p:cond delay="0"/>
                                  </p:stCondLst>
                                  <p:childTnLst>
                                    <p:set>
                                      <p:cBhvr>
                                        <p:cTn id="74" dur="1" fill="hold">
                                          <p:stCondLst>
                                            <p:cond delay="0"/>
                                          </p:stCondLst>
                                        </p:cTn>
                                        <p:tgtEl>
                                          <p:spTgt spid="1568783"/>
                                        </p:tgtEl>
                                        <p:attrNameLst>
                                          <p:attrName>style.visibility</p:attrName>
                                        </p:attrNameLst>
                                      </p:cBhvr>
                                      <p:to>
                                        <p:strVal val="visible"/>
                                      </p:to>
                                    </p:set>
                                    <p:animEffect transition="in" filter="randombar(horizontal)">
                                      <p:cBhvr>
                                        <p:cTn id="75" dur="500"/>
                                        <p:tgtEl>
                                          <p:spTgt spid="1568783"/>
                                        </p:tgtEl>
                                      </p:cBhvr>
                                    </p:animEffect>
                                  </p:childTnLst>
                                </p:cTn>
                              </p:par>
                            </p:childTnLst>
                          </p:cTn>
                        </p:par>
                      </p:childTnLst>
                    </p:cTn>
                  </p:par>
                  <p:par>
                    <p:cTn id="76" fill="hold" nodeType="clickPar">
                      <p:stCondLst>
                        <p:cond delay="indefinite"/>
                      </p:stCondLst>
                      <p:childTnLst>
                        <p:par>
                          <p:cTn id="77" fill="hold" nodeType="withGroup">
                            <p:stCondLst>
                              <p:cond delay="0"/>
                            </p:stCondLst>
                            <p:childTnLst>
                              <p:par>
                                <p:cTn id="78" presetID="17" presetClass="entr" presetSubtype="1" fill="hold" grpId="0" nodeType="clickEffect">
                                  <p:stCondLst>
                                    <p:cond delay="0"/>
                                  </p:stCondLst>
                                  <p:childTnLst>
                                    <p:set>
                                      <p:cBhvr>
                                        <p:cTn id="79" dur="1" fill="hold">
                                          <p:stCondLst>
                                            <p:cond delay="0"/>
                                          </p:stCondLst>
                                        </p:cTn>
                                        <p:tgtEl>
                                          <p:spTgt spid="1568786"/>
                                        </p:tgtEl>
                                        <p:attrNameLst>
                                          <p:attrName>style.visibility</p:attrName>
                                        </p:attrNameLst>
                                      </p:cBhvr>
                                      <p:to>
                                        <p:strVal val="visible"/>
                                      </p:to>
                                    </p:set>
                                    <p:anim calcmode="lin" valueType="num">
                                      <p:cBhvr>
                                        <p:cTn id="80" dur="500" fill="hold"/>
                                        <p:tgtEl>
                                          <p:spTgt spid="1568786"/>
                                        </p:tgtEl>
                                        <p:attrNameLst>
                                          <p:attrName>ppt_x</p:attrName>
                                        </p:attrNameLst>
                                      </p:cBhvr>
                                      <p:tavLst>
                                        <p:tav tm="0">
                                          <p:val>
                                            <p:strVal val="#ppt_x"/>
                                          </p:val>
                                        </p:tav>
                                        <p:tav tm="100000">
                                          <p:val>
                                            <p:strVal val="#ppt_x"/>
                                          </p:val>
                                        </p:tav>
                                      </p:tavLst>
                                    </p:anim>
                                    <p:anim calcmode="lin" valueType="num">
                                      <p:cBhvr>
                                        <p:cTn id="81" dur="500" fill="hold"/>
                                        <p:tgtEl>
                                          <p:spTgt spid="1568786"/>
                                        </p:tgtEl>
                                        <p:attrNameLst>
                                          <p:attrName>ppt_y</p:attrName>
                                        </p:attrNameLst>
                                      </p:cBhvr>
                                      <p:tavLst>
                                        <p:tav tm="0">
                                          <p:val>
                                            <p:strVal val="#ppt_y-#ppt_h/2"/>
                                          </p:val>
                                        </p:tav>
                                        <p:tav tm="100000">
                                          <p:val>
                                            <p:strVal val="#ppt_y"/>
                                          </p:val>
                                        </p:tav>
                                      </p:tavLst>
                                    </p:anim>
                                    <p:anim calcmode="lin" valueType="num">
                                      <p:cBhvr>
                                        <p:cTn id="82" dur="500" fill="hold"/>
                                        <p:tgtEl>
                                          <p:spTgt spid="1568786"/>
                                        </p:tgtEl>
                                        <p:attrNameLst>
                                          <p:attrName>ppt_w</p:attrName>
                                        </p:attrNameLst>
                                      </p:cBhvr>
                                      <p:tavLst>
                                        <p:tav tm="0">
                                          <p:val>
                                            <p:strVal val="#ppt_w"/>
                                          </p:val>
                                        </p:tav>
                                        <p:tav tm="100000">
                                          <p:val>
                                            <p:strVal val="#ppt_w"/>
                                          </p:val>
                                        </p:tav>
                                      </p:tavLst>
                                    </p:anim>
                                    <p:anim calcmode="lin" valueType="num">
                                      <p:cBhvr>
                                        <p:cTn id="83" dur="500" fill="hold"/>
                                        <p:tgtEl>
                                          <p:spTgt spid="1568786"/>
                                        </p:tgtEl>
                                        <p:attrNameLst>
                                          <p:attrName>ppt_h</p:attrName>
                                        </p:attrNameLst>
                                      </p:cBhvr>
                                      <p:tavLst>
                                        <p:tav tm="0">
                                          <p:val>
                                            <p:fltVal val="0"/>
                                          </p:val>
                                        </p:tav>
                                        <p:tav tm="100000">
                                          <p:val>
                                            <p:strVal val="#ppt_h"/>
                                          </p:val>
                                        </p:tav>
                                      </p:tavLst>
                                    </p:anim>
                                  </p:childTnLst>
                                </p:cTn>
                              </p:par>
                            </p:childTnLst>
                          </p:cTn>
                        </p:par>
                        <p:par>
                          <p:cTn id="84" fill="hold" nodeType="afterGroup">
                            <p:stCondLst>
                              <p:cond delay="500"/>
                            </p:stCondLst>
                            <p:childTnLst>
                              <p:par>
                                <p:cTn id="85" presetID="22" presetClass="entr" presetSubtype="2" fill="hold" grpId="0" nodeType="afterEffect">
                                  <p:stCondLst>
                                    <p:cond delay="0"/>
                                  </p:stCondLst>
                                  <p:childTnLst>
                                    <p:set>
                                      <p:cBhvr>
                                        <p:cTn id="86" dur="1" fill="hold">
                                          <p:stCondLst>
                                            <p:cond delay="0"/>
                                          </p:stCondLst>
                                        </p:cTn>
                                        <p:tgtEl>
                                          <p:spTgt spid="1568772"/>
                                        </p:tgtEl>
                                        <p:attrNameLst>
                                          <p:attrName>style.visibility</p:attrName>
                                        </p:attrNameLst>
                                      </p:cBhvr>
                                      <p:to>
                                        <p:strVal val="visible"/>
                                      </p:to>
                                    </p:set>
                                    <p:animEffect transition="in" filter="wipe(right)">
                                      <p:cBhvr>
                                        <p:cTn id="87" dur="500"/>
                                        <p:tgtEl>
                                          <p:spTgt spid="1568772"/>
                                        </p:tgtEl>
                                      </p:cBhvr>
                                    </p:animEffect>
                                  </p:childTnLst>
                                </p:cTn>
                              </p:par>
                            </p:childTnLst>
                          </p:cTn>
                        </p:par>
                        <p:par>
                          <p:cTn id="88" fill="hold" nodeType="afterGroup">
                            <p:stCondLst>
                              <p:cond delay="1000"/>
                            </p:stCondLst>
                            <p:childTnLst>
                              <p:par>
                                <p:cTn id="89" presetID="14" presetClass="entr" presetSubtype="10" fill="hold" grpId="0" nodeType="afterEffect">
                                  <p:stCondLst>
                                    <p:cond delay="0"/>
                                  </p:stCondLst>
                                  <p:childTnLst>
                                    <p:set>
                                      <p:cBhvr>
                                        <p:cTn id="90" dur="1" fill="hold">
                                          <p:stCondLst>
                                            <p:cond delay="0"/>
                                          </p:stCondLst>
                                        </p:cTn>
                                        <p:tgtEl>
                                          <p:spTgt spid="1568787"/>
                                        </p:tgtEl>
                                        <p:attrNameLst>
                                          <p:attrName>style.visibility</p:attrName>
                                        </p:attrNameLst>
                                      </p:cBhvr>
                                      <p:to>
                                        <p:strVal val="visible"/>
                                      </p:to>
                                    </p:set>
                                    <p:animEffect transition="in" filter="randombar(horizontal)">
                                      <p:cBhvr>
                                        <p:cTn id="91" dur="500"/>
                                        <p:tgtEl>
                                          <p:spTgt spid="1568787"/>
                                        </p:tgtEl>
                                      </p:cBhvr>
                                    </p:animEffect>
                                  </p:childTnLst>
                                </p:cTn>
                              </p:par>
                            </p:childTnLst>
                          </p:cTn>
                        </p:par>
                      </p:childTnLst>
                    </p:cTn>
                  </p:par>
                  <p:par>
                    <p:cTn id="92" fill="hold" nodeType="clickPar">
                      <p:stCondLst>
                        <p:cond delay="indefinite"/>
                      </p:stCondLst>
                      <p:childTnLst>
                        <p:par>
                          <p:cTn id="93" fill="hold" nodeType="withGroup">
                            <p:stCondLst>
                              <p:cond delay="0"/>
                            </p:stCondLst>
                            <p:childTnLst>
                              <p:par>
                                <p:cTn id="94" presetID="17" presetClass="entr" presetSubtype="8" fill="hold" grpId="0" nodeType="clickEffect">
                                  <p:stCondLst>
                                    <p:cond delay="0"/>
                                  </p:stCondLst>
                                  <p:childTnLst>
                                    <p:set>
                                      <p:cBhvr>
                                        <p:cTn id="95" dur="1" fill="hold">
                                          <p:stCondLst>
                                            <p:cond delay="0"/>
                                          </p:stCondLst>
                                        </p:cTn>
                                        <p:tgtEl>
                                          <p:spTgt spid="1568782"/>
                                        </p:tgtEl>
                                        <p:attrNameLst>
                                          <p:attrName>style.visibility</p:attrName>
                                        </p:attrNameLst>
                                      </p:cBhvr>
                                      <p:to>
                                        <p:strVal val="visible"/>
                                      </p:to>
                                    </p:set>
                                    <p:anim calcmode="lin" valueType="num">
                                      <p:cBhvr>
                                        <p:cTn id="96" dur="500" fill="hold"/>
                                        <p:tgtEl>
                                          <p:spTgt spid="1568782"/>
                                        </p:tgtEl>
                                        <p:attrNameLst>
                                          <p:attrName>ppt_x</p:attrName>
                                        </p:attrNameLst>
                                      </p:cBhvr>
                                      <p:tavLst>
                                        <p:tav tm="0">
                                          <p:val>
                                            <p:strVal val="#ppt_x-#ppt_w/2"/>
                                          </p:val>
                                        </p:tav>
                                        <p:tav tm="100000">
                                          <p:val>
                                            <p:strVal val="#ppt_x"/>
                                          </p:val>
                                        </p:tav>
                                      </p:tavLst>
                                    </p:anim>
                                    <p:anim calcmode="lin" valueType="num">
                                      <p:cBhvr>
                                        <p:cTn id="97" dur="500" fill="hold"/>
                                        <p:tgtEl>
                                          <p:spTgt spid="1568782"/>
                                        </p:tgtEl>
                                        <p:attrNameLst>
                                          <p:attrName>ppt_y</p:attrName>
                                        </p:attrNameLst>
                                      </p:cBhvr>
                                      <p:tavLst>
                                        <p:tav tm="0">
                                          <p:val>
                                            <p:strVal val="#ppt_y"/>
                                          </p:val>
                                        </p:tav>
                                        <p:tav tm="100000">
                                          <p:val>
                                            <p:strVal val="#ppt_y"/>
                                          </p:val>
                                        </p:tav>
                                      </p:tavLst>
                                    </p:anim>
                                    <p:anim calcmode="lin" valueType="num">
                                      <p:cBhvr>
                                        <p:cTn id="98" dur="500" fill="hold"/>
                                        <p:tgtEl>
                                          <p:spTgt spid="1568782"/>
                                        </p:tgtEl>
                                        <p:attrNameLst>
                                          <p:attrName>ppt_w</p:attrName>
                                        </p:attrNameLst>
                                      </p:cBhvr>
                                      <p:tavLst>
                                        <p:tav tm="0">
                                          <p:val>
                                            <p:fltVal val="0"/>
                                          </p:val>
                                        </p:tav>
                                        <p:tav tm="100000">
                                          <p:val>
                                            <p:strVal val="#ppt_w"/>
                                          </p:val>
                                        </p:tav>
                                      </p:tavLst>
                                    </p:anim>
                                    <p:anim calcmode="lin" valueType="num">
                                      <p:cBhvr>
                                        <p:cTn id="99" dur="500" fill="hold"/>
                                        <p:tgtEl>
                                          <p:spTgt spid="1568782"/>
                                        </p:tgtEl>
                                        <p:attrNameLst>
                                          <p:attrName>ppt_h</p:attrName>
                                        </p:attrNameLst>
                                      </p:cBhvr>
                                      <p:tavLst>
                                        <p:tav tm="0">
                                          <p:val>
                                            <p:strVal val="#ppt_h"/>
                                          </p:val>
                                        </p:tav>
                                        <p:tav tm="100000">
                                          <p:val>
                                            <p:strVal val="#ppt_h"/>
                                          </p:val>
                                        </p:tav>
                                      </p:tavLst>
                                    </p:anim>
                                  </p:childTnLst>
                                </p:cTn>
                              </p:par>
                            </p:childTnLst>
                          </p:cTn>
                        </p:par>
                        <p:par>
                          <p:cTn id="100" fill="hold" nodeType="afterGroup">
                            <p:stCondLst>
                              <p:cond delay="500"/>
                            </p:stCondLst>
                            <p:childTnLst>
                              <p:par>
                                <p:cTn id="101" presetID="22" presetClass="entr" presetSubtype="1" fill="hold" grpId="0" nodeType="afterEffect">
                                  <p:stCondLst>
                                    <p:cond delay="0"/>
                                  </p:stCondLst>
                                  <p:childTnLst>
                                    <p:set>
                                      <p:cBhvr>
                                        <p:cTn id="102" dur="1" fill="hold">
                                          <p:stCondLst>
                                            <p:cond delay="0"/>
                                          </p:stCondLst>
                                        </p:cTn>
                                        <p:tgtEl>
                                          <p:spTgt spid="1568771"/>
                                        </p:tgtEl>
                                        <p:attrNameLst>
                                          <p:attrName>style.visibility</p:attrName>
                                        </p:attrNameLst>
                                      </p:cBhvr>
                                      <p:to>
                                        <p:strVal val="visible"/>
                                      </p:to>
                                    </p:set>
                                    <p:animEffect transition="in" filter="wipe(up)">
                                      <p:cBhvr>
                                        <p:cTn id="103" dur="500"/>
                                        <p:tgtEl>
                                          <p:spTgt spid="1568771"/>
                                        </p:tgtEl>
                                      </p:cBhvr>
                                    </p:animEffect>
                                  </p:childTnLst>
                                </p:cTn>
                              </p:par>
                            </p:childTnLst>
                          </p:cTn>
                        </p:par>
                        <p:par>
                          <p:cTn id="104" fill="hold" nodeType="afterGroup">
                            <p:stCondLst>
                              <p:cond delay="1000"/>
                            </p:stCondLst>
                            <p:childTnLst>
                              <p:par>
                                <p:cTn id="105" presetID="14" presetClass="entr" presetSubtype="10" fill="hold" grpId="0" nodeType="afterEffect">
                                  <p:stCondLst>
                                    <p:cond delay="0"/>
                                  </p:stCondLst>
                                  <p:childTnLst>
                                    <p:set>
                                      <p:cBhvr>
                                        <p:cTn id="106" dur="1" fill="hold">
                                          <p:stCondLst>
                                            <p:cond delay="0"/>
                                          </p:stCondLst>
                                        </p:cTn>
                                        <p:tgtEl>
                                          <p:spTgt spid="1568785"/>
                                        </p:tgtEl>
                                        <p:attrNameLst>
                                          <p:attrName>style.visibility</p:attrName>
                                        </p:attrNameLst>
                                      </p:cBhvr>
                                      <p:to>
                                        <p:strVal val="visible"/>
                                      </p:to>
                                    </p:set>
                                    <p:animEffect transition="in" filter="randombar(horizontal)">
                                      <p:cBhvr>
                                        <p:cTn id="107" dur="500"/>
                                        <p:tgtEl>
                                          <p:spTgt spid="1568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8770" grpId="0" animBg="1"/>
      <p:bldP spid="1568771" grpId="0" animBg="1" autoUpdateAnimBg="0"/>
      <p:bldP spid="1568772" grpId="0" animBg="1"/>
      <p:bldP spid="1568773" grpId="0" animBg="1"/>
      <p:bldP spid="1568774" grpId="0" animBg="1"/>
      <p:bldP spid="1568775" grpId="0" animBg="1" autoUpdateAnimBg="0"/>
      <p:bldP spid="1568777" grpId="0" animBg="1" autoUpdateAnimBg="0"/>
      <p:bldP spid="1568778" grpId="0" animBg="1" autoUpdateAnimBg="0"/>
      <p:bldP spid="1568780" grpId="0" animBg="1" autoUpdateAnimBg="0"/>
      <p:bldP spid="1568781" grpId="0" animBg="1" autoUpdateAnimBg="0"/>
      <p:bldP spid="1568782" grpId="0" animBg="1" autoUpdateAnimBg="0"/>
      <p:bldP spid="1568783" grpId="0" animBg="1" autoUpdateAnimBg="0"/>
      <p:bldP spid="1568785" grpId="0" animBg="1" autoUpdateAnimBg="0"/>
      <p:bldP spid="1568786" grpId="0" animBg="1" autoUpdateAnimBg="0"/>
      <p:bldP spid="1568787" grpId="0" animBg="1"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defRPr/>
            </a:pPr>
            <a:r>
              <a:rPr lang="hu-HU" b="1" dirty="0" smtClean="0">
                <a:solidFill>
                  <a:srgbClr val="002060"/>
                </a:solidFill>
              </a:rPr>
              <a:t>TANULSÁG:</a:t>
            </a:r>
            <a:br>
              <a:rPr lang="hu-HU" b="1" dirty="0" smtClean="0">
                <a:solidFill>
                  <a:srgbClr val="002060"/>
                </a:solidFill>
              </a:rPr>
            </a:br>
            <a:r>
              <a:rPr lang="hu-HU" sz="2400" b="1" dirty="0" smtClean="0">
                <a:solidFill>
                  <a:srgbClr val="FF0000"/>
                </a:solidFill>
              </a:rPr>
              <a:t>- A MAI ELŐADÁS LEGFONTOSABB ÜZENETE -</a:t>
            </a:r>
            <a:endParaRPr lang="hu-HU" sz="3600" b="1" dirty="0">
              <a:solidFill>
                <a:srgbClr val="FF0000"/>
              </a:solidFill>
            </a:endParaRPr>
          </a:p>
        </p:txBody>
      </p:sp>
      <p:sp>
        <p:nvSpPr>
          <p:cNvPr id="4" name="Tartalom helye 3"/>
          <p:cNvSpPr>
            <a:spLocks noGrp="1"/>
          </p:cNvSpPr>
          <p:nvPr>
            <p:ph idx="1"/>
          </p:nvPr>
        </p:nvSpPr>
        <p:spPr/>
        <p:txBody>
          <a:bodyPr/>
          <a:lstStyle/>
          <a:p>
            <a:pPr marL="0" indent="0" algn="ctr">
              <a:buNone/>
            </a:pPr>
            <a:endParaRPr lang="hu-HU" b="1" dirty="0" smtClean="0">
              <a:solidFill>
                <a:schemeClr val="accent6"/>
              </a:solidFill>
            </a:endParaRPr>
          </a:p>
          <a:p>
            <a:pPr marL="0" indent="0" algn="ctr">
              <a:buNone/>
            </a:pPr>
            <a:r>
              <a:rPr lang="hu-HU" b="1" dirty="0" smtClean="0">
                <a:solidFill>
                  <a:schemeClr val="accent6"/>
                </a:solidFill>
              </a:rPr>
              <a:t>KÖZÖS NYELVET KELL BESZÉLNI, HOGY MEGÉRTSÜK EGYMÁST ÉS ESÉLYÜNK LEGYEN </a:t>
            </a:r>
          </a:p>
          <a:p>
            <a:pPr marL="0" indent="0" algn="ctr">
              <a:buNone/>
            </a:pPr>
            <a:r>
              <a:rPr lang="hu-HU" b="1" dirty="0" smtClean="0">
                <a:solidFill>
                  <a:schemeClr val="accent6"/>
                </a:solidFill>
              </a:rPr>
              <a:t>EGY PROBLÉMÁT SOKOLDALÚ, KOMPLEX MÓDON ÁTLÁTNI ÉS KEZELNI </a:t>
            </a:r>
            <a:endParaRPr lang="hu-HU" sz="2800" b="1" dirty="0" smtClean="0">
              <a:solidFill>
                <a:schemeClr val="accent6"/>
              </a:solidFill>
            </a:endParaRPr>
          </a:p>
        </p:txBody>
      </p:sp>
      <p:sp>
        <p:nvSpPr>
          <p:cNvPr id="12292" name="Dia számának helye 2"/>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A4A02AA5-937B-4ECC-B79B-D09D0B31E3D2}" type="slidenum">
              <a:rPr lang="hu-HU" altLang="hu-HU" sz="1400" smtClean="0">
                <a:solidFill>
                  <a:schemeClr val="bg1"/>
                </a:solidFill>
              </a:rPr>
              <a:pPr eaLnBrk="1" hangingPunct="1">
                <a:spcBef>
                  <a:spcPct val="0"/>
                </a:spcBef>
                <a:buFontTx/>
                <a:buNone/>
              </a:pPr>
              <a:t>3</a:t>
            </a:fld>
            <a:endParaRPr lang="hu-HU" altLang="hu-HU" sz="1400" dirty="0" smtClean="0">
              <a:solidFill>
                <a:schemeClr val="bg1"/>
              </a:solidFill>
            </a:endParaRPr>
          </a:p>
        </p:txBody>
      </p:sp>
    </p:spTree>
    <p:extLst>
      <p:ext uri="{BB962C8B-B14F-4D97-AF65-F5344CB8AC3E}">
        <p14:creationId xmlns:p14="http://schemas.microsoft.com/office/powerpoint/2010/main" val="2416859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Dia számának helye 4"/>
          <p:cNvSpPr>
            <a:spLocks noGrp="1"/>
          </p:cNvSpPr>
          <p:nvPr>
            <p:ph type="sldNum" sz="quarter" idx="12"/>
          </p:nvPr>
        </p:nvSpPr>
        <p:spPr>
          <a:noFill/>
        </p:spPr>
        <p:txBody>
          <a:bodyP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fld id="{17702F79-DFFD-4360-B29F-68575FEFB639}" type="slidenum">
              <a:rPr lang="hu-HU" altLang="hu-HU" sz="1400" smtClean="0"/>
              <a:pPr eaLnBrk="1" hangingPunct="1">
                <a:spcBef>
                  <a:spcPct val="0"/>
                </a:spcBef>
                <a:buFontTx/>
                <a:buNone/>
              </a:pPr>
              <a:t>30</a:t>
            </a:fld>
            <a:endParaRPr lang="hu-HU" altLang="hu-HU" sz="1400" smtClean="0"/>
          </a:p>
        </p:txBody>
      </p:sp>
      <p:sp>
        <p:nvSpPr>
          <p:cNvPr id="1568770" name="AutoShape 2"/>
          <p:cNvSpPr>
            <a:spLocks noChangeArrowheads="1"/>
          </p:cNvSpPr>
          <p:nvPr/>
        </p:nvSpPr>
        <p:spPr bwMode="auto">
          <a:xfrm>
            <a:off x="3092450" y="1077913"/>
            <a:ext cx="1785938" cy="315912"/>
          </a:xfrm>
          <a:prstGeom prst="rightArrow">
            <a:avLst>
              <a:gd name="adj1" fmla="val 50000"/>
              <a:gd name="adj2" fmla="val 141332"/>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1" name="AutoShape 3"/>
          <p:cNvSpPr>
            <a:spLocks noChangeArrowheads="1"/>
          </p:cNvSpPr>
          <p:nvPr/>
        </p:nvSpPr>
        <p:spPr bwMode="auto">
          <a:xfrm flipH="1">
            <a:off x="7902575" y="3868738"/>
            <a:ext cx="938213" cy="1466850"/>
          </a:xfrm>
          <a:prstGeom prst="curvedRightArrow">
            <a:avLst>
              <a:gd name="adj1" fmla="val 32326"/>
              <a:gd name="adj2" fmla="val 55662"/>
              <a:gd name="adj3" fmla="val 73602"/>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3556" tIns="26778" rIns="53556" bIns="26778" anchor="ct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400" b="1">
                <a:solidFill>
                  <a:schemeClr val="tx1"/>
                </a:solidFill>
                <a:latin typeface="Tahoma" pitchFamily="34" charset="0"/>
                <a:cs typeface="Arial" charset="0"/>
              </a:rPr>
              <a:t> </a:t>
            </a:r>
          </a:p>
        </p:txBody>
      </p:sp>
      <p:sp>
        <p:nvSpPr>
          <p:cNvPr id="1568772" name="AutoShape 4"/>
          <p:cNvSpPr>
            <a:spLocks noChangeArrowheads="1"/>
          </p:cNvSpPr>
          <p:nvPr/>
        </p:nvSpPr>
        <p:spPr bwMode="auto">
          <a:xfrm flipH="1">
            <a:off x="1219200" y="4992688"/>
            <a:ext cx="2917825" cy="555625"/>
          </a:xfrm>
          <a:prstGeom prst="curvedDownArrow">
            <a:avLst>
              <a:gd name="adj1" fmla="val 72815"/>
              <a:gd name="adj2" fmla="val 177844"/>
              <a:gd name="adj3" fmla="val 33333"/>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3" name="AutoShape 5"/>
          <p:cNvSpPr>
            <a:spLocks noChangeArrowheads="1"/>
          </p:cNvSpPr>
          <p:nvPr/>
        </p:nvSpPr>
        <p:spPr bwMode="auto">
          <a:xfrm>
            <a:off x="6008688" y="2079625"/>
            <a:ext cx="1090612" cy="280988"/>
          </a:xfrm>
          <a:prstGeom prst="rightArrow">
            <a:avLst>
              <a:gd name="adj1" fmla="val 50000"/>
              <a:gd name="adj2" fmla="val 97034"/>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4" name="AutoShape 6"/>
          <p:cNvSpPr>
            <a:spLocks noChangeArrowheads="1"/>
          </p:cNvSpPr>
          <p:nvPr/>
        </p:nvSpPr>
        <p:spPr bwMode="auto">
          <a:xfrm>
            <a:off x="195263" y="2844800"/>
            <a:ext cx="1023937" cy="1619250"/>
          </a:xfrm>
          <a:prstGeom prst="curvedRightArrow">
            <a:avLst>
              <a:gd name="adj1" fmla="val 18084"/>
              <a:gd name="adj2" fmla="val 53562"/>
              <a:gd name="adj3" fmla="val 33333"/>
            </a:avLst>
          </a:prstGeom>
          <a:solidFill>
            <a:srgbClr val="FF00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1568775" name="Text Box 7"/>
          <p:cNvSpPr txBox="1">
            <a:spLocks noChangeArrowheads="1"/>
          </p:cNvSpPr>
          <p:nvPr/>
        </p:nvSpPr>
        <p:spPr bwMode="auto">
          <a:xfrm>
            <a:off x="4919663" y="1077913"/>
            <a:ext cx="2438400" cy="428625"/>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a:t>
            </a:r>
          </a:p>
        </p:txBody>
      </p:sp>
      <p:sp>
        <p:nvSpPr>
          <p:cNvPr id="1568776" name="Rectangle 8"/>
          <p:cNvSpPr>
            <a:spLocks noChangeArrowheads="1"/>
          </p:cNvSpPr>
          <p:nvPr/>
        </p:nvSpPr>
        <p:spPr bwMode="auto">
          <a:xfrm>
            <a:off x="4919663" y="1077913"/>
            <a:ext cx="2438400" cy="431800"/>
          </a:xfrm>
          <a:prstGeom prst="rect">
            <a:avLst/>
          </a:prstGeom>
          <a:solidFill>
            <a:srgbClr val="FFFF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200" b="1" dirty="0">
                <a:solidFill>
                  <a:schemeClr val="tx1"/>
                </a:solidFill>
                <a:latin typeface="Tahoma" pitchFamily="34" charset="0"/>
                <a:cs typeface="Arial" charset="0"/>
              </a:rPr>
              <a:t>NEM KIADÁS, NEM KÖLTSÉG ÉS NEM RÁFORDÍTÁS</a:t>
            </a:r>
          </a:p>
        </p:txBody>
      </p:sp>
      <p:sp>
        <p:nvSpPr>
          <p:cNvPr id="1568777" name="AutoShape 9"/>
          <p:cNvSpPr>
            <a:spLocks noChangeArrowheads="1"/>
          </p:cNvSpPr>
          <p:nvPr/>
        </p:nvSpPr>
        <p:spPr bwMode="auto">
          <a:xfrm>
            <a:off x="392113" y="2720975"/>
            <a:ext cx="2235200" cy="736600"/>
          </a:xfrm>
          <a:prstGeom prst="wedgeRectCallout">
            <a:avLst>
              <a:gd name="adj1" fmla="val 27130"/>
              <a:gd name="adj2" fmla="val -125148"/>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AZ ANYAG EGY RÉSZÉT FELDOLGOZZA A TERMELÉS</a:t>
            </a:r>
          </a:p>
          <a:p>
            <a:pPr algn="ctr" eaLnBrk="1" hangingPunct="1">
              <a:spcBef>
                <a:spcPct val="0"/>
              </a:spcBef>
              <a:buFontTx/>
              <a:buNone/>
            </a:pPr>
            <a:r>
              <a:rPr lang="hu-HU" altLang="hu-HU" sz="1100" b="1">
                <a:solidFill>
                  <a:schemeClr val="tx1"/>
                </a:solidFill>
                <a:latin typeface="Tahoma" pitchFamily="34" charset="0"/>
                <a:cs typeface="Arial" charset="0"/>
              </a:rPr>
              <a:t>A FELDOLGOZOTT ANYAG ÉRTÉKE: 13 000 FT</a:t>
            </a:r>
          </a:p>
        </p:txBody>
      </p:sp>
      <p:sp>
        <p:nvSpPr>
          <p:cNvPr id="1568778" name="Text Box 10"/>
          <p:cNvSpPr txBox="1">
            <a:spLocks noChangeArrowheads="1"/>
          </p:cNvSpPr>
          <p:nvPr/>
        </p:nvSpPr>
        <p:spPr bwMode="auto">
          <a:xfrm>
            <a:off x="1262063" y="4038600"/>
            <a:ext cx="1873250" cy="611188"/>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13 EFT?</a:t>
            </a:r>
          </a:p>
        </p:txBody>
      </p:sp>
      <p:sp>
        <p:nvSpPr>
          <p:cNvPr id="1568779" name="Rectangle 11"/>
          <p:cNvSpPr>
            <a:spLocks noChangeArrowheads="1"/>
          </p:cNvSpPr>
          <p:nvPr/>
        </p:nvSpPr>
        <p:spPr bwMode="auto">
          <a:xfrm>
            <a:off x="1241425" y="4038600"/>
            <a:ext cx="2001838" cy="685800"/>
          </a:xfrm>
          <a:prstGeom prst="rect">
            <a:avLst/>
          </a:prstGeom>
          <a:solidFill>
            <a:srgbClr val="FFFF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200" b="1">
                <a:solidFill>
                  <a:schemeClr val="tx1"/>
                </a:solidFill>
                <a:latin typeface="Tahoma" pitchFamily="34" charset="0"/>
                <a:cs typeface="Arial" charset="0"/>
              </a:rPr>
              <a:t>KÖLTSÉG, DE MÉG NEM KIADÁS ÉS NEM RÁFORDÍTÁS</a:t>
            </a:r>
          </a:p>
        </p:txBody>
      </p:sp>
      <p:sp>
        <p:nvSpPr>
          <p:cNvPr id="1568780" name="AutoShape 12"/>
          <p:cNvSpPr>
            <a:spLocks noChangeArrowheads="1"/>
          </p:cNvSpPr>
          <p:nvPr/>
        </p:nvSpPr>
        <p:spPr bwMode="auto">
          <a:xfrm>
            <a:off x="1393825" y="895350"/>
            <a:ext cx="1871663" cy="736600"/>
          </a:xfrm>
          <a:prstGeom prst="wedgeRectCallout">
            <a:avLst>
              <a:gd name="adj1" fmla="val -91037"/>
              <a:gd name="adj2" fmla="val 81389"/>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dirty="0">
                <a:solidFill>
                  <a:schemeClr val="tx1"/>
                </a:solidFill>
                <a:latin typeface="Tahoma" pitchFamily="34" charset="0"/>
                <a:cs typeface="Arial" charset="0"/>
              </a:rPr>
              <a:t>ANYAGVÁSÁRLÁS HALASZTOTT FIZETÉSSEL</a:t>
            </a:r>
          </a:p>
          <a:p>
            <a:pPr algn="ctr" eaLnBrk="1" hangingPunct="1">
              <a:spcBef>
                <a:spcPct val="0"/>
              </a:spcBef>
              <a:buFontTx/>
              <a:buNone/>
            </a:pPr>
            <a:r>
              <a:rPr lang="hu-HU" altLang="hu-HU" sz="1100" b="1" dirty="0">
                <a:solidFill>
                  <a:schemeClr val="tx1"/>
                </a:solidFill>
                <a:latin typeface="Tahoma" pitchFamily="34" charset="0"/>
                <a:cs typeface="Arial" charset="0"/>
              </a:rPr>
              <a:t>ÖSSZEG: 43 000 FT</a:t>
            </a:r>
          </a:p>
        </p:txBody>
      </p:sp>
      <p:sp>
        <p:nvSpPr>
          <p:cNvPr id="1568781" name="AutoShape 13"/>
          <p:cNvSpPr>
            <a:spLocks noChangeArrowheads="1"/>
          </p:cNvSpPr>
          <p:nvPr/>
        </p:nvSpPr>
        <p:spPr bwMode="auto">
          <a:xfrm>
            <a:off x="4441825" y="2076450"/>
            <a:ext cx="1871663" cy="568325"/>
          </a:xfrm>
          <a:prstGeom prst="wedgeRectCallout">
            <a:avLst>
              <a:gd name="adj1" fmla="val -105667"/>
              <a:gd name="adj2" fmla="val 16380"/>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HALASZTOTT FIZETÉSŰ SZÁMLA KIFIZETÉSE</a:t>
            </a:r>
          </a:p>
          <a:p>
            <a:pPr algn="ctr" eaLnBrk="1" hangingPunct="1">
              <a:spcBef>
                <a:spcPct val="0"/>
              </a:spcBef>
              <a:buFontTx/>
              <a:buNone/>
            </a:pPr>
            <a:r>
              <a:rPr lang="hu-HU" altLang="hu-HU" sz="1100" b="1">
                <a:solidFill>
                  <a:schemeClr val="tx1"/>
                </a:solidFill>
                <a:latin typeface="Tahoma" pitchFamily="34" charset="0"/>
                <a:cs typeface="Arial" charset="0"/>
              </a:rPr>
              <a:t>ÖSSZEG: 43 000 FT</a:t>
            </a:r>
          </a:p>
        </p:txBody>
      </p:sp>
      <p:sp>
        <p:nvSpPr>
          <p:cNvPr id="1568782" name="AutoShape 14"/>
          <p:cNvSpPr>
            <a:spLocks noChangeArrowheads="1"/>
          </p:cNvSpPr>
          <p:nvPr/>
        </p:nvSpPr>
        <p:spPr bwMode="auto">
          <a:xfrm>
            <a:off x="5529263" y="3582988"/>
            <a:ext cx="2438400" cy="736600"/>
          </a:xfrm>
          <a:prstGeom prst="wedgeRectCallout">
            <a:avLst>
              <a:gd name="adj1" fmla="val -73727"/>
              <a:gd name="adj2" fmla="val 107806"/>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 13 EFT ANYAGFELHASZNÁLÁSSAL ELŐÁLLÍTOTT TERMÉK ELADÁSA, ÁRBEVÉTEL ELSZÁMOLÁSA</a:t>
            </a:r>
          </a:p>
        </p:txBody>
      </p:sp>
      <p:sp>
        <p:nvSpPr>
          <p:cNvPr id="1568783" name="Text Box 15"/>
          <p:cNvSpPr txBox="1">
            <a:spLocks noChangeArrowheads="1"/>
          </p:cNvSpPr>
          <p:nvPr/>
        </p:nvSpPr>
        <p:spPr bwMode="auto">
          <a:xfrm>
            <a:off x="7140575" y="2079625"/>
            <a:ext cx="1700213" cy="428625"/>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a:t>
            </a:r>
          </a:p>
        </p:txBody>
      </p:sp>
      <p:sp>
        <p:nvSpPr>
          <p:cNvPr id="1568784" name="Rectangle 16"/>
          <p:cNvSpPr>
            <a:spLocks noChangeArrowheads="1"/>
          </p:cNvSpPr>
          <p:nvPr/>
        </p:nvSpPr>
        <p:spPr bwMode="auto">
          <a:xfrm>
            <a:off x="7140575" y="2079625"/>
            <a:ext cx="1700213" cy="611188"/>
          </a:xfrm>
          <a:prstGeom prst="rect">
            <a:avLst/>
          </a:prstGeom>
          <a:solidFill>
            <a:srgbClr val="FFFF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200" b="1" dirty="0" smtClean="0">
                <a:solidFill>
                  <a:schemeClr val="tx1"/>
                </a:solidFill>
                <a:latin typeface="Tahoma" pitchFamily="34" charset="0"/>
                <a:cs typeface="Arial" charset="0"/>
              </a:rPr>
              <a:t>KIADÁS</a:t>
            </a:r>
            <a:r>
              <a:rPr lang="hu-HU" altLang="hu-HU" sz="1200" b="1" dirty="0">
                <a:solidFill>
                  <a:schemeClr val="tx1"/>
                </a:solidFill>
                <a:latin typeface="Tahoma" pitchFamily="34" charset="0"/>
                <a:cs typeface="Arial" charset="0"/>
              </a:rPr>
              <a:t>, ÉS EGY RÉSZE </a:t>
            </a:r>
            <a:r>
              <a:rPr lang="hu-HU" altLang="hu-HU" sz="1200" b="1" dirty="0">
                <a:solidFill>
                  <a:schemeClr val="tx1"/>
                </a:solidFill>
              </a:rPr>
              <a:t>(A 13 000 FT)</a:t>
            </a:r>
          </a:p>
          <a:p>
            <a:pPr algn="ctr" eaLnBrk="1" hangingPunct="1">
              <a:spcBef>
                <a:spcPct val="0"/>
              </a:spcBef>
              <a:buFontTx/>
              <a:buNone/>
            </a:pPr>
            <a:r>
              <a:rPr lang="hu-HU" altLang="hu-HU" sz="1200" b="1" dirty="0">
                <a:solidFill>
                  <a:schemeClr val="tx1"/>
                </a:solidFill>
                <a:latin typeface="Tahoma" pitchFamily="34" charset="0"/>
                <a:cs typeface="Arial" charset="0"/>
              </a:rPr>
              <a:t> KÖLTSÉG</a:t>
            </a:r>
          </a:p>
        </p:txBody>
      </p:sp>
      <p:sp>
        <p:nvSpPr>
          <p:cNvPr id="1568785" name="Text Box 17"/>
          <p:cNvSpPr txBox="1">
            <a:spLocks noChangeArrowheads="1"/>
          </p:cNvSpPr>
          <p:nvPr/>
        </p:nvSpPr>
        <p:spPr bwMode="auto">
          <a:xfrm>
            <a:off x="6008688" y="5027613"/>
            <a:ext cx="1698625" cy="611187"/>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13 EFT?</a:t>
            </a:r>
          </a:p>
        </p:txBody>
      </p:sp>
      <p:sp>
        <p:nvSpPr>
          <p:cNvPr id="1568786" name="AutoShape 18"/>
          <p:cNvSpPr>
            <a:spLocks noChangeArrowheads="1"/>
          </p:cNvSpPr>
          <p:nvPr/>
        </p:nvSpPr>
        <p:spPr bwMode="auto">
          <a:xfrm>
            <a:off x="3395663" y="5414963"/>
            <a:ext cx="1968500" cy="568325"/>
          </a:xfrm>
          <a:prstGeom prst="wedgeRectCallout">
            <a:avLst>
              <a:gd name="adj1" fmla="val 21370"/>
              <a:gd name="adj2" fmla="val -181843"/>
            </a:avLst>
          </a:prstGeom>
          <a:solidFill>
            <a:srgbClr val="FFFF99"/>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100" b="1">
                <a:solidFill>
                  <a:schemeClr val="tx1"/>
                </a:solidFill>
                <a:latin typeface="Tahoma" pitchFamily="34" charset="0"/>
                <a:cs typeface="Arial" charset="0"/>
              </a:rPr>
              <a:t>AZ ANYAGOK </a:t>
            </a:r>
            <a:br>
              <a:rPr lang="hu-HU" altLang="hu-HU" sz="1100" b="1">
                <a:solidFill>
                  <a:schemeClr val="tx1"/>
                </a:solidFill>
                <a:latin typeface="Tahoma" pitchFamily="34" charset="0"/>
                <a:cs typeface="Arial" charset="0"/>
              </a:rPr>
            </a:br>
            <a:r>
              <a:rPr lang="hu-HU" altLang="hu-HU" sz="1100" b="1">
                <a:solidFill>
                  <a:schemeClr val="tx1"/>
                </a:solidFill>
                <a:latin typeface="Tahoma" pitchFamily="34" charset="0"/>
                <a:cs typeface="Arial" charset="0"/>
              </a:rPr>
              <a:t>ZÁRÓKÉSZLETE 30 000 FT (43-13 EFT)</a:t>
            </a:r>
          </a:p>
        </p:txBody>
      </p:sp>
      <p:sp>
        <p:nvSpPr>
          <p:cNvPr id="1568787" name="Text Box 19"/>
          <p:cNvSpPr txBox="1">
            <a:spLocks noChangeArrowheads="1"/>
          </p:cNvSpPr>
          <p:nvPr/>
        </p:nvSpPr>
        <p:spPr bwMode="auto">
          <a:xfrm>
            <a:off x="587375" y="5599113"/>
            <a:ext cx="1698625" cy="611187"/>
          </a:xfrm>
          <a:prstGeom prst="rect">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1200" b="1">
                <a:solidFill>
                  <a:schemeClr val="tx1"/>
                </a:solidFill>
                <a:latin typeface="Tahoma" pitchFamily="34" charset="0"/>
                <a:cs typeface="Arial" charset="0"/>
              </a:rPr>
              <a:t>KIADÁS, KÖLTSÉG VAGY RÁFORDÍTÁS A 30 EFT?</a:t>
            </a:r>
          </a:p>
        </p:txBody>
      </p:sp>
      <p:sp>
        <p:nvSpPr>
          <p:cNvPr id="1568788" name="Rectangle 20"/>
          <p:cNvSpPr>
            <a:spLocks noChangeArrowheads="1"/>
          </p:cNvSpPr>
          <p:nvPr/>
        </p:nvSpPr>
        <p:spPr bwMode="auto">
          <a:xfrm>
            <a:off x="6008688" y="5027613"/>
            <a:ext cx="1763712" cy="706437"/>
          </a:xfrm>
          <a:prstGeom prst="rect">
            <a:avLst/>
          </a:prstGeom>
          <a:solidFill>
            <a:srgbClr val="FFFF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200" b="1">
                <a:solidFill>
                  <a:schemeClr val="tx1"/>
                </a:solidFill>
                <a:latin typeface="Tahoma" pitchFamily="34" charset="0"/>
                <a:cs typeface="Arial" charset="0"/>
              </a:rPr>
              <a:t>RÁFORDÍTÁS, KÖLTSÉG ÉS KIADÁS</a:t>
            </a:r>
          </a:p>
        </p:txBody>
      </p:sp>
      <p:sp>
        <p:nvSpPr>
          <p:cNvPr id="1568789" name="Rectangle 21"/>
          <p:cNvSpPr>
            <a:spLocks noChangeArrowheads="1"/>
          </p:cNvSpPr>
          <p:nvPr/>
        </p:nvSpPr>
        <p:spPr bwMode="auto">
          <a:xfrm>
            <a:off x="479425" y="5599113"/>
            <a:ext cx="1873250" cy="638175"/>
          </a:xfrm>
          <a:prstGeom prst="rect">
            <a:avLst/>
          </a:prstGeom>
          <a:solidFill>
            <a:srgbClr val="FFFF00"/>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nchor="ct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0"/>
              </a:spcBef>
              <a:buFontTx/>
              <a:buNone/>
            </a:pPr>
            <a:r>
              <a:rPr lang="hu-HU" altLang="hu-HU" sz="1200" b="1">
                <a:solidFill>
                  <a:schemeClr val="tx1"/>
                </a:solidFill>
                <a:latin typeface="Tahoma" pitchFamily="34" charset="0"/>
                <a:cs typeface="Arial" charset="0"/>
              </a:rPr>
              <a:t>NEM RÁFORDÍTÁS, NEM KÖLTSÉG, DE MÁR KIADÁS</a:t>
            </a:r>
          </a:p>
        </p:txBody>
      </p:sp>
      <p:grpSp>
        <p:nvGrpSpPr>
          <p:cNvPr id="1568790" name="Group 22"/>
          <p:cNvGrpSpPr>
            <a:grpSpLocks/>
          </p:cNvGrpSpPr>
          <p:nvPr/>
        </p:nvGrpSpPr>
        <p:grpSpPr bwMode="auto">
          <a:xfrm>
            <a:off x="392113" y="1684338"/>
            <a:ext cx="479425" cy="615950"/>
            <a:chOff x="432" y="1750"/>
            <a:chExt cx="528" cy="642"/>
          </a:xfrm>
        </p:grpSpPr>
        <p:sp>
          <p:nvSpPr>
            <p:cNvPr id="27682" name="AutoShape 23"/>
            <p:cNvSpPr>
              <a:spLocks noChangeArrowheads="1"/>
            </p:cNvSpPr>
            <p:nvPr/>
          </p:nvSpPr>
          <p:spPr bwMode="auto">
            <a:xfrm>
              <a:off x="528" y="1750"/>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83" name="Text Box 24"/>
            <p:cNvSpPr txBox="1">
              <a:spLocks noChangeArrowheads="1"/>
            </p:cNvSpPr>
            <p:nvPr/>
          </p:nvSpPr>
          <p:spPr bwMode="auto">
            <a:xfrm>
              <a:off x="432" y="2041"/>
              <a:ext cx="528" cy="351"/>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1. NAP</a:t>
              </a:r>
            </a:p>
          </p:txBody>
        </p:sp>
      </p:grpSp>
      <p:grpSp>
        <p:nvGrpSpPr>
          <p:cNvPr id="1568793" name="Group 25"/>
          <p:cNvGrpSpPr>
            <a:grpSpLocks/>
          </p:cNvGrpSpPr>
          <p:nvPr/>
        </p:nvGrpSpPr>
        <p:grpSpPr bwMode="auto">
          <a:xfrm>
            <a:off x="2090738" y="1824038"/>
            <a:ext cx="652462" cy="373062"/>
            <a:chOff x="2304" y="1896"/>
            <a:chExt cx="720" cy="387"/>
          </a:xfrm>
        </p:grpSpPr>
        <p:sp>
          <p:nvSpPr>
            <p:cNvPr id="27680" name="AutoShape 26"/>
            <p:cNvSpPr>
              <a:spLocks noChangeArrowheads="1"/>
            </p:cNvSpPr>
            <p:nvPr/>
          </p:nvSpPr>
          <p:spPr bwMode="auto">
            <a:xfrm>
              <a:off x="2304" y="1992"/>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81" name="Text Box 27"/>
            <p:cNvSpPr txBox="1">
              <a:spLocks noChangeArrowheads="1"/>
            </p:cNvSpPr>
            <p:nvPr/>
          </p:nvSpPr>
          <p:spPr bwMode="auto">
            <a:xfrm>
              <a:off x="2497" y="1896"/>
              <a:ext cx="527" cy="349"/>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5. NAP</a:t>
              </a:r>
            </a:p>
          </p:txBody>
        </p:sp>
      </p:grpSp>
      <p:grpSp>
        <p:nvGrpSpPr>
          <p:cNvPr id="1568796" name="Group 28"/>
          <p:cNvGrpSpPr>
            <a:grpSpLocks/>
          </p:cNvGrpSpPr>
          <p:nvPr/>
        </p:nvGrpSpPr>
        <p:grpSpPr bwMode="auto">
          <a:xfrm>
            <a:off x="3135313" y="2360613"/>
            <a:ext cx="479425" cy="615950"/>
            <a:chOff x="3456" y="2454"/>
            <a:chExt cx="528" cy="640"/>
          </a:xfrm>
        </p:grpSpPr>
        <p:sp>
          <p:nvSpPr>
            <p:cNvPr id="27678" name="AutoShape 29"/>
            <p:cNvSpPr>
              <a:spLocks noChangeArrowheads="1"/>
            </p:cNvSpPr>
            <p:nvPr/>
          </p:nvSpPr>
          <p:spPr bwMode="auto">
            <a:xfrm>
              <a:off x="3552" y="2454"/>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79" name="Text Box 30"/>
            <p:cNvSpPr txBox="1">
              <a:spLocks noChangeArrowheads="1"/>
            </p:cNvSpPr>
            <p:nvPr/>
          </p:nvSpPr>
          <p:spPr bwMode="auto">
            <a:xfrm>
              <a:off x="3456" y="2744"/>
              <a:ext cx="528" cy="350"/>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8. NAP</a:t>
              </a:r>
            </a:p>
          </p:txBody>
        </p:sp>
      </p:grpSp>
      <p:grpSp>
        <p:nvGrpSpPr>
          <p:cNvPr id="1568799" name="Group 31"/>
          <p:cNvGrpSpPr>
            <a:grpSpLocks/>
          </p:cNvGrpSpPr>
          <p:nvPr/>
        </p:nvGrpSpPr>
        <p:grpSpPr bwMode="auto">
          <a:xfrm>
            <a:off x="4176713" y="4398963"/>
            <a:ext cx="765175" cy="344487"/>
            <a:chOff x="4604" y="4572"/>
            <a:chExt cx="844" cy="359"/>
          </a:xfrm>
        </p:grpSpPr>
        <p:sp>
          <p:nvSpPr>
            <p:cNvPr id="27676" name="AutoShape 32"/>
            <p:cNvSpPr>
              <a:spLocks noChangeArrowheads="1"/>
            </p:cNvSpPr>
            <p:nvPr/>
          </p:nvSpPr>
          <p:spPr bwMode="auto">
            <a:xfrm>
              <a:off x="5256" y="4640"/>
              <a:ext cx="192" cy="291"/>
            </a:xfrm>
            <a:prstGeom prst="star4">
              <a:avLst>
                <a:gd name="adj" fmla="val 12500"/>
              </a:avLst>
            </a:prstGeom>
            <a:solidFill>
              <a:schemeClr val="bg1"/>
            </a:solidFill>
            <a:ln w="9525">
              <a:solidFill>
                <a:srgbClr val="354C7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Char char="•"/>
                <a:defRPr sz="3200">
                  <a:solidFill>
                    <a:schemeClr val="bg1"/>
                  </a:solidFill>
                  <a:latin typeface="Arial" charset="0"/>
                </a:defRPr>
              </a:lvl1pPr>
              <a:lvl2pPr marL="742950" indent="-285750" eaLnBrk="0" hangingPunct="0">
                <a:spcBef>
                  <a:spcPct val="20000"/>
                </a:spcBef>
                <a:buChar char="–"/>
                <a:defRPr sz="2800">
                  <a:solidFill>
                    <a:schemeClr val="bg1"/>
                  </a:solidFill>
                  <a:latin typeface="Arial" charset="0"/>
                </a:defRPr>
              </a:lvl2pPr>
              <a:lvl3pPr marL="1143000" indent="-228600" eaLnBrk="0" hangingPunct="0">
                <a:spcBef>
                  <a:spcPct val="20000"/>
                </a:spcBef>
                <a:buChar char="•"/>
                <a:defRPr sz="2400">
                  <a:solidFill>
                    <a:schemeClr val="bg1"/>
                  </a:solidFill>
                  <a:latin typeface="Arial" charset="0"/>
                </a:defRPr>
              </a:lvl3pPr>
              <a:lvl4pPr marL="1600200" indent="-228600" eaLnBrk="0" hangingPunct="0">
                <a:spcBef>
                  <a:spcPct val="20000"/>
                </a:spcBef>
                <a:buChar char="–"/>
                <a:defRPr sz="2000">
                  <a:solidFill>
                    <a:schemeClr val="bg1"/>
                  </a:solidFill>
                  <a:latin typeface="Arial" charset="0"/>
                </a:defRPr>
              </a:lvl4pPr>
              <a:lvl5pPr marL="2057400" indent="-228600" eaLnBrk="0" hangingPunct="0">
                <a:spcBef>
                  <a:spcPct val="20000"/>
                </a:spcBef>
                <a:buChar char="»"/>
                <a:defRPr sz="2000">
                  <a:solidFill>
                    <a:schemeClr val="bg1"/>
                  </a:solidFill>
                  <a:latin typeface="Arial" charset="0"/>
                </a:defRPr>
              </a:lvl5pPr>
              <a:lvl6pPr marL="2514600" indent="-228600" eaLnBrk="0" fontAlgn="base" hangingPunct="0">
                <a:spcBef>
                  <a:spcPct val="20000"/>
                </a:spcBef>
                <a:spcAft>
                  <a:spcPct val="0"/>
                </a:spcAft>
                <a:buChar char="»"/>
                <a:defRPr sz="2000">
                  <a:solidFill>
                    <a:schemeClr val="bg1"/>
                  </a:solidFill>
                  <a:latin typeface="Arial" charset="0"/>
                </a:defRPr>
              </a:lvl6pPr>
              <a:lvl7pPr marL="2971800" indent="-228600" eaLnBrk="0" fontAlgn="base" hangingPunct="0">
                <a:spcBef>
                  <a:spcPct val="20000"/>
                </a:spcBef>
                <a:spcAft>
                  <a:spcPct val="0"/>
                </a:spcAft>
                <a:buChar char="»"/>
                <a:defRPr sz="2000">
                  <a:solidFill>
                    <a:schemeClr val="bg1"/>
                  </a:solidFill>
                  <a:latin typeface="Arial" charset="0"/>
                </a:defRPr>
              </a:lvl7pPr>
              <a:lvl8pPr marL="3429000" indent="-228600" eaLnBrk="0" fontAlgn="base" hangingPunct="0">
                <a:spcBef>
                  <a:spcPct val="20000"/>
                </a:spcBef>
                <a:spcAft>
                  <a:spcPct val="0"/>
                </a:spcAft>
                <a:buChar char="»"/>
                <a:defRPr sz="2000">
                  <a:solidFill>
                    <a:schemeClr val="bg1"/>
                  </a:solidFill>
                  <a:latin typeface="Arial" charset="0"/>
                </a:defRPr>
              </a:lvl8pPr>
              <a:lvl9pPr marL="3886200" indent="-228600" eaLnBrk="0" fontAlgn="base" hangingPunct="0">
                <a:spcBef>
                  <a:spcPct val="20000"/>
                </a:spcBef>
                <a:spcAft>
                  <a:spcPct val="0"/>
                </a:spcAft>
                <a:buChar char="»"/>
                <a:defRPr sz="2000">
                  <a:solidFill>
                    <a:schemeClr val="bg1"/>
                  </a:solidFill>
                  <a:latin typeface="Arial" charset="0"/>
                </a:defRPr>
              </a:lvl9pPr>
            </a:lstStyle>
            <a:p>
              <a:pPr eaLnBrk="1" hangingPunct="1">
                <a:spcBef>
                  <a:spcPct val="0"/>
                </a:spcBef>
                <a:buFontTx/>
                <a:buNone/>
              </a:pPr>
              <a:endParaRPr lang="hu-HU" altLang="hu-HU" sz="2800">
                <a:solidFill>
                  <a:schemeClr val="tx1"/>
                </a:solidFill>
              </a:endParaRPr>
            </a:p>
          </p:txBody>
        </p:sp>
        <p:sp>
          <p:nvSpPr>
            <p:cNvPr id="27677" name="Text Box 33"/>
            <p:cNvSpPr txBox="1">
              <a:spLocks noChangeArrowheads="1"/>
            </p:cNvSpPr>
            <p:nvPr/>
          </p:nvSpPr>
          <p:spPr bwMode="auto">
            <a:xfrm>
              <a:off x="4604" y="4572"/>
              <a:ext cx="695" cy="208"/>
            </a:xfrm>
            <a:prstGeom prst="rect">
              <a:avLst/>
            </a:prstGeom>
            <a:noFill/>
            <a:ln w="9525">
              <a:solidFill>
                <a:srgbClr val="354C7B"/>
              </a:solidFill>
              <a:miter lim="800000"/>
              <a:headEnd/>
              <a:tailEnd/>
            </a:ln>
            <a:effectLst/>
            <a:extLst>
              <a:ext uri="{909E8E84-426E-40DD-AFC4-6F175D3DCCD1}">
                <a14:hiddenFill xmlns:a14="http://schemas.microsoft.com/office/drawing/2010/main">
                  <a:solidFill>
                    <a:srgbClr val="CC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53556" tIns="26778" rIns="53556" bIns="26778">
              <a:spAutoFit/>
            </a:bodyPr>
            <a:lstStyle>
              <a:lvl1pPr defTabSz="534988" eaLnBrk="0" hangingPunct="0">
                <a:spcBef>
                  <a:spcPct val="20000"/>
                </a:spcBef>
                <a:buChar char="•"/>
                <a:defRPr sz="3200">
                  <a:solidFill>
                    <a:schemeClr val="bg1"/>
                  </a:solidFill>
                  <a:latin typeface="Arial" charset="0"/>
                </a:defRPr>
              </a:lvl1pPr>
              <a:lvl2pPr marL="268288" indent="-285750" defTabSz="534988" eaLnBrk="0" hangingPunct="0">
                <a:spcBef>
                  <a:spcPct val="20000"/>
                </a:spcBef>
                <a:buChar char="–"/>
                <a:defRPr sz="2800">
                  <a:solidFill>
                    <a:schemeClr val="bg1"/>
                  </a:solidFill>
                  <a:latin typeface="Arial" charset="0"/>
                </a:defRPr>
              </a:lvl2pPr>
              <a:lvl3pPr marL="534988" indent="-228600" defTabSz="534988" eaLnBrk="0" hangingPunct="0">
                <a:spcBef>
                  <a:spcPct val="20000"/>
                </a:spcBef>
                <a:buChar char="•"/>
                <a:defRPr sz="2400">
                  <a:solidFill>
                    <a:schemeClr val="bg1"/>
                  </a:solidFill>
                  <a:latin typeface="Arial" charset="0"/>
                </a:defRPr>
              </a:lvl3pPr>
              <a:lvl4pPr marL="803275" indent="-228600" defTabSz="534988" eaLnBrk="0" hangingPunct="0">
                <a:spcBef>
                  <a:spcPct val="20000"/>
                </a:spcBef>
                <a:buChar char="–"/>
                <a:defRPr sz="2000">
                  <a:solidFill>
                    <a:schemeClr val="bg1"/>
                  </a:solidFill>
                  <a:latin typeface="Arial" charset="0"/>
                </a:defRPr>
              </a:lvl4pPr>
              <a:lvl5pPr marL="1071563" indent="-228600" defTabSz="534988" eaLnBrk="0" hangingPunct="0">
                <a:spcBef>
                  <a:spcPct val="20000"/>
                </a:spcBef>
                <a:buChar char="»"/>
                <a:defRPr sz="2000">
                  <a:solidFill>
                    <a:schemeClr val="bg1"/>
                  </a:solidFill>
                  <a:latin typeface="Arial" charset="0"/>
                </a:defRPr>
              </a:lvl5pPr>
              <a:lvl6pPr marL="1528763" indent="-228600" defTabSz="534988" eaLnBrk="0" fontAlgn="base" hangingPunct="0">
                <a:spcBef>
                  <a:spcPct val="20000"/>
                </a:spcBef>
                <a:spcAft>
                  <a:spcPct val="0"/>
                </a:spcAft>
                <a:buChar char="»"/>
                <a:defRPr sz="2000">
                  <a:solidFill>
                    <a:schemeClr val="bg1"/>
                  </a:solidFill>
                  <a:latin typeface="Arial" charset="0"/>
                </a:defRPr>
              </a:lvl6pPr>
              <a:lvl7pPr marL="1985963" indent="-228600" defTabSz="534988" eaLnBrk="0" fontAlgn="base" hangingPunct="0">
                <a:spcBef>
                  <a:spcPct val="20000"/>
                </a:spcBef>
                <a:spcAft>
                  <a:spcPct val="0"/>
                </a:spcAft>
                <a:buChar char="»"/>
                <a:defRPr sz="2000">
                  <a:solidFill>
                    <a:schemeClr val="bg1"/>
                  </a:solidFill>
                  <a:latin typeface="Arial" charset="0"/>
                </a:defRPr>
              </a:lvl7pPr>
              <a:lvl8pPr marL="2443163" indent="-228600" defTabSz="534988" eaLnBrk="0" fontAlgn="base" hangingPunct="0">
                <a:spcBef>
                  <a:spcPct val="20000"/>
                </a:spcBef>
                <a:spcAft>
                  <a:spcPct val="0"/>
                </a:spcAft>
                <a:buChar char="»"/>
                <a:defRPr sz="2000">
                  <a:solidFill>
                    <a:schemeClr val="bg1"/>
                  </a:solidFill>
                  <a:latin typeface="Arial" charset="0"/>
                </a:defRPr>
              </a:lvl8pPr>
              <a:lvl9pPr marL="2900363" indent="-228600" defTabSz="534988" eaLnBrk="0" fontAlgn="base" hangingPunct="0">
                <a:spcBef>
                  <a:spcPct val="20000"/>
                </a:spcBef>
                <a:spcAft>
                  <a:spcPct val="0"/>
                </a:spcAft>
                <a:buChar char="»"/>
                <a:defRPr sz="2000">
                  <a:solidFill>
                    <a:schemeClr val="bg1"/>
                  </a:solidFill>
                  <a:latin typeface="Arial" charset="0"/>
                </a:defRPr>
              </a:lvl9pPr>
            </a:lstStyle>
            <a:p>
              <a:pPr algn="ctr" eaLnBrk="1" hangingPunct="1">
                <a:spcBef>
                  <a:spcPct val="50000"/>
                </a:spcBef>
                <a:buFontTx/>
                <a:buNone/>
              </a:pPr>
              <a:r>
                <a:rPr lang="hu-HU" altLang="hu-HU" sz="900" b="1">
                  <a:solidFill>
                    <a:schemeClr val="tx1"/>
                  </a:solidFill>
                  <a:latin typeface="Tahoma" pitchFamily="34" charset="0"/>
                  <a:cs typeface="Arial" charset="0"/>
                </a:rPr>
                <a:t>15. NAP</a:t>
              </a:r>
            </a:p>
          </p:txBody>
        </p:sp>
      </p:grpSp>
      <p:cxnSp>
        <p:nvCxnSpPr>
          <p:cNvPr id="1568802" name="AutoShape 34"/>
          <p:cNvCxnSpPr>
            <a:cxnSpLocks noChangeShapeType="1"/>
          </p:cNvCxnSpPr>
          <p:nvPr/>
        </p:nvCxnSpPr>
        <p:spPr bwMode="auto">
          <a:xfrm>
            <a:off x="495300" y="1763713"/>
            <a:ext cx="7856538" cy="4456112"/>
          </a:xfrm>
          <a:prstGeom prst="curvedConnector3">
            <a:avLst>
              <a:gd name="adj1" fmla="val 49991"/>
            </a:avLst>
          </a:prstGeom>
          <a:noFill/>
          <a:ln w="63500">
            <a:solidFill>
              <a:srgbClr val="354C7B"/>
            </a:solidFill>
            <a:round/>
            <a:headEnd/>
            <a:tailEnd type="triangl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49390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31</a:t>
            </a:fld>
            <a:endParaRPr lang="hu-HU" altLang="hu-HU" sz="1400" smtClean="0"/>
          </a:p>
        </p:txBody>
      </p:sp>
      <p:sp>
        <p:nvSpPr>
          <p:cNvPr id="5" name="AutoShape 4"/>
          <p:cNvSpPr>
            <a:spLocks/>
          </p:cNvSpPr>
          <p:nvPr/>
        </p:nvSpPr>
        <p:spPr bwMode="auto">
          <a:xfrm>
            <a:off x="144463" y="1772816"/>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sym typeface="Wingdings" pitchFamily="2" charset="2"/>
              </a:rPr>
              <a:t>2</a:t>
            </a:r>
            <a:r>
              <a:rPr lang="hu-HU" altLang="hu-HU" sz="6800" b="1" dirty="0" smtClean="0">
                <a:cs typeface="+mn-cs"/>
                <a:sym typeface="Wingdings" pitchFamily="2" charset="2"/>
              </a:rPr>
              <a:t>. </a:t>
            </a:r>
          </a:p>
          <a:p>
            <a:pPr algn="ctr">
              <a:spcBef>
                <a:spcPct val="0"/>
              </a:spcBef>
              <a:buFontTx/>
              <a:buNone/>
              <a:defRPr/>
            </a:pPr>
            <a:r>
              <a:rPr lang="hu-HU" altLang="hu-HU" sz="3600" b="1" dirty="0" smtClean="0">
                <a:sym typeface="Wingdings" pitchFamily="2" charset="2"/>
              </a:rPr>
              <a:t>ÉRTÉKELÉSI MÓDSZEREK</a:t>
            </a:r>
          </a:p>
        </p:txBody>
      </p:sp>
    </p:spTree>
    <p:extLst>
      <p:ext uri="{BB962C8B-B14F-4D97-AF65-F5344CB8AC3E}">
        <p14:creationId xmlns:p14="http://schemas.microsoft.com/office/powerpoint/2010/main" val="400979803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EB0D1BB-F475-438D-AF52-BA02A52FB0CF}" type="slidenum">
              <a:rPr lang="hu-HU" altLang="hu-HU" sz="1400" smtClean="0">
                <a:solidFill>
                  <a:schemeClr val="bg1"/>
                </a:solidFill>
              </a:rPr>
              <a:pPr algn="r" eaLnBrk="1" hangingPunct="1">
                <a:spcBef>
                  <a:spcPct val="0"/>
                </a:spcBef>
                <a:buFontTx/>
                <a:buNone/>
              </a:pPr>
              <a:t>32</a:t>
            </a:fld>
            <a:endParaRPr lang="hu-HU" altLang="hu-HU" sz="1400" smtClean="0">
              <a:solidFill>
                <a:schemeClr val="bg1"/>
              </a:solidFill>
            </a:endParaRPr>
          </a:p>
        </p:txBody>
      </p:sp>
      <p:sp>
        <p:nvSpPr>
          <p:cNvPr id="24579" name="Rectangle 2"/>
          <p:cNvSpPr>
            <a:spLocks noGrp="1" noChangeArrowheads="1"/>
          </p:cNvSpPr>
          <p:nvPr>
            <p:ph type="title"/>
          </p:nvPr>
        </p:nvSpPr>
        <p:spPr>
          <a:xfrm>
            <a:off x="457200" y="-26988"/>
            <a:ext cx="8229600" cy="1143001"/>
          </a:xfrm>
        </p:spPr>
        <p:txBody>
          <a:bodyPr/>
          <a:lstStyle/>
          <a:p>
            <a:pPr eaLnBrk="1" hangingPunct="1"/>
            <a:r>
              <a:rPr lang="hu-HU" altLang="hu-HU" sz="4000" b="1" smtClean="0">
                <a:solidFill>
                  <a:srgbClr val="FF3300"/>
                </a:solidFill>
              </a:rPr>
              <a:t>MÉRLEGTÉTELEK</a:t>
            </a:r>
            <a:br>
              <a:rPr lang="hu-HU" altLang="hu-HU" sz="4000" b="1" smtClean="0">
                <a:solidFill>
                  <a:srgbClr val="FF3300"/>
                </a:solidFill>
              </a:rPr>
            </a:br>
            <a:r>
              <a:rPr lang="hu-HU" altLang="hu-HU" sz="4000" b="1" smtClean="0">
                <a:solidFill>
                  <a:srgbClr val="FF3300"/>
                </a:solidFill>
              </a:rPr>
              <a:t>ÉRTÉKELÉSE</a:t>
            </a:r>
          </a:p>
        </p:txBody>
      </p:sp>
      <p:sp>
        <p:nvSpPr>
          <p:cNvPr id="24580" name="Rectangle 3"/>
          <p:cNvSpPr>
            <a:spLocks noGrp="1" noChangeArrowheads="1"/>
          </p:cNvSpPr>
          <p:nvPr>
            <p:ph type="body" sz="half" idx="1"/>
          </p:nvPr>
        </p:nvSpPr>
        <p:spPr>
          <a:xfrm>
            <a:off x="107950" y="2781300"/>
            <a:ext cx="4105275" cy="3887788"/>
          </a:xfrm>
          <a:ln w="57150">
            <a:solidFill>
              <a:srgbClr val="FF3300"/>
            </a:solidFill>
            <a:miter lim="800000"/>
            <a:headEnd/>
            <a:tailEnd/>
          </a:ln>
        </p:spPr>
        <p:txBody>
          <a:bodyPr/>
          <a:lstStyle/>
          <a:p>
            <a:pPr marL="0" indent="0" algn="ctr" eaLnBrk="1" hangingPunct="1">
              <a:lnSpc>
                <a:spcPct val="90000"/>
              </a:lnSpc>
              <a:buFontTx/>
              <a:buNone/>
            </a:pPr>
            <a:r>
              <a:rPr lang="hu-HU" altLang="hu-HU" sz="3200" b="1" smtClean="0">
                <a:solidFill>
                  <a:srgbClr val="FF3300"/>
                </a:solidFill>
              </a:rPr>
              <a:t>KÖZVETLEN:</a:t>
            </a:r>
          </a:p>
          <a:p>
            <a:pPr marL="0" indent="0" algn="ctr" eaLnBrk="1" hangingPunct="1">
              <a:lnSpc>
                <a:spcPct val="90000"/>
              </a:lnSpc>
              <a:buFontTx/>
              <a:buNone/>
            </a:pPr>
            <a:r>
              <a:rPr lang="hu-HU" altLang="hu-HU" b="1" smtClean="0"/>
              <a:t>A MENNYISÉGBEN FELVETT </a:t>
            </a:r>
          </a:p>
          <a:p>
            <a:pPr marL="0" indent="0" algn="ctr" eaLnBrk="1" hangingPunct="1">
              <a:lnSpc>
                <a:spcPct val="90000"/>
              </a:lnSpc>
              <a:buFontTx/>
              <a:buNone/>
            </a:pPr>
            <a:r>
              <a:rPr lang="hu-HU" altLang="hu-HU" b="1" smtClean="0">
                <a:solidFill>
                  <a:srgbClr val="FF3300"/>
                </a:solidFill>
              </a:rPr>
              <a:t>ANYAGI JAVAK</a:t>
            </a:r>
            <a:r>
              <a:rPr lang="hu-HU" altLang="hu-HU" b="1" smtClean="0"/>
              <a:t> PÉNZÉRTÉKRE TÖRTÉNŐ ÁTSZÁMÍTÁSA</a:t>
            </a:r>
          </a:p>
        </p:txBody>
      </p:sp>
      <p:sp>
        <p:nvSpPr>
          <p:cNvPr id="23557" name="Rectangle 4"/>
          <p:cNvSpPr>
            <a:spLocks noGrp="1" noChangeArrowheads="1"/>
          </p:cNvSpPr>
          <p:nvPr>
            <p:ph type="body" sz="half" idx="2"/>
          </p:nvPr>
        </p:nvSpPr>
        <p:spPr>
          <a:xfrm>
            <a:off x="4284663" y="2752725"/>
            <a:ext cx="4787900" cy="3917950"/>
          </a:xfrm>
          <a:ln w="57150">
            <a:solidFill>
              <a:srgbClr val="FF3300"/>
            </a:solidFill>
            <a:miter lim="800000"/>
            <a:headEnd/>
            <a:tailEnd/>
          </a:ln>
        </p:spPr>
        <p:txBody>
          <a:bodyPr/>
          <a:lstStyle/>
          <a:p>
            <a:pPr marL="0" indent="0" algn="ctr" eaLnBrk="1" hangingPunct="1">
              <a:lnSpc>
                <a:spcPct val="90000"/>
              </a:lnSpc>
              <a:buFontTx/>
              <a:buNone/>
            </a:pPr>
            <a:r>
              <a:rPr lang="hu-HU" altLang="hu-HU" sz="3200" b="1" smtClean="0">
                <a:solidFill>
                  <a:srgbClr val="FF3300"/>
                </a:solidFill>
              </a:rPr>
              <a:t>KÖZVETETT:</a:t>
            </a:r>
          </a:p>
          <a:p>
            <a:pPr marL="0" indent="0" algn="ctr" eaLnBrk="1" hangingPunct="1">
              <a:lnSpc>
                <a:spcPct val="90000"/>
              </a:lnSpc>
              <a:buFontTx/>
              <a:buNone/>
            </a:pPr>
            <a:r>
              <a:rPr lang="hu-HU" altLang="hu-HU" b="1" smtClean="0"/>
              <a:t>A MENNYISÉGI FELVÉTELT NEM IGÉNYLŐ </a:t>
            </a:r>
            <a:br>
              <a:rPr lang="hu-HU" altLang="hu-HU" b="1" smtClean="0"/>
            </a:br>
            <a:r>
              <a:rPr lang="hu-HU" altLang="hu-HU" b="1" smtClean="0">
                <a:solidFill>
                  <a:srgbClr val="FF3300"/>
                </a:solidFill>
              </a:rPr>
              <a:t>ANYAGI ÉS </a:t>
            </a:r>
            <a:br>
              <a:rPr lang="hu-HU" altLang="hu-HU" b="1" smtClean="0">
                <a:solidFill>
                  <a:srgbClr val="FF3300"/>
                </a:solidFill>
              </a:rPr>
            </a:br>
            <a:r>
              <a:rPr lang="hu-HU" altLang="hu-HU" b="1" smtClean="0">
                <a:solidFill>
                  <a:srgbClr val="FF3300"/>
                </a:solidFill>
              </a:rPr>
              <a:t>NEM ANYAGI JAVAK</a:t>
            </a:r>
            <a:r>
              <a:rPr lang="hu-HU" altLang="hu-HU" b="1" smtClean="0"/>
              <a:t> </a:t>
            </a:r>
          </a:p>
          <a:p>
            <a:pPr marL="0" indent="0" algn="ctr" eaLnBrk="1" hangingPunct="1">
              <a:lnSpc>
                <a:spcPct val="90000"/>
              </a:lnSpc>
              <a:buFontTx/>
              <a:buNone/>
            </a:pPr>
            <a:r>
              <a:rPr lang="hu-HU" altLang="hu-HU" b="1" smtClean="0"/>
              <a:t>PÉNZÉRTÉKÉNEK ESETLEGES MÓDOSÍTÁSA</a:t>
            </a:r>
          </a:p>
        </p:txBody>
      </p:sp>
      <p:sp>
        <p:nvSpPr>
          <p:cNvPr id="24582" name="Line 5"/>
          <p:cNvSpPr>
            <a:spLocks noChangeShapeType="1"/>
          </p:cNvSpPr>
          <p:nvPr/>
        </p:nvSpPr>
        <p:spPr bwMode="auto">
          <a:xfrm>
            <a:off x="4427538" y="1052513"/>
            <a:ext cx="0" cy="1008062"/>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3" name="Line 6"/>
          <p:cNvSpPr>
            <a:spLocks noChangeShapeType="1"/>
          </p:cNvSpPr>
          <p:nvPr/>
        </p:nvSpPr>
        <p:spPr bwMode="auto">
          <a:xfrm>
            <a:off x="1979613" y="2060575"/>
            <a:ext cx="4897437"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4" name="Line 7"/>
          <p:cNvSpPr>
            <a:spLocks noChangeShapeType="1"/>
          </p:cNvSpPr>
          <p:nvPr/>
        </p:nvSpPr>
        <p:spPr bwMode="auto">
          <a:xfrm>
            <a:off x="1979613" y="2062163"/>
            <a:ext cx="0" cy="719137"/>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5" name="Line 8"/>
          <p:cNvSpPr>
            <a:spLocks noChangeShapeType="1"/>
          </p:cNvSpPr>
          <p:nvPr/>
        </p:nvSpPr>
        <p:spPr bwMode="auto">
          <a:xfrm>
            <a:off x="6877050" y="2060575"/>
            <a:ext cx="0" cy="719138"/>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10" name="Rectangle 3"/>
          <p:cNvSpPr txBox="1">
            <a:spLocks noChangeArrowheads="1"/>
          </p:cNvSpPr>
          <p:nvPr/>
        </p:nvSpPr>
        <p:spPr bwMode="auto">
          <a:xfrm>
            <a:off x="106363" y="2779713"/>
            <a:ext cx="4105275" cy="3887787"/>
          </a:xfrm>
          <a:prstGeom prst="rect">
            <a:avLst/>
          </a:prstGeom>
          <a:noFill/>
          <a:ln w="57150">
            <a:solidFill>
              <a:srgbClr val="FF33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1800">
                <a:solidFill>
                  <a:schemeClr val="tx1"/>
                </a:solidFill>
                <a:latin typeface="+mn-lt"/>
              </a:defRPr>
            </a:lvl4pPr>
            <a:lvl5pPr marL="2057400" indent="-228600" algn="l" rtl="0" eaLnBrk="0" fontAlgn="base" hangingPunct="0">
              <a:spcBef>
                <a:spcPct val="20000"/>
              </a:spcBef>
              <a:spcAft>
                <a:spcPct val="0"/>
              </a:spcAft>
              <a:buChar char="»"/>
              <a:defRPr sz="1800">
                <a:solidFill>
                  <a:schemeClr val="tx1"/>
                </a:solidFill>
                <a:latin typeface="+mn-lt"/>
              </a:defRPr>
            </a:lvl5pPr>
            <a:lvl6pPr marL="2514600" indent="-228600" algn="l" rtl="0" fontAlgn="base">
              <a:spcBef>
                <a:spcPct val="20000"/>
              </a:spcBef>
              <a:spcAft>
                <a:spcPct val="0"/>
              </a:spcAft>
              <a:buChar char="»"/>
              <a:defRPr sz="1800">
                <a:solidFill>
                  <a:schemeClr val="tx1"/>
                </a:solidFill>
                <a:latin typeface="+mn-lt"/>
              </a:defRPr>
            </a:lvl6pPr>
            <a:lvl7pPr marL="2971800" indent="-228600" algn="l" rtl="0" fontAlgn="base">
              <a:spcBef>
                <a:spcPct val="20000"/>
              </a:spcBef>
              <a:spcAft>
                <a:spcPct val="0"/>
              </a:spcAft>
              <a:buChar char="»"/>
              <a:defRPr sz="1800">
                <a:solidFill>
                  <a:schemeClr val="tx1"/>
                </a:solidFill>
                <a:latin typeface="+mn-lt"/>
              </a:defRPr>
            </a:lvl7pPr>
            <a:lvl8pPr marL="3429000" indent="-228600" algn="l" rtl="0" fontAlgn="base">
              <a:spcBef>
                <a:spcPct val="20000"/>
              </a:spcBef>
              <a:spcAft>
                <a:spcPct val="0"/>
              </a:spcAft>
              <a:buChar char="»"/>
              <a:defRPr sz="1800">
                <a:solidFill>
                  <a:schemeClr val="tx1"/>
                </a:solidFill>
                <a:latin typeface="+mn-lt"/>
              </a:defRPr>
            </a:lvl8pPr>
            <a:lvl9pPr marL="3886200" indent="-228600" algn="l" rtl="0" fontAlgn="base">
              <a:spcBef>
                <a:spcPct val="20000"/>
              </a:spcBef>
              <a:spcAft>
                <a:spcPct val="0"/>
              </a:spcAft>
              <a:buChar char="»"/>
              <a:defRPr sz="1800">
                <a:solidFill>
                  <a:schemeClr val="tx1"/>
                </a:solidFill>
                <a:latin typeface="+mn-lt"/>
              </a:defRPr>
            </a:lvl9pPr>
          </a:lstStyle>
          <a:p>
            <a:pPr marL="0" indent="0" algn="ctr" eaLnBrk="1" hangingPunct="1">
              <a:lnSpc>
                <a:spcPct val="90000"/>
              </a:lnSpc>
              <a:buFontTx/>
              <a:buNone/>
              <a:defRPr/>
            </a:pPr>
            <a:r>
              <a:rPr lang="hu-HU" altLang="hu-HU" sz="3200" b="1" kern="0" smtClean="0">
                <a:solidFill>
                  <a:srgbClr val="FF3300"/>
                </a:solidFill>
              </a:rPr>
              <a:t>KÖZVETLEN:</a:t>
            </a:r>
          </a:p>
          <a:p>
            <a:pPr marL="0" indent="0" algn="ctr" eaLnBrk="1" hangingPunct="1">
              <a:lnSpc>
                <a:spcPct val="90000"/>
              </a:lnSpc>
              <a:buFontTx/>
              <a:buNone/>
              <a:defRPr/>
            </a:pPr>
            <a:r>
              <a:rPr lang="hu-HU" altLang="hu-HU" b="1" kern="0" smtClean="0"/>
              <a:t>A MENNYISÉGBEN FELVETT </a:t>
            </a:r>
          </a:p>
          <a:p>
            <a:pPr marL="0" indent="0" algn="ctr" eaLnBrk="1" hangingPunct="1">
              <a:lnSpc>
                <a:spcPct val="90000"/>
              </a:lnSpc>
              <a:buFontTx/>
              <a:buNone/>
              <a:defRPr/>
            </a:pPr>
            <a:r>
              <a:rPr lang="hu-HU" altLang="hu-HU" b="1" kern="0" smtClean="0">
                <a:solidFill>
                  <a:srgbClr val="FF3300"/>
                </a:solidFill>
              </a:rPr>
              <a:t>ANYAGI JAVAK</a:t>
            </a:r>
            <a:r>
              <a:rPr lang="hu-HU" altLang="hu-HU" b="1" kern="0" smtClean="0"/>
              <a:t> PÉNZÉRTÉKRE TÖRTÉNŐ ÁTSZÁMÍTÁSA</a:t>
            </a:r>
          </a:p>
        </p:txBody>
      </p:sp>
    </p:spTree>
    <p:extLst>
      <p:ext uri="{BB962C8B-B14F-4D97-AF65-F5344CB8AC3E}">
        <p14:creationId xmlns:p14="http://schemas.microsoft.com/office/powerpoint/2010/main" val="32877239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P spid="10"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C148EF5-4C6F-4043-938D-83E43F3FC5EF}" type="slidenum">
              <a:rPr lang="hu-HU" altLang="hu-HU" sz="1400" smtClean="0">
                <a:solidFill>
                  <a:schemeClr val="bg1"/>
                </a:solidFill>
              </a:rPr>
              <a:pPr algn="r" eaLnBrk="1" hangingPunct="1">
                <a:spcBef>
                  <a:spcPct val="0"/>
                </a:spcBef>
                <a:buFontTx/>
                <a:buNone/>
              </a:pPr>
              <a:t>33</a:t>
            </a:fld>
            <a:endParaRPr lang="hu-HU" altLang="hu-HU" sz="1400" smtClean="0">
              <a:solidFill>
                <a:schemeClr val="bg1"/>
              </a:solidFill>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0"/>
            <a:ext cx="9324975" cy="699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36" name="Rectangle 3"/>
          <p:cNvSpPr>
            <a:spLocks noGrp="1" noChangeArrowheads="1"/>
          </p:cNvSpPr>
          <p:nvPr>
            <p:ph type="title"/>
          </p:nvPr>
        </p:nvSpPr>
        <p:spPr>
          <a:xfrm>
            <a:off x="457200" y="5094288"/>
            <a:ext cx="8229600" cy="1143000"/>
          </a:xfrm>
          <a:solidFill>
            <a:srgbClr val="FFFF00"/>
          </a:solidFill>
        </p:spPr>
        <p:txBody>
          <a:bodyPr/>
          <a:lstStyle/>
          <a:p>
            <a:pPr eaLnBrk="1" hangingPunct="1"/>
            <a:r>
              <a:rPr lang="hu-HU" altLang="hu-HU" sz="4000" b="1" dirty="0" smtClean="0">
                <a:solidFill>
                  <a:srgbClr val="FF3300"/>
                </a:solidFill>
              </a:rPr>
              <a:t>VAGYON FELMÉRÉSE </a:t>
            </a:r>
            <a:r>
              <a:rPr lang="hu-HU" altLang="hu-HU" sz="4000" b="1" dirty="0" smtClean="0">
                <a:solidFill>
                  <a:srgbClr val="FF3300"/>
                </a:solidFill>
                <a:sym typeface="Wingdings" pitchFamily="2" charset="2"/>
              </a:rPr>
              <a:t> </a:t>
            </a:r>
            <a:br>
              <a:rPr lang="hu-HU" altLang="hu-HU" sz="4000" b="1" dirty="0" smtClean="0">
                <a:solidFill>
                  <a:srgbClr val="FF3300"/>
                </a:solidFill>
                <a:sym typeface="Wingdings" pitchFamily="2" charset="2"/>
              </a:rPr>
            </a:br>
            <a:r>
              <a:rPr lang="hu-HU" altLang="hu-HU" sz="4000" b="1" dirty="0" smtClean="0">
                <a:solidFill>
                  <a:srgbClr val="FF3300"/>
                </a:solidFill>
                <a:sym typeface="Wingdings" pitchFamily="2" charset="2"/>
              </a:rPr>
              <a:t>A) LELTÁROZÁSSAL</a:t>
            </a:r>
          </a:p>
        </p:txBody>
      </p:sp>
    </p:spTree>
    <p:extLst>
      <p:ext uri="{BB962C8B-B14F-4D97-AF65-F5344CB8AC3E}">
        <p14:creationId xmlns:p14="http://schemas.microsoft.com/office/powerpoint/2010/main" val="32522380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D06DBCD7-435E-4FA6-94D0-632E26768E02}" type="slidenum">
              <a:rPr lang="hu-HU" altLang="hu-HU" sz="1400" smtClean="0">
                <a:solidFill>
                  <a:schemeClr val="bg1"/>
                </a:solidFill>
              </a:rPr>
              <a:pPr algn="r" eaLnBrk="1" hangingPunct="1">
                <a:spcBef>
                  <a:spcPct val="0"/>
                </a:spcBef>
                <a:buFontTx/>
                <a:buNone/>
              </a:pPr>
              <a:t>34</a:t>
            </a:fld>
            <a:endParaRPr lang="hu-HU" altLang="hu-HU" sz="1400" smtClean="0">
              <a:solidFill>
                <a:schemeClr val="bg1"/>
              </a:solidFill>
            </a:endParaRPr>
          </a:p>
        </p:txBody>
      </p:sp>
      <p:sp>
        <p:nvSpPr>
          <p:cNvPr id="20483" name="Rectangle 2"/>
          <p:cNvSpPr>
            <a:spLocks noGrp="1" noChangeArrowheads="1"/>
          </p:cNvSpPr>
          <p:nvPr>
            <p:ph type="title"/>
          </p:nvPr>
        </p:nvSpPr>
        <p:spPr/>
        <p:txBody>
          <a:bodyPr/>
          <a:lstStyle/>
          <a:p>
            <a:pPr eaLnBrk="1" hangingPunct="1"/>
            <a:r>
              <a:rPr lang="hu-HU" altLang="hu-HU" sz="2800" smtClean="0"/>
              <a:t>A MÉRLEGBEN SZEREPLŐ ÉRTÉK=</a:t>
            </a:r>
          </a:p>
        </p:txBody>
      </p:sp>
      <p:sp>
        <p:nvSpPr>
          <p:cNvPr id="20484" name="Rectangle 3"/>
          <p:cNvSpPr>
            <a:spLocks noChangeArrowheads="1"/>
          </p:cNvSpPr>
          <p:nvPr/>
        </p:nvSpPr>
        <p:spPr bwMode="auto">
          <a:xfrm>
            <a:off x="755650" y="1196975"/>
            <a:ext cx="2808288" cy="2232025"/>
          </a:xfrm>
          <a:prstGeom prst="rect">
            <a:avLst/>
          </a:prstGeom>
          <a:solidFill>
            <a:schemeClr val="bg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2800" b="1"/>
              <a:t>TÉNYLEGES </a:t>
            </a:r>
            <a:br>
              <a:rPr lang="hu-HU" altLang="hu-HU" sz="2800" b="1"/>
            </a:br>
            <a:r>
              <a:rPr lang="hu-HU" altLang="hu-HU" sz="2800" b="1"/>
              <a:t>MENNYISÉG </a:t>
            </a:r>
            <a:br>
              <a:rPr lang="hu-HU" altLang="hu-HU" sz="2800" b="1"/>
            </a:br>
            <a:r>
              <a:rPr lang="hu-HU" altLang="hu-HU" sz="2800" b="1"/>
              <a:t>(DB)</a:t>
            </a:r>
          </a:p>
        </p:txBody>
      </p:sp>
      <p:sp>
        <p:nvSpPr>
          <p:cNvPr id="20485" name="Text Box 4"/>
          <p:cNvSpPr txBox="1">
            <a:spLocks noChangeArrowheads="1"/>
          </p:cNvSpPr>
          <p:nvPr/>
        </p:nvSpPr>
        <p:spPr bwMode="auto">
          <a:xfrm>
            <a:off x="4062413" y="1735138"/>
            <a:ext cx="509587" cy="1098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6600">
                <a:solidFill>
                  <a:srgbClr val="FF3300"/>
                </a:solidFill>
              </a:rPr>
              <a:t>*</a:t>
            </a:r>
          </a:p>
        </p:txBody>
      </p:sp>
      <p:sp>
        <p:nvSpPr>
          <p:cNvPr id="20486" name="Rectangle 5"/>
          <p:cNvSpPr>
            <a:spLocks noChangeArrowheads="1"/>
          </p:cNvSpPr>
          <p:nvPr/>
        </p:nvSpPr>
        <p:spPr bwMode="auto">
          <a:xfrm>
            <a:off x="5364163" y="1196975"/>
            <a:ext cx="2808287" cy="2232025"/>
          </a:xfrm>
          <a:prstGeom prst="rect">
            <a:avLst/>
          </a:prstGeom>
          <a:solidFill>
            <a:schemeClr val="bg1"/>
          </a:solidFill>
          <a:ln w="5715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2800" b="1"/>
              <a:t>EGYSÉGRE </a:t>
            </a:r>
            <a:br>
              <a:rPr lang="hu-HU" altLang="hu-HU" sz="2800" b="1"/>
            </a:br>
            <a:r>
              <a:rPr lang="hu-HU" altLang="hu-HU" sz="2800" b="1"/>
              <a:t>JUTÓ ÉRTÉK</a:t>
            </a:r>
            <a:br>
              <a:rPr lang="hu-HU" altLang="hu-HU" sz="2800" b="1"/>
            </a:br>
            <a:r>
              <a:rPr lang="hu-HU" altLang="hu-HU" sz="2800" b="1"/>
              <a:t>FT/DB</a:t>
            </a:r>
          </a:p>
        </p:txBody>
      </p:sp>
      <p:sp>
        <p:nvSpPr>
          <p:cNvPr id="1007622" name="Text Box 6"/>
          <p:cNvSpPr txBox="1">
            <a:spLocks noChangeArrowheads="1"/>
          </p:cNvSpPr>
          <p:nvPr/>
        </p:nvSpPr>
        <p:spPr bwMode="auto">
          <a:xfrm>
            <a:off x="5149850" y="3644900"/>
            <a:ext cx="3167063" cy="423863"/>
          </a:xfrm>
          <a:prstGeom prst="rect">
            <a:avLst/>
          </a:prstGeom>
          <a:noFill/>
          <a:ln w="5715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800" b="1">
                <a:latin typeface="Tahoma" pitchFamily="34" charset="0"/>
              </a:rPr>
              <a:t>SZÁMLA SZERINTI ÁR</a:t>
            </a:r>
          </a:p>
        </p:txBody>
      </p:sp>
      <p:sp>
        <p:nvSpPr>
          <p:cNvPr id="1007623" name="Text Box 7"/>
          <p:cNvSpPr txBox="1">
            <a:spLocks noChangeArrowheads="1"/>
          </p:cNvSpPr>
          <p:nvPr/>
        </p:nvSpPr>
        <p:spPr bwMode="auto">
          <a:xfrm>
            <a:off x="5149850" y="4292600"/>
            <a:ext cx="3167063" cy="423863"/>
          </a:xfrm>
          <a:prstGeom prst="rect">
            <a:avLst/>
          </a:prstGeom>
          <a:noFill/>
          <a:ln w="5715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800" b="1">
                <a:latin typeface="Tahoma" pitchFamily="34" charset="0"/>
              </a:rPr>
              <a:t>ELŐÁLLÍTÁSI KÖLTSÉG</a:t>
            </a:r>
          </a:p>
        </p:txBody>
      </p:sp>
      <p:sp>
        <p:nvSpPr>
          <p:cNvPr id="1007624" name="Text Box 8"/>
          <p:cNvSpPr txBox="1">
            <a:spLocks noChangeArrowheads="1"/>
          </p:cNvSpPr>
          <p:nvPr/>
        </p:nvSpPr>
        <p:spPr bwMode="auto">
          <a:xfrm>
            <a:off x="5148263" y="6092825"/>
            <a:ext cx="3167062" cy="423863"/>
          </a:xfrm>
          <a:prstGeom prst="rect">
            <a:avLst/>
          </a:prstGeom>
          <a:noFill/>
          <a:ln w="5715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800" b="1">
                <a:latin typeface="Tahoma" pitchFamily="34" charset="0"/>
              </a:rPr>
              <a:t>SZERZŐDÉSES ÉRTÉK …</a:t>
            </a:r>
          </a:p>
        </p:txBody>
      </p:sp>
      <p:sp>
        <p:nvSpPr>
          <p:cNvPr id="1007625" name="Text Box 9"/>
          <p:cNvSpPr txBox="1">
            <a:spLocks noChangeArrowheads="1"/>
          </p:cNvSpPr>
          <p:nvPr/>
        </p:nvSpPr>
        <p:spPr bwMode="auto">
          <a:xfrm>
            <a:off x="5148263" y="5516563"/>
            <a:ext cx="3167062" cy="423862"/>
          </a:xfrm>
          <a:prstGeom prst="rect">
            <a:avLst/>
          </a:prstGeom>
          <a:noFill/>
          <a:ln w="5715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800" b="1">
                <a:latin typeface="Tahoma" pitchFamily="34" charset="0"/>
              </a:rPr>
              <a:t>SZÁMÍTOTT ÉRTÉK</a:t>
            </a:r>
          </a:p>
        </p:txBody>
      </p:sp>
      <p:sp>
        <p:nvSpPr>
          <p:cNvPr id="1007626" name="Text Box 10"/>
          <p:cNvSpPr txBox="1">
            <a:spLocks noChangeArrowheads="1"/>
          </p:cNvSpPr>
          <p:nvPr/>
        </p:nvSpPr>
        <p:spPr bwMode="auto">
          <a:xfrm>
            <a:off x="5148263" y="4876800"/>
            <a:ext cx="3167062" cy="423863"/>
          </a:xfrm>
          <a:prstGeom prst="rect">
            <a:avLst/>
          </a:prstGeom>
          <a:noFill/>
          <a:ln w="57150" algn="ctr">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50000"/>
              </a:spcBef>
              <a:buFontTx/>
              <a:buNone/>
            </a:pPr>
            <a:r>
              <a:rPr lang="hu-HU" altLang="hu-HU" sz="1800" b="1">
                <a:latin typeface="Tahoma" pitchFamily="34" charset="0"/>
              </a:rPr>
              <a:t>PIACI ÁR</a:t>
            </a:r>
          </a:p>
        </p:txBody>
      </p:sp>
      <p:sp>
        <p:nvSpPr>
          <p:cNvPr id="1007627" name="Oval 11"/>
          <p:cNvSpPr>
            <a:spLocks noChangeArrowheads="1"/>
          </p:cNvSpPr>
          <p:nvPr/>
        </p:nvSpPr>
        <p:spPr bwMode="auto">
          <a:xfrm rot="-1997398">
            <a:off x="-152400" y="3222625"/>
            <a:ext cx="9412288" cy="989013"/>
          </a:xfrm>
          <a:prstGeom prst="ellipse">
            <a:avLst/>
          </a:prstGeom>
          <a:solidFill>
            <a:schemeClr val="bg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defRPr/>
            </a:pPr>
            <a:r>
              <a:rPr lang="hu-HU" altLang="hu-HU" sz="3600" b="1" dirty="0" smtClean="0">
                <a:solidFill>
                  <a:srgbClr val="FF3300"/>
                </a:solidFill>
                <a:effectLst>
                  <a:outerShdw blurRad="38100" dist="38100" dir="2700000" algn="tl">
                    <a:srgbClr val="000000">
                      <a:alpha val="43137"/>
                    </a:srgbClr>
                  </a:outerShdw>
                </a:effectLst>
              </a:rPr>
              <a:t>DE MI VAN AZ IDŐKÖZBENI </a:t>
            </a:r>
            <a:br>
              <a:rPr lang="hu-HU" altLang="hu-HU" sz="3600" b="1" dirty="0" smtClean="0">
                <a:solidFill>
                  <a:srgbClr val="FF3300"/>
                </a:solidFill>
                <a:effectLst>
                  <a:outerShdw blurRad="38100" dist="38100" dir="2700000" algn="tl">
                    <a:srgbClr val="000000">
                      <a:alpha val="43137"/>
                    </a:srgbClr>
                  </a:outerShdw>
                </a:effectLst>
              </a:rPr>
            </a:br>
            <a:r>
              <a:rPr lang="hu-HU" altLang="hu-HU" sz="3600" b="1" dirty="0" smtClean="0">
                <a:solidFill>
                  <a:srgbClr val="FF3300"/>
                </a:solidFill>
                <a:effectLst>
                  <a:outerShdw blurRad="38100" dist="38100" dir="2700000" algn="tl">
                    <a:srgbClr val="000000">
                      <a:alpha val="43137"/>
                    </a:srgbClr>
                  </a:outerShdw>
                </a:effectLst>
              </a:rPr>
              <a:t>ÉRTÉKVÁLTOZÁSOKKAL???</a:t>
            </a:r>
            <a:endParaRPr lang="hu-HU" altLang="hu-HU" sz="8000" b="1" dirty="0" smtClean="0">
              <a:solidFill>
                <a:srgbClr val="FF33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0809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762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762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762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0762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07624"/>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076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7622" grpId="0" animBg="1"/>
      <p:bldP spid="1007623" grpId="0" animBg="1"/>
      <p:bldP spid="1007624" grpId="0" animBg="1"/>
      <p:bldP spid="1007625" grpId="0" animBg="1"/>
      <p:bldP spid="1007626" grpId="0" animBg="1"/>
      <p:bldP spid="100762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Accrued expense accounts help accountants to match expenses to the period in which they were incurr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5010"/>
            <a:ext cx="9324528" cy="9324530"/>
          </a:xfrm>
          <a:prstGeom prst="rect">
            <a:avLst/>
          </a:prstGeom>
          <a:noFill/>
          <a:extLst>
            <a:ext uri="{909E8E84-426E-40DD-AFC4-6F175D3DCCD1}">
              <a14:hiddenFill xmlns:a14="http://schemas.microsoft.com/office/drawing/2010/main">
                <a:solidFill>
                  <a:srgbClr val="FFFFFF"/>
                </a:solidFill>
              </a14:hiddenFill>
            </a:ext>
          </a:extLst>
        </p:spPr>
      </p:pic>
      <p:sp>
        <p:nvSpPr>
          <p:cNvPr id="184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C148EF5-4C6F-4043-938D-83E43F3FC5EF}" type="slidenum">
              <a:rPr lang="hu-HU" altLang="hu-HU" sz="1400" smtClean="0">
                <a:solidFill>
                  <a:schemeClr val="bg1"/>
                </a:solidFill>
              </a:rPr>
              <a:pPr algn="r" eaLnBrk="1" hangingPunct="1">
                <a:spcBef>
                  <a:spcPct val="0"/>
                </a:spcBef>
                <a:buFontTx/>
                <a:buNone/>
              </a:pPr>
              <a:t>35</a:t>
            </a:fld>
            <a:endParaRPr lang="hu-HU" altLang="hu-HU" sz="1400" smtClean="0">
              <a:solidFill>
                <a:schemeClr val="bg1"/>
              </a:solidFill>
            </a:endParaRPr>
          </a:p>
        </p:txBody>
      </p:sp>
      <p:sp>
        <p:nvSpPr>
          <p:cNvPr id="18436" name="Rectangle 3"/>
          <p:cNvSpPr>
            <a:spLocks noGrp="1" noChangeArrowheads="1"/>
          </p:cNvSpPr>
          <p:nvPr>
            <p:ph type="title"/>
          </p:nvPr>
        </p:nvSpPr>
        <p:spPr>
          <a:xfrm>
            <a:off x="457200" y="5094288"/>
            <a:ext cx="8229600" cy="1143000"/>
          </a:xfrm>
          <a:solidFill>
            <a:srgbClr val="FFFF00"/>
          </a:solidFill>
        </p:spPr>
        <p:txBody>
          <a:bodyPr/>
          <a:lstStyle/>
          <a:p>
            <a:pPr eaLnBrk="1" hangingPunct="1"/>
            <a:r>
              <a:rPr lang="hu-HU" altLang="hu-HU" sz="4000" b="1" dirty="0" smtClean="0">
                <a:solidFill>
                  <a:srgbClr val="FF3300"/>
                </a:solidFill>
              </a:rPr>
              <a:t>VAGYON FELMÉRÉSE </a:t>
            </a:r>
            <a:r>
              <a:rPr lang="hu-HU" altLang="hu-HU" sz="4000" b="1" dirty="0" smtClean="0">
                <a:solidFill>
                  <a:srgbClr val="FF3300"/>
                </a:solidFill>
                <a:sym typeface="Wingdings" pitchFamily="2" charset="2"/>
              </a:rPr>
              <a:t> </a:t>
            </a:r>
            <a:br>
              <a:rPr lang="hu-HU" altLang="hu-HU" sz="4000" b="1" dirty="0" smtClean="0">
                <a:solidFill>
                  <a:srgbClr val="FF3300"/>
                </a:solidFill>
                <a:sym typeface="Wingdings" pitchFamily="2" charset="2"/>
              </a:rPr>
            </a:br>
            <a:r>
              <a:rPr lang="hu-HU" altLang="hu-HU" sz="4000" b="1" dirty="0" smtClean="0">
                <a:solidFill>
                  <a:srgbClr val="FF3300"/>
                </a:solidFill>
                <a:sym typeface="Wingdings" pitchFamily="2" charset="2"/>
              </a:rPr>
              <a:t>B) EGYEZTETÉSSEL</a:t>
            </a:r>
          </a:p>
        </p:txBody>
      </p:sp>
    </p:spTree>
    <p:extLst>
      <p:ext uri="{BB962C8B-B14F-4D97-AF65-F5344CB8AC3E}">
        <p14:creationId xmlns:p14="http://schemas.microsoft.com/office/powerpoint/2010/main" val="34691944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s://encrypted-tbn1.gstatic.com/images?q=tbn:ANd9GcQPJexO7UGbDTBaOpokVIO_oQJ3XtBgbYL7m6_lFgD6142nCj5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26988"/>
            <a:ext cx="3889375" cy="312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Dia számának helye 3"/>
          <p:cNvSpPr>
            <a:spLocks noGrp="1"/>
          </p:cNvSpPr>
          <p:nvPr>
            <p:ph type="sldNum" sz="quarter" idx="12"/>
          </p:nvPr>
        </p:nvSpPr>
        <p:spPr>
          <a:noFill/>
        </p:spPr>
        <p:txBody>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fld id="{DEB74A36-67A7-4034-90BF-35287811FD4C}" type="slidenum">
              <a:rPr lang="hu-HU" altLang="hu-HU" sz="1400" smtClean="0">
                <a:solidFill>
                  <a:schemeClr val="bg1"/>
                </a:solidFill>
              </a:rPr>
              <a:pPr eaLnBrk="1" hangingPunct="1">
                <a:spcBef>
                  <a:spcPct val="0"/>
                </a:spcBef>
                <a:buFontTx/>
                <a:buNone/>
              </a:pPr>
              <a:t>36</a:t>
            </a:fld>
            <a:endParaRPr lang="hu-HU" altLang="hu-HU" sz="1400" smtClean="0">
              <a:solidFill>
                <a:schemeClr val="bg1"/>
              </a:solidFill>
            </a:endParaRPr>
          </a:p>
        </p:txBody>
      </p:sp>
      <p:sp>
        <p:nvSpPr>
          <p:cNvPr id="7172" name="Rectangle 3"/>
          <p:cNvSpPr>
            <a:spLocks/>
          </p:cNvSpPr>
          <p:nvPr/>
        </p:nvSpPr>
        <p:spPr bwMode="auto">
          <a:xfrm>
            <a:off x="6900863" y="9686925"/>
            <a:ext cx="658495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defTabSz="822325" eaLnBrk="0" hangingPunct="0">
              <a:spcBef>
                <a:spcPct val="20000"/>
              </a:spcBef>
              <a:buChar char="•"/>
              <a:defRPr sz="3200">
                <a:solidFill>
                  <a:schemeClr val="tx1"/>
                </a:solidFill>
                <a:latin typeface="Arial" charset="0"/>
              </a:defRPr>
            </a:lvl1pPr>
            <a:lvl2pPr marL="742950" indent="-285750" defTabSz="822325" eaLnBrk="0" hangingPunct="0">
              <a:spcBef>
                <a:spcPct val="20000"/>
              </a:spcBef>
              <a:buChar char="–"/>
              <a:defRPr sz="2800">
                <a:solidFill>
                  <a:schemeClr val="tx1"/>
                </a:solidFill>
                <a:latin typeface="Arial" charset="0"/>
              </a:defRPr>
            </a:lvl2pPr>
            <a:lvl3pPr marL="1143000" indent="-228600" defTabSz="822325" eaLnBrk="0" hangingPunct="0">
              <a:spcBef>
                <a:spcPct val="20000"/>
              </a:spcBef>
              <a:buChar char="•"/>
              <a:defRPr sz="2400">
                <a:solidFill>
                  <a:schemeClr val="tx1"/>
                </a:solidFill>
                <a:latin typeface="Arial" charset="0"/>
              </a:defRPr>
            </a:lvl3pPr>
            <a:lvl4pPr marL="1600200" indent="-228600" defTabSz="822325" eaLnBrk="0" hangingPunct="0">
              <a:spcBef>
                <a:spcPct val="20000"/>
              </a:spcBef>
              <a:buChar char="–"/>
              <a:defRPr sz="2000">
                <a:solidFill>
                  <a:schemeClr val="tx1"/>
                </a:solidFill>
                <a:latin typeface="Arial" charset="0"/>
              </a:defRPr>
            </a:lvl4pPr>
            <a:lvl5pPr marL="2057400" indent="-228600" defTabSz="822325" eaLnBrk="0" hangingPunct="0">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endParaRPr lang="en-US" altLang="hu-HU" sz="5400" b="1">
              <a:solidFill>
                <a:srgbClr val="E5812E"/>
              </a:solidFill>
              <a:latin typeface="Tahoma" pitchFamily="34" charset="0"/>
              <a:cs typeface="Tahoma" pitchFamily="34" charset="0"/>
              <a:sym typeface="Tahoma" pitchFamily="34" charset="0"/>
            </a:endParaRPr>
          </a:p>
        </p:txBody>
      </p:sp>
      <p:sp>
        <p:nvSpPr>
          <p:cNvPr id="1028100" name="Rectangle 3"/>
          <p:cNvSpPr>
            <a:spLocks noGrp="1" noChangeArrowheads="1"/>
          </p:cNvSpPr>
          <p:nvPr>
            <p:ph type="title" idx="4294967295"/>
          </p:nvPr>
        </p:nvSpPr>
        <p:spPr>
          <a:xfrm>
            <a:off x="1475432" y="3163540"/>
            <a:ext cx="6985000" cy="2425700"/>
          </a:xfrm>
          <a:effectLst>
            <a:outerShdw dist="50800" algn="ctr" rotWithShape="0">
              <a:srgbClr val="EAEAEA">
                <a:alpha val="50000"/>
              </a:srgbClr>
            </a:outerShdw>
          </a:effectLst>
        </p:spPr>
        <p:txBody>
          <a:bodyPr lIns="34290" tIns="34290" rIns="34290" bIns="34290"/>
          <a:lstStyle/>
          <a:p>
            <a:pPr eaLnBrk="1" hangingPunct="1">
              <a:defRPr/>
            </a:pPr>
            <a:r>
              <a:rPr lang="hu-HU" altLang="hu-HU" b="1" dirty="0" smtClean="0">
                <a:solidFill>
                  <a:srgbClr val="FF0000"/>
                </a:solidFill>
                <a:effectLst>
                  <a:outerShdw blurRad="38100" dist="38100" dir="2700000" algn="tl">
                    <a:srgbClr val="000000">
                      <a:alpha val="43137"/>
                    </a:srgbClr>
                  </a:outerShdw>
                </a:effectLst>
                <a:sym typeface="Wingdings" pitchFamily="2" charset="2"/>
              </a:rPr>
              <a:t>HOGYAN ÁLLAPÍTANÁK MEG, MEKKORA A VAGYON, HA EGY CÉG MINDEN IRATA MEGSEMMISÜLNE</a:t>
            </a:r>
            <a:endParaRPr lang="en-US" altLang="hu-HU" b="1" dirty="0" smtClean="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8524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28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810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140714_nagykanizsabmw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2" y="0"/>
            <a:ext cx="9189702" cy="6877919"/>
          </a:xfrm>
          <a:prstGeom prst="rect">
            <a:avLst/>
          </a:prstGeom>
          <a:noFill/>
          <a:extLst>
            <a:ext uri="{909E8E84-426E-40DD-AFC4-6F175D3DCCD1}">
              <a14:hiddenFill xmlns:a14="http://schemas.microsoft.com/office/drawing/2010/main">
                <a:solidFill>
                  <a:srgbClr val="FFFFFF"/>
                </a:solidFill>
              </a14:hiddenFill>
            </a:ext>
          </a:extLst>
        </p:spPr>
      </p:pic>
      <p:sp>
        <p:nvSpPr>
          <p:cNvPr id="17410" name="Dia számának helye 5"/>
          <p:cNvSpPr>
            <a:spLocks noGrp="1"/>
          </p:cNvSpPr>
          <p:nvPr>
            <p:ph type="sldNum" sz="quarter" idx="12"/>
          </p:nvPr>
        </p:nvSpPr>
        <p:spPr>
          <a:xfrm>
            <a:off x="6553200" y="5010547"/>
            <a:ext cx="2133600" cy="476250"/>
          </a:xfrm>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D61353B-90CF-47EC-8836-A40AACDD6BDA}" type="slidenum">
              <a:rPr lang="hu-HU" altLang="hu-HU" sz="1400" smtClean="0">
                <a:solidFill>
                  <a:schemeClr val="bg1"/>
                </a:solidFill>
              </a:rPr>
              <a:pPr algn="r" eaLnBrk="1" hangingPunct="1">
                <a:spcBef>
                  <a:spcPct val="0"/>
                </a:spcBef>
                <a:buFontTx/>
                <a:buNone/>
              </a:pPr>
              <a:t>37</a:t>
            </a:fld>
            <a:endParaRPr lang="hu-HU" altLang="hu-HU" sz="1400" smtClean="0">
              <a:solidFill>
                <a:schemeClr val="bg1"/>
              </a:solidFill>
            </a:endParaRPr>
          </a:p>
        </p:txBody>
      </p:sp>
      <p:sp>
        <p:nvSpPr>
          <p:cNvPr id="1070084" name="Rectangle 4"/>
          <p:cNvSpPr>
            <a:spLocks noGrp="1" noChangeArrowheads="1"/>
          </p:cNvSpPr>
          <p:nvPr>
            <p:ph type="body" idx="1"/>
          </p:nvPr>
        </p:nvSpPr>
        <p:spPr>
          <a:xfrm>
            <a:off x="1094928" y="476672"/>
            <a:ext cx="8229600" cy="4525962"/>
          </a:xfrm>
        </p:spPr>
        <p:txBody>
          <a:bodyPr/>
          <a:lstStyle/>
          <a:p>
            <a:pPr marL="609600" indent="-609600" eaLnBrk="1" hangingPunct="1">
              <a:buFontTx/>
              <a:buAutoNum type="arabicPeriod"/>
              <a:defRPr/>
            </a:pPr>
            <a:r>
              <a:rPr lang="hu-HU" altLang="hu-HU" b="1" dirty="0" smtClean="0">
                <a:solidFill>
                  <a:schemeClr val="bg1"/>
                </a:solidFill>
                <a:effectLst>
                  <a:outerShdw blurRad="38100" dist="38100" dir="2700000" algn="tl">
                    <a:srgbClr val="000000">
                      <a:alpha val="43137"/>
                    </a:srgbClr>
                  </a:outerShdw>
                </a:effectLst>
              </a:rPr>
              <a:t>TÉTELESEN FELLELTÁROZNÁK A VAGYONÁT</a:t>
            </a:r>
          </a:p>
          <a:p>
            <a:pPr marL="609600" indent="-609600" eaLnBrk="1" hangingPunct="1">
              <a:buFontTx/>
              <a:buAutoNum type="arabicPeriod"/>
              <a:defRPr/>
            </a:pPr>
            <a:r>
              <a:rPr lang="hu-HU" altLang="hu-HU" b="1" dirty="0" smtClean="0">
                <a:solidFill>
                  <a:schemeClr val="bg1"/>
                </a:solidFill>
                <a:effectLst>
                  <a:outerShdw blurRad="38100" dist="38100" dir="2700000" algn="tl">
                    <a:srgbClr val="000000">
                      <a:alpha val="43137"/>
                    </a:srgbClr>
                  </a:outerShdw>
                </a:effectLst>
              </a:rPr>
              <a:t>BEKÉRNÉK PARTNEREITŐL, KINEK MENNYIVEL TARTOZIK</a:t>
            </a:r>
          </a:p>
          <a:p>
            <a:pPr marL="609600" indent="-609600" eaLnBrk="1" hangingPunct="1">
              <a:buFontTx/>
              <a:buAutoNum type="arabicPeriod"/>
              <a:defRPr/>
            </a:pPr>
            <a:r>
              <a:rPr lang="hu-HU" altLang="hu-HU" b="1" dirty="0" smtClean="0">
                <a:solidFill>
                  <a:schemeClr val="bg1"/>
                </a:solidFill>
                <a:effectLst>
                  <a:outerShdw blurRad="38100" dist="38100" dir="2700000" algn="tl">
                    <a:srgbClr val="000000">
                      <a:alpha val="43137"/>
                    </a:srgbClr>
                  </a:outerShdw>
                </a:effectLst>
              </a:rPr>
              <a:t>A CÉGBÍRÓSÁGTÓL A JEGYZET TŐKE NAGYSÁGÁT ÉS A TULAJDONOSI SZERKEZETET</a:t>
            </a:r>
            <a:br>
              <a:rPr lang="hu-HU" altLang="hu-HU" b="1" dirty="0" smtClean="0">
                <a:solidFill>
                  <a:schemeClr val="bg1"/>
                </a:solidFill>
                <a:effectLst>
                  <a:outerShdw blurRad="38100" dist="38100" dir="2700000" algn="tl">
                    <a:srgbClr val="000000">
                      <a:alpha val="43137"/>
                    </a:srgbClr>
                  </a:outerShdw>
                </a:effectLst>
              </a:rPr>
            </a:br>
            <a:r>
              <a:rPr lang="hu-HU" altLang="hu-HU" b="1" dirty="0" smtClean="0">
                <a:solidFill>
                  <a:schemeClr val="bg1"/>
                </a:solidFill>
                <a:effectLst>
                  <a:outerShdw blurRad="38100" dist="38100" dir="2700000" algn="tl">
                    <a:srgbClr val="000000">
                      <a:alpha val="43137"/>
                    </a:srgbClr>
                  </a:outerShdw>
                </a:effectLst>
              </a:rPr>
              <a:t> </a:t>
            </a:r>
            <a:endParaRPr lang="hu-HU" altLang="hu-HU" sz="3600" b="1" dirty="0" smtClean="0">
              <a:solidFill>
                <a:schemeClr val="bg1"/>
              </a:solidFill>
              <a:effectLst>
                <a:outerShdw blurRad="38100" dist="38100" dir="2700000" algn="tl">
                  <a:srgbClr val="000000">
                    <a:alpha val="43137"/>
                  </a:srgbClr>
                </a:outerShdw>
              </a:effectLst>
            </a:endParaRPr>
          </a:p>
          <a:p>
            <a:pPr marL="609600" indent="-609600" eaLnBrk="1" hangingPunct="1">
              <a:buFontTx/>
              <a:buAutoNum type="arabicPeriod"/>
              <a:defRPr/>
            </a:pPr>
            <a:r>
              <a:rPr lang="hu-HU" altLang="hu-HU" b="1" dirty="0" smtClean="0">
                <a:solidFill>
                  <a:schemeClr val="bg1"/>
                </a:solidFill>
                <a:effectLst>
                  <a:outerShdw blurRad="38100" dist="38100" dir="2700000" algn="tl">
                    <a:srgbClr val="000000">
                      <a:alpha val="43137"/>
                    </a:srgbClr>
                  </a:outerShdw>
                </a:effectLst>
              </a:rPr>
              <a:t>KÖZVETETT MÓDON KISZÁMOLNÁK A SAJÁT TŐKE TÖBBI RÉSZÉT: </a:t>
            </a:r>
            <a:r>
              <a:rPr lang="hu-HU" altLang="hu-HU" sz="2800" b="1" dirty="0" smtClean="0">
                <a:solidFill>
                  <a:schemeClr val="bg1"/>
                </a:solidFill>
                <a:effectLst>
                  <a:outerShdw blurRad="38100" dist="38100" dir="2700000" algn="tl">
                    <a:srgbClr val="000000">
                      <a:alpha val="43137"/>
                    </a:srgbClr>
                  </a:outerShdw>
                </a:effectLst>
              </a:rPr>
              <a:t/>
            </a:r>
            <a:br>
              <a:rPr lang="hu-HU" altLang="hu-HU" sz="2800" b="1" dirty="0" smtClean="0">
                <a:solidFill>
                  <a:schemeClr val="bg1"/>
                </a:solidFill>
                <a:effectLst>
                  <a:outerShdw blurRad="38100" dist="38100" dir="2700000" algn="tl">
                    <a:srgbClr val="000000">
                      <a:alpha val="43137"/>
                    </a:srgbClr>
                  </a:outerShdw>
                </a:effectLst>
              </a:rPr>
            </a:br>
            <a:r>
              <a:rPr lang="hu-HU" altLang="hu-HU" sz="2800" b="1" dirty="0" smtClean="0">
                <a:solidFill>
                  <a:schemeClr val="bg1"/>
                </a:solidFill>
                <a:effectLst>
                  <a:outerShdw blurRad="38100" dist="38100" dir="2700000" algn="tl">
                    <a:srgbClr val="000000">
                      <a:alpha val="43137"/>
                    </a:srgbClr>
                  </a:outerShdw>
                </a:effectLst>
              </a:rPr>
              <a:t>ÖSSZES ESZKÖZ -KÖTELEZETTSÉGEK = SAJÁT TŐKE – JEGYZET TŐKE </a:t>
            </a:r>
            <a:endParaRPr lang="hu-HU" altLang="hu-HU" b="1" dirty="0" smtClean="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10541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00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700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00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7008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008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Dia számának helye 6"/>
          <p:cNvSpPr>
            <a:spLocks noGrp="1"/>
          </p:cNvSpPr>
          <p:nvPr>
            <p:ph type="sldNum" sz="quarter" idx="12"/>
          </p:nvPr>
        </p:nvSpPr>
        <p:spPr>
          <a:solidFill>
            <a:schemeClr val="bg1"/>
          </a:solid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CD054C64-6473-478C-956C-602F2E3D33C0}" type="slidenum">
              <a:rPr lang="hu-HU" altLang="hu-HU" sz="1400" smtClean="0"/>
              <a:pPr algn="r" eaLnBrk="1" hangingPunct="1">
                <a:spcBef>
                  <a:spcPct val="0"/>
                </a:spcBef>
                <a:buFontTx/>
                <a:buNone/>
              </a:pPr>
              <a:t>38</a:t>
            </a:fld>
            <a:endParaRPr lang="hu-HU" altLang="hu-HU" sz="1400" dirty="0" smtClean="0"/>
          </a:p>
        </p:txBody>
      </p:sp>
      <p:sp>
        <p:nvSpPr>
          <p:cNvPr id="25603" name="Rectangle 2"/>
          <p:cNvSpPr>
            <a:spLocks noGrp="1" noChangeArrowheads="1"/>
          </p:cNvSpPr>
          <p:nvPr>
            <p:ph type="title"/>
          </p:nvPr>
        </p:nvSpPr>
        <p:spPr/>
        <p:txBody>
          <a:bodyPr/>
          <a:lstStyle/>
          <a:p>
            <a:r>
              <a:rPr lang="hu-HU" altLang="hu-HU" b="1" dirty="0" smtClean="0">
                <a:solidFill>
                  <a:srgbClr val="FF3300"/>
                </a:solidFill>
              </a:rPr>
              <a:t>ÉRTÉKELÉSI ELJÁRÁSOK</a:t>
            </a:r>
          </a:p>
        </p:txBody>
      </p:sp>
      <p:sp>
        <p:nvSpPr>
          <p:cNvPr id="25604" name="Rectangle 3"/>
          <p:cNvSpPr>
            <a:spLocks noGrp="1" noChangeArrowheads="1"/>
          </p:cNvSpPr>
          <p:nvPr>
            <p:ph type="body" sz="half" idx="1"/>
          </p:nvPr>
        </p:nvSpPr>
        <p:spPr>
          <a:xfrm>
            <a:off x="107950" y="2781300"/>
            <a:ext cx="4105275" cy="3239988"/>
          </a:xfrm>
          <a:ln w="57150">
            <a:solidFill>
              <a:srgbClr val="FF3300"/>
            </a:solidFill>
            <a:miter lim="800000"/>
            <a:headEnd/>
            <a:tailEnd/>
          </a:ln>
        </p:spPr>
        <p:txBody>
          <a:bodyPr/>
          <a:lstStyle/>
          <a:p>
            <a:pPr marL="177800" indent="-177800" algn="ctr">
              <a:lnSpc>
                <a:spcPct val="90000"/>
              </a:lnSpc>
              <a:buFontTx/>
              <a:buNone/>
            </a:pPr>
            <a:r>
              <a:rPr lang="hu-HU" altLang="hu-HU" sz="3200" b="1" smtClean="0">
                <a:solidFill>
                  <a:srgbClr val="FF3300"/>
                </a:solidFill>
              </a:rPr>
              <a:t>EGYEDI:</a:t>
            </a:r>
          </a:p>
          <a:p>
            <a:pPr marL="177800" indent="-177800">
              <a:lnSpc>
                <a:spcPct val="90000"/>
              </a:lnSpc>
            </a:pPr>
            <a:r>
              <a:rPr lang="hu-HU" altLang="hu-HU" sz="2400" b="1" smtClean="0"/>
              <a:t>MÚLTBELI (BEKERÜLÉSI) ÁRON, </a:t>
            </a:r>
          </a:p>
          <a:p>
            <a:pPr marL="177800" indent="-177800">
              <a:lnSpc>
                <a:spcPct val="90000"/>
              </a:lnSpc>
            </a:pPr>
            <a:r>
              <a:rPr lang="hu-HU" altLang="hu-HU" sz="2400" b="1" smtClean="0"/>
              <a:t>JELENLEGI (FORDULÓNAPI) ÁRON, </a:t>
            </a:r>
          </a:p>
          <a:p>
            <a:pPr marL="177800" indent="-177800">
              <a:lnSpc>
                <a:spcPct val="90000"/>
              </a:lnSpc>
            </a:pPr>
            <a:r>
              <a:rPr lang="hu-HU" altLang="hu-HU" sz="2400" b="1" smtClean="0"/>
              <a:t>JÖVŐBENI (ÜZEMGAZDASÁGI) ÁRON</a:t>
            </a:r>
            <a:r>
              <a:rPr lang="hu-HU" altLang="hu-HU" sz="2400" smtClean="0"/>
              <a:t> </a:t>
            </a:r>
          </a:p>
        </p:txBody>
      </p:sp>
      <p:sp>
        <p:nvSpPr>
          <p:cNvPr id="25605" name="Rectangle 4"/>
          <p:cNvSpPr>
            <a:spLocks noGrp="1" noChangeArrowheads="1"/>
          </p:cNvSpPr>
          <p:nvPr>
            <p:ph type="body" sz="half" idx="2"/>
          </p:nvPr>
        </p:nvSpPr>
        <p:spPr>
          <a:xfrm>
            <a:off x="4284663" y="2752725"/>
            <a:ext cx="4787900" cy="3265124"/>
          </a:xfrm>
          <a:ln w="57150">
            <a:solidFill>
              <a:srgbClr val="FF3300"/>
            </a:solidFill>
            <a:miter lim="800000"/>
            <a:headEnd/>
            <a:tailEnd/>
          </a:ln>
        </p:spPr>
        <p:txBody>
          <a:bodyPr/>
          <a:lstStyle/>
          <a:p>
            <a:pPr marL="355600" indent="-355600" algn="ctr">
              <a:lnSpc>
                <a:spcPct val="90000"/>
              </a:lnSpc>
              <a:buFontTx/>
              <a:buNone/>
            </a:pPr>
            <a:r>
              <a:rPr lang="hu-HU" altLang="hu-HU" sz="3200" b="1" dirty="0" smtClean="0">
                <a:solidFill>
                  <a:srgbClr val="FF3300"/>
                </a:solidFill>
              </a:rPr>
              <a:t>CSOPORTOS:</a:t>
            </a:r>
          </a:p>
          <a:p>
            <a:pPr marL="355600" indent="-355600">
              <a:lnSpc>
                <a:spcPct val="90000"/>
              </a:lnSpc>
            </a:pPr>
            <a:r>
              <a:rPr lang="hu-HU" altLang="hu-HU" sz="2400" b="1" dirty="0" smtClean="0"/>
              <a:t>FIX ÉRTÉK ELJÁRÁS </a:t>
            </a:r>
            <a:br>
              <a:rPr lang="hu-HU" altLang="hu-HU" sz="2400" b="1" dirty="0" smtClean="0"/>
            </a:br>
            <a:r>
              <a:rPr lang="hu-HU" altLang="hu-HU" sz="2400" b="1" dirty="0" smtClean="0"/>
              <a:t>(PL. BESZERZÉSI ELSZÁMOÁRAS ÉRTÉKELÉS)</a:t>
            </a:r>
          </a:p>
          <a:p>
            <a:pPr marL="355600" indent="-355600">
              <a:lnSpc>
                <a:spcPct val="90000"/>
              </a:lnSpc>
            </a:pPr>
            <a:r>
              <a:rPr lang="hu-HU" altLang="hu-HU" sz="2400" b="1" dirty="0" smtClean="0"/>
              <a:t>RETROGRÁD ÉRTÉKELÉSI ELJÁRÁS (PL. FOGYASZTÓI ELSZÁMOLÓÁRAS ÉRTÉKELÉS)</a:t>
            </a:r>
            <a:endParaRPr lang="hu-HU" altLang="hu-HU" sz="2400" dirty="0" smtClean="0"/>
          </a:p>
        </p:txBody>
      </p:sp>
      <p:sp>
        <p:nvSpPr>
          <p:cNvPr id="25606" name="Line 5"/>
          <p:cNvSpPr>
            <a:spLocks noChangeShapeType="1"/>
          </p:cNvSpPr>
          <p:nvPr/>
        </p:nvSpPr>
        <p:spPr bwMode="auto">
          <a:xfrm>
            <a:off x="4427538" y="1340767"/>
            <a:ext cx="0" cy="719807"/>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5607" name="Line 6"/>
          <p:cNvSpPr>
            <a:spLocks noChangeShapeType="1"/>
          </p:cNvSpPr>
          <p:nvPr/>
        </p:nvSpPr>
        <p:spPr bwMode="auto">
          <a:xfrm>
            <a:off x="1979613" y="2060575"/>
            <a:ext cx="4897437"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5608" name="Line 7"/>
          <p:cNvSpPr>
            <a:spLocks noChangeShapeType="1"/>
          </p:cNvSpPr>
          <p:nvPr/>
        </p:nvSpPr>
        <p:spPr bwMode="auto">
          <a:xfrm>
            <a:off x="1979613" y="2062163"/>
            <a:ext cx="0" cy="719137"/>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5609" name="Line 8"/>
          <p:cNvSpPr>
            <a:spLocks noChangeShapeType="1"/>
          </p:cNvSpPr>
          <p:nvPr/>
        </p:nvSpPr>
        <p:spPr bwMode="auto">
          <a:xfrm>
            <a:off x="6877050" y="2060575"/>
            <a:ext cx="0" cy="719138"/>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Tree>
    <p:extLst>
      <p:ext uri="{BB962C8B-B14F-4D97-AF65-F5344CB8AC3E}">
        <p14:creationId xmlns:p14="http://schemas.microsoft.com/office/powerpoint/2010/main" val="35347981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DE19E1D9-82D8-4B24-B875-1527BA7E1209}" type="slidenum">
              <a:rPr lang="hu-HU" altLang="hu-HU" sz="1400" smtClean="0">
                <a:solidFill>
                  <a:schemeClr val="bg1"/>
                </a:solidFill>
              </a:rPr>
              <a:pPr algn="r" eaLnBrk="1" hangingPunct="1">
                <a:spcBef>
                  <a:spcPct val="0"/>
                </a:spcBef>
                <a:buFontTx/>
                <a:buNone/>
              </a:pPr>
              <a:t>39</a:t>
            </a:fld>
            <a:endParaRPr lang="hu-HU" altLang="hu-HU" sz="1400" smtClean="0">
              <a:solidFill>
                <a:schemeClr val="bg1"/>
              </a:solidFill>
            </a:endParaRPr>
          </a:p>
        </p:txBody>
      </p:sp>
      <p:sp>
        <p:nvSpPr>
          <p:cNvPr id="23555" name="Rectangle 2"/>
          <p:cNvSpPr>
            <a:spLocks noGrp="1" noChangeArrowheads="1"/>
          </p:cNvSpPr>
          <p:nvPr>
            <p:ph type="title"/>
          </p:nvPr>
        </p:nvSpPr>
        <p:spPr/>
        <p:txBody>
          <a:bodyPr/>
          <a:lstStyle/>
          <a:p>
            <a:pPr eaLnBrk="1" hangingPunct="1"/>
            <a:r>
              <a:rPr lang="hu-HU" altLang="hu-HU" b="1" smtClean="0">
                <a:solidFill>
                  <a:srgbClr val="FF3300"/>
                </a:solidFill>
              </a:rPr>
              <a:t>A BEKERÜLÉSI ÉRTÉK</a:t>
            </a:r>
          </a:p>
        </p:txBody>
      </p:sp>
      <p:sp>
        <p:nvSpPr>
          <p:cNvPr id="1008643" name="Text Box 3"/>
          <p:cNvSpPr txBox="1">
            <a:spLocks noChangeArrowheads="1"/>
          </p:cNvSpPr>
          <p:nvPr/>
        </p:nvSpPr>
        <p:spPr bwMode="auto">
          <a:xfrm>
            <a:off x="250825" y="1754188"/>
            <a:ext cx="9074150" cy="52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800" b="1">
                <a:latin typeface="Tahoma" pitchFamily="34" charset="0"/>
              </a:rPr>
              <a:t>MÉRLEGÉRTÉK ALAPJÁUL SZOLGÁLÓ ÉRTÉK</a:t>
            </a:r>
          </a:p>
        </p:txBody>
      </p:sp>
      <p:sp>
        <p:nvSpPr>
          <p:cNvPr id="1008644" name="Text Box 4"/>
          <p:cNvSpPr txBox="1">
            <a:spLocks noChangeArrowheads="1"/>
          </p:cNvSpPr>
          <p:nvPr/>
        </p:nvSpPr>
        <p:spPr bwMode="auto">
          <a:xfrm>
            <a:off x="250825" y="2925763"/>
            <a:ext cx="3887788"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800" b="1">
                <a:solidFill>
                  <a:srgbClr val="FF0000"/>
                </a:solidFill>
                <a:latin typeface="Tahoma" pitchFamily="34" charset="0"/>
              </a:rPr>
              <a:t>+</a:t>
            </a:r>
            <a:r>
              <a:rPr lang="hu-HU" altLang="hu-HU" sz="2800" b="1">
                <a:latin typeface="Tahoma" pitchFamily="34" charset="0"/>
              </a:rPr>
              <a:t> NÖVELŐ TÉTELEK</a:t>
            </a:r>
          </a:p>
        </p:txBody>
      </p:sp>
      <p:sp>
        <p:nvSpPr>
          <p:cNvPr id="1008645" name="Text Box 5"/>
          <p:cNvSpPr txBox="1">
            <a:spLocks noChangeArrowheads="1"/>
          </p:cNvSpPr>
          <p:nvPr/>
        </p:nvSpPr>
        <p:spPr bwMode="auto">
          <a:xfrm>
            <a:off x="323850" y="5359400"/>
            <a:ext cx="467995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800" b="1">
                <a:solidFill>
                  <a:srgbClr val="FF0000"/>
                </a:solidFill>
                <a:latin typeface="Tahoma" pitchFamily="34" charset="0"/>
              </a:rPr>
              <a:t>= </a:t>
            </a:r>
            <a:r>
              <a:rPr lang="hu-HU" altLang="hu-HU" sz="2800" b="1">
                <a:latin typeface="Tahoma" pitchFamily="34" charset="0"/>
              </a:rPr>
              <a:t> BEKERÜLÉSI ÉRTÉK</a:t>
            </a:r>
          </a:p>
        </p:txBody>
      </p:sp>
      <p:sp>
        <p:nvSpPr>
          <p:cNvPr id="1008648" name="Text Box 8"/>
          <p:cNvSpPr txBox="1">
            <a:spLocks noChangeArrowheads="1"/>
          </p:cNvSpPr>
          <p:nvPr/>
        </p:nvSpPr>
        <p:spPr bwMode="auto">
          <a:xfrm>
            <a:off x="395288" y="4005263"/>
            <a:ext cx="5689600"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50000"/>
              </a:spcBef>
              <a:buFontTx/>
              <a:buNone/>
            </a:pPr>
            <a:r>
              <a:rPr lang="hu-HU" altLang="hu-HU" sz="2800" b="1">
                <a:latin typeface="Tahoma" pitchFamily="34" charset="0"/>
              </a:rPr>
              <a:t>̶   CSÖKKENTŐ TÉTELEK</a:t>
            </a:r>
          </a:p>
        </p:txBody>
      </p:sp>
      <p:sp>
        <p:nvSpPr>
          <p:cNvPr id="2" name="Jobb oldali kapcsos zárójel 1"/>
          <p:cNvSpPr/>
          <p:nvPr/>
        </p:nvSpPr>
        <p:spPr bwMode="auto">
          <a:xfrm>
            <a:off x="5292080" y="2925763"/>
            <a:ext cx="216024" cy="1603375"/>
          </a:xfrm>
          <a:prstGeom prst="rightBrace">
            <a:avLst/>
          </a:prstGeom>
          <a:noFill/>
          <a:ln w="57150" cap="flat" cmpd="sng" algn="ctr">
            <a:solidFill>
              <a:srgbClr val="FF33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9" name="Cím 14"/>
          <p:cNvSpPr txBox="1">
            <a:spLocks/>
          </p:cNvSpPr>
          <p:nvPr/>
        </p:nvSpPr>
        <p:spPr bwMode="auto">
          <a:xfrm rot="16200000">
            <a:off x="3479713" y="3513175"/>
            <a:ext cx="4834880" cy="4900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hu-HU" sz="2400" b="1" kern="0" dirty="0" smtClean="0">
                <a:solidFill>
                  <a:srgbClr val="FF0000"/>
                </a:solidFill>
              </a:rPr>
              <a:t>ÉRTÉK-</a:t>
            </a:r>
          </a:p>
          <a:p>
            <a:r>
              <a:rPr lang="hu-HU" sz="2400" b="1" kern="0" dirty="0" smtClean="0">
                <a:solidFill>
                  <a:srgbClr val="FF0000"/>
                </a:solidFill>
              </a:rPr>
              <a:t>MÓDOSÍTÁSOK</a:t>
            </a:r>
            <a:endParaRPr lang="hu-HU" sz="2400" b="1" kern="0" dirty="0">
              <a:solidFill>
                <a:srgbClr val="FF0000"/>
              </a:solidFill>
            </a:endParaRPr>
          </a:p>
        </p:txBody>
      </p:sp>
    </p:spTree>
    <p:extLst>
      <p:ext uri="{BB962C8B-B14F-4D97-AF65-F5344CB8AC3E}">
        <p14:creationId xmlns:p14="http://schemas.microsoft.com/office/powerpoint/2010/main" val="38832926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864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0864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0864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086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8643" grpId="0"/>
      <p:bldP spid="1008644" grpId="0"/>
      <p:bldP spid="1008645" grpId="0"/>
      <p:bldP spid="1008648" grpId="0"/>
      <p:bldP spid="2"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defRPr/>
            </a:pPr>
            <a:fld id="{C6078CBD-5753-45B6-8B7C-35D7B286714C}" type="slidenum">
              <a:rPr lang="hu-HU" altLang="hu-HU" sz="1400" smtClean="0"/>
              <a:pPr eaLnBrk="1" hangingPunct="1">
                <a:spcBef>
                  <a:spcPct val="0"/>
                </a:spcBef>
                <a:buFontTx/>
                <a:buNone/>
                <a:defRPr/>
              </a:pPr>
              <a:t>4</a:t>
            </a:fld>
            <a:endParaRPr lang="hu-HU" altLang="hu-HU" sz="1400" smtClean="0"/>
          </a:p>
        </p:txBody>
      </p:sp>
      <p:sp>
        <p:nvSpPr>
          <p:cNvPr id="4100" name="Rectangle 3"/>
          <p:cNvSpPr>
            <a:spLocks noChangeArrowheads="1"/>
          </p:cNvSpPr>
          <p:nvPr/>
        </p:nvSpPr>
        <p:spPr bwMode="auto">
          <a:xfrm>
            <a:off x="457200" y="53975"/>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r>
              <a:rPr lang="hu-HU" altLang="hu-HU" sz="4400" b="1" dirty="0">
                <a:solidFill>
                  <a:srgbClr val="FF0000"/>
                </a:solidFill>
              </a:rPr>
              <a:t>MIRŐL LESZ MA SZÓ?</a:t>
            </a:r>
          </a:p>
        </p:txBody>
      </p:sp>
      <p:sp>
        <p:nvSpPr>
          <p:cNvPr id="1268740" name="AutoShape 4"/>
          <p:cNvSpPr>
            <a:spLocks/>
          </p:cNvSpPr>
          <p:nvPr/>
        </p:nvSpPr>
        <p:spPr bwMode="auto">
          <a:xfrm>
            <a:off x="216792" y="2926134"/>
            <a:ext cx="8675688"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eaLnBrk="0" hangingPunct="0">
              <a:spcBef>
                <a:spcPct val="20000"/>
              </a:spcBef>
              <a:buChar char="•"/>
              <a:defRPr sz="3200">
                <a:solidFill>
                  <a:schemeClr val="tx1"/>
                </a:solidFill>
                <a:latin typeface="Arial" pitchFamily="34" charset="0"/>
              </a:defRPr>
            </a:lvl1pPr>
            <a:lvl2pPr marL="668338" indent="-257175" defTabSz="822325" eaLnBrk="0" hangingPunct="0">
              <a:spcBef>
                <a:spcPct val="20000"/>
              </a:spcBef>
              <a:buChar char="–"/>
              <a:defRPr sz="2800">
                <a:solidFill>
                  <a:schemeClr val="tx1"/>
                </a:solidFill>
                <a:latin typeface="Arial" pitchFamily="34" charset="0"/>
              </a:defRPr>
            </a:lvl2pPr>
            <a:lvl3pPr marL="1028700" indent="-206375" defTabSz="822325" eaLnBrk="0" hangingPunct="0">
              <a:spcBef>
                <a:spcPct val="20000"/>
              </a:spcBef>
              <a:buChar char="•"/>
              <a:defRPr sz="2400">
                <a:solidFill>
                  <a:schemeClr val="tx1"/>
                </a:solidFill>
                <a:latin typeface="Arial" pitchFamily="34" charset="0"/>
              </a:defRPr>
            </a:lvl3pPr>
            <a:lvl4pPr marL="1439863" indent="-204788" defTabSz="822325" eaLnBrk="0" hangingPunct="0">
              <a:spcBef>
                <a:spcPct val="20000"/>
              </a:spcBef>
              <a:buChar char="–"/>
              <a:defRPr sz="2000">
                <a:solidFill>
                  <a:schemeClr val="tx1"/>
                </a:solidFill>
                <a:latin typeface="Arial" pitchFamily="34" charset="0"/>
              </a:defRPr>
            </a:lvl4pPr>
            <a:lvl5pPr marL="1851025" indent="-204788" defTabSz="822325" eaLnBrk="0" hangingPunct="0">
              <a:spcBef>
                <a:spcPct val="20000"/>
              </a:spcBef>
              <a:buChar char="»"/>
              <a:defRPr sz="2000">
                <a:solidFill>
                  <a:schemeClr val="tx1"/>
                </a:solidFill>
                <a:latin typeface="Arial" pitchFamily="34" charset="0"/>
              </a:defRPr>
            </a:lvl5pPr>
            <a:lvl6pPr marL="2308225" indent="-204788" defTabSz="822325" eaLnBrk="0" fontAlgn="base" hangingPunct="0">
              <a:spcBef>
                <a:spcPct val="20000"/>
              </a:spcBef>
              <a:spcAft>
                <a:spcPct val="0"/>
              </a:spcAft>
              <a:buChar char="»"/>
              <a:defRPr sz="2000">
                <a:solidFill>
                  <a:schemeClr val="tx1"/>
                </a:solidFill>
                <a:latin typeface="Arial" pitchFamily="34" charset="0"/>
              </a:defRPr>
            </a:lvl6pPr>
            <a:lvl7pPr marL="2765425" indent="-204788" defTabSz="822325" eaLnBrk="0" fontAlgn="base" hangingPunct="0">
              <a:spcBef>
                <a:spcPct val="20000"/>
              </a:spcBef>
              <a:spcAft>
                <a:spcPct val="0"/>
              </a:spcAft>
              <a:buChar char="»"/>
              <a:defRPr sz="2000">
                <a:solidFill>
                  <a:schemeClr val="tx1"/>
                </a:solidFill>
                <a:latin typeface="Arial" pitchFamily="34" charset="0"/>
              </a:defRPr>
            </a:lvl7pPr>
            <a:lvl8pPr marL="3222625" indent="-204788" defTabSz="822325" eaLnBrk="0" fontAlgn="base" hangingPunct="0">
              <a:spcBef>
                <a:spcPct val="20000"/>
              </a:spcBef>
              <a:spcAft>
                <a:spcPct val="0"/>
              </a:spcAft>
              <a:buChar char="»"/>
              <a:defRPr sz="2000">
                <a:solidFill>
                  <a:schemeClr val="tx1"/>
                </a:solidFill>
                <a:latin typeface="Arial" pitchFamily="34" charset="0"/>
              </a:defRPr>
            </a:lvl8pPr>
            <a:lvl9pPr marL="3679825" indent="-204788"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6000" b="1" dirty="0" smtClean="0">
                <a:sym typeface="Wingdings" pitchFamily="2" charset="2"/>
              </a:rPr>
              <a:t></a:t>
            </a:r>
            <a:r>
              <a:rPr lang="hu-HU" altLang="hu-HU" b="1" dirty="0"/>
              <a:t> </a:t>
            </a:r>
            <a:r>
              <a:rPr lang="hu-HU" altLang="hu-HU" b="1" dirty="0" smtClean="0"/>
              <a:t>ÉRTÉKELÉSI MÓDSZEREK</a:t>
            </a:r>
            <a:endParaRPr lang="hu-HU" altLang="hu-HU" sz="4800" dirty="0"/>
          </a:p>
        </p:txBody>
      </p:sp>
      <p:sp>
        <p:nvSpPr>
          <p:cNvPr id="1268742" name="AutoShape 1"/>
          <p:cNvSpPr>
            <a:spLocks/>
          </p:cNvSpPr>
          <p:nvPr/>
        </p:nvSpPr>
        <p:spPr bwMode="auto">
          <a:xfrm>
            <a:off x="-468560" y="909911"/>
            <a:ext cx="10009188"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eaLnBrk="0" hangingPunct="0">
              <a:spcBef>
                <a:spcPct val="20000"/>
              </a:spcBef>
              <a:buChar char="•"/>
              <a:defRPr sz="3200">
                <a:solidFill>
                  <a:schemeClr val="tx1"/>
                </a:solidFill>
                <a:latin typeface="Arial" pitchFamily="34" charset="0"/>
              </a:defRPr>
            </a:lvl1pPr>
            <a:lvl2pPr marL="668338" indent="-257175" defTabSz="822325" eaLnBrk="0" hangingPunct="0">
              <a:spcBef>
                <a:spcPct val="20000"/>
              </a:spcBef>
              <a:buChar char="–"/>
              <a:defRPr sz="2800">
                <a:solidFill>
                  <a:schemeClr val="tx1"/>
                </a:solidFill>
                <a:latin typeface="Arial" pitchFamily="34" charset="0"/>
              </a:defRPr>
            </a:lvl2pPr>
            <a:lvl3pPr marL="1028700" indent="-206375" defTabSz="822325" eaLnBrk="0" hangingPunct="0">
              <a:spcBef>
                <a:spcPct val="20000"/>
              </a:spcBef>
              <a:buChar char="•"/>
              <a:defRPr sz="2400">
                <a:solidFill>
                  <a:schemeClr val="tx1"/>
                </a:solidFill>
                <a:latin typeface="Arial" pitchFamily="34" charset="0"/>
              </a:defRPr>
            </a:lvl3pPr>
            <a:lvl4pPr marL="1439863" indent="-204788" defTabSz="822325" eaLnBrk="0" hangingPunct="0">
              <a:spcBef>
                <a:spcPct val="20000"/>
              </a:spcBef>
              <a:buChar char="–"/>
              <a:defRPr sz="2000">
                <a:solidFill>
                  <a:schemeClr val="tx1"/>
                </a:solidFill>
                <a:latin typeface="Arial" pitchFamily="34" charset="0"/>
              </a:defRPr>
            </a:lvl4pPr>
            <a:lvl5pPr marL="1851025" indent="-204788" defTabSz="822325" eaLnBrk="0" hangingPunct="0">
              <a:spcBef>
                <a:spcPct val="20000"/>
              </a:spcBef>
              <a:buChar char="»"/>
              <a:defRPr sz="2000">
                <a:solidFill>
                  <a:schemeClr val="tx1"/>
                </a:solidFill>
                <a:latin typeface="Arial" pitchFamily="34" charset="0"/>
              </a:defRPr>
            </a:lvl5pPr>
            <a:lvl6pPr marL="2308225" indent="-204788" defTabSz="822325" eaLnBrk="0" fontAlgn="base" hangingPunct="0">
              <a:spcBef>
                <a:spcPct val="20000"/>
              </a:spcBef>
              <a:spcAft>
                <a:spcPct val="0"/>
              </a:spcAft>
              <a:buChar char="»"/>
              <a:defRPr sz="2000">
                <a:solidFill>
                  <a:schemeClr val="tx1"/>
                </a:solidFill>
                <a:latin typeface="Arial" pitchFamily="34" charset="0"/>
              </a:defRPr>
            </a:lvl6pPr>
            <a:lvl7pPr marL="2765425" indent="-204788" defTabSz="822325" eaLnBrk="0" fontAlgn="base" hangingPunct="0">
              <a:spcBef>
                <a:spcPct val="20000"/>
              </a:spcBef>
              <a:spcAft>
                <a:spcPct val="0"/>
              </a:spcAft>
              <a:buChar char="»"/>
              <a:defRPr sz="2000">
                <a:solidFill>
                  <a:schemeClr val="tx1"/>
                </a:solidFill>
                <a:latin typeface="Arial" pitchFamily="34" charset="0"/>
              </a:defRPr>
            </a:lvl7pPr>
            <a:lvl8pPr marL="3222625" indent="-204788" defTabSz="822325" eaLnBrk="0" fontAlgn="base" hangingPunct="0">
              <a:spcBef>
                <a:spcPct val="20000"/>
              </a:spcBef>
              <a:spcAft>
                <a:spcPct val="0"/>
              </a:spcAft>
              <a:buChar char="»"/>
              <a:defRPr sz="2000">
                <a:solidFill>
                  <a:schemeClr val="tx1"/>
                </a:solidFill>
                <a:latin typeface="Arial" pitchFamily="34" charset="0"/>
              </a:defRPr>
            </a:lvl8pPr>
            <a:lvl9pPr marL="3679825" indent="-204788"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r>
              <a:rPr lang="hu-HU" altLang="hu-HU" sz="6600" b="1" dirty="0" smtClean="0">
                <a:sym typeface="Wingdings" pitchFamily="2" charset="2"/>
              </a:rPr>
              <a:t></a:t>
            </a:r>
            <a:r>
              <a:rPr lang="hu-HU" altLang="hu-HU" b="1" dirty="0" smtClean="0"/>
              <a:t>KÜLÖNBSÉG A KÖZNAPI, </a:t>
            </a:r>
            <a:br>
              <a:rPr lang="hu-HU" altLang="hu-HU" b="1" dirty="0" smtClean="0"/>
            </a:br>
            <a:r>
              <a:rPr lang="hu-HU" altLang="hu-HU" b="1" dirty="0" smtClean="0"/>
              <a:t>A PÉNZÜGYI ÉS A SZÁMVITELI KIFEJEZÉSEK KÖZÖTT</a:t>
            </a:r>
            <a:endParaRPr lang="hu-HU" altLang="hu-HU" sz="3600" b="1" dirty="0"/>
          </a:p>
        </p:txBody>
      </p:sp>
      <p:sp>
        <p:nvSpPr>
          <p:cNvPr id="1268743" name="AutoShape 7"/>
          <p:cNvSpPr>
            <a:spLocks/>
          </p:cNvSpPr>
          <p:nvPr/>
        </p:nvSpPr>
        <p:spPr bwMode="auto">
          <a:xfrm>
            <a:off x="216792" y="4582319"/>
            <a:ext cx="8675688"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eaLnBrk="0" hangingPunct="0">
              <a:spcBef>
                <a:spcPct val="20000"/>
              </a:spcBef>
              <a:buChar char="•"/>
              <a:defRPr sz="3200">
                <a:solidFill>
                  <a:schemeClr val="tx1"/>
                </a:solidFill>
                <a:latin typeface="Arial" pitchFamily="34" charset="0"/>
              </a:defRPr>
            </a:lvl1pPr>
            <a:lvl2pPr marL="668338" indent="-257175" defTabSz="822325" eaLnBrk="0" hangingPunct="0">
              <a:spcBef>
                <a:spcPct val="20000"/>
              </a:spcBef>
              <a:buChar char="–"/>
              <a:defRPr sz="2800">
                <a:solidFill>
                  <a:schemeClr val="tx1"/>
                </a:solidFill>
                <a:latin typeface="Arial" pitchFamily="34" charset="0"/>
              </a:defRPr>
            </a:lvl2pPr>
            <a:lvl3pPr marL="1028700" indent="-206375" defTabSz="822325" eaLnBrk="0" hangingPunct="0">
              <a:spcBef>
                <a:spcPct val="20000"/>
              </a:spcBef>
              <a:buChar char="•"/>
              <a:defRPr sz="2400">
                <a:solidFill>
                  <a:schemeClr val="tx1"/>
                </a:solidFill>
                <a:latin typeface="Arial" pitchFamily="34" charset="0"/>
              </a:defRPr>
            </a:lvl3pPr>
            <a:lvl4pPr marL="1439863" indent="-204788" defTabSz="822325" eaLnBrk="0" hangingPunct="0">
              <a:spcBef>
                <a:spcPct val="20000"/>
              </a:spcBef>
              <a:buChar char="–"/>
              <a:defRPr sz="2000">
                <a:solidFill>
                  <a:schemeClr val="tx1"/>
                </a:solidFill>
                <a:latin typeface="Arial" pitchFamily="34" charset="0"/>
              </a:defRPr>
            </a:lvl4pPr>
            <a:lvl5pPr marL="1851025" indent="-204788" defTabSz="822325" eaLnBrk="0" hangingPunct="0">
              <a:spcBef>
                <a:spcPct val="20000"/>
              </a:spcBef>
              <a:buChar char="»"/>
              <a:defRPr sz="2000">
                <a:solidFill>
                  <a:schemeClr val="tx1"/>
                </a:solidFill>
                <a:latin typeface="Arial" pitchFamily="34" charset="0"/>
              </a:defRPr>
            </a:lvl5pPr>
            <a:lvl6pPr marL="2308225" indent="-204788" defTabSz="822325" eaLnBrk="0" fontAlgn="base" hangingPunct="0">
              <a:spcBef>
                <a:spcPct val="20000"/>
              </a:spcBef>
              <a:spcAft>
                <a:spcPct val="0"/>
              </a:spcAft>
              <a:buChar char="»"/>
              <a:defRPr sz="2000">
                <a:solidFill>
                  <a:schemeClr val="tx1"/>
                </a:solidFill>
                <a:latin typeface="Arial" pitchFamily="34" charset="0"/>
              </a:defRPr>
            </a:lvl6pPr>
            <a:lvl7pPr marL="2765425" indent="-204788" defTabSz="822325" eaLnBrk="0" fontAlgn="base" hangingPunct="0">
              <a:spcBef>
                <a:spcPct val="20000"/>
              </a:spcBef>
              <a:spcAft>
                <a:spcPct val="0"/>
              </a:spcAft>
              <a:buChar char="»"/>
              <a:defRPr sz="2000">
                <a:solidFill>
                  <a:schemeClr val="tx1"/>
                </a:solidFill>
                <a:latin typeface="Arial" pitchFamily="34" charset="0"/>
              </a:defRPr>
            </a:lvl7pPr>
            <a:lvl8pPr marL="3222625" indent="-204788" defTabSz="822325" eaLnBrk="0" fontAlgn="base" hangingPunct="0">
              <a:spcBef>
                <a:spcPct val="20000"/>
              </a:spcBef>
              <a:spcAft>
                <a:spcPct val="0"/>
              </a:spcAft>
              <a:buChar char="»"/>
              <a:defRPr sz="2000">
                <a:solidFill>
                  <a:schemeClr val="tx1"/>
                </a:solidFill>
                <a:latin typeface="Arial" pitchFamily="34" charset="0"/>
              </a:defRPr>
            </a:lvl8pPr>
            <a:lvl9pPr marL="3679825" indent="-204788" defTabSz="822325"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r>
              <a:rPr lang="hu-HU" altLang="hu-HU" sz="6800" b="1" dirty="0" smtClean="0">
                <a:sym typeface="Wingdings" pitchFamily="2" charset="2"/>
              </a:rPr>
              <a:t></a:t>
            </a:r>
            <a:r>
              <a:rPr lang="hu-HU" altLang="hu-HU" b="1" dirty="0" smtClean="0"/>
              <a:t>CSOPORTOS ÉRTÉKELÉS</a:t>
            </a:r>
            <a:endParaRPr lang="hu-HU" altLang="hu-HU" sz="4800" b="1" dirty="0"/>
          </a:p>
        </p:txBody>
      </p:sp>
    </p:spTree>
    <p:extLst>
      <p:ext uri="{BB962C8B-B14F-4D97-AF65-F5344CB8AC3E}">
        <p14:creationId xmlns:p14="http://schemas.microsoft.com/office/powerpoint/2010/main" val="20622159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6874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6874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268740"/>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12687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68740" grpId="0"/>
      <p:bldP spid="1268740" grpId="1"/>
      <p:bldP spid="1268743" grpId="0"/>
      <p:bldP spid="1268743" grpId="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ím 14"/>
          <p:cNvSpPr>
            <a:spLocks noGrp="1"/>
          </p:cNvSpPr>
          <p:nvPr>
            <p:ph type="title"/>
          </p:nvPr>
        </p:nvSpPr>
        <p:spPr>
          <a:xfrm>
            <a:off x="457200" y="116632"/>
            <a:ext cx="8229600" cy="490066"/>
          </a:xfrm>
        </p:spPr>
        <p:txBody>
          <a:bodyPr/>
          <a:lstStyle/>
          <a:p>
            <a:r>
              <a:rPr lang="hu-HU" b="1" dirty="0" smtClean="0">
                <a:solidFill>
                  <a:srgbClr val="FF0000"/>
                </a:solidFill>
              </a:rPr>
              <a:t>ÉRTÉKMÓDOSÍTÁSOK</a:t>
            </a:r>
            <a:endParaRPr lang="hu-HU" b="1" dirty="0">
              <a:solidFill>
                <a:srgbClr val="FF0000"/>
              </a:solidFill>
            </a:endParaRPr>
          </a:p>
        </p:txBody>
      </p:sp>
      <p:sp>
        <p:nvSpPr>
          <p:cNvPr id="2" name="Dia számának helye 1"/>
          <p:cNvSpPr>
            <a:spLocks noGrp="1"/>
          </p:cNvSpPr>
          <p:nvPr>
            <p:ph type="sldNum" sz="quarter" idx="12"/>
          </p:nvPr>
        </p:nvSpPr>
        <p:spPr/>
        <p:txBody>
          <a:bodyPr/>
          <a:lstStyle/>
          <a:p>
            <a:pPr>
              <a:defRPr/>
            </a:pPr>
            <a:fld id="{89B73283-D866-451E-95A2-812976D9C87F}" type="slidenum">
              <a:rPr lang="hu-HU" smtClean="0"/>
              <a:pPr>
                <a:defRPr/>
              </a:pPr>
              <a:t>40</a:t>
            </a:fld>
            <a:endParaRPr lang="hu-HU"/>
          </a:p>
        </p:txBody>
      </p:sp>
      <p:graphicFrame>
        <p:nvGraphicFramePr>
          <p:cNvPr id="3" name="Group 147"/>
          <p:cNvGraphicFramePr>
            <a:graphicFrameLocks noGrp="1"/>
          </p:cNvGraphicFramePr>
          <p:nvPr>
            <p:extLst/>
          </p:nvPr>
        </p:nvGraphicFramePr>
        <p:xfrm>
          <a:off x="95250" y="620688"/>
          <a:ext cx="8797230" cy="4837113"/>
        </p:xfrm>
        <a:graphic>
          <a:graphicData uri="http://schemas.openxmlformats.org/drawingml/2006/table">
            <a:tbl>
              <a:tblPr/>
              <a:tblGrid>
                <a:gridCol w="413247"/>
                <a:gridCol w="3487439"/>
                <a:gridCol w="576064"/>
                <a:gridCol w="4320480"/>
              </a:tblGrid>
              <a:tr h="642332">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A</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Befektetett 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D</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Saját tőke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I</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Immateriális javak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Jegyzett tőke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138">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II</a:t>
                      </a: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endParaRP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Tárgyi 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Jegyzett, de be nem fizetett tőke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8136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III</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Befektetett pénzügyi 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IV</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Eredménytartalék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B</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Forgóeszközök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VII</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Adózott eredmény</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Készletek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Céltartalékok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Követelések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F</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Kötelezettségek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III</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Értékpapírok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dirty="0" smtClean="0">
                          <a:ln>
                            <a:noFill/>
                          </a:ln>
                          <a:solidFill>
                            <a:schemeClr val="tx1"/>
                          </a:solidFill>
                          <a:effectLst/>
                          <a:latin typeface="Tahoma" panose="020B0604030504040204" pitchFamily="34" charset="0"/>
                          <a:cs typeface="Tahoma" panose="020B0604030504040204" pitchFamily="34" charset="0"/>
                        </a:rPr>
                        <a:t>Hosszú lej. köt.</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9941">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IV</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Pénzeszközök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III</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600" b="0" i="0" u="none" strike="noStrike" cap="none" normalizeH="0" baseline="0" smtClean="0">
                          <a:ln>
                            <a:noFill/>
                          </a:ln>
                          <a:solidFill>
                            <a:schemeClr val="tx1"/>
                          </a:solidFill>
                          <a:effectLst/>
                          <a:latin typeface="Tahoma" panose="020B0604030504040204" pitchFamily="34" charset="0"/>
                          <a:cs typeface="Tahoma" panose="020B0604030504040204" pitchFamily="34" charset="0"/>
                        </a:rPr>
                        <a:t>Rövid lej. köt.</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68353">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C</a:t>
                      </a: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AIE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G</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1800" b="1" i="0" u="none" strike="noStrike" cap="none" normalizeH="0" baseline="0" dirty="0" smtClean="0">
                          <a:ln>
                            <a:noFill/>
                          </a:ln>
                          <a:solidFill>
                            <a:srgbClr val="002060"/>
                          </a:solidFill>
                          <a:effectLst/>
                          <a:latin typeface="Tahoma" panose="020B0604030504040204" pitchFamily="34" charset="0"/>
                          <a:cs typeface="Tahoma" panose="020B0604030504040204" pitchFamily="34" charset="0"/>
                        </a:rPr>
                        <a:t>PIE</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8457">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1" i="0" u="none" strike="noStrike" cap="none" normalizeH="0" baseline="0" smtClean="0">
                        <a:ln>
                          <a:noFill/>
                        </a:ln>
                        <a:solidFill>
                          <a:schemeClr val="tx1"/>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endParaRPr>
                    </a:p>
                  </a:txBody>
                  <a:tcPr marL="90006" marR="90006" marT="46807" marB="4680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ESZKÖZÖK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hu-HU" altLang="hu-HU" sz="1600" b="0" i="0" u="none" strike="noStrike" cap="none" normalizeH="0" baseline="0" smtClean="0">
                        <a:ln>
                          <a:noFill/>
                        </a:ln>
                        <a:solidFill>
                          <a:srgbClr val="FFFF00"/>
                        </a:solidFill>
                        <a:effectLst/>
                        <a:latin typeface="Tahoma" panose="020B0604030504040204" pitchFamily="34" charset="0"/>
                        <a:cs typeface="Tahoma" panose="020B0604030504040204" pitchFamily="34" charset="0"/>
                      </a:endParaRP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defRPr>
                      </a:lvl1pPr>
                      <a:lvl2pPr>
                        <a:spcBef>
                          <a:spcPct val="20000"/>
                        </a:spcBef>
                        <a:defRPr sz="2400">
                          <a:solidFill>
                            <a:schemeClr val="tx1"/>
                          </a:solidFill>
                          <a:latin typeface="Arial" panose="020B0604020202020204" pitchFamily="34" charset="0"/>
                        </a:defRPr>
                      </a:lvl2pPr>
                      <a:lvl3pPr>
                        <a:spcBef>
                          <a:spcPct val="20000"/>
                        </a:spcBef>
                        <a:defRPr sz="2000">
                          <a:solidFill>
                            <a:schemeClr val="tx1"/>
                          </a:solidFill>
                          <a:latin typeface="Arial" panose="020B0604020202020204" pitchFamily="34" charset="0"/>
                        </a:defRPr>
                      </a:lvl3pPr>
                      <a:lvl4pPr>
                        <a:spcBef>
                          <a:spcPct val="20000"/>
                        </a:spcBef>
                        <a:defRPr>
                          <a:solidFill>
                            <a:schemeClr val="tx1"/>
                          </a:solidFill>
                          <a:latin typeface="Arial" panose="020B0604020202020204" pitchFamily="34" charset="0"/>
                        </a:defRPr>
                      </a:lvl4pPr>
                      <a:lvl5pPr>
                        <a:spcBef>
                          <a:spcPct val="20000"/>
                        </a:spcBef>
                        <a:defRPr>
                          <a:solidFill>
                            <a:schemeClr val="tx1"/>
                          </a:solidFill>
                          <a:latin typeface="Arial" panose="020B0604020202020204" pitchFamily="34" charset="0"/>
                        </a:defRPr>
                      </a:lvl5pPr>
                      <a:lvl6pPr fontAlgn="base">
                        <a:spcBef>
                          <a:spcPct val="20000"/>
                        </a:spcBef>
                        <a:spcAft>
                          <a:spcPct val="0"/>
                        </a:spcAft>
                        <a:defRPr>
                          <a:solidFill>
                            <a:schemeClr val="tx1"/>
                          </a:solidFill>
                          <a:latin typeface="Arial" panose="020B0604020202020204" pitchFamily="34" charset="0"/>
                        </a:defRPr>
                      </a:lvl6pPr>
                      <a:lvl7pPr fontAlgn="base">
                        <a:spcBef>
                          <a:spcPct val="20000"/>
                        </a:spcBef>
                        <a:spcAft>
                          <a:spcPct val="0"/>
                        </a:spcAft>
                        <a:defRPr>
                          <a:solidFill>
                            <a:schemeClr val="tx1"/>
                          </a:solidFill>
                          <a:latin typeface="Arial" panose="020B0604020202020204" pitchFamily="34" charset="0"/>
                        </a:defRPr>
                      </a:lvl7pPr>
                      <a:lvl8pPr fontAlgn="base">
                        <a:spcBef>
                          <a:spcPct val="20000"/>
                        </a:spcBef>
                        <a:spcAft>
                          <a:spcPct val="0"/>
                        </a:spcAft>
                        <a:defRPr>
                          <a:solidFill>
                            <a:schemeClr val="tx1"/>
                          </a:solidFill>
                          <a:latin typeface="Arial" panose="020B0604020202020204" pitchFamily="34" charset="0"/>
                        </a:defRPr>
                      </a:lvl8pPr>
                      <a:lvl9pPr fontAlgn="base">
                        <a:spcBef>
                          <a:spcPct val="2000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hu-HU" altLang="hu-HU" sz="2000" b="1" i="0" u="none" strike="noStrike" cap="none" normalizeH="0" baseline="0" dirty="0" smtClean="0">
                          <a:ln>
                            <a:noFill/>
                          </a:ln>
                          <a:solidFill>
                            <a:srgbClr val="FF0000"/>
                          </a:solidFill>
                          <a:effectLst>
                            <a:outerShdw blurRad="38100" dist="38100" dir="2700000" algn="tl">
                              <a:srgbClr val="000000">
                                <a:alpha val="43137"/>
                              </a:srgbClr>
                            </a:outerShdw>
                          </a:effectLst>
                          <a:latin typeface="Tahoma" panose="020B0604030504040204" pitchFamily="34" charset="0"/>
                          <a:cs typeface="Tahoma" panose="020B0604030504040204" pitchFamily="34" charset="0"/>
                        </a:rPr>
                        <a:t>FORRÁSOK</a:t>
                      </a:r>
                    </a:p>
                  </a:txBody>
                  <a:tcPr marL="90006" marR="90006" marT="46807" marB="4680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 name="Ellipszis 3"/>
          <p:cNvSpPr/>
          <p:nvPr/>
        </p:nvSpPr>
        <p:spPr bwMode="auto">
          <a:xfrm>
            <a:off x="2339752" y="1268760"/>
            <a:ext cx="360040" cy="360040"/>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5" name="Ellipszis 4"/>
          <p:cNvSpPr/>
          <p:nvPr/>
        </p:nvSpPr>
        <p:spPr bwMode="auto">
          <a:xfrm>
            <a:off x="323528" y="5517232"/>
            <a:ext cx="360040" cy="360040"/>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6" name="Szövegdoboz 5"/>
          <p:cNvSpPr txBox="1"/>
          <p:nvPr/>
        </p:nvSpPr>
        <p:spPr>
          <a:xfrm>
            <a:off x="685045" y="5517232"/>
            <a:ext cx="2634054" cy="369332"/>
          </a:xfrm>
          <a:prstGeom prst="rect">
            <a:avLst/>
          </a:prstGeom>
          <a:noFill/>
        </p:spPr>
        <p:txBody>
          <a:bodyPr wrap="none" rtlCol="0">
            <a:spAutoFit/>
          </a:bodyPr>
          <a:lstStyle/>
          <a:p>
            <a:r>
              <a:rPr lang="hu-HU" dirty="0" smtClean="0"/>
              <a:t>- Értékcsökkenési leírás</a:t>
            </a:r>
            <a:endParaRPr lang="hu-HU" dirty="0"/>
          </a:p>
        </p:txBody>
      </p:sp>
      <p:sp>
        <p:nvSpPr>
          <p:cNvPr id="7" name="Ellipszis 6"/>
          <p:cNvSpPr/>
          <p:nvPr/>
        </p:nvSpPr>
        <p:spPr bwMode="auto">
          <a:xfrm>
            <a:off x="2339752" y="1772816"/>
            <a:ext cx="360040" cy="360040"/>
          </a:xfrm>
          <a:prstGeom prst="ellipse">
            <a:avLst/>
          </a:prstGeom>
          <a:solidFill>
            <a:schemeClr val="bg2"/>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8" name="Ellipszis 7"/>
          <p:cNvSpPr/>
          <p:nvPr/>
        </p:nvSpPr>
        <p:spPr bwMode="auto">
          <a:xfrm>
            <a:off x="323528" y="5939988"/>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9" name="Szövegdoboz 8"/>
          <p:cNvSpPr txBox="1"/>
          <p:nvPr/>
        </p:nvSpPr>
        <p:spPr>
          <a:xfrm>
            <a:off x="755576" y="5930696"/>
            <a:ext cx="1646605" cy="369332"/>
          </a:xfrm>
          <a:prstGeom prst="rect">
            <a:avLst/>
          </a:prstGeom>
          <a:noFill/>
        </p:spPr>
        <p:txBody>
          <a:bodyPr wrap="none" rtlCol="0">
            <a:spAutoFit/>
          </a:bodyPr>
          <a:lstStyle/>
          <a:p>
            <a:r>
              <a:rPr lang="hu-HU" dirty="0" smtClean="0"/>
              <a:t>- Értékvesztés</a:t>
            </a:r>
            <a:endParaRPr lang="hu-HU" dirty="0"/>
          </a:p>
        </p:txBody>
      </p:sp>
      <p:sp>
        <p:nvSpPr>
          <p:cNvPr id="10" name="Ellipszis 9"/>
          <p:cNvSpPr/>
          <p:nvPr/>
        </p:nvSpPr>
        <p:spPr bwMode="auto">
          <a:xfrm>
            <a:off x="2339752" y="2420888"/>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1" name="Ellipszis 10"/>
          <p:cNvSpPr/>
          <p:nvPr/>
        </p:nvSpPr>
        <p:spPr bwMode="auto">
          <a:xfrm>
            <a:off x="1979712" y="3212976"/>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2" name="Ellipszis 11"/>
          <p:cNvSpPr/>
          <p:nvPr/>
        </p:nvSpPr>
        <p:spPr bwMode="auto">
          <a:xfrm>
            <a:off x="1979712" y="3573016"/>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3" name="Ellipszis 12"/>
          <p:cNvSpPr/>
          <p:nvPr/>
        </p:nvSpPr>
        <p:spPr bwMode="auto">
          <a:xfrm>
            <a:off x="1979712" y="3933056"/>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4" name="Ellipszis 13"/>
          <p:cNvSpPr/>
          <p:nvPr/>
        </p:nvSpPr>
        <p:spPr bwMode="auto">
          <a:xfrm>
            <a:off x="1979712" y="4725144"/>
            <a:ext cx="360040" cy="360040"/>
          </a:xfrm>
          <a:prstGeom prst="ellipse">
            <a:avLst/>
          </a:prstGeom>
          <a:solidFill>
            <a:srgbClr val="00B0F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8" name="Ellipszis 17"/>
          <p:cNvSpPr/>
          <p:nvPr/>
        </p:nvSpPr>
        <p:spPr bwMode="auto">
          <a:xfrm>
            <a:off x="3419872" y="5949280"/>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19" name="Szövegdoboz 18"/>
          <p:cNvSpPr txBox="1"/>
          <p:nvPr/>
        </p:nvSpPr>
        <p:spPr>
          <a:xfrm>
            <a:off x="3779912" y="5939988"/>
            <a:ext cx="2864887" cy="369332"/>
          </a:xfrm>
          <a:prstGeom prst="rect">
            <a:avLst/>
          </a:prstGeom>
          <a:noFill/>
        </p:spPr>
        <p:txBody>
          <a:bodyPr wrap="none" rtlCol="0">
            <a:spAutoFit/>
          </a:bodyPr>
          <a:lstStyle/>
          <a:p>
            <a:r>
              <a:rPr lang="hu-HU" dirty="0" smtClean="0"/>
              <a:t>- Értékvesztés visszaírása</a:t>
            </a:r>
            <a:endParaRPr lang="hu-HU" dirty="0"/>
          </a:p>
        </p:txBody>
      </p:sp>
      <p:sp>
        <p:nvSpPr>
          <p:cNvPr id="20" name="Ellipszis 19"/>
          <p:cNvSpPr/>
          <p:nvPr/>
        </p:nvSpPr>
        <p:spPr bwMode="auto">
          <a:xfrm>
            <a:off x="3203848" y="2420888"/>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1" name="Ellipszis 20"/>
          <p:cNvSpPr/>
          <p:nvPr/>
        </p:nvSpPr>
        <p:spPr bwMode="auto">
          <a:xfrm>
            <a:off x="2483768" y="3212976"/>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2" name="Ellipszis 21"/>
          <p:cNvSpPr/>
          <p:nvPr/>
        </p:nvSpPr>
        <p:spPr bwMode="auto">
          <a:xfrm>
            <a:off x="2483768" y="3573016"/>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3" name="Ellipszis 22"/>
          <p:cNvSpPr/>
          <p:nvPr/>
        </p:nvSpPr>
        <p:spPr bwMode="auto">
          <a:xfrm>
            <a:off x="2483768" y="3933056"/>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4" name="Ellipszis 23"/>
          <p:cNvSpPr/>
          <p:nvPr/>
        </p:nvSpPr>
        <p:spPr bwMode="auto">
          <a:xfrm>
            <a:off x="2483768" y="4725144"/>
            <a:ext cx="360040" cy="360040"/>
          </a:xfrm>
          <a:prstGeom prst="ellipse">
            <a:avLst/>
          </a:prstGeom>
          <a:solidFill>
            <a:srgbClr val="FFC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5" name="Ellipszis 24"/>
          <p:cNvSpPr/>
          <p:nvPr/>
        </p:nvSpPr>
        <p:spPr bwMode="auto">
          <a:xfrm>
            <a:off x="3419872" y="5526524"/>
            <a:ext cx="360040" cy="36004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6" name="Szövegdoboz 25"/>
          <p:cNvSpPr txBox="1"/>
          <p:nvPr/>
        </p:nvSpPr>
        <p:spPr>
          <a:xfrm>
            <a:off x="3851920" y="5517232"/>
            <a:ext cx="2031325" cy="369332"/>
          </a:xfrm>
          <a:prstGeom prst="rect">
            <a:avLst/>
          </a:prstGeom>
          <a:noFill/>
        </p:spPr>
        <p:txBody>
          <a:bodyPr wrap="none" rtlCol="0">
            <a:spAutoFit/>
          </a:bodyPr>
          <a:lstStyle/>
          <a:p>
            <a:r>
              <a:rPr lang="hu-HU" dirty="0" smtClean="0"/>
              <a:t>- Értékhelyesbítés</a:t>
            </a:r>
            <a:endParaRPr lang="hu-HU" dirty="0"/>
          </a:p>
        </p:txBody>
      </p:sp>
      <p:sp>
        <p:nvSpPr>
          <p:cNvPr id="27" name="Ellipszis 26"/>
          <p:cNvSpPr/>
          <p:nvPr/>
        </p:nvSpPr>
        <p:spPr bwMode="auto">
          <a:xfrm>
            <a:off x="2771800" y="1772816"/>
            <a:ext cx="360040" cy="36004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8" name="Ellipszis 27"/>
          <p:cNvSpPr/>
          <p:nvPr/>
        </p:nvSpPr>
        <p:spPr bwMode="auto">
          <a:xfrm>
            <a:off x="2771800" y="2420888"/>
            <a:ext cx="360040" cy="360040"/>
          </a:xfrm>
          <a:prstGeom prst="ellipse">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29" name="Ellipszis 28"/>
          <p:cNvSpPr/>
          <p:nvPr/>
        </p:nvSpPr>
        <p:spPr bwMode="auto">
          <a:xfrm>
            <a:off x="3435305" y="6381328"/>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0" name="Szövegdoboz 29"/>
          <p:cNvSpPr txBox="1"/>
          <p:nvPr/>
        </p:nvSpPr>
        <p:spPr>
          <a:xfrm>
            <a:off x="3851920" y="6381328"/>
            <a:ext cx="2542684" cy="369332"/>
          </a:xfrm>
          <a:prstGeom prst="rect">
            <a:avLst/>
          </a:prstGeom>
          <a:noFill/>
        </p:spPr>
        <p:txBody>
          <a:bodyPr wrap="none" rtlCol="0">
            <a:spAutoFit/>
          </a:bodyPr>
          <a:lstStyle/>
          <a:p>
            <a:r>
              <a:rPr lang="hu-HU" dirty="0" smtClean="0"/>
              <a:t>- </a:t>
            </a:r>
            <a:r>
              <a:rPr lang="hu-HU" dirty="0" err="1" smtClean="0"/>
              <a:t>Árfolyamkülönbözet</a:t>
            </a:r>
            <a:r>
              <a:rPr lang="hu-HU" dirty="0" smtClean="0"/>
              <a:t> ±</a:t>
            </a:r>
            <a:endParaRPr lang="hu-HU" dirty="0"/>
          </a:p>
        </p:txBody>
      </p:sp>
      <p:sp>
        <p:nvSpPr>
          <p:cNvPr id="31" name="Ellipszis 30"/>
          <p:cNvSpPr/>
          <p:nvPr/>
        </p:nvSpPr>
        <p:spPr bwMode="auto">
          <a:xfrm>
            <a:off x="3635896" y="2420888"/>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2" name="Ellipszis 31"/>
          <p:cNvSpPr/>
          <p:nvPr/>
        </p:nvSpPr>
        <p:spPr bwMode="auto">
          <a:xfrm>
            <a:off x="2987824" y="3573016"/>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3" name="Ellipszis 32"/>
          <p:cNvSpPr/>
          <p:nvPr/>
        </p:nvSpPr>
        <p:spPr bwMode="auto">
          <a:xfrm>
            <a:off x="2987824" y="4005064"/>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4" name="Ellipszis 33"/>
          <p:cNvSpPr/>
          <p:nvPr/>
        </p:nvSpPr>
        <p:spPr bwMode="auto">
          <a:xfrm>
            <a:off x="2987824" y="4725144"/>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5" name="Ellipszis 34"/>
          <p:cNvSpPr/>
          <p:nvPr/>
        </p:nvSpPr>
        <p:spPr bwMode="auto">
          <a:xfrm>
            <a:off x="8460432" y="764704"/>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6" name="Ellipszis 35"/>
          <p:cNvSpPr/>
          <p:nvPr/>
        </p:nvSpPr>
        <p:spPr bwMode="auto">
          <a:xfrm>
            <a:off x="8460432" y="3212976"/>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7" name="Ellipszis 36"/>
          <p:cNvSpPr/>
          <p:nvPr/>
        </p:nvSpPr>
        <p:spPr bwMode="auto">
          <a:xfrm>
            <a:off x="8460432" y="3645024"/>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
        <p:nvSpPr>
          <p:cNvPr id="38" name="Ellipszis 37"/>
          <p:cNvSpPr/>
          <p:nvPr/>
        </p:nvSpPr>
        <p:spPr bwMode="auto">
          <a:xfrm>
            <a:off x="8460432" y="4653136"/>
            <a:ext cx="360040" cy="360040"/>
          </a:xfrm>
          <a:prstGeom prst="ellipse">
            <a:avLst/>
          </a:prstGeom>
          <a:solidFill>
            <a:srgbClr val="00CC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hu-HU"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9513904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Dia számának helye 6"/>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EB0D1BB-F475-438D-AF52-BA02A52FB0CF}" type="slidenum">
              <a:rPr lang="hu-HU" altLang="hu-HU" sz="1400" smtClean="0">
                <a:solidFill>
                  <a:schemeClr val="bg1"/>
                </a:solidFill>
              </a:rPr>
              <a:pPr algn="r" eaLnBrk="1" hangingPunct="1">
                <a:spcBef>
                  <a:spcPct val="0"/>
                </a:spcBef>
                <a:buFontTx/>
                <a:buNone/>
              </a:pPr>
              <a:t>41</a:t>
            </a:fld>
            <a:endParaRPr lang="hu-HU" altLang="hu-HU" sz="1400" smtClean="0">
              <a:solidFill>
                <a:schemeClr val="bg1"/>
              </a:solidFill>
            </a:endParaRPr>
          </a:p>
        </p:txBody>
      </p:sp>
      <p:sp>
        <p:nvSpPr>
          <p:cNvPr id="24579" name="Rectangle 2"/>
          <p:cNvSpPr>
            <a:spLocks noGrp="1" noChangeArrowheads="1"/>
          </p:cNvSpPr>
          <p:nvPr>
            <p:ph type="title"/>
          </p:nvPr>
        </p:nvSpPr>
        <p:spPr>
          <a:xfrm>
            <a:off x="457200" y="-26988"/>
            <a:ext cx="8229600" cy="1143001"/>
          </a:xfrm>
        </p:spPr>
        <p:txBody>
          <a:bodyPr/>
          <a:lstStyle/>
          <a:p>
            <a:pPr eaLnBrk="1" hangingPunct="1"/>
            <a:r>
              <a:rPr lang="hu-HU" altLang="hu-HU" sz="4000" b="1" dirty="0" smtClean="0">
                <a:solidFill>
                  <a:srgbClr val="FF3300"/>
                </a:solidFill>
              </a:rPr>
              <a:t>ESZÖZÖK BEKERÜLÉSI ÉRTÉKE</a:t>
            </a:r>
          </a:p>
        </p:txBody>
      </p:sp>
      <p:sp>
        <p:nvSpPr>
          <p:cNvPr id="24580" name="Rectangle 3"/>
          <p:cNvSpPr>
            <a:spLocks noGrp="1" noChangeArrowheads="1"/>
          </p:cNvSpPr>
          <p:nvPr>
            <p:ph type="body" sz="half" idx="1"/>
          </p:nvPr>
        </p:nvSpPr>
        <p:spPr>
          <a:xfrm>
            <a:off x="107950" y="2781300"/>
            <a:ext cx="4105275" cy="1671420"/>
          </a:xfrm>
          <a:ln w="57150">
            <a:solidFill>
              <a:srgbClr val="FF3300"/>
            </a:solidFill>
            <a:miter lim="800000"/>
            <a:headEnd/>
            <a:tailEnd/>
          </a:ln>
        </p:spPr>
        <p:txBody>
          <a:bodyPr/>
          <a:lstStyle/>
          <a:p>
            <a:pPr marL="0" indent="0" algn="ctr" eaLnBrk="1" hangingPunct="1">
              <a:lnSpc>
                <a:spcPct val="90000"/>
              </a:lnSpc>
              <a:buFontTx/>
              <a:buNone/>
            </a:pPr>
            <a:r>
              <a:rPr lang="hu-HU" altLang="hu-HU" b="1" dirty="0" smtClean="0"/>
              <a:t>BESZERZÉSI ÉRTÉK</a:t>
            </a:r>
            <a:br>
              <a:rPr lang="hu-HU" altLang="hu-HU" b="1" dirty="0" smtClean="0"/>
            </a:br>
            <a:r>
              <a:rPr lang="hu-HU" altLang="hu-HU" sz="2000" b="1" dirty="0" smtClean="0"/>
              <a:t>(BESZERZÉSEL KAPCSOLATBAN FELMERÜLŐ KÖLTSÉGEK ÖSSZESÍTETT ÉRTÉKE)</a:t>
            </a:r>
          </a:p>
        </p:txBody>
      </p:sp>
      <p:sp>
        <p:nvSpPr>
          <p:cNvPr id="23557" name="Rectangle 4"/>
          <p:cNvSpPr>
            <a:spLocks noGrp="1" noChangeArrowheads="1"/>
          </p:cNvSpPr>
          <p:nvPr>
            <p:ph type="body" sz="half" idx="2"/>
          </p:nvPr>
        </p:nvSpPr>
        <p:spPr>
          <a:xfrm>
            <a:off x="4284663" y="2752725"/>
            <a:ext cx="4787900" cy="1684387"/>
          </a:xfrm>
          <a:ln w="57150">
            <a:solidFill>
              <a:srgbClr val="FF3300"/>
            </a:solidFill>
            <a:miter lim="800000"/>
            <a:headEnd/>
            <a:tailEnd/>
          </a:ln>
        </p:spPr>
        <p:txBody>
          <a:bodyPr/>
          <a:lstStyle/>
          <a:p>
            <a:pPr marL="0" indent="0" algn="ctr" eaLnBrk="1" hangingPunct="1">
              <a:lnSpc>
                <a:spcPct val="90000"/>
              </a:lnSpc>
              <a:buFontTx/>
              <a:buNone/>
            </a:pPr>
            <a:r>
              <a:rPr lang="hu-HU" altLang="hu-HU" b="1" dirty="0" smtClean="0"/>
              <a:t>ELŐÁLLÍTÁSI ÉRTÉK</a:t>
            </a:r>
            <a:br>
              <a:rPr lang="hu-HU" altLang="hu-HU" b="1" dirty="0" smtClean="0"/>
            </a:br>
            <a:r>
              <a:rPr lang="hu-HU" altLang="hu-HU" sz="2000" b="1" dirty="0" smtClean="0"/>
              <a:t>(ELŐÁLLÍTÁSSAL KAPCSOLATBAN FELMERÜLŐ KÖLTSÉGEK ÖSSZESÍTETT ÉRTÉKE</a:t>
            </a:r>
            <a:r>
              <a:rPr lang="hu-HU" altLang="hu-HU" b="1" dirty="0" smtClean="0"/>
              <a:t>)</a:t>
            </a:r>
          </a:p>
        </p:txBody>
      </p:sp>
      <p:sp>
        <p:nvSpPr>
          <p:cNvPr id="24582" name="Line 5"/>
          <p:cNvSpPr>
            <a:spLocks noChangeShapeType="1"/>
          </p:cNvSpPr>
          <p:nvPr/>
        </p:nvSpPr>
        <p:spPr bwMode="auto">
          <a:xfrm>
            <a:off x="4427538" y="1052513"/>
            <a:ext cx="0" cy="1008062"/>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3" name="Line 6"/>
          <p:cNvSpPr>
            <a:spLocks noChangeShapeType="1"/>
          </p:cNvSpPr>
          <p:nvPr/>
        </p:nvSpPr>
        <p:spPr bwMode="auto">
          <a:xfrm>
            <a:off x="1979613" y="2060848"/>
            <a:ext cx="4897437" cy="0"/>
          </a:xfrm>
          <a:prstGeom prst="line">
            <a:avLst/>
          </a:prstGeom>
          <a:noFill/>
          <a:ln w="76200">
            <a:solidFill>
              <a:srgbClr val="FF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4" name="Line 7"/>
          <p:cNvSpPr>
            <a:spLocks noChangeShapeType="1"/>
          </p:cNvSpPr>
          <p:nvPr/>
        </p:nvSpPr>
        <p:spPr bwMode="auto">
          <a:xfrm>
            <a:off x="1979613" y="2062163"/>
            <a:ext cx="0" cy="719137"/>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4585" name="Line 8"/>
          <p:cNvSpPr>
            <a:spLocks noChangeShapeType="1"/>
          </p:cNvSpPr>
          <p:nvPr/>
        </p:nvSpPr>
        <p:spPr bwMode="auto">
          <a:xfrm>
            <a:off x="6877050" y="2060575"/>
            <a:ext cx="0" cy="719138"/>
          </a:xfrm>
          <a:prstGeom prst="line">
            <a:avLst/>
          </a:prstGeom>
          <a:noFill/>
          <a:ln w="76200">
            <a:solidFill>
              <a:srgbClr val="FF33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hu-HU"/>
          </a:p>
        </p:txBody>
      </p:sp>
      <p:sp>
        <p:nvSpPr>
          <p:cNvPr id="2" name="Szövegdoboz 1"/>
          <p:cNvSpPr txBox="1"/>
          <p:nvPr/>
        </p:nvSpPr>
        <p:spPr>
          <a:xfrm>
            <a:off x="251520" y="1556792"/>
            <a:ext cx="3648371" cy="461665"/>
          </a:xfrm>
          <a:prstGeom prst="rect">
            <a:avLst/>
          </a:prstGeom>
          <a:noFill/>
        </p:spPr>
        <p:txBody>
          <a:bodyPr wrap="none" rtlCol="0">
            <a:spAutoFit/>
          </a:bodyPr>
          <a:lstStyle/>
          <a:p>
            <a:r>
              <a:rPr lang="hu-HU" sz="2400" b="1" dirty="0" smtClean="0">
                <a:solidFill>
                  <a:srgbClr val="FF0000"/>
                </a:solidFill>
              </a:rPr>
              <a:t>VÁSÁROLT ESZKÖZÖK</a:t>
            </a:r>
            <a:endParaRPr lang="hu-HU" sz="2400" b="1" dirty="0">
              <a:solidFill>
                <a:srgbClr val="FF0000"/>
              </a:solidFill>
            </a:endParaRPr>
          </a:p>
        </p:txBody>
      </p:sp>
      <p:sp>
        <p:nvSpPr>
          <p:cNvPr id="11" name="Szövegdoboz 10"/>
          <p:cNvSpPr txBox="1"/>
          <p:nvPr/>
        </p:nvSpPr>
        <p:spPr>
          <a:xfrm>
            <a:off x="5271380" y="1556792"/>
            <a:ext cx="2441695" cy="461665"/>
          </a:xfrm>
          <a:prstGeom prst="rect">
            <a:avLst/>
          </a:prstGeom>
          <a:noFill/>
        </p:spPr>
        <p:txBody>
          <a:bodyPr wrap="none" rtlCol="0">
            <a:spAutoFit/>
          </a:bodyPr>
          <a:lstStyle/>
          <a:p>
            <a:r>
              <a:rPr lang="hu-HU" sz="2400" b="1" dirty="0" smtClean="0">
                <a:solidFill>
                  <a:srgbClr val="FF0000"/>
                </a:solidFill>
              </a:rPr>
              <a:t>SEEAÉ, STKÁV</a:t>
            </a:r>
            <a:endParaRPr lang="hu-HU" sz="2400" b="1" dirty="0">
              <a:solidFill>
                <a:srgbClr val="FF0000"/>
              </a:solidFill>
            </a:endParaRPr>
          </a:p>
        </p:txBody>
      </p:sp>
    </p:spTree>
    <p:extLst>
      <p:ext uri="{BB962C8B-B14F-4D97-AF65-F5344CB8AC3E}">
        <p14:creationId xmlns:p14="http://schemas.microsoft.com/office/powerpoint/2010/main" val="2096076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90056"/>
            <a:ext cx="8579296" cy="1143000"/>
          </a:xfrm>
        </p:spPr>
        <p:txBody>
          <a:bodyPr/>
          <a:lstStyle/>
          <a:p>
            <a:pPr algn="l"/>
            <a:r>
              <a:rPr lang="hu-HU" sz="3200" b="1" dirty="0" smtClean="0"/>
              <a:t>BESZERZÉSI ÉRTÉK =</a:t>
            </a:r>
            <a:br>
              <a:rPr lang="hu-HU" sz="3200" b="1" dirty="0" smtClean="0"/>
            </a:br>
            <a:r>
              <a:rPr lang="hu-HU" sz="3200" b="1" dirty="0" smtClean="0"/>
              <a:t/>
            </a:r>
            <a:br>
              <a:rPr lang="hu-HU" sz="3200" b="1" dirty="0" smtClean="0"/>
            </a:br>
            <a:r>
              <a:rPr lang="hu-HU" sz="2400" b="1" dirty="0" smtClean="0"/>
              <a:t>+ </a:t>
            </a:r>
            <a:r>
              <a:rPr lang="hu-HU" sz="1800" b="1" kern="1200" dirty="0" smtClean="0">
                <a:latin typeface="Arial" charset="0"/>
              </a:rPr>
              <a:t>AZ ESZKÖZ MEGSZERZÉSE, LÉTESÍTÉSE, ÜZEMBE HELYEZÉSE</a:t>
            </a:r>
            <a:br>
              <a:rPr lang="hu-HU" sz="1800" b="1" kern="1200" dirty="0" smtClean="0">
                <a:latin typeface="Arial" charset="0"/>
              </a:rPr>
            </a:br>
            <a:r>
              <a:rPr lang="hu-HU" sz="1800" b="1" kern="1200" dirty="0" smtClean="0">
                <a:latin typeface="Arial" charset="0"/>
              </a:rPr>
              <a:t>    ÉRDEKÉBEN AZ ÜZEMBE HELYEZÉSIG, A RAKTÁRBA TÖRTÉNŐ </a:t>
            </a:r>
            <a:br>
              <a:rPr lang="hu-HU" sz="1800" b="1" kern="1200" dirty="0" smtClean="0">
                <a:latin typeface="Arial" charset="0"/>
              </a:rPr>
            </a:br>
            <a:r>
              <a:rPr lang="hu-HU" sz="1800" b="1" kern="1200" dirty="0" smtClean="0">
                <a:latin typeface="Arial" charset="0"/>
              </a:rPr>
              <a:t>    BESZÁLLÍTÁSIG FELMERÜLT, AZ ESZKÖZHÖZ EGYEDILEG  </a:t>
            </a:r>
            <a:br>
              <a:rPr lang="hu-HU" sz="1800" b="1" kern="1200" dirty="0" smtClean="0">
                <a:latin typeface="Arial" charset="0"/>
              </a:rPr>
            </a:br>
            <a:r>
              <a:rPr lang="hu-HU" sz="1800" b="1" kern="1200" dirty="0" smtClean="0">
                <a:latin typeface="Arial" charset="0"/>
              </a:rPr>
              <a:t>    HOZZÁKAPCSOLHATÓ TÉTELEK EGYÜTTES ÖSSZEGE</a:t>
            </a:r>
            <a:br>
              <a:rPr lang="hu-HU" sz="1800" b="1" kern="1200" dirty="0" smtClean="0">
                <a:latin typeface="Arial" charset="0"/>
              </a:rPr>
            </a:br>
            <a:r>
              <a:rPr lang="hu-HU" sz="1800" b="1" kern="1200" dirty="0" smtClean="0">
                <a:latin typeface="Arial" charset="0"/>
              </a:rPr>
              <a:t>- </a:t>
            </a:r>
            <a:r>
              <a:rPr lang="hu-HU" sz="1800" b="1" dirty="0" smtClean="0"/>
              <a:t>ENGEDMÉNYEK</a:t>
            </a:r>
            <a:br>
              <a:rPr lang="hu-HU" sz="1800" b="1" dirty="0" smtClean="0"/>
            </a:br>
            <a:r>
              <a:rPr lang="hu-HU" sz="1800" b="1" dirty="0" smtClean="0"/>
              <a:t>+ FELÁRAK</a:t>
            </a:r>
            <a:br>
              <a:rPr lang="hu-HU" sz="1800" b="1" dirty="0" smtClean="0"/>
            </a:br>
            <a:r>
              <a:rPr lang="hu-HU" sz="1800" b="1" dirty="0" smtClean="0"/>
              <a:t>+ SZÁLLÍTÁSI, RAKODÁSI, ALAPOZÁSI, SZERELÉSI, ÜZEMBE HELYEZÉSI, </a:t>
            </a:r>
            <a:br>
              <a:rPr lang="hu-HU" sz="1800" b="1" dirty="0" smtClean="0"/>
            </a:br>
            <a:r>
              <a:rPr lang="hu-HU" sz="1800" b="1" dirty="0" smtClean="0"/>
              <a:t>   KÖZVETÍTŐI TEVÉKENYSÉG ELLENÉRTÉKE, DÍJAI </a:t>
            </a:r>
            <a:br>
              <a:rPr lang="hu-HU" sz="1800" b="1" dirty="0" smtClean="0"/>
            </a:br>
            <a:r>
              <a:rPr lang="hu-HU" sz="1800" b="1" dirty="0" smtClean="0"/>
              <a:t>+ BIZOMÁNYI DÍJ</a:t>
            </a:r>
            <a:br>
              <a:rPr lang="hu-HU" sz="1800" b="1" dirty="0" smtClean="0"/>
            </a:br>
            <a:r>
              <a:rPr lang="hu-HU" sz="1800" b="1" dirty="0" smtClean="0"/>
              <a:t>+ BESZERZÉSHEZ KAPCSOLÓDÓ ADÓK,  ÉS ADÓJELLEGŰ TÉTELEK, </a:t>
            </a:r>
            <a:br>
              <a:rPr lang="hu-HU" sz="1800" b="1" dirty="0" smtClean="0"/>
            </a:br>
            <a:r>
              <a:rPr lang="hu-HU" sz="1800" b="1" dirty="0" smtClean="0"/>
              <a:t>   VÁMTERHEK</a:t>
            </a:r>
            <a:br>
              <a:rPr lang="hu-HU" sz="1800" b="1" dirty="0" smtClean="0"/>
            </a:br>
            <a:r>
              <a:rPr lang="hu-HU" sz="1800" b="1" dirty="0" smtClean="0"/>
              <a:t>+ ILLETÉK</a:t>
            </a:r>
            <a:br>
              <a:rPr lang="hu-HU" sz="1800" b="1" dirty="0" smtClean="0"/>
            </a:br>
            <a:r>
              <a:rPr lang="hu-HU" sz="1800" b="1" dirty="0" smtClean="0"/>
              <a:t>+ ELŐZETESEN FELSZÁMÍTOTT, DE LE NEM VONHATÓ ÁLTALÁNOS </a:t>
            </a:r>
            <a:br>
              <a:rPr lang="hu-HU" sz="1800" b="1" dirty="0" smtClean="0"/>
            </a:br>
            <a:r>
              <a:rPr lang="hu-HU" sz="1800" b="1" dirty="0" smtClean="0"/>
              <a:t>   FORGALMI ADÓ,</a:t>
            </a:r>
            <a:br>
              <a:rPr lang="hu-HU" sz="1800" b="1" dirty="0" smtClean="0"/>
            </a:br>
            <a:r>
              <a:rPr lang="hu-HU" sz="1800" b="1" dirty="0" smtClean="0"/>
              <a:t>+ JOGSZABÁLYON ALAPULÓ HATÓSÁGI IGAZGATÁSI, SZOLGÁLTATÁSI </a:t>
            </a:r>
            <a:br>
              <a:rPr lang="hu-HU" sz="1800" b="1" dirty="0" smtClean="0"/>
            </a:br>
            <a:r>
              <a:rPr lang="hu-HU" sz="1800" b="1" dirty="0" smtClean="0"/>
              <a:t>   DÍJ,</a:t>
            </a:r>
            <a:br>
              <a:rPr lang="hu-HU" sz="1800" b="1" dirty="0" smtClean="0"/>
            </a:br>
            <a:r>
              <a:rPr lang="hu-HU" sz="1800" b="1" i="1" dirty="0"/>
              <a:t>+</a:t>
            </a:r>
            <a:r>
              <a:rPr lang="hu-HU" sz="1800" b="1" i="1" dirty="0" smtClean="0"/>
              <a:t> </a:t>
            </a:r>
            <a:r>
              <a:rPr lang="hu-HU" sz="1800" b="1" dirty="0" smtClean="0"/>
              <a:t>EGYÉB HATÓSÁGI IGAZGATÁSI, SZOLGÁLTATÁSI ELJÁRÁSI DÍJ </a:t>
            </a:r>
            <a:br>
              <a:rPr lang="hu-HU" sz="1800" b="1" dirty="0" smtClean="0"/>
            </a:br>
            <a:r>
              <a:rPr lang="hu-HU" sz="1800" b="1" dirty="0" smtClean="0"/>
              <a:t>   (KÖRNYEZETVÉDELMI TERMÉKDÍJ, SZAKÉRTŐI DÍJ), </a:t>
            </a:r>
            <a:br>
              <a:rPr lang="hu-HU" sz="1800" b="1" dirty="0" smtClean="0"/>
            </a:br>
            <a:r>
              <a:rPr lang="hu-HU" sz="1800" b="1" dirty="0" smtClean="0"/>
              <a:t>+ VÁSÁROLT VÉTELI OPCIÓ DÍJA</a:t>
            </a:r>
            <a:br>
              <a:rPr lang="hu-HU" sz="1800" b="1" dirty="0" smtClean="0"/>
            </a:br>
            <a:r>
              <a:rPr lang="hu-HU" sz="1800" b="1" dirty="0" smtClean="0"/>
              <a:t>+ HITEL, KÖLCSÖN IDŐARÁNYOS DIJAI, KAMATAI</a:t>
            </a:r>
            <a:endParaRPr lang="hu-HU" sz="1800" b="1" dirty="0"/>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42</a:t>
            </a:fld>
            <a:endParaRPr lang="hu-HU"/>
          </a:p>
        </p:txBody>
      </p:sp>
    </p:spTree>
    <p:extLst>
      <p:ext uri="{BB962C8B-B14F-4D97-AF65-F5344CB8AC3E}">
        <p14:creationId xmlns:p14="http://schemas.microsoft.com/office/powerpoint/2010/main" val="294897271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2790056"/>
            <a:ext cx="8229600" cy="1143000"/>
          </a:xfrm>
        </p:spPr>
        <p:txBody>
          <a:bodyPr/>
          <a:lstStyle/>
          <a:p>
            <a:r>
              <a:rPr lang="hu-HU" b="1" kern="1200" dirty="0" smtClean="0">
                <a:latin typeface="Arial" charset="0"/>
              </a:rPr>
              <a:t>A BESZERZÉSI ÉRTÉKNEK </a:t>
            </a:r>
            <a:r>
              <a:rPr lang="hu-HU" b="1" kern="1200" dirty="0" smtClean="0">
                <a:solidFill>
                  <a:srgbClr val="FF3300"/>
                </a:solidFill>
                <a:latin typeface="Arial" charset="0"/>
              </a:rPr>
              <a:t>NEM RÉSZE </a:t>
            </a:r>
            <a:br>
              <a:rPr lang="hu-HU" b="1" kern="1200" dirty="0" smtClean="0">
                <a:solidFill>
                  <a:srgbClr val="FF3300"/>
                </a:solidFill>
                <a:latin typeface="Arial" charset="0"/>
              </a:rPr>
            </a:br>
            <a:r>
              <a:rPr lang="hu-HU" b="1" kern="1200" dirty="0" smtClean="0">
                <a:solidFill>
                  <a:srgbClr val="FF3300"/>
                </a:solidFill>
                <a:latin typeface="Arial" charset="0"/>
              </a:rPr>
              <a:t/>
            </a:r>
            <a:br>
              <a:rPr lang="hu-HU" b="1" kern="1200" dirty="0" smtClean="0">
                <a:solidFill>
                  <a:srgbClr val="FF3300"/>
                </a:solidFill>
                <a:latin typeface="Arial" charset="0"/>
              </a:rPr>
            </a:br>
            <a:r>
              <a:rPr lang="hu-HU" sz="3200" b="1" kern="1200" dirty="0" smtClean="0">
                <a:latin typeface="Arial" charset="0"/>
              </a:rPr>
              <a:t>A LEVONHATÓ ELŐZETESEN FELSZÁMÍTOTT ÁLTALÁNOS FORGALMI ADÓ</a:t>
            </a:r>
            <a:endParaRPr lang="hu-HU" b="1" dirty="0"/>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43</a:t>
            </a:fld>
            <a:endParaRPr lang="hu-HU"/>
          </a:p>
        </p:txBody>
      </p:sp>
    </p:spTree>
    <p:extLst>
      <p:ext uri="{BB962C8B-B14F-4D97-AF65-F5344CB8AC3E}">
        <p14:creationId xmlns:p14="http://schemas.microsoft.com/office/powerpoint/2010/main" val="379281850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altLang="hu-HU" sz="3600" b="1" dirty="0" smtClean="0">
                <a:solidFill>
                  <a:srgbClr val="FF3300"/>
                </a:solidFill>
              </a:rPr>
              <a:t>PÉLDA A BESZERZÉSI ÉRTÉKRE</a:t>
            </a:r>
          </a:p>
        </p:txBody>
      </p:sp>
      <p:sp>
        <p:nvSpPr>
          <p:cNvPr id="26627" name="Rectangle 3"/>
          <p:cNvSpPr>
            <a:spLocks noGrp="1" noChangeArrowheads="1"/>
          </p:cNvSpPr>
          <p:nvPr>
            <p:ph type="body" idx="1"/>
          </p:nvPr>
        </p:nvSpPr>
        <p:spPr/>
        <p:txBody>
          <a:bodyPr/>
          <a:lstStyle/>
          <a:p>
            <a:pPr marL="0" indent="0" eaLnBrk="1" hangingPunct="1">
              <a:buNone/>
            </a:pPr>
            <a:r>
              <a:rPr lang="hu-HU" altLang="hu-HU" sz="1800" dirty="0" smtClean="0"/>
              <a:t>						    EZER FORINT	</a:t>
            </a:r>
          </a:p>
          <a:p>
            <a:pPr marL="0" indent="0" eaLnBrk="1" hangingPunct="1">
              <a:buNone/>
            </a:pPr>
            <a:r>
              <a:rPr lang="hu-HU" altLang="hu-HU" sz="1800" dirty="0" smtClean="0"/>
              <a:t>+ ÁRLISTA SZERINTI ÁRA (NETTÓ ÉRTÉKEN)		+ 7250  </a:t>
            </a:r>
          </a:p>
          <a:p>
            <a:pPr marL="0" indent="0" eaLnBrk="1" hangingPunct="1">
              <a:buNone/>
            </a:pPr>
            <a:r>
              <a:rPr lang="hu-HU" altLang="hu-HU" sz="1800" dirty="0" smtClean="0"/>
              <a:t>- MENNYISÉGI ENGEDMÉNY:		    10 % 		-    725</a:t>
            </a:r>
          </a:p>
          <a:p>
            <a:pPr marL="0" indent="0" eaLnBrk="1" hangingPunct="1">
              <a:buNone/>
            </a:pPr>
            <a:r>
              <a:rPr lang="hu-HU" altLang="hu-HU" sz="1800" dirty="0" smtClean="0"/>
              <a:t>+ SÜRGŐSSÉGI FELÁR			     6 %	 	+   435</a:t>
            </a:r>
          </a:p>
          <a:p>
            <a:pPr marL="0" indent="0" eaLnBrk="1" hangingPunct="1">
              <a:buNone/>
            </a:pPr>
            <a:r>
              <a:rPr lang="hu-HU" altLang="hu-HU" sz="1800" dirty="0" smtClean="0"/>
              <a:t>+ SZÁLLÍTÁSI KÖLTSÉG  					+   290</a:t>
            </a:r>
          </a:p>
          <a:p>
            <a:pPr marL="0" indent="0" eaLnBrk="1" hangingPunct="1">
              <a:buNone/>
            </a:pPr>
            <a:r>
              <a:rPr lang="hu-HU" altLang="hu-HU" sz="1800" dirty="0" smtClean="0"/>
              <a:t>+ BIZOMÁNYI DÍJ 					+   690 </a:t>
            </a:r>
          </a:p>
          <a:p>
            <a:pPr marL="0" indent="0" eaLnBrk="1" hangingPunct="1">
              <a:buNone/>
            </a:pPr>
            <a:r>
              <a:rPr lang="hu-HU" altLang="hu-HU" sz="1800" dirty="0" smtClean="0"/>
              <a:t>+ KÖRNYEZETVÉDELMI TERMÉKDÍJ 			+ 1000</a:t>
            </a:r>
          </a:p>
          <a:p>
            <a:pPr marL="0" indent="0" eaLnBrk="1" hangingPunct="1">
              <a:buNone/>
            </a:pPr>
            <a:r>
              <a:rPr lang="hu-HU" altLang="hu-HU" sz="1800" dirty="0" smtClean="0"/>
              <a:t>+ AZ AKTIVÁLÁSIG FELMERÜLT HÁROM HÓNAP </a:t>
            </a:r>
            <a:br>
              <a:rPr lang="hu-HU" altLang="hu-HU" sz="1800" dirty="0" smtClean="0"/>
            </a:br>
            <a:r>
              <a:rPr lang="hu-HU" altLang="hu-HU" sz="1800" dirty="0" smtClean="0"/>
              <a:t>    IDŐARÁNYOS KAMATA 4000 EFT HITEL UTÁN 		+    60  </a:t>
            </a:r>
          </a:p>
          <a:p>
            <a:pPr marL="0" indent="0" eaLnBrk="1" hangingPunct="1">
              <a:buNone/>
            </a:pPr>
            <a:endParaRPr lang="hu-HU" altLang="hu-HU" sz="1800" dirty="0"/>
          </a:p>
          <a:p>
            <a:pPr marL="0" indent="0" eaLnBrk="1" hangingPunct="1">
              <a:buNone/>
            </a:pPr>
            <a:r>
              <a:rPr lang="hu-HU" altLang="hu-HU" sz="2400" b="1" dirty="0" smtClean="0">
                <a:solidFill>
                  <a:srgbClr val="FF3300"/>
                </a:solidFill>
              </a:rPr>
              <a:t>ÖSSZESEN:</a:t>
            </a:r>
          </a:p>
          <a:p>
            <a:pPr eaLnBrk="1" hangingPunct="1"/>
            <a:endParaRPr lang="hu-HU" altLang="hu-HU" sz="1800" dirty="0" smtClean="0"/>
          </a:p>
        </p:txBody>
      </p:sp>
      <p:sp>
        <p:nvSpPr>
          <p:cNvPr id="4533252" name="Text Box 4"/>
          <p:cNvSpPr txBox="1">
            <a:spLocks noChangeArrowheads="1"/>
          </p:cNvSpPr>
          <p:nvPr/>
        </p:nvSpPr>
        <p:spPr bwMode="auto">
          <a:xfrm>
            <a:off x="6660232" y="4841402"/>
            <a:ext cx="1066800"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hu-HU" altLang="hu-HU" sz="2400" b="1" u="dbl" dirty="0" smtClean="0">
                <a:solidFill>
                  <a:srgbClr val="FF0000"/>
                </a:solidFill>
                <a:latin typeface="Tahoma" pitchFamily="34" charset="0"/>
              </a:rPr>
              <a:t>9000</a:t>
            </a:r>
            <a:endParaRPr lang="hu-HU" altLang="hu-HU" sz="2400" b="1" u="dbl" dirty="0">
              <a:solidFill>
                <a:srgbClr val="FF0000"/>
              </a:solidFill>
              <a:latin typeface="Tahoma" pitchFamily="34" charset="0"/>
            </a:endParaRPr>
          </a:p>
        </p:txBody>
      </p:sp>
    </p:spTree>
    <p:extLst>
      <p:ext uri="{BB962C8B-B14F-4D97-AF65-F5344CB8AC3E}">
        <p14:creationId xmlns:p14="http://schemas.microsoft.com/office/powerpoint/2010/main" val="2598370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533252"/>
                                        </p:tgtEl>
                                        <p:attrNameLst>
                                          <p:attrName>style.visibility</p:attrName>
                                        </p:attrNameLst>
                                      </p:cBhvr>
                                      <p:to>
                                        <p:strVal val="visible"/>
                                      </p:to>
                                    </p:set>
                                    <p:anim calcmode="lin" valueType="num">
                                      <p:cBhvr additive="base">
                                        <p:cTn id="7" dur="500" fill="hold"/>
                                        <p:tgtEl>
                                          <p:spTgt spid="4533252"/>
                                        </p:tgtEl>
                                        <p:attrNameLst>
                                          <p:attrName>ppt_x</p:attrName>
                                        </p:attrNameLst>
                                      </p:cBhvr>
                                      <p:tavLst>
                                        <p:tav tm="0">
                                          <p:val>
                                            <p:strVal val="0-#ppt_w/2"/>
                                          </p:val>
                                        </p:tav>
                                        <p:tav tm="100000">
                                          <p:val>
                                            <p:strVal val="#ppt_x"/>
                                          </p:val>
                                        </p:tav>
                                      </p:tavLst>
                                    </p:anim>
                                    <p:anim calcmode="lin" valueType="num">
                                      <p:cBhvr additive="base">
                                        <p:cTn id="8" dur="500" fill="hold"/>
                                        <p:tgtEl>
                                          <p:spTgt spid="45332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3252"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457200" y="3942184"/>
            <a:ext cx="8229600" cy="1143000"/>
          </a:xfrm>
        </p:spPr>
        <p:txBody>
          <a:bodyPr/>
          <a:lstStyle/>
          <a:p>
            <a:r>
              <a:rPr lang="hu-HU" b="1" dirty="0" smtClean="0">
                <a:solidFill>
                  <a:srgbClr val="FF3300"/>
                </a:solidFill>
              </a:rPr>
              <a:t>ELŐÁLLÍTÁSI ÉRTÉK</a:t>
            </a:r>
            <a:br>
              <a:rPr lang="hu-HU" b="1" dirty="0" smtClean="0">
                <a:solidFill>
                  <a:srgbClr val="FF3300"/>
                </a:solidFill>
              </a:rPr>
            </a:br>
            <a:r>
              <a:rPr lang="hu-HU" b="1" dirty="0" smtClean="0">
                <a:solidFill>
                  <a:srgbClr val="FF3300"/>
                </a:solidFill>
              </a:rPr>
              <a:t/>
            </a:r>
            <a:br>
              <a:rPr lang="hu-HU" b="1" dirty="0" smtClean="0">
                <a:solidFill>
                  <a:srgbClr val="FF3300"/>
                </a:solidFill>
              </a:rPr>
            </a:br>
            <a:r>
              <a:rPr lang="hu-HU" sz="2400" b="1" dirty="0" smtClean="0"/>
              <a:t>+ </a:t>
            </a:r>
            <a:r>
              <a:rPr lang="hu-HU" sz="2400" b="1" kern="1200" dirty="0" smtClean="0">
                <a:latin typeface="Arial" charset="0"/>
              </a:rPr>
              <a:t>AZ ESZKÖZ (TERMÉK) ELŐÁLLÍTÁSA, ÜZEMBE HELYEZÉSE, BŐVÍTÉSE, RENDELTETÉSÉNEK MEGVÁLTOZTATÁSA, ÁTALAKÍTÁSA, EREDETI ÁLLAGÁNAK HELYREÁLLÍTÁSA VAGY A NYÚJTOTT SZOLGÁLTATÁS SORÁN KÖZVETLENÜL FELMERÜLT KÖLTSÉGEK</a:t>
            </a:r>
            <a:br>
              <a:rPr lang="hu-HU" sz="2400" b="1" kern="1200" dirty="0" smtClean="0">
                <a:latin typeface="Arial" charset="0"/>
              </a:rPr>
            </a:br>
            <a:r>
              <a:rPr lang="hu-HU" sz="2400" b="1" kern="1200" dirty="0" smtClean="0">
                <a:solidFill>
                  <a:srgbClr val="FF3300"/>
                </a:solidFill>
                <a:latin typeface="Arial" charset="0"/>
              </a:rPr>
              <a:t>(KÖZVETLEN ÖNKÖLTSÉG)</a:t>
            </a:r>
            <a:r>
              <a:rPr lang="hu-HU" sz="2400" b="1" kern="1200" dirty="0" smtClean="0">
                <a:latin typeface="Arial" charset="0"/>
              </a:rPr>
              <a:t>.</a:t>
            </a:r>
            <a:br>
              <a:rPr lang="hu-HU" sz="2400" b="1" kern="1200" dirty="0" smtClean="0">
                <a:latin typeface="Arial" charset="0"/>
              </a:rPr>
            </a:br>
            <a:r>
              <a:rPr lang="hu-HU" sz="2400" b="1" kern="1200" dirty="0" smtClean="0">
                <a:latin typeface="Arial" charset="0"/>
              </a:rPr>
              <a:t/>
            </a:r>
            <a:br>
              <a:rPr lang="hu-HU" sz="2400" b="1" kern="1200" dirty="0" smtClean="0">
                <a:latin typeface="Arial" charset="0"/>
              </a:rPr>
            </a:br>
            <a:r>
              <a:rPr lang="hu-HU" sz="2400" b="1" kern="1200" dirty="0" smtClean="0">
                <a:latin typeface="Arial" charset="0"/>
              </a:rPr>
              <a:t>AZ ELŐÁLLÍTÁSSAL KÖZVETLEN KAPCSOLATBA NEM HOZHATÓ IGAZGATÁSI ÉS EGYÉB ÁLTALÁNOS KÖLTSÉGEKET AZ ESZKÖZÉRTÉKELÉS ALAPJÁUL SZOLGÁLÓ KÖZVETLEN ÖNKÖLTSÉG NEM TARTALMAZHAT!</a:t>
            </a:r>
            <a:r>
              <a:rPr lang="hu-HU" kern="1200" dirty="0">
                <a:latin typeface="Arial" charset="0"/>
              </a:rPr>
              <a:t/>
            </a:r>
            <a:br>
              <a:rPr lang="hu-HU" kern="1200" dirty="0">
                <a:latin typeface="Arial" charset="0"/>
              </a:rPr>
            </a:br>
            <a:r>
              <a:rPr lang="hu-HU" dirty="0"/>
              <a:t/>
            </a:r>
            <a:br>
              <a:rPr lang="hu-HU" dirty="0"/>
            </a:br>
            <a:r>
              <a:rPr lang="hu-HU" dirty="0" smtClean="0"/>
              <a:t/>
            </a:r>
            <a:br>
              <a:rPr lang="hu-HU" dirty="0" smtClean="0"/>
            </a:br>
            <a:endParaRPr lang="hu-HU" dirty="0"/>
          </a:p>
        </p:txBody>
      </p:sp>
      <p:sp>
        <p:nvSpPr>
          <p:cNvPr id="3" name="Dia számának helye 2"/>
          <p:cNvSpPr>
            <a:spLocks noGrp="1"/>
          </p:cNvSpPr>
          <p:nvPr>
            <p:ph type="sldNum" sz="quarter" idx="12"/>
          </p:nvPr>
        </p:nvSpPr>
        <p:spPr/>
        <p:txBody>
          <a:bodyPr/>
          <a:lstStyle/>
          <a:p>
            <a:pPr>
              <a:defRPr/>
            </a:pPr>
            <a:fld id="{5C1A5A02-D479-4240-9A70-E442CCA1F124}" type="slidenum">
              <a:rPr lang="hu-HU" smtClean="0"/>
              <a:pPr>
                <a:defRPr/>
              </a:pPr>
              <a:t>45</a:t>
            </a:fld>
            <a:endParaRPr lang="hu-HU"/>
          </a:p>
        </p:txBody>
      </p:sp>
    </p:spTree>
    <p:extLst>
      <p:ext uri="{BB962C8B-B14F-4D97-AF65-F5344CB8AC3E}">
        <p14:creationId xmlns:p14="http://schemas.microsoft.com/office/powerpoint/2010/main" val="2265441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hu-HU" altLang="hu-HU" sz="3600" b="1" dirty="0" smtClean="0">
                <a:solidFill>
                  <a:srgbClr val="FF3300"/>
                </a:solidFill>
              </a:rPr>
              <a:t>PÉLDA AZ ELŐÁLLÍTÁSI ÉRTÉKRE</a:t>
            </a:r>
          </a:p>
        </p:txBody>
      </p:sp>
      <p:sp>
        <p:nvSpPr>
          <p:cNvPr id="26627" name="Rectangle 3"/>
          <p:cNvSpPr>
            <a:spLocks noGrp="1" noChangeArrowheads="1"/>
          </p:cNvSpPr>
          <p:nvPr>
            <p:ph type="body" idx="1"/>
          </p:nvPr>
        </p:nvSpPr>
        <p:spPr>
          <a:xfrm>
            <a:off x="251520" y="1340768"/>
            <a:ext cx="8229600" cy="4525963"/>
          </a:xfrm>
        </p:spPr>
        <p:txBody>
          <a:bodyPr/>
          <a:lstStyle/>
          <a:p>
            <a:pPr marL="0" indent="0" eaLnBrk="1" hangingPunct="1">
              <a:buNone/>
            </a:pPr>
            <a:r>
              <a:rPr lang="hu-HU" sz="2000" dirty="0" smtClean="0"/>
              <a:t>1. KÖZVETLEN ANYAGKÖLTSÉG				10000</a:t>
            </a:r>
          </a:p>
          <a:p>
            <a:pPr marL="0" indent="0">
              <a:buNone/>
            </a:pPr>
            <a:r>
              <a:rPr lang="hu-HU" sz="2000" dirty="0" smtClean="0"/>
              <a:t>2. KÖZVETLEN BÉRKÖLTSÉG					  8000</a:t>
            </a:r>
          </a:p>
          <a:p>
            <a:pPr marL="0" indent="0">
              <a:buNone/>
            </a:pPr>
            <a:r>
              <a:rPr lang="hu-HU" sz="2000" dirty="0" smtClean="0"/>
              <a:t>3. KÖZVETLEN BÉREK JÁRULÉKA				  3200</a:t>
            </a:r>
          </a:p>
          <a:p>
            <a:pPr marL="0" indent="0">
              <a:buNone/>
            </a:pPr>
            <a:r>
              <a:rPr lang="hu-HU" sz="2000" dirty="0" smtClean="0"/>
              <a:t>4. GYÁRTÁSI KÜLÖNKÖLTSÉG			   	    500</a:t>
            </a:r>
          </a:p>
          <a:p>
            <a:pPr marL="0" indent="0">
              <a:buNone/>
            </a:pPr>
            <a:r>
              <a:rPr lang="hu-HU" sz="2000" u="sng" dirty="0" smtClean="0"/>
              <a:t>5. EGYÉB KÖZVETLEN KÖLTSÉG			    	    300   </a:t>
            </a:r>
            <a:endParaRPr lang="hu-HU" sz="2000" dirty="0" smtClean="0"/>
          </a:p>
          <a:p>
            <a:pPr marL="0" indent="0">
              <a:buNone/>
            </a:pPr>
            <a:r>
              <a:rPr lang="hu-HU" sz="2000" b="1" dirty="0" smtClean="0"/>
              <a:t>6. KÖZVETLEN ÖNKÖLTSÉG (1 + 2 + 3 + 4 + 5)		22000</a:t>
            </a:r>
            <a:endParaRPr lang="hu-HU" sz="2000" dirty="0" smtClean="0"/>
          </a:p>
          <a:p>
            <a:pPr marL="0" indent="0">
              <a:buNone/>
            </a:pPr>
            <a:r>
              <a:rPr lang="hu-HU" sz="2000" u="sng" dirty="0" smtClean="0"/>
              <a:t>7. KÖZVETLENÜL EL NEM SZÁMOLT ÜZEMI </a:t>
            </a:r>
            <a:br>
              <a:rPr lang="hu-HU" sz="2000" u="sng" dirty="0" smtClean="0"/>
            </a:br>
            <a:r>
              <a:rPr lang="hu-HU" sz="2000" dirty="0" smtClean="0"/>
              <a:t>    </a:t>
            </a:r>
            <a:r>
              <a:rPr lang="hu-HU" sz="2000" u="sng" dirty="0" smtClean="0"/>
              <a:t> ÁLTALÁNOS KÖLTSÉG				 	  3000</a:t>
            </a:r>
            <a:endParaRPr lang="hu-HU" sz="2000" dirty="0" smtClean="0"/>
          </a:p>
          <a:p>
            <a:pPr marL="0" indent="0">
              <a:buNone/>
            </a:pPr>
            <a:r>
              <a:rPr lang="hu-HU" sz="2000" b="1" dirty="0" smtClean="0"/>
              <a:t>8. SZŰKÍTETT ÖNKÖLTSÉG (6 + 7)				25000</a:t>
            </a:r>
            <a:endParaRPr lang="hu-HU" sz="2000" dirty="0" smtClean="0"/>
          </a:p>
          <a:p>
            <a:pPr marL="0" indent="0">
              <a:buNone/>
            </a:pPr>
            <a:r>
              <a:rPr lang="hu-HU" sz="2000" u="sng" dirty="0" smtClean="0"/>
              <a:t>9. ÉRTÉKESÍTÉS, IGAZGATÁS ÉS EGYÉB </a:t>
            </a:r>
            <a:br>
              <a:rPr lang="hu-HU" sz="2000" u="sng" dirty="0" smtClean="0"/>
            </a:br>
            <a:r>
              <a:rPr lang="hu-HU" sz="2000" dirty="0" smtClean="0"/>
              <a:t>    </a:t>
            </a:r>
            <a:r>
              <a:rPr lang="hu-HU" sz="2000" u="sng" dirty="0" smtClean="0"/>
              <a:t> ÁLTALÁNOS KÖLTSÉG				 	 5000</a:t>
            </a:r>
            <a:endParaRPr lang="hu-HU" sz="2000" dirty="0" smtClean="0"/>
          </a:p>
          <a:p>
            <a:pPr marL="0" indent="0">
              <a:buNone/>
            </a:pPr>
            <a:r>
              <a:rPr lang="hu-HU" sz="2000" b="1" dirty="0" smtClean="0"/>
              <a:t>10. </a:t>
            </a:r>
            <a:r>
              <a:rPr lang="hu-HU" sz="2400" b="1" dirty="0" smtClean="0"/>
              <a:t>Teljes </a:t>
            </a:r>
            <a:r>
              <a:rPr lang="hu-HU" sz="2400" b="1" dirty="0"/>
              <a:t>önköltség (8 + 9</a:t>
            </a:r>
            <a:r>
              <a:rPr lang="hu-HU" sz="2400" b="1" dirty="0" smtClean="0"/>
              <a:t>)		         	         30000</a:t>
            </a:r>
          </a:p>
          <a:p>
            <a:pPr marL="0" indent="0">
              <a:buNone/>
            </a:pPr>
            <a:r>
              <a:rPr lang="hu-HU" sz="2400" b="1" dirty="0"/>
              <a:t> </a:t>
            </a:r>
            <a:r>
              <a:rPr lang="hu-HU" sz="2400" b="1" dirty="0" smtClean="0"/>
              <a:t>   LEGYÁRTOTT MENNYISÉG 5 DB</a:t>
            </a:r>
            <a:endParaRPr lang="hu-HU" sz="2400" dirty="0"/>
          </a:p>
          <a:p>
            <a:pPr marL="0" indent="0" eaLnBrk="1" hangingPunct="1">
              <a:buNone/>
            </a:pPr>
            <a:r>
              <a:rPr lang="hu-HU" altLang="hu-HU" sz="2400" b="1" dirty="0" smtClean="0">
                <a:solidFill>
                  <a:srgbClr val="FF3300"/>
                </a:solidFill>
              </a:rPr>
              <a:t>EGYSÉGKÖLTSÉG </a:t>
            </a:r>
            <a:r>
              <a:rPr lang="hu-HU" altLang="hu-HU" sz="1800" b="1" dirty="0" smtClean="0">
                <a:solidFill>
                  <a:srgbClr val="FF3300"/>
                </a:solidFill>
              </a:rPr>
              <a:t>(KÖZVETLEN ÖNKÖLTSÉGEN):</a:t>
            </a:r>
          </a:p>
          <a:p>
            <a:pPr eaLnBrk="1" hangingPunct="1"/>
            <a:endParaRPr lang="hu-HU" altLang="hu-HU" sz="1800" dirty="0" smtClean="0"/>
          </a:p>
        </p:txBody>
      </p:sp>
      <p:sp>
        <p:nvSpPr>
          <p:cNvPr id="4533252" name="Text Box 4"/>
          <p:cNvSpPr txBox="1">
            <a:spLocks noChangeArrowheads="1"/>
          </p:cNvSpPr>
          <p:nvPr/>
        </p:nvSpPr>
        <p:spPr bwMode="auto">
          <a:xfrm>
            <a:off x="6876256" y="6209554"/>
            <a:ext cx="1800200" cy="38779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80000"/>
              </a:lnSpc>
              <a:spcBef>
                <a:spcPct val="50000"/>
              </a:spcBef>
              <a:buFontTx/>
              <a:buNone/>
            </a:pPr>
            <a:r>
              <a:rPr lang="hu-HU" altLang="hu-HU" sz="2400" b="1" u="dbl" dirty="0" smtClean="0">
                <a:solidFill>
                  <a:srgbClr val="FF0000"/>
                </a:solidFill>
                <a:latin typeface="Tahoma" pitchFamily="34" charset="0"/>
              </a:rPr>
              <a:t>4400/DB</a:t>
            </a:r>
            <a:endParaRPr lang="hu-HU" altLang="hu-HU" sz="2400" b="1" u="dbl" dirty="0">
              <a:solidFill>
                <a:srgbClr val="FF0000"/>
              </a:solidFill>
              <a:latin typeface="Tahoma" pitchFamily="34" charset="0"/>
            </a:endParaRPr>
          </a:p>
        </p:txBody>
      </p:sp>
    </p:spTree>
    <p:extLst>
      <p:ext uri="{BB962C8B-B14F-4D97-AF65-F5344CB8AC3E}">
        <p14:creationId xmlns:p14="http://schemas.microsoft.com/office/powerpoint/2010/main" val="392827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62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62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62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2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62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662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662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5332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P spid="453325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934ECB0C-6F33-4328-830E-9814F0A5B8D5}" type="slidenum">
              <a:rPr lang="hu-HU" altLang="hu-HU" sz="1400" smtClean="0"/>
              <a:pPr>
                <a:spcBef>
                  <a:spcPct val="0"/>
                </a:spcBef>
                <a:buFontTx/>
                <a:buNone/>
                <a:defRPr/>
              </a:pPr>
              <a:t>47</a:t>
            </a:fld>
            <a:endParaRPr lang="hu-HU" altLang="hu-HU" sz="1400" smtClean="0"/>
          </a:p>
        </p:txBody>
      </p:sp>
      <p:sp>
        <p:nvSpPr>
          <p:cNvPr id="5" name="AutoShape 4"/>
          <p:cNvSpPr>
            <a:spLocks/>
          </p:cNvSpPr>
          <p:nvPr/>
        </p:nvSpPr>
        <p:spPr bwMode="auto">
          <a:xfrm>
            <a:off x="296863" y="1844824"/>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6800" b="1" dirty="0" smtClean="0">
                <a:cs typeface="+mn-cs"/>
                <a:sym typeface="Wingdings" pitchFamily="2" charset="2"/>
              </a:rPr>
              <a:t>3. </a:t>
            </a:r>
            <a:br>
              <a:rPr lang="hu-HU" altLang="hu-HU" sz="6800" b="1" dirty="0" smtClean="0">
                <a:cs typeface="+mn-cs"/>
                <a:sym typeface="Wingdings" pitchFamily="2" charset="2"/>
              </a:rPr>
            </a:br>
            <a:r>
              <a:rPr lang="hu-HU" altLang="hu-HU" sz="3600" b="1" dirty="0" smtClean="0">
                <a:sym typeface="Wingdings" pitchFamily="2" charset="2"/>
              </a:rPr>
              <a:t>CSOPORTOS ÉRTÉKELÉS: KÉSZLETELSZÁMOLÁS</a:t>
            </a:r>
          </a:p>
          <a:p>
            <a:pPr algn="ctr">
              <a:spcBef>
                <a:spcPct val="0"/>
              </a:spcBef>
              <a:buFontTx/>
              <a:buNone/>
              <a:defRPr/>
            </a:pPr>
            <a:r>
              <a:rPr lang="hu-HU" altLang="hu-HU" sz="2000" b="1" dirty="0" smtClean="0">
                <a:cs typeface="+mn-cs"/>
              </a:rPr>
              <a:t>(KÉSZLETEK FAJTÁI, MÉRLEGELT ÁTLAGÁR, FIFO MÓDSZER)</a:t>
            </a:r>
            <a:endParaRPr lang="hu-HU" altLang="hu-HU" sz="3600" b="1" dirty="0" smtClean="0">
              <a:cs typeface="+mn-cs"/>
            </a:endParaRPr>
          </a:p>
        </p:txBody>
      </p:sp>
    </p:spTree>
    <p:extLst>
      <p:ext uri="{BB962C8B-B14F-4D97-AF65-F5344CB8AC3E}">
        <p14:creationId xmlns:p14="http://schemas.microsoft.com/office/powerpoint/2010/main" val="2866711289"/>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FFA67931-89B7-4715-A346-52EE4D3C2669}" type="slidenum">
              <a:rPr lang="hu-HU" altLang="hu-HU" sz="1400" smtClean="0"/>
              <a:pPr algn="r" eaLnBrk="1" hangingPunct="1">
                <a:spcBef>
                  <a:spcPct val="0"/>
                </a:spcBef>
                <a:buFontTx/>
                <a:buNone/>
              </a:pPr>
              <a:t>48</a:t>
            </a:fld>
            <a:endParaRPr lang="hu-HU" altLang="hu-HU" sz="1400" smtClean="0"/>
          </a:p>
        </p:txBody>
      </p:sp>
      <p:sp>
        <p:nvSpPr>
          <p:cNvPr id="13315" name="Rectangle 2"/>
          <p:cNvSpPr>
            <a:spLocks noGrp="1" noChangeArrowheads="1"/>
          </p:cNvSpPr>
          <p:nvPr>
            <p:ph type="title"/>
          </p:nvPr>
        </p:nvSpPr>
        <p:spPr/>
        <p:txBody>
          <a:bodyPr/>
          <a:lstStyle/>
          <a:p>
            <a:pPr eaLnBrk="1" hangingPunct="1"/>
            <a:r>
              <a:rPr lang="hu-HU" altLang="hu-HU" smtClean="0"/>
              <a:t>A MÉRLEGBEN SZEREPLŐ KÉSZLETEK ÉRTÉKELÉSE</a:t>
            </a:r>
          </a:p>
        </p:txBody>
      </p:sp>
      <p:sp>
        <p:nvSpPr>
          <p:cNvPr id="1398787" name="Text Box 3"/>
          <p:cNvSpPr txBox="1">
            <a:spLocks noChangeArrowheads="1"/>
          </p:cNvSpPr>
          <p:nvPr/>
        </p:nvSpPr>
        <p:spPr bwMode="auto">
          <a:xfrm>
            <a:off x="179388" y="1844675"/>
            <a:ext cx="8858250" cy="435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lvl="1">
              <a:spcBef>
                <a:spcPct val="0"/>
              </a:spcBef>
              <a:buFontTx/>
              <a:buNone/>
            </a:pPr>
            <a:r>
              <a:rPr lang="hu-HU" altLang="hu-HU" sz="4000" b="1">
                <a:solidFill>
                  <a:srgbClr val="FF0000"/>
                </a:solidFill>
              </a:rPr>
              <a:t>+ KÖNYV SZERINTI ÉRTÉK </a:t>
            </a:r>
            <a:br>
              <a:rPr lang="hu-HU" altLang="hu-HU" sz="4000" b="1">
                <a:solidFill>
                  <a:srgbClr val="FF0000"/>
                </a:solidFill>
              </a:rPr>
            </a:br>
            <a:r>
              <a:rPr lang="hu-HU" altLang="hu-HU" sz="4000" b="1">
                <a:solidFill>
                  <a:srgbClr val="FF0000"/>
                </a:solidFill>
              </a:rPr>
              <a:t>   (BEKERÜLÉSI ÉRTÉK, </a:t>
            </a:r>
            <a:br>
              <a:rPr lang="hu-HU" altLang="hu-HU" sz="4000" b="1">
                <a:solidFill>
                  <a:srgbClr val="FF0000"/>
                </a:solidFill>
              </a:rPr>
            </a:br>
            <a:r>
              <a:rPr lang="hu-HU" altLang="hu-HU" sz="4000" b="1">
                <a:solidFill>
                  <a:srgbClr val="FF0000"/>
                </a:solidFill>
              </a:rPr>
              <a:t>    ELŐÁLLÍTÁSI KÖLTSÉG) </a:t>
            </a:r>
          </a:p>
          <a:p>
            <a:pPr lvl="1">
              <a:spcBef>
                <a:spcPct val="0"/>
              </a:spcBef>
              <a:buFontTx/>
              <a:buNone/>
            </a:pPr>
            <a:r>
              <a:rPr lang="hu-HU" altLang="hu-HU" sz="4000" b="1">
                <a:solidFill>
                  <a:srgbClr val="FF0000"/>
                </a:solidFill>
              </a:rPr>
              <a:t>-  ÉRTÉKVESZTÉSEK</a:t>
            </a:r>
          </a:p>
          <a:p>
            <a:pPr lvl="1">
              <a:spcBef>
                <a:spcPct val="0"/>
              </a:spcBef>
              <a:buFontTx/>
              <a:buNone/>
            </a:pPr>
            <a:r>
              <a:rPr lang="hu-HU" altLang="hu-HU" sz="4000" b="1" u="sng">
                <a:solidFill>
                  <a:srgbClr val="FF0000"/>
                </a:solidFill>
              </a:rPr>
              <a:t>+ ÉRTÉKVESZTÉS VISSZAÍRÁSA</a:t>
            </a:r>
          </a:p>
          <a:p>
            <a:pPr lvl="1">
              <a:spcBef>
                <a:spcPct val="0"/>
              </a:spcBef>
              <a:buFontTx/>
              <a:buNone/>
            </a:pPr>
            <a:r>
              <a:rPr lang="hu-HU" altLang="hu-HU" sz="4000" b="1">
                <a:solidFill>
                  <a:srgbClr val="FF0000"/>
                </a:solidFill>
              </a:rPr>
              <a:t>= MÉRLEGÉRTÉK</a:t>
            </a:r>
          </a:p>
          <a:p>
            <a:pPr>
              <a:spcBef>
                <a:spcPct val="0"/>
              </a:spcBef>
              <a:buFontTx/>
              <a:buNone/>
            </a:pPr>
            <a:endParaRPr lang="hu-HU" altLang="hu-HU" sz="4000" b="1">
              <a:solidFill>
                <a:srgbClr val="FF0000"/>
              </a:solidFill>
            </a:endParaRPr>
          </a:p>
        </p:txBody>
      </p:sp>
    </p:spTree>
    <p:extLst>
      <p:ext uri="{BB962C8B-B14F-4D97-AF65-F5344CB8AC3E}">
        <p14:creationId xmlns:p14="http://schemas.microsoft.com/office/powerpoint/2010/main" val="138746221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398787">
                                            <p:txEl>
                                              <p:pRg st="0" end="0"/>
                                            </p:txEl>
                                          </p:spTgt>
                                        </p:tgtEl>
                                        <p:attrNameLst>
                                          <p:attrName>style.visibility</p:attrName>
                                        </p:attrNameLst>
                                      </p:cBhvr>
                                      <p:to>
                                        <p:strVal val="visible"/>
                                      </p:to>
                                    </p:set>
                                    <p:anim calcmode="lin" valueType="num">
                                      <p:cBhvr additive="base">
                                        <p:cTn id="7" dur="500" fill="hold"/>
                                        <p:tgtEl>
                                          <p:spTgt spid="139878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87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398787">
                                            <p:txEl>
                                              <p:pRg st="1" end="1"/>
                                            </p:txEl>
                                          </p:spTgt>
                                        </p:tgtEl>
                                        <p:attrNameLst>
                                          <p:attrName>style.visibility</p:attrName>
                                        </p:attrNameLst>
                                      </p:cBhvr>
                                      <p:to>
                                        <p:strVal val="visible"/>
                                      </p:to>
                                    </p:set>
                                    <p:anim calcmode="lin" valueType="num">
                                      <p:cBhvr additive="base">
                                        <p:cTn id="13" dur="500" fill="hold"/>
                                        <p:tgtEl>
                                          <p:spTgt spid="139878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9878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398787">
                                            <p:txEl>
                                              <p:pRg st="2" end="2"/>
                                            </p:txEl>
                                          </p:spTgt>
                                        </p:tgtEl>
                                        <p:attrNameLst>
                                          <p:attrName>style.visibility</p:attrName>
                                        </p:attrNameLst>
                                      </p:cBhvr>
                                      <p:to>
                                        <p:strVal val="visible"/>
                                      </p:to>
                                    </p:set>
                                    <p:anim calcmode="lin" valueType="num">
                                      <p:cBhvr additive="base">
                                        <p:cTn id="19" dur="500" fill="hold"/>
                                        <p:tgtEl>
                                          <p:spTgt spid="139878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9878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398787">
                                            <p:txEl>
                                              <p:pRg st="3" end="3"/>
                                            </p:txEl>
                                          </p:spTgt>
                                        </p:tgtEl>
                                        <p:attrNameLst>
                                          <p:attrName>style.visibility</p:attrName>
                                        </p:attrNameLst>
                                      </p:cBhvr>
                                      <p:to>
                                        <p:strVal val="visible"/>
                                      </p:to>
                                    </p:set>
                                    <p:anim calcmode="lin" valueType="num">
                                      <p:cBhvr additive="base">
                                        <p:cTn id="25" dur="500" fill="hold"/>
                                        <p:tgtEl>
                                          <p:spTgt spid="139878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9878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8787" grpId="0" build="p" bldLvl="2"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25F87CB-FC64-4D81-BA12-443FEA86CA3F}" type="slidenum">
              <a:rPr lang="hu-HU" altLang="hu-HU" sz="1400" smtClean="0"/>
              <a:pPr algn="r" eaLnBrk="1" hangingPunct="1">
                <a:spcBef>
                  <a:spcPct val="0"/>
                </a:spcBef>
                <a:buFontTx/>
                <a:buNone/>
              </a:pPr>
              <a:t>49</a:t>
            </a:fld>
            <a:endParaRPr lang="hu-HU" altLang="hu-HU" sz="1400" smtClean="0"/>
          </a:p>
        </p:txBody>
      </p:sp>
      <p:pic>
        <p:nvPicPr>
          <p:cNvPr id="102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875" y="-26988"/>
            <a:ext cx="10801350" cy="720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5715" name="Rectangle 3"/>
          <p:cNvSpPr>
            <a:spLocks noGrp="1" noChangeArrowheads="1"/>
          </p:cNvSpPr>
          <p:nvPr>
            <p:ph type="title"/>
          </p:nvPr>
        </p:nvSpPr>
        <p:spPr>
          <a:xfrm>
            <a:off x="735013" y="2862263"/>
            <a:ext cx="8229600" cy="1143000"/>
          </a:xfrm>
        </p:spPr>
        <p:txBody>
          <a:bodyPr/>
          <a:lstStyle/>
          <a:p>
            <a:pPr eaLnBrk="1" hangingPunct="1">
              <a:defRPr/>
            </a:pPr>
            <a:r>
              <a:rPr lang="hu-HU" altLang="hu-HU" sz="6000" dirty="0" smtClean="0">
                <a:solidFill>
                  <a:schemeClr val="bg1"/>
                </a:solidFill>
                <a:effectLst>
                  <a:outerShdw blurRad="38100" dist="38100" dir="2700000" algn="tl">
                    <a:srgbClr val="000000">
                      <a:alpha val="43137"/>
                    </a:srgbClr>
                  </a:outerShdw>
                </a:effectLst>
              </a:rPr>
              <a:t>VÁSÁROLT KÉSZLETEK:</a:t>
            </a:r>
            <a:br>
              <a:rPr lang="hu-HU" altLang="hu-HU" sz="6000" dirty="0" smtClean="0">
                <a:solidFill>
                  <a:schemeClr val="bg1"/>
                </a:solidFill>
                <a:effectLst>
                  <a:outerShdw blurRad="38100" dist="38100" dir="2700000" algn="tl">
                    <a:srgbClr val="000000">
                      <a:alpha val="43137"/>
                    </a:srgbClr>
                  </a:outerShdw>
                </a:effectLst>
              </a:rPr>
            </a:br>
            <a:r>
              <a:rPr lang="hu-HU" altLang="hu-HU" sz="6000" dirty="0" smtClean="0">
                <a:solidFill>
                  <a:schemeClr val="bg1"/>
                </a:solidFill>
                <a:effectLst>
                  <a:outerShdw blurRad="38100" dist="38100" dir="2700000" algn="tl">
                    <a:srgbClr val="000000">
                      <a:alpha val="43137"/>
                    </a:srgbClr>
                  </a:outerShdw>
                </a:effectLst>
              </a:rPr>
              <a:t>ANYAGOK, </a:t>
            </a:r>
            <a:br>
              <a:rPr lang="hu-HU" altLang="hu-HU" sz="6000" dirty="0" smtClean="0">
                <a:solidFill>
                  <a:schemeClr val="bg1"/>
                </a:solidFill>
                <a:effectLst>
                  <a:outerShdw blurRad="38100" dist="38100" dir="2700000" algn="tl">
                    <a:srgbClr val="000000">
                      <a:alpha val="43137"/>
                    </a:srgbClr>
                  </a:outerShdw>
                </a:effectLst>
              </a:rPr>
            </a:br>
            <a:r>
              <a:rPr lang="hu-HU" altLang="hu-HU" sz="6000" dirty="0" smtClean="0">
                <a:solidFill>
                  <a:schemeClr val="bg1"/>
                </a:solidFill>
                <a:effectLst>
                  <a:outerShdw blurRad="38100" dist="38100" dir="2700000" algn="tl">
                    <a:srgbClr val="000000">
                      <a:alpha val="43137"/>
                    </a:srgbClr>
                  </a:outerShdw>
                </a:effectLst>
              </a:rPr>
              <a:t>ÁRUK, GÖNGYÖLEGEK</a:t>
            </a:r>
          </a:p>
        </p:txBody>
      </p:sp>
      <p:sp>
        <p:nvSpPr>
          <p:cNvPr id="1395716" name="Rectangle 4"/>
          <p:cNvSpPr>
            <a:spLocks noChangeArrowheads="1"/>
          </p:cNvSpPr>
          <p:nvPr/>
        </p:nvSpPr>
        <p:spPr bwMode="auto">
          <a:xfrm>
            <a:off x="0" y="1654175"/>
            <a:ext cx="10188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pPr>
            <a:endParaRPr lang="hu-HU" altLang="hu-HU" sz="4400" b="1">
              <a:solidFill>
                <a:schemeClr val="bg1"/>
              </a:solidFill>
            </a:endParaRPr>
          </a:p>
        </p:txBody>
      </p:sp>
    </p:spTree>
    <p:extLst>
      <p:ext uri="{BB962C8B-B14F-4D97-AF65-F5344CB8AC3E}">
        <p14:creationId xmlns:p14="http://schemas.microsoft.com/office/powerpoint/2010/main" val="25864157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95715"/>
                                        </p:tgtEl>
                                        <p:attrNameLst>
                                          <p:attrName>style.visibility</p:attrName>
                                        </p:attrNameLst>
                                      </p:cBhvr>
                                      <p:to>
                                        <p:strVal val="hidden"/>
                                      </p:to>
                                    </p:set>
                                  </p:childTnLst>
                                </p:cTn>
                              </p:par>
                              <p:par>
                                <p:cTn id="7" presetID="2" presetClass="entr" presetSubtype="8" fill="hold" grpId="0" nodeType="withEffect" nodePh="1">
                                  <p:stCondLst>
                                    <p:cond delay="0"/>
                                  </p:stCondLst>
                                  <p:endCondLst>
                                    <p:cond evt="begin" delay="0">
                                      <p:tn val="7"/>
                                    </p:cond>
                                  </p:endCondLst>
                                  <p:childTnLst>
                                    <p:set>
                                      <p:cBhvr>
                                        <p:cTn id="8" dur="1" fill="hold">
                                          <p:stCondLst>
                                            <p:cond delay="0"/>
                                          </p:stCondLst>
                                        </p:cTn>
                                        <p:tgtEl>
                                          <p:spTgt spid="1395716">
                                            <p:txEl>
                                              <p:pRg st="0" end="0"/>
                                            </p:txEl>
                                          </p:spTgt>
                                        </p:tgtEl>
                                        <p:attrNameLst>
                                          <p:attrName>style.visibility</p:attrName>
                                        </p:attrNameLst>
                                      </p:cBhvr>
                                      <p:to>
                                        <p:strVal val="visible"/>
                                      </p:to>
                                    </p:set>
                                    <p:anim calcmode="lin" valueType="num">
                                      <p:cBhvr additive="base">
                                        <p:cTn id="9" dur="500" fill="hold"/>
                                        <p:tgtEl>
                                          <p:spTgt spid="1395716">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139571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5" grpId="0"/>
      <p:bldP spid="1395716"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7AE9534-E856-4DD0-BACA-680496ACBB3C}" type="slidenum">
              <a:rPr lang="hu-HU" altLang="hu-HU" sz="1400" smtClean="0"/>
              <a:pPr algn="r" eaLnBrk="1" hangingPunct="1">
                <a:spcBef>
                  <a:spcPct val="0"/>
                </a:spcBef>
                <a:buFontTx/>
                <a:buNone/>
              </a:pPr>
              <a:t>5</a:t>
            </a:fld>
            <a:endParaRPr lang="hu-HU" altLang="hu-HU" sz="1400" smtClean="0"/>
          </a:p>
        </p:txBody>
      </p:sp>
      <p:sp>
        <p:nvSpPr>
          <p:cNvPr id="43011" name="Rectangle 2"/>
          <p:cNvSpPr>
            <a:spLocks noGrp="1" noChangeArrowheads="1"/>
          </p:cNvSpPr>
          <p:nvPr>
            <p:ph type="title"/>
          </p:nvPr>
        </p:nvSpPr>
        <p:spPr>
          <a:xfrm>
            <a:off x="0" y="1484313"/>
            <a:ext cx="9144000" cy="3743325"/>
          </a:xfrm>
          <a:ln w="76200">
            <a:solidFill>
              <a:srgbClr val="FF0000"/>
            </a:solidFill>
            <a:miter lim="800000"/>
            <a:headEnd/>
            <a:tailEnd/>
          </a:ln>
        </p:spPr>
        <p:txBody>
          <a:bodyPr/>
          <a:lstStyle/>
          <a:p>
            <a:pPr eaLnBrk="1" hangingPunct="1"/>
            <a:r>
              <a:rPr lang="hu-HU" altLang="hu-HU" sz="4000" b="1" dirty="0" smtClean="0">
                <a:solidFill>
                  <a:schemeClr val="accent4"/>
                </a:solidFill>
              </a:rPr>
              <a:t> A PÉNZFORGALOM (CASH FLOW) </a:t>
            </a:r>
            <a:br>
              <a:rPr lang="hu-HU" altLang="hu-HU" sz="4000" b="1" dirty="0" smtClean="0">
                <a:solidFill>
                  <a:schemeClr val="accent4"/>
                </a:solidFill>
              </a:rPr>
            </a:br>
            <a:r>
              <a:rPr lang="hu-HU" altLang="hu-HU" sz="4000" b="1" dirty="0" smtClean="0">
                <a:solidFill>
                  <a:schemeClr val="accent4"/>
                </a:solidFill>
              </a:rPr>
              <a:t>A PÉNZBEVÉTELEK ÉS PÉNZKIADÁSOK KÜLÖNBÖZETETE</a:t>
            </a:r>
            <a:br>
              <a:rPr lang="hu-HU" altLang="hu-HU" sz="4000" b="1" dirty="0" smtClean="0">
                <a:solidFill>
                  <a:schemeClr val="accent4"/>
                </a:solidFill>
              </a:rPr>
            </a:br>
            <a:r>
              <a:rPr lang="hu-HU" altLang="hu-HU" sz="4000" b="1" dirty="0" smtClean="0">
                <a:solidFill>
                  <a:schemeClr val="accent4"/>
                </a:solidFill>
              </a:rPr>
              <a:t/>
            </a:r>
            <a:br>
              <a:rPr lang="hu-HU" altLang="hu-HU" sz="4000" b="1" dirty="0" smtClean="0">
                <a:solidFill>
                  <a:schemeClr val="accent4"/>
                </a:solidFill>
              </a:rPr>
            </a:br>
            <a:r>
              <a:rPr lang="hu-HU" altLang="hu-HU" sz="4000" b="1" dirty="0" smtClean="0">
                <a:solidFill>
                  <a:srgbClr val="FF3300"/>
                </a:solidFill>
              </a:rPr>
              <a:t>CF=BEVÉTEL-KIADÁS</a:t>
            </a:r>
          </a:p>
        </p:txBody>
      </p:sp>
    </p:spTree>
    <p:extLst>
      <p:ext uri="{BB962C8B-B14F-4D97-AF65-F5344CB8AC3E}">
        <p14:creationId xmlns:p14="http://schemas.microsoft.com/office/powerpoint/2010/main" val="35290745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7ED7BD0-0BFB-41E2-8A70-04B6A4E4D2E6}" type="slidenum">
              <a:rPr lang="hu-HU" altLang="hu-HU" sz="1400" smtClean="0"/>
              <a:pPr algn="r" eaLnBrk="1" hangingPunct="1">
                <a:spcBef>
                  <a:spcPct val="0"/>
                </a:spcBef>
                <a:buFontTx/>
                <a:buNone/>
              </a:pPr>
              <a:t>50</a:t>
            </a:fld>
            <a:endParaRPr lang="hu-HU" altLang="hu-HU" sz="1400" smtClean="0"/>
          </a:p>
        </p:txBody>
      </p:sp>
      <p:pic>
        <p:nvPicPr>
          <p:cNvPr id="1126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5438" y="-100013"/>
            <a:ext cx="10801351" cy="72009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5716" name="Rectangle 4"/>
          <p:cNvSpPr>
            <a:spLocks noChangeArrowheads="1"/>
          </p:cNvSpPr>
          <p:nvPr/>
        </p:nvSpPr>
        <p:spPr bwMode="auto">
          <a:xfrm>
            <a:off x="0" y="1906588"/>
            <a:ext cx="10188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defRPr/>
            </a:pPr>
            <a:r>
              <a:rPr lang="hu-HU" altLang="hu-HU" sz="4800" b="1" dirty="0" smtClean="0">
                <a:solidFill>
                  <a:schemeClr val="bg1"/>
                </a:solidFill>
                <a:effectLst>
                  <a:outerShdw blurRad="38100" dist="38100" dir="2700000" algn="tl">
                    <a:srgbClr val="000000">
                      <a:alpha val="43137"/>
                    </a:srgbClr>
                  </a:outerShdw>
                </a:effectLst>
              </a:rPr>
              <a:t>Tényleges beszerzési áron</a:t>
            </a:r>
          </a:p>
          <a:p>
            <a:pPr lvl="1" eaLnBrk="1" hangingPunct="1">
              <a:lnSpc>
                <a:spcPct val="85000"/>
              </a:lnSpc>
              <a:defRPr/>
            </a:pPr>
            <a:r>
              <a:rPr lang="hu-HU" altLang="hu-HU" sz="4400" b="1" dirty="0" smtClean="0">
                <a:solidFill>
                  <a:schemeClr val="bg1"/>
                </a:solidFill>
                <a:effectLst>
                  <a:outerShdw blurRad="38100" dist="38100" dir="2700000" algn="tl">
                    <a:srgbClr val="000000">
                      <a:alpha val="43137"/>
                    </a:srgbClr>
                  </a:outerShdw>
                </a:effectLst>
              </a:rPr>
              <a:t>FIFO módszer szerinti</a:t>
            </a:r>
          </a:p>
          <a:p>
            <a:pPr eaLnBrk="1" hangingPunct="1">
              <a:lnSpc>
                <a:spcPct val="85000"/>
              </a:lnSpc>
              <a:buFontTx/>
              <a:buNone/>
              <a:defRPr/>
            </a:pPr>
            <a:r>
              <a:rPr lang="hu-HU" altLang="hu-HU" sz="4800" b="1" dirty="0" smtClean="0">
                <a:solidFill>
                  <a:schemeClr val="bg1"/>
                </a:solidFill>
                <a:effectLst>
                  <a:outerShdw blurRad="38100" dist="38100" dir="2700000" algn="tl">
                    <a:srgbClr val="000000">
                      <a:alpha val="43137"/>
                    </a:srgbClr>
                  </a:outerShdw>
                </a:effectLst>
              </a:rPr>
              <a:t>Átlagos (súlyozott beszerzési áron)</a:t>
            </a:r>
          </a:p>
          <a:p>
            <a:pPr lvl="1" eaLnBrk="1" hangingPunct="1">
              <a:lnSpc>
                <a:spcPct val="85000"/>
              </a:lnSpc>
              <a:defRPr/>
            </a:pPr>
            <a:r>
              <a:rPr lang="hu-HU" altLang="hu-HU" sz="4400" b="1" dirty="0" smtClean="0">
                <a:solidFill>
                  <a:schemeClr val="bg1"/>
                </a:solidFill>
                <a:effectLst>
                  <a:outerShdw blurRad="38100" dist="38100" dir="2700000" algn="tl">
                    <a:srgbClr val="000000">
                      <a:alpha val="43137"/>
                    </a:srgbClr>
                  </a:outerShdw>
                </a:effectLst>
              </a:rPr>
              <a:t>csúsztatott átlagár</a:t>
            </a:r>
          </a:p>
          <a:p>
            <a:pPr lvl="1" eaLnBrk="1" hangingPunct="1">
              <a:lnSpc>
                <a:spcPct val="85000"/>
              </a:lnSpc>
              <a:defRPr/>
            </a:pPr>
            <a:r>
              <a:rPr lang="hu-HU" altLang="hu-HU" sz="4400" b="1" dirty="0" smtClean="0">
                <a:solidFill>
                  <a:schemeClr val="bg1"/>
                </a:solidFill>
                <a:effectLst>
                  <a:outerShdw blurRad="38100" dist="38100" dir="2700000" algn="tl">
                    <a:srgbClr val="000000">
                      <a:alpha val="43137"/>
                    </a:srgbClr>
                  </a:outerShdw>
                </a:effectLst>
              </a:rPr>
              <a:t>éves átlagár</a:t>
            </a:r>
          </a:p>
          <a:p>
            <a:pPr lvl="1" eaLnBrk="1" hangingPunct="1">
              <a:lnSpc>
                <a:spcPct val="85000"/>
              </a:lnSpc>
              <a:defRPr/>
            </a:pPr>
            <a:r>
              <a:rPr lang="hu-HU" altLang="hu-HU" sz="4400" b="1" dirty="0" smtClean="0">
                <a:solidFill>
                  <a:schemeClr val="bg1"/>
                </a:solidFill>
                <a:effectLst>
                  <a:outerShdw blurRad="38100" dist="38100" dir="2700000" algn="tl">
                    <a:srgbClr val="000000">
                      <a:alpha val="43137"/>
                    </a:srgbClr>
                  </a:outerShdw>
                </a:effectLst>
              </a:rPr>
              <a:t>elszámoló ár +/- árkülönbözet</a:t>
            </a:r>
          </a:p>
        </p:txBody>
      </p:sp>
    </p:spTree>
    <p:extLst>
      <p:ext uri="{BB962C8B-B14F-4D97-AF65-F5344CB8AC3E}">
        <p14:creationId xmlns:p14="http://schemas.microsoft.com/office/powerpoint/2010/main" val="21000467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395716">
                                            <p:txEl>
                                              <p:pRg st="0" end="0"/>
                                            </p:txEl>
                                          </p:spTgt>
                                        </p:tgtEl>
                                        <p:attrNameLst>
                                          <p:attrName>style.visibility</p:attrName>
                                        </p:attrNameLst>
                                      </p:cBhvr>
                                      <p:to>
                                        <p:strVal val="visible"/>
                                      </p:to>
                                    </p:set>
                                    <p:anim calcmode="lin" valueType="num">
                                      <p:cBhvr additive="base">
                                        <p:cTn id="7" dur="500" fill="hold"/>
                                        <p:tgtEl>
                                          <p:spTgt spid="139571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95716">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395716">
                                            <p:txEl>
                                              <p:pRg st="1" end="1"/>
                                            </p:txEl>
                                          </p:spTgt>
                                        </p:tgtEl>
                                        <p:attrNameLst>
                                          <p:attrName>style.visibility</p:attrName>
                                        </p:attrNameLst>
                                      </p:cBhvr>
                                      <p:to>
                                        <p:strVal val="visible"/>
                                      </p:to>
                                    </p:set>
                                    <p:anim calcmode="lin" valueType="num">
                                      <p:cBhvr additive="base">
                                        <p:cTn id="11" dur="500" fill="hold"/>
                                        <p:tgtEl>
                                          <p:spTgt spid="1395716">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3957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395716">
                                            <p:txEl>
                                              <p:pRg st="2" end="2"/>
                                            </p:txEl>
                                          </p:spTgt>
                                        </p:tgtEl>
                                        <p:attrNameLst>
                                          <p:attrName>style.visibility</p:attrName>
                                        </p:attrNameLst>
                                      </p:cBhvr>
                                      <p:to>
                                        <p:strVal val="visible"/>
                                      </p:to>
                                    </p:set>
                                    <p:anim calcmode="lin" valueType="num">
                                      <p:cBhvr additive="base">
                                        <p:cTn id="17" dur="500" fill="hold"/>
                                        <p:tgtEl>
                                          <p:spTgt spid="1395716">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39571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395716">
                                            <p:txEl>
                                              <p:pRg st="3" end="3"/>
                                            </p:txEl>
                                          </p:spTgt>
                                        </p:tgtEl>
                                        <p:attrNameLst>
                                          <p:attrName>style.visibility</p:attrName>
                                        </p:attrNameLst>
                                      </p:cBhvr>
                                      <p:to>
                                        <p:strVal val="visible"/>
                                      </p:to>
                                    </p:set>
                                    <p:anim calcmode="lin" valueType="num">
                                      <p:cBhvr additive="base">
                                        <p:cTn id="23" dur="500" fill="hold"/>
                                        <p:tgtEl>
                                          <p:spTgt spid="1395716">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39571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395716">
                                            <p:txEl>
                                              <p:pRg st="4" end="4"/>
                                            </p:txEl>
                                          </p:spTgt>
                                        </p:tgtEl>
                                        <p:attrNameLst>
                                          <p:attrName>style.visibility</p:attrName>
                                        </p:attrNameLst>
                                      </p:cBhvr>
                                      <p:to>
                                        <p:strVal val="visible"/>
                                      </p:to>
                                    </p:set>
                                    <p:anim calcmode="lin" valueType="num">
                                      <p:cBhvr additive="base">
                                        <p:cTn id="29" dur="500" fill="hold"/>
                                        <p:tgtEl>
                                          <p:spTgt spid="1395716">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139571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1395716">
                                            <p:txEl>
                                              <p:pRg st="5" end="5"/>
                                            </p:txEl>
                                          </p:spTgt>
                                        </p:tgtEl>
                                        <p:attrNameLst>
                                          <p:attrName>style.visibility</p:attrName>
                                        </p:attrNameLst>
                                      </p:cBhvr>
                                      <p:to>
                                        <p:strVal val="visible"/>
                                      </p:to>
                                    </p:set>
                                    <p:anim calcmode="lin" valueType="num">
                                      <p:cBhvr additive="base">
                                        <p:cTn id="35" dur="500" fill="hold"/>
                                        <p:tgtEl>
                                          <p:spTgt spid="1395716">
                                            <p:txEl>
                                              <p:pRg st="5" end="5"/>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39571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5716"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6998D19F-3474-49CB-B404-1A4E8AF4404B}" type="slidenum">
              <a:rPr lang="hu-HU" altLang="hu-HU" sz="1400" smtClean="0"/>
              <a:pPr algn="r" eaLnBrk="1" hangingPunct="1">
                <a:spcBef>
                  <a:spcPct val="0"/>
                </a:spcBef>
                <a:buFontTx/>
                <a:buNone/>
              </a:pPr>
              <a:t>51</a:t>
            </a:fld>
            <a:endParaRPr lang="hu-HU" altLang="hu-HU" sz="1400" smtClean="0"/>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763"/>
            <a:ext cx="9144000" cy="684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96739" name="Rectangle 3"/>
          <p:cNvSpPr>
            <a:spLocks noGrp="1" noChangeArrowheads="1"/>
          </p:cNvSpPr>
          <p:nvPr>
            <p:ph type="title"/>
          </p:nvPr>
        </p:nvSpPr>
        <p:spPr>
          <a:xfrm>
            <a:off x="395288" y="4662488"/>
            <a:ext cx="8229600" cy="1143000"/>
          </a:xfrm>
        </p:spPr>
        <p:txBody>
          <a:bodyPr/>
          <a:lstStyle/>
          <a:p>
            <a:pPr eaLnBrk="1" hangingPunct="1">
              <a:defRPr/>
            </a:pPr>
            <a:r>
              <a:rPr lang="hu-HU" altLang="hu-HU" sz="4000" dirty="0" smtClean="0">
                <a:solidFill>
                  <a:schemeClr val="bg1"/>
                </a:solidFill>
                <a:effectLst>
                  <a:outerShdw blurRad="38100" dist="38100" dir="2700000" algn="tl">
                    <a:srgbClr val="000000">
                      <a:alpha val="43137"/>
                    </a:srgbClr>
                  </a:outerShdw>
                </a:effectLst>
              </a:rPr>
              <a:t>SAJÁT ELŐÁLLÍTÁSÚ KÉSZLETEK:</a:t>
            </a:r>
            <a:br>
              <a:rPr lang="hu-HU" altLang="hu-HU" sz="4000" dirty="0" smtClean="0">
                <a:solidFill>
                  <a:schemeClr val="bg1"/>
                </a:solidFill>
                <a:effectLst>
                  <a:outerShdw blurRad="38100" dist="38100" dir="2700000" algn="tl">
                    <a:srgbClr val="000000">
                      <a:alpha val="43137"/>
                    </a:srgbClr>
                  </a:outerShdw>
                </a:effectLst>
              </a:rPr>
            </a:br>
            <a:r>
              <a:rPr lang="hu-HU" altLang="hu-HU" sz="4000" dirty="0" smtClean="0">
                <a:solidFill>
                  <a:schemeClr val="bg1"/>
                </a:solidFill>
                <a:effectLst>
                  <a:outerShdw blurRad="38100" dist="38100" dir="2700000" algn="tl">
                    <a:srgbClr val="000000">
                      <a:alpha val="43137"/>
                    </a:srgbClr>
                  </a:outerShdw>
                </a:effectLst>
              </a:rPr>
              <a:t>BEFEJEZETLEN TERMELÉS,</a:t>
            </a:r>
            <a:br>
              <a:rPr lang="hu-HU" altLang="hu-HU" sz="4000" dirty="0" smtClean="0">
                <a:solidFill>
                  <a:schemeClr val="bg1"/>
                </a:solidFill>
                <a:effectLst>
                  <a:outerShdw blurRad="38100" dist="38100" dir="2700000" algn="tl">
                    <a:srgbClr val="000000">
                      <a:alpha val="43137"/>
                    </a:srgbClr>
                  </a:outerShdw>
                </a:effectLst>
              </a:rPr>
            </a:br>
            <a:r>
              <a:rPr lang="hu-HU" altLang="hu-HU" sz="4000" dirty="0" smtClean="0">
                <a:solidFill>
                  <a:schemeClr val="bg1"/>
                </a:solidFill>
                <a:effectLst>
                  <a:outerShdw blurRad="38100" dist="38100" dir="2700000" algn="tl">
                    <a:srgbClr val="000000">
                      <a:alpha val="43137"/>
                    </a:srgbClr>
                  </a:outerShdw>
                </a:effectLst>
              </a:rPr>
              <a:t>FÉLKÉSZ- ÉS </a:t>
            </a:r>
            <a:br>
              <a:rPr lang="hu-HU" altLang="hu-HU" sz="4000" dirty="0" smtClean="0">
                <a:solidFill>
                  <a:schemeClr val="bg1"/>
                </a:solidFill>
                <a:effectLst>
                  <a:outerShdw blurRad="38100" dist="38100" dir="2700000" algn="tl">
                    <a:srgbClr val="000000">
                      <a:alpha val="43137"/>
                    </a:srgbClr>
                  </a:outerShdw>
                </a:effectLst>
              </a:rPr>
            </a:br>
            <a:r>
              <a:rPr lang="hu-HU" altLang="hu-HU" sz="4000" dirty="0" smtClean="0">
                <a:solidFill>
                  <a:schemeClr val="bg1"/>
                </a:solidFill>
                <a:effectLst>
                  <a:outerShdw blurRad="38100" dist="38100" dir="2700000" algn="tl">
                    <a:srgbClr val="000000">
                      <a:alpha val="43137"/>
                    </a:srgbClr>
                  </a:outerShdw>
                </a:effectLst>
              </a:rPr>
              <a:t>KÉSZTERMÉKEK</a:t>
            </a:r>
          </a:p>
        </p:txBody>
      </p:sp>
      <p:sp>
        <p:nvSpPr>
          <p:cNvPr id="1396740" name="Rectangle 4"/>
          <p:cNvSpPr>
            <a:spLocks noChangeArrowheads="1"/>
          </p:cNvSpPr>
          <p:nvPr/>
        </p:nvSpPr>
        <p:spPr bwMode="auto">
          <a:xfrm>
            <a:off x="431800" y="620713"/>
            <a:ext cx="817245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lnSpc>
                <a:spcPct val="85000"/>
              </a:lnSpc>
            </a:pPr>
            <a:r>
              <a:rPr lang="hu-HU" altLang="hu-HU" b="1"/>
              <a:t>előállítási költségen</a:t>
            </a:r>
          </a:p>
          <a:p>
            <a:pPr lvl="1" eaLnBrk="1" hangingPunct="1">
              <a:lnSpc>
                <a:spcPct val="85000"/>
              </a:lnSpc>
            </a:pPr>
            <a:r>
              <a:rPr lang="hu-HU" altLang="hu-HU" b="1"/>
              <a:t>utókalkulációval kiszámított tényleges közvetlen önköltség</a:t>
            </a:r>
          </a:p>
          <a:p>
            <a:pPr lvl="1" eaLnBrk="1" hangingPunct="1">
              <a:lnSpc>
                <a:spcPct val="85000"/>
              </a:lnSpc>
            </a:pPr>
            <a:r>
              <a:rPr lang="hu-HU" altLang="hu-HU" b="1"/>
              <a:t>normák alapján meghatározott közvetlen önköltség</a:t>
            </a:r>
          </a:p>
        </p:txBody>
      </p:sp>
    </p:spTree>
    <p:extLst>
      <p:ext uri="{BB962C8B-B14F-4D97-AF65-F5344CB8AC3E}">
        <p14:creationId xmlns:p14="http://schemas.microsoft.com/office/powerpoint/2010/main" val="33849411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96739"/>
                                        </p:tgtEl>
                                        <p:attrNameLst>
                                          <p:attrName>style.visibility</p:attrName>
                                        </p:attrNameLst>
                                      </p:cBhvr>
                                      <p:to>
                                        <p:strVal val="hidden"/>
                                      </p:to>
                                    </p:set>
                                  </p:childTnLst>
                                </p:cTn>
                              </p:par>
                              <p:par>
                                <p:cTn id="7" presetID="2" presetClass="entr" presetSubtype="8" fill="hold" grpId="0" nodeType="withEffect">
                                  <p:stCondLst>
                                    <p:cond delay="0"/>
                                  </p:stCondLst>
                                  <p:childTnLst>
                                    <p:set>
                                      <p:cBhvr>
                                        <p:cTn id="8" dur="1" fill="hold">
                                          <p:stCondLst>
                                            <p:cond delay="0"/>
                                          </p:stCondLst>
                                        </p:cTn>
                                        <p:tgtEl>
                                          <p:spTgt spid="1396740">
                                            <p:txEl>
                                              <p:pRg st="0" end="0"/>
                                            </p:txEl>
                                          </p:spTgt>
                                        </p:tgtEl>
                                        <p:attrNameLst>
                                          <p:attrName>style.visibility</p:attrName>
                                        </p:attrNameLst>
                                      </p:cBhvr>
                                      <p:to>
                                        <p:strVal val="visible"/>
                                      </p:to>
                                    </p:set>
                                    <p:anim calcmode="lin" valueType="num">
                                      <p:cBhvr additive="base">
                                        <p:cTn id="9" dur="500" fill="hold"/>
                                        <p:tgtEl>
                                          <p:spTgt spid="1396740">
                                            <p:txEl>
                                              <p:pRg st="0" end="0"/>
                                            </p:txEl>
                                          </p:spTgt>
                                        </p:tgtEl>
                                        <p:attrNameLst>
                                          <p:attrName>ppt_x</p:attrName>
                                        </p:attrNameLst>
                                      </p:cBhvr>
                                      <p:tavLst>
                                        <p:tav tm="0">
                                          <p:val>
                                            <p:strVal val="0-#ppt_w/2"/>
                                          </p:val>
                                        </p:tav>
                                        <p:tav tm="100000">
                                          <p:val>
                                            <p:strVal val="#ppt_x"/>
                                          </p:val>
                                        </p:tav>
                                      </p:tavLst>
                                    </p:anim>
                                    <p:anim calcmode="lin" valueType="num">
                                      <p:cBhvr additive="base">
                                        <p:cTn id="10" dur="500" fill="hold"/>
                                        <p:tgtEl>
                                          <p:spTgt spid="1396740">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1396740">
                                            <p:txEl>
                                              <p:pRg st="1" end="1"/>
                                            </p:txEl>
                                          </p:spTgt>
                                        </p:tgtEl>
                                        <p:attrNameLst>
                                          <p:attrName>style.visibility</p:attrName>
                                        </p:attrNameLst>
                                      </p:cBhvr>
                                      <p:to>
                                        <p:strVal val="visible"/>
                                      </p:to>
                                    </p:set>
                                    <p:anim calcmode="lin" valueType="num">
                                      <p:cBhvr additive="base">
                                        <p:cTn id="15" dur="500" fill="hold"/>
                                        <p:tgtEl>
                                          <p:spTgt spid="1396740">
                                            <p:txEl>
                                              <p:pRg st="1" end="1"/>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396740">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1396740">
                                            <p:txEl>
                                              <p:pRg st="2" end="2"/>
                                            </p:txEl>
                                          </p:spTgt>
                                        </p:tgtEl>
                                        <p:attrNameLst>
                                          <p:attrName>style.visibility</p:attrName>
                                        </p:attrNameLst>
                                      </p:cBhvr>
                                      <p:to>
                                        <p:strVal val="visible"/>
                                      </p:to>
                                    </p:set>
                                    <p:anim calcmode="lin" valueType="num">
                                      <p:cBhvr additive="base">
                                        <p:cTn id="21" dur="500" fill="hold"/>
                                        <p:tgtEl>
                                          <p:spTgt spid="1396740">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396740">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6739" grpId="0"/>
      <p:bldP spid="1396740"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52770" name="Rectangle 2"/>
          <p:cNvSpPr>
            <a:spLocks noGrp="1" noChangeArrowheads="1"/>
          </p:cNvSpPr>
          <p:nvPr>
            <p:ph type="title"/>
          </p:nvPr>
        </p:nvSpPr>
        <p:spPr>
          <a:xfrm>
            <a:off x="457200" y="-171450"/>
            <a:ext cx="8229600" cy="1143000"/>
          </a:xfrm>
        </p:spPr>
        <p:txBody>
          <a:bodyPr/>
          <a:lstStyle/>
          <a:p>
            <a:r>
              <a:rPr lang="hu-HU" altLang="hu-HU" sz="2400" b="1" dirty="0" smtClean="0">
                <a:solidFill>
                  <a:srgbClr val="FF0000"/>
                </a:solidFill>
              </a:rPr>
              <a:t>SORRENDISÉGEN (KIFOGYÁS VAGY BEKERÜLÉSI ÉRTÉK) ALAPULÓ KÉSZLETÉRTÉKELÉSI ELJÁRÁSOK</a:t>
            </a:r>
            <a:endParaRPr lang="hu-HU" altLang="hu-HU" sz="2400" b="1" dirty="0" smtClean="0"/>
          </a:p>
        </p:txBody>
      </p:sp>
      <p:sp>
        <p:nvSpPr>
          <p:cNvPr id="3075" name="Rectangle 3"/>
          <p:cNvSpPr>
            <a:spLocks noGrp="1" noChangeArrowheads="1"/>
          </p:cNvSpPr>
          <p:nvPr>
            <p:ph type="body" sz="half" idx="4294967295"/>
          </p:nvPr>
        </p:nvSpPr>
        <p:spPr>
          <a:xfrm>
            <a:off x="257175" y="908050"/>
            <a:ext cx="3810000" cy="2135188"/>
          </a:xfrm>
        </p:spPr>
        <p:txBody>
          <a:bodyPr/>
          <a:lstStyle/>
          <a:p>
            <a:pPr marL="0" indent="0">
              <a:lnSpc>
                <a:spcPct val="95000"/>
              </a:lnSpc>
              <a:buFontTx/>
              <a:buNone/>
            </a:pPr>
            <a:r>
              <a:rPr lang="hu-HU" altLang="hu-HU" sz="1400" b="1" smtClean="0">
                <a:solidFill>
                  <a:srgbClr val="FF0000"/>
                </a:solidFill>
              </a:rPr>
              <a:t>FIFO (First in - First out)</a:t>
            </a:r>
            <a:r>
              <a:rPr lang="hu-HU" altLang="hu-HU" sz="1400" smtClean="0"/>
              <a:t>: először beérkezett készlet kerül először felhasználásra</a:t>
            </a:r>
          </a:p>
          <a:p>
            <a:pPr marL="0" indent="0">
              <a:lnSpc>
                <a:spcPct val="95000"/>
              </a:lnSpc>
            </a:pPr>
            <a:r>
              <a:rPr lang="hu-HU" altLang="hu-HU" sz="1400" smtClean="0"/>
              <a:t>zárókészlet: utolsó árakon</a:t>
            </a:r>
          </a:p>
          <a:p>
            <a:pPr marL="0" indent="0">
              <a:lnSpc>
                <a:spcPct val="95000"/>
              </a:lnSpc>
            </a:pPr>
            <a:r>
              <a:rPr lang="hu-HU" altLang="hu-HU" sz="1400" smtClean="0"/>
              <a:t>átlagárhoz képest</a:t>
            </a:r>
          </a:p>
          <a:p>
            <a:pPr lvl="1">
              <a:lnSpc>
                <a:spcPct val="95000"/>
              </a:lnSpc>
            </a:pPr>
            <a:r>
              <a:rPr lang="hu-HU" altLang="hu-HU" sz="1200" smtClean="0"/>
              <a:t>ha az ár nő: felértékel</a:t>
            </a:r>
          </a:p>
          <a:p>
            <a:pPr lvl="1">
              <a:lnSpc>
                <a:spcPct val="95000"/>
              </a:lnSpc>
            </a:pPr>
            <a:r>
              <a:rPr lang="hu-HU" altLang="hu-HU" sz="1200" smtClean="0"/>
              <a:t>ha az ár csökken: leértékel</a:t>
            </a:r>
          </a:p>
          <a:p>
            <a:pPr marL="0" indent="0">
              <a:lnSpc>
                <a:spcPct val="95000"/>
              </a:lnSpc>
            </a:pPr>
            <a:r>
              <a:rPr lang="hu-HU" altLang="hu-HU" sz="1400" smtClean="0"/>
              <a:t>a SZT szerint: LEGJOBB</a:t>
            </a:r>
          </a:p>
          <a:p>
            <a:pPr lvl="1">
              <a:lnSpc>
                <a:spcPct val="95000"/>
              </a:lnSpc>
            </a:pPr>
            <a:r>
              <a:rPr lang="hu-HU" altLang="hu-HU" sz="1200" smtClean="0"/>
              <a:t>árcsökkenéskor kimondottan jó,</a:t>
            </a:r>
          </a:p>
          <a:p>
            <a:pPr lvl="1">
              <a:lnSpc>
                <a:spcPct val="95000"/>
              </a:lnSpc>
            </a:pPr>
            <a:r>
              <a:rPr lang="hu-HU" altLang="hu-HU" sz="1200" smtClean="0"/>
              <a:t>áremelkedéskor ugyan felértékel, de megfelel a törvénynek, mert az átlagárhoz képest értékel fel, de a tényleges beszerzési árnál nem értékel magasabbra.</a:t>
            </a:r>
          </a:p>
        </p:txBody>
      </p:sp>
      <p:sp>
        <p:nvSpPr>
          <p:cNvPr id="3076" name="Rectangle 4"/>
          <p:cNvSpPr>
            <a:spLocks noGrp="1" noChangeArrowheads="1"/>
          </p:cNvSpPr>
          <p:nvPr>
            <p:ph type="body" sz="half" idx="4294967295"/>
          </p:nvPr>
        </p:nvSpPr>
        <p:spPr>
          <a:xfrm>
            <a:off x="4932363" y="908050"/>
            <a:ext cx="3810000" cy="2135188"/>
          </a:xfrm>
        </p:spPr>
        <p:txBody>
          <a:bodyPr/>
          <a:lstStyle/>
          <a:p>
            <a:pPr marL="0" indent="0">
              <a:lnSpc>
                <a:spcPct val="95000"/>
              </a:lnSpc>
              <a:buFontTx/>
              <a:buNone/>
            </a:pPr>
            <a:r>
              <a:rPr lang="hu-HU" altLang="hu-HU" sz="1400" b="1" smtClean="0">
                <a:solidFill>
                  <a:srgbClr val="FF0000"/>
                </a:solidFill>
              </a:rPr>
              <a:t>LIFO (Last in - First out): </a:t>
            </a:r>
            <a:r>
              <a:rPr lang="hu-HU" altLang="hu-HU" sz="1400" smtClean="0"/>
              <a:t>utolsónak beérkezett készlet kerül elsőként felhasználásra</a:t>
            </a:r>
          </a:p>
          <a:p>
            <a:pPr marL="0" indent="0">
              <a:lnSpc>
                <a:spcPct val="95000"/>
              </a:lnSpc>
            </a:pPr>
            <a:r>
              <a:rPr lang="hu-HU" altLang="hu-HU" sz="1400" smtClean="0"/>
              <a:t>zárókészlet: első árakon</a:t>
            </a:r>
          </a:p>
          <a:p>
            <a:pPr marL="0" indent="0">
              <a:lnSpc>
                <a:spcPct val="95000"/>
              </a:lnSpc>
            </a:pPr>
            <a:r>
              <a:rPr lang="hu-HU" altLang="hu-HU" sz="1400" smtClean="0"/>
              <a:t>átlagárhoz képest</a:t>
            </a:r>
          </a:p>
          <a:p>
            <a:pPr lvl="1">
              <a:lnSpc>
                <a:spcPct val="95000"/>
              </a:lnSpc>
            </a:pPr>
            <a:r>
              <a:rPr lang="hu-HU" altLang="hu-HU" sz="1200" smtClean="0"/>
              <a:t>ha az ár nő: leértékel</a:t>
            </a:r>
          </a:p>
          <a:p>
            <a:pPr lvl="1">
              <a:lnSpc>
                <a:spcPct val="95000"/>
              </a:lnSpc>
            </a:pPr>
            <a:r>
              <a:rPr lang="hu-HU" altLang="hu-HU" sz="1200" smtClean="0"/>
              <a:t>ha az ár csökken: felértékel</a:t>
            </a:r>
          </a:p>
          <a:p>
            <a:pPr marL="0" indent="0">
              <a:lnSpc>
                <a:spcPct val="95000"/>
              </a:lnSpc>
            </a:pPr>
            <a:r>
              <a:rPr lang="hu-HU" altLang="hu-HU" sz="1400" smtClean="0"/>
              <a:t>a SZT szerint: NEM JÓ!</a:t>
            </a:r>
          </a:p>
          <a:p>
            <a:pPr lvl="1">
              <a:lnSpc>
                <a:spcPct val="95000"/>
              </a:lnSpc>
            </a:pPr>
            <a:r>
              <a:rPr lang="hu-HU" altLang="hu-HU" sz="1200" smtClean="0"/>
              <a:t>Áremelkedéskor ugyan jó lenne,</a:t>
            </a:r>
          </a:p>
          <a:p>
            <a:pPr lvl="1">
              <a:lnSpc>
                <a:spcPct val="95000"/>
              </a:lnSpc>
            </a:pPr>
            <a:r>
              <a:rPr lang="hu-HU" altLang="hu-HU" sz="1200" smtClean="0"/>
              <a:t>árcsökkenéskor az átlagárhoz képest felértékel, de felértékel a tényleges beszerzési árhoz képest is, ami a SZT-nek nem felel meg.</a:t>
            </a:r>
          </a:p>
        </p:txBody>
      </p:sp>
      <p:sp>
        <p:nvSpPr>
          <p:cNvPr id="5" name="Rectangle 4"/>
          <p:cNvSpPr txBox="1">
            <a:spLocks noChangeArrowheads="1"/>
          </p:cNvSpPr>
          <p:nvPr/>
        </p:nvSpPr>
        <p:spPr bwMode="auto">
          <a:xfrm>
            <a:off x="257175" y="4035425"/>
            <a:ext cx="381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95000"/>
              </a:lnSpc>
              <a:buFontTx/>
              <a:buNone/>
              <a:defRPr/>
            </a:pPr>
            <a:r>
              <a:rPr lang="hu-HU" altLang="hu-HU" sz="1400" b="1" kern="0" dirty="0" smtClean="0">
                <a:solidFill>
                  <a:srgbClr val="FF0000"/>
                </a:solidFill>
              </a:rPr>
              <a:t>LOFO (</a:t>
            </a:r>
            <a:r>
              <a:rPr lang="hu-HU" altLang="hu-HU" sz="1400" b="1" kern="0" dirty="0" err="1" smtClean="0">
                <a:solidFill>
                  <a:srgbClr val="FF0000"/>
                </a:solidFill>
              </a:rPr>
              <a:t>Lowest</a:t>
            </a:r>
            <a:r>
              <a:rPr lang="hu-HU" altLang="hu-HU" sz="1400" b="1" kern="0" dirty="0" smtClean="0">
                <a:solidFill>
                  <a:srgbClr val="FF0000"/>
                </a:solidFill>
              </a:rPr>
              <a:t> </a:t>
            </a:r>
            <a:r>
              <a:rPr lang="hu-HU" altLang="hu-HU" sz="1400" b="1" kern="0" dirty="0" err="1" smtClean="0">
                <a:solidFill>
                  <a:srgbClr val="FF0000"/>
                </a:solidFill>
              </a:rPr>
              <a:t>in</a:t>
            </a:r>
            <a:r>
              <a:rPr lang="hu-HU" altLang="hu-HU" sz="1400" b="1" kern="0" dirty="0" smtClean="0">
                <a:solidFill>
                  <a:srgbClr val="FF0000"/>
                </a:solidFill>
              </a:rPr>
              <a:t> - </a:t>
            </a:r>
            <a:r>
              <a:rPr lang="hu-HU" altLang="hu-HU" sz="1400" b="1" kern="0" dirty="0" err="1" smtClean="0">
                <a:solidFill>
                  <a:srgbClr val="FF0000"/>
                </a:solidFill>
              </a:rPr>
              <a:t>First</a:t>
            </a:r>
            <a:r>
              <a:rPr lang="hu-HU" altLang="hu-HU" sz="1400" b="1" kern="0" dirty="0" smtClean="0">
                <a:solidFill>
                  <a:srgbClr val="FF0000"/>
                </a:solidFill>
              </a:rPr>
              <a:t> out): </a:t>
            </a:r>
            <a:r>
              <a:rPr lang="hu-HU" altLang="hu-HU" sz="1400" kern="0" dirty="0" smtClean="0"/>
              <a:t>legalacsonyabb áru készlet kerül legelőször felhasználásra</a:t>
            </a:r>
          </a:p>
          <a:p>
            <a:pPr marL="0" indent="0">
              <a:lnSpc>
                <a:spcPct val="95000"/>
              </a:lnSpc>
              <a:defRPr/>
            </a:pPr>
            <a:r>
              <a:rPr lang="hu-HU" altLang="hu-HU" sz="1400" kern="0" dirty="0" smtClean="0"/>
              <a:t>zárókészlet: legmagasabb árakon</a:t>
            </a:r>
          </a:p>
          <a:p>
            <a:pPr marL="0" indent="0">
              <a:lnSpc>
                <a:spcPct val="95000"/>
              </a:lnSpc>
              <a:defRPr/>
            </a:pPr>
            <a:r>
              <a:rPr lang="hu-HU" altLang="hu-HU" sz="1400" kern="0" dirty="0" smtClean="0"/>
              <a:t>átlagárhoz képest felértékel</a:t>
            </a:r>
          </a:p>
          <a:p>
            <a:pPr lvl="1">
              <a:lnSpc>
                <a:spcPct val="95000"/>
              </a:lnSpc>
              <a:defRPr/>
            </a:pPr>
            <a:r>
              <a:rPr lang="hu-HU" altLang="hu-HU" sz="1200" kern="0" dirty="0" smtClean="0"/>
              <a:t>ha az ár csökken: leértékel</a:t>
            </a:r>
          </a:p>
          <a:p>
            <a:pPr marL="0" indent="0">
              <a:lnSpc>
                <a:spcPct val="95000"/>
              </a:lnSpc>
              <a:defRPr/>
            </a:pPr>
            <a:r>
              <a:rPr lang="hu-HU" altLang="hu-HU" sz="1400" kern="0" dirty="0" smtClean="0"/>
              <a:t>a SZT szerint: NEM JÓ</a:t>
            </a:r>
          </a:p>
          <a:p>
            <a:pPr lvl="1">
              <a:lnSpc>
                <a:spcPct val="95000"/>
              </a:lnSpc>
              <a:defRPr/>
            </a:pPr>
            <a:r>
              <a:rPr lang="hu-HU" altLang="hu-HU" sz="1200" kern="0" dirty="0" smtClean="0"/>
              <a:t>ártendenciától függetlenül mindig felértékel az átlagárhoz képest</a:t>
            </a:r>
          </a:p>
          <a:p>
            <a:pPr lvl="1">
              <a:lnSpc>
                <a:spcPct val="95000"/>
              </a:lnSpc>
              <a:defRPr/>
            </a:pPr>
            <a:r>
              <a:rPr lang="hu-HU" altLang="hu-HU" sz="1200" kern="0" dirty="0" smtClean="0"/>
              <a:t>és mindig a legmagasabb készlet marad raktáron, ami értékelési szempontból a </a:t>
            </a:r>
            <a:r>
              <a:rPr lang="hu-HU" altLang="hu-HU" sz="1200" kern="0" dirty="0" err="1" smtClean="0"/>
              <a:t>SZT-nek</a:t>
            </a:r>
            <a:r>
              <a:rPr lang="hu-HU" altLang="hu-HU" sz="1200" kern="0" dirty="0" smtClean="0"/>
              <a:t> nem felel meg. </a:t>
            </a:r>
            <a:endParaRPr lang="hu-HU" altLang="hu-HU" sz="1200" kern="0" dirty="0"/>
          </a:p>
        </p:txBody>
      </p:sp>
      <p:sp>
        <p:nvSpPr>
          <p:cNvPr id="6" name="Rectangle 5"/>
          <p:cNvSpPr txBox="1">
            <a:spLocks noChangeArrowheads="1"/>
          </p:cNvSpPr>
          <p:nvPr/>
        </p:nvSpPr>
        <p:spPr bwMode="auto">
          <a:xfrm>
            <a:off x="4932363" y="4035425"/>
            <a:ext cx="38100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defRPr/>
            </a:pPr>
            <a:r>
              <a:rPr lang="hu-HU" altLang="hu-HU" sz="1400" b="1" kern="0" dirty="0" smtClean="0">
                <a:solidFill>
                  <a:srgbClr val="FF0000"/>
                </a:solidFill>
              </a:rPr>
              <a:t>HIFO (</a:t>
            </a:r>
            <a:r>
              <a:rPr lang="hu-HU" altLang="hu-HU" sz="1400" b="1" kern="0" dirty="0" err="1" smtClean="0">
                <a:solidFill>
                  <a:srgbClr val="FF0000"/>
                </a:solidFill>
              </a:rPr>
              <a:t>Highest</a:t>
            </a:r>
            <a:r>
              <a:rPr lang="hu-HU" altLang="hu-HU" sz="1400" b="1" kern="0" dirty="0" smtClean="0">
                <a:solidFill>
                  <a:srgbClr val="FF0000"/>
                </a:solidFill>
              </a:rPr>
              <a:t> </a:t>
            </a:r>
            <a:r>
              <a:rPr lang="hu-HU" altLang="hu-HU" sz="1400" b="1" kern="0" dirty="0" err="1" smtClean="0">
                <a:solidFill>
                  <a:srgbClr val="FF0000"/>
                </a:solidFill>
              </a:rPr>
              <a:t>in</a:t>
            </a:r>
            <a:r>
              <a:rPr lang="hu-HU" altLang="hu-HU" sz="1400" b="1" kern="0" dirty="0" smtClean="0">
                <a:solidFill>
                  <a:srgbClr val="FF0000"/>
                </a:solidFill>
              </a:rPr>
              <a:t> - </a:t>
            </a:r>
            <a:r>
              <a:rPr lang="hu-HU" altLang="hu-HU" sz="1400" b="1" kern="0" dirty="0" err="1" smtClean="0">
                <a:solidFill>
                  <a:srgbClr val="FF0000"/>
                </a:solidFill>
              </a:rPr>
              <a:t>First</a:t>
            </a:r>
            <a:r>
              <a:rPr lang="hu-HU" altLang="hu-HU" sz="1400" b="1" kern="0" dirty="0" smtClean="0">
                <a:solidFill>
                  <a:srgbClr val="FF0000"/>
                </a:solidFill>
              </a:rPr>
              <a:t> out</a:t>
            </a:r>
            <a:r>
              <a:rPr lang="hu-HU" altLang="hu-HU" sz="1400" kern="0" dirty="0" smtClean="0"/>
              <a:t>: legmagasabb árú készlet kerül először felhasználásra</a:t>
            </a:r>
          </a:p>
          <a:p>
            <a:pPr marL="0" indent="0">
              <a:defRPr/>
            </a:pPr>
            <a:r>
              <a:rPr lang="hu-HU" altLang="hu-HU" sz="1400" kern="0" dirty="0" smtClean="0"/>
              <a:t>zárókészlet: legalacsonyabb árakon</a:t>
            </a:r>
          </a:p>
          <a:p>
            <a:pPr marL="0" indent="0">
              <a:defRPr/>
            </a:pPr>
            <a:r>
              <a:rPr lang="hu-HU" altLang="hu-HU" sz="1400" kern="0" dirty="0" smtClean="0"/>
              <a:t>átlagárhoz képest leértékel</a:t>
            </a:r>
          </a:p>
          <a:p>
            <a:pPr marL="0" indent="0">
              <a:defRPr/>
            </a:pPr>
            <a:r>
              <a:rPr lang="hu-HU" altLang="hu-HU" sz="1400" kern="0" dirty="0" smtClean="0"/>
              <a:t>a SZT szerint: NEM JÓ</a:t>
            </a:r>
          </a:p>
          <a:p>
            <a:pPr lvl="1">
              <a:defRPr/>
            </a:pPr>
            <a:r>
              <a:rPr lang="hu-HU" altLang="hu-HU" sz="1200" kern="0" dirty="0" smtClean="0"/>
              <a:t>ártendenciától függetlenül aláértékel az átlaghoz képest</a:t>
            </a:r>
          </a:p>
          <a:p>
            <a:pPr lvl="1">
              <a:defRPr/>
            </a:pPr>
            <a:r>
              <a:rPr lang="hu-HU" altLang="hu-HU" sz="1200" kern="0" dirty="0" smtClean="0"/>
              <a:t>A </a:t>
            </a:r>
            <a:r>
              <a:rPr lang="hu-HU" altLang="hu-HU" sz="1200" kern="0" dirty="0" err="1" smtClean="0"/>
              <a:t>SZT-nek</a:t>
            </a:r>
            <a:r>
              <a:rPr lang="hu-HU" altLang="hu-HU" sz="1200" kern="0" dirty="0" smtClean="0"/>
              <a:t> nem felel meg.</a:t>
            </a:r>
          </a:p>
          <a:p>
            <a:pPr lvl="1">
              <a:defRPr/>
            </a:pPr>
            <a:r>
              <a:rPr lang="hu-HU" altLang="hu-HU" sz="1200" kern="0" dirty="0" smtClean="0"/>
              <a:t>A valódiság elve alapján a mérlegérték jelentősen eltérhet a piaci értéktől.</a:t>
            </a:r>
            <a:endParaRPr lang="hu-HU" altLang="hu-HU" sz="1200" kern="0" dirty="0"/>
          </a:p>
        </p:txBody>
      </p:sp>
    </p:spTree>
    <p:extLst>
      <p:ext uri="{BB962C8B-B14F-4D97-AF65-F5344CB8AC3E}">
        <p14:creationId xmlns:p14="http://schemas.microsoft.com/office/powerpoint/2010/main" val="9164968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100013"/>
            <a:ext cx="8229600" cy="865188"/>
          </a:xfrm>
        </p:spPr>
        <p:txBody>
          <a:bodyPr/>
          <a:lstStyle/>
          <a:p>
            <a:pPr eaLnBrk="1" hangingPunct="1"/>
            <a:r>
              <a:rPr lang="hu-HU" altLang="hu-HU" b="1" dirty="0" smtClean="0">
                <a:solidFill>
                  <a:srgbClr val="FF0000"/>
                </a:solidFill>
              </a:rPr>
              <a:t>INDULÓ ADATOK</a:t>
            </a:r>
          </a:p>
        </p:txBody>
      </p:sp>
      <p:sp>
        <p:nvSpPr>
          <p:cNvPr id="1399811" name="Rectangle 3"/>
          <p:cNvSpPr>
            <a:spLocks noGrp="1" noChangeArrowheads="1"/>
          </p:cNvSpPr>
          <p:nvPr>
            <p:ph type="body" idx="4294967295"/>
          </p:nvPr>
        </p:nvSpPr>
        <p:spPr>
          <a:xfrm>
            <a:off x="328613" y="692150"/>
            <a:ext cx="8780462" cy="2654300"/>
          </a:xfrm>
        </p:spPr>
        <p:txBody>
          <a:bodyPr/>
          <a:lstStyle/>
          <a:p>
            <a:pPr marL="457200" indent="-457200" eaLnBrk="1" hangingPunct="1">
              <a:lnSpc>
                <a:spcPct val="90000"/>
              </a:lnSpc>
              <a:spcBef>
                <a:spcPct val="10000"/>
              </a:spcBef>
              <a:spcAft>
                <a:spcPct val="10000"/>
              </a:spcAft>
              <a:buFontTx/>
              <a:buNone/>
            </a:pPr>
            <a:r>
              <a:rPr lang="hu-HU" altLang="hu-HU" sz="2400" dirty="0" smtClean="0"/>
              <a:t>					DB	EÁR   		ÉRTÉK</a:t>
            </a:r>
          </a:p>
          <a:p>
            <a:pPr marL="457200" indent="-457200" eaLnBrk="1" hangingPunct="1">
              <a:lnSpc>
                <a:spcPct val="90000"/>
              </a:lnSpc>
              <a:spcBef>
                <a:spcPct val="10000"/>
              </a:spcBef>
              <a:spcAft>
                <a:spcPct val="10000"/>
              </a:spcAft>
              <a:buFontTx/>
              <a:buNone/>
            </a:pPr>
            <a:r>
              <a:rPr lang="hu-HU" altLang="hu-HU" sz="2400" dirty="0" smtClean="0"/>
              <a:t>						</a:t>
            </a:r>
            <a:r>
              <a:rPr lang="hu-HU" altLang="hu-HU" sz="1100" dirty="0" smtClean="0"/>
              <a:t>(EFT/DB)	 	    (EFT)</a:t>
            </a:r>
          </a:p>
          <a:p>
            <a:pPr marL="457200" indent="-457200" eaLnBrk="1" hangingPunct="1">
              <a:lnSpc>
                <a:spcPct val="90000"/>
              </a:lnSpc>
              <a:spcBef>
                <a:spcPct val="10000"/>
              </a:spcBef>
              <a:spcAft>
                <a:spcPct val="10000"/>
              </a:spcAft>
              <a:buFontTx/>
              <a:buNone/>
            </a:pPr>
            <a:r>
              <a:rPr lang="hu-HU" altLang="hu-HU" sz="2400" dirty="0" smtClean="0"/>
              <a:t>NYITÓ ÁRUKÉSZLET		    2		500	1000</a:t>
            </a:r>
          </a:p>
          <a:p>
            <a:pPr marL="457200" indent="-457200" eaLnBrk="1" hangingPunct="1">
              <a:lnSpc>
                <a:spcPct val="90000"/>
              </a:lnSpc>
              <a:spcBef>
                <a:spcPct val="10000"/>
              </a:spcBef>
              <a:spcAft>
                <a:spcPct val="10000"/>
              </a:spcAft>
              <a:buFontTx/>
              <a:buNone/>
            </a:pPr>
            <a:r>
              <a:rPr lang="hu-HU" altLang="hu-HU" sz="2400" dirty="0" smtClean="0"/>
              <a:t>BESZERZÉS	 JANUÁRBAN	  10		600	6000</a:t>
            </a:r>
          </a:p>
          <a:p>
            <a:pPr marL="457200" indent="-457200" eaLnBrk="1" hangingPunct="1">
              <a:lnSpc>
                <a:spcPct val="90000"/>
              </a:lnSpc>
              <a:spcBef>
                <a:spcPct val="10000"/>
              </a:spcBef>
              <a:spcAft>
                <a:spcPct val="10000"/>
              </a:spcAft>
              <a:buFontTx/>
              <a:buNone/>
            </a:pPr>
            <a:r>
              <a:rPr lang="hu-HU" altLang="hu-HU" sz="2400" u="sng" dirty="0" smtClean="0"/>
              <a:t>BESZERZÉS	 FEBRUÁRBAN	    5		700	3500</a:t>
            </a:r>
          </a:p>
          <a:p>
            <a:pPr marL="457200" indent="-457200" eaLnBrk="1" hangingPunct="1">
              <a:lnSpc>
                <a:spcPct val="90000"/>
              </a:lnSpc>
              <a:spcBef>
                <a:spcPct val="10000"/>
              </a:spcBef>
              <a:spcAft>
                <a:spcPct val="10000"/>
              </a:spcAft>
              <a:buFontTx/>
              <a:buNone/>
            </a:pPr>
            <a:r>
              <a:rPr lang="hu-HU" altLang="hu-HU" sz="2400" dirty="0" smtClean="0"/>
              <a:t>ÖSSZESEN:			 	 17		         10500</a:t>
            </a:r>
          </a:p>
          <a:p>
            <a:pPr marL="457200" indent="-457200" eaLnBrk="1" hangingPunct="1">
              <a:lnSpc>
                <a:spcPct val="90000"/>
              </a:lnSpc>
              <a:spcBef>
                <a:spcPct val="10000"/>
              </a:spcBef>
              <a:spcAft>
                <a:spcPct val="10000"/>
              </a:spcAft>
              <a:buFontTx/>
              <a:buNone/>
            </a:pPr>
            <a:r>
              <a:rPr lang="hu-HU" altLang="hu-HU" sz="2400" dirty="0" smtClean="0"/>
              <a:t>ELADÁS FEBRUÁRBAN  		    9	           900        8100</a:t>
            </a:r>
          </a:p>
          <a:p>
            <a:pPr marL="457200" indent="-457200" eaLnBrk="1" hangingPunct="1">
              <a:lnSpc>
                <a:spcPct val="90000"/>
              </a:lnSpc>
              <a:spcBef>
                <a:spcPct val="10000"/>
              </a:spcBef>
              <a:spcAft>
                <a:spcPct val="10000"/>
              </a:spcAft>
              <a:buFontTx/>
              <a:buNone/>
            </a:pPr>
            <a:r>
              <a:rPr lang="hu-HU" altLang="hu-HU" sz="2400" dirty="0" smtClean="0"/>
              <a:t>ELÁBÉ                                          	    9</a:t>
            </a:r>
          </a:p>
          <a:p>
            <a:pPr marL="457200" indent="-457200" eaLnBrk="1" hangingPunct="1">
              <a:lnSpc>
                <a:spcPct val="90000"/>
              </a:lnSpc>
              <a:spcBef>
                <a:spcPct val="10000"/>
              </a:spcBef>
              <a:spcAft>
                <a:spcPct val="10000"/>
              </a:spcAft>
              <a:buFontTx/>
              <a:buNone/>
            </a:pPr>
            <a:r>
              <a:rPr lang="hu-HU" altLang="hu-HU" sz="2400" dirty="0" smtClean="0"/>
              <a:t>ZÁRÓKÉSZLET			    8</a:t>
            </a:r>
          </a:p>
          <a:p>
            <a:pPr marL="457200" indent="-457200" eaLnBrk="1" hangingPunct="1">
              <a:lnSpc>
                <a:spcPct val="90000"/>
              </a:lnSpc>
              <a:spcBef>
                <a:spcPct val="10000"/>
              </a:spcBef>
              <a:spcAft>
                <a:spcPct val="10000"/>
              </a:spcAft>
              <a:buFontTx/>
              <a:buNone/>
            </a:pPr>
            <a:r>
              <a:rPr lang="hu-HU" altLang="hu-HU" sz="1800" dirty="0" smtClean="0"/>
              <a:t>(A PÉLDÁBAN 20% ÁFÁVAL SZÁMOLUNK!)</a:t>
            </a:r>
          </a:p>
          <a:p>
            <a:pPr marL="457200" indent="-457200" eaLnBrk="1" hangingPunct="1">
              <a:lnSpc>
                <a:spcPct val="90000"/>
              </a:lnSpc>
              <a:spcBef>
                <a:spcPct val="10000"/>
              </a:spcBef>
              <a:spcAft>
                <a:spcPct val="10000"/>
              </a:spcAft>
              <a:buFontTx/>
              <a:buNone/>
            </a:pPr>
            <a:r>
              <a:rPr lang="hu-HU" altLang="hu-HU" sz="2400" dirty="0" smtClean="0"/>
              <a:t>MENNYI AZ ELÁBÉ ÉS A ZÁRÓKÉSZLET</a:t>
            </a:r>
          </a:p>
          <a:p>
            <a:pPr marL="457200" indent="-457200" eaLnBrk="1" hangingPunct="1">
              <a:lnSpc>
                <a:spcPct val="90000"/>
              </a:lnSpc>
              <a:spcBef>
                <a:spcPct val="10000"/>
              </a:spcBef>
              <a:spcAft>
                <a:spcPct val="10000"/>
              </a:spcAft>
              <a:buFontTx/>
              <a:buAutoNum type="alphaLcParenR"/>
            </a:pPr>
            <a:r>
              <a:rPr lang="hu-HU" altLang="hu-HU" sz="1800" dirty="0" smtClean="0"/>
              <a:t>MÉRLEGELT ÁTLAGÁRON?</a:t>
            </a:r>
          </a:p>
          <a:p>
            <a:pPr marL="457200" indent="-457200" eaLnBrk="1" hangingPunct="1">
              <a:lnSpc>
                <a:spcPct val="90000"/>
              </a:lnSpc>
              <a:spcBef>
                <a:spcPct val="10000"/>
              </a:spcBef>
              <a:spcAft>
                <a:spcPct val="10000"/>
              </a:spcAft>
              <a:buFontTx/>
              <a:buAutoNum type="alphaLcParenR"/>
            </a:pPr>
            <a:r>
              <a:rPr lang="hu-HU" altLang="hu-HU" sz="1800" dirty="0" smtClean="0"/>
              <a:t>FIFO MÓDSZERREL?</a:t>
            </a:r>
          </a:p>
          <a:p>
            <a:pPr marL="457200" indent="-457200" eaLnBrk="1" hangingPunct="1">
              <a:lnSpc>
                <a:spcPct val="90000"/>
              </a:lnSpc>
              <a:spcBef>
                <a:spcPct val="10000"/>
              </a:spcBef>
              <a:spcAft>
                <a:spcPct val="10000"/>
              </a:spcAft>
              <a:buFontTx/>
              <a:buNone/>
            </a:pPr>
            <a:r>
              <a:rPr lang="hu-HU" altLang="hu-HU" sz="2000" dirty="0" smtClean="0">
                <a:solidFill>
                  <a:srgbClr val="FF0000"/>
                </a:solidFill>
              </a:rPr>
              <a:t>EGYSZERŰSÍTÉS: </a:t>
            </a:r>
            <a:r>
              <a:rPr lang="hu-HU" altLang="hu-HU" sz="1800" dirty="0" smtClean="0">
                <a:solidFill>
                  <a:srgbClr val="FF0000"/>
                </a:solidFill>
              </a:rPr>
              <a:t>A VÁSÁRLÁS, ÉS AZ ELADÁS IS HTELBEN TÖRTÉNIK</a:t>
            </a:r>
          </a:p>
        </p:txBody>
      </p:sp>
      <p:sp>
        <p:nvSpPr>
          <p:cNvPr id="1399812" name="Text Box 4"/>
          <p:cNvSpPr txBox="1">
            <a:spLocks noChangeArrowheads="1"/>
          </p:cNvSpPr>
          <p:nvPr/>
        </p:nvSpPr>
        <p:spPr bwMode="auto">
          <a:xfrm>
            <a:off x="6057900" y="3519413"/>
            <a:ext cx="1649413" cy="701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marL="285750" indent="-28575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CBBD3B"/>
              </a:buClr>
              <a:buSzPct val="50000"/>
              <a:buFont typeface="Wingdings" pitchFamily="2" charset="2"/>
              <a:buNone/>
            </a:pPr>
            <a:r>
              <a:rPr lang="hu-HU" altLang="hu-HU" sz="4400" b="1" dirty="0">
                <a:solidFill>
                  <a:srgbClr val="FF0000"/>
                </a:solidFill>
                <a:latin typeface="Tahoma" pitchFamily="34" charset="0"/>
                <a:cs typeface="Tahoma" pitchFamily="34" charset="0"/>
              </a:rPr>
              <a:t>????</a:t>
            </a:r>
          </a:p>
        </p:txBody>
      </p:sp>
    </p:spTree>
    <p:extLst>
      <p:ext uri="{BB962C8B-B14F-4D97-AF65-F5344CB8AC3E}">
        <p14:creationId xmlns:p14="http://schemas.microsoft.com/office/powerpoint/2010/main" val="126020587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99811">
                                            <p:txEl>
                                              <p:pRg st="0" end="0"/>
                                            </p:txEl>
                                          </p:spTgt>
                                        </p:tgtEl>
                                        <p:attrNameLst>
                                          <p:attrName>style.visibility</p:attrName>
                                        </p:attrNameLst>
                                      </p:cBhvr>
                                      <p:to>
                                        <p:strVal val="visible"/>
                                      </p:to>
                                    </p:set>
                                    <p:animEffect transition="in" filter="slide(fromBottom)">
                                      <p:cBhvr>
                                        <p:cTn id="7" dur="500"/>
                                        <p:tgtEl>
                                          <p:spTgt spid="13998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99811">
                                            <p:txEl>
                                              <p:pRg st="1" end="1"/>
                                            </p:txEl>
                                          </p:spTgt>
                                        </p:tgtEl>
                                        <p:attrNameLst>
                                          <p:attrName>style.visibility</p:attrName>
                                        </p:attrNameLst>
                                      </p:cBhvr>
                                      <p:to>
                                        <p:strVal val="visible"/>
                                      </p:to>
                                    </p:set>
                                    <p:animEffect transition="in" filter="slide(fromBottom)">
                                      <p:cBhvr>
                                        <p:cTn id="12" dur="500"/>
                                        <p:tgtEl>
                                          <p:spTgt spid="139981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399811">
                                            <p:txEl>
                                              <p:pRg st="2" end="2"/>
                                            </p:txEl>
                                          </p:spTgt>
                                        </p:tgtEl>
                                        <p:attrNameLst>
                                          <p:attrName>style.visibility</p:attrName>
                                        </p:attrNameLst>
                                      </p:cBhvr>
                                      <p:to>
                                        <p:strVal val="visible"/>
                                      </p:to>
                                    </p:set>
                                    <p:animEffect transition="in" filter="slide(fromBottom)">
                                      <p:cBhvr>
                                        <p:cTn id="17" dur="500"/>
                                        <p:tgtEl>
                                          <p:spTgt spid="139981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1399811">
                                            <p:txEl>
                                              <p:pRg st="3" end="3"/>
                                            </p:txEl>
                                          </p:spTgt>
                                        </p:tgtEl>
                                        <p:attrNameLst>
                                          <p:attrName>style.visibility</p:attrName>
                                        </p:attrNameLst>
                                      </p:cBhvr>
                                      <p:to>
                                        <p:strVal val="visible"/>
                                      </p:to>
                                    </p:set>
                                    <p:animEffect transition="in" filter="slide(fromBottom)">
                                      <p:cBhvr>
                                        <p:cTn id="22" dur="500"/>
                                        <p:tgtEl>
                                          <p:spTgt spid="139981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399811">
                                            <p:txEl>
                                              <p:pRg st="4" end="4"/>
                                            </p:txEl>
                                          </p:spTgt>
                                        </p:tgtEl>
                                        <p:attrNameLst>
                                          <p:attrName>style.visibility</p:attrName>
                                        </p:attrNameLst>
                                      </p:cBhvr>
                                      <p:to>
                                        <p:strVal val="visible"/>
                                      </p:to>
                                    </p:set>
                                    <p:animEffect transition="in" filter="slide(fromBottom)">
                                      <p:cBhvr>
                                        <p:cTn id="27" dur="500"/>
                                        <p:tgtEl>
                                          <p:spTgt spid="1399811">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1399811">
                                            <p:txEl>
                                              <p:pRg st="5" end="5"/>
                                            </p:txEl>
                                          </p:spTgt>
                                        </p:tgtEl>
                                        <p:attrNameLst>
                                          <p:attrName>style.visibility</p:attrName>
                                        </p:attrNameLst>
                                      </p:cBhvr>
                                      <p:to>
                                        <p:strVal val="visible"/>
                                      </p:to>
                                    </p:set>
                                    <p:animEffect transition="in" filter="slide(fromBottom)">
                                      <p:cBhvr>
                                        <p:cTn id="32" dur="500"/>
                                        <p:tgtEl>
                                          <p:spTgt spid="1399811">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2" presetClass="entr" presetSubtype="4" fill="hold" grpId="0" nodeType="clickEffect">
                                  <p:stCondLst>
                                    <p:cond delay="0"/>
                                  </p:stCondLst>
                                  <p:childTnLst>
                                    <p:set>
                                      <p:cBhvr>
                                        <p:cTn id="36" dur="1" fill="hold">
                                          <p:stCondLst>
                                            <p:cond delay="0"/>
                                          </p:stCondLst>
                                        </p:cTn>
                                        <p:tgtEl>
                                          <p:spTgt spid="1399811">
                                            <p:txEl>
                                              <p:pRg st="6" end="6"/>
                                            </p:txEl>
                                          </p:spTgt>
                                        </p:tgtEl>
                                        <p:attrNameLst>
                                          <p:attrName>style.visibility</p:attrName>
                                        </p:attrNameLst>
                                      </p:cBhvr>
                                      <p:to>
                                        <p:strVal val="visible"/>
                                      </p:to>
                                    </p:set>
                                    <p:animEffect transition="in" filter="slide(fromBottom)">
                                      <p:cBhvr>
                                        <p:cTn id="37" dur="500"/>
                                        <p:tgtEl>
                                          <p:spTgt spid="1399811">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399811">
                                            <p:txEl>
                                              <p:pRg st="7" end="7"/>
                                            </p:txEl>
                                          </p:spTgt>
                                        </p:tgtEl>
                                        <p:attrNameLst>
                                          <p:attrName>style.visibility</p:attrName>
                                        </p:attrNameLst>
                                      </p:cBhvr>
                                      <p:to>
                                        <p:strVal val="visible"/>
                                      </p:to>
                                    </p:set>
                                    <p:animEffect transition="in" filter="slide(fromBottom)">
                                      <p:cBhvr>
                                        <p:cTn id="42" dur="500"/>
                                        <p:tgtEl>
                                          <p:spTgt spid="1399811">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2" presetClass="entr" presetSubtype="4" fill="hold" grpId="0" nodeType="clickEffect">
                                  <p:stCondLst>
                                    <p:cond delay="0"/>
                                  </p:stCondLst>
                                  <p:childTnLst>
                                    <p:set>
                                      <p:cBhvr>
                                        <p:cTn id="46" dur="1" fill="hold">
                                          <p:stCondLst>
                                            <p:cond delay="0"/>
                                          </p:stCondLst>
                                        </p:cTn>
                                        <p:tgtEl>
                                          <p:spTgt spid="1399811">
                                            <p:txEl>
                                              <p:pRg st="8" end="8"/>
                                            </p:txEl>
                                          </p:spTgt>
                                        </p:tgtEl>
                                        <p:attrNameLst>
                                          <p:attrName>style.visibility</p:attrName>
                                        </p:attrNameLst>
                                      </p:cBhvr>
                                      <p:to>
                                        <p:strVal val="visible"/>
                                      </p:to>
                                    </p:set>
                                    <p:animEffect transition="in" filter="slide(fromBottom)">
                                      <p:cBhvr>
                                        <p:cTn id="47" dur="500"/>
                                        <p:tgtEl>
                                          <p:spTgt spid="1399811">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2" presetClass="entr" presetSubtype="4" fill="hold" grpId="0" nodeType="clickEffect">
                                  <p:stCondLst>
                                    <p:cond delay="0"/>
                                  </p:stCondLst>
                                  <p:childTnLst>
                                    <p:set>
                                      <p:cBhvr>
                                        <p:cTn id="51" dur="1" fill="hold">
                                          <p:stCondLst>
                                            <p:cond delay="0"/>
                                          </p:stCondLst>
                                        </p:cTn>
                                        <p:tgtEl>
                                          <p:spTgt spid="1399811">
                                            <p:txEl>
                                              <p:pRg st="9" end="9"/>
                                            </p:txEl>
                                          </p:spTgt>
                                        </p:tgtEl>
                                        <p:attrNameLst>
                                          <p:attrName>style.visibility</p:attrName>
                                        </p:attrNameLst>
                                      </p:cBhvr>
                                      <p:to>
                                        <p:strVal val="visible"/>
                                      </p:to>
                                    </p:set>
                                    <p:animEffect transition="in" filter="slide(fromBottom)">
                                      <p:cBhvr>
                                        <p:cTn id="52" dur="500"/>
                                        <p:tgtEl>
                                          <p:spTgt spid="1399811">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12" presetClass="entr" presetSubtype="4" fill="hold" grpId="0" nodeType="clickEffect">
                                  <p:stCondLst>
                                    <p:cond delay="0"/>
                                  </p:stCondLst>
                                  <p:childTnLst>
                                    <p:set>
                                      <p:cBhvr>
                                        <p:cTn id="56" dur="1" fill="hold">
                                          <p:stCondLst>
                                            <p:cond delay="0"/>
                                          </p:stCondLst>
                                        </p:cTn>
                                        <p:tgtEl>
                                          <p:spTgt spid="1399811">
                                            <p:txEl>
                                              <p:pRg st="10" end="10"/>
                                            </p:txEl>
                                          </p:spTgt>
                                        </p:tgtEl>
                                        <p:attrNameLst>
                                          <p:attrName>style.visibility</p:attrName>
                                        </p:attrNameLst>
                                      </p:cBhvr>
                                      <p:to>
                                        <p:strVal val="visible"/>
                                      </p:to>
                                    </p:set>
                                    <p:animEffect transition="in" filter="slide(fromBottom)">
                                      <p:cBhvr>
                                        <p:cTn id="57" dur="500"/>
                                        <p:tgtEl>
                                          <p:spTgt spid="1399811">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399812"/>
                                        </p:tgtEl>
                                        <p:attrNameLst>
                                          <p:attrName>style.visibility</p:attrName>
                                        </p:attrNameLst>
                                      </p:cBhvr>
                                      <p:to>
                                        <p:strVal val="visible"/>
                                      </p:to>
                                    </p:set>
                                  </p:childTnLst>
                                </p:cTn>
                              </p:par>
                            </p:childTnLst>
                          </p:cTn>
                        </p:par>
                      </p:childTnLst>
                    </p:cTn>
                  </p:par>
                  <p:par>
                    <p:cTn id="62" fill="hold" nodeType="clickPar">
                      <p:stCondLst>
                        <p:cond delay="indefinite"/>
                      </p:stCondLst>
                      <p:childTnLst>
                        <p:par>
                          <p:cTn id="63" fill="hold" nodeType="withGroup">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1399811">
                                            <p:txEl>
                                              <p:pRg st="11" end="11"/>
                                            </p:txEl>
                                          </p:spTgt>
                                        </p:tgtEl>
                                        <p:attrNameLst>
                                          <p:attrName>style.visibility</p:attrName>
                                        </p:attrNameLst>
                                      </p:cBhvr>
                                      <p:to>
                                        <p:strVal val="visible"/>
                                      </p:to>
                                    </p:set>
                                    <p:animEffect transition="in" filter="slide(fromBottom)">
                                      <p:cBhvr>
                                        <p:cTn id="66" dur="500"/>
                                        <p:tgtEl>
                                          <p:spTgt spid="1399811">
                                            <p:txEl>
                                              <p:pRg st="11" end="11"/>
                                            </p:txEl>
                                          </p:spTgt>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399811">
                                            <p:txEl>
                                              <p:pRg st="12" end="12"/>
                                            </p:txEl>
                                          </p:spTgt>
                                        </p:tgtEl>
                                        <p:attrNameLst>
                                          <p:attrName>style.visibility</p:attrName>
                                        </p:attrNameLst>
                                      </p:cBhvr>
                                      <p:to>
                                        <p:strVal val="visible"/>
                                      </p:to>
                                    </p:set>
                                    <p:animEffect transition="in" filter="slide(fromBottom)">
                                      <p:cBhvr>
                                        <p:cTn id="71" dur="500"/>
                                        <p:tgtEl>
                                          <p:spTgt spid="1399811">
                                            <p:txEl>
                                              <p:pRg st="12" end="12"/>
                                            </p:txEl>
                                          </p:spTgt>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2" presetClass="entr" presetSubtype="4" fill="hold" grpId="0" nodeType="clickEffect">
                                  <p:stCondLst>
                                    <p:cond delay="0"/>
                                  </p:stCondLst>
                                  <p:childTnLst>
                                    <p:set>
                                      <p:cBhvr>
                                        <p:cTn id="75" dur="1" fill="hold">
                                          <p:stCondLst>
                                            <p:cond delay="0"/>
                                          </p:stCondLst>
                                        </p:cTn>
                                        <p:tgtEl>
                                          <p:spTgt spid="1399811">
                                            <p:txEl>
                                              <p:pRg st="13" end="13"/>
                                            </p:txEl>
                                          </p:spTgt>
                                        </p:tgtEl>
                                        <p:attrNameLst>
                                          <p:attrName>style.visibility</p:attrName>
                                        </p:attrNameLst>
                                      </p:cBhvr>
                                      <p:to>
                                        <p:strVal val="visible"/>
                                      </p:to>
                                    </p:set>
                                    <p:animEffect transition="in" filter="slide(fromBottom)">
                                      <p:cBhvr>
                                        <p:cTn id="76" dur="500"/>
                                        <p:tgtEl>
                                          <p:spTgt spid="1399811">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9811" grpId="0" build="p"/>
      <p:bldP spid="1399812" grpId="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Line 53"/>
          <p:cNvSpPr>
            <a:spLocks noChangeShapeType="1"/>
          </p:cNvSpPr>
          <p:nvPr/>
        </p:nvSpPr>
        <p:spPr bwMode="auto">
          <a:xfrm flipH="1">
            <a:off x="4841875" y="728663"/>
            <a:ext cx="44450" cy="6129337"/>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5363" name="Line 2"/>
          <p:cNvSpPr>
            <a:spLocks noChangeShapeType="1"/>
          </p:cNvSpPr>
          <p:nvPr/>
        </p:nvSpPr>
        <p:spPr bwMode="auto">
          <a:xfrm>
            <a:off x="9256713" y="5053013"/>
            <a:ext cx="0" cy="3000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5364" name="Rectangle 3"/>
          <p:cNvSpPr>
            <a:spLocks noGrp="1" noChangeArrowheads="1"/>
          </p:cNvSpPr>
          <p:nvPr>
            <p:ph type="title"/>
          </p:nvPr>
        </p:nvSpPr>
        <p:spPr>
          <a:xfrm>
            <a:off x="457200" y="115888"/>
            <a:ext cx="8229600" cy="11430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lstStyle/>
          <a:p>
            <a:pPr eaLnBrk="1" hangingPunct="1"/>
            <a:r>
              <a:rPr lang="hu-HU" altLang="hu-HU" sz="3200" b="1" dirty="0" smtClean="0">
                <a:solidFill>
                  <a:srgbClr val="FF0000"/>
                </a:solidFill>
              </a:rPr>
              <a:t>KÉSZLETELSZÁMOLÁS</a:t>
            </a:r>
            <a:br>
              <a:rPr lang="hu-HU" altLang="hu-HU" sz="3200" b="1" dirty="0" smtClean="0">
                <a:solidFill>
                  <a:srgbClr val="FF0000"/>
                </a:solidFill>
              </a:rPr>
            </a:br>
            <a:r>
              <a:rPr lang="hu-HU" altLang="hu-HU" sz="3200" b="1" dirty="0" smtClean="0">
                <a:solidFill>
                  <a:srgbClr val="FF0000"/>
                </a:solidFill>
              </a:rPr>
              <a:t>- MÉRLEGELT ÁTLAGÁRRAL -</a:t>
            </a:r>
          </a:p>
        </p:txBody>
      </p:sp>
      <p:grpSp>
        <p:nvGrpSpPr>
          <p:cNvPr id="15365" name="Group 4"/>
          <p:cNvGrpSpPr>
            <a:grpSpLocks/>
          </p:cNvGrpSpPr>
          <p:nvPr/>
        </p:nvGrpSpPr>
        <p:grpSpPr bwMode="auto">
          <a:xfrm>
            <a:off x="6821488" y="3924300"/>
            <a:ext cx="2016125" cy="1620838"/>
            <a:chOff x="263" y="2557"/>
            <a:chExt cx="1270" cy="1021"/>
          </a:xfrm>
        </p:grpSpPr>
        <p:sp>
          <p:nvSpPr>
            <p:cNvPr id="15437" name="Rectangle 5"/>
            <p:cNvSpPr>
              <a:spLocks noChangeArrowheads="1"/>
            </p:cNvSpPr>
            <p:nvPr/>
          </p:nvSpPr>
          <p:spPr bwMode="auto">
            <a:xfrm>
              <a:off x="311" y="3003"/>
              <a:ext cx="116"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38" name="Rectangle 6"/>
            <p:cNvSpPr>
              <a:spLocks noChangeArrowheads="1"/>
            </p:cNvSpPr>
            <p:nvPr/>
          </p:nvSpPr>
          <p:spPr bwMode="auto">
            <a:xfrm>
              <a:off x="916" y="3008"/>
              <a:ext cx="57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39" name="Picture 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40"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41" name="Text Box 9"/>
            <p:cNvSpPr txBox="1">
              <a:spLocks noChangeArrowheads="1"/>
            </p:cNvSpPr>
            <p:nvPr/>
          </p:nvSpPr>
          <p:spPr bwMode="auto">
            <a:xfrm>
              <a:off x="392" y="2557"/>
              <a:ext cx="1028"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9. ÁRBEVÉTEL</a:t>
              </a:r>
            </a:p>
          </p:txBody>
        </p:sp>
        <p:sp>
          <p:nvSpPr>
            <p:cNvPr id="15442" name="Text Box 10"/>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grpSp>
        <p:nvGrpSpPr>
          <p:cNvPr id="15366" name="Group 11"/>
          <p:cNvGrpSpPr>
            <a:grpSpLocks/>
          </p:cNvGrpSpPr>
          <p:nvPr/>
        </p:nvGrpSpPr>
        <p:grpSpPr bwMode="auto">
          <a:xfrm>
            <a:off x="473075" y="1352550"/>
            <a:ext cx="2016125" cy="1620838"/>
            <a:chOff x="263" y="2557"/>
            <a:chExt cx="1270" cy="1021"/>
          </a:xfrm>
        </p:grpSpPr>
        <p:sp>
          <p:nvSpPr>
            <p:cNvPr id="15431" name="Rectangle 12"/>
            <p:cNvSpPr>
              <a:spLocks noChangeArrowheads="1"/>
            </p:cNvSpPr>
            <p:nvPr/>
          </p:nvSpPr>
          <p:spPr bwMode="auto">
            <a:xfrm>
              <a:off x="311" y="3003"/>
              <a:ext cx="116"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6456" name="Rectangle 13"/>
            <p:cNvSpPr>
              <a:spLocks noChangeArrowheads="1"/>
            </p:cNvSpPr>
            <p:nvPr/>
          </p:nvSpPr>
          <p:spPr bwMode="auto">
            <a:xfrm>
              <a:off x="916" y="3008"/>
              <a:ext cx="575" cy="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defRPr/>
              </a:pPr>
              <a:endParaRPr lang="hu-HU" altLang="hu-HU" sz="1050" b="1" smtClean="0">
                <a:solidFill>
                  <a:srgbClr val="FF3300"/>
                </a:solidFill>
                <a:latin typeface="Tahoma" pitchFamily="34" charset="0"/>
                <a:cs typeface="Tahoma" pitchFamily="34" charset="0"/>
              </a:endParaRPr>
            </a:p>
          </p:txBody>
        </p:sp>
        <p:pic>
          <p:nvPicPr>
            <p:cNvPr id="15433" name="Picture 14"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34"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35" name="Text Box 16"/>
            <p:cNvSpPr txBox="1">
              <a:spLocks noChangeArrowheads="1"/>
            </p:cNvSpPr>
            <p:nvPr/>
          </p:nvSpPr>
          <p:spPr bwMode="auto">
            <a:xfrm>
              <a:off x="346" y="2557"/>
              <a:ext cx="1121"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2. ÁRUKÉSZLET</a:t>
              </a:r>
            </a:p>
          </p:txBody>
        </p:sp>
        <p:sp>
          <p:nvSpPr>
            <p:cNvPr id="15436" name="Text Box 17"/>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grpSp>
        <p:nvGrpSpPr>
          <p:cNvPr id="15367" name="Group 18"/>
          <p:cNvGrpSpPr>
            <a:grpSpLocks/>
          </p:cNvGrpSpPr>
          <p:nvPr/>
        </p:nvGrpSpPr>
        <p:grpSpPr bwMode="auto">
          <a:xfrm>
            <a:off x="4886325" y="3924300"/>
            <a:ext cx="2016125" cy="1620838"/>
            <a:chOff x="263" y="2557"/>
            <a:chExt cx="1270" cy="1021"/>
          </a:xfrm>
        </p:grpSpPr>
        <p:sp>
          <p:nvSpPr>
            <p:cNvPr id="15425" name="Rectangle 19"/>
            <p:cNvSpPr>
              <a:spLocks noChangeArrowheads="1"/>
            </p:cNvSpPr>
            <p:nvPr/>
          </p:nvSpPr>
          <p:spPr bwMode="auto">
            <a:xfrm>
              <a:off x="311" y="3003"/>
              <a:ext cx="116"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26" name="Rectangle 20"/>
            <p:cNvSpPr>
              <a:spLocks noChangeArrowheads="1"/>
            </p:cNvSpPr>
            <p:nvPr/>
          </p:nvSpPr>
          <p:spPr bwMode="auto">
            <a:xfrm>
              <a:off x="916" y="3008"/>
              <a:ext cx="57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27" name="Picture 21"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8" name="Rectangle 22"/>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29" name="Text Box 23"/>
            <p:cNvSpPr txBox="1">
              <a:spLocks noChangeArrowheads="1"/>
            </p:cNvSpPr>
            <p:nvPr/>
          </p:nvSpPr>
          <p:spPr bwMode="auto">
            <a:xfrm>
              <a:off x="560" y="2557"/>
              <a:ext cx="689"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8. ELÁBÉ</a:t>
              </a:r>
            </a:p>
          </p:txBody>
        </p:sp>
        <p:sp>
          <p:nvSpPr>
            <p:cNvPr id="15430" name="Text Box 24"/>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grpSp>
        <p:nvGrpSpPr>
          <p:cNvPr id="15368" name="Group 25"/>
          <p:cNvGrpSpPr>
            <a:grpSpLocks/>
          </p:cNvGrpSpPr>
          <p:nvPr/>
        </p:nvGrpSpPr>
        <p:grpSpPr bwMode="auto">
          <a:xfrm>
            <a:off x="6884988" y="1223963"/>
            <a:ext cx="2100262" cy="1620837"/>
            <a:chOff x="246" y="2557"/>
            <a:chExt cx="1323" cy="1021"/>
          </a:xfrm>
        </p:grpSpPr>
        <p:sp>
          <p:nvSpPr>
            <p:cNvPr id="15419" name="Rectangle 26"/>
            <p:cNvSpPr>
              <a:spLocks noChangeArrowheads="1"/>
            </p:cNvSpPr>
            <p:nvPr/>
          </p:nvSpPr>
          <p:spPr bwMode="auto">
            <a:xfrm>
              <a:off x="311" y="3003"/>
              <a:ext cx="116"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20" name="Rectangle 27"/>
            <p:cNvSpPr>
              <a:spLocks noChangeArrowheads="1"/>
            </p:cNvSpPr>
            <p:nvPr/>
          </p:nvSpPr>
          <p:spPr bwMode="auto">
            <a:xfrm>
              <a:off x="916" y="3008"/>
              <a:ext cx="57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21" name="Picture 2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22" name="Rectangle 2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23" name="Text Box 30"/>
            <p:cNvSpPr txBox="1">
              <a:spLocks noChangeArrowheads="1"/>
            </p:cNvSpPr>
            <p:nvPr/>
          </p:nvSpPr>
          <p:spPr bwMode="auto">
            <a:xfrm>
              <a:off x="246" y="2557"/>
              <a:ext cx="1323"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4. FIZETENDŐ ÁFA</a:t>
              </a:r>
            </a:p>
          </p:txBody>
        </p:sp>
        <p:sp>
          <p:nvSpPr>
            <p:cNvPr id="15424" name="Text Box 31"/>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grpSp>
        <p:nvGrpSpPr>
          <p:cNvPr id="15369" name="Group 32"/>
          <p:cNvGrpSpPr>
            <a:grpSpLocks/>
          </p:cNvGrpSpPr>
          <p:nvPr/>
        </p:nvGrpSpPr>
        <p:grpSpPr bwMode="auto">
          <a:xfrm>
            <a:off x="4929188" y="1223963"/>
            <a:ext cx="2070100" cy="1619250"/>
            <a:chOff x="255" y="2557"/>
            <a:chExt cx="1304" cy="1021"/>
          </a:xfrm>
        </p:grpSpPr>
        <p:sp>
          <p:nvSpPr>
            <p:cNvPr id="15413" name="Rectangle 33"/>
            <p:cNvSpPr>
              <a:spLocks noChangeArrowheads="1"/>
            </p:cNvSpPr>
            <p:nvPr/>
          </p:nvSpPr>
          <p:spPr bwMode="auto">
            <a:xfrm>
              <a:off x="311" y="3003"/>
              <a:ext cx="474"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14" name="Rectangle 34"/>
            <p:cNvSpPr>
              <a:spLocks noChangeArrowheads="1"/>
            </p:cNvSpPr>
            <p:nvPr/>
          </p:nvSpPr>
          <p:spPr bwMode="auto">
            <a:xfrm>
              <a:off x="916" y="3008"/>
              <a:ext cx="57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15" name="Picture 3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6" name="Rectangle 36"/>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17" name="Text Box 37"/>
            <p:cNvSpPr txBox="1">
              <a:spLocks noChangeArrowheads="1"/>
            </p:cNvSpPr>
            <p:nvPr/>
          </p:nvSpPr>
          <p:spPr bwMode="auto">
            <a:xfrm>
              <a:off x="255" y="2557"/>
              <a:ext cx="1304"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4. ELŐZETES.. ÁFA</a:t>
              </a:r>
            </a:p>
          </p:txBody>
        </p:sp>
        <p:sp>
          <p:nvSpPr>
            <p:cNvPr id="15418" name="Text Box 38"/>
            <p:cNvSpPr txBox="1">
              <a:spLocks noChangeArrowheads="1"/>
            </p:cNvSpPr>
            <p:nvPr/>
          </p:nvSpPr>
          <p:spPr bwMode="auto">
            <a:xfrm>
              <a:off x="316" y="2725"/>
              <a:ext cx="1095" cy="1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sp>
        <p:nvSpPr>
          <p:cNvPr id="15370" name="Text Box 39"/>
          <p:cNvSpPr txBox="1">
            <a:spLocks noChangeArrowheads="1"/>
          </p:cNvSpPr>
          <p:nvPr/>
        </p:nvSpPr>
        <p:spPr bwMode="auto">
          <a:xfrm rot="-5400000">
            <a:off x="-797718" y="1585119"/>
            <a:ext cx="2025650"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600" b="1">
                <a:solidFill>
                  <a:srgbClr val="FF0000"/>
                </a:solidFill>
                <a:latin typeface="Tahoma" pitchFamily="34" charset="0"/>
                <a:cs typeface="Tahoma" pitchFamily="34" charset="0"/>
              </a:rPr>
              <a:t>ESZKÖZSZÁMLÁK</a:t>
            </a:r>
          </a:p>
        </p:txBody>
      </p:sp>
      <p:sp>
        <p:nvSpPr>
          <p:cNvPr id="15371" name="Text Box 40"/>
          <p:cNvSpPr txBox="1">
            <a:spLocks noChangeArrowheads="1"/>
          </p:cNvSpPr>
          <p:nvPr/>
        </p:nvSpPr>
        <p:spPr bwMode="auto">
          <a:xfrm rot="5400000" flipH="1">
            <a:off x="7843044" y="1974057"/>
            <a:ext cx="2263775"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600" b="1">
                <a:solidFill>
                  <a:srgbClr val="FF0000"/>
                </a:solidFill>
                <a:latin typeface="Tahoma" pitchFamily="34" charset="0"/>
                <a:cs typeface="Tahoma" pitchFamily="34" charset="0"/>
              </a:rPr>
              <a:t>FORRÁSSZÁMLÁK</a:t>
            </a:r>
          </a:p>
        </p:txBody>
      </p:sp>
      <p:sp>
        <p:nvSpPr>
          <p:cNvPr id="15372" name="Text Box 41"/>
          <p:cNvSpPr txBox="1">
            <a:spLocks noChangeArrowheads="1"/>
          </p:cNvSpPr>
          <p:nvPr/>
        </p:nvSpPr>
        <p:spPr bwMode="auto">
          <a:xfrm rot="5400000" flipH="1">
            <a:off x="7693025" y="4973638"/>
            <a:ext cx="2503487"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600" b="1">
                <a:solidFill>
                  <a:srgbClr val="FF0000"/>
                </a:solidFill>
                <a:latin typeface="Tahoma" pitchFamily="34" charset="0"/>
                <a:cs typeface="Tahoma" pitchFamily="34" charset="0"/>
              </a:rPr>
              <a:t>EREDMÉNYSZÁMLÁK</a:t>
            </a:r>
          </a:p>
        </p:txBody>
      </p:sp>
      <p:sp>
        <p:nvSpPr>
          <p:cNvPr id="1400874" name="Text Box 42"/>
          <p:cNvSpPr txBox="1">
            <a:spLocks noChangeArrowheads="1"/>
          </p:cNvSpPr>
          <p:nvPr/>
        </p:nvSpPr>
        <p:spPr bwMode="auto">
          <a:xfrm>
            <a:off x="566738" y="1898650"/>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FF0000"/>
                </a:solidFill>
                <a:latin typeface="Tahoma" pitchFamily="34" charset="0"/>
                <a:cs typeface="Tahoma" pitchFamily="34" charset="0"/>
              </a:rPr>
              <a:t>(NY)  1000</a:t>
            </a:r>
          </a:p>
        </p:txBody>
      </p:sp>
      <p:grpSp>
        <p:nvGrpSpPr>
          <p:cNvPr id="15374" name="Group 43"/>
          <p:cNvGrpSpPr>
            <a:grpSpLocks/>
          </p:cNvGrpSpPr>
          <p:nvPr/>
        </p:nvGrpSpPr>
        <p:grpSpPr bwMode="auto">
          <a:xfrm>
            <a:off x="2330450" y="2259013"/>
            <a:ext cx="2016125" cy="1260475"/>
            <a:chOff x="263" y="2557"/>
            <a:chExt cx="1270" cy="1021"/>
          </a:xfrm>
        </p:grpSpPr>
        <p:sp>
          <p:nvSpPr>
            <p:cNvPr id="15407" name="Rectangle 44"/>
            <p:cNvSpPr>
              <a:spLocks noChangeArrowheads="1"/>
            </p:cNvSpPr>
            <p:nvPr/>
          </p:nvSpPr>
          <p:spPr bwMode="auto">
            <a:xfrm>
              <a:off x="311" y="3003"/>
              <a:ext cx="116"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08" name="Rectangle 45"/>
            <p:cNvSpPr>
              <a:spLocks noChangeArrowheads="1"/>
            </p:cNvSpPr>
            <p:nvPr/>
          </p:nvSpPr>
          <p:spPr bwMode="auto">
            <a:xfrm>
              <a:off x="916" y="3008"/>
              <a:ext cx="575"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09" name="Picture 46"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10" name="Rectangle 47"/>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11" name="Text Box 48"/>
            <p:cNvSpPr txBox="1">
              <a:spLocks noChangeArrowheads="1"/>
            </p:cNvSpPr>
            <p:nvPr/>
          </p:nvSpPr>
          <p:spPr bwMode="auto">
            <a:xfrm>
              <a:off x="542" y="2557"/>
              <a:ext cx="721" cy="2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3. VEVŐK</a:t>
              </a:r>
            </a:p>
          </p:txBody>
        </p:sp>
        <p:sp>
          <p:nvSpPr>
            <p:cNvPr id="15412" name="Text Box 49"/>
            <p:cNvSpPr txBox="1">
              <a:spLocks noChangeArrowheads="1"/>
            </p:cNvSpPr>
            <p:nvPr/>
          </p:nvSpPr>
          <p:spPr bwMode="auto">
            <a:xfrm>
              <a:off x="316" y="2725"/>
              <a:ext cx="1095" cy="2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sp>
        <p:nvSpPr>
          <p:cNvPr id="1400882" name="Text Box 50"/>
          <p:cNvSpPr txBox="1">
            <a:spLocks noChangeArrowheads="1"/>
          </p:cNvSpPr>
          <p:nvPr/>
        </p:nvSpPr>
        <p:spPr bwMode="auto">
          <a:xfrm>
            <a:off x="7637463" y="4554538"/>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8100</a:t>
            </a:r>
          </a:p>
        </p:txBody>
      </p:sp>
      <p:sp>
        <p:nvSpPr>
          <p:cNvPr id="15376" name="Rectangle 51"/>
          <p:cNvSpPr>
            <a:spLocks noChangeArrowheads="1"/>
          </p:cNvSpPr>
          <p:nvPr/>
        </p:nvSpPr>
        <p:spPr bwMode="auto">
          <a:xfrm>
            <a:off x="4954588" y="4044950"/>
            <a:ext cx="1841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377" name="Rectangle 52"/>
          <p:cNvSpPr>
            <a:spLocks noChangeArrowheads="1"/>
          </p:cNvSpPr>
          <p:nvPr/>
        </p:nvSpPr>
        <p:spPr bwMode="auto">
          <a:xfrm>
            <a:off x="6940550" y="4060825"/>
            <a:ext cx="188595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sp>
        <p:nvSpPr>
          <p:cNvPr id="15378" name="Line 54"/>
          <p:cNvSpPr>
            <a:spLocks noChangeShapeType="1"/>
          </p:cNvSpPr>
          <p:nvPr/>
        </p:nvSpPr>
        <p:spPr bwMode="auto">
          <a:xfrm>
            <a:off x="0" y="3789363"/>
            <a:ext cx="91440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15379" name="Group 55"/>
          <p:cNvGrpSpPr>
            <a:grpSpLocks/>
          </p:cNvGrpSpPr>
          <p:nvPr/>
        </p:nvGrpSpPr>
        <p:grpSpPr bwMode="auto">
          <a:xfrm>
            <a:off x="4976813" y="2619375"/>
            <a:ext cx="2016125" cy="1349375"/>
            <a:chOff x="263" y="2557"/>
            <a:chExt cx="1270" cy="1021"/>
          </a:xfrm>
        </p:grpSpPr>
        <p:sp>
          <p:nvSpPr>
            <p:cNvPr id="15401" name="Rectangle 56"/>
            <p:cNvSpPr>
              <a:spLocks noChangeArrowheads="1"/>
            </p:cNvSpPr>
            <p:nvPr/>
          </p:nvSpPr>
          <p:spPr bwMode="auto">
            <a:xfrm>
              <a:off x="311" y="3003"/>
              <a:ext cx="116"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400" b="1">
                <a:solidFill>
                  <a:srgbClr val="FF3300"/>
                </a:solidFill>
                <a:latin typeface="Tahoma" pitchFamily="34" charset="0"/>
              </a:endParaRPr>
            </a:p>
          </p:txBody>
        </p:sp>
        <p:sp>
          <p:nvSpPr>
            <p:cNvPr id="15402" name="Rectangle 57"/>
            <p:cNvSpPr>
              <a:spLocks noChangeArrowheads="1"/>
            </p:cNvSpPr>
            <p:nvPr/>
          </p:nvSpPr>
          <p:spPr bwMode="auto">
            <a:xfrm>
              <a:off x="916" y="3007"/>
              <a:ext cx="575"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400" b="1">
                <a:solidFill>
                  <a:srgbClr val="FF3300"/>
                </a:solidFill>
                <a:latin typeface="Tahoma" pitchFamily="34" charset="0"/>
              </a:endParaRPr>
            </a:p>
          </p:txBody>
        </p:sp>
        <p:pic>
          <p:nvPicPr>
            <p:cNvPr id="15403" name="Picture 5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404" name="Rectangle 5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2000"/>
            </a:p>
          </p:txBody>
        </p:sp>
        <p:sp>
          <p:nvSpPr>
            <p:cNvPr id="15405" name="Text Box 60"/>
            <p:cNvSpPr txBox="1">
              <a:spLocks noChangeArrowheads="1"/>
            </p:cNvSpPr>
            <p:nvPr/>
          </p:nvSpPr>
          <p:spPr bwMode="auto">
            <a:xfrm>
              <a:off x="400" y="2557"/>
              <a:ext cx="1008" cy="2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600" b="1">
                  <a:solidFill>
                    <a:srgbClr val="000066"/>
                  </a:solidFill>
                  <a:latin typeface="Tahoma" pitchFamily="34" charset="0"/>
                  <a:cs typeface="Tahoma" pitchFamily="34" charset="0"/>
                </a:rPr>
                <a:t>4. SZÁLLÍTÓK</a:t>
              </a:r>
            </a:p>
          </p:txBody>
        </p:sp>
        <p:sp>
          <p:nvSpPr>
            <p:cNvPr id="15406" name="Text Box 61"/>
            <p:cNvSpPr txBox="1">
              <a:spLocks noChangeArrowheads="1"/>
            </p:cNvSpPr>
            <p:nvPr/>
          </p:nvSpPr>
          <p:spPr bwMode="auto">
            <a:xfrm>
              <a:off x="316" y="2725"/>
              <a:ext cx="1095" cy="3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400" b="1">
                  <a:solidFill>
                    <a:srgbClr val="000066"/>
                  </a:solidFill>
                  <a:latin typeface="Tahoma" pitchFamily="34" charset="0"/>
                  <a:cs typeface="Tahoma" pitchFamily="34" charset="0"/>
                </a:rPr>
                <a:t>  T                            K</a:t>
              </a:r>
              <a:endParaRPr lang="hu-HU" altLang="hu-HU" sz="1000" b="1">
                <a:solidFill>
                  <a:srgbClr val="000066"/>
                </a:solidFill>
                <a:latin typeface="Tahoma" pitchFamily="34" charset="0"/>
                <a:cs typeface="Tahoma" pitchFamily="34" charset="0"/>
              </a:endParaRPr>
            </a:p>
          </p:txBody>
        </p:sp>
      </p:grpSp>
      <p:sp>
        <p:nvSpPr>
          <p:cNvPr id="1400894" name="Text Box 62"/>
          <p:cNvSpPr txBox="1">
            <a:spLocks noChangeArrowheads="1"/>
          </p:cNvSpPr>
          <p:nvPr/>
        </p:nvSpPr>
        <p:spPr bwMode="auto">
          <a:xfrm>
            <a:off x="4667250" y="19113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(NY)  200</a:t>
            </a:r>
          </a:p>
        </p:txBody>
      </p:sp>
      <p:sp>
        <p:nvSpPr>
          <p:cNvPr id="1400895" name="Text Box 63"/>
          <p:cNvSpPr txBox="1">
            <a:spLocks noChangeArrowheads="1"/>
          </p:cNvSpPr>
          <p:nvPr/>
        </p:nvSpPr>
        <p:spPr bwMode="auto">
          <a:xfrm>
            <a:off x="522288" y="2079625"/>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FF0000"/>
                </a:solidFill>
                <a:latin typeface="Tahoma" pitchFamily="34" charset="0"/>
                <a:cs typeface="Tahoma" pitchFamily="34" charset="0"/>
              </a:rPr>
              <a:t>      (1) 6000</a:t>
            </a:r>
          </a:p>
        </p:txBody>
      </p:sp>
      <p:sp>
        <p:nvSpPr>
          <p:cNvPr id="1400896" name="Text Box 64"/>
          <p:cNvSpPr txBox="1">
            <a:spLocks noChangeArrowheads="1"/>
          </p:cNvSpPr>
          <p:nvPr/>
        </p:nvSpPr>
        <p:spPr bwMode="auto">
          <a:xfrm>
            <a:off x="5967413" y="3024188"/>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(NY) 1200</a:t>
            </a:r>
          </a:p>
        </p:txBody>
      </p:sp>
      <p:sp>
        <p:nvSpPr>
          <p:cNvPr id="1400897" name="Text Box 65"/>
          <p:cNvSpPr txBox="1">
            <a:spLocks noChangeArrowheads="1"/>
          </p:cNvSpPr>
          <p:nvPr/>
        </p:nvSpPr>
        <p:spPr bwMode="auto">
          <a:xfrm>
            <a:off x="4662488" y="213677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(1)  1200</a:t>
            </a:r>
          </a:p>
        </p:txBody>
      </p:sp>
      <p:sp>
        <p:nvSpPr>
          <p:cNvPr id="1400898" name="Text Box 66"/>
          <p:cNvSpPr txBox="1">
            <a:spLocks noChangeArrowheads="1"/>
          </p:cNvSpPr>
          <p:nvPr/>
        </p:nvSpPr>
        <p:spPr bwMode="auto">
          <a:xfrm>
            <a:off x="7721600" y="18986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1620</a:t>
            </a:r>
          </a:p>
        </p:txBody>
      </p:sp>
      <p:sp>
        <p:nvSpPr>
          <p:cNvPr id="1400899" name="Text Box 67"/>
          <p:cNvSpPr txBox="1">
            <a:spLocks noChangeArrowheads="1"/>
          </p:cNvSpPr>
          <p:nvPr/>
        </p:nvSpPr>
        <p:spPr bwMode="auto">
          <a:xfrm>
            <a:off x="2276475" y="2767013"/>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9720</a:t>
            </a:r>
          </a:p>
        </p:txBody>
      </p:sp>
      <p:sp>
        <p:nvSpPr>
          <p:cNvPr id="1400900" name="Text Box 68"/>
          <p:cNvSpPr txBox="1">
            <a:spLocks noChangeArrowheads="1"/>
          </p:cNvSpPr>
          <p:nvPr/>
        </p:nvSpPr>
        <p:spPr bwMode="auto">
          <a:xfrm>
            <a:off x="1333500" y="2149475"/>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000066"/>
                </a:solidFill>
                <a:latin typeface="Tahoma" pitchFamily="34" charset="0"/>
                <a:cs typeface="Tahoma" pitchFamily="34" charset="0"/>
              </a:rPr>
              <a:t>(3) 5558,8</a:t>
            </a:r>
          </a:p>
        </p:txBody>
      </p:sp>
      <p:sp>
        <p:nvSpPr>
          <p:cNvPr id="1400901" name="Text Box 69"/>
          <p:cNvSpPr txBox="1">
            <a:spLocks noChangeArrowheads="1"/>
          </p:cNvSpPr>
          <p:nvPr/>
        </p:nvSpPr>
        <p:spPr bwMode="auto">
          <a:xfrm>
            <a:off x="4841875" y="4464050"/>
            <a:ext cx="1165225" cy="23812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defRPr/>
            </a:pPr>
            <a:r>
              <a:rPr lang="hu-HU" altLang="hu-HU" sz="1050" b="1" smtClean="0">
                <a:solidFill>
                  <a:srgbClr val="000066"/>
                </a:solidFill>
                <a:latin typeface="Tahoma" pitchFamily="34" charset="0"/>
                <a:cs typeface="Tahoma" pitchFamily="34" charset="0"/>
              </a:rPr>
              <a:t>(3) 5558,8</a:t>
            </a:r>
          </a:p>
        </p:txBody>
      </p:sp>
      <p:sp>
        <p:nvSpPr>
          <p:cNvPr id="1400902" name="Text Box 70"/>
          <p:cNvSpPr txBox="1">
            <a:spLocks noChangeArrowheads="1"/>
          </p:cNvSpPr>
          <p:nvPr/>
        </p:nvSpPr>
        <p:spPr bwMode="auto">
          <a:xfrm>
            <a:off x="657225" y="2843213"/>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FF0000"/>
                </a:solidFill>
                <a:latin typeface="Tahoma" pitchFamily="34" charset="0"/>
                <a:cs typeface="Tahoma" pitchFamily="34" charset="0"/>
              </a:rPr>
              <a:t>Z.  4941,2</a:t>
            </a:r>
          </a:p>
        </p:txBody>
      </p:sp>
      <p:sp>
        <p:nvSpPr>
          <p:cNvPr id="1400903" name="Text Box 71"/>
          <p:cNvSpPr txBox="1">
            <a:spLocks noChangeArrowheads="1"/>
          </p:cNvSpPr>
          <p:nvPr/>
        </p:nvSpPr>
        <p:spPr bwMode="auto">
          <a:xfrm>
            <a:off x="115888" y="4089400"/>
            <a:ext cx="4256087"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000066"/>
                </a:solidFill>
                <a:latin typeface="Tahoma" pitchFamily="34" charset="0"/>
                <a:cs typeface="Tahoma" pitchFamily="34" charset="0"/>
              </a:rPr>
              <a:t>NY. NYITÓKÉSZLET    2 DB*500= 1000 </a:t>
            </a:r>
          </a:p>
        </p:txBody>
      </p:sp>
      <p:sp>
        <p:nvSpPr>
          <p:cNvPr id="1400904" name="Text Box 72"/>
          <p:cNvSpPr txBox="1">
            <a:spLocks noChangeArrowheads="1"/>
          </p:cNvSpPr>
          <p:nvPr/>
        </p:nvSpPr>
        <p:spPr bwMode="auto">
          <a:xfrm>
            <a:off x="225425" y="4419600"/>
            <a:ext cx="4092575"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000066"/>
                </a:solidFill>
                <a:latin typeface="Tahoma" pitchFamily="34" charset="0"/>
                <a:cs typeface="Tahoma" pitchFamily="34" charset="0"/>
              </a:rPr>
              <a:t>1. ÁRUBESZERZÉS 10 DB*600=  6000</a:t>
            </a:r>
          </a:p>
        </p:txBody>
      </p:sp>
      <p:sp>
        <p:nvSpPr>
          <p:cNvPr id="1400905" name="Text Box 73"/>
          <p:cNvSpPr txBox="1">
            <a:spLocks noChangeArrowheads="1"/>
          </p:cNvSpPr>
          <p:nvPr/>
        </p:nvSpPr>
        <p:spPr bwMode="auto">
          <a:xfrm>
            <a:off x="257175" y="5408613"/>
            <a:ext cx="5945188" cy="534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FF0000"/>
                </a:solidFill>
                <a:latin typeface="Tahoma" pitchFamily="34" charset="0"/>
                <a:cs typeface="Tahoma" pitchFamily="34" charset="0"/>
              </a:rPr>
              <a:t>4. ELÁBÉ ELSZÁMOLÁSA ÁTLAGÁRON: 10500/17=617,6</a:t>
            </a:r>
            <a:br>
              <a:rPr lang="hu-HU" altLang="hu-HU" sz="1600" b="1">
                <a:solidFill>
                  <a:srgbClr val="FF0000"/>
                </a:solidFill>
                <a:latin typeface="Tahoma" pitchFamily="34" charset="0"/>
                <a:cs typeface="Tahoma" pitchFamily="34" charset="0"/>
              </a:rPr>
            </a:br>
            <a:r>
              <a:rPr lang="hu-HU" altLang="hu-HU" sz="1600" b="1">
                <a:solidFill>
                  <a:srgbClr val="FF0000"/>
                </a:solidFill>
                <a:latin typeface="Tahoma" pitchFamily="34" charset="0"/>
                <a:cs typeface="Tahoma" pitchFamily="34" charset="0"/>
              </a:rPr>
              <a:t> 9*617,6 = 5558,8 </a:t>
            </a:r>
          </a:p>
        </p:txBody>
      </p:sp>
      <p:sp>
        <p:nvSpPr>
          <p:cNvPr id="1400906" name="Text Box 74"/>
          <p:cNvSpPr txBox="1">
            <a:spLocks noChangeArrowheads="1"/>
          </p:cNvSpPr>
          <p:nvPr/>
        </p:nvSpPr>
        <p:spPr bwMode="auto">
          <a:xfrm>
            <a:off x="236538" y="4733925"/>
            <a:ext cx="40830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000066"/>
                </a:solidFill>
                <a:latin typeface="Tahoma" pitchFamily="34" charset="0"/>
                <a:cs typeface="Tahoma" pitchFamily="34" charset="0"/>
              </a:rPr>
              <a:t>2. ÁRUBESZERZÉS   5 DB*700=  3500</a:t>
            </a:r>
          </a:p>
        </p:txBody>
      </p:sp>
      <p:sp>
        <p:nvSpPr>
          <p:cNvPr id="1400907" name="Text Box 75"/>
          <p:cNvSpPr txBox="1">
            <a:spLocks noChangeArrowheads="1"/>
          </p:cNvSpPr>
          <p:nvPr/>
        </p:nvSpPr>
        <p:spPr bwMode="auto">
          <a:xfrm>
            <a:off x="250825" y="5094288"/>
            <a:ext cx="40576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000066"/>
                </a:solidFill>
                <a:latin typeface="Tahoma" pitchFamily="34" charset="0"/>
                <a:cs typeface="Tahoma" pitchFamily="34" charset="0"/>
              </a:rPr>
              <a:t>3. ELADÁS                9 DB*900=  8100</a:t>
            </a:r>
          </a:p>
        </p:txBody>
      </p:sp>
      <p:sp>
        <p:nvSpPr>
          <p:cNvPr id="1400908" name="Text Box 76"/>
          <p:cNvSpPr txBox="1">
            <a:spLocks noChangeArrowheads="1"/>
          </p:cNvSpPr>
          <p:nvPr/>
        </p:nvSpPr>
        <p:spPr bwMode="auto">
          <a:xfrm>
            <a:off x="5972175" y="320357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(1)   7200</a:t>
            </a:r>
          </a:p>
        </p:txBody>
      </p:sp>
      <p:sp>
        <p:nvSpPr>
          <p:cNvPr id="1400909" name="Text Box 77"/>
          <p:cNvSpPr txBox="1">
            <a:spLocks noChangeArrowheads="1"/>
          </p:cNvSpPr>
          <p:nvPr/>
        </p:nvSpPr>
        <p:spPr bwMode="auto">
          <a:xfrm>
            <a:off x="522288" y="2349500"/>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FF0000"/>
                </a:solidFill>
                <a:latin typeface="Tahoma" pitchFamily="34" charset="0"/>
                <a:cs typeface="Tahoma" pitchFamily="34" charset="0"/>
              </a:rPr>
              <a:t>      (2) 3500</a:t>
            </a:r>
          </a:p>
        </p:txBody>
      </p:sp>
      <p:sp>
        <p:nvSpPr>
          <p:cNvPr id="1400910" name="Text Box 78"/>
          <p:cNvSpPr txBox="1">
            <a:spLocks noChangeArrowheads="1"/>
          </p:cNvSpPr>
          <p:nvPr/>
        </p:nvSpPr>
        <p:spPr bwMode="auto">
          <a:xfrm>
            <a:off x="5972175" y="3382963"/>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(2)   4200</a:t>
            </a:r>
          </a:p>
        </p:txBody>
      </p:sp>
      <p:sp>
        <p:nvSpPr>
          <p:cNvPr id="1400911" name="Text Box 79"/>
          <p:cNvSpPr txBox="1">
            <a:spLocks noChangeArrowheads="1"/>
          </p:cNvSpPr>
          <p:nvPr/>
        </p:nvSpPr>
        <p:spPr bwMode="auto">
          <a:xfrm>
            <a:off x="4662488" y="236220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(2)   700</a:t>
            </a:r>
          </a:p>
        </p:txBody>
      </p:sp>
      <p:sp>
        <p:nvSpPr>
          <p:cNvPr id="1400912" name="Line 80"/>
          <p:cNvSpPr>
            <a:spLocks noChangeShapeType="1"/>
          </p:cNvSpPr>
          <p:nvPr/>
        </p:nvSpPr>
        <p:spPr bwMode="auto">
          <a:xfrm>
            <a:off x="701675" y="2619375"/>
            <a:ext cx="162083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400913" name="Text Box 81"/>
          <p:cNvSpPr txBox="1">
            <a:spLocks noChangeArrowheads="1"/>
          </p:cNvSpPr>
          <p:nvPr/>
        </p:nvSpPr>
        <p:spPr bwMode="auto">
          <a:xfrm>
            <a:off x="611188" y="2619375"/>
            <a:ext cx="1165225" cy="244475"/>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100" b="1">
                <a:solidFill>
                  <a:srgbClr val="FF0000"/>
                </a:solidFill>
                <a:latin typeface="Tahoma" pitchFamily="34" charset="0"/>
                <a:cs typeface="Tahoma" pitchFamily="34" charset="0"/>
              </a:rPr>
              <a:t>TF 10500</a:t>
            </a:r>
          </a:p>
        </p:txBody>
      </p:sp>
      <p:sp>
        <p:nvSpPr>
          <p:cNvPr id="1400914" name="Text Box 82"/>
          <p:cNvSpPr txBox="1">
            <a:spLocks noChangeArrowheads="1"/>
          </p:cNvSpPr>
          <p:nvPr/>
        </p:nvSpPr>
        <p:spPr bwMode="auto">
          <a:xfrm>
            <a:off x="206375" y="5994400"/>
            <a:ext cx="594995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600" b="1">
                <a:solidFill>
                  <a:srgbClr val="FF0000"/>
                </a:solidFill>
                <a:latin typeface="Tahoma" pitchFamily="34" charset="0"/>
                <a:cs typeface="Tahoma" pitchFamily="34" charset="0"/>
              </a:rPr>
              <a:t>5. ZÁRÓKÉSZLET: 8*617,6 VAGY 10500-5558,8=4941,2</a:t>
            </a:r>
          </a:p>
        </p:txBody>
      </p:sp>
    </p:spTree>
    <p:extLst>
      <p:ext uri="{BB962C8B-B14F-4D97-AF65-F5344CB8AC3E}">
        <p14:creationId xmlns:p14="http://schemas.microsoft.com/office/powerpoint/2010/main" val="309689291"/>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0903"/>
                                        </p:tgtEl>
                                        <p:attrNameLst>
                                          <p:attrName>style.visibility</p:attrName>
                                        </p:attrNameLst>
                                      </p:cBhvr>
                                      <p:to>
                                        <p:strVal val="visible"/>
                                      </p:to>
                                    </p:set>
                                    <p:animEffect transition="in" filter="slide(fromBottom)">
                                      <p:cBhvr>
                                        <p:cTn id="7" dur="500"/>
                                        <p:tgtEl>
                                          <p:spTgt spid="140090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0874"/>
                                        </p:tgtEl>
                                        <p:attrNameLst>
                                          <p:attrName>style.visibility</p:attrName>
                                        </p:attrNameLst>
                                      </p:cBhvr>
                                      <p:to>
                                        <p:strVal val="visible"/>
                                      </p:to>
                                    </p:set>
                                    <p:animEffect transition="in" filter="slide(fromBottom)">
                                      <p:cBhvr>
                                        <p:cTn id="12" dur="500"/>
                                        <p:tgtEl>
                                          <p:spTgt spid="1400874"/>
                                        </p:tgtEl>
                                      </p:cBhvr>
                                    </p:animEffect>
                                  </p:childTnLst>
                                </p:cTn>
                              </p:par>
                              <p:par>
                                <p:cTn id="13" presetID="12" presetClass="entr" presetSubtype="4" fill="hold" grpId="0" nodeType="withEffect">
                                  <p:stCondLst>
                                    <p:cond delay="0"/>
                                  </p:stCondLst>
                                  <p:childTnLst>
                                    <p:set>
                                      <p:cBhvr>
                                        <p:cTn id="14" dur="1" fill="hold">
                                          <p:stCondLst>
                                            <p:cond delay="0"/>
                                          </p:stCondLst>
                                        </p:cTn>
                                        <p:tgtEl>
                                          <p:spTgt spid="1400894"/>
                                        </p:tgtEl>
                                        <p:attrNameLst>
                                          <p:attrName>style.visibility</p:attrName>
                                        </p:attrNameLst>
                                      </p:cBhvr>
                                      <p:to>
                                        <p:strVal val="visible"/>
                                      </p:to>
                                    </p:set>
                                    <p:animEffect transition="in" filter="slide(fromBottom)">
                                      <p:cBhvr>
                                        <p:cTn id="15" dur="500"/>
                                        <p:tgtEl>
                                          <p:spTgt spid="1400894"/>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1400896"/>
                                        </p:tgtEl>
                                        <p:attrNameLst>
                                          <p:attrName>style.visibility</p:attrName>
                                        </p:attrNameLst>
                                      </p:cBhvr>
                                      <p:to>
                                        <p:strVal val="visible"/>
                                      </p:to>
                                    </p:set>
                                    <p:animEffect transition="in" filter="slide(fromBottom)">
                                      <p:cBhvr>
                                        <p:cTn id="18" dur="500"/>
                                        <p:tgtEl>
                                          <p:spTgt spid="140089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400904"/>
                                        </p:tgtEl>
                                        <p:attrNameLst>
                                          <p:attrName>style.visibility</p:attrName>
                                        </p:attrNameLst>
                                      </p:cBhvr>
                                      <p:to>
                                        <p:strVal val="visible"/>
                                      </p:to>
                                    </p:set>
                                    <p:animEffect transition="in" filter="slide(fromBottom)">
                                      <p:cBhvr>
                                        <p:cTn id="23" dur="500"/>
                                        <p:tgtEl>
                                          <p:spTgt spid="140090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1400895"/>
                                        </p:tgtEl>
                                        <p:attrNameLst>
                                          <p:attrName>style.visibility</p:attrName>
                                        </p:attrNameLst>
                                      </p:cBhvr>
                                      <p:to>
                                        <p:strVal val="visible"/>
                                      </p:to>
                                    </p:set>
                                    <p:animEffect transition="in" filter="slide(fromBottom)">
                                      <p:cBhvr>
                                        <p:cTn id="28" dur="500"/>
                                        <p:tgtEl>
                                          <p:spTgt spid="1400895"/>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400897"/>
                                        </p:tgtEl>
                                        <p:attrNameLst>
                                          <p:attrName>style.visibility</p:attrName>
                                        </p:attrNameLst>
                                      </p:cBhvr>
                                      <p:to>
                                        <p:strVal val="visible"/>
                                      </p:to>
                                    </p:set>
                                    <p:animEffect transition="in" filter="slide(fromBottom)">
                                      <p:cBhvr>
                                        <p:cTn id="31" dur="500"/>
                                        <p:tgtEl>
                                          <p:spTgt spid="1400897"/>
                                        </p:tgtEl>
                                      </p:cBhvr>
                                    </p:animEffect>
                                  </p:childTnLst>
                                </p:cTn>
                              </p:par>
                              <p:par>
                                <p:cTn id="32" presetID="12" presetClass="entr" presetSubtype="4" fill="hold" grpId="0" nodeType="withEffect">
                                  <p:stCondLst>
                                    <p:cond delay="0"/>
                                  </p:stCondLst>
                                  <p:childTnLst>
                                    <p:set>
                                      <p:cBhvr>
                                        <p:cTn id="33" dur="1" fill="hold">
                                          <p:stCondLst>
                                            <p:cond delay="0"/>
                                          </p:stCondLst>
                                        </p:cTn>
                                        <p:tgtEl>
                                          <p:spTgt spid="1400908"/>
                                        </p:tgtEl>
                                        <p:attrNameLst>
                                          <p:attrName>style.visibility</p:attrName>
                                        </p:attrNameLst>
                                      </p:cBhvr>
                                      <p:to>
                                        <p:strVal val="visible"/>
                                      </p:to>
                                    </p:set>
                                    <p:animEffect transition="in" filter="slide(fromBottom)">
                                      <p:cBhvr>
                                        <p:cTn id="34" dur="500"/>
                                        <p:tgtEl>
                                          <p:spTgt spid="14009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1400906"/>
                                        </p:tgtEl>
                                        <p:attrNameLst>
                                          <p:attrName>style.visibility</p:attrName>
                                        </p:attrNameLst>
                                      </p:cBhvr>
                                      <p:to>
                                        <p:strVal val="visible"/>
                                      </p:to>
                                    </p:set>
                                    <p:animEffect transition="in" filter="slide(fromBottom)">
                                      <p:cBhvr>
                                        <p:cTn id="39" dur="500"/>
                                        <p:tgtEl>
                                          <p:spTgt spid="1400906"/>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12" presetClass="entr" presetSubtype="4" fill="hold" grpId="0" nodeType="clickEffect">
                                  <p:stCondLst>
                                    <p:cond delay="0"/>
                                  </p:stCondLst>
                                  <p:childTnLst>
                                    <p:set>
                                      <p:cBhvr>
                                        <p:cTn id="43" dur="1" fill="hold">
                                          <p:stCondLst>
                                            <p:cond delay="0"/>
                                          </p:stCondLst>
                                        </p:cTn>
                                        <p:tgtEl>
                                          <p:spTgt spid="1400909"/>
                                        </p:tgtEl>
                                        <p:attrNameLst>
                                          <p:attrName>style.visibility</p:attrName>
                                        </p:attrNameLst>
                                      </p:cBhvr>
                                      <p:to>
                                        <p:strVal val="visible"/>
                                      </p:to>
                                    </p:set>
                                    <p:animEffect transition="in" filter="slide(fromBottom)">
                                      <p:cBhvr>
                                        <p:cTn id="44" dur="500"/>
                                        <p:tgtEl>
                                          <p:spTgt spid="1400909"/>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1400911"/>
                                        </p:tgtEl>
                                        <p:attrNameLst>
                                          <p:attrName>style.visibility</p:attrName>
                                        </p:attrNameLst>
                                      </p:cBhvr>
                                      <p:to>
                                        <p:strVal val="visible"/>
                                      </p:to>
                                    </p:set>
                                    <p:animEffect transition="in" filter="slide(fromBottom)">
                                      <p:cBhvr>
                                        <p:cTn id="47" dur="500"/>
                                        <p:tgtEl>
                                          <p:spTgt spid="1400911"/>
                                        </p:tgtEl>
                                      </p:cBhvr>
                                    </p:animEffect>
                                  </p:childTnLst>
                                </p:cTn>
                              </p:par>
                              <p:par>
                                <p:cTn id="48" presetID="12" presetClass="entr" presetSubtype="4" fill="hold" grpId="0" nodeType="withEffect">
                                  <p:stCondLst>
                                    <p:cond delay="0"/>
                                  </p:stCondLst>
                                  <p:childTnLst>
                                    <p:set>
                                      <p:cBhvr>
                                        <p:cTn id="49" dur="1" fill="hold">
                                          <p:stCondLst>
                                            <p:cond delay="0"/>
                                          </p:stCondLst>
                                        </p:cTn>
                                        <p:tgtEl>
                                          <p:spTgt spid="1400910"/>
                                        </p:tgtEl>
                                        <p:attrNameLst>
                                          <p:attrName>style.visibility</p:attrName>
                                        </p:attrNameLst>
                                      </p:cBhvr>
                                      <p:to>
                                        <p:strVal val="visible"/>
                                      </p:to>
                                    </p:set>
                                    <p:animEffect transition="in" filter="slide(fromBottom)">
                                      <p:cBhvr>
                                        <p:cTn id="50" dur="500"/>
                                        <p:tgtEl>
                                          <p:spTgt spid="1400910"/>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12" presetClass="entr" presetSubtype="4" fill="hold" grpId="0" nodeType="clickEffect">
                                  <p:stCondLst>
                                    <p:cond delay="0"/>
                                  </p:stCondLst>
                                  <p:childTnLst>
                                    <p:set>
                                      <p:cBhvr>
                                        <p:cTn id="54" dur="1" fill="hold">
                                          <p:stCondLst>
                                            <p:cond delay="0"/>
                                          </p:stCondLst>
                                        </p:cTn>
                                        <p:tgtEl>
                                          <p:spTgt spid="1400907"/>
                                        </p:tgtEl>
                                        <p:attrNameLst>
                                          <p:attrName>style.visibility</p:attrName>
                                        </p:attrNameLst>
                                      </p:cBhvr>
                                      <p:to>
                                        <p:strVal val="visible"/>
                                      </p:to>
                                    </p:set>
                                    <p:animEffect transition="in" filter="slide(fromBottom)">
                                      <p:cBhvr>
                                        <p:cTn id="55" dur="500"/>
                                        <p:tgtEl>
                                          <p:spTgt spid="1400907"/>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400899"/>
                                        </p:tgtEl>
                                        <p:attrNameLst>
                                          <p:attrName>style.visibility</p:attrName>
                                        </p:attrNameLst>
                                      </p:cBhvr>
                                      <p:to>
                                        <p:strVal val="visible"/>
                                      </p:to>
                                    </p:set>
                                    <p:animEffect transition="in" filter="slide(fromBottom)">
                                      <p:cBhvr>
                                        <p:cTn id="60" dur="500"/>
                                        <p:tgtEl>
                                          <p:spTgt spid="1400899"/>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1400898"/>
                                        </p:tgtEl>
                                        <p:attrNameLst>
                                          <p:attrName>style.visibility</p:attrName>
                                        </p:attrNameLst>
                                      </p:cBhvr>
                                      <p:to>
                                        <p:strVal val="visible"/>
                                      </p:to>
                                    </p:set>
                                    <p:animEffect transition="in" filter="slide(fromBottom)">
                                      <p:cBhvr>
                                        <p:cTn id="63" dur="500"/>
                                        <p:tgtEl>
                                          <p:spTgt spid="1400898"/>
                                        </p:tgtEl>
                                      </p:cBhvr>
                                    </p:animEffect>
                                  </p:childTnLst>
                                </p:cTn>
                              </p:par>
                              <p:par>
                                <p:cTn id="64" presetID="12" presetClass="entr" presetSubtype="4" fill="hold" grpId="0" nodeType="withEffect">
                                  <p:stCondLst>
                                    <p:cond delay="0"/>
                                  </p:stCondLst>
                                  <p:childTnLst>
                                    <p:set>
                                      <p:cBhvr>
                                        <p:cTn id="65" dur="1" fill="hold">
                                          <p:stCondLst>
                                            <p:cond delay="0"/>
                                          </p:stCondLst>
                                        </p:cTn>
                                        <p:tgtEl>
                                          <p:spTgt spid="1400882"/>
                                        </p:tgtEl>
                                        <p:attrNameLst>
                                          <p:attrName>style.visibility</p:attrName>
                                        </p:attrNameLst>
                                      </p:cBhvr>
                                      <p:to>
                                        <p:strVal val="visible"/>
                                      </p:to>
                                    </p:set>
                                    <p:animEffect transition="in" filter="slide(fromBottom)">
                                      <p:cBhvr>
                                        <p:cTn id="66" dur="500"/>
                                        <p:tgtEl>
                                          <p:spTgt spid="1400882"/>
                                        </p:tgtEl>
                                      </p:cBhvr>
                                    </p:animEffect>
                                  </p:childTnLst>
                                </p:cTn>
                              </p:par>
                            </p:childTnLst>
                          </p:cTn>
                        </p:par>
                      </p:childTnLst>
                    </p:cTn>
                  </p:par>
                  <p:par>
                    <p:cTn id="67" fill="hold" nodeType="clickPar">
                      <p:stCondLst>
                        <p:cond delay="indefinite"/>
                      </p:stCondLst>
                      <p:childTnLst>
                        <p:par>
                          <p:cTn id="68" fill="hold" nodeType="withGroup">
                            <p:stCondLst>
                              <p:cond delay="0"/>
                            </p:stCondLst>
                            <p:childTnLst>
                              <p:par>
                                <p:cTn id="69" presetID="12" presetClass="entr" presetSubtype="4" fill="hold" grpId="0" nodeType="clickEffect">
                                  <p:stCondLst>
                                    <p:cond delay="0"/>
                                  </p:stCondLst>
                                  <p:childTnLst>
                                    <p:set>
                                      <p:cBhvr>
                                        <p:cTn id="70" dur="1" fill="hold">
                                          <p:stCondLst>
                                            <p:cond delay="0"/>
                                          </p:stCondLst>
                                        </p:cTn>
                                        <p:tgtEl>
                                          <p:spTgt spid="1400912"/>
                                        </p:tgtEl>
                                        <p:attrNameLst>
                                          <p:attrName>style.visibility</p:attrName>
                                        </p:attrNameLst>
                                      </p:cBhvr>
                                      <p:to>
                                        <p:strVal val="visible"/>
                                      </p:to>
                                    </p:set>
                                    <p:animEffect transition="in" filter="slide(fromBottom)">
                                      <p:cBhvr>
                                        <p:cTn id="71" dur="500"/>
                                        <p:tgtEl>
                                          <p:spTgt spid="1400912"/>
                                        </p:tgtEl>
                                      </p:cBhvr>
                                    </p:animEffect>
                                  </p:childTnLst>
                                </p:cTn>
                              </p:par>
                              <p:par>
                                <p:cTn id="72" presetID="12" presetClass="entr" presetSubtype="4" fill="hold" grpId="0" nodeType="withEffect">
                                  <p:stCondLst>
                                    <p:cond delay="0"/>
                                  </p:stCondLst>
                                  <p:childTnLst>
                                    <p:set>
                                      <p:cBhvr>
                                        <p:cTn id="73" dur="1" fill="hold">
                                          <p:stCondLst>
                                            <p:cond delay="0"/>
                                          </p:stCondLst>
                                        </p:cTn>
                                        <p:tgtEl>
                                          <p:spTgt spid="1400913"/>
                                        </p:tgtEl>
                                        <p:attrNameLst>
                                          <p:attrName>style.visibility</p:attrName>
                                        </p:attrNameLst>
                                      </p:cBhvr>
                                      <p:to>
                                        <p:strVal val="visible"/>
                                      </p:to>
                                    </p:set>
                                    <p:animEffect transition="in" filter="slide(fromBottom)">
                                      <p:cBhvr>
                                        <p:cTn id="74" dur="500"/>
                                        <p:tgtEl>
                                          <p:spTgt spid="1400913"/>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12" presetClass="entr" presetSubtype="4" fill="hold" grpId="0" nodeType="clickEffect">
                                  <p:stCondLst>
                                    <p:cond delay="0"/>
                                  </p:stCondLst>
                                  <p:childTnLst>
                                    <p:set>
                                      <p:cBhvr>
                                        <p:cTn id="78" dur="1" fill="hold">
                                          <p:stCondLst>
                                            <p:cond delay="0"/>
                                          </p:stCondLst>
                                        </p:cTn>
                                        <p:tgtEl>
                                          <p:spTgt spid="1400905"/>
                                        </p:tgtEl>
                                        <p:attrNameLst>
                                          <p:attrName>style.visibility</p:attrName>
                                        </p:attrNameLst>
                                      </p:cBhvr>
                                      <p:to>
                                        <p:strVal val="visible"/>
                                      </p:to>
                                    </p:set>
                                    <p:animEffect transition="in" filter="slide(fromBottom)">
                                      <p:cBhvr>
                                        <p:cTn id="79" dur="500"/>
                                        <p:tgtEl>
                                          <p:spTgt spid="140090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400900"/>
                                        </p:tgtEl>
                                        <p:attrNameLst>
                                          <p:attrName>style.visibility</p:attrName>
                                        </p:attrNameLst>
                                      </p:cBhvr>
                                      <p:to>
                                        <p:strVal val="visible"/>
                                      </p:to>
                                    </p:set>
                                    <p:animEffect transition="in" filter="slide(fromBottom)">
                                      <p:cBhvr>
                                        <p:cTn id="84" dur="500"/>
                                        <p:tgtEl>
                                          <p:spTgt spid="1400900"/>
                                        </p:tgtEl>
                                      </p:cBhvr>
                                    </p:animEffect>
                                  </p:childTnLst>
                                </p:cTn>
                              </p:par>
                              <p:par>
                                <p:cTn id="85" presetID="12" presetClass="entr" presetSubtype="4" fill="hold" grpId="0" nodeType="withEffect">
                                  <p:stCondLst>
                                    <p:cond delay="0"/>
                                  </p:stCondLst>
                                  <p:childTnLst>
                                    <p:set>
                                      <p:cBhvr>
                                        <p:cTn id="86" dur="1" fill="hold">
                                          <p:stCondLst>
                                            <p:cond delay="0"/>
                                          </p:stCondLst>
                                        </p:cTn>
                                        <p:tgtEl>
                                          <p:spTgt spid="1400901"/>
                                        </p:tgtEl>
                                        <p:attrNameLst>
                                          <p:attrName>style.visibility</p:attrName>
                                        </p:attrNameLst>
                                      </p:cBhvr>
                                      <p:to>
                                        <p:strVal val="visible"/>
                                      </p:to>
                                    </p:set>
                                    <p:animEffect transition="in" filter="slide(fromBottom)">
                                      <p:cBhvr>
                                        <p:cTn id="87" dur="500"/>
                                        <p:tgtEl>
                                          <p:spTgt spid="140090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2" presetClass="entr" presetSubtype="4" fill="hold" grpId="0" nodeType="clickEffect">
                                  <p:stCondLst>
                                    <p:cond delay="0"/>
                                  </p:stCondLst>
                                  <p:childTnLst>
                                    <p:set>
                                      <p:cBhvr>
                                        <p:cTn id="91" dur="1" fill="hold">
                                          <p:stCondLst>
                                            <p:cond delay="0"/>
                                          </p:stCondLst>
                                        </p:cTn>
                                        <p:tgtEl>
                                          <p:spTgt spid="1400914"/>
                                        </p:tgtEl>
                                        <p:attrNameLst>
                                          <p:attrName>style.visibility</p:attrName>
                                        </p:attrNameLst>
                                      </p:cBhvr>
                                      <p:to>
                                        <p:strVal val="visible"/>
                                      </p:to>
                                    </p:set>
                                    <p:animEffect transition="in" filter="slide(fromBottom)">
                                      <p:cBhvr>
                                        <p:cTn id="92" dur="500"/>
                                        <p:tgtEl>
                                          <p:spTgt spid="1400914"/>
                                        </p:tgtEl>
                                      </p:cBhvr>
                                    </p:animEffect>
                                  </p:childTnLst>
                                </p:cTn>
                              </p:par>
                              <p:par>
                                <p:cTn id="93" presetID="12" presetClass="entr" presetSubtype="4" fill="hold" grpId="0" nodeType="withEffect">
                                  <p:stCondLst>
                                    <p:cond delay="0"/>
                                  </p:stCondLst>
                                  <p:childTnLst>
                                    <p:set>
                                      <p:cBhvr>
                                        <p:cTn id="94" dur="1" fill="hold">
                                          <p:stCondLst>
                                            <p:cond delay="0"/>
                                          </p:stCondLst>
                                        </p:cTn>
                                        <p:tgtEl>
                                          <p:spTgt spid="1400902"/>
                                        </p:tgtEl>
                                        <p:attrNameLst>
                                          <p:attrName>style.visibility</p:attrName>
                                        </p:attrNameLst>
                                      </p:cBhvr>
                                      <p:to>
                                        <p:strVal val="visible"/>
                                      </p:to>
                                    </p:set>
                                    <p:animEffect transition="in" filter="slide(fromBottom)">
                                      <p:cBhvr>
                                        <p:cTn id="95" dur="500"/>
                                        <p:tgtEl>
                                          <p:spTgt spid="14009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0874" grpId="0" animBg="1"/>
      <p:bldP spid="1400882" grpId="0" animBg="1"/>
      <p:bldP spid="1400894" grpId="0" animBg="1"/>
      <p:bldP spid="1400895" grpId="0" animBg="1"/>
      <p:bldP spid="1400896" grpId="0" animBg="1"/>
      <p:bldP spid="1400897" grpId="0" animBg="1"/>
      <p:bldP spid="1400898" grpId="0" animBg="1"/>
      <p:bldP spid="1400899" grpId="0" animBg="1"/>
      <p:bldP spid="1400900" grpId="0" animBg="1"/>
      <p:bldP spid="1400901" grpId="0" animBg="1"/>
      <p:bldP spid="1400902" grpId="0" animBg="1"/>
      <p:bldP spid="1400903" grpId="0"/>
      <p:bldP spid="1400904" grpId="0"/>
      <p:bldP spid="1400905" grpId="0"/>
      <p:bldP spid="1400906" grpId="0"/>
      <p:bldP spid="1400907" grpId="0"/>
      <p:bldP spid="1400908" grpId="0" animBg="1"/>
      <p:bldP spid="1400909" grpId="0" animBg="1"/>
      <p:bldP spid="1400910" grpId="0" animBg="1"/>
      <p:bldP spid="1400911" grpId="0" animBg="1"/>
      <p:bldP spid="1400912" grpId="0" animBg="1"/>
      <p:bldP spid="1400913" grpId="0" animBg="1"/>
      <p:bldP spid="1400914"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mindigbalaton.hu/picture.php?id=790&amp;type=programok&amp;size=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40" y="-44853"/>
            <a:ext cx="9130759" cy="6902854"/>
          </a:xfrm>
          <a:prstGeom prst="rect">
            <a:avLst/>
          </a:prstGeom>
          <a:noFill/>
          <a:extLst>
            <a:ext uri="{909E8E84-426E-40DD-AFC4-6F175D3DCCD1}">
              <a14:hiddenFill xmlns:a14="http://schemas.microsoft.com/office/drawing/2010/main">
                <a:solidFill>
                  <a:srgbClr val="FFFFFF"/>
                </a:solidFill>
              </a14:hiddenFill>
            </a:ext>
          </a:extLst>
        </p:spPr>
      </p:pic>
      <p:sp>
        <p:nvSpPr>
          <p:cNvPr id="16386" name="Dia számának helye 5"/>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8D8C4635-0F5C-4AB8-A5C5-0E60C6B9A801}" type="slidenum">
              <a:rPr lang="hu-HU" altLang="hu-HU" sz="1400" smtClean="0"/>
              <a:pPr algn="r" eaLnBrk="1" hangingPunct="1">
                <a:spcBef>
                  <a:spcPct val="0"/>
                </a:spcBef>
                <a:buFontTx/>
                <a:buNone/>
              </a:pPr>
              <a:t>55</a:t>
            </a:fld>
            <a:endParaRPr lang="hu-HU" altLang="hu-HU" sz="1400" smtClean="0"/>
          </a:p>
        </p:txBody>
      </p:sp>
      <p:sp>
        <p:nvSpPr>
          <p:cNvPr id="16388" name="Rectangle 3"/>
          <p:cNvSpPr>
            <a:spLocks noGrp="1" noChangeArrowheads="1"/>
          </p:cNvSpPr>
          <p:nvPr>
            <p:ph type="title"/>
          </p:nvPr>
        </p:nvSpPr>
        <p:spPr>
          <a:xfrm>
            <a:off x="457200" y="3006725"/>
            <a:ext cx="8229600" cy="1143000"/>
          </a:xfrm>
        </p:spPr>
        <p:txBody>
          <a:bodyPr/>
          <a:lstStyle/>
          <a:p>
            <a:pPr eaLnBrk="1" hangingPunct="1"/>
            <a:r>
              <a:rPr lang="hu-HU" altLang="hu-HU" b="1" dirty="0" smtClean="0">
                <a:solidFill>
                  <a:schemeClr val="bg1"/>
                </a:solidFill>
              </a:rPr>
              <a:t>FIFO = FIRST IN FIRST OUT</a:t>
            </a:r>
          </a:p>
        </p:txBody>
      </p:sp>
    </p:spTree>
    <p:extLst>
      <p:ext uri="{BB962C8B-B14F-4D97-AF65-F5344CB8AC3E}">
        <p14:creationId xmlns:p14="http://schemas.microsoft.com/office/powerpoint/2010/main" val="236176749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Line 2"/>
          <p:cNvSpPr>
            <a:spLocks noChangeShapeType="1"/>
          </p:cNvSpPr>
          <p:nvPr/>
        </p:nvSpPr>
        <p:spPr bwMode="auto">
          <a:xfrm>
            <a:off x="9256713" y="5053013"/>
            <a:ext cx="0" cy="300037"/>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hu-HU"/>
          </a:p>
        </p:txBody>
      </p:sp>
      <p:sp>
        <p:nvSpPr>
          <p:cNvPr id="17411" name="Rectangle 3"/>
          <p:cNvSpPr>
            <a:spLocks noGrp="1" noChangeArrowheads="1"/>
          </p:cNvSpPr>
          <p:nvPr>
            <p:ph type="title"/>
          </p:nvPr>
        </p:nvSpPr>
        <p:spPr>
          <a:xfrm>
            <a:off x="457200" y="44450"/>
            <a:ext cx="8229600" cy="1143000"/>
          </a:xfrm>
          <a:noFill/>
          <a:extLst>
            <a:ext uri="{91240B29-F687-4F45-9708-019B960494DF}">
              <a14:hiddenLine xmlns:a14="http://schemas.microsoft.com/office/drawing/2010/main" w="12700">
                <a:solidFill>
                  <a:schemeClr val="tx1"/>
                </a:solidFill>
                <a:miter lim="800000"/>
                <a:headEnd type="none" w="sm" len="sm"/>
                <a:tailEnd type="none" w="sm" len="sm"/>
              </a14:hiddenLine>
            </a:ext>
          </a:extLst>
        </p:spPr>
        <p:txBody>
          <a:bodyPr lIns="92075" tIns="46038" rIns="92075" bIns="46038"/>
          <a:lstStyle/>
          <a:p>
            <a:pPr eaLnBrk="1" hangingPunct="1"/>
            <a:r>
              <a:rPr lang="hu-HU" altLang="hu-HU" sz="3200" b="1" dirty="0" smtClean="0">
                <a:solidFill>
                  <a:srgbClr val="FF0000"/>
                </a:solidFill>
              </a:rPr>
              <a:t>KÉSZLETELSZÁMOLÁS</a:t>
            </a:r>
            <a:br>
              <a:rPr lang="hu-HU" altLang="hu-HU" sz="3200" b="1" dirty="0" smtClean="0">
                <a:solidFill>
                  <a:srgbClr val="FF0000"/>
                </a:solidFill>
              </a:rPr>
            </a:br>
            <a:r>
              <a:rPr lang="hu-HU" altLang="hu-HU" sz="3200" b="1" dirty="0" smtClean="0">
                <a:solidFill>
                  <a:srgbClr val="FF0000"/>
                </a:solidFill>
              </a:rPr>
              <a:t>- FIFO MÓDSZERREL -</a:t>
            </a:r>
          </a:p>
        </p:txBody>
      </p:sp>
      <p:grpSp>
        <p:nvGrpSpPr>
          <p:cNvPr id="17412" name="Group 4"/>
          <p:cNvGrpSpPr>
            <a:grpSpLocks/>
          </p:cNvGrpSpPr>
          <p:nvPr/>
        </p:nvGrpSpPr>
        <p:grpSpPr bwMode="auto">
          <a:xfrm>
            <a:off x="6821488" y="3924300"/>
            <a:ext cx="2016125" cy="1620838"/>
            <a:chOff x="263" y="2557"/>
            <a:chExt cx="1270" cy="1021"/>
          </a:xfrm>
        </p:grpSpPr>
        <p:sp>
          <p:nvSpPr>
            <p:cNvPr id="17485" name="Rectangle 5"/>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86" name="Rectangle 6"/>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87" name="Picture 7"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8" name="Rectangle 8"/>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89" name="Text Box 9"/>
            <p:cNvSpPr txBox="1">
              <a:spLocks noChangeArrowheads="1"/>
            </p:cNvSpPr>
            <p:nvPr/>
          </p:nvSpPr>
          <p:spPr bwMode="auto">
            <a:xfrm>
              <a:off x="453" y="2557"/>
              <a:ext cx="90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9. ÁRBEVÉTEL</a:t>
              </a:r>
            </a:p>
          </p:txBody>
        </p:sp>
        <p:sp>
          <p:nvSpPr>
            <p:cNvPr id="17490" name="Text Box 10"/>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grpSp>
        <p:nvGrpSpPr>
          <p:cNvPr id="17413" name="Group 11"/>
          <p:cNvGrpSpPr>
            <a:grpSpLocks/>
          </p:cNvGrpSpPr>
          <p:nvPr/>
        </p:nvGrpSpPr>
        <p:grpSpPr bwMode="auto">
          <a:xfrm>
            <a:off x="668338" y="1223963"/>
            <a:ext cx="2016125" cy="1620837"/>
            <a:chOff x="263" y="2557"/>
            <a:chExt cx="1270" cy="1021"/>
          </a:xfrm>
        </p:grpSpPr>
        <p:sp>
          <p:nvSpPr>
            <p:cNvPr id="17479" name="Rectangle 12"/>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80" name="Rectangle 13"/>
            <p:cNvSpPr>
              <a:spLocks noChangeArrowheads="1"/>
            </p:cNvSpPr>
            <p:nvPr/>
          </p:nvSpPr>
          <p:spPr bwMode="auto">
            <a:xfrm>
              <a:off x="916" y="3008"/>
              <a:ext cx="575" cy="1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000" b="1">
                <a:solidFill>
                  <a:srgbClr val="FF3300"/>
                </a:solidFill>
                <a:latin typeface="Tahoma" pitchFamily="34" charset="0"/>
                <a:cs typeface="Tahoma" pitchFamily="34" charset="0"/>
              </a:endParaRPr>
            </a:p>
          </p:txBody>
        </p:sp>
        <p:pic>
          <p:nvPicPr>
            <p:cNvPr id="17481" name="Picture 14"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82" name="Rectangle 15"/>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83" name="Text Box 16"/>
            <p:cNvSpPr txBox="1">
              <a:spLocks noChangeArrowheads="1"/>
            </p:cNvSpPr>
            <p:nvPr/>
          </p:nvSpPr>
          <p:spPr bwMode="auto">
            <a:xfrm>
              <a:off x="414" y="2557"/>
              <a:ext cx="986"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2. ÁRUKÉSZLET</a:t>
              </a:r>
            </a:p>
          </p:txBody>
        </p:sp>
        <p:sp>
          <p:nvSpPr>
            <p:cNvPr id="17484" name="Text Box 17"/>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grpSp>
        <p:nvGrpSpPr>
          <p:cNvPr id="17414" name="Group 18"/>
          <p:cNvGrpSpPr>
            <a:grpSpLocks/>
          </p:cNvGrpSpPr>
          <p:nvPr/>
        </p:nvGrpSpPr>
        <p:grpSpPr bwMode="auto">
          <a:xfrm>
            <a:off x="4886325" y="3924300"/>
            <a:ext cx="2016125" cy="1620838"/>
            <a:chOff x="263" y="2557"/>
            <a:chExt cx="1270" cy="1021"/>
          </a:xfrm>
        </p:grpSpPr>
        <p:sp>
          <p:nvSpPr>
            <p:cNvPr id="17473" name="Rectangle 19"/>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74" name="Rectangle 20"/>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75" name="Picture 21"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6" name="Rectangle 22"/>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77" name="Text Box 23"/>
            <p:cNvSpPr txBox="1">
              <a:spLocks noChangeArrowheads="1"/>
            </p:cNvSpPr>
            <p:nvPr/>
          </p:nvSpPr>
          <p:spPr bwMode="auto">
            <a:xfrm>
              <a:off x="599" y="2557"/>
              <a:ext cx="611"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8. ELÁBÉ</a:t>
              </a:r>
            </a:p>
          </p:txBody>
        </p:sp>
        <p:sp>
          <p:nvSpPr>
            <p:cNvPr id="17478" name="Text Box 24"/>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grpSp>
        <p:nvGrpSpPr>
          <p:cNvPr id="17415" name="Group 25"/>
          <p:cNvGrpSpPr>
            <a:grpSpLocks/>
          </p:cNvGrpSpPr>
          <p:nvPr/>
        </p:nvGrpSpPr>
        <p:grpSpPr bwMode="auto">
          <a:xfrm>
            <a:off x="6911975" y="1223963"/>
            <a:ext cx="2016125" cy="1620837"/>
            <a:chOff x="263" y="2557"/>
            <a:chExt cx="1270" cy="1021"/>
          </a:xfrm>
        </p:grpSpPr>
        <p:sp>
          <p:nvSpPr>
            <p:cNvPr id="17467" name="Rectangle 26"/>
            <p:cNvSpPr>
              <a:spLocks noChangeArrowheads="1"/>
            </p:cNvSpPr>
            <p:nvPr/>
          </p:nvSpPr>
          <p:spPr bwMode="auto">
            <a:xfrm>
              <a:off x="311" y="3003"/>
              <a:ext cx="116"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68" name="Rectangle 27"/>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69" name="Picture 2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70" name="Rectangle 2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71" name="Text Box 30"/>
            <p:cNvSpPr txBox="1">
              <a:spLocks noChangeArrowheads="1"/>
            </p:cNvSpPr>
            <p:nvPr/>
          </p:nvSpPr>
          <p:spPr bwMode="auto">
            <a:xfrm>
              <a:off x="327" y="2557"/>
              <a:ext cx="1160"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4. FIZETENDŐ ÁFA</a:t>
              </a:r>
            </a:p>
          </p:txBody>
        </p:sp>
        <p:sp>
          <p:nvSpPr>
            <p:cNvPr id="17472" name="Text Box 31"/>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grpSp>
        <p:nvGrpSpPr>
          <p:cNvPr id="17416" name="Group 32"/>
          <p:cNvGrpSpPr>
            <a:grpSpLocks/>
          </p:cNvGrpSpPr>
          <p:nvPr/>
        </p:nvGrpSpPr>
        <p:grpSpPr bwMode="auto">
          <a:xfrm>
            <a:off x="4941888" y="1223963"/>
            <a:ext cx="2016125" cy="1619250"/>
            <a:chOff x="263" y="2557"/>
            <a:chExt cx="1270" cy="1021"/>
          </a:xfrm>
        </p:grpSpPr>
        <p:sp>
          <p:nvSpPr>
            <p:cNvPr id="17461" name="Rectangle 33"/>
            <p:cNvSpPr>
              <a:spLocks noChangeArrowheads="1"/>
            </p:cNvSpPr>
            <p:nvPr/>
          </p:nvSpPr>
          <p:spPr bwMode="auto">
            <a:xfrm>
              <a:off x="311" y="3003"/>
              <a:ext cx="47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62" name="Rectangle 34"/>
            <p:cNvSpPr>
              <a:spLocks noChangeArrowheads="1"/>
            </p:cNvSpPr>
            <p:nvPr/>
          </p:nvSpPr>
          <p:spPr bwMode="auto">
            <a:xfrm>
              <a:off x="916" y="3008"/>
              <a:ext cx="57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63" name="Picture 35"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64" name="Rectangle 36"/>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65" name="Text Box 37"/>
            <p:cNvSpPr txBox="1">
              <a:spLocks noChangeArrowheads="1"/>
            </p:cNvSpPr>
            <p:nvPr/>
          </p:nvSpPr>
          <p:spPr bwMode="auto">
            <a:xfrm>
              <a:off x="335" y="2557"/>
              <a:ext cx="1144" cy="19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4. ELŐZETES.. ÁFA</a:t>
              </a:r>
            </a:p>
          </p:txBody>
        </p:sp>
        <p:sp>
          <p:nvSpPr>
            <p:cNvPr id="17466" name="Text Box 38"/>
            <p:cNvSpPr txBox="1">
              <a:spLocks noChangeArrowheads="1"/>
            </p:cNvSpPr>
            <p:nvPr/>
          </p:nvSpPr>
          <p:spPr bwMode="auto">
            <a:xfrm>
              <a:off x="316" y="2725"/>
              <a:ext cx="1095"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sp>
        <p:nvSpPr>
          <p:cNvPr id="17417" name="Text Box 39"/>
          <p:cNvSpPr txBox="1">
            <a:spLocks noChangeArrowheads="1"/>
          </p:cNvSpPr>
          <p:nvPr/>
        </p:nvSpPr>
        <p:spPr bwMode="auto">
          <a:xfrm rot="-5400000">
            <a:off x="-707231" y="168989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b="1">
                <a:solidFill>
                  <a:srgbClr val="FF0000"/>
                </a:solidFill>
                <a:latin typeface="Tahoma" pitchFamily="34" charset="0"/>
                <a:cs typeface="Tahoma" pitchFamily="34" charset="0"/>
              </a:rPr>
              <a:t>ESZKÖZSZÁMLÁK</a:t>
            </a:r>
          </a:p>
        </p:txBody>
      </p:sp>
      <p:sp>
        <p:nvSpPr>
          <p:cNvPr id="17418" name="Text Box 40"/>
          <p:cNvSpPr txBox="1">
            <a:spLocks noChangeArrowheads="1"/>
          </p:cNvSpPr>
          <p:nvPr/>
        </p:nvSpPr>
        <p:spPr bwMode="auto">
          <a:xfrm rot="5400000" flipH="1">
            <a:off x="8052594" y="1778794"/>
            <a:ext cx="18446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b="1">
                <a:solidFill>
                  <a:srgbClr val="FF0000"/>
                </a:solidFill>
                <a:latin typeface="Tahoma" pitchFamily="34" charset="0"/>
                <a:cs typeface="Tahoma" pitchFamily="34" charset="0"/>
              </a:rPr>
              <a:t>FORRÁSSZÁMLÁK</a:t>
            </a:r>
          </a:p>
        </p:txBody>
      </p:sp>
      <p:sp>
        <p:nvSpPr>
          <p:cNvPr id="17419" name="Text Box 41"/>
          <p:cNvSpPr txBox="1">
            <a:spLocks noChangeArrowheads="1"/>
          </p:cNvSpPr>
          <p:nvPr/>
        </p:nvSpPr>
        <p:spPr bwMode="auto">
          <a:xfrm rot="5400000" flipH="1">
            <a:off x="7841456" y="4839495"/>
            <a:ext cx="220662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cap="rnd">
                <a:solidFill>
                  <a:srgbClr val="993300"/>
                </a:solidFill>
                <a:prstDash val="sysDot"/>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400" b="1">
                <a:solidFill>
                  <a:srgbClr val="FF0000"/>
                </a:solidFill>
                <a:latin typeface="Tahoma" pitchFamily="34" charset="0"/>
                <a:cs typeface="Tahoma" pitchFamily="34" charset="0"/>
              </a:rPr>
              <a:t>EREDMÉNYSZÁMLÁK</a:t>
            </a:r>
          </a:p>
        </p:txBody>
      </p:sp>
      <p:sp>
        <p:nvSpPr>
          <p:cNvPr id="17420" name="Text Box 42"/>
          <p:cNvSpPr txBox="1">
            <a:spLocks noChangeArrowheads="1"/>
          </p:cNvSpPr>
          <p:nvPr/>
        </p:nvSpPr>
        <p:spPr bwMode="auto">
          <a:xfrm>
            <a:off x="566738" y="18986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(NY)  1000</a:t>
            </a:r>
          </a:p>
        </p:txBody>
      </p:sp>
      <p:grpSp>
        <p:nvGrpSpPr>
          <p:cNvPr id="17421" name="Group 43"/>
          <p:cNvGrpSpPr>
            <a:grpSpLocks/>
          </p:cNvGrpSpPr>
          <p:nvPr/>
        </p:nvGrpSpPr>
        <p:grpSpPr bwMode="auto">
          <a:xfrm>
            <a:off x="2330450" y="2259013"/>
            <a:ext cx="2016125" cy="1260475"/>
            <a:chOff x="263" y="2557"/>
            <a:chExt cx="1270" cy="1021"/>
          </a:xfrm>
        </p:grpSpPr>
        <p:sp>
          <p:nvSpPr>
            <p:cNvPr id="17455" name="Rectangle 44"/>
            <p:cNvSpPr>
              <a:spLocks noChangeArrowheads="1"/>
            </p:cNvSpPr>
            <p:nvPr/>
          </p:nvSpPr>
          <p:spPr bwMode="auto">
            <a:xfrm>
              <a:off x="311" y="3003"/>
              <a:ext cx="116"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56" name="Rectangle 45"/>
            <p:cNvSpPr>
              <a:spLocks noChangeArrowheads="1"/>
            </p:cNvSpPr>
            <p:nvPr/>
          </p:nvSpPr>
          <p:spPr bwMode="auto">
            <a:xfrm>
              <a:off x="916" y="3008"/>
              <a:ext cx="57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57" name="Picture 46"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8" name="Rectangle 47"/>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59" name="Text Box 48"/>
            <p:cNvSpPr txBox="1">
              <a:spLocks noChangeArrowheads="1"/>
            </p:cNvSpPr>
            <p:nvPr/>
          </p:nvSpPr>
          <p:spPr bwMode="auto">
            <a:xfrm>
              <a:off x="583" y="2557"/>
              <a:ext cx="640" cy="2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3. VEVŐK</a:t>
              </a:r>
            </a:p>
          </p:txBody>
        </p:sp>
        <p:sp>
          <p:nvSpPr>
            <p:cNvPr id="17460" name="Text Box 49"/>
            <p:cNvSpPr txBox="1">
              <a:spLocks noChangeArrowheads="1"/>
            </p:cNvSpPr>
            <p:nvPr/>
          </p:nvSpPr>
          <p:spPr bwMode="auto">
            <a:xfrm>
              <a:off x="316" y="2725"/>
              <a:ext cx="1095" cy="22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sp>
        <p:nvSpPr>
          <p:cNvPr id="17422" name="Text Box 50"/>
          <p:cNvSpPr txBox="1">
            <a:spLocks noChangeArrowheads="1"/>
          </p:cNvSpPr>
          <p:nvPr/>
        </p:nvSpPr>
        <p:spPr bwMode="auto">
          <a:xfrm>
            <a:off x="7637463" y="4554538"/>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8100</a:t>
            </a:r>
          </a:p>
        </p:txBody>
      </p:sp>
      <p:sp>
        <p:nvSpPr>
          <p:cNvPr id="17423" name="Rectangle 51"/>
          <p:cNvSpPr>
            <a:spLocks noChangeArrowheads="1"/>
          </p:cNvSpPr>
          <p:nvPr/>
        </p:nvSpPr>
        <p:spPr bwMode="auto">
          <a:xfrm>
            <a:off x="4954588" y="4044950"/>
            <a:ext cx="184150" cy="276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24" name="Rectangle 52"/>
          <p:cNvSpPr>
            <a:spLocks noChangeArrowheads="1"/>
          </p:cNvSpPr>
          <p:nvPr/>
        </p:nvSpPr>
        <p:spPr bwMode="auto">
          <a:xfrm>
            <a:off x="6940550" y="4060825"/>
            <a:ext cx="1885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sp>
        <p:nvSpPr>
          <p:cNvPr id="17425" name="Line 53"/>
          <p:cNvSpPr>
            <a:spLocks noChangeShapeType="1"/>
          </p:cNvSpPr>
          <p:nvPr/>
        </p:nvSpPr>
        <p:spPr bwMode="auto">
          <a:xfrm flipH="1">
            <a:off x="4841875" y="728663"/>
            <a:ext cx="44450" cy="6129337"/>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26" name="Line 54"/>
          <p:cNvSpPr>
            <a:spLocks noChangeShapeType="1"/>
          </p:cNvSpPr>
          <p:nvPr/>
        </p:nvSpPr>
        <p:spPr bwMode="auto">
          <a:xfrm>
            <a:off x="0" y="3789363"/>
            <a:ext cx="9144000" cy="0"/>
          </a:xfrm>
          <a:prstGeom prst="line">
            <a:avLst/>
          </a:prstGeom>
          <a:noFill/>
          <a:ln w="57150">
            <a:solidFill>
              <a:srgbClr val="FFFF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grpSp>
        <p:nvGrpSpPr>
          <p:cNvPr id="17427" name="Group 55"/>
          <p:cNvGrpSpPr>
            <a:grpSpLocks/>
          </p:cNvGrpSpPr>
          <p:nvPr/>
        </p:nvGrpSpPr>
        <p:grpSpPr bwMode="auto">
          <a:xfrm>
            <a:off x="4976813" y="2619375"/>
            <a:ext cx="2016125" cy="1349375"/>
            <a:chOff x="263" y="2557"/>
            <a:chExt cx="1270" cy="1021"/>
          </a:xfrm>
        </p:grpSpPr>
        <p:sp>
          <p:nvSpPr>
            <p:cNvPr id="17449" name="Rectangle 56"/>
            <p:cNvSpPr>
              <a:spLocks noChangeArrowheads="1"/>
            </p:cNvSpPr>
            <p:nvPr/>
          </p:nvSpPr>
          <p:spPr bwMode="auto">
            <a:xfrm>
              <a:off x="311" y="3003"/>
              <a:ext cx="116"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endParaRPr lang="hu-HU" altLang="hu-HU" sz="1200" b="1">
                <a:solidFill>
                  <a:srgbClr val="FF3300"/>
                </a:solidFill>
                <a:latin typeface="Tahoma" pitchFamily="34" charset="0"/>
              </a:endParaRPr>
            </a:p>
          </p:txBody>
        </p:sp>
        <p:sp>
          <p:nvSpPr>
            <p:cNvPr id="17450" name="Rectangle 57"/>
            <p:cNvSpPr>
              <a:spLocks noChangeArrowheads="1"/>
            </p:cNvSpPr>
            <p:nvPr/>
          </p:nvSpPr>
          <p:spPr bwMode="auto">
            <a:xfrm>
              <a:off x="916" y="3007"/>
              <a:ext cx="57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a:spcBef>
                  <a:spcPct val="0"/>
                </a:spcBef>
                <a:buFontTx/>
                <a:buNone/>
              </a:pPr>
              <a:endParaRPr lang="hu-HU" altLang="hu-HU" sz="1200" b="1">
                <a:solidFill>
                  <a:srgbClr val="FF3300"/>
                </a:solidFill>
                <a:latin typeface="Tahoma" pitchFamily="34" charset="0"/>
              </a:endParaRPr>
            </a:p>
          </p:txBody>
        </p:sp>
        <p:pic>
          <p:nvPicPr>
            <p:cNvPr id="17451" name="Picture 58" descr="cid:image001.gif@01C56813.97455D6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263" y="2805"/>
              <a:ext cx="1270"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52" name="Rectangle 59"/>
            <p:cNvSpPr>
              <a:spLocks noChangeArrowheads="1"/>
            </p:cNvSpPr>
            <p:nvPr/>
          </p:nvSpPr>
          <p:spPr bwMode="auto">
            <a:xfrm>
              <a:off x="899" y="2911"/>
              <a:ext cx="7" cy="667"/>
            </a:xfrm>
            <a:prstGeom prst="rect">
              <a:avLst/>
            </a:prstGeom>
            <a:solidFill>
              <a:srgbClr val="000066"/>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spcBef>
                  <a:spcPct val="0"/>
                </a:spcBef>
                <a:buFontTx/>
                <a:buNone/>
              </a:pPr>
              <a:endParaRPr lang="hu-HU" altLang="hu-HU" sz="1800"/>
            </a:p>
          </p:txBody>
        </p:sp>
        <p:sp>
          <p:nvSpPr>
            <p:cNvPr id="17453" name="Text Box 60"/>
            <p:cNvSpPr txBox="1">
              <a:spLocks noChangeArrowheads="1"/>
            </p:cNvSpPr>
            <p:nvPr/>
          </p:nvSpPr>
          <p:spPr bwMode="auto">
            <a:xfrm>
              <a:off x="460" y="2557"/>
              <a:ext cx="888"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spcBef>
                  <a:spcPct val="0"/>
                </a:spcBef>
                <a:buFontTx/>
                <a:buNone/>
              </a:pPr>
              <a:r>
                <a:rPr lang="hu-HU" altLang="hu-HU" sz="1400" b="1">
                  <a:solidFill>
                    <a:srgbClr val="000066"/>
                  </a:solidFill>
                  <a:latin typeface="Tahoma" pitchFamily="34" charset="0"/>
                  <a:cs typeface="Tahoma" pitchFamily="34" charset="0"/>
                </a:rPr>
                <a:t>4. SZÁLLÍTÓK</a:t>
              </a:r>
            </a:p>
          </p:txBody>
        </p:sp>
        <p:sp>
          <p:nvSpPr>
            <p:cNvPr id="17454" name="Text Box 61"/>
            <p:cNvSpPr txBox="1">
              <a:spLocks noChangeArrowheads="1"/>
            </p:cNvSpPr>
            <p:nvPr/>
          </p:nvSpPr>
          <p:spPr bwMode="auto">
            <a:xfrm>
              <a:off x="316" y="2725"/>
              <a:ext cx="1095"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hu-HU" altLang="hu-HU" sz="1200" b="1">
                  <a:solidFill>
                    <a:srgbClr val="000066"/>
                  </a:solidFill>
                  <a:latin typeface="Tahoma" pitchFamily="34" charset="0"/>
                  <a:cs typeface="Tahoma" pitchFamily="34" charset="0"/>
                </a:rPr>
                <a:t>  T                            K</a:t>
              </a:r>
              <a:endParaRPr lang="hu-HU" altLang="hu-HU" sz="900" b="1">
                <a:solidFill>
                  <a:srgbClr val="000066"/>
                </a:solidFill>
                <a:latin typeface="Tahoma" pitchFamily="34" charset="0"/>
                <a:cs typeface="Tahoma" pitchFamily="34" charset="0"/>
              </a:endParaRPr>
            </a:p>
          </p:txBody>
        </p:sp>
      </p:grpSp>
      <p:sp>
        <p:nvSpPr>
          <p:cNvPr id="17428" name="Text Box 62"/>
          <p:cNvSpPr txBox="1">
            <a:spLocks noChangeArrowheads="1"/>
          </p:cNvSpPr>
          <p:nvPr/>
        </p:nvSpPr>
        <p:spPr bwMode="auto">
          <a:xfrm>
            <a:off x="4667250" y="19113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(NY)  200</a:t>
            </a:r>
          </a:p>
        </p:txBody>
      </p:sp>
      <p:sp>
        <p:nvSpPr>
          <p:cNvPr id="17429" name="Text Box 63"/>
          <p:cNvSpPr txBox="1">
            <a:spLocks noChangeArrowheads="1"/>
          </p:cNvSpPr>
          <p:nvPr/>
        </p:nvSpPr>
        <p:spPr bwMode="auto">
          <a:xfrm>
            <a:off x="522288" y="207962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      (1) 6000</a:t>
            </a:r>
          </a:p>
        </p:txBody>
      </p:sp>
      <p:sp>
        <p:nvSpPr>
          <p:cNvPr id="17430" name="Text Box 64"/>
          <p:cNvSpPr txBox="1">
            <a:spLocks noChangeArrowheads="1"/>
          </p:cNvSpPr>
          <p:nvPr/>
        </p:nvSpPr>
        <p:spPr bwMode="auto">
          <a:xfrm>
            <a:off x="5967413" y="3024188"/>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(NY) 1200</a:t>
            </a:r>
          </a:p>
        </p:txBody>
      </p:sp>
      <p:sp>
        <p:nvSpPr>
          <p:cNvPr id="17431" name="Text Box 65"/>
          <p:cNvSpPr txBox="1">
            <a:spLocks noChangeArrowheads="1"/>
          </p:cNvSpPr>
          <p:nvPr/>
        </p:nvSpPr>
        <p:spPr bwMode="auto">
          <a:xfrm>
            <a:off x="4662488" y="213677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(1)  1200</a:t>
            </a:r>
          </a:p>
        </p:txBody>
      </p:sp>
      <p:sp>
        <p:nvSpPr>
          <p:cNvPr id="17432" name="Text Box 66"/>
          <p:cNvSpPr txBox="1">
            <a:spLocks noChangeArrowheads="1"/>
          </p:cNvSpPr>
          <p:nvPr/>
        </p:nvSpPr>
        <p:spPr bwMode="auto">
          <a:xfrm>
            <a:off x="7721600" y="18986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1620</a:t>
            </a:r>
          </a:p>
        </p:txBody>
      </p:sp>
      <p:sp>
        <p:nvSpPr>
          <p:cNvPr id="17433" name="Text Box 67"/>
          <p:cNvSpPr txBox="1">
            <a:spLocks noChangeArrowheads="1"/>
          </p:cNvSpPr>
          <p:nvPr/>
        </p:nvSpPr>
        <p:spPr bwMode="auto">
          <a:xfrm>
            <a:off x="2276475" y="2767013"/>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(3) 9720</a:t>
            </a:r>
          </a:p>
        </p:txBody>
      </p:sp>
      <p:sp>
        <p:nvSpPr>
          <p:cNvPr id="1402948" name="Text Box 68"/>
          <p:cNvSpPr txBox="1">
            <a:spLocks noChangeArrowheads="1"/>
          </p:cNvSpPr>
          <p:nvPr/>
        </p:nvSpPr>
        <p:spPr bwMode="auto">
          <a:xfrm>
            <a:off x="1516063" y="18986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000066"/>
                </a:solidFill>
                <a:latin typeface="Tahoma" pitchFamily="34" charset="0"/>
                <a:cs typeface="Tahoma" pitchFamily="34" charset="0"/>
              </a:rPr>
              <a:t>(3) 5200</a:t>
            </a:r>
          </a:p>
        </p:txBody>
      </p:sp>
      <p:sp>
        <p:nvSpPr>
          <p:cNvPr id="1402949" name="Text Box 69"/>
          <p:cNvSpPr txBox="1">
            <a:spLocks noChangeArrowheads="1"/>
          </p:cNvSpPr>
          <p:nvPr/>
        </p:nvSpPr>
        <p:spPr bwMode="auto">
          <a:xfrm>
            <a:off x="4841875" y="446405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000066"/>
                </a:solidFill>
                <a:latin typeface="Tahoma" pitchFamily="34" charset="0"/>
                <a:cs typeface="Tahoma" pitchFamily="34" charset="0"/>
              </a:rPr>
              <a:t>(3) 5200</a:t>
            </a:r>
          </a:p>
        </p:txBody>
      </p:sp>
      <p:sp>
        <p:nvSpPr>
          <p:cNvPr id="1402950" name="Text Box 70"/>
          <p:cNvSpPr txBox="1">
            <a:spLocks noChangeArrowheads="1"/>
          </p:cNvSpPr>
          <p:nvPr/>
        </p:nvSpPr>
        <p:spPr bwMode="auto">
          <a:xfrm>
            <a:off x="657225" y="2843213"/>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Z.  5300</a:t>
            </a:r>
          </a:p>
        </p:txBody>
      </p:sp>
      <p:sp>
        <p:nvSpPr>
          <p:cNvPr id="17437" name="Text Box 71"/>
          <p:cNvSpPr txBox="1">
            <a:spLocks noChangeArrowheads="1"/>
          </p:cNvSpPr>
          <p:nvPr/>
        </p:nvSpPr>
        <p:spPr bwMode="auto">
          <a:xfrm>
            <a:off x="115888" y="4089400"/>
            <a:ext cx="3697287"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000066"/>
                </a:solidFill>
                <a:latin typeface="Tahoma" pitchFamily="34" charset="0"/>
                <a:cs typeface="Tahoma" pitchFamily="34" charset="0"/>
              </a:rPr>
              <a:t>NY. NYITÓKÉSZLET    2 DB*500= 1000 </a:t>
            </a:r>
          </a:p>
        </p:txBody>
      </p:sp>
      <p:sp>
        <p:nvSpPr>
          <p:cNvPr id="17438" name="Text Box 72"/>
          <p:cNvSpPr txBox="1">
            <a:spLocks noChangeArrowheads="1"/>
          </p:cNvSpPr>
          <p:nvPr/>
        </p:nvSpPr>
        <p:spPr bwMode="auto">
          <a:xfrm>
            <a:off x="225425" y="4419600"/>
            <a:ext cx="3554413"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457200" indent="-457200"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000066"/>
                </a:solidFill>
                <a:latin typeface="Tahoma" pitchFamily="34" charset="0"/>
                <a:cs typeface="Tahoma" pitchFamily="34" charset="0"/>
              </a:rPr>
              <a:t>1. ÁRUBESZERZÉS 10 DB*600=  6000</a:t>
            </a:r>
          </a:p>
        </p:txBody>
      </p:sp>
      <p:sp>
        <p:nvSpPr>
          <p:cNvPr id="1402953" name="Text Box 73"/>
          <p:cNvSpPr txBox="1">
            <a:spLocks noChangeArrowheads="1"/>
          </p:cNvSpPr>
          <p:nvPr/>
        </p:nvSpPr>
        <p:spPr bwMode="auto">
          <a:xfrm>
            <a:off x="257175" y="5408613"/>
            <a:ext cx="4164013"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FF0000"/>
                </a:solidFill>
                <a:latin typeface="Tahoma" pitchFamily="34" charset="0"/>
                <a:cs typeface="Tahoma" pitchFamily="34" charset="0"/>
              </a:rPr>
              <a:t>4. ELÁBÉ ELSZÁMOLÁSA FIFO MÓDSZERREL:</a:t>
            </a:r>
          </a:p>
          <a:p>
            <a:pPr>
              <a:lnSpc>
                <a:spcPct val="90000"/>
              </a:lnSpc>
              <a:buClr>
                <a:srgbClr val="FF0000"/>
              </a:buClr>
              <a:buFont typeface="Wingdings" pitchFamily="2" charset="2"/>
              <a:buNone/>
            </a:pPr>
            <a:r>
              <a:rPr lang="hu-HU" altLang="hu-HU" sz="1400" b="1">
                <a:solidFill>
                  <a:srgbClr val="FF0000"/>
                </a:solidFill>
                <a:latin typeface="Tahoma" pitchFamily="34" charset="0"/>
                <a:cs typeface="Tahoma" pitchFamily="34" charset="0"/>
              </a:rPr>
              <a:t>    2*500 + 7*600=1000+4200= 5200</a:t>
            </a:r>
          </a:p>
        </p:txBody>
      </p:sp>
      <p:sp>
        <p:nvSpPr>
          <p:cNvPr id="17440" name="Text Box 74"/>
          <p:cNvSpPr txBox="1">
            <a:spLocks noChangeArrowheads="1"/>
          </p:cNvSpPr>
          <p:nvPr/>
        </p:nvSpPr>
        <p:spPr bwMode="auto">
          <a:xfrm>
            <a:off x="236538" y="4733925"/>
            <a:ext cx="3546475" cy="284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000066"/>
                </a:solidFill>
                <a:latin typeface="Tahoma" pitchFamily="34" charset="0"/>
                <a:cs typeface="Tahoma" pitchFamily="34" charset="0"/>
              </a:rPr>
              <a:t>2. ÁRUBESZERZÉS   5 DB*700=  3500</a:t>
            </a:r>
          </a:p>
        </p:txBody>
      </p:sp>
      <p:sp>
        <p:nvSpPr>
          <p:cNvPr id="17441" name="Text Box 75"/>
          <p:cNvSpPr txBox="1">
            <a:spLocks noChangeArrowheads="1"/>
          </p:cNvSpPr>
          <p:nvPr/>
        </p:nvSpPr>
        <p:spPr bwMode="auto">
          <a:xfrm>
            <a:off x="250825" y="5094288"/>
            <a:ext cx="3521075" cy="284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000066"/>
                </a:solidFill>
                <a:latin typeface="Tahoma" pitchFamily="34" charset="0"/>
                <a:cs typeface="Tahoma" pitchFamily="34" charset="0"/>
              </a:rPr>
              <a:t>3. ELADÁS                9 DB*900=  8100</a:t>
            </a:r>
          </a:p>
        </p:txBody>
      </p:sp>
      <p:sp>
        <p:nvSpPr>
          <p:cNvPr id="17442" name="Text Box 76"/>
          <p:cNvSpPr txBox="1">
            <a:spLocks noChangeArrowheads="1"/>
          </p:cNvSpPr>
          <p:nvPr/>
        </p:nvSpPr>
        <p:spPr bwMode="auto">
          <a:xfrm>
            <a:off x="5972175" y="320357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(1)   7200</a:t>
            </a:r>
          </a:p>
        </p:txBody>
      </p:sp>
      <p:sp>
        <p:nvSpPr>
          <p:cNvPr id="17443" name="Text Box 77"/>
          <p:cNvSpPr txBox="1">
            <a:spLocks noChangeArrowheads="1"/>
          </p:cNvSpPr>
          <p:nvPr/>
        </p:nvSpPr>
        <p:spPr bwMode="auto">
          <a:xfrm>
            <a:off x="522288" y="234950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      (2) 3500</a:t>
            </a:r>
          </a:p>
        </p:txBody>
      </p:sp>
      <p:sp>
        <p:nvSpPr>
          <p:cNvPr id="17444" name="Text Box 78"/>
          <p:cNvSpPr txBox="1">
            <a:spLocks noChangeArrowheads="1"/>
          </p:cNvSpPr>
          <p:nvPr/>
        </p:nvSpPr>
        <p:spPr bwMode="auto">
          <a:xfrm>
            <a:off x="5972175" y="3382963"/>
            <a:ext cx="1165225" cy="258762"/>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(2)   4200</a:t>
            </a:r>
          </a:p>
        </p:txBody>
      </p:sp>
      <p:sp>
        <p:nvSpPr>
          <p:cNvPr id="17445" name="Text Box 79"/>
          <p:cNvSpPr txBox="1">
            <a:spLocks noChangeArrowheads="1"/>
          </p:cNvSpPr>
          <p:nvPr/>
        </p:nvSpPr>
        <p:spPr bwMode="auto">
          <a:xfrm>
            <a:off x="4662488" y="2362200"/>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(2)   700</a:t>
            </a:r>
          </a:p>
        </p:txBody>
      </p:sp>
      <p:sp>
        <p:nvSpPr>
          <p:cNvPr id="1402960" name="Line 80"/>
          <p:cNvSpPr>
            <a:spLocks noChangeShapeType="1"/>
          </p:cNvSpPr>
          <p:nvPr/>
        </p:nvSpPr>
        <p:spPr bwMode="auto">
          <a:xfrm>
            <a:off x="701675" y="2619375"/>
            <a:ext cx="1620838"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hu-HU"/>
          </a:p>
        </p:txBody>
      </p:sp>
      <p:sp>
        <p:nvSpPr>
          <p:cNvPr id="17447" name="Text Box 81"/>
          <p:cNvSpPr txBox="1">
            <a:spLocks noChangeArrowheads="1"/>
          </p:cNvSpPr>
          <p:nvPr/>
        </p:nvSpPr>
        <p:spPr bwMode="auto">
          <a:xfrm>
            <a:off x="611188" y="2619375"/>
            <a:ext cx="1165225" cy="258763"/>
          </a:xfrm>
          <a:prstGeom prst="rect">
            <a:avLst/>
          </a:prstGeom>
          <a:noFill/>
          <a:ln w="28575" cap="rnd">
            <a:solidFill>
              <a:schemeClr val="bg1"/>
            </a:solidFill>
            <a:prstDash val="sysDot"/>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a:lnSpc>
                <a:spcPct val="90000"/>
              </a:lnSpc>
              <a:buClr>
                <a:srgbClr val="CBBD3B"/>
              </a:buClr>
              <a:buSzPct val="50000"/>
              <a:buFont typeface="Wingdings" pitchFamily="2" charset="2"/>
              <a:buNone/>
            </a:pPr>
            <a:r>
              <a:rPr lang="hu-HU" altLang="hu-HU" sz="1200" b="1">
                <a:solidFill>
                  <a:srgbClr val="FF0000"/>
                </a:solidFill>
                <a:latin typeface="Tahoma" pitchFamily="34" charset="0"/>
                <a:cs typeface="Tahoma" pitchFamily="34" charset="0"/>
              </a:rPr>
              <a:t>TF 10500</a:t>
            </a:r>
          </a:p>
        </p:txBody>
      </p:sp>
      <p:sp>
        <p:nvSpPr>
          <p:cNvPr id="1402962" name="Text Box 82"/>
          <p:cNvSpPr txBox="1">
            <a:spLocks noChangeArrowheads="1"/>
          </p:cNvSpPr>
          <p:nvPr/>
        </p:nvSpPr>
        <p:spPr bwMode="auto">
          <a:xfrm>
            <a:off x="222250" y="5994400"/>
            <a:ext cx="4371975"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spAutoFit/>
          </a:bodyPr>
          <a:lstStyle>
            <a:lvl1pPr marL="174625" indent="-174625"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nSpc>
                <a:spcPct val="90000"/>
              </a:lnSpc>
              <a:buClr>
                <a:srgbClr val="FF0000"/>
              </a:buClr>
              <a:buFont typeface="Wingdings" pitchFamily="2" charset="2"/>
              <a:buNone/>
            </a:pPr>
            <a:r>
              <a:rPr lang="hu-HU" altLang="hu-HU" sz="1400" b="1">
                <a:solidFill>
                  <a:srgbClr val="FF0000"/>
                </a:solidFill>
                <a:latin typeface="Tahoma" pitchFamily="34" charset="0"/>
                <a:cs typeface="Tahoma" pitchFamily="34" charset="0"/>
              </a:rPr>
              <a:t>5. ZÁRÓKÉSZLET: 3*600+5*700 = 5300 VAGY </a:t>
            </a:r>
            <a:br>
              <a:rPr lang="hu-HU" altLang="hu-HU" sz="1400" b="1">
                <a:solidFill>
                  <a:srgbClr val="FF0000"/>
                </a:solidFill>
                <a:latin typeface="Tahoma" pitchFamily="34" charset="0"/>
                <a:cs typeface="Tahoma" pitchFamily="34" charset="0"/>
              </a:rPr>
            </a:br>
            <a:r>
              <a:rPr lang="hu-HU" altLang="hu-HU" sz="1400" b="1">
                <a:solidFill>
                  <a:srgbClr val="FF0000"/>
                </a:solidFill>
                <a:latin typeface="Tahoma" pitchFamily="34" charset="0"/>
                <a:cs typeface="Tahoma" pitchFamily="34" charset="0"/>
              </a:rPr>
              <a:t>  10500-5200  = 5300</a:t>
            </a:r>
            <a:r>
              <a:rPr lang="hu-HU" altLang="hu-HU" sz="1400">
                <a:solidFill>
                  <a:srgbClr val="FF0000"/>
                </a:solidFill>
                <a:latin typeface="Palatino" pitchFamily="18" charset="0"/>
                <a:cs typeface="Tahoma" pitchFamily="34" charset="0"/>
              </a:rPr>
              <a:t> </a:t>
            </a:r>
            <a:endParaRPr lang="hu-HU" altLang="hu-HU" sz="1400" b="1">
              <a:solidFill>
                <a:srgbClr val="FF0000"/>
              </a:solidFill>
              <a:latin typeface="Tahoma" pitchFamily="34" charset="0"/>
              <a:cs typeface="Tahoma" pitchFamily="34" charset="0"/>
            </a:endParaRPr>
          </a:p>
        </p:txBody>
      </p:sp>
    </p:spTree>
    <p:extLst>
      <p:ext uri="{BB962C8B-B14F-4D97-AF65-F5344CB8AC3E}">
        <p14:creationId xmlns:p14="http://schemas.microsoft.com/office/powerpoint/2010/main" val="1348171918"/>
      </p:ext>
    </p:extLst>
  </p:cSld>
  <p:clrMapOvr>
    <a:masterClrMapping/>
  </p:clrMapOvr>
  <p:transition>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402960"/>
                                        </p:tgtEl>
                                        <p:attrNameLst>
                                          <p:attrName>style.visibility</p:attrName>
                                        </p:attrNameLst>
                                      </p:cBhvr>
                                      <p:to>
                                        <p:strVal val="visible"/>
                                      </p:to>
                                    </p:set>
                                    <p:animEffect transition="in" filter="slide(fromBottom)">
                                      <p:cBhvr>
                                        <p:cTn id="7" dur="500"/>
                                        <p:tgtEl>
                                          <p:spTgt spid="14029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402953"/>
                                        </p:tgtEl>
                                        <p:attrNameLst>
                                          <p:attrName>style.visibility</p:attrName>
                                        </p:attrNameLst>
                                      </p:cBhvr>
                                      <p:to>
                                        <p:strVal val="visible"/>
                                      </p:to>
                                    </p:set>
                                    <p:animEffect transition="in" filter="slide(fromBottom)">
                                      <p:cBhvr>
                                        <p:cTn id="12" dur="500"/>
                                        <p:tgtEl>
                                          <p:spTgt spid="140295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402948"/>
                                        </p:tgtEl>
                                        <p:attrNameLst>
                                          <p:attrName>style.visibility</p:attrName>
                                        </p:attrNameLst>
                                      </p:cBhvr>
                                      <p:to>
                                        <p:strVal val="visible"/>
                                      </p:to>
                                    </p:set>
                                    <p:animEffect transition="in" filter="slide(fromBottom)">
                                      <p:cBhvr>
                                        <p:cTn id="17" dur="500"/>
                                        <p:tgtEl>
                                          <p:spTgt spid="1402948"/>
                                        </p:tgtEl>
                                      </p:cBhvr>
                                    </p:animEffect>
                                  </p:childTnLst>
                                </p:cTn>
                              </p:par>
                              <p:par>
                                <p:cTn id="18" presetID="12" presetClass="entr" presetSubtype="4" fill="hold" grpId="0" nodeType="withEffect">
                                  <p:stCondLst>
                                    <p:cond delay="0"/>
                                  </p:stCondLst>
                                  <p:childTnLst>
                                    <p:set>
                                      <p:cBhvr>
                                        <p:cTn id="19" dur="1" fill="hold">
                                          <p:stCondLst>
                                            <p:cond delay="0"/>
                                          </p:stCondLst>
                                        </p:cTn>
                                        <p:tgtEl>
                                          <p:spTgt spid="1402949"/>
                                        </p:tgtEl>
                                        <p:attrNameLst>
                                          <p:attrName>style.visibility</p:attrName>
                                        </p:attrNameLst>
                                      </p:cBhvr>
                                      <p:to>
                                        <p:strVal val="visible"/>
                                      </p:to>
                                    </p:set>
                                    <p:animEffect transition="in" filter="slide(fromBottom)">
                                      <p:cBhvr>
                                        <p:cTn id="20" dur="500"/>
                                        <p:tgtEl>
                                          <p:spTgt spid="14029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1402962"/>
                                        </p:tgtEl>
                                        <p:attrNameLst>
                                          <p:attrName>style.visibility</p:attrName>
                                        </p:attrNameLst>
                                      </p:cBhvr>
                                      <p:to>
                                        <p:strVal val="visible"/>
                                      </p:to>
                                    </p:set>
                                    <p:animEffect transition="in" filter="slide(fromBottom)">
                                      <p:cBhvr>
                                        <p:cTn id="25" dur="500"/>
                                        <p:tgtEl>
                                          <p:spTgt spid="1402962"/>
                                        </p:tgtEl>
                                      </p:cBhvr>
                                    </p:animEffect>
                                  </p:childTnLst>
                                </p:cTn>
                              </p:par>
                              <p:par>
                                <p:cTn id="26" presetID="12" presetClass="entr" presetSubtype="4" fill="hold" grpId="0" nodeType="withEffect">
                                  <p:stCondLst>
                                    <p:cond delay="0"/>
                                  </p:stCondLst>
                                  <p:childTnLst>
                                    <p:set>
                                      <p:cBhvr>
                                        <p:cTn id="27" dur="1" fill="hold">
                                          <p:stCondLst>
                                            <p:cond delay="0"/>
                                          </p:stCondLst>
                                        </p:cTn>
                                        <p:tgtEl>
                                          <p:spTgt spid="1402950"/>
                                        </p:tgtEl>
                                        <p:attrNameLst>
                                          <p:attrName>style.visibility</p:attrName>
                                        </p:attrNameLst>
                                      </p:cBhvr>
                                      <p:to>
                                        <p:strVal val="visible"/>
                                      </p:to>
                                    </p:set>
                                    <p:animEffect transition="in" filter="slide(fromBottom)">
                                      <p:cBhvr>
                                        <p:cTn id="28" dur="500"/>
                                        <p:tgtEl>
                                          <p:spTgt spid="14029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48" grpId="0" animBg="1"/>
      <p:bldP spid="1402949" grpId="0" animBg="1"/>
      <p:bldP spid="1402950" grpId="0" animBg="1"/>
      <p:bldP spid="1402953" grpId="0"/>
      <p:bldP spid="1402960" grpId="0" animBg="1"/>
      <p:bldP spid="140296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8" descr="http://certax-accounting.com/wp-content/uploads/2014/12/Accountin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31" y="8559"/>
            <a:ext cx="9474584" cy="6876825"/>
          </a:xfrm>
          <a:prstGeom prst="rect">
            <a:avLst/>
          </a:prstGeom>
          <a:noFill/>
          <a:extLst>
            <a:ext uri="{909E8E84-426E-40DD-AFC4-6F175D3DCCD1}">
              <a14:hiddenFill xmlns:a14="http://schemas.microsoft.com/office/drawing/2010/main">
                <a:solidFill>
                  <a:srgbClr val="FFFFFF"/>
                </a:solidFill>
              </a14:hiddenFill>
            </a:ext>
          </a:extLst>
        </p:spPr>
      </p:pic>
      <p:sp>
        <p:nvSpPr>
          <p:cNvPr id="3074" name="Dia számának helye 3"/>
          <p:cNvSpPr>
            <a:spLocks noGrp="1"/>
          </p:cNvSpPr>
          <p:nvPr>
            <p:ph type="sldNum" sz="quarter" idx="12"/>
          </p:nvPr>
        </p:nvSpPr>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fld id="{1F6BDEDA-AABB-492F-8041-8208DB220C1F}" type="slidenum">
              <a:rPr lang="hu-HU" altLang="hu-HU" sz="1200" smtClean="0">
                <a:effectLst>
                  <a:outerShdw blurRad="38100" dist="38100" dir="2700000" algn="tl">
                    <a:srgbClr val="000000">
                      <a:alpha val="43137"/>
                    </a:srgbClr>
                  </a:outerShdw>
                </a:effectLst>
              </a:rPr>
              <a:pPr>
                <a:spcBef>
                  <a:spcPct val="0"/>
                </a:spcBef>
                <a:buFontTx/>
                <a:buNone/>
                <a:defRPr/>
              </a:pPr>
              <a:t>57</a:t>
            </a:fld>
            <a:endParaRPr lang="hu-HU" altLang="hu-HU" sz="1200" smtClean="0">
              <a:effectLst>
                <a:outerShdw blurRad="38100" dist="38100" dir="2700000" algn="tl">
                  <a:srgbClr val="000000">
                    <a:alpha val="43137"/>
                  </a:srgbClr>
                </a:outerShdw>
              </a:effectLst>
            </a:endParaRPr>
          </a:p>
        </p:txBody>
      </p:sp>
      <p:sp>
        <p:nvSpPr>
          <p:cNvPr id="3076" name="Rectangle 3"/>
          <p:cNvSpPr>
            <a:spLocks noChangeArrowheads="1"/>
          </p:cNvSpPr>
          <p:nvPr/>
        </p:nvSpPr>
        <p:spPr bwMode="auto">
          <a:xfrm>
            <a:off x="457200" y="485800"/>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r>
              <a:rPr lang="hu-HU" altLang="hu-HU" sz="4400" b="1" dirty="0" smtClean="0">
                <a:effectLst>
                  <a:outerShdw blurRad="38100" dist="38100" dir="2700000" algn="tl">
                    <a:srgbClr val="000000">
                      <a:alpha val="43137"/>
                    </a:srgbClr>
                  </a:outerShdw>
                </a:effectLst>
                <a:cs typeface="+mn-cs"/>
              </a:rPr>
              <a:t>MIRŐL VOLT MA SZÓ?</a:t>
            </a:r>
          </a:p>
        </p:txBody>
      </p:sp>
      <p:sp>
        <p:nvSpPr>
          <p:cNvPr id="2272260" name="AutoShape 4"/>
          <p:cNvSpPr>
            <a:spLocks/>
          </p:cNvSpPr>
          <p:nvPr/>
        </p:nvSpPr>
        <p:spPr bwMode="auto">
          <a:xfrm>
            <a:off x="-36512" y="2134047"/>
            <a:ext cx="8675687"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defRPr/>
            </a:pPr>
            <a:endParaRPr lang="hu-HU" altLang="hu-HU" sz="2400" b="1" dirty="0" smtClean="0">
              <a:effectLst>
                <a:outerShdw blurRad="38100" dist="38100" dir="2700000" algn="tl">
                  <a:srgbClr val="000000">
                    <a:alpha val="43137"/>
                  </a:srgbClr>
                </a:outerShdw>
              </a:effectLst>
              <a:cs typeface="+mn-cs"/>
            </a:endParaRPr>
          </a:p>
        </p:txBody>
      </p:sp>
      <p:sp>
        <p:nvSpPr>
          <p:cNvPr id="2272261" name="AutoShape 1"/>
          <p:cNvSpPr>
            <a:spLocks/>
          </p:cNvSpPr>
          <p:nvPr/>
        </p:nvSpPr>
        <p:spPr bwMode="auto">
          <a:xfrm>
            <a:off x="-36512" y="1846014"/>
            <a:ext cx="8856663" cy="1150938"/>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defRPr/>
            </a:pPr>
            <a:endParaRPr lang="hu-HU" altLang="hu-HU" b="1" dirty="0" smtClean="0">
              <a:effectLst>
                <a:outerShdw blurRad="38100" dist="38100" dir="2700000" algn="tl">
                  <a:srgbClr val="000000">
                    <a:alpha val="43137"/>
                  </a:srgbClr>
                </a:outerShdw>
              </a:effectLst>
              <a:cs typeface="+mn-cs"/>
            </a:endParaRPr>
          </a:p>
          <a:p>
            <a:pPr marL="571500" indent="-571500">
              <a:spcBef>
                <a:spcPct val="0"/>
              </a:spcBef>
              <a:defRPr/>
            </a:pPr>
            <a:r>
              <a:rPr lang="hu-HU" altLang="hu-HU" sz="2400" b="1" dirty="0" smtClean="0">
                <a:effectLst>
                  <a:outerShdw blurRad="38100" dist="38100" dir="2700000" algn="tl">
                    <a:srgbClr val="000000">
                      <a:alpha val="43137"/>
                    </a:srgbClr>
                  </a:outerShdw>
                </a:effectLst>
                <a:cs typeface="+mn-cs"/>
              </a:rPr>
              <a:t>MOST MÁR JOBBAN ÉRTJÜK A KÜLÖNBSÉGEKET A BEVÉTEL, HOZAM, ÁRBEVÉTEL VALAMINT A KIADÁS, KÖLTSÉG RÁFORDÍTÁS KÖZÖTT. </a:t>
            </a:r>
            <a:endParaRPr lang="hu-HU" altLang="hu-HU" sz="1800" b="1" dirty="0" smtClean="0">
              <a:effectLst>
                <a:outerShdw blurRad="38100" dist="38100" dir="2700000" algn="tl">
                  <a:srgbClr val="000000">
                    <a:alpha val="43137"/>
                  </a:srgbClr>
                </a:outerShdw>
              </a:effectLst>
              <a:cs typeface="+mn-cs"/>
            </a:endParaRPr>
          </a:p>
        </p:txBody>
      </p:sp>
      <p:sp>
        <p:nvSpPr>
          <p:cNvPr id="2272262" name="AutoShape 6"/>
          <p:cNvSpPr>
            <a:spLocks/>
          </p:cNvSpPr>
          <p:nvPr/>
        </p:nvSpPr>
        <p:spPr bwMode="auto">
          <a:xfrm>
            <a:off x="107255" y="4582319"/>
            <a:ext cx="8785225" cy="1150937"/>
          </a:xfrm>
          <a:prstGeom prst="roundRect">
            <a:avLst>
              <a:gd name="adj" fmla="val 14421"/>
            </a:avLst>
          </a:prstGeom>
          <a:noFill/>
          <a:ln>
            <a:noFill/>
          </a:ln>
          <a:effectLst/>
          <a:extLst>
            <a:ext uri="{909E8E84-426E-40DD-AFC4-6F175D3DCCD1}">
              <a14:hiddenFill xmlns:a14="http://schemas.microsoft.com/office/drawing/2010/main">
                <a:solidFill>
                  <a:srgbClr val="333333"/>
                </a:solidFill>
              </a14:hiddenFill>
            </a:ext>
            <a:ext uri="{91240B29-F687-4F45-9708-019B960494DF}">
              <a14:hiddenLine xmlns:a14="http://schemas.microsoft.com/office/drawing/2010/main" w="25400">
                <a:solidFill>
                  <a:srgbClr val="000000"/>
                </a:solidFill>
                <a:round/>
                <a:headEnd/>
                <a:tailEnd/>
              </a14:hiddenLine>
            </a:ext>
            <a:ext uri="{AF507438-7753-43E0-B8FC-AC1667EBCBE1}">
              <a14:hiddenEffects xmlns:a14="http://schemas.microsoft.com/office/drawing/2010/main">
                <a:effectLst>
                  <a:outerShdw dist="76201" dir="3059923" algn="ctr" rotWithShape="0">
                    <a:schemeClr val="bg2">
                      <a:alpha val="75000"/>
                    </a:schemeClr>
                  </a:outerShdw>
                </a:effectLst>
              </a14:hiddenEffects>
            </a:ext>
          </a:extLst>
        </p:spPr>
        <p:txBody>
          <a:bodyPr lIns="0" tIns="0" rIns="0" bIns="0"/>
          <a:lstStyle>
            <a:lvl1pPr defTabSz="822325">
              <a:spcBef>
                <a:spcPct val="20000"/>
              </a:spcBef>
              <a:buChar char="•"/>
              <a:defRPr sz="3200">
                <a:solidFill>
                  <a:schemeClr val="tx1"/>
                </a:solidFill>
                <a:latin typeface="Arial" charset="0"/>
              </a:defRPr>
            </a:lvl1pPr>
            <a:lvl2pPr marL="742950" indent="-285750" defTabSz="822325">
              <a:spcBef>
                <a:spcPct val="20000"/>
              </a:spcBef>
              <a:buChar char="–"/>
              <a:defRPr sz="2800">
                <a:solidFill>
                  <a:schemeClr val="tx1"/>
                </a:solidFill>
                <a:latin typeface="Arial" charset="0"/>
              </a:defRPr>
            </a:lvl2pPr>
            <a:lvl3pPr marL="1143000" indent="-228600" defTabSz="822325">
              <a:spcBef>
                <a:spcPct val="20000"/>
              </a:spcBef>
              <a:buChar char="•"/>
              <a:defRPr sz="2400">
                <a:solidFill>
                  <a:schemeClr val="tx1"/>
                </a:solidFill>
                <a:latin typeface="Arial" charset="0"/>
              </a:defRPr>
            </a:lvl3pPr>
            <a:lvl4pPr marL="1600200" indent="-228600" defTabSz="822325">
              <a:spcBef>
                <a:spcPct val="20000"/>
              </a:spcBef>
              <a:buChar char="–"/>
              <a:defRPr sz="2000">
                <a:solidFill>
                  <a:schemeClr val="tx1"/>
                </a:solidFill>
                <a:latin typeface="Arial" charset="0"/>
              </a:defRPr>
            </a:lvl4pPr>
            <a:lvl5pPr marL="2057400" indent="-228600" defTabSz="822325">
              <a:spcBef>
                <a:spcPct val="20000"/>
              </a:spcBef>
              <a:buChar char="»"/>
              <a:defRPr sz="2000">
                <a:solidFill>
                  <a:schemeClr val="tx1"/>
                </a:solidFill>
                <a:latin typeface="Arial" charset="0"/>
              </a:defRPr>
            </a:lvl5pPr>
            <a:lvl6pPr marL="2514600" indent="-228600" defTabSz="822325" eaLnBrk="0" fontAlgn="base" hangingPunct="0">
              <a:spcBef>
                <a:spcPct val="20000"/>
              </a:spcBef>
              <a:spcAft>
                <a:spcPct val="0"/>
              </a:spcAft>
              <a:buChar char="»"/>
              <a:defRPr sz="2000">
                <a:solidFill>
                  <a:schemeClr val="tx1"/>
                </a:solidFill>
                <a:latin typeface="Arial" charset="0"/>
              </a:defRPr>
            </a:lvl6pPr>
            <a:lvl7pPr marL="2971800" indent="-228600" defTabSz="822325" eaLnBrk="0" fontAlgn="base" hangingPunct="0">
              <a:spcBef>
                <a:spcPct val="20000"/>
              </a:spcBef>
              <a:spcAft>
                <a:spcPct val="0"/>
              </a:spcAft>
              <a:buChar char="»"/>
              <a:defRPr sz="2000">
                <a:solidFill>
                  <a:schemeClr val="tx1"/>
                </a:solidFill>
                <a:latin typeface="Arial" charset="0"/>
              </a:defRPr>
            </a:lvl7pPr>
            <a:lvl8pPr marL="3429000" indent="-228600" defTabSz="822325" eaLnBrk="0" fontAlgn="base" hangingPunct="0">
              <a:spcBef>
                <a:spcPct val="20000"/>
              </a:spcBef>
              <a:spcAft>
                <a:spcPct val="0"/>
              </a:spcAft>
              <a:buChar char="»"/>
              <a:defRPr sz="2000">
                <a:solidFill>
                  <a:schemeClr val="tx1"/>
                </a:solidFill>
                <a:latin typeface="Arial" charset="0"/>
              </a:defRPr>
            </a:lvl8pPr>
            <a:lvl9pPr marL="3886200" indent="-228600" defTabSz="822325" eaLnBrk="0" fontAlgn="base" hangingPunct="0">
              <a:spcBef>
                <a:spcPct val="20000"/>
              </a:spcBef>
              <a:spcAft>
                <a:spcPct val="0"/>
              </a:spcAft>
              <a:buChar char="»"/>
              <a:defRPr sz="2000">
                <a:solidFill>
                  <a:schemeClr val="tx1"/>
                </a:solidFill>
                <a:latin typeface="Arial" charset="0"/>
              </a:defRPr>
            </a:lvl9pPr>
          </a:lstStyle>
          <a:p>
            <a:pPr marL="571500" indent="-571500">
              <a:spcBef>
                <a:spcPct val="0"/>
              </a:spcBef>
              <a:defRPr/>
            </a:pPr>
            <a:r>
              <a:rPr lang="hu-HU" altLang="hu-HU" sz="2400" b="1" dirty="0">
                <a:effectLst>
                  <a:outerShdw blurRad="38100" dist="38100" dir="2700000" algn="tl">
                    <a:srgbClr val="000000">
                      <a:alpha val="43137"/>
                    </a:srgbClr>
                  </a:outerShdw>
                </a:effectLst>
              </a:rPr>
              <a:t>AZ ÉRTÉKELÉS KÖZVETLEN ÉS KÖZVETETT MÓDON, VALMINT EGYEDI ÉS CSOPORTOS MÓDSZEREKKEL IS MEGVALÓSÍTHATÓ.</a:t>
            </a:r>
            <a:endParaRPr lang="hu-HU" altLang="hu-HU" sz="1600" b="1" dirty="0">
              <a:effectLst>
                <a:outerShdw blurRad="38100" dist="38100" dir="2700000" algn="tl">
                  <a:srgbClr val="000000">
                    <a:alpha val="43137"/>
                  </a:srgbClr>
                </a:outerShdw>
              </a:effectLst>
            </a:endParaRPr>
          </a:p>
        </p:txBody>
      </p:sp>
      <p:sp>
        <p:nvSpPr>
          <p:cNvPr id="9" name="Dia számának helye 3"/>
          <p:cNvSpPr txBox="1">
            <a:spLocks/>
          </p:cNvSpPr>
          <p:nvPr/>
        </p:nvSpPr>
        <p:spPr bwMode="auto">
          <a:xfrm>
            <a:off x="6553200" y="10780538"/>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hu-HU"/>
            </a:defPPr>
            <a:lvl1pPr algn="r" rtl="0" eaLnBrk="0" fontAlgn="base" hangingPunct="0">
              <a:spcBef>
                <a:spcPct val="20000"/>
              </a:spcBef>
              <a:spcAft>
                <a:spcPct val="0"/>
              </a:spcAft>
              <a:buChar char="•"/>
              <a:defRPr sz="3200" kern="1200">
                <a:solidFill>
                  <a:schemeClr val="tx1"/>
                </a:solidFill>
                <a:latin typeface="Arial" pitchFamily="34" charset="0"/>
                <a:ea typeface="+mn-ea"/>
                <a:cs typeface="+mn-cs"/>
              </a:defRPr>
            </a:lvl1pPr>
            <a:lvl2pPr marL="742950" indent="-285750" algn="ctr" rtl="0" eaLnBrk="0" fontAlgn="base" hangingPunct="0">
              <a:spcBef>
                <a:spcPct val="20000"/>
              </a:spcBef>
              <a:spcAft>
                <a:spcPct val="0"/>
              </a:spcAft>
              <a:buChar char="–"/>
              <a:defRPr sz="2800" kern="1200">
                <a:solidFill>
                  <a:schemeClr val="tx1"/>
                </a:solidFill>
                <a:latin typeface="Arial" pitchFamily="34" charset="0"/>
                <a:ea typeface="+mn-ea"/>
                <a:cs typeface="+mn-cs"/>
              </a:defRPr>
            </a:lvl2pPr>
            <a:lvl3pPr marL="1143000" indent="-228600" algn="ctr" rtl="0" eaLnBrk="0" fontAlgn="base" hangingPunct="0">
              <a:spcBef>
                <a:spcPct val="20000"/>
              </a:spcBef>
              <a:spcAft>
                <a:spcPct val="0"/>
              </a:spcAft>
              <a:buChar char="•"/>
              <a:defRPr sz="2400" kern="1200">
                <a:solidFill>
                  <a:schemeClr val="tx1"/>
                </a:solidFill>
                <a:latin typeface="Arial" pitchFamily="34" charset="0"/>
                <a:ea typeface="+mn-ea"/>
                <a:cs typeface="+mn-cs"/>
              </a:defRPr>
            </a:lvl3pPr>
            <a:lvl4pPr marL="1600200" indent="-228600" algn="ctr" rtl="0" eaLnBrk="0" fontAlgn="base" hangingPunct="0">
              <a:spcBef>
                <a:spcPct val="20000"/>
              </a:spcBef>
              <a:spcAft>
                <a:spcPct val="0"/>
              </a:spcAft>
              <a:buChar char="–"/>
              <a:defRPr sz="2000" kern="1200">
                <a:solidFill>
                  <a:schemeClr val="tx1"/>
                </a:solidFill>
                <a:latin typeface="Arial" pitchFamily="34" charset="0"/>
                <a:ea typeface="+mn-ea"/>
                <a:cs typeface="+mn-cs"/>
              </a:defRPr>
            </a:lvl4pPr>
            <a:lvl5pPr marL="2057400" indent="-228600" algn="ctr" rtl="0" eaLnBrk="0" fontAlgn="base" hangingPunct="0">
              <a:spcBef>
                <a:spcPct val="20000"/>
              </a:spcBef>
              <a:spcAft>
                <a:spcPct val="0"/>
              </a:spcAft>
              <a:buChar char="»"/>
              <a:defRPr sz="2000" kern="1200">
                <a:solidFill>
                  <a:schemeClr val="tx1"/>
                </a:solidFill>
                <a:latin typeface="Arial" pitchFamily="34" charset="0"/>
                <a:ea typeface="+mn-ea"/>
                <a:cs typeface="+mn-cs"/>
              </a:defRPr>
            </a:lvl5pPr>
            <a:lvl6pPr marL="25146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mn-cs"/>
              </a:defRPr>
            </a:lvl6pPr>
            <a:lvl7pPr marL="29718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mn-cs"/>
              </a:defRPr>
            </a:lvl7pPr>
            <a:lvl8pPr marL="34290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mn-cs"/>
              </a:defRPr>
            </a:lvl8pPr>
            <a:lvl9pPr marL="3886200" indent="-228600" algn="l" defTabSz="914400" rtl="0" eaLnBrk="0" fontAlgn="base" latinLnBrk="0" hangingPunct="0">
              <a:spcBef>
                <a:spcPct val="20000"/>
              </a:spcBef>
              <a:spcAft>
                <a:spcPct val="0"/>
              </a:spcAft>
              <a:buChar char="»"/>
              <a:defRPr sz="2000" kern="1200">
                <a:solidFill>
                  <a:schemeClr val="tx1"/>
                </a:solidFill>
                <a:latin typeface="Arial" pitchFamily="34" charset="0"/>
                <a:ea typeface="+mn-ea"/>
                <a:cs typeface="+mn-cs"/>
              </a:defRPr>
            </a:lvl9pPr>
          </a:lstStyle>
          <a:p>
            <a:pPr eaLnBrk="1" hangingPunct="1">
              <a:spcBef>
                <a:spcPct val="0"/>
              </a:spcBef>
              <a:buFontTx/>
              <a:buNone/>
              <a:defRPr/>
            </a:pPr>
            <a:fld id="{C6078CBD-5753-45B6-8B7C-35D7B286714C}" type="slidenum">
              <a:rPr lang="hu-HU" altLang="hu-HU" sz="1400" smtClean="0"/>
              <a:pPr eaLnBrk="1" hangingPunct="1">
                <a:spcBef>
                  <a:spcPct val="0"/>
                </a:spcBef>
                <a:buFontTx/>
                <a:buNone/>
                <a:defRPr/>
              </a:pPr>
              <a:t>57</a:t>
            </a:fld>
            <a:endParaRPr lang="hu-HU" altLang="hu-HU" sz="1400" smtClean="0"/>
          </a:p>
        </p:txBody>
      </p:sp>
    </p:spTree>
    <p:extLst>
      <p:ext uri="{BB962C8B-B14F-4D97-AF65-F5344CB8AC3E}">
        <p14:creationId xmlns:p14="http://schemas.microsoft.com/office/powerpoint/2010/main" val="401659866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722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nodePh="1">
                                  <p:stCondLst>
                                    <p:cond delay="0"/>
                                  </p:stCondLst>
                                  <p:endCondLst>
                                    <p:cond evt="begin" delay="0">
                                      <p:tn val="9"/>
                                    </p:cond>
                                  </p:endCondLst>
                                  <p:childTnLst>
                                    <p:set>
                                      <p:cBhvr>
                                        <p:cTn id="10" dur="1" fill="hold">
                                          <p:stCondLst>
                                            <p:cond delay="0"/>
                                          </p:stCondLst>
                                        </p:cTn>
                                        <p:tgtEl>
                                          <p:spTgt spid="227226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7226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2272262"/>
                                        </p:tgtEl>
                                        <p:attrNameLst>
                                          <p:attrName>style.visibility</p:attrName>
                                        </p:attrNameLst>
                                      </p:cBhvr>
                                      <p:to>
                                        <p:strVal val="hidden"/>
                                      </p:to>
                                    </p:set>
                                  </p:childTnLst>
                                </p:cTn>
                              </p:par>
                              <p:par>
                                <p:cTn id="19" presetID="1" presetClass="exit" presetSubtype="0" fill="hold" grpId="1" nodeType="withEffect" nodePh="1">
                                  <p:stCondLst>
                                    <p:cond delay="0"/>
                                  </p:stCondLst>
                                  <p:endCondLst>
                                    <p:cond evt="begin" delay="0">
                                      <p:tn val="19"/>
                                    </p:cond>
                                  </p:endCondLst>
                                  <p:childTnLst>
                                    <p:set>
                                      <p:cBhvr>
                                        <p:cTn id="20" dur="1" fill="hold">
                                          <p:stCondLst>
                                            <p:cond delay="0"/>
                                          </p:stCondLst>
                                        </p:cTn>
                                        <p:tgtEl>
                                          <p:spTgt spid="22722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2260" grpId="0"/>
      <p:bldP spid="2272260" grpId="1"/>
      <p:bldP spid="2272261" grpId="0"/>
      <p:bldP spid="2272262" grpId="0"/>
      <p:bldP spid="2272262"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5A3F9EEC-EFC9-4A57-BD44-D6334433CE05}" type="slidenum">
              <a:rPr lang="hu-HU" altLang="hu-HU" sz="1400" smtClean="0"/>
              <a:pPr algn="r" eaLnBrk="1" hangingPunct="1">
                <a:spcBef>
                  <a:spcPct val="0"/>
                </a:spcBef>
                <a:buFontTx/>
                <a:buNone/>
              </a:pPr>
              <a:t>6</a:t>
            </a:fld>
            <a:endParaRPr lang="hu-HU" altLang="hu-HU" sz="1400" smtClean="0"/>
          </a:p>
        </p:txBody>
      </p:sp>
      <p:sp>
        <p:nvSpPr>
          <p:cNvPr id="5" name="Rectangle 3"/>
          <p:cNvSpPr txBox="1">
            <a:spLocks noChangeArrowheads="1"/>
          </p:cNvSpPr>
          <p:nvPr/>
        </p:nvSpPr>
        <p:spPr bwMode="auto">
          <a:xfrm>
            <a:off x="395536" y="404664"/>
            <a:ext cx="8229600" cy="4032448"/>
          </a:xfrm>
          <a:prstGeom prst="rect">
            <a:avLst/>
          </a:prstGeom>
          <a:solidFill>
            <a:srgbClr val="FFFFFF"/>
          </a:solidFill>
          <a:ln w="76200">
            <a:solidFill>
              <a:srgbClr val="FF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pPr eaLnBrk="1" hangingPunct="1"/>
            <a:r>
              <a:rPr lang="hu-HU" altLang="hu-HU" sz="4000" kern="0" dirty="0" smtClean="0">
                <a:solidFill>
                  <a:srgbClr val="FF3300"/>
                </a:solidFill>
              </a:rPr>
              <a:t> </a:t>
            </a:r>
            <a:r>
              <a:rPr lang="hu-HU" altLang="hu-HU" sz="4000" b="1" kern="0" dirty="0" smtClean="0">
                <a:solidFill>
                  <a:srgbClr val="FF3300"/>
                </a:solidFill>
              </a:rPr>
              <a:t>A BEVÉTEL (PÉNZBEVÉTEL) PÉNZSZERZÉST JELENT.</a:t>
            </a:r>
            <a:br>
              <a:rPr lang="hu-HU" altLang="hu-HU" sz="4000" b="1" kern="0" dirty="0" smtClean="0">
                <a:solidFill>
                  <a:srgbClr val="FF3300"/>
                </a:solidFill>
              </a:rPr>
            </a:br>
            <a:r>
              <a:rPr lang="hu-HU" altLang="hu-HU" sz="4000" b="1" kern="0" dirty="0" smtClean="0">
                <a:solidFill>
                  <a:srgbClr val="FF3300"/>
                </a:solidFill>
              </a:rPr>
              <a:t>(PÉNZT KAPOK, KÉSZPÉNZ VAGY SZÁMLAPÉNZ FORMÁJÁBAN)</a:t>
            </a:r>
          </a:p>
          <a:p>
            <a:pPr eaLnBrk="1" hangingPunct="1"/>
            <a:r>
              <a:rPr lang="hu-HU" altLang="hu-HU" sz="3200" dirty="0" smtClean="0">
                <a:solidFill>
                  <a:srgbClr val="FF3300"/>
                </a:solidFill>
              </a:rPr>
              <a:t>3</a:t>
            </a:r>
            <a:r>
              <a:rPr lang="hu-HU" altLang="hu-HU" sz="3200" dirty="0">
                <a:solidFill>
                  <a:srgbClr val="FF3300"/>
                </a:solidFill>
              </a:rPr>
              <a:t>. PÉNZSZÁMLÁK TARTOZIK OLDALA</a:t>
            </a:r>
            <a:endParaRPr lang="hu-HU" altLang="hu-HU" sz="3200" kern="0" dirty="0" smtClean="0">
              <a:solidFill>
                <a:srgbClr val="FF3300"/>
              </a:solidFill>
            </a:endParaRPr>
          </a:p>
        </p:txBody>
      </p:sp>
    </p:spTree>
    <p:extLst>
      <p:ext uri="{BB962C8B-B14F-4D97-AF65-F5344CB8AC3E}">
        <p14:creationId xmlns:p14="http://schemas.microsoft.com/office/powerpoint/2010/main" val="1436816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03D81B1B-E097-4EBF-AC6C-301BB97B41BE}" type="slidenum">
              <a:rPr lang="hu-HU" altLang="hu-HU" sz="1400" smtClean="0"/>
              <a:pPr algn="r" eaLnBrk="1" hangingPunct="1">
                <a:spcBef>
                  <a:spcPct val="0"/>
                </a:spcBef>
                <a:buFontTx/>
                <a:buNone/>
              </a:pPr>
              <a:t>7</a:t>
            </a:fld>
            <a:endParaRPr lang="hu-HU" altLang="hu-HU" sz="1400" smtClean="0"/>
          </a:p>
        </p:txBody>
      </p:sp>
      <p:sp>
        <p:nvSpPr>
          <p:cNvPr id="44036" name="Rectangle 3"/>
          <p:cNvSpPr>
            <a:spLocks noGrp="1" noChangeArrowheads="1"/>
          </p:cNvSpPr>
          <p:nvPr>
            <p:ph type="title"/>
          </p:nvPr>
        </p:nvSpPr>
        <p:spPr>
          <a:xfrm>
            <a:off x="457200" y="2862263"/>
            <a:ext cx="8229600" cy="1143000"/>
          </a:xfrm>
        </p:spPr>
        <p:txBody>
          <a:bodyPr/>
          <a:lstStyle/>
          <a:p>
            <a:pPr eaLnBrk="1" hangingPunct="1"/>
            <a:r>
              <a:rPr lang="hu-HU" altLang="hu-HU" sz="4000" b="1" dirty="0" smtClean="0">
                <a:solidFill>
                  <a:srgbClr val="FF0000"/>
                </a:solidFill>
              </a:rPr>
              <a:t>A PÉNZÜGYI RENDEZÉS A TELJESÍTÉSTŐL IDŐBEN ELSZAKADHAT…</a:t>
            </a:r>
          </a:p>
        </p:txBody>
      </p:sp>
    </p:spTree>
    <p:extLst>
      <p:ext uri="{BB962C8B-B14F-4D97-AF65-F5344CB8AC3E}">
        <p14:creationId xmlns:p14="http://schemas.microsoft.com/office/powerpoint/2010/main" val="2897040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CB1C1FC7-0265-4490-B6EB-8C74CB05EE9C}" type="slidenum">
              <a:rPr lang="hu-HU" altLang="hu-HU" sz="1400" smtClean="0"/>
              <a:pPr algn="r" eaLnBrk="1" hangingPunct="1">
                <a:spcBef>
                  <a:spcPct val="0"/>
                </a:spcBef>
                <a:buFontTx/>
                <a:buNone/>
              </a:pPr>
              <a:t>8</a:t>
            </a:fld>
            <a:endParaRPr lang="hu-HU" altLang="hu-HU" sz="1400" smtClean="0"/>
          </a:p>
        </p:txBody>
      </p:sp>
      <p:sp>
        <p:nvSpPr>
          <p:cNvPr id="45060" name="Rectangle 3"/>
          <p:cNvSpPr>
            <a:spLocks noGrp="1" noChangeArrowheads="1"/>
          </p:cNvSpPr>
          <p:nvPr>
            <p:ph type="title"/>
          </p:nvPr>
        </p:nvSpPr>
        <p:spPr>
          <a:xfrm>
            <a:off x="394413" y="764704"/>
            <a:ext cx="8498067" cy="4105275"/>
          </a:xfrm>
          <a:solidFill>
            <a:srgbClr val="FFFFFF"/>
          </a:solidFill>
          <a:ln w="57150">
            <a:solidFill>
              <a:srgbClr val="FF0000"/>
            </a:solidFill>
          </a:ln>
        </p:spPr>
        <p:txBody>
          <a:bodyPr/>
          <a:lstStyle/>
          <a:p>
            <a:pPr eaLnBrk="1" hangingPunct="1"/>
            <a:r>
              <a:rPr lang="hu-HU" altLang="hu-HU" sz="4000" b="1" dirty="0" smtClean="0">
                <a:solidFill>
                  <a:srgbClr val="FF3300"/>
                </a:solidFill>
              </a:rPr>
              <a:t>…MEGELŐZHETI </a:t>
            </a:r>
            <a:br>
              <a:rPr lang="hu-HU" altLang="hu-HU" sz="4000" b="1" dirty="0" smtClean="0">
                <a:solidFill>
                  <a:srgbClr val="FF3300"/>
                </a:solidFill>
              </a:rPr>
            </a:br>
            <a:r>
              <a:rPr lang="hu-HU" altLang="hu-HU" sz="3600" b="1" dirty="0" smtClean="0">
                <a:solidFill>
                  <a:srgbClr val="FF3300"/>
                </a:solidFill>
              </a:rPr>
              <a:t>ILYEN LEHET PÉLDÁUL A KAPOTT ELŐLEG VAGY FOGLALÓ</a:t>
            </a:r>
            <a:r>
              <a:rPr lang="hu-HU" altLang="hu-HU" sz="4000" b="1" dirty="0" smtClean="0">
                <a:solidFill>
                  <a:srgbClr val="FF3300"/>
                </a:solidFill>
              </a:rPr>
              <a:t/>
            </a:r>
            <a:br>
              <a:rPr lang="hu-HU" altLang="hu-HU" sz="4000" b="1" dirty="0" smtClean="0">
                <a:solidFill>
                  <a:srgbClr val="FF3300"/>
                </a:solidFill>
              </a:rPr>
            </a:br>
            <a:r>
              <a:rPr lang="hu-HU" altLang="hu-HU" sz="4000" b="1" dirty="0" smtClean="0">
                <a:solidFill>
                  <a:srgbClr val="FF3300"/>
                </a:solidFill>
              </a:rPr>
              <a:t/>
            </a:r>
            <a:br>
              <a:rPr lang="hu-HU" altLang="hu-HU" sz="4000" b="1" dirty="0" smtClean="0">
                <a:solidFill>
                  <a:srgbClr val="FF3300"/>
                </a:solidFill>
              </a:rPr>
            </a:br>
            <a:r>
              <a:rPr lang="hu-HU" altLang="hu-HU" sz="3200" b="1" dirty="0" smtClean="0">
                <a:solidFill>
                  <a:srgbClr val="FF3300"/>
                </a:solidFill>
              </a:rPr>
              <a:t>4. KAPOTT ELŐLEG SZÁMLA KÖVETEL OLDALA</a:t>
            </a:r>
          </a:p>
        </p:txBody>
      </p:sp>
    </p:spTree>
    <p:extLst>
      <p:ext uri="{BB962C8B-B14F-4D97-AF65-F5344CB8AC3E}">
        <p14:creationId xmlns:p14="http://schemas.microsoft.com/office/powerpoint/2010/main" val="2301315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Dia számának helye 4"/>
          <p:cNvSpPr>
            <a:spLocks noGrp="1"/>
          </p:cNvSpPr>
          <p:nvPr>
            <p:ph type="sldNum" sz="quarter" idx="12"/>
          </p:nvPr>
        </p:nvSpPr>
        <p:spPr>
          <a:noFill/>
        </p:spPr>
        <p:txBody>
          <a:bodyPr/>
          <a:lstStyle>
            <a:lvl1pPr algn="l" eaLnBrk="0" hangingPunct="0">
              <a:spcBef>
                <a:spcPct val="20000"/>
              </a:spcBef>
              <a:buChar char="•"/>
              <a:defRPr sz="3200">
                <a:solidFill>
                  <a:schemeClr val="tx1"/>
                </a:solidFill>
                <a:latin typeface="Arial" pitchFamily="34" charset="0"/>
              </a:defRPr>
            </a:lvl1pPr>
            <a:lvl2pPr marL="742950" indent="-285750" algn="l" eaLnBrk="0" hangingPunct="0">
              <a:spcBef>
                <a:spcPct val="20000"/>
              </a:spcBef>
              <a:buChar char="–"/>
              <a:defRPr sz="2800">
                <a:solidFill>
                  <a:schemeClr val="tx1"/>
                </a:solidFill>
                <a:latin typeface="Arial" pitchFamily="34" charset="0"/>
              </a:defRPr>
            </a:lvl2pPr>
            <a:lvl3pPr marL="1143000" indent="-228600" algn="l" eaLnBrk="0" hangingPunct="0">
              <a:spcBef>
                <a:spcPct val="20000"/>
              </a:spcBef>
              <a:buChar char="•"/>
              <a:defRPr sz="2400">
                <a:solidFill>
                  <a:schemeClr val="tx1"/>
                </a:solidFill>
                <a:latin typeface="Arial" pitchFamily="34" charset="0"/>
              </a:defRPr>
            </a:lvl3pPr>
            <a:lvl4pPr marL="1600200" indent="-228600" algn="l" eaLnBrk="0" hangingPunct="0">
              <a:spcBef>
                <a:spcPct val="20000"/>
              </a:spcBef>
              <a:buChar char="–"/>
              <a:defRPr sz="2000">
                <a:solidFill>
                  <a:schemeClr val="tx1"/>
                </a:solidFill>
                <a:latin typeface="Arial" pitchFamily="34" charset="0"/>
              </a:defRPr>
            </a:lvl4pPr>
            <a:lvl5pPr marL="2057400" indent="-228600" algn="l"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r" eaLnBrk="1" hangingPunct="1">
              <a:spcBef>
                <a:spcPct val="0"/>
              </a:spcBef>
              <a:buFontTx/>
              <a:buNone/>
            </a:pPr>
            <a:fld id="{B68BD9C7-87C2-4497-A6C8-13DFDB12B714}" type="slidenum">
              <a:rPr lang="hu-HU" altLang="hu-HU" sz="1400" smtClean="0"/>
              <a:pPr algn="r" eaLnBrk="1" hangingPunct="1">
                <a:spcBef>
                  <a:spcPct val="0"/>
                </a:spcBef>
                <a:buFontTx/>
                <a:buNone/>
              </a:pPr>
              <a:t>9</a:t>
            </a:fld>
            <a:endParaRPr lang="hu-HU" altLang="hu-HU" sz="1400" smtClean="0"/>
          </a:p>
        </p:txBody>
      </p:sp>
      <p:sp>
        <p:nvSpPr>
          <p:cNvPr id="46084" name="Rectangle 3"/>
          <p:cNvSpPr>
            <a:spLocks noGrp="1" noChangeArrowheads="1"/>
          </p:cNvSpPr>
          <p:nvPr>
            <p:ph type="title"/>
          </p:nvPr>
        </p:nvSpPr>
        <p:spPr>
          <a:xfrm>
            <a:off x="0" y="53975"/>
            <a:ext cx="9144000" cy="3087688"/>
          </a:xfrm>
          <a:solidFill>
            <a:srgbClr val="FFFFFF"/>
          </a:solidFill>
          <a:ln w="76200">
            <a:solidFill>
              <a:srgbClr val="A50021"/>
            </a:solidFill>
            <a:miter lim="800000"/>
            <a:headEnd/>
            <a:tailEnd/>
          </a:ln>
        </p:spPr>
        <p:txBody>
          <a:bodyPr/>
          <a:lstStyle/>
          <a:p>
            <a:pPr eaLnBrk="1" hangingPunct="1"/>
            <a:r>
              <a:rPr lang="hu-HU" altLang="hu-HU" sz="4000" smtClean="0">
                <a:solidFill>
                  <a:srgbClr val="A50021"/>
                </a:solidFill>
              </a:rPr>
              <a:t>… VAGY KÖVETHETI</a:t>
            </a:r>
            <a:br>
              <a:rPr lang="hu-HU" altLang="hu-HU" sz="4000" smtClean="0">
                <a:solidFill>
                  <a:srgbClr val="A50021"/>
                </a:solidFill>
              </a:rPr>
            </a:br>
            <a:r>
              <a:rPr lang="hu-HU" altLang="hu-HU" sz="3600" smtClean="0">
                <a:solidFill>
                  <a:srgbClr val="A50021"/>
                </a:solidFill>
              </a:rPr>
              <a:t>EZ KÉSŐBB LESZ CSAK BEVÉTEL, AMI PÉNZKÖVETELÉST JELENT</a:t>
            </a:r>
            <a:r>
              <a:rPr lang="hu-HU" altLang="hu-HU" sz="4000" smtClean="0">
                <a:solidFill>
                  <a:srgbClr val="A50021"/>
                </a:solidFill>
              </a:rPr>
              <a:t>.</a:t>
            </a:r>
            <a:br>
              <a:rPr lang="hu-HU" altLang="hu-HU" sz="4000" smtClean="0">
                <a:solidFill>
                  <a:srgbClr val="A50021"/>
                </a:solidFill>
              </a:rPr>
            </a:br>
            <a:r>
              <a:rPr lang="hu-HU" altLang="hu-HU" sz="4000" smtClean="0">
                <a:solidFill>
                  <a:srgbClr val="A50021"/>
                </a:solidFill>
              </a:rPr>
              <a:t/>
            </a:r>
            <a:br>
              <a:rPr lang="hu-HU" altLang="hu-HU" sz="4000" smtClean="0">
                <a:solidFill>
                  <a:srgbClr val="A50021"/>
                </a:solidFill>
              </a:rPr>
            </a:br>
            <a:r>
              <a:rPr lang="hu-HU" altLang="hu-HU" sz="2800" smtClean="0">
                <a:solidFill>
                  <a:srgbClr val="A50021"/>
                </a:solidFill>
              </a:rPr>
              <a:t>3. KÖVETELÉS SZÁMLÁK TARTOZIK OLDALA</a:t>
            </a:r>
          </a:p>
        </p:txBody>
      </p:sp>
    </p:spTree>
    <p:extLst>
      <p:ext uri="{BB962C8B-B14F-4D97-AF65-F5344CB8AC3E}">
        <p14:creationId xmlns:p14="http://schemas.microsoft.com/office/powerpoint/2010/main" val="3046189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800" b="0" i="0" u="none" strike="noStrike" cap="none" normalizeH="0" baseline="0" smtClean="0">
            <a:ln>
              <a:noFill/>
            </a:ln>
            <a:solidFill>
              <a:schemeClr val="tx1"/>
            </a:solidFill>
            <a:effectLst/>
            <a:latin typeface="Arial" charset="0"/>
          </a:defRPr>
        </a:defPPr>
      </a:lstStyle>
    </a:lnDef>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48657</TotalTime>
  <Words>2422</Words>
  <Application>Microsoft Office PowerPoint</Application>
  <PresentationFormat>Diavetítés a képernyőre (4:3 oldalarány)</PresentationFormat>
  <Paragraphs>560</Paragraphs>
  <Slides>57</Slides>
  <Notes>57</Notes>
  <HiddenSlides>0</HiddenSlides>
  <MMClips>2</MMClips>
  <ScaleCrop>false</ScaleCrop>
  <HeadingPairs>
    <vt:vector size="6" baseType="variant">
      <vt:variant>
        <vt:lpstr>Használt betűtípusok</vt:lpstr>
      </vt:variant>
      <vt:variant>
        <vt:i4>5</vt:i4>
      </vt:variant>
      <vt:variant>
        <vt:lpstr>Téma</vt:lpstr>
      </vt:variant>
      <vt:variant>
        <vt:i4>1</vt:i4>
      </vt:variant>
      <vt:variant>
        <vt:lpstr>Diacímek</vt:lpstr>
      </vt:variant>
      <vt:variant>
        <vt:i4>57</vt:i4>
      </vt:variant>
    </vt:vector>
  </HeadingPairs>
  <TitlesOfParts>
    <vt:vector size="63" baseType="lpstr">
      <vt:lpstr>Arial</vt:lpstr>
      <vt:lpstr>Arial Black</vt:lpstr>
      <vt:lpstr>Palatino</vt:lpstr>
      <vt:lpstr>Tahoma</vt:lpstr>
      <vt:lpstr>Wingdings</vt:lpstr>
      <vt:lpstr>Alapértelmezett terv</vt:lpstr>
      <vt:lpstr>8. SZÁMVITELI ALAPSZÓKINCS</vt:lpstr>
      <vt:lpstr>MESE A VAKOKRÓL ÉS AZ ELEFÁNTRÓL</vt:lpstr>
      <vt:lpstr>TANULSÁG: - A MAI ELŐADÁS LEGFONTOSABB ÜZENETE -</vt:lpstr>
      <vt:lpstr>PowerPoint bemutató</vt:lpstr>
      <vt:lpstr> A PÉNZFORGALOM (CASH FLOW)  A PÉNZBEVÉTELEK ÉS PÉNZKIADÁSOK KÜLÖNBÖZETETE  CF=BEVÉTEL-KIADÁS</vt:lpstr>
      <vt:lpstr>PowerPoint bemutató</vt:lpstr>
      <vt:lpstr>A PÉNZÜGYI RENDEZÉS A TELJESÍTÉSTŐL IDŐBEN ELSZAKADHAT…</vt:lpstr>
      <vt:lpstr>…MEGELŐZHETI  ILYEN LEHET PÉLDÁUL A KAPOTT ELŐLEG VAGY FOGLALÓ  4. KAPOTT ELŐLEG SZÁMLA KÖVETEL OLDALA</vt:lpstr>
      <vt:lpstr>… VAGY KÖVETHETI EZ KÉSŐBB LESZ CSAK BEVÉTEL, AMI PÉNZKÖVETELÉST JELENT.  3. KÖVETELÉS SZÁMLÁK TARTOZIK OLDALA</vt:lpstr>
      <vt:lpstr> A KIADÁS (PÉNZKIADÁS) PÉNZ KIFIZETÉST JELENT. 3. PÉNZSZÁMLÁK KÖVETEL OLDALA</vt:lpstr>
      <vt:lpstr>A PÉNZÜGYI RENDEZÉS A TELJESÍTÉSTŐL IDŐBEN ELSZAKADHAT…</vt:lpstr>
      <vt:lpstr>…MEGELŐZHETI  ILYEN LEHET PÉLDÁUL AZ ADOTT ELŐLEG VAGY FOGLALÓ 1-3. ADOTT ELŐLEG SZÁMLA TARTOZIK OLDALA</vt:lpstr>
      <vt:lpstr> …VAGY KÖVETHETI  EZ A HALASZTOTT FIZETÉS,  KÖTELEZETTSÉGVÁLLALÁS, TARTOZÁS 4. KÖTELEZETTSÉG SZÁMLÁK KÖVETEL OLDALA</vt:lpstr>
      <vt:lpstr>IGAZ-E? HOZAM = BEVÉTELEK - KIADÁSOK</vt:lpstr>
      <vt:lpstr>HOZAM ≠ NYERESÉG ÉS  NYERESÉG ≠ BEVÉTEL</vt:lpstr>
      <vt:lpstr> AZ EREDMÉNY (PROFIT)  – AMI LEHET NYERESÉG VAGY VESZTESÉG –  A HOZAMOK ÉS RÁFORDÍTÁSOK KÜLÖNBÖZETE E = H - R</vt:lpstr>
      <vt:lpstr> A HOZAM  (ÁRBEVÉTEL, EGYÉB BEVÉTEL,  PÉNZÜGYI BEVÉTEL)  AZ EREDMÉNYT NÖVELI. 9. HOZAM SZÁMLÁK KÖVETEL OLDALA</vt:lpstr>
      <vt:lpstr> AZ ÁRBEVÉTEL A LEGFONTOSABB ELEME AZ EREDMÉNYNÖVELŐ TÉTELEKNEK (HOZAMOKNAK).  ÁRU, TERMÉK VAGY SZOLGÁLTATÁS ÉRTÉKESÍTÉSEKOR KELETKEZIK, ÉS AZ ÜGYLET REALIZÁSAKOR ELSZÁMOLJUK, AZ EREDMÉNY JAVÁRA, FÜGGETLENÜL ATTÓL, HOGY A PÉNZÜGYI TELJESÍTÉSE ELÖBB, EGYIDEJÜLEG, VAGY KÉSŐBB VALÓSUL MEG.</vt:lpstr>
      <vt:lpstr>A SZÁMVITELESEK HOZAM ALATT TEHÁT AZ EREDMÉNYT NÖVELŐ TÉTELEKET ÉRTIK. </vt:lpstr>
      <vt:lpstr>A RÁFORDÍTÁS AZ EREDMÉNYT CSÖKKENTI 8. RÁFORDÍTÁS SZÁMLÁK TARTOZIK OLDALA</vt:lpstr>
      <vt:lpstr>RÁFORDÍTÁSOK AZ EREDMÉNYT CSÖKKENTŐ TÉTELEK,  EZEK A KÖVETKEZŐK:   - ÉRTÉKESÍTÉS ELSZÁMOLT ÖNKÖLTSÉGE - ELADOTT ÁRUK BESZERZÉSI ÉRTÉKE (ELÁBÉ) - ELADOTT (KÖZVETÍTETT) SZOLGÁLTATÁSOK ÉRTÉKE TOVÁBBÁ A KÖLTSÉGEK KONVERTÁLÁSÁBÓL    - EGYÉB RÁFORDÍTÁS - PÉNZÜGYI RÁFORDÍTÁS</vt:lpstr>
      <vt:lpstr>HOZAM,  ÁRBEVÉTEL, BEVÉTEL  TEHÁT NEM CSERESZABATOS FOGALMAK!</vt:lpstr>
      <vt:lpstr>HOZAM, ÁRBEVÉTEL BEVÉTEL</vt:lpstr>
      <vt:lpstr>KIADÁS,  RÁFORDÍTÁS, KÖLTSÉG  SEM  CSERESZABATOS FOGALMAK!</vt:lpstr>
      <vt:lpstr>IGAZ-E?  EREDMÉNY= HOZAM - KÖLTSÉG</vt:lpstr>
      <vt:lpstr> A KÖLTSÉG AZ ERŐFORRÁSFELHASZNÁLÁS PÉNZBEN KIFEJEZETT ÉRTÉKE</vt:lpstr>
      <vt:lpstr>NEM MINDEN  RÁFORDÍTÁS KÖLTSÉG,  DE MINDEN KÖLTSÉG  – ELŐBB VAGY UTÓBB – RÁFORDÍTÁS LESZ</vt:lpstr>
      <vt:lpstr>KIADÁS, KÖLTSÉG, RÁFORDÍTÁS</vt:lpstr>
      <vt:lpstr>PowerPoint bemutató</vt:lpstr>
      <vt:lpstr>PowerPoint bemutató</vt:lpstr>
      <vt:lpstr>PowerPoint bemutató</vt:lpstr>
      <vt:lpstr>MÉRLEGTÉTELEK ÉRTÉKELÉSE</vt:lpstr>
      <vt:lpstr>VAGYON FELMÉRÉSE   A) LELTÁROZÁSSAL</vt:lpstr>
      <vt:lpstr>A MÉRLEGBEN SZEREPLŐ ÉRTÉK=</vt:lpstr>
      <vt:lpstr>VAGYON FELMÉRÉSE   B) EGYEZTETÉSSEL</vt:lpstr>
      <vt:lpstr>HOGYAN ÁLLAPÍTANÁK MEG, MEKKORA A VAGYON, HA EGY CÉG MINDEN IRATA MEGSEMMISÜLNE</vt:lpstr>
      <vt:lpstr>PowerPoint bemutató</vt:lpstr>
      <vt:lpstr>ÉRTÉKELÉSI ELJÁRÁSOK</vt:lpstr>
      <vt:lpstr>A BEKERÜLÉSI ÉRTÉK</vt:lpstr>
      <vt:lpstr>ÉRTÉKMÓDOSÍTÁSOK</vt:lpstr>
      <vt:lpstr>ESZÖZÖK BEKERÜLÉSI ÉRTÉKE</vt:lpstr>
      <vt:lpstr>BESZERZÉSI ÉRTÉK =  + AZ ESZKÖZ MEGSZERZÉSE, LÉTESÍTÉSE, ÜZEMBE HELYEZÉSE     ÉRDEKÉBEN AZ ÜZEMBE HELYEZÉSIG, A RAKTÁRBA TÖRTÉNŐ      BESZÁLLÍTÁSIG FELMERÜLT, AZ ESZKÖZHÖZ EGYEDILEG       HOZZÁKAPCSOLHATÓ TÉTELEK EGYÜTTES ÖSSZEGE - ENGEDMÉNYEK + FELÁRAK + SZÁLLÍTÁSI, RAKODÁSI, ALAPOZÁSI, SZERELÉSI, ÜZEMBE HELYEZÉSI,     KÖZVETÍTŐI TEVÉKENYSÉG ELLENÉRTÉKE, DÍJAI  + BIZOMÁNYI DÍJ + BESZERZÉSHEZ KAPCSOLÓDÓ ADÓK,  ÉS ADÓJELLEGŰ TÉTELEK,     VÁMTERHEK + ILLETÉK + ELŐZETESEN FELSZÁMÍTOTT, DE LE NEM VONHATÓ ÁLTALÁNOS     FORGALMI ADÓ, + JOGSZABÁLYON ALAPULÓ HATÓSÁGI IGAZGATÁSI, SZOLGÁLTATÁSI     DÍJ, + EGYÉB HATÓSÁGI IGAZGATÁSI, SZOLGÁLTATÁSI ELJÁRÁSI DÍJ     (KÖRNYEZETVÉDELMI TERMÉKDÍJ, SZAKÉRTŐI DÍJ),  + VÁSÁROLT VÉTELI OPCIÓ DÍJA + HITEL, KÖLCSÖN IDŐARÁNYOS DIJAI, KAMATAI</vt:lpstr>
      <vt:lpstr>A BESZERZÉSI ÉRTÉKNEK NEM RÉSZE   A LEVONHATÓ ELŐZETESEN FELSZÁMÍTOTT ÁLTALÁNOS FORGALMI ADÓ</vt:lpstr>
      <vt:lpstr>PÉLDA A BESZERZÉSI ÉRTÉKRE</vt:lpstr>
      <vt:lpstr>ELŐÁLLÍTÁSI ÉRTÉK  + AZ ESZKÖZ (TERMÉK) ELŐÁLLÍTÁSA, ÜZEMBE HELYEZÉSE, BŐVÍTÉSE, RENDELTETÉSÉNEK MEGVÁLTOZTATÁSA, ÁTALAKÍTÁSA, EREDETI ÁLLAGÁNAK HELYREÁLLÍTÁSA VAGY A NYÚJTOTT SZOLGÁLTATÁS SORÁN KÖZVETLENÜL FELMERÜLT KÖLTSÉGEK (KÖZVETLEN ÖNKÖLTSÉG).  AZ ELŐÁLLÍTÁSSAL KÖZVETLEN KAPCSOLATBA NEM HOZHATÓ IGAZGATÁSI ÉS EGYÉB ÁLTALÁNOS KÖLTSÉGEKET AZ ESZKÖZÉRTÉKELÉS ALAPJÁUL SZOLGÁLÓ KÖZVETLEN ÖNKÖLTSÉG NEM TARTALMAZHAT!   </vt:lpstr>
      <vt:lpstr>PÉLDA AZ ELŐÁLLÍTÁSI ÉRTÉKRE</vt:lpstr>
      <vt:lpstr>PowerPoint bemutató</vt:lpstr>
      <vt:lpstr>A MÉRLEGBEN SZEREPLŐ KÉSZLETEK ÉRTÉKELÉSE</vt:lpstr>
      <vt:lpstr>VÁSÁROLT KÉSZLETEK: ANYAGOK,  ÁRUK, GÖNGYÖLEGEK</vt:lpstr>
      <vt:lpstr>PowerPoint bemutató</vt:lpstr>
      <vt:lpstr>SAJÁT ELŐÁLLÍTÁSÚ KÉSZLETEK: BEFEJEZETLEN TERMELÉS, FÉLKÉSZ- ÉS  KÉSZTERMÉKEK</vt:lpstr>
      <vt:lpstr>SORRENDISÉGEN (KIFOGYÁS VAGY BEKERÜLÉSI ÉRTÉK) ALAPULÓ KÉSZLETÉRTÉKELÉSI ELJÁRÁSOK</vt:lpstr>
      <vt:lpstr>INDULÓ ADATOK</vt:lpstr>
      <vt:lpstr>KÉSZLETELSZÁMOLÁS - MÉRLEGELT ÁTLAGÁRRAL -</vt:lpstr>
      <vt:lpstr>FIFO = FIRST IN FIRST OUT</vt:lpstr>
      <vt:lpstr>KÉSZLETELSZÁMOLÁS - FIFO MÓDSZERREL -</vt:lpstr>
      <vt:lpstr>PowerPoint bemutató</vt:lpstr>
    </vt:vector>
  </TitlesOfParts>
  <Company>BME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dia</dc:title>
  <dc:creator>laab</dc:creator>
  <cp:lastModifiedBy>BaranyM</cp:lastModifiedBy>
  <cp:revision>271</cp:revision>
  <cp:lastPrinted>2016-11-08T14:44:40Z</cp:lastPrinted>
  <dcterms:created xsi:type="dcterms:W3CDTF">2009-11-22T10:24:48Z</dcterms:created>
  <dcterms:modified xsi:type="dcterms:W3CDTF">2016-11-08T14:47:22Z</dcterms:modified>
</cp:coreProperties>
</file>