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411" r:id="rId2"/>
    <p:sldId id="421" r:id="rId3"/>
    <p:sldId id="413" r:id="rId4"/>
    <p:sldId id="414" r:id="rId5"/>
    <p:sldId id="415" r:id="rId6"/>
    <p:sldId id="447" r:id="rId7"/>
    <p:sldId id="445" r:id="rId8"/>
    <p:sldId id="417" r:id="rId9"/>
    <p:sldId id="418" r:id="rId10"/>
    <p:sldId id="419" r:id="rId11"/>
    <p:sldId id="420" r:id="rId12"/>
    <p:sldId id="424" r:id="rId13"/>
    <p:sldId id="449" r:id="rId14"/>
    <p:sldId id="425" r:id="rId15"/>
    <p:sldId id="428" r:id="rId16"/>
    <p:sldId id="429" r:id="rId17"/>
    <p:sldId id="430" r:id="rId18"/>
    <p:sldId id="431" r:id="rId19"/>
    <p:sldId id="432" r:id="rId20"/>
    <p:sldId id="433" r:id="rId21"/>
    <p:sldId id="435" r:id="rId22"/>
    <p:sldId id="436" r:id="rId23"/>
    <p:sldId id="437" r:id="rId24"/>
    <p:sldId id="438" r:id="rId25"/>
    <p:sldId id="439" r:id="rId26"/>
    <p:sldId id="450" r:id="rId27"/>
    <p:sldId id="443" r:id="rId28"/>
    <p:sldId id="453" r:id="rId29"/>
    <p:sldId id="454" r:id="rId30"/>
    <p:sldId id="455" r:id="rId31"/>
    <p:sldId id="457" r:id="rId32"/>
    <p:sldId id="462" r:id="rId33"/>
    <p:sldId id="459" r:id="rId34"/>
    <p:sldId id="460" r:id="rId35"/>
    <p:sldId id="461" r:id="rId36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3606" autoAdjust="0"/>
  </p:normalViewPr>
  <p:slideViewPr>
    <p:cSldViewPr>
      <p:cViewPr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141BC6-2B69-4725-B727-D22B35D79F18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0488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106C45-A94E-4721-9D5F-94A4901D6A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51CF-1516-4FEF-AEFB-E7415FCE777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0B4763F-7CE9-47E9-AEE0-DFD2A06CFCA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4CBC8FE-774B-47F1-BBA4-5CDBC78316DB}" type="slidenum">
              <a:rPr lang="hu-HU" altLang="hu-HU"/>
              <a:pPr/>
              <a:t>‹#›</a:t>
            </a:fld>
            <a:endParaRPr lang="hu-HU" altLang="hu-HU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0568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2B0235-1A8D-4F28-A911-8D906D795AF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771CBA4-35AB-4DD8-A92F-7485801BFC1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E9ADD8-F09C-4260-835E-1DF0EAAD03C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358A90-6235-49EA-AFBB-81DB16C6860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9F8EE5-0CDF-446B-8B7D-9699F92DC50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79E1EC-1224-45B9-A870-5DFD7CE23A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E4A210-DCC0-41E2-BA3E-F9C63703D2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3BCDE36-0043-4369-8E3A-D91B7C9F41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3BDFB7-D558-49F4-916E-E291474247E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900" dirty="0" smtClean="0"/>
              <a:t>P</a:t>
            </a:r>
            <a:r>
              <a:rPr lang="hu-HU" dirty="0" smtClean="0"/>
              <a:t>ÉNZÜGYI ESZKÖZÖK, PIACOK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0766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Pénzügyi közvetítés (</a:t>
            </a:r>
            <a:r>
              <a:rPr lang="hu-HU" dirty="0" smtClean="0"/>
              <a:t>III.)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 közvetítés jellege: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Közvetlen</a:t>
            </a:r>
            <a:r>
              <a:rPr lang="hu-HU" dirty="0" smtClean="0"/>
              <a:t>: </a:t>
            </a:r>
            <a:r>
              <a:rPr lang="hu-HU" dirty="0"/>
              <a:t>a megtakarító közvetlenül választja ki a </a:t>
            </a:r>
            <a:r>
              <a:rPr lang="hu-HU" dirty="0" smtClean="0"/>
              <a:t>felhasználót (brókercég csak a biztonságos </a:t>
            </a:r>
            <a:r>
              <a:rPr lang="hu-HU" dirty="0"/>
              <a:t>üzletkötés </a:t>
            </a:r>
            <a:r>
              <a:rPr lang="hu-HU" dirty="0" smtClean="0"/>
              <a:t>segítéséért; pl. MOL részvényt veszek)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Közvetett</a:t>
            </a:r>
            <a:r>
              <a:rPr lang="hu-HU" dirty="0" smtClean="0"/>
              <a:t>: a megtakarító egy </a:t>
            </a:r>
            <a:r>
              <a:rPr lang="hu-HU" dirty="0"/>
              <a:t>pénzügyi intézménnyel áll </a:t>
            </a:r>
            <a:r>
              <a:rPr lang="hu-HU" dirty="0" smtClean="0"/>
              <a:t>kapcsolatban, az közvetíti </a:t>
            </a:r>
            <a:r>
              <a:rPr lang="hu-HU" dirty="0"/>
              <a:t>a tőkét a felhasználónak, de ez már egy másik pénzügyi ügyletet és konstrukciót </a:t>
            </a:r>
            <a:r>
              <a:rPr lang="hu-HU" dirty="0" smtClean="0"/>
              <a:t>jelent (a </a:t>
            </a:r>
            <a:r>
              <a:rPr lang="hu-HU" dirty="0"/>
              <a:t>megtakarító nem ismeri a végső felhasználót </a:t>
            </a:r>
            <a:r>
              <a:rPr lang="hu-HU" dirty="0" smtClean="0"/>
              <a:t>közvetlenül)</a:t>
            </a:r>
          </a:p>
        </p:txBody>
      </p:sp>
    </p:spTree>
    <p:extLst>
      <p:ext uri="{BB962C8B-B14F-4D97-AF65-F5344CB8AC3E}">
        <p14:creationId xmlns:p14="http://schemas.microsoft.com/office/powerpoint/2010/main" val="55175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Pénzügyi piacok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 lnSpcReduction="10000"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Pénzpiacok</a:t>
            </a:r>
            <a:r>
              <a:rPr lang="hu-HU" dirty="0" smtClean="0"/>
              <a:t>: rövid lejáratú ügyletek (&lt; 1 év), jellemzően alacsony kockázat, magas likviditás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Tőkepiacok</a:t>
            </a:r>
            <a:r>
              <a:rPr lang="hu-HU" dirty="0" smtClean="0"/>
              <a:t>: hosszú lejáratú ügyletek (&gt; 1 év)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i="1" dirty="0" smtClean="0"/>
              <a:t>Értékpapír piac</a:t>
            </a:r>
            <a:r>
              <a:rPr lang="hu-HU" dirty="0" smtClean="0"/>
              <a:t>: pénz- és tőkepiac része (pl. kincstárjegy, ill. részvény)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Elsődleges piac</a:t>
            </a:r>
            <a:r>
              <a:rPr lang="hu-HU" dirty="0" smtClean="0"/>
              <a:t>: </a:t>
            </a:r>
            <a:r>
              <a:rPr lang="hu-HU" dirty="0"/>
              <a:t>az </a:t>
            </a:r>
            <a:r>
              <a:rPr lang="hu-HU" dirty="0" smtClean="0"/>
              <a:t>értékpapírt </a:t>
            </a:r>
            <a:r>
              <a:rPr lang="hu-HU" dirty="0"/>
              <a:t>az első tulajdonos számára </a:t>
            </a:r>
            <a:r>
              <a:rPr lang="hu-HU" dirty="0" smtClean="0"/>
              <a:t>értékesítik (pl. állampapír aukció)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Másodlagos piac</a:t>
            </a:r>
            <a:r>
              <a:rPr lang="hu-HU" dirty="0" smtClean="0"/>
              <a:t>: </a:t>
            </a:r>
            <a:r>
              <a:rPr lang="hu-HU" dirty="0"/>
              <a:t>az eredeti pénzügyi eszköz </a:t>
            </a:r>
            <a:r>
              <a:rPr lang="hu-HU" dirty="0" smtClean="0"/>
              <a:t>tulajdonost cserél, de más nem történik (az eszköz nem változik) – az </a:t>
            </a:r>
            <a:r>
              <a:rPr lang="hu-HU" dirty="0"/>
              <a:t>értékpapír lejárata elveszti </a:t>
            </a:r>
            <a:r>
              <a:rPr lang="hu-HU" dirty="0" smtClean="0"/>
              <a:t>jelentőségét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Legfontosabb </a:t>
            </a:r>
            <a:r>
              <a:rPr lang="hu-HU" dirty="0"/>
              <a:t>funkciója a likviditás biztosítása</a:t>
            </a:r>
          </a:p>
        </p:txBody>
      </p:sp>
    </p:spTree>
    <p:extLst>
      <p:ext uri="{BB962C8B-B14F-4D97-AF65-F5344CB8AC3E}">
        <p14:creationId xmlns:p14="http://schemas.microsoft.com/office/powerpoint/2010/main" val="362115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kötvény (I.)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4853136"/>
          </a:xfrm>
        </p:spPr>
        <p:txBody>
          <a:bodyPr>
            <a:normAutofit fontScale="925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Hitelviszonyt </a:t>
            </a:r>
            <a:r>
              <a:rPr lang="hu-HU" dirty="0"/>
              <a:t>megtestesítő értékpapír, amelyben a kibocsátó kötelezi magát arra, hogy az ott megjelölt pénzösszeget, annak előre meghatározott kamatát vagy egyéb járulékait, valamint az általa vállalt esetleges szolgáltatásokat a kötvény mindenkori </a:t>
            </a:r>
            <a:r>
              <a:rPr lang="hu-HU" dirty="0" smtClean="0"/>
              <a:t>tulajdonosának a </a:t>
            </a:r>
            <a:r>
              <a:rPr lang="hu-HU" dirty="0"/>
              <a:t>megjelölt időben és módon megfizeti, illetőleg tel­jesíti</a:t>
            </a:r>
            <a:r>
              <a:rPr lang="hu-HU" dirty="0" smtClean="0"/>
              <a:t>.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 kibocsátó a hitelfelvevő, a kötvénytulajdonos a hitelező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N</a:t>
            </a:r>
            <a:r>
              <a:rPr lang="hu-HU" dirty="0" smtClean="0"/>
              <a:t>em </a:t>
            </a:r>
            <a:r>
              <a:rPr lang="hu-HU" dirty="0"/>
              <a:t>biztosít tulajdonosi jogokat, így az adós üzletvitelébe történő beleszólást </a:t>
            </a:r>
            <a:r>
              <a:rPr lang="hu-HU" dirty="0" smtClean="0"/>
              <a:t>sem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Lejárattal rendelkező (jellemzően éven túli</a:t>
            </a:r>
            <a:r>
              <a:rPr lang="hu-HU" dirty="0" smtClean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834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kötvény (II.)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Névérték</a:t>
            </a:r>
            <a:r>
              <a:rPr lang="hu-HU" dirty="0" smtClean="0"/>
              <a:t> (</a:t>
            </a:r>
            <a:r>
              <a:rPr lang="hu-HU" dirty="0" err="1" smtClean="0"/>
              <a:t>face</a:t>
            </a:r>
            <a:r>
              <a:rPr lang="hu-HU" dirty="0" smtClean="0"/>
              <a:t> </a:t>
            </a:r>
            <a:r>
              <a:rPr lang="hu-HU" dirty="0" err="1" smtClean="0"/>
              <a:t>value</a:t>
            </a:r>
            <a:r>
              <a:rPr lang="hu-HU" dirty="0" smtClean="0"/>
              <a:t>, par </a:t>
            </a:r>
            <a:r>
              <a:rPr lang="hu-HU" dirty="0" err="1" smtClean="0"/>
              <a:t>value</a:t>
            </a:r>
            <a:r>
              <a:rPr lang="hu-HU" dirty="0" smtClean="0"/>
              <a:t>): a </a:t>
            </a:r>
            <a:r>
              <a:rPr lang="hu-HU" dirty="0"/>
              <a:t>megtestesített tőketartozás, amelyet a kibocsátó a lejáratig köteles a hitelezőnek </a:t>
            </a:r>
            <a:r>
              <a:rPr lang="hu-HU" dirty="0" smtClean="0"/>
              <a:t>visszafizetni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Névleges kamatláb</a:t>
            </a:r>
            <a:r>
              <a:rPr lang="hu-HU" dirty="0" smtClean="0"/>
              <a:t> (</a:t>
            </a:r>
            <a:r>
              <a:rPr lang="hu-HU" dirty="0" err="1" smtClean="0"/>
              <a:t>coupon</a:t>
            </a:r>
            <a:r>
              <a:rPr lang="hu-HU" dirty="0" smtClean="0"/>
              <a:t> </a:t>
            </a:r>
            <a:r>
              <a:rPr lang="hu-HU" dirty="0" err="1" smtClean="0"/>
              <a:t>rate</a:t>
            </a:r>
            <a:r>
              <a:rPr lang="hu-HU" dirty="0" smtClean="0"/>
              <a:t>): a </a:t>
            </a:r>
            <a:r>
              <a:rPr lang="hu-HU" dirty="0"/>
              <a:t>kamatfizetés időpontjában a névértékre vetített névleges kamatot fizeti a kötvény kibocsátója a kötvény </a:t>
            </a:r>
            <a:r>
              <a:rPr lang="hu-HU" dirty="0" smtClean="0"/>
              <a:t>tulajdonosának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Lejárat</a:t>
            </a:r>
            <a:r>
              <a:rPr lang="hu-HU" dirty="0" smtClean="0"/>
              <a:t>: az időpont</a:t>
            </a:r>
            <a:r>
              <a:rPr lang="hu-HU" dirty="0"/>
              <a:t>, amikor a kötvény névértéke </a:t>
            </a:r>
            <a:r>
              <a:rPr lang="hu-HU" dirty="0" smtClean="0"/>
              <a:t>teljes </a:t>
            </a:r>
            <a:r>
              <a:rPr lang="hu-HU" dirty="0"/>
              <a:t>egészében visszafizetésre </a:t>
            </a:r>
            <a:r>
              <a:rPr lang="hu-HU" dirty="0" smtClean="0"/>
              <a:t>kerül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Aktuális piaci ár</a:t>
            </a:r>
            <a:r>
              <a:rPr lang="hu-HU" dirty="0" smtClean="0"/>
              <a:t>: a </a:t>
            </a:r>
            <a:r>
              <a:rPr lang="hu-HU" dirty="0"/>
              <a:t>kötvény árfolyama, a másodlagos </a:t>
            </a:r>
            <a:r>
              <a:rPr lang="hu-HU" dirty="0" smtClean="0"/>
              <a:t>piacon </a:t>
            </a:r>
            <a:r>
              <a:rPr lang="hu-HU" dirty="0"/>
              <a:t>a kereslet-kínálat alapján kialakuló </a:t>
            </a:r>
            <a:r>
              <a:rPr lang="hu-HU" dirty="0" smtClean="0"/>
              <a:t>ár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Kibocsátási árfolyam</a:t>
            </a:r>
            <a:r>
              <a:rPr lang="hu-HU" dirty="0" smtClean="0"/>
              <a:t>: az </a:t>
            </a:r>
            <a:r>
              <a:rPr lang="hu-HU" dirty="0"/>
              <a:t>elsődleges piacon a forgalomba hozatal során alkalmazott </a:t>
            </a:r>
            <a:r>
              <a:rPr lang="hu-HU" dirty="0" smtClean="0"/>
              <a:t>ár; </a:t>
            </a:r>
            <a:r>
              <a:rPr lang="hu-HU" dirty="0"/>
              <a:t>l</a:t>
            </a:r>
            <a:r>
              <a:rPr lang="hu-HU" dirty="0" smtClean="0"/>
              <a:t>ehet prémiummal (névérték felett) vagy diszkonttal (névérték alatt) is</a:t>
            </a:r>
          </a:p>
        </p:txBody>
      </p:sp>
    </p:spTree>
    <p:extLst>
      <p:ext uri="{BB962C8B-B14F-4D97-AF65-F5344CB8AC3E}">
        <p14:creationId xmlns:p14="http://schemas.microsoft.com/office/powerpoint/2010/main" val="12855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kötvény (III.)	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Alaptípus: évente egyszer fizet (fix) kamatot, hitelösszeg lejáratkor egy összegben, lejárat előtti visszavásárlási kötelezettség nincs (másodlagos piac természetesen lehet)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Ma már jellemzően (mint minden értékpapírt) </a:t>
            </a:r>
            <a:r>
              <a:rPr lang="hu-HU" dirty="0" err="1" smtClean="0"/>
              <a:t>dematerializálják</a:t>
            </a:r>
            <a:r>
              <a:rPr lang="hu-HU" dirty="0" smtClean="0"/>
              <a:t>: </a:t>
            </a:r>
            <a:r>
              <a:rPr lang="hu-HU" dirty="0"/>
              <a:t>nem nyomtatják ki, hanem kizárólag számítógépes jelként, értékpapírszámlákon jelennek </a:t>
            </a:r>
            <a:r>
              <a:rPr lang="hu-HU" dirty="0" smtClean="0"/>
              <a:t>meg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Sokféle változat lehetséges, pl.: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b="1" dirty="0"/>
              <a:t>Kamatozás</a:t>
            </a:r>
            <a:r>
              <a:rPr lang="hu-HU" dirty="0"/>
              <a:t>: fix, előre meghatározott változó, gazdasági paraméterhez (pl. infláció) kötötten változó, diszkont (névérték alatt bocsátják ki)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Kamat mellett/helyett </a:t>
            </a:r>
            <a:r>
              <a:rPr lang="hu-HU" b="1" dirty="0"/>
              <a:t>egyéb szolgáltatás</a:t>
            </a:r>
            <a:r>
              <a:rPr lang="hu-HU" dirty="0"/>
              <a:t>, pl. részvényre válthatóság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b="1" dirty="0"/>
              <a:t>Tőketörlesztés</a:t>
            </a:r>
            <a:r>
              <a:rPr lang="hu-HU" dirty="0"/>
              <a:t>: lejáratkor egy összegben, futamidő alatt egyenletesen, türelmi idő után, stb</a:t>
            </a:r>
            <a:r>
              <a:rPr lang="hu-HU" dirty="0" smtClean="0"/>
              <a:t>.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(Összehasonlítás a hitellel: teljes összeg az elején vs. fokozatosan, tőketörlesztés a végén egy összegben vs. fokozatosan, esetleg jobban testre szabható a kötvény</a:t>
            </a:r>
            <a:r>
              <a:rPr lang="hu-HU" dirty="0" smtClean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0693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Á</a:t>
            </a:r>
            <a:r>
              <a:rPr lang="hu-HU" dirty="0" smtClean="0"/>
              <a:t>llampapírok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Az állam által kibocsátott, hitelviszonyt megtestesítő okiratok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err="1" smtClean="0"/>
              <a:t>USÁ-ban</a:t>
            </a:r>
            <a:r>
              <a:rPr lang="hu-HU" dirty="0"/>
              <a:t>:</a:t>
            </a:r>
            <a:endParaRPr lang="hu-HU" dirty="0" smtClean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err="1" smtClean="0"/>
              <a:t>Treasury</a:t>
            </a:r>
            <a:r>
              <a:rPr lang="hu-HU" dirty="0" smtClean="0"/>
              <a:t> Bill (</a:t>
            </a:r>
            <a:r>
              <a:rPr lang="hu-HU" dirty="0" err="1" smtClean="0"/>
              <a:t>T-bill</a:t>
            </a:r>
            <a:r>
              <a:rPr lang="hu-HU" dirty="0" smtClean="0"/>
              <a:t>): &lt; 1 év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err="1" smtClean="0"/>
              <a:t>Treasury</a:t>
            </a:r>
            <a:r>
              <a:rPr lang="hu-HU" dirty="0" smtClean="0"/>
              <a:t> </a:t>
            </a:r>
            <a:r>
              <a:rPr lang="hu-HU" dirty="0" err="1" smtClean="0"/>
              <a:t>Note</a:t>
            </a:r>
            <a:r>
              <a:rPr lang="hu-HU" dirty="0" smtClean="0"/>
              <a:t> (</a:t>
            </a:r>
            <a:r>
              <a:rPr lang="hu-HU" dirty="0" err="1" smtClean="0"/>
              <a:t>T-note</a:t>
            </a:r>
            <a:r>
              <a:rPr lang="hu-HU" dirty="0" smtClean="0"/>
              <a:t>): 1-5 év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err="1" smtClean="0"/>
              <a:t>Treasury</a:t>
            </a:r>
            <a:r>
              <a:rPr lang="hu-HU" dirty="0" smtClean="0"/>
              <a:t> Bond (</a:t>
            </a:r>
            <a:r>
              <a:rPr lang="hu-HU" dirty="0" err="1" smtClean="0"/>
              <a:t>T-bond</a:t>
            </a:r>
            <a:r>
              <a:rPr lang="hu-HU" dirty="0" smtClean="0"/>
              <a:t>): 5 év &lt;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Magyarországon: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Kincstárjegy (&lt; 1 év): kamatozó vagy diszkont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Államkötvény (1 év &lt;)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7156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részvény (I.)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 lnSpcReduction="10000"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800" dirty="0" smtClean="0"/>
              <a:t>A </a:t>
            </a:r>
            <a:r>
              <a:rPr lang="hu-HU" sz="2800" dirty="0"/>
              <a:t>részvénytársaság által kibocsátott, </a:t>
            </a:r>
            <a:r>
              <a:rPr lang="hu-HU" sz="2800" dirty="0" smtClean="0"/>
              <a:t>tagsági- </a:t>
            </a:r>
            <a:r>
              <a:rPr lang="hu-HU" sz="2800" dirty="0"/>
              <a:t>és tulajdonviszonyt megtestesítő </a:t>
            </a:r>
            <a:r>
              <a:rPr lang="hu-HU" sz="2800" dirty="0" smtClean="0"/>
              <a:t>forgalomképes értékpapír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800" dirty="0" smtClean="0"/>
              <a:t>A </a:t>
            </a:r>
            <a:r>
              <a:rPr lang="hu-HU" sz="2800" dirty="0"/>
              <a:t>részvényes felelőssége a részvény névértékének </a:t>
            </a:r>
            <a:r>
              <a:rPr lang="hu-HU" sz="2800" dirty="0" smtClean="0"/>
              <a:t>(vagy </a:t>
            </a:r>
            <a:r>
              <a:rPr lang="hu-HU" sz="2800" dirty="0"/>
              <a:t>kibocsátási </a:t>
            </a:r>
            <a:r>
              <a:rPr lang="hu-HU" sz="2800" dirty="0" smtClean="0"/>
              <a:t>értékének) </a:t>
            </a:r>
            <a:r>
              <a:rPr lang="hu-HU" sz="2800" dirty="0"/>
              <a:t>szolgáltatására terjed </a:t>
            </a:r>
            <a:r>
              <a:rPr lang="hu-HU" sz="2800" dirty="0" smtClean="0"/>
              <a:t>ki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800" b="1" dirty="0" smtClean="0"/>
              <a:t>Nyilvános</a:t>
            </a:r>
            <a:r>
              <a:rPr lang="hu-HU" sz="2800" dirty="0" smtClean="0"/>
              <a:t> vagy </a:t>
            </a:r>
            <a:r>
              <a:rPr lang="hu-HU" sz="2800" b="1" dirty="0" smtClean="0"/>
              <a:t>zárt</a:t>
            </a:r>
            <a:r>
              <a:rPr lang="hu-HU" sz="2800" dirty="0" smtClean="0"/>
              <a:t> részvénytársaság: részvényeit </a:t>
            </a:r>
            <a:r>
              <a:rPr lang="hu-HU" sz="2800" dirty="0"/>
              <a:t>nyilvánosan </a:t>
            </a:r>
            <a:r>
              <a:rPr lang="hu-HU" sz="2800" dirty="0" smtClean="0"/>
              <a:t>vagy csak előre meghatározott befektetők vásárolhatják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800" dirty="0" smtClean="0"/>
              <a:t>Részvénykibocsátás alapításkor és alaptőke-emeléskor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800" dirty="0" smtClean="0"/>
              <a:t>A részvényes az </a:t>
            </a:r>
            <a:r>
              <a:rPr lang="hu-HU" sz="2800" dirty="0"/>
              <a:t>általa teljesített befizetést, vagyoni hozzájárulást a részvénytársaságtól a társaság fennállása alatt nem követelheti </a:t>
            </a:r>
            <a:r>
              <a:rPr lang="hu-HU" sz="2800" dirty="0" smtClean="0"/>
              <a:t>vissza</a:t>
            </a:r>
          </a:p>
        </p:txBody>
      </p:sp>
    </p:spTree>
    <p:extLst>
      <p:ext uri="{BB962C8B-B14F-4D97-AF65-F5344CB8AC3E}">
        <p14:creationId xmlns:p14="http://schemas.microsoft.com/office/powerpoint/2010/main" val="99539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részvény (II.)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Tagsági jogok:</a:t>
            </a:r>
          </a:p>
          <a:p>
            <a:pPr lvl="1"/>
            <a:r>
              <a:rPr lang="hu-HU" dirty="0" smtClean="0"/>
              <a:t>közgyűlésen részt venni, felvilágosítást kérni, észrevételt tenni, </a:t>
            </a:r>
            <a:r>
              <a:rPr lang="hu-HU" dirty="0"/>
              <a:t>szavazati jogot biztosító részvény birtokában </a:t>
            </a:r>
            <a:r>
              <a:rPr lang="hu-HU" dirty="0" smtClean="0"/>
              <a:t>szavazni (névérték szerint) </a:t>
            </a:r>
            <a:endParaRPr lang="hu-HU" dirty="0"/>
          </a:p>
          <a:p>
            <a:pPr lvl="1"/>
            <a:r>
              <a:rPr lang="hu-HU" dirty="0"/>
              <a:t>k</a:t>
            </a:r>
            <a:r>
              <a:rPr lang="hu-HU" dirty="0" smtClean="0"/>
              <a:t>isebbségi jogok </a:t>
            </a:r>
            <a:r>
              <a:rPr lang="hu-HU" dirty="0"/>
              <a:t>a szavazatok legalább 10</a:t>
            </a:r>
            <a:r>
              <a:rPr lang="hu-HU" dirty="0" smtClean="0"/>
              <a:t>%-a esetén: pl. közgyűlés </a:t>
            </a:r>
            <a:r>
              <a:rPr lang="hu-HU" dirty="0"/>
              <a:t>összehívására, napirendi pontjának meghatározására, az üzletvezetés felülvizsgálatának kérelmezésére vonatkozó </a:t>
            </a:r>
            <a:r>
              <a:rPr lang="hu-HU" dirty="0" smtClean="0"/>
              <a:t>jog</a:t>
            </a:r>
          </a:p>
          <a:p>
            <a:r>
              <a:rPr lang="hu-HU" dirty="0" smtClean="0"/>
              <a:t>Vagyoni jogok:</a:t>
            </a:r>
          </a:p>
          <a:p>
            <a:pPr lvl="1"/>
            <a:r>
              <a:rPr lang="hu-HU" i="1" dirty="0"/>
              <a:t>Osztalékhoz fűződő jog</a:t>
            </a:r>
            <a:r>
              <a:rPr lang="hu-HU" dirty="0"/>
              <a:t>: </a:t>
            </a:r>
            <a:r>
              <a:rPr lang="hu-HU" dirty="0" smtClean="0"/>
              <a:t>a </a:t>
            </a:r>
            <a:r>
              <a:rPr lang="hu-HU" dirty="0"/>
              <a:t>felosztható eredmény terhére, a részvény névértékére jutó hányad, osztalék illeti </a:t>
            </a:r>
            <a:r>
              <a:rPr lang="hu-HU" dirty="0" smtClean="0"/>
              <a:t>meg</a:t>
            </a:r>
            <a:endParaRPr lang="hu-HU" dirty="0"/>
          </a:p>
          <a:p>
            <a:pPr lvl="1"/>
            <a:r>
              <a:rPr lang="hu-HU" i="1" dirty="0" err="1"/>
              <a:t>Likvidációs</a:t>
            </a:r>
            <a:r>
              <a:rPr lang="hu-HU" i="1" dirty="0"/>
              <a:t> jog</a:t>
            </a:r>
            <a:r>
              <a:rPr lang="hu-HU" dirty="0"/>
              <a:t>: </a:t>
            </a:r>
            <a:r>
              <a:rPr lang="hu-HU" dirty="0" smtClean="0"/>
              <a:t>a társaság jogutód nélküli </a:t>
            </a:r>
            <a:r>
              <a:rPr lang="hu-HU" dirty="0"/>
              <a:t>megszűnése </a:t>
            </a:r>
            <a:r>
              <a:rPr lang="hu-HU" dirty="0" smtClean="0"/>
              <a:t>esetén </a:t>
            </a:r>
            <a:r>
              <a:rPr lang="hu-HU" dirty="0"/>
              <a:t>a tartozások kiegyenlítése után fennmaradó </a:t>
            </a:r>
            <a:r>
              <a:rPr lang="hu-HU" dirty="0" smtClean="0"/>
              <a:t>vagyonra (névérték szerint) </a:t>
            </a:r>
            <a:endParaRPr lang="hu-HU" dirty="0"/>
          </a:p>
          <a:p>
            <a:pPr lvl="1"/>
            <a:r>
              <a:rPr lang="hu-HU" i="1" dirty="0"/>
              <a:t>Elővételi jog</a:t>
            </a:r>
            <a:r>
              <a:rPr lang="hu-HU" dirty="0"/>
              <a:t>: alaptőke emelés </a:t>
            </a:r>
            <a:r>
              <a:rPr lang="hu-HU" dirty="0" smtClean="0"/>
              <a:t>esetén, előre </a:t>
            </a:r>
            <a:r>
              <a:rPr lang="hu-HU" dirty="0"/>
              <a:t>meghatározott feltételek mellett a többi befektetőt megelőzően vásárolhat az új kibocsátású </a:t>
            </a:r>
            <a:r>
              <a:rPr lang="hu-HU" dirty="0" smtClean="0"/>
              <a:t>részvényekből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178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részvény (III.)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400" b="1" dirty="0" smtClean="0"/>
              <a:t>Törzsrészvény</a:t>
            </a:r>
            <a:r>
              <a:rPr lang="hu-HU" sz="2400" dirty="0" smtClean="0"/>
              <a:t>: „klasszikus” részvényesi jogok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400" b="1" dirty="0" smtClean="0"/>
              <a:t>Elsőbbségi részvény</a:t>
            </a:r>
            <a:r>
              <a:rPr lang="hu-HU" sz="2400" dirty="0" smtClean="0"/>
              <a:t>: valamilyen </a:t>
            </a:r>
            <a:r>
              <a:rPr lang="hu-HU" sz="2400" dirty="0"/>
              <a:t>részvényesi jog vonatkozásában elsőbbséget </a:t>
            </a:r>
            <a:r>
              <a:rPr lang="hu-HU" sz="2400" dirty="0" smtClean="0"/>
              <a:t>biztosít (ld. alapszabályban), pl.: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000" dirty="0" smtClean="0"/>
              <a:t>A nyereségből </a:t>
            </a:r>
            <a:r>
              <a:rPr lang="hu-HU" sz="2000" dirty="0"/>
              <a:t>más részvény­fajtát meg­előzően jogosít </a:t>
            </a:r>
            <a:r>
              <a:rPr lang="hu-HU" sz="2000" dirty="0" smtClean="0"/>
              <a:t>osztalékra</a:t>
            </a:r>
            <a:endParaRPr lang="hu-HU" sz="2000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000" dirty="0" smtClean="0"/>
              <a:t>Felszámolás </a:t>
            </a:r>
            <a:r>
              <a:rPr lang="hu-HU" sz="2000" dirty="0"/>
              <a:t>esetén a </a:t>
            </a:r>
            <a:r>
              <a:rPr lang="hu-HU" sz="2000" dirty="0" err="1"/>
              <a:t>likvidációs</a:t>
            </a:r>
            <a:r>
              <a:rPr lang="hu-HU" sz="2000" dirty="0"/>
              <a:t> hányadra vonatkozó </a:t>
            </a:r>
            <a:r>
              <a:rPr lang="hu-HU" sz="2000" dirty="0" smtClean="0"/>
              <a:t>elsőbbség </a:t>
            </a:r>
            <a:endParaRPr lang="hu-HU" sz="2000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000" dirty="0" smtClean="0"/>
              <a:t>Szavazati </a:t>
            </a:r>
            <a:r>
              <a:rPr lang="hu-HU" sz="2000" dirty="0"/>
              <a:t>joggal összefüggő </a:t>
            </a:r>
            <a:r>
              <a:rPr lang="hu-HU" sz="2000" dirty="0" smtClean="0"/>
              <a:t>elsőbbség</a:t>
            </a:r>
            <a:endParaRPr lang="hu-HU" sz="2000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000" dirty="0"/>
              <a:t>E</a:t>
            </a:r>
            <a:r>
              <a:rPr lang="hu-HU" sz="2000" dirty="0" smtClean="0"/>
              <a:t>lővásárlási jog</a:t>
            </a:r>
            <a:endParaRPr lang="hu-HU" sz="2000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000" dirty="0"/>
              <a:t>V</a:t>
            </a:r>
            <a:r>
              <a:rPr lang="hu-HU" sz="2000" dirty="0" smtClean="0"/>
              <a:t>ezető </a:t>
            </a:r>
            <a:r>
              <a:rPr lang="hu-HU" sz="2000" dirty="0"/>
              <a:t>tisztségviselő kijelölésére vonatkozó </a:t>
            </a:r>
            <a:r>
              <a:rPr lang="hu-HU" sz="2000" dirty="0" smtClean="0"/>
              <a:t>elsőbbség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400" b="1" dirty="0"/>
              <a:t>K</a:t>
            </a:r>
            <a:r>
              <a:rPr lang="hu-HU" sz="2400" b="1" dirty="0" smtClean="0"/>
              <a:t>amatozó </a:t>
            </a:r>
            <a:r>
              <a:rPr lang="hu-HU" sz="2400" b="1" dirty="0"/>
              <a:t>részvény</a:t>
            </a:r>
            <a:r>
              <a:rPr lang="hu-HU" sz="2400" dirty="0"/>
              <a:t>: </a:t>
            </a:r>
            <a:r>
              <a:rPr lang="hu-HU" sz="2400" dirty="0" smtClean="0"/>
              <a:t>előre </a:t>
            </a:r>
            <a:r>
              <a:rPr lang="hu-HU" sz="2400" dirty="0"/>
              <a:t>meghatározott mértékű </a:t>
            </a:r>
            <a:r>
              <a:rPr lang="hu-HU" sz="2400" dirty="0" smtClean="0"/>
              <a:t>kamat, még akkor </a:t>
            </a:r>
            <a:r>
              <a:rPr lang="hu-HU" sz="2400" dirty="0"/>
              <a:t>is, ha a részvénytársaságnak az adott évben nincs </a:t>
            </a:r>
            <a:r>
              <a:rPr lang="hu-HU" sz="2400" dirty="0" smtClean="0"/>
              <a:t>nyeresége (+részvényhez </a:t>
            </a:r>
            <a:r>
              <a:rPr lang="hu-HU" sz="2400" dirty="0"/>
              <a:t>fűződő valamennyi </a:t>
            </a:r>
            <a:r>
              <a:rPr lang="hu-HU" sz="2400" dirty="0" smtClean="0"/>
              <a:t>jog, pl. osztalék)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400" b="1" dirty="0" smtClean="0"/>
              <a:t>Dolgozói </a:t>
            </a:r>
            <a:r>
              <a:rPr lang="hu-HU" sz="2400" b="1" dirty="0"/>
              <a:t>részvény</a:t>
            </a:r>
            <a:r>
              <a:rPr lang="hu-HU" sz="2400" dirty="0"/>
              <a:t>: </a:t>
            </a:r>
            <a:r>
              <a:rPr lang="hu-HU" sz="2400" dirty="0" smtClean="0"/>
              <a:t>ingyenesen </a:t>
            </a:r>
            <a:r>
              <a:rPr lang="hu-HU" sz="2400" dirty="0"/>
              <a:t>vagy kedvezményes áron </a:t>
            </a:r>
            <a:r>
              <a:rPr lang="hu-HU" sz="2400" dirty="0" smtClean="0"/>
              <a:t>a </a:t>
            </a:r>
            <a:r>
              <a:rPr lang="hu-HU" sz="2400" dirty="0"/>
              <a:t>társaság aktív </a:t>
            </a:r>
            <a:r>
              <a:rPr lang="hu-HU" sz="2400" dirty="0" smtClean="0"/>
              <a:t>dol­gozói </a:t>
            </a:r>
            <a:r>
              <a:rPr lang="hu-HU" sz="2400" dirty="0"/>
              <a:t>vagy </a:t>
            </a:r>
            <a:r>
              <a:rPr lang="hu-HU" sz="2400" dirty="0" smtClean="0"/>
              <a:t>nyugdíjasai; </a:t>
            </a:r>
            <a:r>
              <a:rPr lang="hu-HU" sz="2400" dirty="0"/>
              <a:t>n</a:t>
            </a:r>
            <a:r>
              <a:rPr lang="hu-HU" sz="2400" dirty="0" smtClean="0"/>
              <a:t>évre </a:t>
            </a:r>
            <a:r>
              <a:rPr lang="hu-HU" sz="2400" dirty="0"/>
              <a:t>szól, csak a dolgozók és a nyugdíjasok kö­zött ruházható </a:t>
            </a:r>
            <a:r>
              <a:rPr lang="hu-HU" sz="2400" dirty="0" smtClean="0"/>
              <a:t>át; halál, </a:t>
            </a:r>
            <a:r>
              <a:rPr lang="hu-HU" sz="2400" dirty="0" err="1" smtClean="0"/>
              <a:t>munka-viszony-megszűnés</a:t>
            </a:r>
            <a:r>
              <a:rPr lang="hu-HU" sz="2400" dirty="0" smtClean="0"/>
              <a:t> </a:t>
            </a:r>
            <a:r>
              <a:rPr lang="hu-HU" sz="2400" dirty="0"/>
              <a:t>esetén a társa­ságnak elővételi joga </a:t>
            </a:r>
            <a:r>
              <a:rPr lang="hu-HU" sz="2400" dirty="0" smtClean="0"/>
              <a:t>van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94470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befektetési jegy (I.)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A befektetési jegy a befektetési alapkezelő közreműködésével a befektetési alap által </a:t>
            </a:r>
            <a:r>
              <a:rPr lang="hu-HU" dirty="0" smtClean="0"/>
              <a:t>kibocsátott, </a:t>
            </a:r>
            <a:r>
              <a:rPr lang="hu-HU" dirty="0"/>
              <a:t>vagyoni jogot biztosító, átruházható értékpapír</a:t>
            </a:r>
            <a:r>
              <a:rPr lang="hu-HU" dirty="0" smtClean="0"/>
              <a:t>.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/>
              <a:t>B</a:t>
            </a:r>
            <a:r>
              <a:rPr lang="hu-HU" b="1" dirty="0" smtClean="0"/>
              <a:t>efektetési jegy</a:t>
            </a:r>
            <a:r>
              <a:rPr lang="hu-HU" dirty="0" smtClean="0"/>
              <a:t>: </a:t>
            </a:r>
            <a:r>
              <a:rPr lang="hu-HU" dirty="0"/>
              <a:t>olyan </a:t>
            </a:r>
            <a:r>
              <a:rPr lang="hu-HU" dirty="0" smtClean="0"/>
              <a:t>vagyoni </a:t>
            </a:r>
            <a:r>
              <a:rPr lang="hu-HU" dirty="0"/>
              <a:t>jogokat megtestesítő értékpapír, amelynek tulajdonosa kizárólag hozamra és </a:t>
            </a:r>
            <a:r>
              <a:rPr lang="hu-HU" dirty="0" err="1"/>
              <a:t>likvidációs</a:t>
            </a:r>
            <a:r>
              <a:rPr lang="hu-HU" dirty="0"/>
              <a:t> hányadra jogosult, de nem szólhat bele az alap </a:t>
            </a:r>
            <a:r>
              <a:rPr lang="hu-HU" dirty="0" smtClean="0"/>
              <a:t>működésébe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Befektetési alap</a:t>
            </a:r>
            <a:r>
              <a:rPr lang="hu-HU" dirty="0" smtClean="0"/>
              <a:t>:</a:t>
            </a:r>
            <a:r>
              <a:rPr lang="hu-HU" b="1" dirty="0" smtClean="0"/>
              <a:t> </a:t>
            </a:r>
            <a:r>
              <a:rPr lang="hu-HU" dirty="0"/>
              <a:t>olyan jogi személyiséggel rendelkező vagyontömeg, amelyet a befektetési alapkezelő a befektetési jegy kibocsátásával gyűjt </a:t>
            </a:r>
            <a:r>
              <a:rPr lang="hu-HU" dirty="0" smtClean="0"/>
              <a:t>össze </a:t>
            </a:r>
            <a:r>
              <a:rPr lang="hu-HU" dirty="0"/>
              <a:t>és amelyet ennek a tőkének a befektetésével alakít </a:t>
            </a:r>
            <a:r>
              <a:rPr lang="hu-HU" dirty="0" smtClean="0"/>
              <a:t>ki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Befektetési alapkezelő</a:t>
            </a:r>
            <a:r>
              <a:rPr lang="hu-HU" dirty="0" smtClean="0"/>
              <a:t>: </a:t>
            </a:r>
            <a:r>
              <a:rPr lang="hu-HU" dirty="0"/>
              <a:t>olyan részvénytársaság, amely a befektetési jegyek kibocsátásával összegyűjtött tőkét </a:t>
            </a:r>
            <a:r>
              <a:rPr lang="hu-HU" dirty="0" smtClean="0"/>
              <a:t>kezeli az előre meghatározott befektetési politikának megfelelően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/>
              <a:t>N</a:t>
            </a:r>
            <a:r>
              <a:rPr lang="hu-HU" b="1" dirty="0" smtClean="0"/>
              <a:t>ettó eszközérték</a:t>
            </a:r>
            <a:r>
              <a:rPr lang="hu-HU" dirty="0" smtClean="0"/>
              <a:t>: </a:t>
            </a:r>
            <a:r>
              <a:rPr lang="hu-HU" dirty="0"/>
              <a:t>az alap </a:t>
            </a:r>
            <a:r>
              <a:rPr lang="hu-HU" dirty="0" smtClean="0"/>
              <a:t>portfóliójában </a:t>
            </a:r>
            <a:r>
              <a:rPr lang="hu-HU" dirty="0"/>
              <a:t>lévő eszközök </a:t>
            </a:r>
            <a:r>
              <a:rPr lang="hu-HU" dirty="0" smtClean="0"/>
              <a:t>értéke csökkentve </a:t>
            </a:r>
            <a:r>
              <a:rPr lang="hu-HU" dirty="0"/>
              <a:t>az alap működési </a:t>
            </a:r>
            <a:r>
              <a:rPr lang="hu-HU" dirty="0" smtClean="0"/>
              <a:t>költségeivel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862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Pénzügyi eszközök (I.)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Egy pénzügyi ügyletnél mérlegeljük (lásd eddigi tárgyalásunk, modellezésünk):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Hozam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Kockázat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…és még említhető: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Tranzakciós költség</a:t>
            </a:r>
            <a:r>
              <a:rPr lang="hu-HU" dirty="0" smtClean="0"/>
              <a:t>: az ügylet lebonyolításának költsége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Likviditás</a:t>
            </a:r>
            <a:r>
              <a:rPr lang="hu-HU" dirty="0" smtClean="0"/>
              <a:t>: az eszköz mennyi </a:t>
            </a:r>
            <a:r>
              <a:rPr lang="hu-HU" dirty="0"/>
              <a:t>idő alatt és mekkora költséggel </a:t>
            </a:r>
            <a:r>
              <a:rPr lang="hu-HU" dirty="0" smtClean="0"/>
              <a:t>tehető pénzzé</a:t>
            </a:r>
          </a:p>
          <a:p>
            <a:pPr lvl="3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De voltaképpen ez is a tranzakciós költségbe tartozik…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…de ezek tulajdonképpen benne vannak a hozamban, ill. a kockázatban…</a:t>
            </a:r>
          </a:p>
        </p:txBody>
      </p:sp>
    </p:spTree>
    <p:extLst>
      <p:ext uri="{BB962C8B-B14F-4D97-AF65-F5344CB8AC3E}">
        <p14:creationId xmlns:p14="http://schemas.microsoft.com/office/powerpoint/2010/main" val="353959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befektetési jegy (</a:t>
            </a:r>
            <a:r>
              <a:rPr lang="hu-HU" dirty="0" smtClean="0"/>
              <a:t>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14116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Az alapkezelő közvetlenül nem rendelkezik az alap eszközei felett, ez a feladat a </a:t>
            </a:r>
            <a:r>
              <a:rPr lang="hu-HU" sz="2400" b="1" dirty="0"/>
              <a:t>letétkezelő bank</a:t>
            </a:r>
            <a:r>
              <a:rPr lang="hu-HU" sz="2400" dirty="0"/>
              <a:t>ra </a:t>
            </a:r>
            <a:r>
              <a:rPr lang="hu-HU" sz="2400" dirty="0" smtClean="0"/>
              <a:t>hárul: feladata az </a:t>
            </a:r>
            <a:r>
              <a:rPr lang="hu-HU" sz="2400" dirty="0"/>
              <a:t>alap eszközeinek őrzése, az értékpapír ügyletek lebonyolítása, az alap nettó eszközértékének megállapítása, valamint </a:t>
            </a:r>
            <a:r>
              <a:rPr lang="hu-HU" sz="2400" dirty="0" smtClean="0"/>
              <a:t>közzététele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/>
              <a:t>F</a:t>
            </a:r>
            <a:r>
              <a:rPr lang="hu-HU" sz="2400" dirty="0" smtClean="0"/>
              <a:t>utamidő</a:t>
            </a:r>
            <a:r>
              <a:rPr lang="hu-HU" sz="2400" dirty="0"/>
              <a:t>, illetve </a:t>
            </a:r>
            <a:r>
              <a:rPr lang="hu-HU" sz="2400" dirty="0" smtClean="0"/>
              <a:t>visszaválthatóság szempontjából: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000" b="1" dirty="0"/>
              <a:t>N</a:t>
            </a:r>
            <a:r>
              <a:rPr lang="hu-HU" sz="2000" b="1" dirty="0" smtClean="0"/>
              <a:t>yílt </a:t>
            </a:r>
            <a:r>
              <a:rPr lang="hu-HU" sz="2000" b="1" dirty="0"/>
              <a:t>végű </a:t>
            </a:r>
            <a:r>
              <a:rPr lang="hu-HU" sz="2000" b="1" dirty="0" smtClean="0"/>
              <a:t>alap</a:t>
            </a:r>
            <a:r>
              <a:rPr lang="hu-HU" sz="2000" dirty="0" smtClean="0"/>
              <a:t>: </a:t>
            </a:r>
            <a:r>
              <a:rPr lang="hu-HU" sz="2000" dirty="0"/>
              <a:t>határozatlan futamidővel rendelkező, lejárat </a:t>
            </a:r>
            <a:r>
              <a:rPr lang="hu-HU" sz="2000" dirty="0" smtClean="0"/>
              <a:t>nélküli, befektetési </a:t>
            </a:r>
            <a:r>
              <a:rPr lang="hu-HU" sz="2000" dirty="0"/>
              <a:t>jegyei bármikor </a:t>
            </a:r>
            <a:r>
              <a:rPr lang="hu-HU" sz="2000" dirty="0" smtClean="0"/>
              <a:t>visszaválthatók </a:t>
            </a:r>
            <a:r>
              <a:rPr lang="hu-HU" sz="2000" dirty="0"/>
              <a:t>és </a:t>
            </a:r>
            <a:r>
              <a:rPr lang="hu-HU" sz="2000" dirty="0" smtClean="0"/>
              <a:t>megvásárolhatók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000" b="1" dirty="0" smtClean="0"/>
              <a:t>Zárt </a:t>
            </a:r>
            <a:r>
              <a:rPr lang="hu-HU" sz="2000" b="1" dirty="0"/>
              <a:t>végű </a:t>
            </a:r>
            <a:r>
              <a:rPr lang="hu-HU" sz="2000" b="1" dirty="0" smtClean="0"/>
              <a:t>alap</a:t>
            </a:r>
            <a:r>
              <a:rPr lang="hu-HU" sz="2000" dirty="0" smtClean="0"/>
              <a:t>: </a:t>
            </a:r>
            <a:r>
              <a:rPr lang="hu-HU" sz="2000" dirty="0"/>
              <a:t>meghatározott futamidővel indítják, amely futamidő alatt az alap által kibocsátott befektetési jegyeket nem lehet </a:t>
            </a:r>
            <a:r>
              <a:rPr lang="hu-HU" sz="2000" dirty="0" smtClean="0"/>
              <a:t>visszaváltani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b="1" dirty="0" smtClean="0"/>
              <a:t>Értékpapír alapok</a:t>
            </a:r>
            <a:r>
              <a:rPr lang="hu-HU" sz="2400" dirty="0" smtClean="0"/>
              <a:t>: a tőke értékpapírokba, pl. pénzpiaci alapok, kötvényalapok, részvényalapok, vegyes vagy „alapok alapja”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b="1" dirty="0" smtClean="0"/>
              <a:t>Ingatlan alapok</a:t>
            </a:r>
            <a:r>
              <a:rPr lang="hu-HU" sz="2400" dirty="0" smtClean="0"/>
              <a:t>: </a:t>
            </a:r>
            <a:r>
              <a:rPr lang="hu-HU" sz="2400" dirty="0"/>
              <a:t>ingatlanokba történő </a:t>
            </a:r>
            <a:r>
              <a:rPr lang="hu-HU" sz="2400" dirty="0" smtClean="0"/>
              <a:t>befektetéssel</a:t>
            </a:r>
            <a:r>
              <a:rPr lang="hu-HU" sz="2400" dirty="0"/>
              <a:t> </a:t>
            </a:r>
            <a:r>
              <a:rPr lang="hu-HU" sz="2400" dirty="0" smtClean="0"/>
              <a:t>(vásárlással</a:t>
            </a:r>
            <a:r>
              <a:rPr lang="hu-HU" sz="2400" dirty="0"/>
              <a:t>, </a:t>
            </a:r>
            <a:r>
              <a:rPr lang="hu-HU" sz="2400" dirty="0" smtClean="0"/>
              <a:t>fejlesztéssel</a:t>
            </a:r>
            <a:r>
              <a:rPr lang="hu-HU" sz="2400" dirty="0"/>
              <a:t>, </a:t>
            </a:r>
            <a:r>
              <a:rPr lang="hu-HU" sz="2400" dirty="0" smtClean="0"/>
              <a:t>hasznosítással</a:t>
            </a:r>
            <a:r>
              <a:rPr lang="hu-HU" sz="2400" dirty="0"/>
              <a:t>, </a:t>
            </a:r>
            <a:r>
              <a:rPr lang="hu-HU" sz="2400" dirty="0" smtClean="0"/>
              <a:t>értékesítéssel) foglalkoznak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b="1" dirty="0" smtClean="0"/>
              <a:t>ETF</a:t>
            </a:r>
            <a:r>
              <a:rPr lang="hu-HU" sz="2400" dirty="0" smtClean="0"/>
              <a:t> (</a:t>
            </a:r>
            <a:r>
              <a:rPr lang="hu-HU" sz="2400" dirty="0" err="1" smtClean="0"/>
              <a:t>Exchange-Traded</a:t>
            </a:r>
            <a:r>
              <a:rPr lang="hu-HU" sz="2400" dirty="0" smtClean="0"/>
              <a:t> </a:t>
            </a:r>
            <a:r>
              <a:rPr lang="hu-HU" sz="2400" dirty="0" err="1"/>
              <a:t>F</a:t>
            </a:r>
            <a:r>
              <a:rPr lang="hu-HU" sz="2400" dirty="0" err="1" smtClean="0"/>
              <a:t>und</a:t>
            </a:r>
            <a:r>
              <a:rPr lang="hu-HU" sz="2400" dirty="0" smtClean="0"/>
              <a:t>): tőzsdére bevezetett </a:t>
            </a:r>
            <a:r>
              <a:rPr lang="hu-HU" sz="2400" dirty="0" err="1" smtClean="0"/>
              <a:t>bef</a:t>
            </a:r>
            <a:r>
              <a:rPr lang="hu-HU" sz="2400" dirty="0" smtClean="0"/>
              <a:t>. alap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1309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tőzsde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514116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200" i="1" dirty="0" smtClean="0"/>
              <a:t>A </a:t>
            </a:r>
            <a:r>
              <a:rPr lang="hu-HU" sz="2200" i="1" dirty="0"/>
              <a:t>tőzsdei termékek, egymást helyettesítő tömegáruk szervezett, szabványosított kereskedésének koncentrált </a:t>
            </a:r>
            <a:r>
              <a:rPr lang="hu-HU" sz="2200" i="1" dirty="0" smtClean="0"/>
              <a:t>piaca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200" dirty="0" smtClean="0"/>
              <a:t>A tőzsdék általános jellemzői: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000" b="1" dirty="0"/>
              <a:t>Koncentrált </a:t>
            </a:r>
            <a:r>
              <a:rPr lang="hu-HU" sz="2000" b="1" dirty="0" smtClean="0"/>
              <a:t>piac:</a:t>
            </a:r>
            <a:r>
              <a:rPr lang="hu-HU" sz="2000" dirty="0" smtClean="0"/>
              <a:t> egy </a:t>
            </a:r>
            <a:r>
              <a:rPr lang="hu-HU" sz="2000" dirty="0"/>
              <a:t>helyre koncentrálja a keresletet és a </a:t>
            </a:r>
            <a:r>
              <a:rPr lang="hu-HU" sz="2000" dirty="0" smtClean="0"/>
              <a:t>kínálatot; </a:t>
            </a:r>
            <a:r>
              <a:rPr lang="hu-HU" sz="2000" dirty="0"/>
              <a:t>nagy forgalom gyorsan, hatékonyan és biztonságosan bonyolódik </a:t>
            </a:r>
            <a:r>
              <a:rPr lang="hu-HU" sz="2000" dirty="0" smtClean="0"/>
              <a:t>le; a </a:t>
            </a:r>
            <a:r>
              <a:rPr lang="hu-HU" sz="2000" dirty="0"/>
              <a:t>kereskedés szervezett keretek között, szabályozott </a:t>
            </a:r>
            <a:r>
              <a:rPr lang="hu-HU" sz="2000" dirty="0" smtClean="0"/>
              <a:t>rendben zajlik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000" b="1" dirty="0"/>
              <a:t>Egymást helyettesítő tömegáruk </a:t>
            </a:r>
            <a:r>
              <a:rPr lang="hu-HU" sz="2000" b="1" dirty="0" smtClean="0"/>
              <a:t>piaca: </a:t>
            </a:r>
            <a:r>
              <a:rPr lang="hu-HU" sz="2000" dirty="0"/>
              <a:t>az adott termékből sok van, egyik egysége </a:t>
            </a:r>
            <a:r>
              <a:rPr lang="hu-HU" sz="2000" dirty="0" smtClean="0"/>
              <a:t>ugyanolyan</a:t>
            </a:r>
            <a:r>
              <a:rPr lang="hu-HU" sz="2000" dirty="0"/>
              <a:t>, mint a másik </a:t>
            </a:r>
            <a:r>
              <a:rPr lang="hu-HU" sz="2000" dirty="0" smtClean="0"/>
              <a:t>egysége; az </a:t>
            </a:r>
            <a:r>
              <a:rPr lang="hu-HU" sz="2000" dirty="0"/>
              <a:t>áruk fizikai és más paraméterei egyértelműen rögzíthetők, </a:t>
            </a:r>
            <a:r>
              <a:rPr lang="hu-HU" sz="2000" dirty="0" smtClean="0"/>
              <a:t>mérhetők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1800" dirty="0" smtClean="0"/>
              <a:t>Ezért </a:t>
            </a:r>
            <a:r>
              <a:rPr lang="hu-HU" sz="1800" dirty="0"/>
              <a:t>az árunak fizikailag nem kell jelen lenni, elég, ha a felek pontosan rögzítik, mire vonatkozik az </a:t>
            </a:r>
            <a:r>
              <a:rPr lang="hu-HU" sz="1800" dirty="0" smtClean="0"/>
              <a:t>adás-vétel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000" b="1" dirty="0" smtClean="0"/>
              <a:t>Különleges szervezet:</a:t>
            </a:r>
            <a:r>
              <a:rPr lang="hu-HU" sz="2000" dirty="0" smtClean="0"/>
              <a:t> a </a:t>
            </a:r>
            <a:r>
              <a:rPr lang="hu-HU" sz="2000" dirty="0"/>
              <a:t>kereskedés nyílt, egyértelmű, biztonságra törekvő szabályait alakítja ki és tartja </a:t>
            </a:r>
            <a:r>
              <a:rPr lang="hu-HU" sz="2000" dirty="0" smtClean="0"/>
              <a:t>be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000" b="1" dirty="0"/>
              <a:t>I</a:t>
            </a:r>
            <a:r>
              <a:rPr lang="hu-HU" sz="2000" b="1" dirty="0" smtClean="0"/>
              <a:t>nformációs központ: </a:t>
            </a:r>
            <a:r>
              <a:rPr lang="hu-HU" sz="2000" dirty="0" smtClean="0"/>
              <a:t>az árfolyamokat, </a:t>
            </a:r>
            <a:r>
              <a:rPr lang="hu-HU" sz="2000" dirty="0"/>
              <a:t>a kereskedési mennyiségeket és más információkat rendszeresen </a:t>
            </a:r>
            <a:r>
              <a:rPr lang="hu-HU" sz="2000" dirty="0" smtClean="0"/>
              <a:t>közzéteszik</a:t>
            </a:r>
          </a:p>
          <a:p>
            <a:pPr lvl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200" dirty="0"/>
              <a:t>Az egyes tőzsdék különböznek </a:t>
            </a:r>
            <a:r>
              <a:rPr lang="hu-HU" sz="2200" dirty="0" smtClean="0"/>
              <a:t>egymástól </a:t>
            </a:r>
            <a:r>
              <a:rPr lang="hu-HU" sz="2200" dirty="0"/>
              <a:t>a forgalmazott árukat, az ügylet lebonyolításának módját, elszámolását stb. </a:t>
            </a:r>
            <a:r>
              <a:rPr lang="hu-HU" sz="2200" dirty="0" smtClean="0"/>
              <a:t>illetően → általánosan </a:t>
            </a:r>
            <a:r>
              <a:rPr lang="hu-HU" sz="2200" dirty="0"/>
              <a:t>érvényes </a:t>
            </a:r>
            <a:r>
              <a:rPr lang="hu-HU" sz="2200" dirty="0" smtClean="0"/>
              <a:t>szabályokat nem </a:t>
            </a:r>
            <a:r>
              <a:rPr lang="hu-HU" sz="2200" dirty="0"/>
              <a:t>lehet </a:t>
            </a:r>
            <a:r>
              <a:rPr lang="hu-HU" sz="2200" dirty="0" smtClean="0"/>
              <a:t>felsorolni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236556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Tőzsdék csoportosítása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928992" cy="514116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200" dirty="0" smtClean="0"/>
              <a:t>Forgalmazott termékek alapján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000" b="1" dirty="0" smtClean="0"/>
              <a:t>Általános</a:t>
            </a:r>
            <a:r>
              <a:rPr lang="hu-HU" sz="2000" dirty="0" smtClean="0"/>
              <a:t>: </a:t>
            </a:r>
            <a:r>
              <a:rPr lang="hu-HU" sz="2000" dirty="0"/>
              <a:t>egyidejűleg áru és értéktőzsde </a:t>
            </a:r>
            <a:r>
              <a:rPr lang="hu-HU" sz="2000" dirty="0" smtClean="0"/>
              <a:t>is, mindkét körre </a:t>
            </a:r>
            <a:r>
              <a:rPr lang="hu-HU" sz="2000" dirty="0"/>
              <a:t>vonatkozóan kötnek </a:t>
            </a:r>
            <a:r>
              <a:rPr lang="hu-HU" sz="2000" dirty="0" smtClean="0"/>
              <a:t>ügyleteket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000" b="1" dirty="0" smtClean="0"/>
              <a:t>Árutőzsde</a:t>
            </a:r>
            <a:r>
              <a:rPr lang="hu-HU" sz="2000" dirty="0" smtClean="0"/>
              <a:t>: fizikai </a:t>
            </a:r>
            <a:r>
              <a:rPr lang="hu-HU" sz="2000" dirty="0"/>
              <a:t>áruk </a:t>
            </a:r>
            <a:r>
              <a:rPr lang="hu-HU" sz="2000" dirty="0" smtClean="0"/>
              <a:t>kereskedelme, pl. </a:t>
            </a:r>
            <a:r>
              <a:rPr lang="hu-HU" sz="2000" dirty="0"/>
              <a:t>nyersolaj, </a:t>
            </a:r>
            <a:r>
              <a:rPr lang="hu-HU" sz="2000" dirty="0" smtClean="0"/>
              <a:t>fémek, </a:t>
            </a:r>
            <a:r>
              <a:rPr lang="hu-HU" sz="2000" dirty="0"/>
              <a:t>gabona</a:t>
            </a:r>
            <a:r>
              <a:rPr lang="hu-HU" sz="2000" dirty="0" smtClean="0"/>
              <a:t>, cukor, </a:t>
            </a:r>
            <a:r>
              <a:rPr lang="hu-HU" sz="2000" dirty="0"/>
              <a:t>stb</a:t>
            </a:r>
            <a:r>
              <a:rPr lang="hu-HU" sz="2000" dirty="0" smtClean="0"/>
              <a:t>.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000" b="1" dirty="0" smtClean="0"/>
              <a:t>Értéktőzsde</a:t>
            </a:r>
            <a:r>
              <a:rPr lang="hu-HU" sz="2000" dirty="0" smtClean="0"/>
              <a:t>: </a:t>
            </a:r>
            <a:r>
              <a:rPr lang="hu-HU" sz="2000" dirty="0"/>
              <a:t>pénzügyi piaci termékek </a:t>
            </a:r>
            <a:r>
              <a:rPr lang="hu-HU" sz="2000" dirty="0" smtClean="0"/>
              <a:t>adás-vétele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200" dirty="0" smtClean="0"/>
              <a:t>Kereskedés rendszere alapján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000" dirty="0" smtClean="0"/>
              <a:t>Technikai lebonyolítás szerint: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1800" b="1" dirty="0" smtClean="0"/>
              <a:t>Nyílt kikiáltásos</a:t>
            </a:r>
            <a:r>
              <a:rPr lang="hu-HU" sz="1800" dirty="0" smtClean="0"/>
              <a:t>: alkuszok </a:t>
            </a:r>
            <a:r>
              <a:rPr lang="hu-HU" sz="1800" dirty="0"/>
              <a:t>hangos szóval bekiáltják </a:t>
            </a:r>
            <a:r>
              <a:rPr lang="hu-HU" sz="1800" dirty="0" smtClean="0"/>
              <a:t>ajánlataikat; ha </a:t>
            </a:r>
            <a:r>
              <a:rPr lang="hu-HU" sz="1800" dirty="0"/>
              <a:t>egy ajánlatot egy másik bróker elfogad, akkor létrejön az </a:t>
            </a:r>
            <a:r>
              <a:rPr lang="hu-HU" sz="1800" dirty="0" smtClean="0"/>
              <a:t>üzlet – visszaszorul </a:t>
            </a:r>
            <a:r>
              <a:rPr lang="hu-HU" sz="1800" dirty="0"/>
              <a:t>szerte a </a:t>
            </a:r>
            <a:r>
              <a:rPr lang="hu-HU" sz="1800" dirty="0" smtClean="0"/>
              <a:t>világon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1800" b="1" dirty="0"/>
              <a:t>Elektronikus </a:t>
            </a:r>
            <a:r>
              <a:rPr lang="hu-HU" sz="1800" b="1" dirty="0" smtClean="0"/>
              <a:t>rendszer</a:t>
            </a:r>
            <a:r>
              <a:rPr lang="hu-HU" sz="1800" dirty="0" smtClean="0"/>
              <a:t>: </a:t>
            </a:r>
            <a:r>
              <a:rPr lang="hu-HU" sz="1800" dirty="0"/>
              <a:t>s</a:t>
            </a:r>
            <a:r>
              <a:rPr lang="hu-HU" sz="1800" dirty="0" smtClean="0"/>
              <a:t>zámítógépes </a:t>
            </a:r>
            <a:r>
              <a:rPr lang="hu-HU" sz="1800" dirty="0"/>
              <a:t>rendszer végzi az ajánlatok </a:t>
            </a:r>
            <a:r>
              <a:rPr lang="hu-HU" sz="1800" dirty="0" smtClean="0"/>
              <a:t>párosítását (pl. BÉT)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000" dirty="0" smtClean="0"/>
              <a:t>Árjegyzők szerint: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1800" b="1" dirty="0" smtClean="0"/>
              <a:t>Ajánlat-vezérelt</a:t>
            </a:r>
            <a:r>
              <a:rPr lang="hu-HU" sz="1800" dirty="0" smtClean="0"/>
              <a:t>: </a:t>
            </a:r>
            <a:r>
              <a:rPr lang="hu-HU" sz="1800" dirty="0"/>
              <a:t>a megbízások akkor teljesülnek, ha a piaci alku folyamán a vételi és az eladási oldal meg tud egyezni az </a:t>
            </a:r>
            <a:r>
              <a:rPr lang="hu-HU" sz="1800" dirty="0" smtClean="0"/>
              <a:t>árban, egyébként nincs kötés (pl. BÉT azonnali piaca)</a:t>
            </a:r>
          </a:p>
          <a:p>
            <a:pPr lvl="2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1800" b="1" dirty="0" smtClean="0"/>
              <a:t>Kétoldalú árjegyzés</a:t>
            </a:r>
            <a:r>
              <a:rPr lang="hu-HU" sz="1800" dirty="0" smtClean="0"/>
              <a:t>: </a:t>
            </a:r>
            <a:r>
              <a:rPr lang="hu-HU" sz="1800" dirty="0"/>
              <a:t>e</a:t>
            </a:r>
            <a:r>
              <a:rPr lang="hu-HU" sz="1800" dirty="0" smtClean="0"/>
              <a:t>gy </a:t>
            </a:r>
            <a:r>
              <a:rPr lang="hu-HU" sz="1800" dirty="0"/>
              <a:t>vagy több piacvezető (árjegyző) kötelezettséget </a:t>
            </a:r>
            <a:r>
              <a:rPr lang="hu-HU" sz="1800" dirty="0" smtClean="0"/>
              <a:t>vállal, </a:t>
            </a:r>
            <a:r>
              <a:rPr lang="hu-HU" sz="1800" dirty="0"/>
              <a:t>hogy </a:t>
            </a:r>
            <a:r>
              <a:rPr lang="hu-HU" sz="1800" dirty="0" smtClean="0"/>
              <a:t>szükség esetén </a:t>
            </a:r>
            <a:r>
              <a:rPr lang="hu-HU" sz="1800" dirty="0"/>
              <a:t>saját ajánlatával keresletet és kínálatot </a:t>
            </a:r>
            <a:r>
              <a:rPr lang="hu-HU" sz="1800" dirty="0" smtClean="0"/>
              <a:t>teremt, </a:t>
            </a:r>
            <a:r>
              <a:rPr lang="hu-HU" sz="1800" dirty="0"/>
              <a:t>hajlandó venni vagy </a:t>
            </a:r>
            <a:r>
              <a:rPr lang="hu-HU" sz="1800" dirty="0" smtClean="0"/>
              <a:t>eladni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425883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Tőzsdén kívüli piacok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14116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b="1" dirty="0" smtClean="0"/>
              <a:t>OTC</a:t>
            </a:r>
            <a:r>
              <a:rPr lang="hu-HU" dirty="0" smtClean="0"/>
              <a:t> (</a:t>
            </a:r>
            <a:r>
              <a:rPr lang="hu-HU" dirty="0" err="1" smtClean="0"/>
              <a:t>over-the-counter</a:t>
            </a:r>
            <a:r>
              <a:rPr lang="hu-HU" dirty="0" smtClean="0"/>
              <a:t>): </a:t>
            </a:r>
            <a:r>
              <a:rPr lang="hu-HU" dirty="0"/>
              <a:t>olyan másodlagos piacok, ahol az ügyleteket a tőzsdén </a:t>
            </a:r>
            <a:r>
              <a:rPr lang="hu-HU" dirty="0" smtClean="0"/>
              <a:t>kívül kötik</a:t>
            </a:r>
            <a:r>
              <a:rPr lang="hu-HU" dirty="0"/>
              <a:t>,</a:t>
            </a:r>
            <a:r>
              <a:rPr lang="hu-HU" dirty="0" smtClean="0"/>
              <a:t> </a:t>
            </a:r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dirty="0"/>
              <a:t>ügyletek nem koncentráltak, </a:t>
            </a:r>
            <a:r>
              <a:rPr lang="hu-HU" dirty="0" smtClean="0"/>
              <a:t>nem szabványosítottak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dirty="0" smtClean="0"/>
              <a:t>A </a:t>
            </a:r>
            <a:r>
              <a:rPr lang="hu-HU" dirty="0"/>
              <a:t>termékek köre is szélesebb, </a:t>
            </a:r>
            <a:r>
              <a:rPr lang="hu-HU" dirty="0" smtClean="0"/>
              <a:t>a </a:t>
            </a:r>
            <a:r>
              <a:rPr lang="hu-HU" dirty="0"/>
              <a:t>lejáratokban és a teljesítés feltételeiben is szabadon állapodnak </a:t>
            </a:r>
            <a:r>
              <a:rPr lang="hu-HU" dirty="0" smtClean="0"/>
              <a:t>meg</a:t>
            </a:r>
            <a:r>
              <a:rPr lang="hu-HU" dirty="0"/>
              <a:t> </a:t>
            </a:r>
            <a:r>
              <a:rPr lang="hu-HU" dirty="0" smtClean="0"/>
              <a:t>a felek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b="1" dirty="0" smtClean="0"/>
              <a:t>Harmadik piac</a:t>
            </a:r>
            <a:r>
              <a:rPr lang="hu-HU" dirty="0" smtClean="0"/>
              <a:t>: </a:t>
            </a:r>
            <a:r>
              <a:rPr lang="hu-HU" dirty="0"/>
              <a:t>tőzsdén jegyzett értékpapírok  tőzsdén kívüli </a:t>
            </a:r>
            <a:r>
              <a:rPr lang="hu-HU" dirty="0" smtClean="0"/>
              <a:t>kereskedelme, jellemzően </a:t>
            </a:r>
            <a:r>
              <a:rPr lang="hu-HU" dirty="0"/>
              <a:t>nagy pénzügyi </a:t>
            </a:r>
            <a:r>
              <a:rPr lang="hu-HU" dirty="0" smtClean="0"/>
              <a:t>befektetők nagy </a:t>
            </a:r>
            <a:r>
              <a:rPr lang="hu-HU" dirty="0"/>
              <a:t>tételben, alacsony tranzakciós költségek </a:t>
            </a:r>
            <a:r>
              <a:rPr lang="hu-HU" dirty="0" smtClean="0"/>
              <a:t>mellett kereskednek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b="1" dirty="0" smtClean="0"/>
              <a:t>Negyedik piac</a:t>
            </a:r>
            <a:r>
              <a:rPr lang="hu-HU" dirty="0" smtClean="0"/>
              <a:t>: brókerek </a:t>
            </a:r>
            <a:r>
              <a:rPr lang="hu-HU" dirty="0"/>
              <a:t>közbeiktatása </a:t>
            </a:r>
            <a:r>
              <a:rPr lang="hu-HU" dirty="0" smtClean="0"/>
              <a:t>nélkül </a:t>
            </a:r>
            <a:r>
              <a:rPr lang="hu-HU" dirty="0"/>
              <a:t>a befektetők egymással közvetlenül kötnek ügyletet a tőzsdén jegyzett </a:t>
            </a:r>
            <a:r>
              <a:rPr lang="hu-HU" dirty="0" smtClean="0"/>
              <a:t>termékekre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b="1" dirty="0" err="1" smtClean="0"/>
              <a:t>Junk</a:t>
            </a:r>
            <a:r>
              <a:rPr lang="hu-HU" b="1" dirty="0" smtClean="0"/>
              <a:t> piac</a:t>
            </a:r>
            <a:r>
              <a:rPr lang="hu-HU" dirty="0" smtClean="0"/>
              <a:t>: </a:t>
            </a:r>
            <a:r>
              <a:rPr lang="hu-HU" dirty="0"/>
              <a:t>olyan vállalatok értékpapírjainak piaca, amelyek kockázata </a:t>
            </a:r>
            <a:r>
              <a:rPr lang="hu-HU" dirty="0" smtClean="0"/>
              <a:t>magas: </a:t>
            </a:r>
            <a:r>
              <a:rPr lang="hu-HU" dirty="0"/>
              <a:t>v</a:t>
            </a:r>
            <a:r>
              <a:rPr lang="hu-HU" dirty="0" smtClean="0"/>
              <a:t>agy </a:t>
            </a:r>
            <a:r>
              <a:rPr lang="hu-HU" dirty="0"/>
              <a:t>új termékek, technológiák bevezetése </a:t>
            </a:r>
            <a:r>
              <a:rPr lang="hu-HU" dirty="0" smtClean="0"/>
              <a:t>miatt, vagy </a:t>
            </a:r>
            <a:r>
              <a:rPr lang="hu-HU" dirty="0"/>
              <a:t>éppen pénzügyi nehézséggel </a:t>
            </a:r>
            <a:r>
              <a:rPr lang="hu-HU" dirty="0" smtClean="0"/>
              <a:t>küzd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342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Tőzsdei ügynökségek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lnSpcReduction="10000"/>
          </a:bodyPr>
          <a:lstStyle/>
          <a:p>
            <a:pPr lvl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Brókercégek</a:t>
            </a:r>
            <a:r>
              <a:rPr lang="hu-HU" dirty="0" smtClean="0"/>
              <a:t>: </a:t>
            </a:r>
            <a:r>
              <a:rPr lang="hu-HU" dirty="0"/>
              <a:t>olyan pénzügyi vállalkozások, amelyek tőzsdetagságot </a:t>
            </a:r>
            <a:r>
              <a:rPr lang="hu-HU" dirty="0" smtClean="0"/>
              <a:t>szereztek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Emellett lehet információnyújtás, szaktanácsadás, portfólió-kialakítás is, és akár brókerre bízni a befektetett összeget is</a:t>
            </a:r>
          </a:p>
          <a:p>
            <a:pPr lvl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Befektetési alapok</a:t>
            </a:r>
            <a:r>
              <a:rPr lang="hu-HU" dirty="0" smtClean="0"/>
              <a:t>: lásd korábban: befektetési jegy kibocsátása, befektetési stratégia – a tőzsdézni </a:t>
            </a:r>
            <a:r>
              <a:rPr lang="hu-HU" dirty="0"/>
              <a:t>aktívan nem szándékozó befektetők számára </a:t>
            </a:r>
            <a:r>
              <a:rPr lang="hu-HU" dirty="0" smtClean="0"/>
              <a:t>lehetőség</a:t>
            </a:r>
          </a:p>
          <a:p>
            <a:pPr lvl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Bankok</a:t>
            </a:r>
          </a:p>
          <a:p>
            <a:pPr lvl="0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A tőzsdén történő kereskedés szigorú szabályokhoz van </a:t>
            </a:r>
            <a:r>
              <a:rPr lang="hu-HU" dirty="0" smtClean="0"/>
              <a:t>kötve…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551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Tőzsdei és OTC ügyletek csoportosítása</a:t>
            </a:r>
            <a:endParaRPr lang="hu-HU" sz="36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40" y="2348880"/>
            <a:ext cx="8630729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Egyenes összekötő 3"/>
          <p:cNvCxnSpPr/>
          <p:nvPr/>
        </p:nvCxnSpPr>
        <p:spPr>
          <a:xfrm>
            <a:off x="7380312" y="3702722"/>
            <a:ext cx="57606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8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Azonnali ügyletek (I.)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Az adás-vételi ügyletek megkötése és a </a:t>
            </a:r>
            <a:r>
              <a:rPr lang="hu-HU" dirty="0" smtClean="0"/>
              <a:t>teljesítés (lényegében) nem </a:t>
            </a:r>
            <a:r>
              <a:rPr lang="hu-HU" dirty="0"/>
              <a:t>szakad el </a:t>
            </a:r>
            <a:r>
              <a:rPr lang="hu-HU" dirty="0" smtClean="0"/>
              <a:t>egymástól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A megbízás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b="1" dirty="0"/>
              <a:t>Határideje</a:t>
            </a:r>
            <a:r>
              <a:rPr lang="hu-HU" dirty="0"/>
              <a:t>: most, </a:t>
            </a:r>
            <a:r>
              <a:rPr lang="hu-HU" dirty="0" smtClean="0"/>
              <a:t>adott időpontig, </a:t>
            </a:r>
            <a:r>
              <a:rPr lang="hu-HU" dirty="0"/>
              <a:t>visszavonásig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b="1" dirty="0"/>
              <a:t>Ára</a:t>
            </a:r>
            <a:r>
              <a:rPr lang="hu-HU" dirty="0"/>
              <a:t>: </a:t>
            </a:r>
            <a:r>
              <a:rPr lang="hu-HU" i="1" dirty="0"/>
              <a:t>piaci ár </a:t>
            </a:r>
            <a:r>
              <a:rPr lang="hu-HU" dirty="0"/>
              <a:t>(amennyiért éppen lehet), </a:t>
            </a:r>
            <a:r>
              <a:rPr lang="hu-HU" i="1" dirty="0"/>
              <a:t>limit ár</a:t>
            </a:r>
            <a:r>
              <a:rPr lang="hu-HU" dirty="0"/>
              <a:t> (egy adott árnál kedvezőbben), </a:t>
            </a:r>
            <a:r>
              <a:rPr lang="hu-HU" i="1" dirty="0"/>
              <a:t>stop </a:t>
            </a:r>
            <a:r>
              <a:rPr lang="hu-HU" i="1" dirty="0" smtClean="0"/>
              <a:t>limit/piaci</a:t>
            </a:r>
            <a:r>
              <a:rPr lang="hu-HU" dirty="0" smtClean="0"/>
              <a:t> (egy adott árszint elérésekor aktiválódó), </a:t>
            </a:r>
            <a:r>
              <a:rPr lang="hu-HU" dirty="0"/>
              <a:t>(</a:t>
            </a:r>
            <a:r>
              <a:rPr lang="hu-HU" i="1" dirty="0"/>
              <a:t>átlagáras</a:t>
            </a:r>
            <a:r>
              <a:rPr lang="hu-HU" dirty="0"/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b="1" dirty="0"/>
              <a:t>Mennyisége</a:t>
            </a:r>
            <a:r>
              <a:rPr lang="hu-HU" dirty="0"/>
              <a:t>: rész (részletekben is teljesíthető), mind (maradéktalan teljesítés), min (minimális teljesítendő mennyiség)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/>
              <a:t>Minden értékpapírnak külön ajánlati könyv, ebben rögzítik az ajánlatokat, majd </a:t>
            </a:r>
            <a:r>
              <a:rPr lang="hu-HU" dirty="0" smtClean="0"/>
              <a:t>párosítják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642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Azonnali ügyletek (II.)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928992" cy="506916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Az üzlet megkötése és elszámolása, teljesítése elkülönül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 teljesítés </a:t>
            </a:r>
            <a:r>
              <a:rPr lang="hu-HU" b="1" dirty="0" err="1" smtClean="0"/>
              <a:t>elszámolóházak</a:t>
            </a:r>
            <a:r>
              <a:rPr lang="hu-HU" dirty="0" err="1" smtClean="0"/>
              <a:t>ban</a:t>
            </a:r>
            <a:r>
              <a:rPr lang="hu-HU" dirty="0" smtClean="0"/>
              <a:t> (klíringházakban) történik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 kereskedés során az árra és mennyiségre koncentrálhatnak, és az üzletkötéssel egy időben szinte lehetetlen megoldani a termékek és pénz cseréjét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A tőzsdei kereskedés során tehát sem az áru, sem a pénz nincs </a:t>
            </a:r>
            <a:r>
              <a:rPr lang="hu-HU" dirty="0" smtClean="0"/>
              <a:t>jelen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dirty="0"/>
              <a:t>érintett brókercégek a kereskedéshez kapcsolódó pénzüket és értékpapírjaikat egy központi helyen helyezik el, majd a központi </a:t>
            </a:r>
            <a:r>
              <a:rPr lang="hu-HU" dirty="0" smtClean="0"/>
              <a:t>hely (az </a:t>
            </a:r>
            <a:r>
              <a:rPr lang="hu-HU" dirty="0" err="1" smtClean="0"/>
              <a:t>elszámolóház</a:t>
            </a:r>
            <a:r>
              <a:rPr lang="hu-HU" dirty="0"/>
              <a:t>)</a:t>
            </a:r>
            <a:r>
              <a:rPr lang="hu-HU" dirty="0" smtClean="0"/>
              <a:t> </a:t>
            </a:r>
            <a:r>
              <a:rPr lang="hu-HU" dirty="0"/>
              <a:t>a tőzsdei ügyletkötések alapján végrehajtja a megfelelő jóváírást és </a:t>
            </a:r>
            <a:r>
              <a:rPr lang="hu-HU" dirty="0" smtClean="0"/>
              <a:t>terhelést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err="1" smtClean="0"/>
              <a:t>Mo.-on</a:t>
            </a:r>
            <a:r>
              <a:rPr lang="hu-HU" dirty="0" smtClean="0"/>
              <a:t>: </a:t>
            </a:r>
            <a:r>
              <a:rPr lang="hu-HU" b="1" dirty="0" smtClean="0"/>
              <a:t>KELER</a:t>
            </a:r>
            <a:r>
              <a:rPr lang="hu-HU" dirty="0" smtClean="0"/>
              <a:t> </a:t>
            </a:r>
            <a:r>
              <a:rPr lang="hu-HU" dirty="0"/>
              <a:t>(Központi </a:t>
            </a:r>
            <a:r>
              <a:rPr lang="hu-HU" dirty="0" err="1"/>
              <a:t>Elszámolóház</a:t>
            </a:r>
            <a:r>
              <a:rPr lang="hu-HU" dirty="0"/>
              <a:t> és Értéktár</a:t>
            </a:r>
            <a:r>
              <a:rPr lang="hu-HU" dirty="0" smtClean="0"/>
              <a:t>), integráltan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Elszámolási elvek: multilaterális nettósítás (adott napi kötések nettósítása), T+2, T+3 (kötés után ennyivel mozog pénz és papír)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631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Származtatott ügyletek (I.)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23848" cy="4853136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b="1" dirty="0"/>
              <a:t>Származtatott termékek</a:t>
            </a:r>
            <a:r>
              <a:rPr lang="hu-HU" dirty="0"/>
              <a:t> (</a:t>
            </a:r>
            <a:r>
              <a:rPr lang="hu-HU" dirty="0" err="1"/>
              <a:t>derivatívák</a:t>
            </a:r>
            <a:r>
              <a:rPr lang="hu-HU" dirty="0"/>
              <a:t>): értékük más pénzügyi </a:t>
            </a:r>
            <a:r>
              <a:rPr lang="hu-HU" dirty="0" smtClean="0"/>
              <a:t>termék(</a:t>
            </a:r>
            <a:r>
              <a:rPr lang="hu-HU" dirty="0" err="1" smtClean="0"/>
              <a:t>ek</a:t>
            </a:r>
            <a:r>
              <a:rPr lang="hu-HU" dirty="0" smtClean="0"/>
              <a:t>)</a:t>
            </a:r>
            <a:r>
              <a:rPr lang="hu-HU" dirty="0" err="1" smtClean="0"/>
              <a:t>től</a:t>
            </a:r>
            <a:r>
              <a:rPr lang="hu-HU" dirty="0"/>
              <a:t>, az ún. </a:t>
            </a:r>
            <a:r>
              <a:rPr lang="hu-HU" dirty="0" smtClean="0"/>
              <a:t>alaptermék(</a:t>
            </a:r>
            <a:r>
              <a:rPr lang="hu-HU" dirty="0" err="1" smtClean="0"/>
              <a:t>ek</a:t>
            </a:r>
            <a:r>
              <a:rPr lang="hu-HU" dirty="0" smtClean="0"/>
              <a:t>)</a:t>
            </a:r>
            <a:r>
              <a:rPr lang="hu-HU" dirty="0" err="1" smtClean="0"/>
              <a:t>től</a:t>
            </a:r>
            <a:r>
              <a:rPr lang="hu-HU" dirty="0" smtClean="0"/>
              <a:t> </a:t>
            </a:r>
            <a:r>
              <a:rPr lang="hu-HU" dirty="0"/>
              <a:t>függ, abból </a:t>
            </a:r>
            <a:r>
              <a:rPr lang="hu-HU" dirty="0" smtClean="0"/>
              <a:t>származtatható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b="1" dirty="0" err="1"/>
              <a:t>Short</a:t>
            </a:r>
            <a:r>
              <a:rPr lang="hu-HU" dirty="0"/>
              <a:t> (rövid) </a:t>
            </a:r>
            <a:r>
              <a:rPr lang="hu-HU" b="1" dirty="0"/>
              <a:t>pozíció</a:t>
            </a:r>
            <a:r>
              <a:rPr lang="hu-HU" dirty="0"/>
              <a:t>: eladási szándék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b="1" dirty="0"/>
              <a:t>Long</a:t>
            </a:r>
            <a:r>
              <a:rPr lang="hu-HU" dirty="0"/>
              <a:t> (hosszú) </a:t>
            </a:r>
            <a:r>
              <a:rPr lang="hu-HU" b="1" dirty="0"/>
              <a:t>pozíció</a:t>
            </a:r>
            <a:r>
              <a:rPr lang="hu-HU" dirty="0"/>
              <a:t>: vételi </a:t>
            </a:r>
            <a:r>
              <a:rPr lang="hu-HU" dirty="0" smtClean="0"/>
              <a:t>szándék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b="1" dirty="0" err="1" smtClean="0"/>
              <a:t>Swap-ok</a:t>
            </a:r>
            <a:r>
              <a:rPr lang="hu-HU" dirty="0"/>
              <a:t>: olyan speciális csereügyletek, amelynek során a </a:t>
            </a:r>
            <a:r>
              <a:rPr lang="hu-HU" dirty="0" smtClean="0"/>
              <a:t>felek </a:t>
            </a:r>
            <a:r>
              <a:rPr lang="hu-HU" dirty="0"/>
              <a:t>a pénzáramlások cseréjében állapodnak </a:t>
            </a:r>
            <a:r>
              <a:rPr lang="hu-HU" dirty="0" smtClean="0"/>
              <a:t>meg </a:t>
            </a:r>
            <a:r>
              <a:rPr lang="hu-HU" dirty="0"/>
              <a:t>(pl. változó és fix kamatkötelezettség </a:t>
            </a:r>
            <a:r>
              <a:rPr lang="hu-HU" dirty="0" smtClean="0"/>
              <a:t>cseréje</a:t>
            </a:r>
            <a:r>
              <a:rPr lang="hu-HU" dirty="0"/>
              <a:t>)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85721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Származtatott ügyletek (</a:t>
            </a:r>
            <a:r>
              <a:rPr lang="hu-HU" dirty="0" smtClean="0"/>
              <a:t>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5069160"/>
          </a:xfrm>
        </p:spPr>
        <p:txBody>
          <a:bodyPr>
            <a:normAutofit fontScale="92500"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b="1" dirty="0"/>
              <a:t>Határidős ügyletek</a:t>
            </a:r>
            <a:r>
              <a:rPr lang="hu-HU" dirty="0"/>
              <a:t>: a szerződő felek a szerződéskötés időpontjában állapodnak meg minden lényeges kérdésben (ár, mennyiség, teljesítés ideje, stb.), de a teljesítésre csak előre meghatározott későbbi időpontban kerül </a:t>
            </a:r>
            <a:r>
              <a:rPr lang="hu-HU" dirty="0" smtClean="0"/>
              <a:t>sor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Pl. egy hónap múlva 1000 USD bevételünk lesz, de ki akarjuk küszöbölni a HUF/USD árfolyamkockázatot, ezért eladunk határidőre (egy hónap </a:t>
            </a:r>
            <a:r>
              <a:rPr lang="hu-HU" dirty="0" err="1" smtClean="0"/>
              <a:t>múlvára</a:t>
            </a:r>
            <a:r>
              <a:rPr lang="hu-HU" dirty="0" smtClean="0"/>
              <a:t>) 1000 USD-t ma rögzített, pl. 210 HUF/USD árfolyamon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dirty="0" smtClean="0"/>
              <a:t>Így elkerüljük a számunkra rossz esetleges árfolyamesést, de egyúttal lemondunk a számunkra jó esetleges árfolyam-emelkedésről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b="1" dirty="0" err="1" smtClean="0"/>
              <a:t>Futures</a:t>
            </a:r>
            <a:r>
              <a:rPr lang="hu-HU" dirty="0" smtClean="0"/>
              <a:t>: szabványosított, tőzsdei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b="1" dirty="0" err="1" smtClean="0"/>
              <a:t>Forward</a:t>
            </a:r>
            <a:r>
              <a:rPr lang="hu-HU" dirty="0" smtClean="0"/>
              <a:t>: nem szabványosított, OTC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597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Pénzügyi eszközök (II.)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4495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400" b="1" dirty="0" smtClean="0"/>
              <a:t>Pénzügyi termék, eszköz </a:t>
            </a:r>
            <a:r>
              <a:rPr lang="hu-HU" sz="2400" dirty="0" smtClean="0"/>
              <a:t>(</a:t>
            </a:r>
            <a:r>
              <a:rPr lang="hu-HU" sz="2400" dirty="0" err="1" smtClean="0"/>
              <a:t>asset</a:t>
            </a:r>
            <a:r>
              <a:rPr lang="hu-HU" sz="2400" dirty="0" smtClean="0"/>
              <a:t>): a pénzforrás felhasználójának kötelezettségét tartalmazza, jogi garanciákkal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400" dirty="0" smtClean="0"/>
              <a:t>Egy tipikus csoportosítás:</a:t>
            </a:r>
            <a:endParaRPr lang="hu-HU" sz="2400" dirty="0"/>
          </a:p>
        </p:txBody>
      </p:sp>
      <p:graphicFrame>
        <p:nvGraphicFramePr>
          <p:cNvPr id="5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5573007"/>
              </p:ext>
            </p:extLst>
          </p:nvPr>
        </p:nvGraphicFramePr>
        <p:xfrm>
          <a:off x="539552" y="2636912"/>
          <a:ext cx="81534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</a:rPr>
                        <a:t>Követelést tartalmaznak</a:t>
                      </a:r>
                      <a:endParaRPr lang="hu-HU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</a:rPr>
                        <a:t>Részesedést tartalmaznak</a:t>
                      </a:r>
                      <a:endParaRPr lang="hu-HU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</a:rPr>
                        <a:t>Áru feletti rendelkezési jogot testesítenek meg</a:t>
                      </a:r>
                      <a:endParaRPr lang="hu-HU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</a:rPr>
                        <a:t>hitel, kölcsön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</a:rPr>
                        <a:t>takarékbetét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</a:rPr>
                        <a:t>kötvény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</a:rPr>
                        <a:t>váltó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</a:rPr>
                        <a:t>csekk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</a:rPr>
                        <a:t>jelzáloglevél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</a:rPr>
                        <a:t>kincstárjegy </a:t>
                      </a:r>
                      <a:endParaRPr lang="hu-HU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</a:rPr>
                        <a:t>részvény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</a:rPr>
                        <a:t>befektetési jegy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</a:rPr>
                        <a:t>szövetkezeti részjegy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hu-HU" sz="1800" b="0" dirty="0" err="1">
                          <a:solidFill>
                            <a:schemeClr val="tx1"/>
                          </a:solidFill>
                          <a:effectLst/>
                        </a:rPr>
                        <a:t>kockázatitőke-alap</a:t>
                      </a: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</a:rPr>
                        <a:t> jegy</a:t>
                      </a:r>
                      <a:endParaRPr lang="hu-HU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</a:rPr>
                        <a:t>közraktárjegy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hu-HU" sz="1800" b="0" dirty="0" err="1">
                          <a:solidFill>
                            <a:schemeClr val="tx1"/>
                          </a:solidFill>
                          <a:effectLst/>
                        </a:rPr>
                        <a:t>hajóraklevél</a:t>
                      </a:r>
                      <a:endParaRPr lang="hu-HU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</a:rPr>
                        <a:t>záloglevél</a:t>
                      </a:r>
                      <a:endParaRPr lang="hu-HU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</a:rPr>
                        <a:t>Hitelviszonyt tartalmaz. A befektető </a:t>
                      </a:r>
                      <a:r>
                        <a:rPr lang="hu-H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nem </a:t>
                      </a: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</a:rPr>
                        <a:t>szólhat bele a </a:t>
                      </a:r>
                      <a:r>
                        <a:rPr lang="hu-H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vállalat működésébe</a:t>
                      </a: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</a:rPr>
                        <a:t>. A tőke használati díja független a vállalat </a:t>
                      </a:r>
                      <a:r>
                        <a:rPr lang="hu-H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eredményétől.</a:t>
                      </a:r>
                      <a:endParaRPr lang="hu-HU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</a:rPr>
                        <a:t>Befektető valamilyen arányban tulajdoni joggal rendelkezik a vállalatban. A vagyoni jog révén pedig a vállalat eredményéből is </a:t>
                      </a:r>
                      <a:r>
                        <a:rPr lang="hu-H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részesedik.</a:t>
                      </a:r>
                      <a:endParaRPr lang="hu-HU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</a:rPr>
                        <a:t>Igazolja, hogy az értékpapír </a:t>
                      </a:r>
                      <a:r>
                        <a:rPr lang="hu-H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tulajdonosa </a:t>
                      </a:r>
                      <a:r>
                        <a:rPr lang="hu-HU" sz="1800" b="0" dirty="0">
                          <a:solidFill>
                            <a:schemeClr val="tx1"/>
                          </a:solidFill>
                          <a:effectLst/>
                        </a:rPr>
                        <a:t>valamely áru felett </a:t>
                      </a:r>
                      <a:r>
                        <a:rPr lang="hu-H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rendelkezik.</a:t>
                      </a:r>
                      <a:endParaRPr lang="hu-HU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67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Származtatott ügyletek (</a:t>
            </a:r>
            <a:r>
              <a:rPr lang="hu-HU" dirty="0" smtClean="0"/>
              <a:t>III.)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506916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b="1" dirty="0"/>
              <a:t>Opciók</a:t>
            </a:r>
            <a:r>
              <a:rPr lang="hu-HU" altLang="hu-HU" sz="2400" dirty="0"/>
              <a:t> </a:t>
            </a:r>
            <a:r>
              <a:rPr lang="hu-HU" altLang="hu-HU" sz="2400" dirty="0" smtClean="0"/>
              <a:t>– alapvetően </a:t>
            </a:r>
            <a:r>
              <a:rPr lang="hu-HU" altLang="hu-HU" sz="2400" dirty="0"/>
              <a:t>egy </a:t>
            </a:r>
            <a:r>
              <a:rPr lang="hu-HU" altLang="hu-HU" sz="2400" i="1" dirty="0"/>
              <a:t>lehetőség</a:t>
            </a:r>
            <a:r>
              <a:rPr lang="hu-HU" altLang="hu-HU" sz="2400" dirty="0"/>
              <a:t> egy tranzakcióra (pl. adás/vétel) megadott feltételekkel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Lehívhatóság szerint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b="1" dirty="0"/>
              <a:t>Európai </a:t>
            </a:r>
            <a:r>
              <a:rPr lang="hu-HU" altLang="hu-HU" sz="2400" dirty="0"/>
              <a:t>opció: csak megadott idő múlva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b="1" dirty="0"/>
              <a:t>Amerikai </a:t>
            </a:r>
            <a:r>
              <a:rPr lang="hu-HU" altLang="hu-HU" sz="2400" dirty="0"/>
              <a:t>opció: a megadott időn belül bármikor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A tranzakció típusa szerint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b="1" dirty="0"/>
              <a:t>Eladási</a:t>
            </a:r>
            <a:r>
              <a:rPr lang="hu-HU" altLang="hu-HU" sz="2400" dirty="0"/>
              <a:t> (</a:t>
            </a:r>
            <a:r>
              <a:rPr lang="hu-HU" altLang="hu-HU" sz="2400" dirty="0" err="1"/>
              <a:t>put</a:t>
            </a:r>
            <a:r>
              <a:rPr lang="hu-HU" altLang="hu-HU" sz="2400" dirty="0"/>
              <a:t>) opció: eladási lehetőség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b="1" dirty="0"/>
              <a:t>Vételi</a:t>
            </a:r>
            <a:r>
              <a:rPr lang="hu-HU" altLang="hu-HU" sz="2400" dirty="0"/>
              <a:t> (</a:t>
            </a:r>
            <a:r>
              <a:rPr lang="hu-HU" altLang="hu-HU" sz="2400" dirty="0" err="1"/>
              <a:t>call</a:t>
            </a:r>
            <a:r>
              <a:rPr lang="hu-HU" altLang="hu-HU" sz="2400" dirty="0"/>
              <a:t>) opció: vételi lehetőség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Az opció </a:t>
            </a:r>
            <a:r>
              <a:rPr lang="hu-HU" altLang="hu-HU" sz="2400" b="1" dirty="0"/>
              <a:t>kiírója</a:t>
            </a:r>
            <a:r>
              <a:rPr lang="hu-HU" altLang="hu-HU" sz="2400" dirty="0"/>
              <a:t>: aki vételi vagy eladási kötelezettséget vállal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b="1" dirty="0"/>
              <a:t>Kötési ár</a:t>
            </a:r>
            <a:r>
              <a:rPr lang="hu-HU" altLang="hu-HU" sz="2400" dirty="0"/>
              <a:t>: előre rögzített, ezen lehet eladni/venni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b="1" dirty="0"/>
              <a:t>Opciós díjat </a:t>
            </a:r>
            <a:r>
              <a:rPr lang="hu-HU" altLang="hu-HU" sz="2400" dirty="0"/>
              <a:t>is kell fizetni a kiírónak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776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Származtatott ügyletek (</a:t>
            </a:r>
            <a:r>
              <a:rPr lang="hu-HU" dirty="0" smtClean="0"/>
              <a:t>IV.)</a:t>
            </a:r>
            <a:endParaRPr lang="hu-HU" altLang="hu-HU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351840" cy="4997152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800" dirty="0" smtClean="0"/>
              <a:t>Opcióra </a:t>
            </a:r>
            <a:r>
              <a:rPr lang="hu-HU" altLang="hu-HU" sz="2800" dirty="0"/>
              <a:t>példa: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400" dirty="0"/>
              <a:t>Egy év múlva akarunk venni </a:t>
            </a:r>
            <a:r>
              <a:rPr lang="hu-HU" altLang="hu-HU" sz="2400" dirty="0" err="1"/>
              <a:t>olajat</a:t>
            </a:r>
            <a:r>
              <a:rPr lang="hu-HU" altLang="hu-HU" sz="2400" dirty="0"/>
              <a:t>, de nem tudjuk, hogyan alakul majd az ár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400" dirty="0"/>
              <a:t>Kötünk egy európai vételi opciót, mondjuk 100 USD kötési áron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400" dirty="0"/>
              <a:t>Tehát egy év múlva vehetünk 100 USD-ért </a:t>
            </a:r>
            <a:r>
              <a:rPr lang="hu-HU" altLang="hu-HU" sz="2400" dirty="0" err="1"/>
              <a:t>olajat</a:t>
            </a:r>
            <a:r>
              <a:rPr lang="hu-HU" altLang="hu-HU" sz="2400" dirty="0"/>
              <a:t>, függetlenül attól, hogy akkor épp mennyi a piaci ár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400" dirty="0"/>
              <a:t>Ezért a lehetőségért persze opciós díjat fizetünk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400" dirty="0"/>
              <a:t>Ha a </a:t>
            </a:r>
            <a:r>
              <a:rPr lang="hu-HU" altLang="hu-HU" sz="2400" dirty="0" err="1"/>
              <a:t>lehíváskori</a:t>
            </a:r>
            <a:r>
              <a:rPr lang="hu-HU" altLang="hu-HU" sz="2400" dirty="0"/>
              <a:t> piaci ár </a:t>
            </a:r>
            <a:r>
              <a:rPr lang="en-US" altLang="hu-HU" sz="2400" dirty="0"/>
              <a:t>&gt; 100 USD</a:t>
            </a:r>
            <a:r>
              <a:rPr lang="hu-HU" altLang="hu-HU" sz="2400" dirty="0"/>
              <a:t>, akkor élünk az opcióval és nyerünk, mert olcsóbban vehetünk a piacinál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en-US" altLang="hu-HU" sz="2400" dirty="0"/>
              <a:t>Ha a </a:t>
            </a:r>
            <a:r>
              <a:rPr lang="hu-HU" altLang="hu-HU" sz="2400" dirty="0" err="1"/>
              <a:t>lehíváskori</a:t>
            </a:r>
            <a:r>
              <a:rPr lang="hu-HU" altLang="hu-HU" sz="2400" dirty="0"/>
              <a:t> piaci ár </a:t>
            </a:r>
            <a:r>
              <a:rPr lang="en-US" altLang="hu-HU" sz="2400" dirty="0"/>
              <a:t>&lt; 100 USD</a:t>
            </a:r>
            <a:r>
              <a:rPr lang="hu-HU" altLang="hu-HU" sz="2400" dirty="0"/>
              <a:t>, akkor nem élünk az opcióval, mert megéri inkább a piacon venni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400" dirty="0"/>
              <a:t>A mennyiségek persze előre rögzítettek (kontraktus(méret</a:t>
            </a:r>
            <a:r>
              <a:rPr lang="hu-HU" altLang="hu-HU" sz="2400" dirty="0" smtClean="0"/>
              <a:t>))</a:t>
            </a:r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382651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Reálopciók (I.)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400" u="sng" dirty="0" smtClean="0"/>
              <a:t>Reálopciók (I-II-III-IV.) nem lesz számon kérve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400" dirty="0" smtClean="0"/>
              <a:t>Kérdés</a:t>
            </a:r>
            <a:r>
              <a:rPr lang="hu-HU" altLang="hu-HU" sz="2400" dirty="0"/>
              <a:t>: használható-e az opciós szemlélet projektekben</a:t>
            </a:r>
            <a:r>
              <a:rPr lang="hu-HU" altLang="hu-HU" sz="2400" dirty="0" smtClean="0"/>
              <a:t>?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400" dirty="0"/>
              <a:t>A DCF (diszkontált pénzáram, </a:t>
            </a:r>
            <a:r>
              <a:rPr lang="hu-HU" altLang="hu-HU" sz="2400" dirty="0" err="1"/>
              <a:t>discounted</a:t>
            </a:r>
            <a:r>
              <a:rPr lang="hu-HU" altLang="hu-HU" sz="2400" dirty="0"/>
              <a:t> cash-flow) alapú értékelés korlátai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200" dirty="0"/>
              <a:t>„Most eldöntjük, és úgy lesz”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200" dirty="0"/>
              <a:t>Nem enged rugalmasságot, nem veszi figyelembe a menedzsment jövőbeli lehetőségeit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400" dirty="0"/>
              <a:t>Milyen lehetőségek?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200" dirty="0"/>
              <a:t>Leállítani a projektet, ha rosszul alakulnak a dolgok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200" dirty="0"/>
              <a:t>Kibővíteni a projektet, ha jól alakulnak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200" dirty="0"/>
              <a:t>Kivárni a projekt indításával, stb.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400" dirty="0"/>
              <a:t>Ezeknek a lehetőségeknek </a:t>
            </a:r>
            <a:r>
              <a:rPr lang="hu-HU" altLang="hu-HU" sz="2400" b="1" dirty="0"/>
              <a:t>értéke</a:t>
            </a:r>
            <a:r>
              <a:rPr lang="hu-HU" altLang="hu-HU" sz="2400" dirty="0"/>
              <a:t> van → figyelmen kívül hagyásukkal alulbecsülhetjük a projekt </a:t>
            </a:r>
            <a:r>
              <a:rPr lang="hu-HU" altLang="hu-HU" sz="2400" dirty="0" err="1"/>
              <a:t>NPV-jét</a:t>
            </a:r>
            <a:endParaRPr lang="hu-HU" altLang="hu-HU" sz="2400" dirty="0"/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400" dirty="0"/>
              <a:t>Az opciók értékelése meglehetősen </a:t>
            </a:r>
            <a:r>
              <a:rPr lang="hu-HU" altLang="hu-HU" sz="2400" dirty="0" smtClean="0"/>
              <a:t>bonyolult…</a:t>
            </a:r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290191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Reálopciók (</a:t>
            </a:r>
            <a:r>
              <a:rPr lang="hu-HU" dirty="0" smtClean="0"/>
              <a:t>II.)</a:t>
            </a:r>
            <a:endParaRPr lang="hu-HU" altLang="hu-HU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Példa 1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000" dirty="0"/>
              <a:t>Piacra dobnánk egy új terméket, amiből évi 100 bevételre számítunk, örökjáradék jelleggel, a beruházási összeg 300, a diszkontráta 20%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000" dirty="0"/>
              <a:t>Az </a:t>
            </a:r>
            <a:r>
              <a:rPr lang="hu-HU" altLang="hu-HU" sz="2000" b="1" dirty="0"/>
              <a:t>NPV</a:t>
            </a:r>
            <a:r>
              <a:rPr lang="hu-HU" altLang="hu-HU" sz="2000" dirty="0"/>
              <a:t> ekkor 100/0,2 – 300 = </a:t>
            </a:r>
            <a:r>
              <a:rPr lang="hu-HU" altLang="hu-HU" sz="2000" b="1" dirty="0"/>
              <a:t>200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000" dirty="0"/>
              <a:t>Tegyük fel, hogy az első év után kiderül, hogy a termék sikeres-e vagy sem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1800" dirty="0"/>
              <a:t>50%, hogy sikeres, ekkor a bevétel 150 végig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1800" dirty="0"/>
              <a:t>50%, hogy sikertelen, ekkor a bevétel csak 50 végig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000" dirty="0"/>
              <a:t>Ha sikertelen </a:t>
            </a:r>
            <a:r>
              <a:rPr lang="hu-HU" altLang="hu-HU" sz="2000" b="1" dirty="0"/>
              <a:t>leállíthatjuk</a:t>
            </a:r>
            <a:r>
              <a:rPr lang="hu-HU" altLang="hu-HU" sz="2000" dirty="0"/>
              <a:t>, eladhatjuk a gépeket, amikért 280-at kaphatunk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000" b="1" dirty="0"/>
              <a:t>Siker</a:t>
            </a:r>
            <a:r>
              <a:rPr lang="hu-HU" altLang="hu-HU" sz="2000" dirty="0"/>
              <a:t> esetén az </a:t>
            </a:r>
            <a:r>
              <a:rPr lang="hu-HU" altLang="hu-HU" sz="2000" b="1" dirty="0"/>
              <a:t>NPV =</a:t>
            </a:r>
            <a:r>
              <a:rPr lang="hu-HU" altLang="hu-HU" sz="2000" dirty="0"/>
              <a:t> 150/0,2 – 300 = </a:t>
            </a:r>
            <a:r>
              <a:rPr lang="hu-HU" altLang="hu-HU" sz="2000" b="1" dirty="0"/>
              <a:t>450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000" b="1" dirty="0"/>
              <a:t>Sikertelen</a:t>
            </a:r>
            <a:r>
              <a:rPr lang="hu-HU" altLang="hu-HU" sz="2000" dirty="0"/>
              <a:t> esetben, az </a:t>
            </a:r>
            <a:r>
              <a:rPr lang="hu-HU" altLang="hu-HU" sz="2000" b="1" dirty="0"/>
              <a:t>opció lehívásával</a:t>
            </a:r>
            <a:r>
              <a:rPr lang="hu-HU" altLang="hu-HU" sz="2000" dirty="0"/>
              <a:t> az </a:t>
            </a:r>
            <a:r>
              <a:rPr lang="hu-HU" altLang="hu-HU" sz="2000" b="1" dirty="0"/>
              <a:t>NPV =</a:t>
            </a:r>
            <a:r>
              <a:rPr lang="hu-HU" altLang="hu-HU" sz="2000" dirty="0"/>
              <a:t> (50 + 280)/1,2 – 300 = </a:t>
            </a:r>
            <a:r>
              <a:rPr lang="hu-HU" altLang="hu-HU" sz="2000" b="1" dirty="0"/>
              <a:t>-25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000" dirty="0"/>
              <a:t>A </a:t>
            </a:r>
            <a:r>
              <a:rPr lang="hu-HU" altLang="hu-HU" sz="2000" b="1" dirty="0"/>
              <a:t>várható NPV opcióval</a:t>
            </a:r>
            <a:r>
              <a:rPr lang="hu-HU" altLang="hu-HU" sz="2000" dirty="0"/>
              <a:t>: 0,5*450 + 0,5*-25 = </a:t>
            </a:r>
            <a:r>
              <a:rPr lang="hu-HU" altLang="hu-HU" sz="2000" b="1" dirty="0"/>
              <a:t>212,5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000" dirty="0"/>
              <a:t>Az </a:t>
            </a:r>
            <a:r>
              <a:rPr lang="hu-HU" altLang="hu-HU" sz="2000" b="1" dirty="0"/>
              <a:t>opció értéke</a:t>
            </a:r>
            <a:r>
              <a:rPr lang="hu-HU" altLang="hu-HU" sz="2000" dirty="0"/>
              <a:t> ez esetben 212,5 – 200 = </a:t>
            </a:r>
            <a:r>
              <a:rPr lang="hu-HU" altLang="hu-HU" sz="2000" b="1" dirty="0"/>
              <a:t>12,5</a:t>
            </a:r>
            <a:r>
              <a:rPr lang="hu-HU" altLang="hu-HU" sz="2000" dirty="0"/>
              <a:t>, azaz várhatóan ennyit nyerhetünk lehívásával</a:t>
            </a:r>
          </a:p>
        </p:txBody>
      </p:sp>
    </p:spTree>
    <p:extLst>
      <p:ext uri="{BB962C8B-B14F-4D97-AF65-F5344CB8AC3E}">
        <p14:creationId xmlns:p14="http://schemas.microsoft.com/office/powerpoint/2010/main" val="270465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Reálopciók (</a:t>
            </a:r>
            <a:r>
              <a:rPr lang="hu-HU" dirty="0" smtClean="0"/>
              <a:t>III.)</a:t>
            </a:r>
            <a:endParaRPr lang="hu-HU" altLang="hu-HU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Példa 2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Ugyanaz, mint Példa 1, csak a beruházási összeg 550, a visszanyerhető összeg 400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Az </a:t>
            </a:r>
            <a:r>
              <a:rPr lang="hu-HU" altLang="hu-HU" sz="2400" b="1" dirty="0"/>
              <a:t>„alap” NPV</a:t>
            </a:r>
            <a:r>
              <a:rPr lang="hu-HU" altLang="hu-HU" sz="2400" dirty="0"/>
              <a:t> ekkor 100/0,2 – 550 = </a:t>
            </a:r>
            <a:r>
              <a:rPr lang="hu-HU" altLang="hu-HU" sz="2400" b="1" dirty="0"/>
              <a:t>-50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000" dirty="0"/>
              <a:t>Nem valósítanánk meg a projektet!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Ha van opciónk: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000" dirty="0"/>
              <a:t>Siker NPV = 150/0,2 – 550 = 200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000" dirty="0"/>
              <a:t>Sikertelen NPV opcióval = (50 + 400)/1,2 – 550 = -175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A </a:t>
            </a:r>
            <a:r>
              <a:rPr lang="hu-HU" altLang="hu-HU" sz="2400" b="1" dirty="0"/>
              <a:t>várható NPV opcióval</a:t>
            </a:r>
            <a:r>
              <a:rPr lang="hu-HU" altLang="hu-HU" sz="2400" dirty="0"/>
              <a:t>: 0,5*200 + 0,5*-175 = </a:t>
            </a:r>
            <a:r>
              <a:rPr lang="hu-HU" altLang="hu-HU" sz="2400" b="1" dirty="0"/>
              <a:t>12,5</a:t>
            </a:r>
            <a:r>
              <a:rPr lang="hu-HU" altLang="hu-HU" sz="2400" dirty="0"/>
              <a:t> → ez már pozitív!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Az opció értéke pedig 12,5 – (-50) = </a:t>
            </a:r>
            <a:r>
              <a:rPr lang="hu-HU" altLang="hu-HU" sz="2400" b="1" dirty="0"/>
              <a:t>62,5</a:t>
            </a:r>
          </a:p>
        </p:txBody>
      </p:sp>
    </p:spTree>
    <p:extLst>
      <p:ext uri="{BB962C8B-B14F-4D97-AF65-F5344CB8AC3E}">
        <p14:creationId xmlns:p14="http://schemas.microsoft.com/office/powerpoint/2010/main" val="194329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Reálopciók (</a:t>
            </a:r>
            <a:r>
              <a:rPr lang="hu-HU" dirty="0" smtClean="0"/>
              <a:t>IV.)</a:t>
            </a:r>
            <a:endParaRPr lang="hu-HU" altLang="hu-HU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600200"/>
            <a:ext cx="8784976" cy="5141168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400" dirty="0"/>
              <a:t>Példa 3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000" dirty="0"/>
              <a:t>Új termék (pl. </a:t>
            </a:r>
            <a:r>
              <a:rPr lang="hu-HU" altLang="hu-HU" sz="2000" dirty="0" err="1"/>
              <a:t>polár</a:t>
            </a:r>
            <a:r>
              <a:rPr lang="hu-HU" altLang="hu-HU" sz="2000" dirty="0"/>
              <a:t> pulóver) kifejlesztésén gondolkodunk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1800" dirty="0"/>
              <a:t>Beruházási összeg 10 m Ft, várható PV 7,5 m Ft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1800" dirty="0"/>
              <a:t>A várható </a:t>
            </a:r>
            <a:r>
              <a:rPr lang="hu-HU" altLang="hu-HU" sz="1800" b="1" dirty="0"/>
              <a:t>NPV =</a:t>
            </a:r>
            <a:r>
              <a:rPr lang="hu-HU" altLang="hu-HU" sz="1800" dirty="0"/>
              <a:t> -10 + 7,5 = </a:t>
            </a:r>
            <a:r>
              <a:rPr lang="hu-HU" altLang="hu-HU" sz="1800" b="1" dirty="0"/>
              <a:t>-2,5</a:t>
            </a:r>
            <a:r>
              <a:rPr lang="hu-HU" altLang="hu-HU" sz="1800" dirty="0"/>
              <a:t> </a:t>
            </a:r>
            <a:r>
              <a:rPr lang="hu-HU" altLang="hu-HU" sz="1800" b="1" dirty="0"/>
              <a:t>m Ft</a:t>
            </a:r>
            <a:r>
              <a:rPr lang="hu-HU" altLang="hu-HU" sz="1800" dirty="0"/>
              <a:t> → nem tűnik jónak…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1800" dirty="0"/>
              <a:t>Feltételezzük: 50% siker, 50% bukás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000" dirty="0"/>
              <a:t>De: az új termék „ötletét” (</a:t>
            </a:r>
            <a:r>
              <a:rPr lang="hu-HU" altLang="hu-HU" sz="2000" dirty="0" err="1"/>
              <a:t>polár</a:t>
            </a:r>
            <a:r>
              <a:rPr lang="hu-HU" altLang="hu-HU" sz="2000" dirty="0"/>
              <a:t> anyagot) felhasználhatjuk másféle új termékekben is (pl. takarók, huzatok) → nagyobb piac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1800" dirty="0"/>
              <a:t>Ezeknek a termékeknek a fejlesztési költsége PV = -50 m Ft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1800" dirty="0"/>
              <a:t>Ha az alaptermék sikeres, akkor a többiből PV = 70 m Ft bevétel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1800" dirty="0"/>
              <a:t>Ha sikertelen, akkor PV = 20 m Ft bevétel</a:t>
            </a:r>
          </a:p>
          <a:p>
            <a:pPr lvl="2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1800" dirty="0"/>
              <a:t>Ha mindenképp bővítünk: -50 + 0,5*(70 + 20) = -5 m Ft </a:t>
            </a:r>
            <a:r>
              <a:rPr lang="hu-HU" altLang="hu-HU" sz="1800" dirty="0" err="1"/>
              <a:t>NPV-t</a:t>
            </a:r>
            <a:r>
              <a:rPr lang="hu-HU" altLang="hu-HU" sz="1800" dirty="0"/>
              <a:t> ad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000" dirty="0"/>
              <a:t>Várható </a:t>
            </a:r>
            <a:r>
              <a:rPr lang="hu-HU" altLang="hu-HU" sz="2000" b="1" dirty="0"/>
              <a:t>NPV a bővítési opcióval</a:t>
            </a:r>
            <a:r>
              <a:rPr lang="hu-HU" altLang="hu-HU" sz="2000" dirty="0"/>
              <a:t>: -10 + 7,5 + 0,5*(-50 + 70) + 0,5*0 = </a:t>
            </a:r>
            <a:r>
              <a:rPr lang="hu-HU" altLang="hu-HU" sz="2000" b="1" dirty="0"/>
              <a:t>7,5 m Ft </a:t>
            </a:r>
            <a:r>
              <a:rPr lang="hu-HU" altLang="hu-HU" sz="2000" dirty="0"/>
              <a:t>→ ez már pozitív!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000" dirty="0"/>
              <a:t>Ha az alaptermék sikertelen, nyilván nem fogjuk bővíteni a termékpalettát</a:t>
            </a:r>
          </a:p>
        </p:txBody>
      </p:sp>
    </p:spTree>
    <p:extLst>
      <p:ext uri="{BB962C8B-B14F-4D97-AF65-F5344CB8AC3E}">
        <p14:creationId xmlns:p14="http://schemas.microsoft.com/office/powerpoint/2010/main" val="323624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Pénzügyi eszközök (</a:t>
            </a:r>
            <a:r>
              <a:rPr lang="hu-HU" dirty="0" smtClean="0"/>
              <a:t>III.)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800" b="1" dirty="0" smtClean="0"/>
              <a:t>Betétek és hitelek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 smtClean="0"/>
              <a:t>Ügyfél követelése, ill. tartozása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 smtClean="0"/>
              <a:t>Betéti-, ill. hitelszerződés </a:t>
            </a:r>
            <a:r>
              <a:rPr lang="hu-HU" sz="2400" dirty="0"/>
              <a:t>tartalmazza az ügylet gazdasági-jogi </a:t>
            </a:r>
            <a:r>
              <a:rPr lang="hu-HU" sz="2400" dirty="0" smtClean="0"/>
              <a:t>vonatkozásait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dirty="0" smtClean="0"/>
              <a:t>Sokféle </a:t>
            </a:r>
            <a:r>
              <a:rPr lang="hu-HU" sz="2400" dirty="0"/>
              <a:t>konstrukció (lejárat, kamat, biztosítékok) </a:t>
            </a:r>
            <a:r>
              <a:rPr lang="hu-HU" sz="2400" dirty="0" smtClean="0"/>
              <a:t>lehet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800" b="1" dirty="0" smtClean="0"/>
              <a:t>Értékpapír</a:t>
            </a:r>
            <a:r>
              <a:rPr lang="hu-HU" sz="2800" dirty="0" smtClean="0"/>
              <a:t>: </a:t>
            </a:r>
            <a:r>
              <a:rPr lang="hu-HU" sz="2800" dirty="0"/>
              <a:t>vagyoni jogot megtestesítő </a:t>
            </a:r>
            <a:r>
              <a:rPr lang="hu-HU" sz="2800" dirty="0" smtClean="0"/>
              <a:t>forgalomképes („adható-vehető”) </a:t>
            </a:r>
            <a:r>
              <a:rPr lang="hu-HU" sz="2800" dirty="0"/>
              <a:t>okirat, </a:t>
            </a:r>
            <a:r>
              <a:rPr lang="hu-HU" sz="2800" dirty="0" smtClean="0"/>
              <a:t>követelés – két alapvető csoport: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b="1" dirty="0" smtClean="0"/>
              <a:t>Hitelviszonyt tartalmazó</a:t>
            </a:r>
            <a:r>
              <a:rPr lang="hu-HU" sz="2400" dirty="0" smtClean="0"/>
              <a:t>: a kibocsátó kötelezettséget </a:t>
            </a:r>
            <a:r>
              <a:rPr lang="hu-HU" sz="2400" dirty="0"/>
              <a:t>vállal a tőke későbbi, kamatokkal növelt értékének visszafizetésére</a:t>
            </a:r>
            <a:endParaRPr lang="hu-HU" sz="2400" dirty="0" smtClean="0"/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sz="2400" b="1" dirty="0" smtClean="0"/>
              <a:t>Tagsági-tulajdonosi jogokat tartalmazó</a:t>
            </a:r>
            <a:r>
              <a:rPr lang="hu-HU" sz="2400" dirty="0" smtClean="0"/>
              <a:t>: a kibocsátó tagsági </a:t>
            </a:r>
            <a:r>
              <a:rPr lang="hu-HU" sz="2400" dirty="0"/>
              <a:t>és vagyoni jogokat biztosít, ennek eredményeként </a:t>
            </a:r>
            <a:r>
              <a:rPr lang="hu-HU" sz="2400" dirty="0" smtClean="0"/>
              <a:t>beleszólást </a:t>
            </a:r>
            <a:r>
              <a:rPr lang="hu-HU" sz="2400" dirty="0"/>
              <a:t>a </a:t>
            </a:r>
            <a:r>
              <a:rPr lang="hu-HU" sz="2400" dirty="0" smtClean="0"/>
              <a:t>vállalat irányításába és jogosultságot </a:t>
            </a:r>
            <a:r>
              <a:rPr lang="hu-HU" sz="2400" dirty="0"/>
              <a:t>a profit egy </a:t>
            </a:r>
            <a:r>
              <a:rPr lang="hu-HU" sz="2400" dirty="0" smtClean="0"/>
              <a:t>részére</a:t>
            </a:r>
          </a:p>
        </p:txBody>
      </p:sp>
    </p:spTree>
    <p:extLst>
      <p:ext uri="{BB962C8B-B14F-4D97-AF65-F5344CB8AC3E}">
        <p14:creationId xmlns:p14="http://schemas.microsoft.com/office/powerpoint/2010/main" val="21959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Az értékpapírok csoportosítása (I.)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5069160"/>
          </a:xfrm>
        </p:spPr>
        <p:txBody>
          <a:bodyPr>
            <a:normAutofit fontScale="92500"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Lejárat</a:t>
            </a:r>
            <a:r>
              <a:rPr lang="hu-HU" dirty="0" smtClean="0"/>
              <a:t> szerint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Rövid: futamidő &lt; 1év (pl. kincstárjegy)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Közép: futamidő általában 1-3-5 év (pl. kötvény)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Hosszú: futamidő általában &gt; 5 év (pl. kötvény, záloglevél)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Lejárat nélküli (pl. részvény)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Hozam</a:t>
            </a:r>
            <a:r>
              <a:rPr lang="hu-HU" dirty="0" smtClean="0"/>
              <a:t> szerint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Formailag nem kamatozó </a:t>
            </a:r>
            <a:r>
              <a:rPr lang="hu-HU" dirty="0" smtClean="0"/>
              <a:t>(pl. </a:t>
            </a:r>
            <a:r>
              <a:rPr lang="hu-HU" dirty="0"/>
              <a:t>diszkont </a:t>
            </a:r>
            <a:r>
              <a:rPr lang="hu-HU" dirty="0" smtClean="0"/>
              <a:t>kincstárjegy)</a:t>
            </a:r>
            <a:endParaRPr lang="hu-HU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Fix kamatozású (a kötvény klasszikus alapformája)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Változó hozamú, többnyire osztalékot biztosító </a:t>
            </a:r>
            <a:r>
              <a:rPr lang="hu-HU" dirty="0" smtClean="0"/>
              <a:t>(pl. részvény)</a:t>
            </a:r>
            <a:endParaRPr lang="hu-HU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Átmeneti formák </a:t>
            </a:r>
            <a:r>
              <a:rPr lang="hu-HU" dirty="0" smtClean="0"/>
              <a:t>(pl. átváltható </a:t>
            </a:r>
            <a:r>
              <a:rPr lang="hu-HU" dirty="0"/>
              <a:t>kötvény, kamatozó </a:t>
            </a:r>
            <a:r>
              <a:rPr lang="hu-HU" dirty="0" smtClean="0"/>
              <a:t>részvény)</a:t>
            </a:r>
          </a:p>
        </p:txBody>
      </p:sp>
    </p:spTree>
    <p:extLst>
      <p:ext uri="{BB962C8B-B14F-4D97-AF65-F5344CB8AC3E}">
        <p14:creationId xmlns:p14="http://schemas.microsoft.com/office/powerpoint/2010/main" val="50996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/>
              <a:t>Az értékpapírok csoportosítása (</a:t>
            </a:r>
            <a:r>
              <a:rPr lang="hu-HU" sz="4000" dirty="0" smtClean="0"/>
              <a:t>II.)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23848" cy="499715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3100" b="1" dirty="0"/>
              <a:t>Forgalomképesség</a:t>
            </a:r>
            <a:r>
              <a:rPr lang="hu-HU" sz="3100" dirty="0"/>
              <a:t> </a:t>
            </a:r>
            <a:r>
              <a:rPr lang="hu-HU" sz="3100" dirty="0" smtClean="0"/>
              <a:t>szerint</a:t>
            </a:r>
            <a:endParaRPr lang="hu-HU" sz="3100" dirty="0"/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3100" dirty="0"/>
              <a:t>Közforgalmú: </a:t>
            </a:r>
            <a:r>
              <a:rPr lang="hu-HU" sz="3100" dirty="0" smtClean="0"/>
              <a:t>nyilvánosan adható-vehető</a:t>
            </a:r>
            <a:endParaRPr lang="hu-HU" sz="3100" dirty="0"/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3100" dirty="0" smtClean="0"/>
              <a:t>Meghatározott </a:t>
            </a:r>
            <a:r>
              <a:rPr lang="hu-HU" sz="3100" dirty="0"/>
              <a:t>körben </a:t>
            </a:r>
            <a:r>
              <a:rPr lang="hu-HU" sz="3100" dirty="0" smtClean="0"/>
              <a:t>forgatható: </a:t>
            </a:r>
            <a:r>
              <a:rPr lang="hu-HU" sz="3100" dirty="0"/>
              <a:t>zárt, előre meghatározott befektetői kör számára kibocsátott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3100" b="1" dirty="0"/>
              <a:t>Vagyoni jog</a:t>
            </a:r>
            <a:r>
              <a:rPr lang="hu-HU" sz="3100" dirty="0"/>
              <a:t> </a:t>
            </a:r>
            <a:r>
              <a:rPr lang="hu-HU" sz="3100" dirty="0" smtClean="0"/>
              <a:t>szerint</a:t>
            </a:r>
            <a:endParaRPr lang="hu-HU" sz="3100" dirty="0"/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3100" dirty="0" smtClean="0"/>
              <a:t>Hitelviszonyt megtestesítő</a:t>
            </a:r>
            <a:endParaRPr lang="hu-HU" sz="3100" dirty="0"/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3100" dirty="0" smtClean="0"/>
              <a:t>Tagsági-, tulajdonjogot megtestesítő</a:t>
            </a:r>
            <a:endParaRPr lang="hu-HU" sz="3100" dirty="0"/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3100" dirty="0"/>
              <a:t>Árujogot </a:t>
            </a:r>
            <a:r>
              <a:rPr lang="hu-HU" sz="3100" dirty="0" smtClean="0"/>
              <a:t>(=árura </a:t>
            </a:r>
            <a:r>
              <a:rPr lang="hu-HU" sz="3100" dirty="0"/>
              <a:t>vonatkozó </a:t>
            </a:r>
            <a:r>
              <a:rPr lang="hu-HU" sz="3100" dirty="0" smtClean="0"/>
              <a:t>tulajdonjogot) megtestesítő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3100" b="1" dirty="0"/>
              <a:t>Kibocsátó</a:t>
            </a:r>
            <a:r>
              <a:rPr lang="hu-HU" sz="3100" dirty="0"/>
              <a:t> szerint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3100" dirty="0"/>
              <a:t>Társaságok, vállalatok, magánszemélyek (pl. részvény, vállalati kötvény)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3100" dirty="0"/>
              <a:t>Pénzintézetek (pl. letéti jegy)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3100" dirty="0"/>
              <a:t>Állam (pl. diszkont kincstárjegy, államkötvény, ill. a helyi </a:t>
            </a:r>
            <a:r>
              <a:rPr lang="hu-HU" sz="3100" dirty="0" err="1" smtClean="0"/>
              <a:t>önkor-mányzatok</a:t>
            </a:r>
            <a:r>
              <a:rPr lang="hu-HU" sz="3100" dirty="0" smtClean="0"/>
              <a:t> </a:t>
            </a:r>
            <a:r>
              <a:rPr lang="hu-HU" sz="3100" dirty="0"/>
              <a:t>által kibocsátott kötvények, pl. kommunális kötvény</a:t>
            </a:r>
            <a:r>
              <a:rPr lang="hu-HU" sz="3100" dirty="0" smtClean="0"/>
              <a:t>)</a:t>
            </a:r>
            <a:endParaRPr lang="hu-HU" sz="31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67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értékpapírok csoportosítása (</a:t>
            </a:r>
            <a:r>
              <a:rPr lang="hu-HU" dirty="0" smtClean="0"/>
              <a:t>III.)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Formai megjelenés </a:t>
            </a:r>
            <a:r>
              <a:rPr lang="hu-HU" dirty="0" smtClean="0"/>
              <a:t>szerint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i="1" dirty="0" smtClean="0"/>
              <a:t>Materializált</a:t>
            </a:r>
            <a:r>
              <a:rPr lang="hu-HU" dirty="0" smtClean="0"/>
              <a:t>: </a:t>
            </a:r>
            <a:r>
              <a:rPr lang="hu-HU" dirty="0"/>
              <a:t>szigorú formai </a:t>
            </a:r>
            <a:r>
              <a:rPr lang="hu-HU" dirty="0" smtClean="0"/>
              <a:t>követelmények, az </a:t>
            </a:r>
            <a:r>
              <a:rPr lang="hu-HU" dirty="0"/>
              <a:t>adott fajtára előírt törvényes kellékekkel ellátva, </a:t>
            </a:r>
            <a:r>
              <a:rPr lang="hu-HU" dirty="0" smtClean="0"/>
              <a:t>jogosított </a:t>
            </a:r>
            <a:r>
              <a:rPr lang="hu-HU" dirty="0"/>
              <a:t>nyomdákban, </a:t>
            </a:r>
            <a:r>
              <a:rPr lang="hu-HU" dirty="0" smtClean="0"/>
              <a:t>hamisíthatóság elleni </a:t>
            </a:r>
            <a:r>
              <a:rPr lang="hu-HU" dirty="0" err="1" smtClean="0"/>
              <a:t>techn</a:t>
            </a:r>
            <a:r>
              <a:rPr lang="hu-HU" dirty="0" smtClean="0"/>
              <a:t>.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i="1" dirty="0" err="1" smtClean="0"/>
              <a:t>Dematerializált</a:t>
            </a:r>
            <a:r>
              <a:rPr lang="hu-HU" dirty="0" smtClean="0"/>
              <a:t>: </a:t>
            </a:r>
            <a:r>
              <a:rPr lang="hu-HU" dirty="0"/>
              <a:t>elektronikus úton </a:t>
            </a:r>
            <a:r>
              <a:rPr lang="hu-HU" dirty="0" smtClean="0"/>
              <a:t>rögzített, </a:t>
            </a:r>
            <a:r>
              <a:rPr lang="hu-HU" dirty="0"/>
              <a:t>értékpapír-számlán nyilvántartott, az értékpapír valamennyi kellékét tartalmazó </a:t>
            </a:r>
            <a:r>
              <a:rPr lang="hu-HU" dirty="0" smtClean="0"/>
              <a:t>adat; mindig </a:t>
            </a:r>
            <a:r>
              <a:rPr lang="hu-HU" dirty="0"/>
              <a:t>névre </a:t>
            </a:r>
            <a:r>
              <a:rPr lang="hu-HU" dirty="0" smtClean="0"/>
              <a:t>szóló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dirty="0" smtClean="0"/>
              <a:t>Átruházási lehetőség </a:t>
            </a:r>
            <a:r>
              <a:rPr lang="hu-HU" dirty="0" smtClean="0"/>
              <a:t>szerint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i="1" dirty="0" smtClean="0"/>
              <a:t>Bemutatóra szóló</a:t>
            </a:r>
            <a:r>
              <a:rPr lang="hu-HU" dirty="0" smtClean="0"/>
              <a:t>: </a:t>
            </a:r>
            <a:r>
              <a:rPr lang="hu-HU" dirty="0"/>
              <a:t>nincs feltüntetve a kedvezményezett neve, </a:t>
            </a:r>
            <a:r>
              <a:rPr lang="hu-HU" dirty="0" smtClean="0"/>
              <a:t>az </a:t>
            </a:r>
            <a:r>
              <a:rPr lang="hu-HU" dirty="0"/>
              <a:t>átruházás egyszerű fizikai átadással </a:t>
            </a:r>
            <a:r>
              <a:rPr lang="hu-HU" dirty="0" smtClean="0"/>
              <a:t>történik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i="1" dirty="0" smtClean="0"/>
              <a:t>Névre, ill. rendeletre szóló</a:t>
            </a:r>
            <a:r>
              <a:rPr lang="hu-HU" dirty="0" smtClean="0"/>
              <a:t>: </a:t>
            </a:r>
            <a:r>
              <a:rPr lang="hu-HU" dirty="0"/>
              <a:t>meghatározott személy nevére, </a:t>
            </a:r>
            <a:r>
              <a:rPr lang="hu-HU" dirty="0" smtClean="0"/>
              <a:t>ill. </a:t>
            </a:r>
            <a:r>
              <a:rPr lang="hu-HU" dirty="0"/>
              <a:t>rendeletére </a:t>
            </a:r>
            <a:r>
              <a:rPr lang="hu-HU" dirty="0" smtClean="0"/>
              <a:t>kiállítva, csak az ő </a:t>
            </a:r>
            <a:r>
              <a:rPr lang="hu-HU" dirty="0"/>
              <a:t>írásbeli nyilatkozatával lehet </a:t>
            </a:r>
            <a:r>
              <a:rPr lang="hu-HU" dirty="0" smtClean="0"/>
              <a:t>elidegeníteni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822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Pénzügyi közvetítés (I.)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23848" cy="4997152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400" b="1" dirty="0"/>
              <a:t>Közvetítés</a:t>
            </a:r>
            <a:r>
              <a:rPr lang="hu-HU" sz="2400" dirty="0"/>
              <a:t>: a megtakarító </a:t>
            </a:r>
            <a:r>
              <a:rPr lang="hu-HU" sz="2400" dirty="0" smtClean="0"/>
              <a:t>(szabad pénzeszközzel rendelkező) és </a:t>
            </a:r>
            <a:r>
              <a:rPr lang="hu-HU" sz="2400" dirty="0"/>
              <a:t>a felhasználó </a:t>
            </a:r>
            <a:r>
              <a:rPr lang="hu-HU" sz="2400" dirty="0" smtClean="0"/>
              <a:t>(forrást igénylő) összehozása; </a:t>
            </a:r>
            <a:r>
              <a:rPr lang="hu-HU" sz="2400" dirty="0"/>
              <a:t>hozammal, kockázattal, futamidővel kapcsolatos </a:t>
            </a:r>
            <a:r>
              <a:rPr lang="hu-HU" sz="2400" dirty="0" smtClean="0"/>
              <a:t>elvárásaik összehangolása</a:t>
            </a:r>
            <a:endParaRPr lang="hu-HU" sz="2400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400" dirty="0"/>
              <a:t>A közvetítés </a:t>
            </a:r>
            <a:r>
              <a:rPr lang="hu-HU" sz="2400" b="1" dirty="0"/>
              <a:t>motivációi</a:t>
            </a:r>
            <a:r>
              <a:rPr lang="hu-HU" sz="2400" dirty="0"/>
              <a:t>: kockázat-/lejárat-/hely-/mennyiség-transzformáció, </a:t>
            </a:r>
            <a:r>
              <a:rPr lang="hu-HU" sz="2400" dirty="0" smtClean="0"/>
              <a:t>méretgazdaságosan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400" b="1" dirty="0" smtClean="0"/>
              <a:t>Közvetlen </a:t>
            </a:r>
            <a:r>
              <a:rPr lang="hu-HU" sz="2400" b="1" dirty="0"/>
              <a:t>tőkeáramlást biztosító intézmények: </a:t>
            </a:r>
            <a:r>
              <a:rPr lang="hu-HU" sz="2400" dirty="0"/>
              <a:t>t</a:t>
            </a:r>
            <a:r>
              <a:rPr lang="hu-HU" sz="2400" dirty="0" smtClean="0"/>
              <a:t>őzsde és értékpapír-forgalmazást </a:t>
            </a:r>
            <a:r>
              <a:rPr lang="hu-HU" sz="2400" dirty="0"/>
              <a:t>végző intézmények (brókercégek, bankok értékpapír osztálya)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400" b="1" dirty="0"/>
              <a:t>Közvetett tőkeáramlást biztosító intézmények:</a:t>
            </a:r>
            <a:endParaRPr lang="hu-HU" sz="2400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200" b="1" dirty="0"/>
              <a:t>Monetáris </a:t>
            </a:r>
            <a:r>
              <a:rPr lang="hu-HU" sz="2200" b="1" dirty="0" smtClean="0"/>
              <a:t>közvetítők</a:t>
            </a:r>
            <a:r>
              <a:rPr lang="hu-HU" sz="2200" dirty="0" smtClean="0"/>
              <a:t>: bankok</a:t>
            </a:r>
            <a:endParaRPr lang="hu-HU" sz="2200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200" b="1" dirty="0"/>
              <a:t>Nem monetáris közvetítők</a:t>
            </a:r>
            <a:endParaRPr lang="hu-HU" sz="2200" dirty="0"/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000" b="1" dirty="0"/>
              <a:t>Egyéb bankszerűen működő </a:t>
            </a:r>
            <a:r>
              <a:rPr lang="hu-HU" sz="2000" b="1" dirty="0" smtClean="0"/>
              <a:t>közvetítők</a:t>
            </a:r>
            <a:r>
              <a:rPr lang="hu-HU" sz="2000" dirty="0" smtClean="0"/>
              <a:t>: befektetési bankok, befektetési alapok, szövetkezeti hitelintézet, jelzálogbankok</a:t>
            </a:r>
            <a:endParaRPr lang="hu-HU" sz="2000" dirty="0"/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000" b="1" dirty="0"/>
              <a:t>Nem bankjellegű pénzügyi </a:t>
            </a:r>
            <a:r>
              <a:rPr lang="hu-HU" sz="2000" b="1" dirty="0" smtClean="0"/>
              <a:t>intézmények: </a:t>
            </a:r>
            <a:r>
              <a:rPr lang="hu-HU" sz="2000" dirty="0"/>
              <a:t>b</a:t>
            </a:r>
            <a:r>
              <a:rPr lang="hu-HU" sz="2000" dirty="0" smtClean="0"/>
              <a:t>iztosító társaságok, nyugdíjalapok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67710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Pénzügyi közvetítés (</a:t>
            </a:r>
            <a:r>
              <a:rPr lang="hu-HU" dirty="0" smtClean="0"/>
              <a:t>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b="1" dirty="0"/>
              <a:t>Bankok:</a:t>
            </a:r>
            <a:r>
              <a:rPr lang="hu-HU" dirty="0"/>
              <a:t> e</a:t>
            </a:r>
            <a:r>
              <a:rPr lang="hu-HU" dirty="0" smtClean="0"/>
              <a:t>lsősorban betétek gyűjtése, hitelek folyósítása; összegek </a:t>
            </a:r>
            <a:r>
              <a:rPr lang="hu-HU" dirty="0"/>
              <a:t>és lejárati </a:t>
            </a:r>
            <a:r>
              <a:rPr lang="hu-HU" dirty="0" smtClean="0"/>
              <a:t>szerkezet </a:t>
            </a:r>
            <a:r>
              <a:rPr lang="hu-HU" dirty="0"/>
              <a:t>ügyfelek </a:t>
            </a:r>
            <a:r>
              <a:rPr lang="hu-HU" dirty="0" smtClean="0"/>
              <a:t>igényei szerinti kialakítása</a:t>
            </a:r>
            <a:endParaRPr lang="hu-HU" dirty="0"/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b="1" dirty="0"/>
              <a:t>Befektetési bankok:</a:t>
            </a:r>
            <a:r>
              <a:rPr lang="hu-HU" dirty="0"/>
              <a:t> elsősorban </a:t>
            </a:r>
            <a:r>
              <a:rPr lang="hu-HU" dirty="0" smtClean="0"/>
              <a:t>angolszász országokban, </a:t>
            </a:r>
            <a:r>
              <a:rPr lang="hu-HU" dirty="0"/>
              <a:t>befektetésre specializált </a:t>
            </a:r>
            <a:r>
              <a:rPr lang="hu-HU" dirty="0" smtClean="0"/>
              <a:t>bankok, nagyobb beruházások finanszírozásának megszervezése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b="1" dirty="0"/>
              <a:t>Befektetési alapok:</a:t>
            </a:r>
            <a:r>
              <a:rPr lang="hu-HU" dirty="0"/>
              <a:t> </a:t>
            </a:r>
            <a:r>
              <a:rPr lang="hu-HU" dirty="0" smtClean="0"/>
              <a:t>értékpapírt </a:t>
            </a:r>
            <a:r>
              <a:rPr lang="hu-HU" dirty="0"/>
              <a:t>venni szándékozók sok kisösszegű </a:t>
            </a:r>
            <a:r>
              <a:rPr lang="hu-HU" dirty="0" smtClean="0"/>
              <a:t>megtakarításának összegyűjtése, </a:t>
            </a:r>
            <a:r>
              <a:rPr lang="hu-HU" dirty="0"/>
              <a:t>majd </a:t>
            </a:r>
            <a:r>
              <a:rPr lang="hu-HU" dirty="0" smtClean="0"/>
              <a:t>befektetés valamilyen stratégia szerint</a:t>
            </a:r>
            <a:endParaRPr lang="hu-HU" dirty="0"/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b="1" dirty="0"/>
              <a:t>Szövetkezeti hitelintézet:</a:t>
            </a:r>
            <a:r>
              <a:rPr lang="hu-HU" dirty="0"/>
              <a:t> </a:t>
            </a:r>
            <a:r>
              <a:rPr lang="hu-HU" dirty="0" smtClean="0"/>
              <a:t>pl. </a:t>
            </a:r>
            <a:r>
              <a:rPr lang="hu-HU" dirty="0"/>
              <a:t>takarékpénztárak, </a:t>
            </a:r>
            <a:r>
              <a:rPr lang="hu-HU" dirty="0" smtClean="0"/>
              <a:t>hitelszövetkezetek, </a:t>
            </a:r>
            <a:r>
              <a:rPr lang="hu-HU" dirty="0"/>
              <a:t>p</a:t>
            </a:r>
            <a:r>
              <a:rPr lang="hu-HU" dirty="0" smtClean="0"/>
              <a:t>l</a:t>
            </a:r>
            <a:r>
              <a:rPr lang="hu-HU" dirty="0"/>
              <a:t>. </a:t>
            </a:r>
            <a:r>
              <a:rPr lang="hu-HU" dirty="0" smtClean="0"/>
              <a:t>lakásépítési jelzáloghitelek, fogyasztási kölcsönök nyújtása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b="1" dirty="0"/>
              <a:t>Jelzálogbankok:</a:t>
            </a:r>
            <a:r>
              <a:rPr lang="hu-HU" dirty="0"/>
              <a:t> </a:t>
            </a:r>
            <a:r>
              <a:rPr lang="hu-HU" dirty="0" smtClean="0"/>
              <a:t>ingatlanok </a:t>
            </a:r>
            <a:r>
              <a:rPr lang="hu-HU" dirty="0"/>
              <a:t>hosszú távú finanszírozási </a:t>
            </a:r>
            <a:r>
              <a:rPr lang="hu-HU" dirty="0" smtClean="0"/>
              <a:t>igényére jelzáloglevelek (értékpapírok) kibocsátása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b="1" dirty="0"/>
              <a:t>Nem bankjellegű szerződéses intézmények:</a:t>
            </a:r>
            <a:r>
              <a:rPr lang="hu-HU" dirty="0"/>
              <a:t> </a:t>
            </a:r>
            <a:r>
              <a:rPr lang="hu-HU" dirty="0" smtClean="0"/>
              <a:t>rendszeres </a:t>
            </a:r>
            <a:r>
              <a:rPr lang="hu-HU" dirty="0"/>
              <a:t>havi </a:t>
            </a:r>
            <a:r>
              <a:rPr lang="hu-HU" dirty="0" smtClean="0"/>
              <a:t>befizetések </a:t>
            </a:r>
            <a:r>
              <a:rPr lang="hu-HU" dirty="0"/>
              <a:t>hosszú távra </a:t>
            </a:r>
            <a:r>
              <a:rPr lang="hu-HU" dirty="0" smtClean="0"/>
              <a:t>befektetése; nyugdíjazás/káresemény </a:t>
            </a:r>
            <a:r>
              <a:rPr lang="hu-HU" dirty="0"/>
              <a:t>esetén </a:t>
            </a:r>
            <a:r>
              <a:rPr lang="hu-HU" dirty="0" smtClean="0"/>
              <a:t>fizet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445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2993</TotalTime>
  <Words>3358</Words>
  <Application>Microsoft Office PowerPoint</Application>
  <PresentationFormat>Diavetítés a képernyőre (4:3 oldalarány)</PresentationFormat>
  <Paragraphs>291</Paragraphs>
  <Slides>35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35</vt:i4>
      </vt:variant>
    </vt:vector>
  </HeadingPairs>
  <TitlesOfParts>
    <vt:vector size="36" baseType="lpstr">
      <vt:lpstr>Medián</vt:lpstr>
      <vt:lpstr>PÉNZÜGYI ESZKÖZÖK, PIACOK</vt:lpstr>
      <vt:lpstr>Pénzügyi eszközök (I.)</vt:lpstr>
      <vt:lpstr>Pénzügyi eszközök (II.)</vt:lpstr>
      <vt:lpstr>Pénzügyi eszközök (III.)</vt:lpstr>
      <vt:lpstr>Az értékpapírok csoportosítása (I.)</vt:lpstr>
      <vt:lpstr>Az értékpapírok csoportosítása (II.)</vt:lpstr>
      <vt:lpstr>Az értékpapírok csoportosítása (III.)</vt:lpstr>
      <vt:lpstr>Pénzügyi közvetítés (I.)</vt:lpstr>
      <vt:lpstr>Pénzügyi közvetítés (II.)</vt:lpstr>
      <vt:lpstr>Pénzügyi közvetítés (III.)</vt:lpstr>
      <vt:lpstr>Pénzügyi piacok</vt:lpstr>
      <vt:lpstr>A kötvény (I.)</vt:lpstr>
      <vt:lpstr>A kötvény (II.)</vt:lpstr>
      <vt:lpstr>A kötvény (III.) </vt:lpstr>
      <vt:lpstr>Állampapírok</vt:lpstr>
      <vt:lpstr>A részvény (I.)</vt:lpstr>
      <vt:lpstr>A részvény (II.)</vt:lpstr>
      <vt:lpstr>A részvény (III.)</vt:lpstr>
      <vt:lpstr>A befektetési jegy (I.)</vt:lpstr>
      <vt:lpstr>A befektetési jegy (II.)</vt:lpstr>
      <vt:lpstr>A tőzsde</vt:lpstr>
      <vt:lpstr>Tőzsdék csoportosítása</vt:lpstr>
      <vt:lpstr>Tőzsdén kívüli piacok</vt:lpstr>
      <vt:lpstr>Tőzsdei ügynökségek</vt:lpstr>
      <vt:lpstr>Tőzsdei és OTC ügyletek csoportosítása</vt:lpstr>
      <vt:lpstr>Azonnali ügyletek (I.)</vt:lpstr>
      <vt:lpstr>Azonnali ügyletek (II.)</vt:lpstr>
      <vt:lpstr>Származtatott ügyletek (I.)</vt:lpstr>
      <vt:lpstr>Származtatott ügyletek (II.)</vt:lpstr>
      <vt:lpstr>Származtatott ügyletek (III.)</vt:lpstr>
      <vt:lpstr>Származtatott ügyletek (IV.)</vt:lpstr>
      <vt:lpstr>Reálopciók (I.)</vt:lpstr>
      <vt:lpstr>Reálopciók (II.)</vt:lpstr>
      <vt:lpstr>Reálopciók (III.)</vt:lpstr>
      <vt:lpstr>Reálopciók (IV.)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Pénzügyek</dc:title>
  <dc:creator>Dülk Marcell</dc:creator>
  <cp:lastModifiedBy>Dülk Marcell</cp:lastModifiedBy>
  <cp:revision>281</cp:revision>
  <dcterms:created xsi:type="dcterms:W3CDTF">2013-09-05T10:07:26Z</dcterms:created>
  <dcterms:modified xsi:type="dcterms:W3CDTF">2013-10-28T20:00:01Z</dcterms:modified>
</cp:coreProperties>
</file>