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23"/>
  </p:notesMasterIdLst>
  <p:sldIdLst>
    <p:sldId id="260" r:id="rId2"/>
    <p:sldId id="361" r:id="rId3"/>
    <p:sldId id="362" r:id="rId4"/>
    <p:sldId id="363" r:id="rId5"/>
    <p:sldId id="364" r:id="rId6"/>
    <p:sldId id="365" r:id="rId7"/>
    <p:sldId id="366" r:id="rId8"/>
    <p:sldId id="367" r:id="rId9"/>
    <p:sldId id="373" r:id="rId10"/>
    <p:sldId id="369" r:id="rId11"/>
    <p:sldId id="368" r:id="rId12"/>
    <p:sldId id="370" r:id="rId13"/>
    <p:sldId id="371" r:id="rId14"/>
    <p:sldId id="372" r:id="rId15"/>
    <p:sldId id="374" r:id="rId16"/>
    <p:sldId id="376" r:id="rId17"/>
    <p:sldId id="375" r:id="rId18"/>
    <p:sldId id="377" r:id="rId19"/>
    <p:sldId id="379" r:id="rId20"/>
    <p:sldId id="378" r:id="rId21"/>
    <p:sldId id="360" r:id="rId22"/>
  </p:sldIdLst>
  <p:sldSz cx="9144000" cy="6858000" type="screen4x3"/>
  <p:notesSz cx="6858000" cy="9144000"/>
  <p:defaultTextStyle>
    <a:defPPr>
      <a:defRPr lang="hu-HU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CCFFFF"/>
    <a:srgbClr val="FF7C80"/>
    <a:srgbClr val="99FF66"/>
    <a:srgbClr val="FFFF00"/>
    <a:srgbClr val="656565"/>
    <a:srgbClr val="CCCC00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232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100" d="100"/>
          <a:sy n="100" d="100"/>
        </p:scale>
        <p:origin x="-846" y="58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noProof="0"/>
              <a:t>Mintaszöveg szerkesztése </a:t>
            </a:r>
          </a:p>
          <a:p>
            <a:pPr lvl="1"/>
            <a:r>
              <a:rPr lang="hu-HU" noProof="0"/>
              <a:t>Második szint</a:t>
            </a:r>
          </a:p>
          <a:p>
            <a:pPr lvl="2"/>
            <a:r>
              <a:rPr lang="hu-HU" noProof="0"/>
              <a:t>Harmadik szint</a:t>
            </a:r>
          </a:p>
          <a:p>
            <a:pPr lvl="3"/>
            <a:r>
              <a:rPr lang="hu-HU" noProof="0"/>
              <a:t>Negyedik szint</a:t>
            </a:r>
          </a:p>
          <a:p>
            <a:pPr lvl="4"/>
            <a:r>
              <a:rPr lang="hu-HU" noProof="0"/>
              <a:t>Ötödik szint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A55CD248-9D28-2343-B73F-1D84A715347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404096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427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F9F754-92DD-0F4D-9AD6-0C4753C3A652}" type="slidenum">
              <a:rPr lang="hu-HU" smtClean="0"/>
              <a:pPr>
                <a:defRPr/>
              </a:pPr>
              <a:t>1</a:t>
            </a:fld>
            <a:endParaRPr lang="hu-H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Click to edit Master title style</a:t>
            </a:r>
            <a:endParaRPr lang="hu-H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Click to edit Master subtitle style</a:t>
            </a:r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E1D86-424C-1540-94B4-ABE557DED137}" type="slidenum">
              <a:rPr lang="hu-HU"/>
              <a:pPr>
                <a:defRPr/>
              </a:pPr>
              <a:t>‹#›</a:t>
            </a:fld>
            <a:endParaRPr lang="hu-H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987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6199A7-9241-B04E-AE2C-4051262AE4A9}" type="slidenum">
              <a:rPr lang="hu-HU"/>
              <a:pPr>
                <a:defRPr/>
              </a:pPr>
              <a:t>‹#›</a:t>
            </a:fld>
            <a:endParaRPr lang="hu-H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583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19800"/>
          </a:xfrm>
        </p:spPr>
        <p:txBody>
          <a:bodyPr vert="eaVert"/>
          <a:lstStyle/>
          <a:p>
            <a:r>
              <a:rPr lang="hu-HU" smtClean="0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19800"/>
          </a:xfrm>
        </p:spPr>
        <p:txBody>
          <a:bodyPr vert="eaVert"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990F4-B68D-B44E-8337-03D8D2C88037}" type="slidenum">
              <a:rPr lang="hu-HU"/>
              <a:pPr>
                <a:defRPr/>
              </a:pPr>
              <a:t>‹#›</a:t>
            </a:fld>
            <a:endParaRPr lang="hu-H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261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9BB04E-4722-FB4D-BE5C-1F4D2C362164}" type="slidenum">
              <a:rPr lang="hu-HU"/>
              <a:pPr>
                <a:defRPr/>
              </a:pPr>
              <a:t>‹#›</a:t>
            </a:fld>
            <a:endParaRPr lang="hu-H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966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B5BBB9-D22F-E14E-A22C-ECEEA0680613}" type="slidenum">
              <a:rPr lang="hu-HU"/>
              <a:pPr>
                <a:defRPr/>
              </a:pPr>
              <a:t>‹#›</a:t>
            </a:fld>
            <a:endParaRPr lang="hu-H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77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6A4EE-43D4-6B4D-B607-98539BE7ADAB}" type="slidenum">
              <a:rPr lang="hu-HU"/>
              <a:pPr>
                <a:defRPr/>
              </a:pPr>
              <a:t>‹#›</a:t>
            </a:fld>
            <a:endParaRPr lang="hu-H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654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hu-H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DAB1C7-E577-7044-987A-C087224B8BF1}" type="slidenum">
              <a:rPr lang="hu-HU"/>
              <a:pPr>
                <a:defRPr/>
              </a:pPr>
              <a:t>‹#›</a:t>
            </a:fld>
            <a:endParaRPr lang="hu-H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641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 lang="hu-H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A88428-9389-D747-8053-E29359DE5905}" type="slidenum">
              <a:rPr lang="hu-HU"/>
              <a:pPr>
                <a:defRPr/>
              </a:pPr>
              <a:t>‹#›</a:t>
            </a:fld>
            <a:endParaRPr lang="hu-H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92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EC66BB-4951-5442-A82F-EB2B1D5EE572}" type="slidenum">
              <a:rPr lang="hu-HU"/>
              <a:pPr>
                <a:defRPr/>
              </a:pPr>
              <a:t>‹#›</a:t>
            </a:fld>
            <a:endParaRPr lang="hu-H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206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hu-H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1912F9-75A8-5342-B60D-874C6608F2E5}" type="slidenum">
              <a:rPr lang="hu-HU"/>
              <a:pPr>
                <a:defRPr/>
              </a:pPr>
              <a:t>‹#›</a:t>
            </a:fld>
            <a:endParaRPr lang="hu-H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188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Click to edit Master title style</a:t>
            </a:r>
            <a:endParaRPr lang="hu-H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u-HU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0D5942-8244-094A-BCA8-FE889811C131}" type="slidenum">
              <a:rPr lang="hu-HU"/>
              <a:pPr>
                <a:defRPr/>
              </a:pPr>
              <a:t>‹#›</a:t>
            </a:fld>
            <a:endParaRPr lang="hu-H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151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FFFF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Mintaszöveg szerkesztése 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156325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+mn-cs"/>
              </a:defRPr>
            </a:lvl1pPr>
          </a:lstStyle>
          <a:p>
            <a:pPr>
              <a:defRPr/>
            </a:pPr>
            <a:fld id="{6A7A632B-67B0-924A-9DC7-09AEC3B7384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pic>
        <p:nvPicPr>
          <p:cNvPr id="1029" name="Picture 18" descr="v1cimer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963" y="6230938"/>
            <a:ext cx="935037" cy="62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9" descr="muegyred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5713"/>
            <a:ext cx="17557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ea typeface="ＭＳ Ｐゴシック" charset="0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ea typeface="ＭＳ Ｐゴシック" charset="0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ea typeface="ＭＳ Ｐゴシック" charset="0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ea typeface="ＭＳ Ｐゴシック" charset="0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ＭＳ Ｐゴシック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›"/>
        <a:defRPr sz="24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ＭＳ Ｐゴシック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ＭＳ Ｐゴシック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ＭＳ Ｐゴシック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97200"/>
            <a:ext cx="9144000" cy="2286000"/>
          </a:xfrm>
        </p:spPr>
        <p:txBody>
          <a:bodyPr/>
          <a:lstStyle/>
          <a:p>
            <a:pPr>
              <a:defRPr/>
            </a:pPr>
            <a:r>
              <a:rPr lang="hu-HU" dirty="0">
                <a:latin typeface="Tahoma" charset="0"/>
                <a:cs typeface="+mj-cs"/>
              </a:rPr>
              <a:t>Villamosság élettani hatásai</a:t>
            </a:r>
            <a:r>
              <a:rPr lang="hu-HU" sz="4000" dirty="0">
                <a:latin typeface="Tahoma" charset="0"/>
                <a:cs typeface="+mj-cs"/>
              </a:rPr>
              <a:t/>
            </a:r>
            <a:br>
              <a:rPr lang="hu-HU" sz="4000" dirty="0">
                <a:latin typeface="Tahoma" charset="0"/>
                <a:cs typeface="+mj-cs"/>
              </a:rPr>
            </a:br>
            <a:r>
              <a:rPr lang="hu-HU" sz="4000" dirty="0">
                <a:latin typeface="Tahoma" charset="0"/>
                <a:cs typeface="+mj-cs"/>
              </a:rPr>
              <a:t/>
            </a:r>
            <a:br>
              <a:rPr lang="hu-HU" sz="4000" dirty="0">
                <a:latin typeface="Tahoma" charset="0"/>
                <a:cs typeface="+mj-cs"/>
              </a:rPr>
            </a:br>
            <a:r>
              <a:rPr lang="hu-HU" sz="3200" dirty="0" smtClean="0">
                <a:latin typeface="Tahoma" charset="0"/>
                <a:cs typeface="+mj-cs"/>
              </a:rPr>
              <a:t>Érzékszervek működésének alapjai</a:t>
            </a:r>
            <a:r>
              <a:rPr lang="hu-HU" sz="2400" dirty="0">
                <a:latin typeface="Tahoma" charset="0"/>
                <a:cs typeface="+mj-cs"/>
              </a:rPr>
              <a:t/>
            </a:r>
            <a:br>
              <a:rPr lang="hu-HU" sz="2400" dirty="0">
                <a:latin typeface="Tahoma" charset="0"/>
                <a:cs typeface="+mj-cs"/>
              </a:rPr>
            </a:br>
            <a:endParaRPr lang="hu-HU" sz="2400" dirty="0">
              <a:latin typeface="Tahoma" charset="0"/>
              <a:cs typeface="+mj-cs"/>
            </a:endParaRP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0" y="5876925"/>
            <a:ext cx="91440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hu-HU" b="1" smtClean="0"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  <a:cs typeface="+mn-cs"/>
              </a:rPr>
              <a:t>Tamus Zoltán Ádám </a:t>
            </a:r>
            <a:endParaRPr lang="hu-HU" b="1" baseline="30000" smtClean="0">
              <a:effectLst>
                <a:outerShdw blurRad="38100" dist="38100" dir="2700000" algn="tl">
                  <a:srgbClr val="FFFFFF"/>
                </a:outerShdw>
              </a:effectLst>
              <a:latin typeface="Tahoma" charset="0"/>
              <a:cs typeface="+mn-cs"/>
            </a:endParaRPr>
          </a:p>
          <a:p>
            <a:pPr algn="ctr">
              <a:defRPr/>
            </a:pPr>
            <a:r>
              <a:rPr lang="hu-HU" sz="1800" smtClean="0">
                <a:latin typeface="Tahoma" charset="0"/>
                <a:cs typeface="+mn-cs"/>
              </a:rPr>
              <a:t>tamus.adam@vet.bme.hu</a:t>
            </a:r>
            <a:endParaRPr lang="hu-HU" smtClean="0">
              <a:cs typeface="+mn-cs"/>
            </a:endParaRPr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533400" y="1371600"/>
            <a:ext cx="83058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hu-HU" sz="2000" b="1" smtClean="0"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  <a:cs typeface="+mn-cs"/>
              </a:rPr>
              <a:t>Budapesti Műszaki és Gazdaságtudományi Egyetem</a:t>
            </a:r>
          </a:p>
          <a:p>
            <a:pPr algn="ctr">
              <a:defRPr/>
            </a:pPr>
            <a:r>
              <a:rPr lang="hu-HU" sz="2000" b="1" smtClean="0"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  <a:cs typeface="+mn-cs"/>
              </a:rPr>
              <a:t>Villamos Energetika Tanszék</a:t>
            </a:r>
          </a:p>
          <a:p>
            <a:pPr algn="ctr">
              <a:defRPr/>
            </a:pPr>
            <a:r>
              <a:rPr lang="hu-HU" sz="2000" b="1" smtClean="0">
                <a:effectLst>
                  <a:outerShdw blurRad="38100" dist="38100" dir="2700000" algn="tl">
                    <a:srgbClr val="FFFFFF"/>
                  </a:outerShdw>
                </a:effectLst>
                <a:latin typeface="Tahoma" charset="0"/>
                <a:cs typeface="+mn-cs"/>
              </a:rPr>
              <a:t>Nagyfeszültségű Technika és Berendezések Csoport </a:t>
            </a:r>
            <a:endParaRPr lang="en-US" smtClean="0">
              <a:cs typeface="+mn-cs"/>
            </a:endParaRPr>
          </a:p>
        </p:txBody>
      </p:sp>
      <p:pic>
        <p:nvPicPr>
          <p:cNvPr id="14340" name="Picture 10"/>
          <p:cNvPicPr>
            <a:picLocks noChangeAspect="1" noChangeArrowheads="1"/>
          </p:cNvPicPr>
          <p:nvPr/>
        </p:nvPicPr>
        <p:blipFill>
          <a:blip r:embed="rId3">
            <a:lum bright="52000" contrast="94000"/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0"/>
            <a:ext cx="6553200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3995936" cy="4864968"/>
          </a:xfrm>
        </p:spPr>
        <p:txBody>
          <a:bodyPr>
            <a:normAutofit/>
          </a:bodyPr>
          <a:lstStyle/>
          <a:p>
            <a:r>
              <a:rPr lang="en-US" dirty="0" err="1" smtClean="0"/>
              <a:t>Generátor-potenciál</a:t>
            </a:r>
            <a:r>
              <a:rPr lang="en-US" dirty="0" smtClean="0"/>
              <a:t> </a:t>
            </a:r>
            <a:r>
              <a:rPr lang="en-US" dirty="0" err="1" smtClean="0"/>
              <a:t>izomorsóban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9BB04E-4722-FB4D-BE5C-1F4D2C362164}" type="slidenum">
              <a:rPr lang="hu-HU" smtClean="0"/>
              <a:pPr>
                <a:defRPr/>
              </a:pPr>
              <a:t>10</a:t>
            </a:fld>
            <a:endParaRPr lang="hu-HU">
              <a:latin typeface="Times New Roman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984" y="0"/>
            <a:ext cx="37443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379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Adaptáció</a:t>
            </a:r>
            <a:r>
              <a:rPr lang="en-US" dirty="0" smtClean="0"/>
              <a:t> </a:t>
            </a:r>
            <a:r>
              <a:rPr lang="en-US" dirty="0" err="1" smtClean="0"/>
              <a:t>jelensége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 </a:t>
            </a:r>
            <a:r>
              <a:rPr lang="en-US" dirty="0" err="1" smtClean="0"/>
              <a:t>receptort</a:t>
            </a:r>
            <a:r>
              <a:rPr lang="en-US" dirty="0" smtClean="0"/>
              <a:t> </a:t>
            </a:r>
            <a:r>
              <a:rPr lang="en-US" dirty="0" err="1" smtClean="0"/>
              <a:t>érő</a:t>
            </a:r>
            <a:r>
              <a:rPr lang="en-US" dirty="0" smtClean="0"/>
              <a:t> </a:t>
            </a:r>
            <a:r>
              <a:rPr lang="en-US" dirty="0" err="1" smtClean="0"/>
              <a:t>állandó</a:t>
            </a:r>
            <a:r>
              <a:rPr lang="en-US" dirty="0" smtClean="0"/>
              <a:t> </a:t>
            </a:r>
            <a:r>
              <a:rPr lang="en-US" dirty="0" err="1" smtClean="0"/>
              <a:t>erősségű</a:t>
            </a:r>
            <a:r>
              <a:rPr lang="en-US" dirty="0" smtClean="0"/>
              <a:t> </a:t>
            </a:r>
            <a:r>
              <a:rPr lang="en-US" dirty="0" err="1" smtClean="0"/>
              <a:t>ingerek</a:t>
            </a:r>
            <a:endParaRPr lang="en-US" dirty="0"/>
          </a:p>
          <a:p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adaptáció</a:t>
            </a:r>
            <a:r>
              <a:rPr lang="en-US" dirty="0" smtClean="0"/>
              <a:t> </a:t>
            </a:r>
            <a:r>
              <a:rPr lang="en-US" dirty="0" err="1" smtClean="0"/>
              <a:t>mértéke</a:t>
            </a:r>
            <a:r>
              <a:rPr lang="en-US" dirty="0" smtClean="0"/>
              <a:t> </a:t>
            </a:r>
            <a:r>
              <a:rPr lang="en-US" dirty="0" err="1" smtClean="0"/>
              <a:t>alapján</a:t>
            </a:r>
            <a:r>
              <a:rPr lang="en-US" dirty="0" smtClean="0"/>
              <a:t>:</a:t>
            </a:r>
          </a:p>
          <a:p>
            <a:pPr lvl="1"/>
            <a:r>
              <a:rPr lang="en-US" dirty="0" err="1" smtClean="0"/>
              <a:t>fázisos</a:t>
            </a:r>
            <a:r>
              <a:rPr lang="en-US" dirty="0" smtClean="0"/>
              <a:t> receptor</a:t>
            </a:r>
          </a:p>
          <a:p>
            <a:pPr lvl="2"/>
            <a:r>
              <a:rPr lang="en-US" dirty="0" err="1" smtClean="0"/>
              <a:t>Pacini-testek</a:t>
            </a:r>
            <a:endParaRPr lang="en-US" dirty="0" smtClean="0"/>
          </a:p>
          <a:p>
            <a:pPr lvl="1"/>
            <a:r>
              <a:rPr lang="en-US" dirty="0" err="1"/>
              <a:t>t</a:t>
            </a:r>
            <a:r>
              <a:rPr lang="en-US" dirty="0" err="1" smtClean="0"/>
              <a:t>ónusos</a:t>
            </a:r>
            <a:r>
              <a:rPr lang="en-US" dirty="0" smtClean="0"/>
              <a:t> receptor</a:t>
            </a:r>
          </a:p>
          <a:p>
            <a:pPr lvl="2"/>
            <a:r>
              <a:rPr lang="en-US" dirty="0" err="1"/>
              <a:t>i</a:t>
            </a:r>
            <a:r>
              <a:rPr lang="en-US" dirty="0" err="1" smtClean="0"/>
              <a:t>zomorsók</a:t>
            </a:r>
            <a:endParaRPr lang="en-US" dirty="0"/>
          </a:p>
          <a:p>
            <a:pPr lvl="2"/>
            <a:r>
              <a:rPr lang="en-US" dirty="0" err="1" smtClean="0"/>
              <a:t>hideg</a:t>
            </a:r>
            <a:endParaRPr lang="en-US" dirty="0" smtClean="0"/>
          </a:p>
          <a:p>
            <a:pPr lvl="2"/>
            <a:r>
              <a:rPr lang="en-US" dirty="0" err="1"/>
              <a:t>f</a:t>
            </a:r>
            <a:r>
              <a:rPr lang="en-US" dirty="0" err="1" smtClean="0"/>
              <a:t>ájdalom</a:t>
            </a:r>
            <a:endParaRPr lang="en-US" dirty="0" smtClean="0"/>
          </a:p>
          <a:p>
            <a:pPr lvl="2"/>
            <a:r>
              <a:rPr lang="en-US" dirty="0" err="1" smtClean="0"/>
              <a:t>tüdőfeszülés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9BB04E-4722-FB4D-BE5C-1F4D2C362164}" type="slidenum">
              <a:rPr lang="hu-HU" smtClean="0"/>
              <a:pPr>
                <a:defRPr/>
              </a:pPr>
              <a:t>11</a:t>
            </a:fld>
            <a:endParaRPr lang="hu-H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82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3419872" cy="5945088"/>
          </a:xfrm>
        </p:spPr>
        <p:txBody>
          <a:bodyPr/>
          <a:lstStyle/>
          <a:p>
            <a:r>
              <a:rPr lang="en-US" dirty="0" err="1" smtClean="0"/>
              <a:t>Adaptáció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9BB04E-4722-FB4D-BE5C-1F4D2C362164}" type="slidenum">
              <a:rPr lang="hu-HU" smtClean="0"/>
              <a:pPr>
                <a:defRPr/>
              </a:pPr>
              <a:t>12</a:t>
            </a:fld>
            <a:endParaRPr lang="hu-HU">
              <a:latin typeface="Times New Roman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2501" y="-11937"/>
            <a:ext cx="57008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293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Szenzoros</a:t>
            </a:r>
            <a:r>
              <a:rPr lang="en-US" dirty="0" smtClean="0"/>
              <a:t> </a:t>
            </a:r>
            <a:r>
              <a:rPr lang="en-US" dirty="0" err="1" smtClean="0"/>
              <a:t>információk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52736"/>
            <a:ext cx="7772400" cy="5184576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 smtClean="0"/>
              <a:t>Specifikus</a:t>
            </a:r>
            <a:r>
              <a:rPr lang="en-US" dirty="0" smtClean="0"/>
              <a:t> </a:t>
            </a:r>
            <a:r>
              <a:rPr lang="en-US" dirty="0" err="1" smtClean="0"/>
              <a:t>idegenergiák</a:t>
            </a:r>
            <a:r>
              <a:rPr lang="en-US" dirty="0" smtClean="0"/>
              <a:t> </a:t>
            </a:r>
            <a:r>
              <a:rPr lang="en-US" dirty="0" err="1" smtClean="0"/>
              <a:t>elve</a:t>
            </a:r>
            <a:endParaRPr lang="en-US" dirty="0" smtClean="0"/>
          </a:p>
          <a:p>
            <a:r>
              <a:rPr lang="en-US" dirty="0" err="1" smtClean="0"/>
              <a:t>Projekció</a:t>
            </a:r>
            <a:endParaRPr lang="en-US" dirty="0" smtClean="0"/>
          </a:p>
          <a:p>
            <a:r>
              <a:rPr lang="en-US" dirty="0" err="1" smtClean="0"/>
              <a:t>Ingererősség</a:t>
            </a:r>
            <a:endParaRPr lang="en-US" dirty="0" smtClean="0"/>
          </a:p>
          <a:p>
            <a:pPr lvl="1"/>
            <a:r>
              <a:rPr lang="en-US" dirty="0" err="1"/>
              <a:t>a</a:t>
            </a:r>
            <a:r>
              <a:rPr lang="en-US" dirty="0" err="1" smtClean="0"/>
              <a:t>kciós</a:t>
            </a:r>
            <a:r>
              <a:rPr lang="en-US" dirty="0" smtClean="0"/>
              <a:t> </a:t>
            </a:r>
            <a:r>
              <a:rPr lang="en-US" dirty="0" err="1" smtClean="0"/>
              <a:t>potenciálok</a:t>
            </a:r>
            <a:r>
              <a:rPr lang="en-US" dirty="0" smtClean="0"/>
              <a:t> </a:t>
            </a:r>
            <a:r>
              <a:rPr lang="en-US" dirty="0" err="1" smtClean="0"/>
              <a:t>frekvenciája</a:t>
            </a:r>
            <a:endParaRPr lang="en-US" dirty="0" smtClean="0"/>
          </a:p>
          <a:p>
            <a:pPr lvl="1"/>
            <a:r>
              <a:rPr lang="en-US" dirty="0" err="1"/>
              <a:t>a</a:t>
            </a:r>
            <a:r>
              <a:rPr lang="en-US" dirty="0" err="1" smtClean="0"/>
              <a:t>ktivált</a:t>
            </a:r>
            <a:r>
              <a:rPr lang="en-US" dirty="0" smtClean="0"/>
              <a:t> </a:t>
            </a:r>
            <a:r>
              <a:rPr lang="en-US" dirty="0" err="1" smtClean="0"/>
              <a:t>receptorok</a:t>
            </a:r>
            <a:r>
              <a:rPr lang="en-US" dirty="0" smtClean="0"/>
              <a:t> </a:t>
            </a:r>
            <a:r>
              <a:rPr lang="en-US" dirty="0" err="1" smtClean="0"/>
              <a:t>száma</a:t>
            </a:r>
            <a:endParaRPr lang="en-US" dirty="0" smtClean="0"/>
          </a:p>
          <a:p>
            <a:pPr lvl="1"/>
            <a:r>
              <a:rPr lang="en-US" dirty="0" smtClean="0"/>
              <a:t>Weber-Fechner-</a:t>
            </a:r>
            <a:r>
              <a:rPr lang="en-US" dirty="0" err="1" smtClean="0"/>
              <a:t>törvény</a:t>
            </a:r>
            <a:r>
              <a:rPr lang="en-US" dirty="0" smtClean="0"/>
              <a:t>: </a:t>
            </a:r>
            <a:r>
              <a:rPr lang="en-US" dirty="0" err="1" smtClean="0"/>
              <a:t>logaritmikus</a:t>
            </a:r>
            <a:r>
              <a:rPr lang="en-US" dirty="0" smtClean="0"/>
              <a:t> </a:t>
            </a:r>
            <a:r>
              <a:rPr lang="en-US" dirty="0" err="1" smtClean="0"/>
              <a:t>összefüggés</a:t>
            </a:r>
            <a:endParaRPr lang="en-US" dirty="0" smtClean="0"/>
          </a:p>
          <a:p>
            <a:pPr lvl="1"/>
            <a:r>
              <a:rPr lang="en-US" dirty="0" err="1" smtClean="0"/>
              <a:t>Újabban</a:t>
            </a:r>
            <a:r>
              <a:rPr lang="en-US" dirty="0" smtClean="0"/>
              <a:t>: R=KS</a:t>
            </a:r>
            <a:r>
              <a:rPr lang="en-US" baseline="30000" dirty="0" smtClean="0"/>
              <a:t>A</a:t>
            </a:r>
            <a:endParaRPr lang="en-US" dirty="0" smtClean="0"/>
          </a:p>
          <a:p>
            <a:pPr lvl="2"/>
            <a:r>
              <a:rPr lang="en-US" dirty="0" smtClean="0"/>
              <a:t>R: </a:t>
            </a:r>
            <a:r>
              <a:rPr lang="en-US" dirty="0" err="1" smtClean="0"/>
              <a:t>érzet</a:t>
            </a:r>
            <a:endParaRPr lang="en-US" dirty="0" smtClean="0"/>
          </a:p>
          <a:p>
            <a:pPr lvl="2"/>
            <a:r>
              <a:rPr lang="en-US" dirty="0" smtClean="0"/>
              <a:t>S: </a:t>
            </a:r>
            <a:r>
              <a:rPr lang="en-US" dirty="0" err="1" smtClean="0"/>
              <a:t>inger</a:t>
            </a:r>
            <a:r>
              <a:rPr lang="en-US" dirty="0" smtClean="0"/>
              <a:t> </a:t>
            </a:r>
            <a:r>
              <a:rPr lang="en-US" dirty="0" err="1" smtClean="0"/>
              <a:t>erőssége</a:t>
            </a:r>
            <a:endParaRPr lang="en-US" dirty="0" smtClean="0"/>
          </a:p>
          <a:p>
            <a:pPr lvl="2"/>
            <a:r>
              <a:rPr lang="en-US" dirty="0" smtClean="0"/>
              <a:t>K, </a:t>
            </a:r>
            <a:r>
              <a:rPr lang="en-US" dirty="0" smtClean="0"/>
              <a:t>A: </a:t>
            </a:r>
            <a:r>
              <a:rPr lang="en-US" dirty="0" err="1" smtClean="0"/>
              <a:t>konstansok</a:t>
            </a:r>
            <a:endParaRPr lang="en-US" dirty="0" smtClean="0"/>
          </a:p>
          <a:p>
            <a:pPr lvl="1"/>
            <a:r>
              <a:rPr lang="en-US" dirty="0" err="1" smtClean="0"/>
              <a:t>Érzőegységek</a:t>
            </a:r>
            <a:r>
              <a:rPr lang="en-US" dirty="0" smtClean="0"/>
              <a:t> </a:t>
            </a:r>
            <a:r>
              <a:rPr lang="en-US" dirty="0" err="1" smtClean="0"/>
              <a:t>száma</a:t>
            </a:r>
            <a:endParaRPr lang="en-US" dirty="0"/>
          </a:p>
          <a:p>
            <a:pPr lvl="1"/>
            <a:r>
              <a:rPr lang="en-US" dirty="0" err="1" smtClean="0"/>
              <a:t>K</a:t>
            </a:r>
            <a:r>
              <a:rPr lang="en-US" dirty="0" err="1" smtClean="0"/>
              <a:t>ülönböző</a:t>
            </a:r>
            <a:r>
              <a:rPr lang="en-US" dirty="0" smtClean="0"/>
              <a:t> </a:t>
            </a:r>
            <a:r>
              <a:rPr lang="en-US" dirty="0" err="1" smtClean="0"/>
              <a:t>küszöbű</a:t>
            </a:r>
            <a:r>
              <a:rPr lang="en-US" dirty="0" smtClean="0"/>
              <a:t> </a:t>
            </a:r>
            <a:r>
              <a:rPr lang="en-US" dirty="0" err="1" smtClean="0"/>
              <a:t>érzőegységek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9BB04E-4722-FB4D-BE5C-1F4D2C362164}" type="slidenum">
              <a:rPr lang="hu-HU" smtClean="0"/>
              <a:pPr>
                <a:defRPr/>
              </a:pPr>
              <a:t>13</a:t>
            </a:fld>
            <a:endParaRPr lang="hu-H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916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9BB04E-4722-FB4D-BE5C-1F4D2C362164}" type="slidenum">
              <a:rPr lang="hu-HU" smtClean="0"/>
              <a:pPr>
                <a:defRPr/>
              </a:pPr>
              <a:t>14</a:t>
            </a:fld>
            <a:endParaRPr lang="hu-HU">
              <a:latin typeface="Times New Roman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640"/>
            <a:ext cx="9144000" cy="650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930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 err="1" smtClean="0"/>
              <a:t>szem</a:t>
            </a:r>
            <a:r>
              <a:rPr lang="en-US" dirty="0" smtClean="0"/>
              <a:t> </a:t>
            </a:r>
            <a:r>
              <a:rPr lang="en-US" dirty="0" err="1" smtClean="0"/>
              <a:t>felépítése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9BB04E-4722-FB4D-BE5C-1F4D2C362164}" type="slidenum">
              <a:rPr lang="hu-HU" smtClean="0"/>
              <a:pPr>
                <a:defRPr/>
              </a:pPr>
              <a:t>15</a:t>
            </a:fld>
            <a:endParaRPr lang="hu-HU">
              <a:latin typeface="Times New Roman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1340768"/>
            <a:ext cx="5760640" cy="541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585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 err="1" smtClean="0"/>
              <a:t>szem</a:t>
            </a:r>
            <a:r>
              <a:rPr lang="en-US" dirty="0" smtClean="0"/>
              <a:t> </a:t>
            </a:r>
            <a:r>
              <a:rPr lang="en-US" dirty="0" err="1" smtClean="0"/>
              <a:t>felépítése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9BB04E-4722-FB4D-BE5C-1F4D2C362164}" type="slidenum">
              <a:rPr lang="hu-HU" smtClean="0"/>
              <a:pPr>
                <a:defRPr/>
              </a:pPr>
              <a:t>16</a:t>
            </a:fld>
            <a:endParaRPr lang="hu-HU">
              <a:latin typeface="Times New Roman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340768"/>
            <a:ext cx="6984776" cy="5074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771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Retina </a:t>
            </a:r>
            <a:r>
              <a:rPr lang="en-US" dirty="0" err="1" smtClean="0"/>
              <a:t>felépítése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9BB04E-4722-FB4D-BE5C-1F4D2C362164}" type="slidenum">
              <a:rPr lang="hu-HU" smtClean="0"/>
              <a:pPr>
                <a:defRPr/>
              </a:pPr>
              <a:t>17</a:t>
            </a:fld>
            <a:endParaRPr lang="hu-HU">
              <a:latin typeface="Times New Roman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25400"/>
            <a:ext cx="8128000" cy="680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174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Halló</a:t>
            </a:r>
            <a:r>
              <a:rPr lang="en-US" dirty="0" smtClean="0"/>
              <a:t>- </a:t>
            </a:r>
            <a:r>
              <a:rPr lang="en-US" dirty="0" err="1" smtClean="0"/>
              <a:t>és</a:t>
            </a:r>
            <a:r>
              <a:rPr lang="en-US" dirty="0" smtClean="0"/>
              <a:t> </a:t>
            </a:r>
            <a:r>
              <a:rPr lang="en-US" dirty="0" err="1" smtClean="0"/>
              <a:t>egyensúlyozószerv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9BB04E-4722-FB4D-BE5C-1F4D2C362164}" type="slidenum">
              <a:rPr lang="hu-HU" smtClean="0"/>
              <a:pPr>
                <a:defRPr/>
              </a:pPr>
              <a:t>18</a:t>
            </a:fld>
            <a:endParaRPr lang="hu-HU">
              <a:latin typeface="Times New Roman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1" y="1052736"/>
            <a:ext cx="7796563" cy="521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923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</a:t>
            </a:r>
            <a:r>
              <a:rPr lang="en-US" dirty="0" err="1" smtClean="0"/>
              <a:t>siga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9BB04E-4722-FB4D-BE5C-1F4D2C362164}" type="slidenum">
              <a:rPr lang="hu-HU" smtClean="0"/>
              <a:pPr>
                <a:defRPr/>
              </a:pPr>
              <a:t>19</a:t>
            </a:fld>
            <a:endParaRPr lang="hu-HU">
              <a:latin typeface="Times New Roman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1484784"/>
            <a:ext cx="6594058" cy="435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1991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Receptorok I.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u-HU" dirty="0" smtClean="0"/>
              <a:t>A receptorok olyan jelátalakítók, amelyek a környezet különböző energiáit neuronok akciós potenciáljaivá alakítják át.</a:t>
            </a:r>
          </a:p>
          <a:p>
            <a:r>
              <a:rPr lang="hu-HU" dirty="0" smtClean="0"/>
              <a:t>Lehet az idegsejt egy része, vagy olyan speciális sejt, ami a neuronokbanakciós potenciált képes kiváltani.</a:t>
            </a:r>
          </a:p>
          <a:p>
            <a:r>
              <a:rPr lang="hu-HU" dirty="0" smtClean="0"/>
              <a:t>Gyakran kapcsolatban áll a környező, nem idegi sejtekkel (érzékszerv).</a:t>
            </a:r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9BB04E-4722-FB4D-BE5C-1F4D2C362164}" type="slidenum">
              <a:rPr lang="hu-HU" smtClean="0"/>
              <a:pPr>
                <a:defRPr/>
              </a:pPr>
              <a:t>2</a:t>
            </a:fld>
            <a:endParaRPr lang="hu-H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98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Corti-szerv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9BB04E-4722-FB4D-BE5C-1F4D2C362164}" type="slidenum">
              <a:rPr lang="hu-HU" smtClean="0"/>
              <a:pPr>
                <a:defRPr/>
              </a:pPr>
              <a:t>20</a:t>
            </a:fld>
            <a:endParaRPr lang="hu-HU">
              <a:latin typeface="Times New Roman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1256627"/>
            <a:ext cx="5040560" cy="546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651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2D0DBB-B5C0-F841-99C9-38B56B9E2123}" type="slidenum">
              <a:rPr lang="hu-HU"/>
              <a:pPr/>
              <a:t>21</a:t>
            </a:fld>
            <a:endParaRPr lang="hu-HU">
              <a:latin typeface="Times New Roman" charset="0"/>
            </a:endParaRPr>
          </a:p>
        </p:txBody>
      </p:sp>
      <p:sp>
        <p:nvSpPr>
          <p:cNvPr id="356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Irodalom</a:t>
            </a:r>
            <a:endParaRPr lang="en-US"/>
          </a:p>
        </p:txBody>
      </p:sp>
      <p:sp>
        <p:nvSpPr>
          <p:cNvPr id="356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hu-HU" dirty="0" smtClean="0"/>
              <a:t>Ganong W. F.: Az orvosi élettan alapjai, Medicina, 1995</a:t>
            </a:r>
          </a:p>
          <a:p>
            <a:pPr>
              <a:lnSpc>
                <a:spcPct val="90000"/>
              </a:lnSpc>
            </a:pPr>
            <a:r>
              <a:rPr lang="hu-HU" dirty="0" smtClean="0"/>
              <a:t>Donáth </a:t>
            </a:r>
            <a:r>
              <a:rPr lang="hu-HU" dirty="0"/>
              <a:t>T.: Anatómia élettan, Medicina, </a:t>
            </a:r>
            <a:r>
              <a:rPr lang="hu-HU" dirty="0" smtClean="0"/>
              <a:t>1999</a:t>
            </a:r>
            <a:endParaRPr lang="hu-HU" dirty="0"/>
          </a:p>
          <a:p>
            <a:pPr>
              <a:lnSpc>
                <a:spcPct val="90000"/>
              </a:lnSpc>
            </a:pPr>
            <a:r>
              <a:rPr lang="hu-HU" dirty="0" smtClean="0"/>
              <a:t>Baggaley </a:t>
            </a:r>
            <a:r>
              <a:rPr lang="hu-HU" dirty="0"/>
              <a:t>A. ed.:Human body, Dorling Kindersley Ltd., London,2001</a:t>
            </a:r>
            <a:r>
              <a:rPr lang="en-US" dirty="0"/>
              <a:t> </a:t>
            </a:r>
          </a:p>
          <a:p>
            <a:pPr>
              <a:lnSpc>
                <a:spcPct val="9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517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Receptorok</a:t>
            </a:r>
            <a:r>
              <a:rPr lang="en-US" dirty="0" smtClean="0"/>
              <a:t> II.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átalakított</a:t>
            </a:r>
            <a:r>
              <a:rPr lang="en-US" dirty="0" smtClean="0"/>
              <a:t> </a:t>
            </a:r>
            <a:r>
              <a:rPr lang="en-US" dirty="0" err="1" smtClean="0"/>
              <a:t>energiaformák</a:t>
            </a:r>
            <a:r>
              <a:rPr lang="en-US" dirty="0" smtClean="0"/>
              <a:t>:</a:t>
            </a:r>
          </a:p>
          <a:p>
            <a:pPr lvl="1"/>
            <a:r>
              <a:rPr lang="en-US" dirty="0" err="1"/>
              <a:t>m</a:t>
            </a:r>
            <a:r>
              <a:rPr lang="en-US" dirty="0" err="1" smtClean="0"/>
              <a:t>echanikai</a:t>
            </a:r>
            <a:endParaRPr lang="en-US" dirty="0" smtClean="0"/>
          </a:p>
          <a:p>
            <a:pPr lvl="1"/>
            <a:r>
              <a:rPr lang="en-US" dirty="0" err="1"/>
              <a:t>h</a:t>
            </a:r>
            <a:r>
              <a:rPr lang="en-US" dirty="0" err="1" smtClean="0"/>
              <a:t>ő</a:t>
            </a:r>
            <a:endParaRPr lang="en-US" dirty="0" smtClean="0"/>
          </a:p>
          <a:p>
            <a:pPr lvl="1"/>
            <a:r>
              <a:rPr lang="en-US" dirty="0" err="1"/>
              <a:t>e</a:t>
            </a:r>
            <a:r>
              <a:rPr lang="en-US" dirty="0" err="1" smtClean="0"/>
              <a:t>lektromágneses</a:t>
            </a:r>
            <a:r>
              <a:rPr lang="en-US" dirty="0" smtClean="0"/>
              <a:t> (</a:t>
            </a:r>
            <a:r>
              <a:rPr lang="en-US" dirty="0" err="1" smtClean="0"/>
              <a:t>fény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/>
              <a:t>k</a:t>
            </a:r>
            <a:r>
              <a:rPr lang="en-US" dirty="0" err="1" smtClean="0"/>
              <a:t>émiai</a:t>
            </a:r>
            <a:r>
              <a:rPr lang="en-US" dirty="0" smtClean="0"/>
              <a:t> </a:t>
            </a:r>
            <a:r>
              <a:rPr lang="en-US" dirty="0" err="1" smtClean="0"/>
              <a:t>energia</a:t>
            </a:r>
            <a:endParaRPr lang="en-US" dirty="0" smtClean="0"/>
          </a:p>
          <a:p>
            <a:pPr lvl="2"/>
            <a:r>
              <a:rPr lang="en-US" dirty="0" err="1" smtClean="0"/>
              <a:t>szag</a:t>
            </a:r>
            <a:endParaRPr lang="en-US" dirty="0" smtClean="0"/>
          </a:p>
          <a:p>
            <a:pPr lvl="2"/>
            <a:r>
              <a:rPr lang="en-US" dirty="0" err="1"/>
              <a:t>k</a:t>
            </a:r>
            <a:r>
              <a:rPr lang="en-US" dirty="0" err="1" smtClean="0"/>
              <a:t>émhatás</a:t>
            </a:r>
            <a:endParaRPr lang="en-US" dirty="0" smtClean="0"/>
          </a:p>
          <a:p>
            <a:pPr lvl="2"/>
            <a:r>
              <a:rPr lang="en-US" dirty="0" err="1" smtClean="0"/>
              <a:t>íz</a:t>
            </a:r>
            <a:endParaRPr lang="en-US" dirty="0" smtClean="0"/>
          </a:p>
          <a:p>
            <a:pPr lvl="2"/>
            <a:r>
              <a:rPr lang="en-US" dirty="0" err="1"/>
              <a:t>k</a:t>
            </a:r>
            <a:r>
              <a:rPr lang="en-US" dirty="0" err="1" smtClean="0"/>
              <a:t>oncentráció</a:t>
            </a:r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9BB04E-4722-FB4D-BE5C-1F4D2C362164}" type="slidenum">
              <a:rPr lang="hu-HU" smtClean="0"/>
              <a:pPr>
                <a:defRPr/>
              </a:pPr>
              <a:t>3</a:t>
            </a:fld>
            <a:endParaRPr lang="hu-H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456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Adekvát</a:t>
            </a:r>
            <a:r>
              <a:rPr lang="en-US" dirty="0" smtClean="0"/>
              <a:t> </a:t>
            </a:r>
            <a:r>
              <a:rPr lang="en-US" dirty="0" err="1" smtClean="0"/>
              <a:t>inger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Azt</a:t>
            </a:r>
            <a:r>
              <a:rPr lang="en-US" dirty="0" smtClean="0"/>
              <a:t> a </a:t>
            </a:r>
            <a:r>
              <a:rPr lang="en-US" dirty="0" err="1" smtClean="0"/>
              <a:t>bizonyos</a:t>
            </a:r>
            <a:r>
              <a:rPr lang="en-US" dirty="0" smtClean="0"/>
              <a:t> </a:t>
            </a:r>
            <a:r>
              <a:rPr lang="en-US" dirty="0" err="1" smtClean="0"/>
              <a:t>energiafajtát</a:t>
            </a:r>
            <a:r>
              <a:rPr lang="en-US" dirty="0" smtClean="0"/>
              <a:t>, </a:t>
            </a:r>
            <a:r>
              <a:rPr lang="en-US" dirty="0" err="1" smtClean="0"/>
              <a:t>amire</a:t>
            </a:r>
            <a:r>
              <a:rPr lang="en-US" dirty="0" smtClean="0"/>
              <a:t> a receptor a </a:t>
            </a:r>
            <a:r>
              <a:rPr lang="en-US" dirty="0" err="1" smtClean="0"/>
              <a:t>legérzékenyebb</a:t>
            </a:r>
            <a:r>
              <a:rPr lang="en-US" dirty="0" smtClean="0"/>
              <a:t>.</a:t>
            </a:r>
          </a:p>
          <a:p>
            <a:r>
              <a:rPr lang="en-US" dirty="0" smtClean="0"/>
              <a:t>A </a:t>
            </a:r>
            <a:r>
              <a:rPr lang="en-US" dirty="0" err="1" smtClean="0"/>
              <a:t>receptorok</a:t>
            </a:r>
            <a:r>
              <a:rPr lang="en-US" dirty="0" smtClean="0"/>
              <a:t> </a:t>
            </a:r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ettől</a:t>
            </a:r>
            <a:r>
              <a:rPr lang="en-US" dirty="0" smtClean="0"/>
              <a:t> </a:t>
            </a:r>
            <a:r>
              <a:rPr lang="en-US" dirty="0" err="1" smtClean="0"/>
              <a:t>eltérő</a:t>
            </a:r>
            <a:r>
              <a:rPr lang="en-US" dirty="0" smtClean="0"/>
              <a:t> </a:t>
            </a:r>
            <a:r>
              <a:rPr lang="en-US" dirty="0" err="1" smtClean="0"/>
              <a:t>energiaformákra</a:t>
            </a:r>
            <a:r>
              <a:rPr lang="en-US" dirty="0" smtClean="0"/>
              <a:t> is </a:t>
            </a:r>
            <a:r>
              <a:rPr lang="en-US" dirty="0" err="1" smtClean="0"/>
              <a:t>válaszolnak</a:t>
            </a:r>
            <a:r>
              <a:rPr lang="en-US" dirty="0" smtClean="0"/>
              <a:t>.</a:t>
            </a:r>
          </a:p>
          <a:p>
            <a:pPr lvl="1"/>
            <a:r>
              <a:rPr lang="en-US" dirty="0" err="1" smtClean="0"/>
              <a:t>Ezekre</a:t>
            </a:r>
            <a:r>
              <a:rPr lang="en-US" dirty="0" smtClean="0"/>
              <a:t> a </a:t>
            </a:r>
            <a:r>
              <a:rPr lang="en-US" dirty="0" err="1" smtClean="0"/>
              <a:t>nem</a:t>
            </a:r>
            <a:r>
              <a:rPr lang="en-US" dirty="0" smtClean="0"/>
              <a:t> </a:t>
            </a:r>
            <a:r>
              <a:rPr lang="en-US" dirty="0" err="1" smtClean="0"/>
              <a:t>specifikus</a:t>
            </a:r>
            <a:r>
              <a:rPr lang="en-US" dirty="0" smtClean="0"/>
              <a:t> </a:t>
            </a:r>
            <a:r>
              <a:rPr lang="en-US" dirty="0" err="1" smtClean="0"/>
              <a:t>hatásokra</a:t>
            </a:r>
            <a:r>
              <a:rPr lang="en-US" dirty="0"/>
              <a:t> </a:t>
            </a:r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ingerküszöbük</a:t>
            </a:r>
            <a:r>
              <a:rPr lang="en-US" dirty="0" smtClean="0"/>
              <a:t> </a:t>
            </a:r>
            <a:r>
              <a:rPr lang="en-US" dirty="0" err="1" smtClean="0"/>
              <a:t>sokkal</a:t>
            </a:r>
            <a:r>
              <a:rPr lang="en-US" dirty="0" smtClean="0"/>
              <a:t> </a:t>
            </a:r>
            <a:r>
              <a:rPr lang="en-US" dirty="0" err="1" smtClean="0"/>
              <a:t>magasabbak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Több</a:t>
            </a:r>
            <a:r>
              <a:rPr lang="en-US" dirty="0" smtClean="0"/>
              <a:t> </a:t>
            </a:r>
            <a:r>
              <a:rPr lang="en-US" dirty="0" err="1" smtClean="0"/>
              <a:t>különböző</a:t>
            </a:r>
            <a:r>
              <a:rPr lang="en-US" dirty="0" smtClean="0"/>
              <a:t> receptor </a:t>
            </a:r>
            <a:r>
              <a:rPr lang="en-US" dirty="0" err="1" smtClean="0"/>
              <a:t>létezik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9BB04E-4722-FB4D-BE5C-1F4D2C362164}" type="slidenum">
              <a:rPr lang="hu-HU" smtClean="0"/>
              <a:pPr>
                <a:defRPr/>
              </a:pPr>
              <a:t>4</a:t>
            </a:fld>
            <a:endParaRPr lang="hu-H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105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Ganong</a:t>
            </a:r>
            <a:r>
              <a:rPr lang="en-US" dirty="0" smtClean="0"/>
              <a:t> 5.1. </a:t>
            </a:r>
            <a:r>
              <a:rPr lang="en-US" dirty="0" err="1" smtClean="0"/>
              <a:t>táblázat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9BB04E-4722-FB4D-BE5C-1F4D2C362164}" type="slidenum">
              <a:rPr lang="hu-HU" smtClean="0"/>
              <a:pPr>
                <a:defRPr/>
              </a:pPr>
              <a:t>5</a:t>
            </a:fld>
            <a:endParaRPr lang="hu-HU">
              <a:latin typeface="Times New Roman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91170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945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76200"/>
            <a:ext cx="8568952" cy="1143000"/>
          </a:xfrm>
        </p:spPr>
        <p:txBody>
          <a:bodyPr/>
          <a:lstStyle/>
          <a:p>
            <a:r>
              <a:rPr lang="en-US" dirty="0" err="1" smtClean="0"/>
              <a:t>Érzékszervek</a:t>
            </a:r>
            <a:r>
              <a:rPr lang="en-US" dirty="0" smtClean="0"/>
              <a:t> </a:t>
            </a:r>
            <a:r>
              <a:rPr lang="en-US" dirty="0" err="1" smtClean="0"/>
              <a:t>csoportosítása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 smtClean="0"/>
              <a:t>Többféle</a:t>
            </a:r>
            <a:r>
              <a:rPr lang="en-US" dirty="0" smtClean="0"/>
              <a:t> </a:t>
            </a:r>
            <a:r>
              <a:rPr lang="en-US" dirty="0" err="1" smtClean="0"/>
              <a:t>csoportosítás</a:t>
            </a:r>
            <a:r>
              <a:rPr lang="en-US" dirty="0" smtClean="0"/>
              <a:t> </a:t>
            </a:r>
            <a:r>
              <a:rPr lang="en-US" dirty="0" err="1" smtClean="0"/>
              <a:t>létezik</a:t>
            </a:r>
            <a:endParaRPr lang="en-US" dirty="0" smtClean="0"/>
          </a:p>
          <a:p>
            <a:pPr lvl="1"/>
            <a:r>
              <a:rPr lang="en-US" dirty="0" smtClean="0"/>
              <a:t>A.</a:t>
            </a:r>
            <a:r>
              <a:rPr lang="en-US" baseline="-25000" dirty="0" smtClean="0"/>
              <a:t>)</a:t>
            </a:r>
          </a:p>
          <a:p>
            <a:pPr lvl="2"/>
            <a:r>
              <a:rPr lang="en-US" dirty="0" err="1"/>
              <a:t>s</a:t>
            </a:r>
            <a:r>
              <a:rPr lang="en-US" dirty="0" err="1" smtClean="0"/>
              <a:t>peciális</a:t>
            </a:r>
            <a:r>
              <a:rPr lang="en-US" dirty="0" smtClean="0"/>
              <a:t>,</a:t>
            </a:r>
          </a:p>
          <a:p>
            <a:pPr lvl="2"/>
            <a:r>
              <a:rPr lang="en-US" dirty="0" err="1"/>
              <a:t>f</a:t>
            </a:r>
            <a:r>
              <a:rPr lang="en-US" dirty="0" err="1" smtClean="0"/>
              <a:t>elületi</a:t>
            </a:r>
            <a:endParaRPr lang="en-US" dirty="0"/>
          </a:p>
          <a:p>
            <a:pPr lvl="2"/>
            <a:r>
              <a:rPr lang="en-US" dirty="0" err="1" smtClean="0"/>
              <a:t>belső</a:t>
            </a:r>
            <a:r>
              <a:rPr lang="en-US" dirty="0" smtClean="0"/>
              <a:t> (</a:t>
            </a:r>
            <a:r>
              <a:rPr lang="en-US" dirty="0" err="1" smtClean="0"/>
              <a:t>viszcerális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B.</a:t>
            </a:r>
            <a:r>
              <a:rPr lang="en-US" baseline="-25000" dirty="0" smtClean="0"/>
              <a:t>)</a:t>
            </a:r>
          </a:p>
          <a:p>
            <a:pPr lvl="2"/>
            <a:r>
              <a:rPr lang="en-US" dirty="0" err="1"/>
              <a:t>t</a:t>
            </a:r>
            <a:r>
              <a:rPr lang="en-US" dirty="0" err="1" smtClean="0"/>
              <a:t>eleceptorok</a:t>
            </a:r>
            <a:r>
              <a:rPr lang="en-US" dirty="0" smtClean="0"/>
              <a:t> (</a:t>
            </a:r>
            <a:r>
              <a:rPr lang="en-US" dirty="0" err="1" smtClean="0"/>
              <a:t>távolsági</a:t>
            </a:r>
            <a:r>
              <a:rPr lang="en-US" dirty="0" smtClean="0"/>
              <a:t>)</a:t>
            </a:r>
          </a:p>
          <a:p>
            <a:pPr lvl="2"/>
            <a:r>
              <a:rPr lang="en-US" dirty="0" err="1"/>
              <a:t>e</a:t>
            </a:r>
            <a:r>
              <a:rPr lang="en-US" dirty="0" err="1" smtClean="0"/>
              <a:t>xteroceptorok</a:t>
            </a:r>
            <a:r>
              <a:rPr lang="en-US" dirty="0" smtClean="0"/>
              <a:t> (</a:t>
            </a:r>
            <a:r>
              <a:rPr lang="en-US" dirty="0" err="1" smtClean="0"/>
              <a:t>közeli</a:t>
            </a:r>
            <a:r>
              <a:rPr lang="en-US" dirty="0" smtClean="0"/>
              <a:t> </a:t>
            </a:r>
            <a:r>
              <a:rPr lang="en-US" dirty="0" err="1" smtClean="0"/>
              <a:t>környezet</a:t>
            </a:r>
            <a:r>
              <a:rPr lang="en-US" dirty="0" smtClean="0"/>
              <a:t>)</a:t>
            </a:r>
          </a:p>
          <a:p>
            <a:pPr lvl="2"/>
            <a:r>
              <a:rPr lang="en-US" dirty="0" err="1"/>
              <a:t>i</a:t>
            </a:r>
            <a:r>
              <a:rPr lang="en-US" dirty="0" err="1" smtClean="0"/>
              <a:t>nteroceptorok</a:t>
            </a:r>
            <a:r>
              <a:rPr lang="en-US" dirty="0" smtClean="0"/>
              <a:t> (</a:t>
            </a:r>
            <a:r>
              <a:rPr lang="en-US" dirty="0" err="1" smtClean="0"/>
              <a:t>belső</a:t>
            </a:r>
            <a:r>
              <a:rPr lang="en-US" dirty="0" smtClean="0"/>
              <a:t> </a:t>
            </a:r>
            <a:r>
              <a:rPr lang="en-US" dirty="0" err="1" smtClean="0"/>
              <a:t>környezet</a:t>
            </a:r>
            <a:r>
              <a:rPr lang="en-US" dirty="0" smtClean="0"/>
              <a:t>)</a:t>
            </a:r>
          </a:p>
          <a:p>
            <a:pPr lvl="2"/>
            <a:r>
              <a:rPr lang="en-US" dirty="0" err="1"/>
              <a:t>p</a:t>
            </a:r>
            <a:r>
              <a:rPr lang="en-US" dirty="0" err="1" smtClean="0"/>
              <a:t>roprioceptorok</a:t>
            </a:r>
            <a:r>
              <a:rPr lang="en-US" dirty="0" smtClean="0"/>
              <a:t> (test </a:t>
            </a:r>
            <a:r>
              <a:rPr lang="en-US" dirty="0" err="1" smtClean="0"/>
              <a:t>helyzete</a:t>
            </a:r>
            <a:r>
              <a:rPr lang="en-US" dirty="0" smtClean="0"/>
              <a:t>)</a:t>
            </a:r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9BB04E-4722-FB4D-BE5C-1F4D2C362164}" type="slidenum">
              <a:rPr lang="hu-HU" smtClean="0"/>
              <a:pPr>
                <a:defRPr/>
              </a:pPr>
              <a:t>6</a:t>
            </a:fld>
            <a:endParaRPr lang="hu-H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855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 err="1" smtClean="0"/>
              <a:t>bőr</a:t>
            </a:r>
            <a:r>
              <a:rPr lang="en-US" dirty="0" smtClean="0"/>
              <a:t> </a:t>
            </a:r>
            <a:r>
              <a:rPr lang="en-US" dirty="0" err="1" smtClean="0"/>
              <a:t>érzőreceptorai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80728"/>
            <a:ext cx="3203848" cy="5040560"/>
          </a:xfrm>
        </p:spPr>
        <p:txBody>
          <a:bodyPr>
            <a:normAutofit fontScale="70000" lnSpcReduction="20000"/>
          </a:bodyPr>
          <a:lstStyle/>
          <a:p>
            <a:r>
              <a:rPr lang="en-US" dirty="0" err="1" smtClean="0"/>
              <a:t>Érzővégződések</a:t>
            </a:r>
            <a:endParaRPr lang="en-US" dirty="0" smtClean="0"/>
          </a:p>
          <a:p>
            <a:pPr lvl="1"/>
            <a:r>
              <a:rPr lang="en-US" dirty="0" err="1" smtClean="0"/>
              <a:t>csupasz</a:t>
            </a:r>
            <a:r>
              <a:rPr lang="en-US" dirty="0" smtClean="0"/>
              <a:t> </a:t>
            </a:r>
            <a:r>
              <a:rPr lang="en-US" dirty="0" err="1" smtClean="0"/>
              <a:t>idegvégződések</a:t>
            </a:r>
            <a:r>
              <a:rPr lang="en-US" dirty="0" smtClean="0"/>
              <a:t> (E)</a:t>
            </a:r>
          </a:p>
          <a:p>
            <a:pPr lvl="1"/>
            <a:r>
              <a:rPr lang="en-US" dirty="0" err="1"/>
              <a:t>k</a:t>
            </a:r>
            <a:r>
              <a:rPr lang="en-US" dirty="0" err="1" smtClean="0"/>
              <a:t>iszélesedett</a:t>
            </a:r>
            <a:r>
              <a:rPr lang="en-US" dirty="0" smtClean="0"/>
              <a:t> </a:t>
            </a:r>
            <a:r>
              <a:rPr lang="en-US" dirty="0" err="1" smtClean="0"/>
              <a:t>végkészülékek</a:t>
            </a:r>
            <a:endParaRPr lang="en-US" dirty="0" smtClean="0"/>
          </a:p>
          <a:p>
            <a:pPr lvl="2"/>
            <a:r>
              <a:rPr lang="en-US" dirty="0" err="1" smtClean="0"/>
              <a:t>Ruffini-végződések</a:t>
            </a:r>
            <a:r>
              <a:rPr lang="en-US" dirty="0" smtClean="0"/>
              <a:t> (A)</a:t>
            </a:r>
            <a:endParaRPr lang="en-US" dirty="0"/>
          </a:p>
          <a:p>
            <a:pPr lvl="2"/>
            <a:r>
              <a:rPr lang="en-US" dirty="0" smtClean="0"/>
              <a:t>Merkel-</a:t>
            </a:r>
            <a:r>
              <a:rPr lang="en-US" dirty="0" err="1" smtClean="0"/>
              <a:t>lemezek</a:t>
            </a:r>
            <a:r>
              <a:rPr lang="en-US" dirty="0" smtClean="0"/>
              <a:t> (B)</a:t>
            </a:r>
          </a:p>
          <a:p>
            <a:pPr lvl="1"/>
            <a:r>
              <a:rPr lang="en-US" dirty="0" err="1" smtClean="0"/>
              <a:t>Enkapszulált</a:t>
            </a:r>
            <a:r>
              <a:rPr lang="en-US" dirty="0" smtClean="0"/>
              <a:t> (</a:t>
            </a:r>
            <a:r>
              <a:rPr lang="en-US" dirty="0" err="1" smtClean="0"/>
              <a:t>tokozott</a:t>
            </a:r>
            <a:r>
              <a:rPr lang="en-US" dirty="0" smtClean="0"/>
              <a:t>) </a:t>
            </a:r>
            <a:r>
              <a:rPr lang="en-US" dirty="0" err="1" smtClean="0"/>
              <a:t>idegvégződések</a:t>
            </a:r>
            <a:endParaRPr lang="en-US" dirty="0" smtClean="0"/>
          </a:p>
          <a:p>
            <a:pPr lvl="2"/>
            <a:r>
              <a:rPr lang="en-US" dirty="0" err="1" smtClean="0"/>
              <a:t>Meissner-testecskék</a:t>
            </a:r>
            <a:r>
              <a:rPr lang="en-US" dirty="0" smtClean="0"/>
              <a:t> (C)</a:t>
            </a:r>
          </a:p>
          <a:p>
            <a:pPr lvl="2"/>
            <a:r>
              <a:rPr lang="en-US" dirty="0" err="1" smtClean="0"/>
              <a:t>Pacini-testecskék</a:t>
            </a:r>
            <a:r>
              <a:rPr lang="en-US" dirty="0" smtClean="0"/>
              <a:t> (D)</a:t>
            </a:r>
          </a:p>
          <a:p>
            <a:pPr lvl="2"/>
            <a:r>
              <a:rPr lang="en-US" dirty="0" smtClean="0"/>
              <a:t>Krause-</a:t>
            </a:r>
            <a:r>
              <a:rPr lang="en-US" dirty="0" err="1" smtClean="0"/>
              <a:t>féle</a:t>
            </a:r>
            <a:r>
              <a:rPr lang="en-US" dirty="0" smtClean="0"/>
              <a:t> </a:t>
            </a:r>
            <a:r>
              <a:rPr lang="en-US" dirty="0" err="1" smtClean="0"/>
              <a:t>végtestecske</a:t>
            </a:r>
            <a:r>
              <a:rPr lang="en-US" dirty="0" smtClean="0"/>
              <a:t> (E)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9BB04E-4722-FB4D-BE5C-1F4D2C362164}" type="slidenum">
              <a:rPr lang="hu-HU" smtClean="0"/>
              <a:pPr>
                <a:defRPr/>
              </a:pPr>
              <a:t>7</a:t>
            </a:fld>
            <a:endParaRPr lang="hu-HU">
              <a:latin typeface="Times New Roman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7040" y="1124744"/>
            <a:ext cx="6116960" cy="508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336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Elektromos</a:t>
            </a:r>
            <a:r>
              <a:rPr lang="en-US" dirty="0" smtClean="0"/>
              <a:t> </a:t>
            </a:r>
            <a:r>
              <a:rPr lang="en-US" dirty="0" err="1" smtClean="0"/>
              <a:t>jelenségek</a:t>
            </a:r>
            <a:r>
              <a:rPr lang="en-US" dirty="0" smtClean="0"/>
              <a:t> a </a:t>
            </a:r>
            <a:r>
              <a:rPr lang="en-US" dirty="0" err="1" smtClean="0"/>
              <a:t>receptorokban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Generátorpotenciál</a:t>
            </a:r>
            <a:endParaRPr lang="en-US" dirty="0" smtClean="0"/>
          </a:p>
          <a:p>
            <a:pPr lvl="1"/>
            <a:r>
              <a:rPr lang="en-US" dirty="0" err="1" smtClean="0"/>
              <a:t>Inger</a:t>
            </a:r>
            <a:r>
              <a:rPr lang="en-US" dirty="0" smtClean="0"/>
              <a:t> </a:t>
            </a:r>
            <a:r>
              <a:rPr lang="en-US" dirty="0" err="1" smtClean="0"/>
              <a:t>hatására</a:t>
            </a:r>
            <a:r>
              <a:rPr lang="en-US" dirty="0" smtClean="0"/>
              <a:t> Na</a:t>
            </a:r>
            <a:r>
              <a:rPr lang="en-US" baseline="30000" dirty="0" smtClean="0"/>
              <a:t>+</a:t>
            </a:r>
            <a:r>
              <a:rPr lang="en-US" dirty="0" smtClean="0"/>
              <a:t> </a:t>
            </a:r>
            <a:r>
              <a:rPr lang="en-US" dirty="0" err="1" smtClean="0"/>
              <a:t>csatornák</a:t>
            </a:r>
            <a:r>
              <a:rPr lang="en-US" dirty="0" smtClean="0"/>
              <a:t> </a:t>
            </a:r>
            <a:r>
              <a:rPr lang="en-US" dirty="0" err="1" smtClean="0"/>
              <a:t>fokozott</a:t>
            </a:r>
            <a:r>
              <a:rPr lang="en-US" dirty="0" smtClean="0"/>
              <a:t> </a:t>
            </a:r>
            <a:r>
              <a:rPr lang="en-US" dirty="0" err="1" smtClean="0"/>
              <a:t>nyitása</a:t>
            </a:r>
            <a:endParaRPr lang="en-US" dirty="0" smtClean="0"/>
          </a:p>
          <a:p>
            <a:pPr lvl="1"/>
            <a:r>
              <a:rPr lang="en-US" dirty="0" smtClean="0"/>
              <a:t>A </a:t>
            </a:r>
            <a:r>
              <a:rPr lang="en-US" dirty="0" err="1" smtClean="0"/>
              <a:t>beáramló</a:t>
            </a:r>
            <a:r>
              <a:rPr lang="en-US" dirty="0" smtClean="0"/>
              <a:t> Na</a:t>
            </a:r>
            <a:r>
              <a:rPr lang="en-US" baseline="30000" dirty="0" smtClean="0"/>
              <a:t>+</a:t>
            </a:r>
            <a:r>
              <a:rPr lang="en-US" dirty="0" smtClean="0"/>
              <a:t> </a:t>
            </a:r>
            <a:r>
              <a:rPr lang="en-US" dirty="0" err="1" smtClean="0"/>
              <a:t>okozza</a:t>
            </a:r>
            <a:r>
              <a:rPr lang="en-US" dirty="0" smtClean="0"/>
              <a:t> a </a:t>
            </a:r>
            <a:r>
              <a:rPr lang="en-US" dirty="0" err="1" smtClean="0"/>
              <a:t>generátorpotenciált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9BB04E-4722-FB4D-BE5C-1F4D2C362164}" type="slidenum">
              <a:rPr lang="hu-HU" smtClean="0"/>
              <a:pPr>
                <a:defRPr/>
              </a:pPr>
              <a:t>8</a:t>
            </a:fld>
            <a:endParaRPr lang="hu-HU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022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9BB04E-4722-FB4D-BE5C-1F4D2C362164}" type="slidenum">
              <a:rPr lang="hu-HU" smtClean="0"/>
              <a:pPr>
                <a:defRPr/>
              </a:pPr>
              <a:t>9</a:t>
            </a:fld>
            <a:endParaRPr lang="hu-HU">
              <a:latin typeface="Times New Roman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8800"/>
            <a:ext cx="9144000" cy="435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732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Villelet4_informacio_atv">
  <a:themeElements>
    <a:clrScheme name="">
      <a:dk1>
        <a:srgbClr val="000000"/>
      </a:dk1>
      <a:lt1>
        <a:srgbClr val="FFFFFF"/>
      </a:lt1>
      <a:dk2>
        <a:srgbClr val="0033CC"/>
      </a:dk2>
      <a:lt2>
        <a:srgbClr val="808080"/>
      </a:lt2>
      <a:accent1>
        <a:srgbClr val="FFCC99"/>
      </a:accent1>
      <a:accent2>
        <a:srgbClr val="33CC33"/>
      </a:accent2>
      <a:accent3>
        <a:srgbClr val="FFFFFF"/>
      </a:accent3>
      <a:accent4>
        <a:srgbClr val="000000"/>
      </a:accent4>
      <a:accent5>
        <a:srgbClr val="FFE2CA"/>
      </a:accent5>
      <a:accent6>
        <a:srgbClr val="2DB92D"/>
      </a:accent6>
      <a:hlink>
        <a:srgbClr val="66FFFF"/>
      </a:hlink>
      <a:folHlink>
        <a:srgbClr val="FF0000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Villelet4_informacio_atv.potx</Template>
  <TotalTime>5385</TotalTime>
  <Words>385</Words>
  <Application>Microsoft Macintosh PowerPoint</Application>
  <PresentationFormat>On-screen Show (4:3)</PresentationFormat>
  <Paragraphs>107</Paragraphs>
  <Slides>21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Villelet4_informacio_atv</vt:lpstr>
      <vt:lpstr>Villamosság élettani hatásai  Érzékszervek működésének alapjai </vt:lpstr>
      <vt:lpstr>Receptorok I.</vt:lpstr>
      <vt:lpstr>Receptorok II.</vt:lpstr>
      <vt:lpstr>Adekvát inger</vt:lpstr>
      <vt:lpstr>PowerPoint Presentation</vt:lpstr>
      <vt:lpstr>Érzékszervek csoportosítása</vt:lpstr>
      <vt:lpstr>A bőr érzőreceptorai</vt:lpstr>
      <vt:lpstr>Elektromos jelenségek a receptorokban</vt:lpstr>
      <vt:lpstr>PowerPoint Presentation</vt:lpstr>
      <vt:lpstr>Generátor-potenciál izomorsóban</vt:lpstr>
      <vt:lpstr>Adaptáció jelensége</vt:lpstr>
      <vt:lpstr>Adaptáció </vt:lpstr>
      <vt:lpstr>Szenzoros információk</vt:lpstr>
      <vt:lpstr>PowerPoint Presentation</vt:lpstr>
      <vt:lpstr>A szem felépítése</vt:lpstr>
      <vt:lpstr>A szem felépítése</vt:lpstr>
      <vt:lpstr>Retina felépítése</vt:lpstr>
      <vt:lpstr>Halló- és egyensúlyozószerv</vt:lpstr>
      <vt:lpstr>Csiga</vt:lpstr>
      <vt:lpstr>Corti-szerv</vt:lpstr>
      <vt:lpstr>Irodalom</vt:lpstr>
    </vt:vector>
  </TitlesOfParts>
  <Company> 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Nincs diacím</dc:title>
  <dc:creator>Kiss István</dc:creator>
  <cp:lastModifiedBy>Zoltán Ádám Tamus</cp:lastModifiedBy>
  <cp:revision>195</cp:revision>
  <dcterms:created xsi:type="dcterms:W3CDTF">2002-04-01T20:24:32Z</dcterms:created>
  <dcterms:modified xsi:type="dcterms:W3CDTF">2011-02-24T15:05:34Z</dcterms:modified>
</cp:coreProperties>
</file>