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79" r:id="rId2"/>
    <p:sldId id="408" r:id="rId3"/>
    <p:sldId id="409" r:id="rId4"/>
    <p:sldId id="410" r:id="rId5"/>
    <p:sldId id="411" r:id="rId6"/>
    <p:sldId id="257" r:id="rId7"/>
    <p:sldId id="258" r:id="rId8"/>
    <p:sldId id="259" r:id="rId9"/>
    <p:sldId id="260" r:id="rId10"/>
    <p:sldId id="261" r:id="rId11"/>
    <p:sldId id="262" r:id="rId12"/>
    <p:sldId id="263" r:id="rId13"/>
    <p:sldId id="264" r:id="rId14"/>
    <p:sldId id="265" r:id="rId15"/>
    <p:sldId id="266" r:id="rId16"/>
    <p:sldId id="269" r:id="rId17"/>
    <p:sldId id="267" r:id="rId18"/>
    <p:sldId id="268" r:id="rId19"/>
    <p:sldId id="270" r:id="rId20"/>
    <p:sldId id="307" r:id="rId21"/>
    <p:sldId id="406" r:id="rId22"/>
    <p:sldId id="400" r:id="rId23"/>
    <p:sldId id="401" r:id="rId24"/>
    <p:sldId id="402" r:id="rId25"/>
    <p:sldId id="403" r:id="rId26"/>
    <p:sldId id="404" r:id="rId27"/>
    <p:sldId id="405" r:id="rId28"/>
    <p:sldId id="271" r:id="rId29"/>
    <p:sldId id="308" r:id="rId30"/>
    <p:sldId id="381" r:id="rId31"/>
    <p:sldId id="310" r:id="rId32"/>
    <p:sldId id="311" r:id="rId33"/>
    <p:sldId id="312" r:id="rId34"/>
    <p:sldId id="313" r:id="rId35"/>
    <p:sldId id="314" r:id="rId36"/>
    <p:sldId id="315" r:id="rId37"/>
    <p:sldId id="316" r:id="rId38"/>
    <p:sldId id="317" r:id="rId39"/>
    <p:sldId id="394" r:id="rId40"/>
    <p:sldId id="395" r:id="rId41"/>
    <p:sldId id="396" r:id="rId42"/>
    <p:sldId id="397" r:id="rId43"/>
    <p:sldId id="398" r:id="rId44"/>
    <p:sldId id="399" r:id="rId45"/>
    <p:sldId id="407" r:id="rId4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03" autoAdjust="0"/>
  </p:normalViewPr>
  <p:slideViewPr>
    <p:cSldViewPr showGuides="1">
      <p:cViewPr varScale="1">
        <p:scale>
          <a:sx n="55" d="100"/>
          <a:sy n="55" d="100"/>
        </p:scale>
        <p:origin x="1836" y="66"/>
      </p:cViewPr>
      <p:guideLst>
        <p:guide orient="horz" pos="3022"/>
        <p:guide pos="2880"/>
      </p:guideLst>
    </p:cSldViewPr>
  </p:slideViewPr>
  <p:notesTextViewPr>
    <p:cViewPr>
      <p:scale>
        <a:sx n="1" d="1"/>
        <a:sy n="1" d="1"/>
      </p:scale>
      <p:origin x="0" y="0"/>
    </p:cViewPr>
  </p:notesTextViewPr>
  <p:sorterViewPr>
    <p:cViewPr>
      <p:scale>
        <a:sx n="100" d="100"/>
        <a:sy n="100" d="100"/>
      </p:scale>
      <p:origin x="0" y="7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BB909-0C8B-4DA6-9048-EC4537E6D349}" type="datetimeFigureOut">
              <a:rPr lang="hu-HU" smtClean="0"/>
              <a:t>2016.09.20.</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489CB-08AA-44DD-B2F8-4BAA9548403B}" type="slidenum">
              <a:rPr lang="hu-HU" smtClean="0"/>
              <a:t>‹#›</a:t>
            </a:fld>
            <a:endParaRPr lang="hu-HU"/>
          </a:p>
        </p:txBody>
      </p:sp>
    </p:spTree>
    <p:extLst>
      <p:ext uri="{BB962C8B-B14F-4D97-AF65-F5344CB8AC3E}">
        <p14:creationId xmlns:p14="http://schemas.microsoft.com/office/powerpoint/2010/main" val="50867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877" indent="-285722" algn="l" eaLnBrk="0" hangingPunct="0">
              <a:spcBef>
                <a:spcPct val="30000"/>
              </a:spcBef>
              <a:defRPr sz="1200">
                <a:solidFill>
                  <a:schemeClr val="tx1"/>
                </a:solidFill>
                <a:latin typeface="Arial" pitchFamily="34" charset="0"/>
              </a:defRPr>
            </a:lvl2pPr>
            <a:lvl3pPr marL="1142888" indent="-228578" algn="l" eaLnBrk="0" hangingPunct="0">
              <a:spcBef>
                <a:spcPct val="30000"/>
              </a:spcBef>
              <a:defRPr sz="1200">
                <a:solidFill>
                  <a:schemeClr val="tx1"/>
                </a:solidFill>
                <a:latin typeface="Arial" pitchFamily="34" charset="0"/>
              </a:defRPr>
            </a:lvl3pPr>
            <a:lvl4pPr marL="1600043" indent="-228578" algn="l" eaLnBrk="0" hangingPunct="0">
              <a:spcBef>
                <a:spcPct val="30000"/>
              </a:spcBef>
              <a:defRPr sz="1200">
                <a:solidFill>
                  <a:schemeClr val="tx1"/>
                </a:solidFill>
                <a:latin typeface="Arial" pitchFamily="34" charset="0"/>
              </a:defRPr>
            </a:lvl4pPr>
            <a:lvl5pPr marL="2057199" indent="-228578" algn="l" eaLnBrk="0" hangingPunct="0">
              <a:spcBef>
                <a:spcPct val="30000"/>
              </a:spcBef>
              <a:defRPr sz="1200">
                <a:solidFill>
                  <a:schemeClr val="tx1"/>
                </a:solidFill>
                <a:latin typeface="Arial" pitchFamily="34" charset="0"/>
              </a:defRPr>
            </a:lvl5pPr>
            <a:lvl6pPr marL="2514354" indent="-228578" eaLnBrk="0" fontAlgn="base" hangingPunct="0">
              <a:spcBef>
                <a:spcPct val="30000"/>
              </a:spcBef>
              <a:spcAft>
                <a:spcPct val="0"/>
              </a:spcAft>
              <a:defRPr sz="1200">
                <a:solidFill>
                  <a:schemeClr val="tx1"/>
                </a:solidFill>
                <a:latin typeface="Arial" pitchFamily="34" charset="0"/>
              </a:defRPr>
            </a:lvl6pPr>
            <a:lvl7pPr marL="2971509" indent="-228578" eaLnBrk="0" fontAlgn="base" hangingPunct="0">
              <a:spcBef>
                <a:spcPct val="30000"/>
              </a:spcBef>
              <a:spcAft>
                <a:spcPct val="0"/>
              </a:spcAft>
              <a:defRPr sz="1200">
                <a:solidFill>
                  <a:schemeClr val="tx1"/>
                </a:solidFill>
                <a:latin typeface="Arial" pitchFamily="34" charset="0"/>
              </a:defRPr>
            </a:lvl7pPr>
            <a:lvl8pPr marL="3428664" indent="-228578" eaLnBrk="0" fontAlgn="base" hangingPunct="0">
              <a:spcBef>
                <a:spcPct val="30000"/>
              </a:spcBef>
              <a:spcAft>
                <a:spcPct val="0"/>
              </a:spcAft>
              <a:defRPr sz="1200">
                <a:solidFill>
                  <a:schemeClr val="tx1"/>
                </a:solidFill>
                <a:latin typeface="Arial" pitchFamily="34" charset="0"/>
              </a:defRPr>
            </a:lvl8pPr>
            <a:lvl9pPr marL="3885819" indent="-22857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0E592F46-2634-4D0F-BA56-B5764AD62A4B}" type="slidenum">
              <a:rPr lang="hu-HU" altLang="hu-HU" smtClean="0"/>
              <a:pPr algn="r" eaLnBrk="1" hangingPunct="1">
                <a:spcBef>
                  <a:spcPct val="0"/>
                </a:spcBef>
              </a:pPr>
              <a:t>1</a:t>
            </a:fld>
            <a:endParaRPr lang="hu-HU" altLang="hu-HU" smtClean="0"/>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p:spPr>
        <p:txBody>
          <a:bodyPr/>
          <a:lstStyle/>
          <a:p>
            <a:pPr eaLnBrk="1" hangingPunct="1"/>
            <a:endParaRPr lang="hu-HU" altLang="hu-HU" smtClean="0">
              <a:latin typeface="Arial" pitchFamily="34" charset="0"/>
            </a:endParaRPr>
          </a:p>
        </p:txBody>
      </p:sp>
    </p:spTree>
    <p:extLst>
      <p:ext uri="{BB962C8B-B14F-4D97-AF65-F5344CB8AC3E}">
        <p14:creationId xmlns:p14="http://schemas.microsoft.com/office/powerpoint/2010/main" val="256688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1" u="none" strike="noStrike" kern="1200" baseline="0" dirty="0" smtClean="0">
                <a:solidFill>
                  <a:schemeClr val="tx1"/>
                </a:solidFill>
                <a:latin typeface="+mn-lt"/>
                <a:ea typeface="+mn-ea"/>
                <a:cs typeface="+mn-cs"/>
              </a:rPr>
              <a:t>Alaposan megváltozott történetünk Tücsökről és Hangyáról az eredeti Aiszóposz meséhez</a:t>
            </a:r>
          </a:p>
          <a:p>
            <a:r>
              <a:rPr lang="hu-HU" sz="1200" b="0" i="1" u="none" strike="noStrike" kern="1200" baseline="0" dirty="0" smtClean="0">
                <a:solidFill>
                  <a:schemeClr val="tx1"/>
                </a:solidFill>
                <a:latin typeface="+mn-lt"/>
                <a:ea typeface="+mn-ea"/>
                <a:cs typeface="+mn-cs"/>
              </a:rPr>
              <a:t>képest. Arra mindenképpen hasznos volt, hogy segítségével mélyebben megérthesd,</a:t>
            </a:r>
          </a:p>
          <a:p>
            <a:r>
              <a:rPr lang="hu-HU" sz="1200" b="0" i="1" u="none" strike="noStrike" kern="1200" baseline="0" dirty="0" smtClean="0">
                <a:solidFill>
                  <a:schemeClr val="tx1"/>
                </a:solidFill>
                <a:latin typeface="+mn-lt"/>
                <a:ea typeface="+mn-ea"/>
                <a:cs typeface="+mn-cs"/>
              </a:rPr>
              <a:t>miért nem elegendő, ha csak a felmutatott vagyontárgyak alapján ítéled meg bárkinek a</a:t>
            </a:r>
          </a:p>
          <a:p>
            <a:r>
              <a:rPr lang="hu-HU" sz="1200" b="0" i="1" u="none" strike="noStrike" kern="1200" baseline="0" dirty="0" smtClean="0">
                <a:solidFill>
                  <a:schemeClr val="tx1"/>
                </a:solidFill>
                <a:latin typeface="+mn-lt"/>
                <a:ea typeface="+mn-ea"/>
                <a:cs typeface="+mn-cs"/>
              </a:rPr>
              <a:t>vagyoni helyzetét, nem gondolva arra, hogy mekkora adósság terheli ezeket a javakat.</a:t>
            </a:r>
          </a:p>
          <a:p>
            <a:r>
              <a:rPr lang="hu-HU" sz="1200" b="0" i="1" u="none" strike="noStrike" kern="1200" baseline="0" dirty="0" smtClean="0">
                <a:solidFill>
                  <a:schemeClr val="tx1"/>
                </a:solidFill>
                <a:latin typeface="+mn-lt"/>
                <a:ea typeface="+mn-ea"/>
                <a:cs typeface="+mn-cs"/>
              </a:rPr>
              <a:t>Arra is, hogy a példákon keresztül megérthetted a négy alapvető gazdasági esemény</a:t>
            </a:r>
          </a:p>
          <a:p>
            <a:r>
              <a:rPr lang="hu-HU" sz="1200" b="0" i="1" u="none" strike="noStrike" kern="1200" baseline="0" dirty="0" smtClean="0">
                <a:solidFill>
                  <a:schemeClr val="tx1"/>
                </a:solidFill>
                <a:latin typeface="+mn-lt"/>
                <a:ea typeface="+mn-ea"/>
                <a:cs typeface="+mn-cs"/>
              </a:rPr>
              <a:t>lényegét, a kettős könyvelés technikáját, az idősoros és számlasoros könyvelést, és azt,</a:t>
            </a:r>
          </a:p>
          <a:p>
            <a:r>
              <a:rPr lang="hu-HU" sz="1200" b="0" i="1" u="none" strike="noStrike" kern="1200" baseline="0" dirty="0" smtClean="0">
                <a:solidFill>
                  <a:schemeClr val="tx1"/>
                </a:solidFill>
                <a:latin typeface="+mn-lt"/>
                <a:ea typeface="+mn-ea"/>
                <a:cs typeface="+mn-cs"/>
              </a:rPr>
              <a:t>hogy miről érdemes alaposan tájékozódni az egyes mérlegsoroknál.</a:t>
            </a:r>
            <a:endParaRPr lang="hu-HU" dirty="0"/>
          </a:p>
        </p:txBody>
      </p:sp>
      <p:sp>
        <p:nvSpPr>
          <p:cNvPr id="4" name="Dia számának helye 3"/>
          <p:cNvSpPr>
            <a:spLocks noGrp="1"/>
          </p:cNvSpPr>
          <p:nvPr>
            <p:ph type="sldNum" sz="quarter" idx="10"/>
          </p:nvPr>
        </p:nvSpPr>
        <p:spPr/>
        <p:txBody>
          <a:bodyPr/>
          <a:lstStyle/>
          <a:p>
            <a:fld id="{66E489CB-08AA-44DD-B2F8-4BAA9548403B}" type="slidenum">
              <a:rPr lang="hu-HU" smtClean="0"/>
              <a:t>18</a:t>
            </a:fld>
            <a:endParaRPr lang="hu-HU"/>
          </a:p>
        </p:txBody>
      </p:sp>
    </p:spTree>
    <p:extLst>
      <p:ext uri="{BB962C8B-B14F-4D97-AF65-F5344CB8AC3E}">
        <p14:creationId xmlns:p14="http://schemas.microsoft.com/office/powerpoint/2010/main" val="597628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akép helye 1"/>
          <p:cNvSpPr>
            <a:spLocks noGrp="1" noRot="1" noChangeAspect="1" noTextEdit="1"/>
          </p:cNvSpPr>
          <p:nvPr>
            <p:ph type="sldImg"/>
          </p:nvPr>
        </p:nvSpPr>
        <p:spPr>
          <a:xfrm>
            <a:off x="1143000" y="685800"/>
            <a:ext cx="4572000" cy="3429000"/>
          </a:xfrm>
          <a:ln/>
        </p:spPr>
      </p:sp>
      <p:sp>
        <p:nvSpPr>
          <p:cNvPr id="81923" name="Jegyzetek helye 2"/>
          <p:cNvSpPr>
            <a:spLocks noGrp="1"/>
          </p:cNvSpPr>
          <p:nvPr>
            <p:ph type="body" idx="1"/>
          </p:nvPr>
        </p:nvSpPr>
        <p:spPr>
          <a:noFill/>
        </p:spPr>
        <p:txBody>
          <a:bodyPr/>
          <a:lstStyle/>
          <a:p>
            <a:endParaRPr lang="hu-HU" altLang="hu-HU" smtClean="0">
              <a:latin typeface="Arial" charset="0"/>
            </a:endParaRPr>
          </a:p>
        </p:txBody>
      </p:sp>
      <p:sp>
        <p:nvSpPr>
          <p:cNvPr id="75780" name="Dia számának helye 3"/>
          <p:cNvSpPr>
            <a:spLocks noGrp="1"/>
          </p:cNvSpPr>
          <p:nvPr>
            <p:ph type="sldNum" sz="quarter" idx="5"/>
          </p:nvPr>
        </p:nvSpPr>
        <p:spPr/>
        <p:txBody>
          <a:bodyPr/>
          <a:lstStyle>
            <a:lvl1pPr defTabSz="914423" eaLnBrk="0" hangingPunct="0">
              <a:spcBef>
                <a:spcPct val="30000"/>
              </a:spcBef>
              <a:defRPr sz="1100">
                <a:solidFill>
                  <a:schemeClr val="tx1"/>
                </a:solidFill>
                <a:latin typeface="Arial" charset="0"/>
              </a:defRPr>
            </a:lvl1pPr>
            <a:lvl2pPr marL="685817" indent="-263776" defTabSz="914423" eaLnBrk="0" hangingPunct="0">
              <a:spcBef>
                <a:spcPct val="30000"/>
              </a:spcBef>
              <a:defRPr sz="1100">
                <a:solidFill>
                  <a:schemeClr val="tx1"/>
                </a:solidFill>
                <a:latin typeface="Arial" charset="0"/>
              </a:defRPr>
            </a:lvl2pPr>
            <a:lvl3pPr marL="1055103" indent="-211021" defTabSz="914423" eaLnBrk="0" hangingPunct="0">
              <a:spcBef>
                <a:spcPct val="30000"/>
              </a:spcBef>
              <a:defRPr sz="1100">
                <a:solidFill>
                  <a:schemeClr val="tx1"/>
                </a:solidFill>
                <a:latin typeface="Arial" charset="0"/>
              </a:defRPr>
            </a:lvl3pPr>
            <a:lvl4pPr marL="1477145" indent="-211021" defTabSz="914423" eaLnBrk="0" hangingPunct="0">
              <a:spcBef>
                <a:spcPct val="30000"/>
              </a:spcBef>
              <a:defRPr sz="1100">
                <a:solidFill>
                  <a:schemeClr val="tx1"/>
                </a:solidFill>
                <a:latin typeface="Arial" charset="0"/>
              </a:defRPr>
            </a:lvl4pPr>
            <a:lvl5pPr marL="1899186" indent="-211021" defTabSz="914423" eaLnBrk="0" hangingPunct="0">
              <a:spcBef>
                <a:spcPct val="30000"/>
              </a:spcBef>
              <a:defRPr sz="1100">
                <a:solidFill>
                  <a:schemeClr val="tx1"/>
                </a:solidFill>
                <a:latin typeface="Arial" charset="0"/>
              </a:defRPr>
            </a:lvl5pPr>
            <a:lvl6pPr marL="2321227" indent="-211021" defTabSz="914423" eaLnBrk="0" fontAlgn="base" hangingPunct="0">
              <a:spcBef>
                <a:spcPct val="30000"/>
              </a:spcBef>
              <a:spcAft>
                <a:spcPct val="0"/>
              </a:spcAft>
              <a:defRPr sz="1100">
                <a:solidFill>
                  <a:schemeClr val="tx1"/>
                </a:solidFill>
                <a:latin typeface="Arial" charset="0"/>
              </a:defRPr>
            </a:lvl6pPr>
            <a:lvl7pPr marL="2743269" indent="-211021" defTabSz="914423" eaLnBrk="0" fontAlgn="base" hangingPunct="0">
              <a:spcBef>
                <a:spcPct val="30000"/>
              </a:spcBef>
              <a:spcAft>
                <a:spcPct val="0"/>
              </a:spcAft>
              <a:defRPr sz="1100">
                <a:solidFill>
                  <a:schemeClr val="tx1"/>
                </a:solidFill>
                <a:latin typeface="Arial" charset="0"/>
              </a:defRPr>
            </a:lvl7pPr>
            <a:lvl8pPr marL="3165310" indent="-211021" defTabSz="914423" eaLnBrk="0" fontAlgn="base" hangingPunct="0">
              <a:spcBef>
                <a:spcPct val="30000"/>
              </a:spcBef>
              <a:spcAft>
                <a:spcPct val="0"/>
              </a:spcAft>
              <a:defRPr sz="1100">
                <a:solidFill>
                  <a:schemeClr val="tx1"/>
                </a:solidFill>
                <a:latin typeface="Arial" charset="0"/>
              </a:defRPr>
            </a:lvl8pPr>
            <a:lvl9pPr marL="3587351" indent="-211021" defTabSz="914423" eaLnBrk="0" fontAlgn="base" hangingPunct="0">
              <a:spcBef>
                <a:spcPct val="30000"/>
              </a:spcBef>
              <a:spcAft>
                <a:spcPct val="0"/>
              </a:spcAft>
              <a:defRPr sz="1100">
                <a:solidFill>
                  <a:schemeClr val="tx1"/>
                </a:solidFill>
                <a:latin typeface="Arial" charset="0"/>
              </a:defRPr>
            </a:lvl9pPr>
          </a:lstStyle>
          <a:p>
            <a:pPr eaLnBrk="1" hangingPunct="1">
              <a:spcBef>
                <a:spcPct val="0"/>
              </a:spcBef>
              <a:defRPr/>
            </a:pPr>
            <a:fld id="{5B5A5D31-9201-4FEB-8C1D-31FA71984675}" type="slidenum">
              <a:rPr lang="hu-HU" altLang="hu-HU" sz="1200"/>
              <a:pPr eaLnBrk="1" hangingPunct="1">
                <a:spcBef>
                  <a:spcPct val="0"/>
                </a:spcBef>
                <a:defRPr/>
              </a:pPr>
              <a:t>20</a:t>
            </a:fld>
            <a:endParaRPr lang="hu-HU" altLang="hu-HU" sz="1200"/>
          </a:p>
        </p:txBody>
      </p:sp>
    </p:spTree>
    <p:extLst>
      <p:ext uri="{BB962C8B-B14F-4D97-AF65-F5344CB8AC3E}">
        <p14:creationId xmlns:p14="http://schemas.microsoft.com/office/powerpoint/2010/main" val="1053512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E5E2A5D-6935-4687-9374-4E8A2CAAD47E}" type="slidenum">
              <a:rPr lang="hu-HU" altLang="hu-HU" smtClean="0"/>
              <a:pPr algn="r" eaLnBrk="1" hangingPunct="1">
                <a:spcBef>
                  <a:spcPct val="0"/>
                </a:spcBef>
              </a:pPr>
              <a:t>21</a:t>
            </a:fld>
            <a:endParaRPr lang="hu-HU" altLang="hu-HU"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hu-HU" altLang="hu-HU" dirty="0" smtClean="0">
              <a:latin typeface="Arial" pitchFamily="34" charset="0"/>
            </a:endParaRPr>
          </a:p>
        </p:txBody>
      </p:sp>
    </p:spTree>
    <p:extLst>
      <p:ext uri="{BB962C8B-B14F-4D97-AF65-F5344CB8AC3E}">
        <p14:creationId xmlns:p14="http://schemas.microsoft.com/office/powerpoint/2010/main" val="184968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BB8E887-672A-498C-99F2-1A4282B19A4B}" type="slidenum">
              <a:rPr lang="hu-HU" altLang="hu-HU" smtClean="0"/>
              <a:pPr algn="r" eaLnBrk="1" hangingPunct="1">
                <a:spcBef>
                  <a:spcPct val="0"/>
                </a:spcBef>
              </a:pPr>
              <a:t>23</a:t>
            </a:fld>
            <a:endParaRPr lang="hu-HU" altLang="hu-HU"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hu-HU" altLang="hu-HU" smtClean="0">
                <a:latin typeface="Arial" pitchFamily="34" charset="0"/>
              </a:rPr>
              <a:t>Mit érdemes ebből megjegyezni?</a:t>
            </a:r>
          </a:p>
        </p:txBody>
      </p:sp>
    </p:spTree>
    <p:extLst>
      <p:ext uri="{BB962C8B-B14F-4D97-AF65-F5344CB8AC3E}">
        <p14:creationId xmlns:p14="http://schemas.microsoft.com/office/powerpoint/2010/main" val="815543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12958" eaLnBrk="0" hangingPunct="0">
              <a:spcBef>
                <a:spcPct val="30000"/>
              </a:spcBef>
              <a:defRPr sz="1100">
                <a:solidFill>
                  <a:schemeClr val="tx1"/>
                </a:solidFill>
                <a:latin typeface="Arial" charset="0"/>
              </a:defRPr>
            </a:lvl1pPr>
            <a:lvl2pPr marL="710730" indent="-272568" defTabSz="912958" eaLnBrk="0" hangingPunct="0">
              <a:spcBef>
                <a:spcPct val="30000"/>
              </a:spcBef>
              <a:defRPr sz="1100">
                <a:solidFill>
                  <a:schemeClr val="tx1"/>
                </a:solidFill>
                <a:latin typeface="Arial" charset="0"/>
              </a:defRPr>
            </a:lvl2pPr>
            <a:lvl3pPr marL="1093204" indent="-218348" defTabSz="912958" eaLnBrk="0" hangingPunct="0">
              <a:spcBef>
                <a:spcPct val="30000"/>
              </a:spcBef>
              <a:defRPr sz="1100">
                <a:solidFill>
                  <a:schemeClr val="tx1"/>
                </a:solidFill>
                <a:latin typeface="Arial" charset="0"/>
              </a:defRPr>
            </a:lvl3pPr>
            <a:lvl4pPr marL="1529900" indent="-218348" defTabSz="912958" eaLnBrk="0" hangingPunct="0">
              <a:spcBef>
                <a:spcPct val="30000"/>
              </a:spcBef>
              <a:defRPr sz="1100">
                <a:solidFill>
                  <a:schemeClr val="tx1"/>
                </a:solidFill>
                <a:latin typeface="Arial" charset="0"/>
              </a:defRPr>
            </a:lvl4pPr>
            <a:lvl5pPr marL="1968061" indent="-218348" defTabSz="912958" eaLnBrk="0" hangingPunct="0">
              <a:spcBef>
                <a:spcPct val="30000"/>
              </a:spcBef>
              <a:defRPr sz="1100">
                <a:solidFill>
                  <a:schemeClr val="tx1"/>
                </a:solidFill>
                <a:latin typeface="Arial" charset="0"/>
              </a:defRPr>
            </a:lvl5pPr>
            <a:lvl6pPr marL="2390103" indent="-218348" defTabSz="912958" eaLnBrk="0" fontAlgn="base" hangingPunct="0">
              <a:spcBef>
                <a:spcPct val="30000"/>
              </a:spcBef>
              <a:spcAft>
                <a:spcPct val="0"/>
              </a:spcAft>
              <a:defRPr sz="1100">
                <a:solidFill>
                  <a:schemeClr val="tx1"/>
                </a:solidFill>
                <a:latin typeface="Arial" charset="0"/>
              </a:defRPr>
            </a:lvl6pPr>
            <a:lvl7pPr marL="2812144" indent="-218348" defTabSz="912958" eaLnBrk="0" fontAlgn="base" hangingPunct="0">
              <a:spcBef>
                <a:spcPct val="30000"/>
              </a:spcBef>
              <a:spcAft>
                <a:spcPct val="0"/>
              </a:spcAft>
              <a:defRPr sz="1100">
                <a:solidFill>
                  <a:schemeClr val="tx1"/>
                </a:solidFill>
                <a:latin typeface="Arial" charset="0"/>
              </a:defRPr>
            </a:lvl7pPr>
            <a:lvl8pPr marL="3234185" indent="-218348" defTabSz="912958" eaLnBrk="0" fontAlgn="base" hangingPunct="0">
              <a:spcBef>
                <a:spcPct val="30000"/>
              </a:spcBef>
              <a:spcAft>
                <a:spcPct val="0"/>
              </a:spcAft>
              <a:defRPr sz="1100">
                <a:solidFill>
                  <a:schemeClr val="tx1"/>
                </a:solidFill>
                <a:latin typeface="Arial" charset="0"/>
              </a:defRPr>
            </a:lvl8pPr>
            <a:lvl9pPr marL="3656226" indent="-218348" defTabSz="912958" eaLnBrk="0" fontAlgn="base" hangingPunct="0">
              <a:spcBef>
                <a:spcPct val="30000"/>
              </a:spcBef>
              <a:spcAft>
                <a:spcPct val="0"/>
              </a:spcAft>
              <a:defRPr sz="1100">
                <a:solidFill>
                  <a:schemeClr val="tx1"/>
                </a:solidFill>
                <a:latin typeface="Arial" charset="0"/>
              </a:defRPr>
            </a:lvl9pPr>
          </a:lstStyle>
          <a:p>
            <a:pPr eaLnBrk="1" hangingPunct="1">
              <a:spcBef>
                <a:spcPct val="0"/>
              </a:spcBef>
              <a:defRPr/>
            </a:pPr>
            <a:fld id="{73136EBD-A249-4CAF-AA9C-B72923723BAC}" type="slidenum">
              <a:rPr lang="hu-HU" altLang="hu-HU" sz="1200"/>
              <a:pPr eaLnBrk="1" hangingPunct="1">
                <a:spcBef>
                  <a:spcPct val="0"/>
                </a:spcBef>
                <a:defRPr/>
              </a:pPr>
              <a:t>29</a:t>
            </a:fld>
            <a:endParaRPr lang="hu-HU" altLang="hu-HU" sz="1200"/>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978431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5CFC3-7087-487C-8DD2-E2C8DF56C14C}" type="slidenum">
              <a:rPr lang="hu-HU"/>
              <a:pPr/>
              <a:t>30</a:t>
            </a:fld>
            <a:endParaRPr lang="hu-HU"/>
          </a:p>
        </p:txBody>
      </p:sp>
      <p:sp>
        <p:nvSpPr>
          <p:cNvPr id="1381378" name="Rectangle 2"/>
          <p:cNvSpPr>
            <a:spLocks noGrp="1" noRot="1" noChangeAspect="1" noChangeArrowheads="1" noTextEdit="1"/>
          </p:cNvSpPr>
          <p:nvPr>
            <p:ph type="sldImg"/>
          </p:nvPr>
        </p:nvSpPr>
        <p:spPr>
          <a:xfrm>
            <a:off x="1143000" y="685800"/>
            <a:ext cx="4572000" cy="3429000"/>
          </a:xfrm>
          <a:ln/>
        </p:spPr>
      </p:sp>
      <p:sp>
        <p:nvSpPr>
          <p:cNvPr id="1381379" name="Rectangle 3"/>
          <p:cNvSpPr>
            <a:spLocks noGrp="1" noChangeArrowheads="1"/>
          </p:cNvSpPr>
          <p:nvPr>
            <p:ph type="body" idx="1"/>
          </p:nvPr>
        </p:nvSpPr>
        <p:spPr>
          <a:xfrm>
            <a:off x="507603" y="4381235"/>
            <a:ext cx="5973146" cy="4114587"/>
          </a:xfrm>
        </p:spPr>
        <p:txBody>
          <a:bodyPr/>
          <a:lstStyle/>
          <a:p>
            <a:pPr>
              <a:lnSpc>
                <a:spcPct val="80000"/>
              </a:lnSpc>
            </a:pPr>
            <a:r>
              <a:rPr lang="hu-HU" sz="600" b="1" dirty="0"/>
              <a:t>Felütés: Ha már 1983-ban is lett volna </a:t>
            </a:r>
            <a:r>
              <a:rPr lang="hu-HU" sz="600" b="1" dirty="0" err="1"/>
              <a:t>facebook</a:t>
            </a:r>
            <a:r>
              <a:rPr lang="hu-HU" sz="600" b="1" dirty="0"/>
              <a:t>…</a:t>
            </a:r>
          </a:p>
          <a:p>
            <a:pPr>
              <a:lnSpc>
                <a:spcPct val="80000"/>
              </a:lnSpc>
            </a:pPr>
            <a:r>
              <a:rPr lang="hu-HU" sz="600" dirty="0"/>
              <a:t>Ha ezelőtt 30 évvel is lett volna már </a:t>
            </a:r>
            <a:r>
              <a:rPr lang="hu-HU" sz="600" dirty="0" err="1"/>
              <a:t>facebook</a:t>
            </a:r>
            <a:r>
              <a:rPr lang="hu-HU" sz="600" dirty="0"/>
              <a:t>, az 1983-as év az én személyes oldalamon életem talán legnagyobb kihívásokat tartogató, talán legnehezebb, de legizgalmasabb éveként szerepelne. Három történetet, három csapdahelyzetet szeretnék elmesélni ebből az évből annak alátámasztására, mennyire fontosak egy vezető életében a releváns információk:</a:t>
            </a:r>
          </a:p>
          <a:p>
            <a:pPr>
              <a:lnSpc>
                <a:spcPct val="80000"/>
              </a:lnSpc>
            </a:pPr>
            <a:r>
              <a:rPr lang="hu-HU" sz="600" dirty="0"/>
              <a:t>Az első: 1983. február 1-étől átvettem a Pest megyei Pincegazdaság pénzügyi osztályának vezetését. A korábbi főnöknő Törökországba kísérte külszolgálatra induló férjét, így esélyem sem volt, hogy kérdezni tudjak, ha valami gondom akadt. Pedig akadt. Mindjárt az első nap nem sokkal a déli harangszó után egyik beosztottam odasündörgött hozzám és aggódó, ám kicsit sem leplezett kárörömmel telt hangon megkérdezte, hogy nem ma kellett volna levinni a vidéki pincék dolgozóinak a fizetést. Annyit már ekkor is tudtam, hogy a bank 1 óra után már nem ad ki készpénzt. Azt is megértettem, hogy alapos szívatásnak vagyok áldozata. De tényleg áldozat vagyok? A szemem se rebbent, megköszöntem a figyelmeztetést, majd felszaladtam a második emeletre a főkönyvelőhöz, és bevallottam, fogalmam sem volt arról, hogy ma lett volna fizetéskiküldés. Leültetett, és tapodtat sem mozdulhattam addig, míg nem beszélt a bankkal, indította el a kézbesítőt a pénzért, be nem </a:t>
            </a:r>
            <a:r>
              <a:rPr lang="hu-HU" sz="600" dirty="0" err="1"/>
              <a:t>boritékoltatta</a:t>
            </a:r>
            <a:r>
              <a:rPr lang="hu-HU" sz="600" dirty="0"/>
              <a:t> a fizetéseket a könyvelőkkel és indította el a </a:t>
            </a:r>
            <a:r>
              <a:rPr lang="hu-HU" sz="600" dirty="0" err="1"/>
              <a:t>sofőrőket</a:t>
            </a:r>
            <a:r>
              <a:rPr lang="hu-HU" sz="600" dirty="0"/>
              <a:t> </a:t>
            </a:r>
            <a:r>
              <a:rPr lang="hu-HU" sz="600" dirty="0" err="1"/>
              <a:t>a</a:t>
            </a:r>
            <a:r>
              <a:rPr lang="hu-HU" sz="600" dirty="0"/>
              <a:t> pincékbe, Csepelre, Dömsödre, Tápiószentmártonra, Egerbe. Akkor visszamehettem az </a:t>
            </a:r>
            <a:r>
              <a:rPr lang="hu-HU" sz="600" dirty="0" err="1"/>
              <a:t>enyémiek</a:t>
            </a:r>
            <a:r>
              <a:rPr lang="hu-HU" sz="600" dirty="0"/>
              <a:t> közé és most én kérdeztem meg tőlük ártatlan ábrázattal, hogy történt-e valami érdemleges, amíg távol voltam.</a:t>
            </a:r>
          </a:p>
          <a:p>
            <a:pPr>
              <a:lnSpc>
                <a:spcPct val="80000"/>
              </a:lnSpc>
            </a:pPr>
            <a:r>
              <a:rPr lang="hu-HU" sz="600" dirty="0"/>
              <a:t>A második csapdahelyzet független volt közvetlen munkatársaim beavatási kísérleteitől. Február 3-án a cég totálisan fizetésképtelenné vált, és nagy esély volt rá, hogy a bank felmondja az összes hitelünket. Bár – mint Önök közül néhányan – a vállalatomnál is többen a vezetőcserével hozták a dolgot összefüggésbe, de azért remélem, senki sem gondolja komolyan, hogy bármennyire is kezdő és tapasztalatlan voltam, két nap alatt képes lettem volna bedönteni pénzügyileg egy céget. Mindeközben még 29 éves sem voltam, hiszen csak február 7-én jött a születésnapom. Nehéz, megpróbáltatás teli napok következtek. Augusztusra talpon állt a cég, stabilizálódott osztályomon a </a:t>
            </a:r>
            <a:r>
              <a:rPr lang="hu-HU" sz="600" dirty="0" err="1"/>
              <a:t>szakemberagárda</a:t>
            </a:r>
            <a:r>
              <a:rPr lang="hu-HU" sz="600" dirty="0"/>
              <a:t>, akik beálltak mögém a sorba. Számos hasznos újítással, ésszerűsítéssel ismét kiegyensúlyozott mederbe került minden. Olyan nyilvántartási és információs rendszert alakítottam ki, hogy soha többé ne fordulhasson elő sem fizetéskiküldés vagy más határidős feladat elmulasztása, sem olyan drámai pénzügyi helyzet, ami a februárihoz hasonló váratlansággal, előrejelzés nélkül szakadhat a nyakunkba. Vígan élvezhettem volna évekig munkám gyümölcsét. De nem így történt.</a:t>
            </a:r>
          </a:p>
          <a:p>
            <a:pPr>
              <a:lnSpc>
                <a:spcPct val="80000"/>
              </a:lnSpc>
            </a:pPr>
            <a:r>
              <a:rPr lang="hu-HU" sz="600" dirty="0"/>
              <a:t>Szeptember 1-én a Hungária </a:t>
            </a:r>
            <a:r>
              <a:rPr lang="hu-HU" sz="600" dirty="0" err="1"/>
              <a:t>Műanyagfeldolgozó</a:t>
            </a:r>
            <a:r>
              <a:rPr lang="hu-HU" sz="600" dirty="0"/>
              <a:t> Vállalat főkönyvelője lettem. Még nagyobb feladat, még nagyobb kihívás. Viszont találkoztam egy vezérigazgatóval, akitől nagyon sokat tanultam és szellemisége mély hatással van rám mind a mai napig. A harmadik történet hozzá kapcsolódik. Ebben az időben a vállalatoknak az árbevételük 1,5%-át egy kötelezően előírt műszaki-fejlesztési alapba kellett helyezni, amelyből aztán kizárólag kutatásokat, fejlesztéseket pénzelhettek. Volt is már vagy 2 milliárd forintunk ebben a kasszában. Az államkincstárban szaldója komoly forráshiányt mutatott, ezért az 1984 októberét követő gyorsjelentés adatainak ismeretében a Minisztertanács határozatot hozott arról, hogy a forráshiány csökkentésére zárolják és elvonják a vállalati MÜFA alapokat. Így is lett a legtöbb vállalat esetében. De nem nálunk. Mert cégünk első emberének egyik autentikus hírforrása az akkori Minisztertanács elnökhelyettese volt, s így még a rendelet hivatalos, Magyar </a:t>
            </a:r>
            <a:r>
              <a:rPr lang="hu-HU" sz="600" dirty="0" err="1"/>
              <a:t>Közlönybeni</a:t>
            </a:r>
            <a:r>
              <a:rPr lang="hu-HU" sz="600" dirty="0"/>
              <a:t> közzététele előtt az utolsó fillért is elköltöttük, ami a MÜFA alapban összegyűlt. </a:t>
            </a:r>
          </a:p>
          <a:p>
            <a:pPr>
              <a:lnSpc>
                <a:spcPct val="80000"/>
              </a:lnSpc>
            </a:pPr>
            <a:r>
              <a:rPr lang="hu-HU" sz="600" dirty="0"/>
              <a:t>Mi ebből a tanulság? Az emberek személyes élettörténetének sikerei-kudarcai sokszor összefonódnak kenyéradó cége sikereivel és kudarcaival. A jó helyről származó, időben érkező információnak ezért kiemelkedő fontossága van mind a vezető, mind a cég boldogulása szempontjából </a:t>
            </a:r>
          </a:p>
        </p:txBody>
      </p:sp>
    </p:spTree>
    <p:extLst>
      <p:ext uri="{BB962C8B-B14F-4D97-AF65-F5344CB8AC3E}">
        <p14:creationId xmlns:p14="http://schemas.microsoft.com/office/powerpoint/2010/main" val="847821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55598">
              <a:spcBef>
                <a:spcPct val="30000"/>
              </a:spcBef>
              <a:defRPr sz="1200">
                <a:solidFill>
                  <a:schemeClr val="tx1"/>
                </a:solidFill>
                <a:latin typeface="Arial" pitchFamily="34" charset="0"/>
              </a:defRPr>
            </a:lvl1pPr>
            <a:lvl2pPr marL="742889" indent="-285726" defTabSz="955598">
              <a:spcBef>
                <a:spcPct val="30000"/>
              </a:spcBef>
              <a:defRPr sz="1200">
                <a:solidFill>
                  <a:schemeClr val="tx1"/>
                </a:solidFill>
                <a:latin typeface="Arial" pitchFamily="34" charset="0"/>
              </a:defRPr>
            </a:lvl2pPr>
            <a:lvl3pPr marL="1142907" indent="-228581" defTabSz="955598">
              <a:spcBef>
                <a:spcPct val="30000"/>
              </a:spcBef>
              <a:defRPr sz="1200">
                <a:solidFill>
                  <a:schemeClr val="tx1"/>
                </a:solidFill>
                <a:latin typeface="Arial" pitchFamily="34" charset="0"/>
              </a:defRPr>
            </a:lvl3pPr>
            <a:lvl4pPr marL="1600070" indent="-228581" defTabSz="955598">
              <a:spcBef>
                <a:spcPct val="30000"/>
              </a:spcBef>
              <a:defRPr sz="1200">
                <a:solidFill>
                  <a:schemeClr val="tx1"/>
                </a:solidFill>
                <a:latin typeface="Arial" pitchFamily="34" charset="0"/>
              </a:defRPr>
            </a:lvl4pPr>
            <a:lvl5pPr marL="2057232" indent="-228581" defTabSz="955598">
              <a:spcBef>
                <a:spcPct val="30000"/>
              </a:spcBef>
              <a:defRPr sz="1200">
                <a:solidFill>
                  <a:schemeClr val="tx1"/>
                </a:solidFill>
                <a:latin typeface="Arial" pitchFamily="34" charset="0"/>
              </a:defRPr>
            </a:lvl5pPr>
            <a:lvl6pPr marL="2514395" indent="-228581" defTabSz="955598" eaLnBrk="0" fontAlgn="base" hangingPunct="0">
              <a:spcBef>
                <a:spcPct val="30000"/>
              </a:spcBef>
              <a:spcAft>
                <a:spcPct val="0"/>
              </a:spcAft>
              <a:defRPr sz="1200">
                <a:solidFill>
                  <a:schemeClr val="tx1"/>
                </a:solidFill>
                <a:latin typeface="Arial" pitchFamily="34" charset="0"/>
              </a:defRPr>
            </a:lvl6pPr>
            <a:lvl7pPr marL="2971559" indent="-228581" defTabSz="955598" eaLnBrk="0" fontAlgn="base" hangingPunct="0">
              <a:spcBef>
                <a:spcPct val="30000"/>
              </a:spcBef>
              <a:spcAft>
                <a:spcPct val="0"/>
              </a:spcAft>
              <a:defRPr sz="1200">
                <a:solidFill>
                  <a:schemeClr val="tx1"/>
                </a:solidFill>
                <a:latin typeface="Arial" pitchFamily="34" charset="0"/>
              </a:defRPr>
            </a:lvl7pPr>
            <a:lvl8pPr marL="3428722" indent="-228581" defTabSz="955598" eaLnBrk="0" fontAlgn="base" hangingPunct="0">
              <a:spcBef>
                <a:spcPct val="30000"/>
              </a:spcBef>
              <a:spcAft>
                <a:spcPct val="0"/>
              </a:spcAft>
              <a:defRPr sz="1200">
                <a:solidFill>
                  <a:schemeClr val="tx1"/>
                </a:solidFill>
                <a:latin typeface="Arial" pitchFamily="34" charset="0"/>
              </a:defRPr>
            </a:lvl8pPr>
            <a:lvl9pPr marL="3885884" indent="-228581" defTabSz="955598" eaLnBrk="0" fontAlgn="base" hangingPunct="0">
              <a:spcBef>
                <a:spcPct val="30000"/>
              </a:spcBef>
              <a:spcAft>
                <a:spcPct val="0"/>
              </a:spcAft>
              <a:defRPr sz="1200">
                <a:solidFill>
                  <a:schemeClr val="tx1"/>
                </a:solidFill>
                <a:latin typeface="Arial" pitchFamily="34" charset="0"/>
              </a:defRPr>
            </a:lvl9pPr>
          </a:lstStyle>
          <a:p>
            <a:pPr>
              <a:spcBef>
                <a:spcPct val="0"/>
              </a:spcBef>
            </a:pPr>
            <a:fld id="{610A5EE4-BD9B-4078-A04E-BA288201CE10}" type="slidenum">
              <a:rPr lang="hu-HU" altLang="hu-HU" sz="1300"/>
              <a:pPr>
                <a:spcBef>
                  <a:spcPct val="0"/>
                </a:spcBef>
              </a:pPr>
              <a:t>45</a:t>
            </a:fld>
            <a:endParaRPr lang="hu-HU" altLang="hu-HU" sz="1300"/>
          </a:p>
        </p:txBody>
      </p:sp>
      <p:sp>
        <p:nvSpPr>
          <p:cNvPr id="93187" name="Rectangle 2"/>
          <p:cNvSpPr>
            <a:spLocks noGrp="1" noRot="1" noChangeAspect="1" noChangeArrowheads="1" noTextEdit="1"/>
          </p:cNvSpPr>
          <p:nvPr>
            <p:ph type="sldImg"/>
          </p:nvPr>
        </p:nvSpPr>
        <p:spPr>
          <a:xfrm>
            <a:off x="1143000" y="685800"/>
            <a:ext cx="4573588" cy="3429000"/>
          </a:xfrm>
          <a:ln/>
        </p:spPr>
      </p:sp>
      <p:sp>
        <p:nvSpPr>
          <p:cNvPr id="93188" name="Rectangle 3"/>
          <p:cNvSpPr>
            <a:spLocks noGrp="1" noChangeArrowheads="1"/>
          </p:cNvSpPr>
          <p:nvPr>
            <p:ph type="body" idx="1"/>
          </p:nvPr>
        </p:nvSpPr>
        <p:spPr>
          <a:noFill/>
        </p:spPr>
        <p:txBody>
          <a:bodyPr/>
          <a:lstStyle/>
          <a:p>
            <a:pPr eaLnBrk="1" hangingPunct="1"/>
            <a:endParaRPr lang="hu-HU" altLang="hu-HU" smtClean="0">
              <a:latin typeface="Arial" pitchFamily="34" charset="0"/>
            </a:endParaRPr>
          </a:p>
        </p:txBody>
      </p:sp>
    </p:spTree>
    <p:extLst>
      <p:ext uri="{BB962C8B-B14F-4D97-AF65-F5344CB8AC3E}">
        <p14:creationId xmlns:p14="http://schemas.microsoft.com/office/powerpoint/2010/main" val="396918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17575" y="744538"/>
            <a:ext cx="4962525" cy="3722687"/>
          </a:xfrm>
        </p:spPr>
      </p:sp>
      <p:sp>
        <p:nvSpPr>
          <p:cNvPr id="3" name="Jegyzetek helye 2"/>
          <p:cNvSpPr>
            <a:spLocks noGrp="1"/>
          </p:cNvSpPr>
          <p:nvPr>
            <p:ph type="body" idx="1"/>
          </p:nvPr>
        </p:nvSpPr>
        <p:spPr/>
        <p:txBody>
          <a:bodyPr/>
          <a:lstStyle/>
          <a:p>
            <a:pPr lvl="0"/>
            <a:r>
              <a:rPr lang="hu-HU" b="1" dirty="0"/>
              <a:t>Tücsök nyer a lottón! </a:t>
            </a:r>
          </a:p>
          <a:p>
            <a:r>
              <a:rPr lang="hu-HU" i="1" dirty="0"/>
              <a:t>Az életben nem mindig érvényesül, hogy a jók elnyerik méltó jutalmukat, a rosszak pedig méltó büntetésüket. Mit gondolsz, ki mellé áll a szerencse, a dolgos Hangya vagy az élvhajhász Tücsök mellé? Hát persze, hogy Tücsökre mosolyog rá Fortuna istenasszony! A dolog úgy történt, hogy cimborája, a Hőscincér vett egy lottószelvényt, amit közösen kitöltöttek és 30 milliót nyertek! Ebből megegyezés szerint 15 millió forint Tücsöké, aki hálából külön koncertet ad Hőscincér családjának és ezzel le is tudja a szelvény árát. Nézzük, hogyan kell ezt a gazdasági eseményt idő- és számlasorosan lekönyvelni a naplóban és a számlavázlatokon!</a:t>
            </a:r>
            <a:endParaRPr lang="hu-HU" b="1" dirty="0"/>
          </a:p>
        </p:txBody>
      </p:sp>
      <p:sp>
        <p:nvSpPr>
          <p:cNvPr id="4" name="Dia számának helye 3"/>
          <p:cNvSpPr>
            <a:spLocks noGrp="1"/>
          </p:cNvSpPr>
          <p:nvPr>
            <p:ph type="sldNum" sz="quarter" idx="10"/>
          </p:nvPr>
        </p:nvSpPr>
        <p:spPr/>
        <p:txBody>
          <a:bodyPr/>
          <a:lstStyle/>
          <a:p>
            <a:pPr>
              <a:defRPr/>
            </a:pPr>
            <a:fld id="{7D6E22DD-23D2-42D4-B11C-BF3D54CF4FC6}" type="slidenum">
              <a:rPr lang="hu-HU" smtClean="0"/>
              <a:pPr>
                <a:defRPr/>
              </a:pPr>
              <a:t>2</a:t>
            </a:fld>
            <a:endParaRPr lang="hu-HU"/>
          </a:p>
        </p:txBody>
      </p:sp>
    </p:spTree>
    <p:extLst>
      <p:ext uri="{BB962C8B-B14F-4D97-AF65-F5344CB8AC3E}">
        <p14:creationId xmlns:p14="http://schemas.microsoft.com/office/powerpoint/2010/main" val="118102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17575" y="744538"/>
            <a:ext cx="4962525" cy="3722687"/>
          </a:xfrm>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7D6E22DD-23D2-42D4-B11C-BF3D54CF4FC6}" type="slidenum">
              <a:rPr lang="hu-HU" smtClean="0"/>
              <a:pPr>
                <a:defRPr/>
              </a:pPr>
              <a:t>3</a:t>
            </a:fld>
            <a:endParaRPr lang="hu-HU"/>
          </a:p>
        </p:txBody>
      </p:sp>
    </p:spTree>
    <p:extLst>
      <p:ext uri="{BB962C8B-B14F-4D97-AF65-F5344CB8AC3E}">
        <p14:creationId xmlns:p14="http://schemas.microsoft.com/office/powerpoint/2010/main" val="93570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17575" y="744538"/>
            <a:ext cx="4962525" cy="3722687"/>
          </a:xfrm>
        </p:spPr>
      </p:sp>
      <p:sp>
        <p:nvSpPr>
          <p:cNvPr id="3" name="Jegyzetek helye 2"/>
          <p:cNvSpPr>
            <a:spLocks noGrp="1"/>
          </p:cNvSpPr>
          <p:nvPr>
            <p:ph type="body" idx="1"/>
          </p:nvPr>
        </p:nvSpPr>
        <p:spPr/>
        <p:txBody>
          <a:bodyPr/>
          <a:lstStyle/>
          <a:p>
            <a:r>
              <a:rPr lang="hu-HU" dirty="0" err="1"/>
              <a:t>Tucsok</a:t>
            </a:r>
            <a:r>
              <a:rPr lang="hu-HU" dirty="0"/>
              <a:t> </a:t>
            </a:r>
            <a:r>
              <a:rPr lang="hu-HU" dirty="0" err="1"/>
              <a:t>lottonyeresege</a:t>
            </a:r>
            <a:r>
              <a:rPr lang="hu-HU" dirty="0"/>
              <a:t> </a:t>
            </a:r>
            <a:r>
              <a:rPr lang="hu-HU" dirty="0" err="1"/>
              <a:t>eszkoz-</a:t>
            </a:r>
            <a:r>
              <a:rPr lang="hu-HU" dirty="0"/>
              <a:t> es </a:t>
            </a:r>
            <a:r>
              <a:rPr lang="hu-HU" dirty="0" err="1"/>
              <a:t>forrasoldalon</a:t>
            </a:r>
            <a:r>
              <a:rPr lang="hu-HU" dirty="0"/>
              <a:t> is 15 </a:t>
            </a:r>
            <a:r>
              <a:rPr lang="hu-HU" dirty="0" err="1"/>
              <a:t>millio</a:t>
            </a:r>
            <a:r>
              <a:rPr lang="hu-HU" dirty="0"/>
              <a:t> </a:t>
            </a:r>
            <a:r>
              <a:rPr lang="hu-HU" dirty="0" err="1"/>
              <a:t>novekedest</a:t>
            </a:r>
            <a:r>
              <a:rPr lang="hu-HU" dirty="0"/>
              <a:t> </a:t>
            </a:r>
            <a:r>
              <a:rPr lang="hu-HU" dirty="0" err="1"/>
              <a:t>eredmenyezett</a:t>
            </a:r>
            <a:r>
              <a:rPr lang="hu-HU" dirty="0"/>
              <a:t>. Ez is </a:t>
            </a:r>
            <a:r>
              <a:rPr lang="hu-HU" b="1" dirty="0"/>
              <a:t>3. </a:t>
            </a:r>
            <a:r>
              <a:rPr lang="hu-HU" b="1" dirty="0" err="1"/>
              <a:t>tipusu</a:t>
            </a:r>
            <a:r>
              <a:rPr lang="hu-HU" b="1" dirty="0"/>
              <a:t> </a:t>
            </a:r>
            <a:r>
              <a:rPr lang="hu-HU" b="1" dirty="0" err="1"/>
              <a:t>gazdasagi</a:t>
            </a:r>
            <a:endParaRPr lang="hu-HU" b="1" dirty="0"/>
          </a:p>
          <a:p>
            <a:r>
              <a:rPr lang="hu-HU" b="1" dirty="0" err="1"/>
              <a:t>esemen</a:t>
            </a:r>
            <a:r>
              <a:rPr lang="hu-HU" dirty="0" err="1"/>
              <a:t>ynek</a:t>
            </a:r>
            <a:r>
              <a:rPr lang="hu-HU" dirty="0"/>
              <a:t> felel meg: nőtt az </a:t>
            </a:r>
            <a:r>
              <a:rPr lang="hu-HU" dirty="0" err="1"/>
              <a:t>eszkozok</a:t>
            </a:r>
            <a:r>
              <a:rPr lang="hu-HU" dirty="0"/>
              <a:t> es </a:t>
            </a:r>
            <a:r>
              <a:rPr lang="hu-HU" dirty="0" err="1"/>
              <a:t>forrasok</a:t>
            </a:r>
            <a:r>
              <a:rPr lang="hu-HU" dirty="0"/>
              <a:t> </a:t>
            </a:r>
            <a:r>
              <a:rPr lang="hu-HU" dirty="0" err="1"/>
              <a:t>osszege</a:t>
            </a:r>
            <a:r>
              <a:rPr lang="hu-HU" dirty="0"/>
              <a:t> ugyanannyi </a:t>
            </a:r>
            <a:r>
              <a:rPr lang="hu-HU" dirty="0" err="1"/>
              <a:t>osszeggel</a:t>
            </a:r>
            <a:r>
              <a:rPr lang="hu-HU" dirty="0"/>
              <a:t>, </a:t>
            </a:r>
            <a:r>
              <a:rPr lang="hu-HU" dirty="0" err="1"/>
              <a:t>igy</a:t>
            </a:r>
            <a:r>
              <a:rPr lang="hu-HU" dirty="0"/>
              <a:t> a </a:t>
            </a:r>
            <a:r>
              <a:rPr lang="hu-HU" dirty="0" err="1"/>
              <a:t>merleg</a:t>
            </a:r>
            <a:r>
              <a:rPr lang="hu-HU" dirty="0"/>
              <a:t> </a:t>
            </a:r>
            <a:r>
              <a:rPr lang="hu-HU" dirty="0" err="1"/>
              <a:t>főosszege</a:t>
            </a:r>
            <a:r>
              <a:rPr lang="hu-HU" dirty="0"/>
              <a:t> is</a:t>
            </a:r>
          </a:p>
          <a:p>
            <a:r>
              <a:rPr lang="hu-HU" dirty="0"/>
              <a:t>nőtt.</a:t>
            </a:r>
          </a:p>
          <a:p>
            <a:r>
              <a:rPr lang="hu-HU" dirty="0"/>
              <a:t>3. E 15 </a:t>
            </a:r>
            <a:r>
              <a:rPr lang="hu-HU" dirty="0" err="1"/>
              <a:t>millio</a:t>
            </a:r>
            <a:r>
              <a:rPr lang="hu-HU" dirty="0"/>
              <a:t> es F  15 </a:t>
            </a:r>
            <a:r>
              <a:rPr lang="hu-HU" dirty="0" err="1"/>
              <a:t>millio</a:t>
            </a:r>
            <a:r>
              <a:rPr lang="hu-HU" dirty="0"/>
              <a:t>, MFO  15 </a:t>
            </a:r>
            <a:r>
              <a:rPr lang="hu-HU" dirty="0" err="1"/>
              <a:t>millio</a:t>
            </a:r>
            <a:endParaRPr lang="hu-HU" dirty="0"/>
          </a:p>
        </p:txBody>
      </p:sp>
      <p:sp>
        <p:nvSpPr>
          <p:cNvPr id="4" name="Dia számának helye 3"/>
          <p:cNvSpPr>
            <a:spLocks noGrp="1"/>
          </p:cNvSpPr>
          <p:nvPr>
            <p:ph type="sldNum" sz="quarter" idx="10"/>
          </p:nvPr>
        </p:nvSpPr>
        <p:spPr/>
        <p:txBody>
          <a:bodyPr/>
          <a:lstStyle/>
          <a:p>
            <a:pPr>
              <a:defRPr/>
            </a:pPr>
            <a:fld id="{7D6E22DD-23D2-42D4-B11C-BF3D54CF4FC6}" type="slidenum">
              <a:rPr lang="hu-HU" smtClean="0"/>
              <a:pPr>
                <a:defRPr/>
              </a:pPr>
              <a:t>4</a:t>
            </a:fld>
            <a:endParaRPr lang="hu-HU"/>
          </a:p>
        </p:txBody>
      </p:sp>
    </p:spTree>
    <p:extLst>
      <p:ext uri="{BB962C8B-B14F-4D97-AF65-F5344CB8AC3E}">
        <p14:creationId xmlns:p14="http://schemas.microsoft.com/office/powerpoint/2010/main" val="48698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17575" y="744538"/>
            <a:ext cx="4962525" cy="3722687"/>
          </a:xfrm>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7D6E22DD-23D2-42D4-B11C-BF3D54CF4FC6}" type="slidenum">
              <a:rPr lang="hu-HU" smtClean="0"/>
              <a:pPr>
                <a:defRPr/>
              </a:pPr>
              <a:t>5</a:t>
            </a:fld>
            <a:endParaRPr lang="hu-HU"/>
          </a:p>
        </p:txBody>
      </p:sp>
    </p:spTree>
    <p:extLst>
      <p:ext uri="{BB962C8B-B14F-4D97-AF65-F5344CB8AC3E}">
        <p14:creationId xmlns:p14="http://schemas.microsoft.com/office/powerpoint/2010/main" val="2090416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sz="1200" b="1" i="0" u="none" strike="noStrike" kern="1200" baseline="0" dirty="0" smtClean="0">
                <a:solidFill>
                  <a:schemeClr val="tx1"/>
                </a:solidFill>
                <a:latin typeface="+mn-lt"/>
                <a:ea typeface="+mn-ea"/>
                <a:cs typeface="+mn-cs"/>
              </a:rPr>
              <a:t>Tücsök </a:t>
            </a:r>
            <a:r>
              <a:rPr lang="hu-HU" sz="1200" b="1" i="0" u="none" strike="noStrike" kern="1200" baseline="0" dirty="0" smtClean="0">
                <a:solidFill>
                  <a:schemeClr val="tx1"/>
                </a:solidFill>
                <a:latin typeface="+mn-lt"/>
                <a:ea typeface="+mn-ea"/>
                <a:cs typeface="+mn-cs"/>
              </a:rPr>
              <a:t>kifizeti </a:t>
            </a:r>
            <a:r>
              <a:rPr lang="hu-HU" sz="1200" b="1" i="0" u="none" strike="noStrike" kern="1200" baseline="0" dirty="0" smtClean="0">
                <a:solidFill>
                  <a:schemeClr val="tx1"/>
                </a:solidFill>
                <a:latin typeface="+mn-lt"/>
                <a:ea typeface="+mn-ea"/>
                <a:cs typeface="+mn-cs"/>
              </a:rPr>
              <a:t>valamennyi tartozását</a:t>
            </a:r>
          </a:p>
          <a:p>
            <a:r>
              <a:rPr lang="hu-HU" sz="1200" b="0" i="1" u="none" strike="noStrike" kern="1200" baseline="0" dirty="0" smtClean="0">
                <a:solidFill>
                  <a:schemeClr val="tx1"/>
                </a:solidFill>
                <a:latin typeface="+mn-lt"/>
                <a:ea typeface="+mn-ea"/>
                <a:cs typeface="+mn-cs"/>
              </a:rPr>
              <a:t>A váratlan pénznyereményből még aznap kiegyenlíti az összes tartozását. Megint nincs</a:t>
            </a:r>
          </a:p>
          <a:p>
            <a:r>
              <a:rPr lang="hu-HU" sz="1200" b="0" i="1" u="none" strike="noStrike" kern="1200" baseline="0" dirty="0" smtClean="0">
                <a:solidFill>
                  <a:schemeClr val="tx1"/>
                </a:solidFill>
                <a:latin typeface="+mn-lt"/>
                <a:ea typeface="+mn-ea"/>
                <a:cs typeface="+mn-cs"/>
              </a:rPr>
              <a:t>sok pénze, de nincs adóssága sem, ugyanakkor van 13 milliónyi ingósága, amely most</a:t>
            </a:r>
          </a:p>
          <a:p>
            <a:r>
              <a:rPr lang="hu-HU" sz="1200" b="0" i="1" u="none" strike="noStrike" kern="1200" baseline="0" dirty="0" smtClean="0">
                <a:solidFill>
                  <a:schemeClr val="tx1"/>
                </a:solidFill>
                <a:latin typeface="+mn-lt"/>
                <a:ea typeface="+mn-ea"/>
                <a:cs typeface="+mn-cs"/>
              </a:rPr>
              <a:t>már saját tulajdonát képezi. Nézzük, hogyan kell ezt a gazdasági eseményt idő- és számlasorosan</a:t>
            </a:r>
          </a:p>
          <a:p>
            <a:r>
              <a:rPr lang="hu-HU" sz="1200" b="0" i="1" u="none" strike="noStrike" kern="1200" baseline="0" dirty="0" smtClean="0">
                <a:solidFill>
                  <a:schemeClr val="tx1"/>
                </a:solidFill>
                <a:latin typeface="+mn-lt"/>
                <a:ea typeface="+mn-ea"/>
                <a:cs typeface="+mn-cs"/>
              </a:rPr>
              <a:t>lekönyvelni a naplóban és a számlavázlatokon!</a:t>
            </a:r>
            <a:endParaRPr lang="hu-HU" sz="1100" b="1" dirty="0">
              <a:latin typeface="Arial" pitchFamily="34" charset="0"/>
            </a:endParaRPr>
          </a:p>
        </p:txBody>
      </p:sp>
      <p:sp>
        <p:nvSpPr>
          <p:cNvPr id="4" name="Dia számának helye 3"/>
          <p:cNvSpPr>
            <a:spLocks noGrp="1"/>
          </p:cNvSpPr>
          <p:nvPr>
            <p:ph type="sldNum" sz="quarter" idx="10"/>
          </p:nvPr>
        </p:nvSpPr>
        <p:spPr/>
        <p:txBody>
          <a:bodyPr/>
          <a:lstStyle/>
          <a:p>
            <a:pPr>
              <a:defRPr/>
            </a:pPr>
            <a:fld id="{7D6E22DD-23D2-42D4-B11C-BF3D54CF4FC6}" type="slidenum">
              <a:rPr lang="hu-HU" smtClean="0"/>
              <a:pPr>
                <a:defRPr/>
              </a:pPr>
              <a:t>6</a:t>
            </a:fld>
            <a:endParaRPr lang="hu-HU"/>
          </a:p>
        </p:txBody>
      </p:sp>
    </p:spTree>
    <p:extLst>
      <p:ext uri="{BB962C8B-B14F-4D97-AF65-F5344CB8AC3E}">
        <p14:creationId xmlns:p14="http://schemas.microsoft.com/office/powerpoint/2010/main" val="295972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sz="1200" b="1" i="0" u="none" strike="noStrike" kern="1200" baseline="0" dirty="0" smtClean="0">
                <a:solidFill>
                  <a:schemeClr val="tx1"/>
                </a:solidFill>
                <a:latin typeface="+mn-lt"/>
                <a:ea typeface="+mn-ea"/>
                <a:cs typeface="+mn-cs"/>
              </a:rPr>
              <a:t>Tücsök megveszi Hangya ingatlanját</a:t>
            </a:r>
          </a:p>
          <a:p>
            <a:r>
              <a:rPr lang="hu-HU" sz="1200" b="0" i="1" u="none" strike="noStrike" kern="1200" baseline="0" dirty="0" smtClean="0">
                <a:solidFill>
                  <a:schemeClr val="tx1"/>
                </a:solidFill>
                <a:latin typeface="+mn-lt"/>
                <a:ea typeface="+mn-ea"/>
                <a:cs typeface="+mn-cs"/>
              </a:rPr>
              <a:t>Tücsök vérszemet kap. Ismét felkeresi Hangyát, aki már régóta próbálja eladni csodaszép,</a:t>
            </a:r>
          </a:p>
          <a:p>
            <a:r>
              <a:rPr lang="hu-HU" sz="1200" b="0" i="1" u="none" strike="noStrike" kern="1200" baseline="0" dirty="0" smtClean="0">
                <a:solidFill>
                  <a:schemeClr val="tx1"/>
                </a:solidFill>
                <a:latin typeface="+mn-lt"/>
                <a:ea typeface="+mn-ea"/>
                <a:cs typeface="+mn-cs"/>
              </a:rPr>
              <a:t>medencés, </a:t>
            </a:r>
            <a:r>
              <a:rPr lang="hu-HU" sz="1200" b="0" i="1" u="none" strike="noStrike" kern="1200" baseline="0" dirty="0" err="1" smtClean="0">
                <a:solidFill>
                  <a:schemeClr val="tx1"/>
                </a:solidFill>
                <a:latin typeface="+mn-lt"/>
                <a:ea typeface="+mn-ea"/>
                <a:cs typeface="+mn-cs"/>
              </a:rPr>
              <a:t>jacuzzis</a:t>
            </a:r>
            <a:r>
              <a:rPr lang="hu-HU" sz="1200" b="0" i="1" u="none" strike="noStrike" kern="1200" baseline="0" dirty="0" smtClean="0">
                <a:solidFill>
                  <a:schemeClr val="tx1"/>
                </a:solidFill>
                <a:latin typeface="+mn-lt"/>
                <a:ea typeface="+mn-ea"/>
                <a:cs typeface="+mn-cs"/>
              </a:rPr>
              <a:t> családi házát, amit 40 millióra tart. Tücsök 30 milliós vételárat</a:t>
            </a:r>
          </a:p>
          <a:p>
            <a:r>
              <a:rPr lang="hu-HU" sz="1200" b="0" i="1" u="none" strike="noStrike" kern="1200" baseline="0" dirty="0" smtClean="0">
                <a:solidFill>
                  <a:schemeClr val="tx1"/>
                </a:solidFill>
                <a:latin typeface="+mn-lt"/>
                <a:ea typeface="+mn-ea"/>
                <a:cs typeface="+mn-cs"/>
              </a:rPr>
              <a:t>ajánl Hangyának. Vételi szándékát azzal nyomatékosítja, hogy meglobogtatja a 2 millió</a:t>
            </a:r>
          </a:p>
          <a:p>
            <a:r>
              <a:rPr lang="hu-HU" sz="1200" b="0" i="1" u="none" strike="noStrike" kern="1200" baseline="0" dirty="0" smtClean="0">
                <a:solidFill>
                  <a:schemeClr val="tx1"/>
                </a:solidFill>
                <a:latin typeface="+mn-lt"/>
                <a:ea typeface="+mn-ea"/>
                <a:cs typeface="+mn-cs"/>
              </a:rPr>
              <a:t>forintot, amit azonnal hajlandó </a:t>
            </a:r>
            <a:r>
              <a:rPr lang="hu-HU" sz="1200" b="0" i="1" u="none" strike="noStrike" kern="1200" baseline="0" dirty="0" err="1" smtClean="0">
                <a:solidFill>
                  <a:schemeClr val="tx1"/>
                </a:solidFill>
                <a:latin typeface="+mn-lt"/>
                <a:ea typeface="+mn-ea"/>
                <a:cs typeface="+mn-cs"/>
              </a:rPr>
              <a:t>kifi</a:t>
            </a:r>
            <a:r>
              <a:rPr lang="hu-HU" sz="1200" b="0" i="1" u="none" strike="noStrike" kern="1200" baseline="0" dirty="0" smtClean="0">
                <a:solidFill>
                  <a:schemeClr val="tx1"/>
                </a:solidFill>
                <a:latin typeface="+mn-lt"/>
                <a:ea typeface="+mn-ea"/>
                <a:cs typeface="+mn-cs"/>
              </a:rPr>
              <a:t> </a:t>
            </a:r>
            <a:r>
              <a:rPr lang="hu-HU" sz="1200" b="0" i="1" u="none" strike="noStrike" kern="1200" baseline="0" dirty="0" err="1" smtClean="0">
                <a:solidFill>
                  <a:schemeClr val="tx1"/>
                </a:solidFill>
                <a:latin typeface="+mn-lt"/>
                <a:ea typeface="+mn-ea"/>
                <a:cs typeface="+mn-cs"/>
              </a:rPr>
              <a:t>zetni</a:t>
            </a:r>
            <a:r>
              <a:rPr lang="hu-HU" sz="1200" b="0" i="1" u="none" strike="noStrike" kern="1200" baseline="0" dirty="0" smtClean="0">
                <a:solidFill>
                  <a:schemeClr val="tx1"/>
                </a:solidFill>
                <a:latin typeface="+mn-lt"/>
                <a:ea typeface="+mn-ea"/>
                <a:cs typeface="+mn-cs"/>
              </a:rPr>
              <a:t> előlegként, míg a 28 milliós hátralékra néhány</a:t>
            </a:r>
          </a:p>
          <a:p>
            <a:r>
              <a:rPr lang="hu-HU" sz="1200" b="0" i="1" u="none" strike="noStrike" kern="1200" baseline="0" dirty="0" smtClean="0">
                <a:solidFill>
                  <a:schemeClr val="tx1"/>
                </a:solidFill>
                <a:latin typeface="+mn-lt"/>
                <a:ea typeface="+mn-ea"/>
                <a:cs typeface="+mn-cs"/>
              </a:rPr>
              <a:t>nap haladékot kér. Hangya belemegy az üzletbe, hiszen megtapasztalta, hogy a korábbi</a:t>
            </a:r>
          </a:p>
          <a:p>
            <a:r>
              <a:rPr lang="hu-HU" sz="1200" b="0" i="1" u="none" strike="noStrike" kern="1200" baseline="0" dirty="0" smtClean="0">
                <a:solidFill>
                  <a:schemeClr val="tx1"/>
                </a:solidFill>
                <a:latin typeface="+mn-lt"/>
                <a:ea typeface="+mn-ea"/>
                <a:cs typeface="+mn-cs"/>
              </a:rPr>
              <a:t>szerződést sem 10 nap múlva kapta meg. Aláírja az előleg átvételét és az adásvételi</a:t>
            </a:r>
          </a:p>
          <a:p>
            <a:r>
              <a:rPr lang="hu-HU" sz="1200" b="0" i="1" u="none" strike="noStrike" kern="1200" baseline="0" dirty="0" smtClean="0">
                <a:solidFill>
                  <a:schemeClr val="tx1"/>
                </a:solidFill>
                <a:latin typeface="+mn-lt"/>
                <a:ea typeface="+mn-ea"/>
                <a:cs typeface="+mn-cs"/>
              </a:rPr>
              <a:t>szerződést, majd átadja az ingatlan kulcsait Tücsöknek.</a:t>
            </a:r>
            <a:endParaRPr lang="hu-HU" sz="1100" b="1" dirty="0">
              <a:latin typeface="Arial" pitchFamily="34" charset="0"/>
            </a:endParaRPr>
          </a:p>
        </p:txBody>
      </p:sp>
      <p:sp>
        <p:nvSpPr>
          <p:cNvPr id="4" name="Dia számának helye 3"/>
          <p:cNvSpPr>
            <a:spLocks noGrp="1"/>
          </p:cNvSpPr>
          <p:nvPr>
            <p:ph type="sldNum" sz="quarter" idx="10"/>
          </p:nvPr>
        </p:nvSpPr>
        <p:spPr/>
        <p:txBody>
          <a:bodyPr/>
          <a:lstStyle/>
          <a:p>
            <a:pPr>
              <a:defRPr/>
            </a:pPr>
            <a:fld id="{7D6E22DD-23D2-42D4-B11C-BF3D54CF4FC6}" type="slidenum">
              <a:rPr lang="hu-HU" smtClean="0"/>
              <a:pPr>
                <a:defRPr/>
              </a:pPr>
              <a:t>10</a:t>
            </a:fld>
            <a:endParaRPr lang="hu-HU"/>
          </a:p>
        </p:txBody>
      </p:sp>
    </p:spTree>
    <p:extLst>
      <p:ext uri="{BB962C8B-B14F-4D97-AF65-F5344CB8AC3E}">
        <p14:creationId xmlns:p14="http://schemas.microsoft.com/office/powerpoint/2010/main" val="295972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sz="1200" b="1" i="0" u="none" strike="noStrike" kern="1200" baseline="0" dirty="0" smtClean="0">
                <a:solidFill>
                  <a:schemeClr val="tx1"/>
                </a:solidFill>
                <a:latin typeface="+mn-lt"/>
                <a:ea typeface="+mn-ea"/>
                <a:cs typeface="+mn-cs"/>
              </a:rPr>
              <a:t>Tücsök pénzzé teszi az ingatlant és lelép</a:t>
            </a:r>
          </a:p>
          <a:p>
            <a:r>
              <a:rPr lang="nn-NO" sz="1200" b="0" i="1" u="none" strike="noStrike" kern="1200" baseline="0" dirty="0" smtClean="0">
                <a:solidFill>
                  <a:schemeClr val="tx1"/>
                </a:solidFill>
                <a:latin typeface="+mn-lt"/>
                <a:ea typeface="+mn-ea"/>
                <a:cs typeface="+mn-cs"/>
              </a:rPr>
              <a:t>Tücsök birtokba veszi az ingatlant.</a:t>
            </a:r>
          </a:p>
          <a:p>
            <a:r>
              <a:rPr lang="hu-HU" sz="1200" b="0" i="1" u="none" strike="noStrike" kern="1200" baseline="0" dirty="0" smtClean="0">
                <a:solidFill>
                  <a:schemeClr val="tx1"/>
                </a:solidFill>
                <a:latin typeface="+mn-lt"/>
                <a:ea typeface="+mn-ea"/>
                <a:cs typeface="+mn-cs"/>
              </a:rPr>
              <a:t>Nyomban meghirdeti 35 millióért</a:t>
            </a:r>
          </a:p>
          <a:p>
            <a:r>
              <a:rPr lang="es-ES" sz="1200" b="0" i="1" u="none" strike="noStrike" kern="1200" baseline="0" dirty="0" smtClean="0">
                <a:solidFill>
                  <a:schemeClr val="tx1"/>
                </a:solidFill>
                <a:latin typeface="+mn-lt"/>
                <a:ea typeface="+mn-ea"/>
                <a:cs typeface="+mn-cs"/>
              </a:rPr>
              <a:t>és sikeresen el is adja. Az ő vevője</a:t>
            </a:r>
          </a:p>
          <a:p>
            <a:r>
              <a:rPr lang="hu-HU" sz="1200" b="0" i="1" u="none" strike="noStrike" kern="1200" baseline="0" dirty="0" smtClean="0">
                <a:solidFill>
                  <a:schemeClr val="tx1"/>
                </a:solidFill>
                <a:latin typeface="+mn-lt"/>
                <a:ea typeface="+mn-ea"/>
                <a:cs typeface="+mn-cs"/>
              </a:rPr>
              <a:t>természetesen egy összegben, készpénzben</a:t>
            </a:r>
          </a:p>
          <a:p>
            <a:r>
              <a:rPr lang="hu-HU" sz="1200" b="0" i="1" u="none" strike="noStrike" kern="1200" baseline="0" dirty="0" smtClean="0">
                <a:solidFill>
                  <a:schemeClr val="tx1"/>
                </a:solidFill>
                <a:latin typeface="+mn-lt"/>
                <a:ea typeface="+mn-ea"/>
                <a:cs typeface="+mn-cs"/>
              </a:rPr>
              <a:t>kiegyenlíti a vételárat. Keletkezik</a:t>
            </a:r>
          </a:p>
          <a:p>
            <a:r>
              <a:rPr lang="es-ES" sz="1200" b="0" i="1" u="none" strike="noStrike" kern="1200" baseline="0" dirty="0" smtClean="0">
                <a:solidFill>
                  <a:schemeClr val="tx1"/>
                </a:solidFill>
                <a:latin typeface="+mn-lt"/>
                <a:ea typeface="+mn-ea"/>
                <a:cs typeface="+mn-cs"/>
              </a:rPr>
              <a:t>5 millió haszna az eladási</a:t>
            </a:r>
          </a:p>
          <a:p>
            <a:r>
              <a:rPr lang="hu-HU" sz="1200" b="0" i="1" u="none" strike="noStrike" kern="1200" baseline="0" dirty="0" smtClean="0">
                <a:solidFill>
                  <a:schemeClr val="tx1"/>
                </a:solidFill>
                <a:latin typeface="+mn-lt"/>
                <a:ea typeface="+mn-ea"/>
                <a:cs typeface="+mn-cs"/>
              </a:rPr>
              <a:t>(35 millió) és a vételár (30 millió)</a:t>
            </a:r>
          </a:p>
          <a:p>
            <a:r>
              <a:rPr lang="hu-HU" sz="1200" b="0" i="1" u="none" strike="noStrike" kern="1200" baseline="0" dirty="0" smtClean="0">
                <a:solidFill>
                  <a:schemeClr val="tx1"/>
                </a:solidFill>
                <a:latin typeface="+mn-lt"/>
                <a:ea typeface="+mn-ea"/>
                <a:cs typeface="+mn-cs"/>
              </a:rPr>
              <a:t>különbsége miatt. Ebből </a:t>
            </a:r>
            <a:r>
              <a:rPr lang="hu-HU" sz="1200" b="0" i="1" u="none" strike="noStrike" kern="1200" baseline="0" dirty="0" err="1" smtClean="0">
                <a:solidFill>
                  <a:schemeClr val="tx1"/>
                </a:solidFill>
                <a:latin typeface="+mn-lt"/>
                <a:ea typeface="+mn-ea"/>
                <a:cs typeface="+mn-cs"/>
              </a:rPr>
              <a:t>kifi</a:t>
            </a:r>
            <a:r>
              <a:rPr lang="hu-HU" sz="1200" b="0" i="1" u="none" strike="noStrike" kern="1200" baseline="0" dirty="0" smtClean="0">
                <a:solidFill>
                  <a:schemeClr val="tx1"/>
                </a:solidFill>
                <a:latin typeface="+mn-lt"/>
                <a:ea typeface="+mn-ea"/>
                <a:cs typeface="+mn-cs"/>
              </a:rPr>
              <a:t> </a:t>
            </a:r>
            <a:r>
              <a:rPr lang="hu-HU" sz="1200" b="0" i="1" u="none" strike="noStrike" kern="1200" baseline="0" dirty="0" err="1" smtClean="0">
                <a:solidFill>
                  <a:schemeClr val="tx1"/>
                </a:solidFill>
                <a:latin typeface="+mn-lt"/>
                <a:ea typeface="+mn-ea"/>
                <a:cs typeface="+mn-cs"/>
              </a:rPr>
              <a:t>zeti</a:t>
            </a:r>
            <a:r>
              <a:rPr lang="hu-HU" sz="1200" b="0" i="1" u="none" strike="noStrike" kern="1200" baseline="0" dirty="0" smtClean="0">
                <a:solidFill>
                  <a:schemeClr val="tx1"/>
                </a:solidFill>
                <a:latin typeface="+mn-lt"/>
                <a:ea typeface="+mn-ea"/>
                <a:cs typeface="+mn-cs"/>
              </a:rPr>
              <a:t> az</a:t>
            </a:r>
          </a:p>
          <a:p>
            <a:r>
              <a:rPr lang="hu-HU" sz="1200" b="0" i="1" u="none" strike="noStrike" kern="1200" baseline="0" dirty="0" smtClean="0">
                <a:solidFill>
                  <a:schemeClr val="tx1"/>
                </a:solidFill>
                <a:latin typeface="+mn-lt"/>
                <a:ea typeface="+mn-ea"/>
                <a:cs typeface="+mn-cs"/>
              </a:rPr>
              <a:t>illetéket (1,4 millió), hogy tehermentesítse</a:t>
            </a:r>
          </a:p>
          <a:p>
            <a:r>
              <a:rPr lang="hu-HU" sz="1200" b="0" i="1" u="none" strike="noStrike" kern="1200" baseline="0" dirty="0" smtClean="0">
                <a:solidFill>
                  <a:schemeClr val="tx1"/>
                </a:solidFill>
                <a:latin typeface="+mn-lt"/>
                <a:ea typeface="+mn-ea"/>
                <a:cs typeface="+mn-cs"/>
              </a:rPr>
              <a:t>az ingatlant. (Természetesen</a:t>
            </a:r>
          </a:p>
          <a:p>
            <a:r>
              <a:rPr lang="hu-HU" sz="1200" b="0" i="1" u="none" strike="noStrike" kern="1200" baseline="0" dirty="0" smtClean="0">
                <a:solidFill>
                  <a:schemeClr val="tx1"/>
                </a:solidFill>
                <a:latin typeface="+mn-lt"/>
                <a:ea typeface="+mn-ea"/>
                <a:cs typeface="+mn-cs"/>
              </a:rPr>
              <a:t>a 28 milliós tartozásról nem tesz említést a vevőnek, hiszen az még nincs rávezetve</a:t>
            </a:r>
          </a:p>
          <a:p>
            <a:r>
              <a:rPr lang="hu-HU" sz="1200" b="0" i="1" u="none" strike="noStrike" kern="1200" baseline="0" dirty="0" smtClean="0">
                <a:solidFill>
                  <a:schemeClr val="tx1"/>
                </a:solidFill>
                <a:latin typeface="+mn-lt"/>
                <a:ea typeface="+mn-ea"/>
                <a:cs typeface="+mn-cs"/>
              </a:rPr>
              <a:t>a tulajdoni lapra 2 nap alatt). A korábbi, 15 milliós lottónyereménye és a most szerzett</a:t>
            </a:r>
          </a:p>
          <a:p>
            <a:r>
              <a:rPr lang="hu-HU" sz="1200" b="0" i="1" u="none" strike="noStrike" kern="1200" baseline="0" dirty="0" smtClean="0">
                <a:solidFill>
                  <a:schemeClr val="tx1"/>
                </a:solidFill>
                <a:latin typeface="+mn-lt"/>
                <a:ea typeface="+mn-ea"/>
                <a:cs typeface="+mn-cs"/>
              </a:rPr>
              <a:t>5–1,4=3,6 milliós nyeresége után 10% társasági adó (1,86 millió) befizetése is terheli.</a:t>
            </a:r>
          </a:p>
          <a:p>
            <a:r>
              <a:rPr lang="hu-HU" sz="1200" b="0" i="1" u="none" strike="noStrike" kern="1200" baseline="0" dirty="0" smtClean="0">
                <a:solidFill>
                  <a:schemeClr val="tx1"/>
                </a:solidFill>
                <a:latin typeface="+mn-lt"/>
                <a:ea typeface="+mn-ea"/>
                <a:cs typeface="+mn-cs"/>
              </a:rPr>
              <a:t>Tücsök azonban ezzel már mit sem törődik. Felhajtja Hangya </a:t>
            </a:r>
            <a:r>
              <a:rPr lang="hu-HU" sz="1200" b="0" i="1" u="none" strike="noStrike" kern="1200" baseline="0" dirty="0" err="1" smtClean="0">
                <a:solidFill>
                  <a:schemeClr val="tx1"/>
                </a:solidFill>
                <a:latin typeface="+mn-lt"/>
                <a:ea typeface="+mn-ea"/>
                <a:cs typeface="+mn-cs"/>
              </a:rPr>
              <a:t>Martinijét</a:t>
            </a:r>
            <a:r>
              <a:rPr lang="hu-HU" sz="1200" b="0" i="1" u="none" strike="noStrike" kern="1200" baseline="0" dirty="0" smtClean="0">
                <a:solidFill>
                  <a:schemeClr val="tx1"/>
                </a:solidFill>
                <a:latin typeface="+mn-lt"/>
                <a:ea typeface="+mn-ea"/>
                <a:cs typeface="+mn-cs"/>
              </a:rPr>
              <a:t>, gondosan </a:t>
            </a:r>
          </a:p>
          <a:p>
            <a:r>
              <a:rPr lang="hu-HU" sz="1200" b="0" i="1" u="none" strike="noStrike" kern="1200" baseline="0" dirty="0" smtClean="0">
                <a:solidFill>
                  <a:schemeClr val="tx1"/>
                </a:solidFill>
                <a:latin typeface="+mn-lt"/>
                <a:ea typeface="+mn-ea"/>
                <a:cs typeface="+mn-cs"/>
              </a:rPr>
              <a:t>megszámlálja a pénzét, átadja az ingatlan kulcsát az új tulajdonosnak és ismeretlen</a:t>
            </a:r>
          </a:p>
          <a:p>
            <a:r>
              <a:rPr lang="hu-HU" sz="1200" b="0" i="1" u="none" strike="noStrike" kern="1200" baseline="0" dirty="0" smtClean="0">
                <a:solidFill>
                  <a:schemeClr val="tx1"/>
                </a:solidFill>
                <a:latin typeface="+mn-lt"/>
                <a:ea typeface="+mn-ea"/>
                <a:cs typeface="+mn-cs"/>
              </a:rPr>
              <a:t>helyre távozik. Nézzük, hogyan kell ezt a gazdasági eseményt idő- és számlasorosan</a:t>
            </a:r>
          </a:p>
          <a:p>
            <a:r>
              <a:rPr lang="hu-HU" sz="1200" b="0" i="1" u="none" strike="noStrike" kern="1200" baseline="0" dirty="0" smtClean="0">
                <a:solidFill>
                  <a:schemeClr val="tx1"/>
                </a:solidFill>
                <a:latin typeface="+mn-lt"/>
                <a:ea typeface="+mn-ea"/>
                <a:cs typeface="+mn-cs"/>
              </a:rPr>
              <a:t>lekönyvelni a naplóban és a számlavázlatokon!</a:t>
            </a:r>
            <a:endParaRPr lang="hu-HU" sz="1100" b="1" dirty="0">
              <a:latin typeface="Arial" pitchFamily="34" charset="0"/>
            </a:endParaRPr>
          </a:p>
        </p:txBody>
      </p:sp>
      <p:sp>
        <p:nvSpPr>
          <p:cNvPr id="4" name="Dia számának helye 3"/>
          <p:cNvSpPr>
            <a:spLocks noGrp="1"/>
          </p:cNvSpPr>
          <p:nvPr>
            <p:ph type="sldNum" sz="quarter" idx="10"/>
          </p:nvPr>
        </p:nvSpPr>
        <p:spPr/>
        <p:txBody>
          <a:bodyPr/>
          <a:lstStyle/>
          <a:p>
            <a:pPr>
              <a:defRPr/>
            </a:pPr>
            <a:fld id="{7D6E22DD-23D2-42D4-B11C-BF3D54CF4FC6}" type="slidenum">
              <a:rPr lang="hu-HU" smtClean="0"/>
              <a:pPr>
                <a:defRPr/>
              </a:pPr>
              <a:t>14</a:t>
            </a:fld>
            <a:endParaRPr lang="hu-HU"/>
          </a:p>
        </p:txBody>
      </p:sp>
    </p:spTree>
    <p:extLst>
      <p:ext uri="{BB962C8B-B14F-4D97-AF65-F5344CB8AC3E}">
        <p14:creationId xmlns:p14="http://schemas.microsoft.com/office/powerpoint/2010/main" val="295972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1" u="none" strike="noStrike" kern="1200" baseline="0" dirty="0" smtClean="0">
                <a:solidFill>
                  <a:schemeClr val="tx1"/>
                </a:solidFill>
                <a:latin typeface="+mn-lt"/>
                <a:ea typeface="+mn-ea"/>
                <a:cs typeface="+mn-cs"/>
              </a:rPr>
              <a:t>Láthatod, hogy Tücsök átverte Hangyát és az adórövidítés sem okoz neki fejfájást.</a:t>
            </a:r>
          </a:p>
          <a:p>
            <a:r>
              <a:rPr lang="hu-HU" sz="1200" b="0" i="1" u="none" strike="noStrike" kern="1200" baseline="0" dirty="0" smtClean="0">
                <a:solidFill>
                  <a:schemeClr val="tx1"/>
                </a:solidFill>
                <a:latin typeface="+mn-lt"/>
                <a:ea typeface="+mn-ea"/>
                <a:cs typeface="+mn-cs"/>
              </a:rPr>
              <a:t>Miért pont a könyvelése és a mérlege lenne előírásszerű? Neked azért</a:t>
            </a:r>
          </a:p>
          <a:p>
            <a:r>
              <a:rPr lang="hu-HU" sz="1200" b="0" i="1" u="none" strike="noStrike" kern="1200" baseline="0" dirty="0" smtClean="0">
                <a:solidFill>
                  <a:schemeClr val="tx1"/>
                </a:solidFill>
                <a:latin typeface="+mn-lt"/>
                <a:ea typeface="+mn-ea"/>
                <a:cs typeface="+mn-cs"/>
              </a:rPr>
              <a:t>tudnod kell, hogy </a:t>
            </a:r>
            <a:r>
              <a:rPr lang="hu-HU" sz="1200" b="1" i="1" u="none" strike="noStrike" kern="1200" baseline="0" dirty="0" smtClean="0">
                <a:solidFill>
                  <a:schemeClr val="tx1"/>
                </a:solidFill>
                <a:latin typeface="+mn-lt"/>
                <a:ea typeface="+mn-ea"/>
                <a:cs typeface="+mn-cs"/>
              </a:rPr>
              <a:t>az eladási céllal beszerzett ingatlannak nem a befektetett</a:t>
            </a:r>
          </a:p>
          <a:p>
            <a:r>
              <a:rPr lang="hu-HU" sz="1200" b="1" i="1" u="none" strike="noStrike" kern="1200" baseline="0" dirty="0" smtClean="0">
                <a:solidFill>
                  <a:schemeClr val="tx1"/>
                </a:solidFill>
                <a:latin typeface="+mn-lt"/>
                <a:ea typeface="+mn-ea"/>
                <a:cs typeface="+mn-cs"/>
              </a:rPr>
              <a:t>eszközök, hanem a készletek, azon belül az áruk között van a helye!</a:t>
            </a:r>
            <a:endParaRPr lang="hu-HU" dirty="0"/>
          </a:p>
        </p:txBody>
      </p:sp>
      <p:sp>
        <p:nvSpPr>
          <p:cNvPr id="4" name="Dia számának helye 3"/>
          <p:cNvSpPr>
            <a:spLocks noGrp="1"/>
          </p:cNvSpPr>
          <p:nvPr>
            <p:ph type="sldNum" sz="quarter" idx="10"/>
          </p:nvPr>
        </p:nvSpPr>
        <p:spPr/>
        <p:txBody>
          <a:bodyPr/>
          <a:lstStyle/>
          <a:p>
            <a:fld id="{66E489CB-08AA-44DD-B2F8-4BAA9548403B}" type="slidenum">
              <a:rPr lang="hu-HU" smtClean="0"/>
              <a:t>17</a:t>
            </a:fld>
            <a:endParaRPr lang="hu-HU"/>
          </a:p>
        </p:txBody>
      </p:sp>
    </p:spTree>
    <p:extLst>
      <p:ext uri="{BB962C8B-B14F-4D97-AF65-F5344CB8AC3E}">
        <p14:creationId xmlns:p14="http://schemas.microsoft.com/office/powerpoint/2010/main" val="216981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F49FE208-CF66-48C6-9186-7D315C487849}" type="datetimeFigureOut">
              <a:rPr lang="hu-HU" smtClean="0"/>
              <a:t>2016.09.20.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304235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49FE208-CF66-48C6-9186-7D315C487849}" type="datetimeFigureOut">
              <a:rPr lang="hu-HU" smtClean="0"/>
              <a:t>2016.09.20.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1227949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49FE208-CF66-48C6-9186-7D315C487849}" type="datetimeFigureOut">
              <a:rPr lang="hu-HU" smtClean="0"/>
              <a:t>2016.09.20.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173574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Cím, ábra é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ClipArt-elem helye 2"/>
          <p:cNvSpPr>
            <a:spLocks noGrp="1"/>
          </p:cNvSpPr>
          <p:nvPr>
            <p:ph type="clipArt" sz="half" idx="1"/>
          </p:nvPr>
        </p:nvSpPr>
        <p:spPr>
          <a:xfrm>
            <a:off x="457200" y="1600200"/>
            <a:ext cx="4038600" cy="4525963"/>
          </a:xfrm>
        </p:spPr>
        <p:txBody>
          <a:bodyPr/>
          <a:lstStyle/>
          <a:p>
            <a:endParaRPr lang="hu-HU"/>
          </a:p>
        </p:txBody>
      </p:sp>
      <p:sp>
        <p:nvSpPr>
          <p:cNvPr id="4" name="Szöveg helye 3"/>
          <p:cNvSpPr>
            <a:spLocks noGrp="1"/>
          </p:cNvSpPr>
          <p:nvPr>
            <p:ph type="body"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457200" y="6245225"/>
            <a:ext cx="2133600" cy="476250"/>
          </a:xfrm>
        </p:spPr>
        <p:txBody>
          <a:bodyPr/>
          <a:lstStyle>
            <a:lvl1pPr>
              <a:defRPr/>
            </a:lvl1pPr>
          </a:lstStyle>
          <a:p>
            <a:endParaRPr lang="hu-HU"/>
          </a:p>
        </p:txBody>
      </p:sp>
      <p:sp>
        <p:nvSpPr>
          <p:cNvPr id="6" name="Élőláb helye 5"/>
          <p:cNvSpPr>
            <a:spLocks noGrp="1"/>
          </p:cNvSpPr>
          <p:nvPr>
            <p:ph type="ftr" sz="quarter" idx="11"/>
          </p:nvPr>
        </p:nvSpPr>
        <p:spPr>
          <a:xfrm>
            <a:off x="3124200" y="6245225"/>
            <a:ext cx="2895600" cy="476250"/>
          </a:xfrm>
        </p:spPr>
        <p:txBody>
          <a:bodyPr/>
          <a:lstStyle>
            <a:lvl1pPr>
              <a:defRPr/>
            </a:lvl1pPr>
          </a:lstStyle>
          <a:p>
            <a:endParaRPr lang="hu-HU"/>
          </a:p>
        </p:txBody>
      </p:sp>
      <p:sp>
        <p:nvSpPr>
          <p:cNvPr id="7" name="Dia számának helye 6"/>
          <p:cNvSpPr>
            <a:spLocks noGrp="1"/>
          </p:cNvSpPr>
          <p:nvPr>
            <p:ph type="sldNum" sz="quarter" idx="12"/>
          </p:nvPr>
        </p:nvSpPr>
        <p:spPr>
          <a:xfrm>
            <a:off x="6553200" y="6245225"/>
            <a:ext cx="2133600" cy="476250"/>
          </a:xfrm>
        </p:spPr>
        <p:txBody>
          <a:bodyPr/>
          <a:lstStyle>
            <a:lvl1pPr>
              <a:defRPr/>
            </a:lvl1pPr>
          </a:lstStyle>
          <a:p>
            <a:fld id="{0BA92941-B683-4EC1-B51B-22F93E2585F5}" type="slidenum">
              <a:rPr lang="hu-HU"/>
              <a:pPr/>
              <a:t>‹#›</a:t>
            </a:fld>
            <a:endParaRPr lang="hu-HU"/>
          </a:p>
        </p:txBody>
      </p:sp>
    </p:spTree>
    <p:extLst>
      <p:ext uri="{BB962C8B-B14F-4D97-AF65-F5344CB8AC3E}">
        <p14:creationId xmlns:p14="http://schemas.microsoft.com/office/powerpoint/2010/main" val="244427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Cím, tartalom é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457200" y="6245225"/>
            <a:ext cx="2133600" cy="476250"/>
          </a:xfrm>
        </p:spPr>
        <p:txBody>
          <a:bodyPr/>
          <a:lstStyle>
            <a:lvl1pPr>
              <a:defRPr/>
            </a:lvl1pPr>
          </a:lstStyle>
          <a:p>
            <a:endParaRPr lang="hu-HU"/>
          </a:p>
        </p:txBody>
      </p:sp>
      <p:sp>
        <p:nvSpPr>
          <p:cNvPr id="6" name="Élőláb helye 5"/>
          <p:cNvSpPr>
            <a:spLocks noGrp="1"/>
          </p:cNvSpPr>
          <p:nvPr>
            <p:ph type="ftr" sz="quarter" idx="11"/>
          </p:nvPr>
        </p:nvSpPr>
        <p:spPr>
          <a:xfrm>
            <a:off x="3124200" y="6245225"/>
            <a:ext cx="2895600" cy="476250"/>
          </a:xfrm>
        </p:spPr>
        <p:txBody>
          <a:bodyPr/>
          <a:lstStyle>
            <a:lvl1pPr>
              <a:defRPr/>
            </a:lvl1pPr>
          </a:lstStyle>
          <a:p>
            <a:endParaRPr lang="hu-HU"/>
          </a:p>
        </p:txBody>
      </p:sp>
      <p:sp>
        <p:nvSpPr>
          <p:cNvPr id="7" name="Dia számának helye 6"/>
          <p:cNvSpPr>
            <a:spLocks noGrp="1"/>
          </p:cNvSpPr>
          <p:nvPr>
            <p:ph type="sldNum" sz="quarter" idx="12"/>
          </p:nvPr>
        </p:nvSpPr>
        <p:spPr>
          <a:xfrm>
            <a:off x="6553200" y="6245225"/>
            <a:ext cx="2133600" cy="476250"/>
          </a:xfrm>
        </p:spPr>
        <p:txBody>
          <a:bodyPr/>
          <a:lstStyle>
            <a:lvl1pPr>
              <a:defRPr/>
            </a:lvl1pPr>
          </a:lstStyle>
          <a:p>
            <a:fld id="{08577B57-B5C7-44B7-8A10-765B6ED398E8}" type="slidenum">
              <a:rPr lang="hu-HU"/>
              <a:pPr/>
              <a:t>‹#›</a:t>
            </a:fld>
            <a:endParaRPr lang="hu-HU"/>
          </a:p>
        </p:txBody>
      </p:sp>
    </p:spTree>
    <p:extLst>
      <p:ext uri="{BB962C8B-B14F-4D97-AF65-F5344CB8AC3E}">
        <p14:creationId xmlns:p14="http://schemas.microsoft.com/office/powerpoint/2010/main" val="211910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49FE208-CF66-48C6-9186-7D315C487849}" type="datetimeFigureOut">
              <a:rPr lang="hu-HU" smtClean="0"/>
              <a:t>2016.09.20.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366945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49FE208-CF66-48C6-9186-7D315C487849}" type="datetimeFigureOut">
              <a:rPr lang="hu-HU" smtClean="0"/>
              <a:t>2016.09.20.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76037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49FE208-CF66-48C6-9186-7D315C487849}" type="datetimeFigureOut">
              <a:rPr lang="hu-HU" smtClean="0"/>
              <a:t>2016.09.20.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38577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49FE208-CF66-48C6-9186-7D315C487849}" type="datetimeFigureOut">
              <a:rPr lang="hu-HU" smtClean="0"/>
              <a:t>2016.09.20.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105602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49FE208-CF66-48C6-9186-7D315C487849}" type="datetimeFigureOut">
              <a:rPr lang="hu-HU" smtClean="0"/>
              <a:t>2016.09.20.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202210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49FE208-CF66-48C6-9186-7D315C487849}" type="datetimeFigureOut">
              <a:rPr lang="hu-HU" smtClean="0"/>
              <a:t>2016.09.20.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165681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49FE208-CF66-48C6-9186-7D315C487849}" type="datetimeFigureOut">
              <a:rPr lang="hu-HU" smtClean="0"/>
              <a:t>2016.09.20.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256526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49FE208-CF66-48C6-9186-7D315C487849}" type="datetimeFigureOut">
              <a:rPr lang="hu-HU" smtClean="0"/>
              <a:t>2016.09.20.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0122F55-AA54-46AE-8401-CDCC4CD9FF8C}" type="slidenum">
              <a:rPr lang="hu-HU" smtClean="0"/>
              <a:t>‹#›</a:t>
            </a:fld>
            <a:endParaRPr lang="hu-HU"/>
          </a:p>
        </p:txBody>
      </p:sp>
    </p:spTree>
    <p:extLst>
      <p:ext uri="{BB962C8B-B14F-4D97-AF65-F5344CB8AC3E}">
        <p14:creationId xmlns:p14="http://schemas.microsoft.com/office/powerpoint/2010/main" val="343548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FE208-CF66-48C6-9186-7D315C487849}" type="datetimeFigureOut">
              <a:rPr lang="hu-HU" smtClean="0"/>
              <a:t>2016.09.20.</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22F55-AA54-46AE-8401-CDCC4CD9FF8C}" type="slidenum">
              <a:rPr lang="hu-HU" smtClean="0"/>
              <a:t>‹#›</a:t>
            </a:fld>
            <a:endParaRPr lang="hu-HU"/>
          </a:p>
        </p:txBody>
      </p:sp>
    </p:spTree>
    <p:extLst>
      <p:ext uri="{BB962C8B-B14F-4D97-AF65-F5344CB8AC3E}">
        <p14:creationId xmlns:p14="http://schemas.microsoft.com/office/powerpoint/2010/main" val="1511234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cid:image001.gif@01C56813.97455D60" TargetMode="External"/><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3794" name="Dia számának helye 3"/>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0D85CE74-085D-490A-B537-2C00473582BE}" type="slidenum">
              <a:rPr lang="hu-HU" altLang="hu-HU" sz="1400" smtClean="0">
                <a:solidFill>
                  <a:schemeClr val="bg1"/>
                </a:solidFill>
              </a:rPr>
              <a:pPr algn="r" eaLnBrk="1" hangingPunct="1">
                <a:spcBef>
                  <a:spcPct val="0"/>
                </a:spcBef>
                <a:buFontTx/>
                <a:buNone/>
              </a:pPr>
              <a:t>1</a:t>
            </a:fld>
            <a:endParaRPr lang="hu-HU" altLang="hu-HU" sz="1400" smtClean="0">
              <a:solidFill>
                <a:schemeClr val="bg1"/>
              </a:solidFill>
            </a:endParaRPr>
          </a:p>
        </p:txBody>
      </p:sp>
      <p:sp>
        <p:nvSpPr>
          <p:cNvPr id="33796" name="Rectangle 3"/>
          <p:cNvSpPr>
            <a:spLocks/>
          </p:cNvSpPr>
          <p:nvPr/>
        </p:nvSpPr>
        <p:spPr bwMode="auto">
          <a:xfrm>
            <a:off x="6900863" y="9686925"/>
            <a:ext cx="65849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l" defTabSz="822325" eaLnBrk="0" hangingPunct="0">
              <a:spcBef>
                <a:spcPct val="20000"/>
              </a:spcBef>
              <a:buChar char="•"/>
              <a:defRPr sz="3200">
                <a:solidFill>
                  <a:schemeClr val="tx1"/>
                </a:solidFill>
                <a:latin typeface="Arial" pitchFamily="34" charset="0"/>
              </a:defRPr>
            </a:lvl1pPr>
            <a:lvl2pPr marL="742950" indent="-285750" algn="l" defTabSz="822325" eaLnBrk="0" hangingPunct="0">
              <a:spcBef>
                <a:spcPct val="20000"/>
              </a:spcBef>
              <a:buChar char="–"/>
              <a:defRPr sz="2800">
                <a:solidFill>
                  <a:schemeClr val="tx1"/>
                </a:solidFill>
                <a:latin typeface="Arial" pitchFamily="34" charset="0"/>
              </a:defRPr>
            </a:lvl2pPr>
            <a:lvl3pPr marL="1143000" indent="-228600" algn="l" defTabSz="822325" eaLnBrk="0" hangingPunct="0">
              <a:spcBef>
                <a:spcPct val="20000"/>
              </a:spcBef>
              <a:buChar char="•"/>
              <a:defRPr sz="2400">
                <a:solidFill>
                  <a:schemeClr val="tx1"/>
                </a:solidFill>
                <a:latin typeface="Arial" pitchFamily="34" charset="0"/>
              </a:defRPr>
            </a:lvl3pPr>
            <a:lvl4pPr marL="1600200" indent="-228600" algn="l" defTabSz="822325" eaLnBrk="0" hangingPunct="0">
              <a:spcBef>
                <a:spcPct val="20000"/>
              </a:spcBef>
              <a:buChar char="–"/>
              <a:defRPr sz="2000">
                <a:solidFill>
                  <a:schemeClr val="tx1"/>
                </a:solidFill>
                <a:latin typeface="Arial" pitchFamily="34" charset="0"/>
              </a:defRPr>
            </a:lvl4pPr>
            <a:lvl5pPr marL="2057400" indent="-228600" algn="l" defTabSz="822325" eaLnBrk="0" hangingPunct="0">
              <a:spcBef>
                <a:spcPct val="20000"/>
              </a:spcBef>
              <a:buChar char="»"/>
              <a:defRPr sz="2000">
                <a:solidFill>
                  <a:schemeClr val="tx1"/>
                </a:solidFill>
                <a:latin typeface="Arial" pitchFamily="34" charset="0"/>
              </a:defRPr>
            </a:lvl5pPr>
            <a:lvl6pPr marL="2514600" indent="-228600" defTabSz="822325" eaLnBrk="0" fontAlgn="base" hangingPunct="0">
              <a:spcBef>
                <a:spcPct val="20000"/>
              </a:spcBef>
              <a:spcAft>
                <a:spcPct val="0"/>
              </a:spcAft>
              <a:buChar char="»"/>
              <a:defRPr sz="2000">
                <a:solidFill>
                  <a:schemeClr val="tx1"/>
                </a:solidFill>
                <a:latin typeface="Arial" pitchFamily="34" charset="0"/>
              </a:defRPr>
            </a:lvl6pPr>
            <a:lvl7pPr marL="2971800" indent="-228600" defTabSz="822325" eaLnBrk="0" fontAlgn="base" hangingPunct="0">
              <a:spcBef>
                <a:spcPct val="20000"/>
              </a:spcBef>
              <a:spcAft>
                <a:spcPct val="0"/>
              </a:spcAft>
              <a:buChar char="»"/>
              <a:defRPr sz="2000">
                <a:solidFill>
                  <a:schemeClr val="tx1"/>
                </a:solidFill>
                <a:latin typeface="Arial" pitchFamily="34" charset="0"/>
              </a:defRPr>
            </a:lvl7pPr>
            <a:lvl8pPr marL="3429000" indent="-228600" defTabSz="822325" eaLnBrk="0" fontAlgn="base" hangingPunct="0">
              <a:spcBef>
                <a:spcPct val="20000"/>
              </a:spcBef>
              <a:spcAft>
                <a:spcPct val="0"/>
              </a:spcAft>
              <a:buChar char="»"/>
              <a:defRPr sz="2000">
                <a:solidFill>
                  <a:schemeClr val="tx1"/>
                </a:solidFill>
                <a:latin typeface="Arial" pitchFamily="34" charset="0"/>
              </a:defRPr>
            </a:lvl8pPr>
            <a:lvl9pPr marL="3886200" indent="-228600" defTabSz="822325"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hu-HU" sz="5400" b="1">
              <a:solidFill>
                <a:srgbClr val="E5812E"/>
              </a:solidFill>
              <a:latin typeface="Tahoma" pitchFamily="34" charset="0"/>
              <a:cs typeface="Tahoma" pitchFamily="34" charset="0"/>
              <a:sym typeface="Tahoma" pitchFamily="34" charset="0"/>
            </a:endParaRPr>
          </a:p>
        </p:txBody>
      </p:sp>
      <p:sp>
        <p:nvSpPr>
          <p:cNvPr id="1053700" name="Rectangle 3"/>
          <p:cNvSpPr>
            <a:spLocks noGrp="1" noChangeArrowheads="1"/>
          </p:cNvSpPr>
          <p:nvPr>
            <p:ph type="title" idx="4294967295"/>
          </p:nvPr>
        </p:nvSpPr>
        <p:spPr>
          <a:xfrm>
            <a:off x="60325" y="1844675"/>
            <a:ext cx="8904288" cy="2425700"/>
          </a:xfrm>
          <a:effectLst>
            <a:outerShdw dist="50800" algn="ctr" rotWithShape="0">
              <a:srgbClr val="EAEAEA">
                <a:alpha val="50000"/>
              </a:srgbClr>
            </a:outerShdw>
          </a:effectLst>
        </p:spPr>
        <p:txBody>
          <a:bodyPr lIns="34290" tIns="34290" rIns="34290" bIns="34290" anchor="b">
            <a:normAutofit fontScale="90000"/>
          </a:bodyPr>
          <a:lstStyle/>
          <a:p>
            <a:pPr eaLnBrk="1" hangingPunct="1"/>
            <a:r>
              <a:rPr lang="hu-HU" altLang="hu-HU" sz="10000" b="1" dirty="0" smtClean="0">
                <a:solidFill>
                  <a:srgbClr val="FFFF00"/>
                </a:solidFill>
              </a:rPr>
              <a:t> </a:t>
            </a:r>
            <a:br>
              <a:rPr lang="hu-HU" altLang="hu-HU" sz="10000" b="1" dirty="0" smtClean="0">
                <a:solidFill>
                  <a:srgbClr val="FFFF00"/>
                </a:solidFill>
              </a:rPr>
            </a:br>
            <a:r>
              <a:rPr lang="hu-HU" altLang="hu-HU" b="1" dirty="0" smtClean="0"/>
              <a:t>GAZDASÁGI ESEMÉNYEK NYOMON KÖVETÉSE A KETTŐS </a:t>
            </a:r>
            <a:br>
              <a:rPr lang="hu-HU" altLang="hu-HU" b="1" dirty="0" smtClean="0"/>
            </a:br>
            <a:r>
              <a:rPr lang="hu-HU" altLang="hu-HU" b="1" dirty="0" smtClean="0"/>
              <a:t>KÖNYVELÉSBEN</a:t>
            </a:r>
            <a:br>
              <a:rPr lang="hu-HU" altLang="hu-HU" b="1" dirty="0" smtClean="0"/>
            </a:br>
            <a:r>
              <a:rPr lang="hu-HU" altLang="hu-HU" b="1" dirty="0" smtClean="0"/>
              <a:t>(FOLYTATÁS)</a:t>
            </a:r>
            <a:endParaRPr lang="en-US" altLang="hu-HU" sz="6400" b="1" dirty="0" smtClean="0"/>
          </a:p>
        </p:txBody>
      </p:sp>
    </p:spTree>
    <p:extLst>
      <p:ext uri="{BB962C8B-B14F-4D97-AF65-F5344CB8AC3E}">
        <p14:creationId xmlns:p14="http://schemas.microsoft.com/office/powerpoint/2010/main" val="4264059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16632"/>
            <a:ext cx="9144000" cy="720080"/>
          </a:xfrm>
        </p:spPr>
        <p:txBody>
          <a:bodyPr>
            <a:normAutofit/>
          </a:bodyPr>
          <a:lstStyle/>
          <a:p>
            <a:r>
              <a:rPr lang="hu-HU" sz="3200" b="1" dirty="0" smtClean="0">
                <a:solidFill>
                  <a:srgbClr val="FF3300"/>
                </a:solidFill>
              </a:rPr>
              <a:t>6. TÜCSÖK MEGVESZI HANGYA INGATLANJÁT</a:t>
            </a:r>
            <a:endParaRPr lang="hu-HU" sz="3200" b="1" dirty="0">
              <a:solidFill>
                <a:srgbClr val="FF3300"/>
              </a:solidFill>
            </a:endParaRPr>
          </a:p>
        </p:txBody>
      </p:sp>
      <p:sp>
        <p:nvSpPr>
          <p:cNvPr id="3" name="Dia számának helye 2"/>
          <p:cNvSpPr>
            <a:spLocks noGrp="1"/>
          </p:cNvSpPr>
          <p:nvPr>
            <p:ph type="sldNum" sz="quarter" idx="12"/>
          </p:nvPr>
        </p:nvSpPr>
        <p:spPr/>
        <p:txBody>
          <a:bodyPr/>
          <a:lstStyle/>
          <a:p>
            <a:pPr>
              <a:defRPr/>
            </a:pPr>
            <a:fld id="{BE9230F7-312F-4703-B1B0-D1169389C943}" type="slidenum">
              <a:rPr lang="hu-HU" smtClean="0"/>
              <a:pPr>
                <a:defRPr/>
              </a:pPr>
              <a:t>10</a:t>
            </a:fld>
            <a:endParaRPr lang="hu-HU"/>
          </a:p>
        </p:txBody>
      </p:sp>
      <p:pic>
        <p:nvPicPr>
          <p:cNvPr id="7" name="Picture 2"/>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flipH="1">
            <a:off x="467544" y="2623221"/>
            <a:ext cx="2223596" cy="315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3152774" y="754072"/>
            <a:ext cx="5307657" cy="365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674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11</a:t>
            </a:fld>
            <a:endParaRPr lang="hu-HU"/>
          </a:p>
        </p:txBody>
      </p:sp>
      <p:sp>
        <p:nvSpPr>
          <p:cNvPr id="3" name="Szövegdoboz 2"/>
          <p:cNvSpPr txBox="1"/>
          <p:nvPr/>
        </p:nvSpPr>
        <p:spPr>
          <a:xfrm>
            <a:off x="323528" y="188640"/>
            <a:ext cx="1838965" cy="369332"/>
          </a:xfrm>
          <a:prstGeom prst="rect">
            <a:avLst/>
          </a:prstGeom>
          <a:noFill/>
        </p:spPr>
        <p:txBody>
          <a:bodyPr wrap="none" rtlCol="0">
            <a:spAutoFit/>
          </a:bodyPr>
          <a:lstStyle/>
          <a:p>
            <a:r>
              <a:rPr lang="hu-HU" b="1" dirty="0" smtClean="0">
                <a:solidFill>
                  <a:srgbClr val="FF3300"/>
                </a:solidFill>
              </a:rPr>
              <a:t>IDŐSOROSAN:</a:t>
            </a:r>
            <a:endParaRPr lang="hu-HU" b="1" dirty="0">
              <a:solidFill>
                <a:srgbClr val="FF3300"/>
              </a:solidFill>
            </a:endParaRPr>
          </a:p>
        </p:txBody>
      </p:sp>
      <p:sp>
        <p:nvSpPr>
          <p:cNvPr id="8" name="Szövegdoboz 7"/>
          <p:cNvSpPr txBox="1"/>
          <p:nvPr/>
        </p:nvSpPr>
        <p:spPr>
          <a:xfrm>
            <a:off x="323528" y="2780928"/>
            <a:ext cx="2390398" cy="369332"/>
          </a:xfrm>
          <a:prstGeom prst="rect">
            <a:avLst/>
          </a:prstGeom>
          <a:noFill/>
        </p:spPr>
        <p:txBody>
          <a:bodyPr wrap="none" rtlCol="0">
            <a:spAutoFit/>
          </a:bodyPr>
          <a:lstStyle/>
          <a:p>
            <a:r>
              <a:rPr lang="hu-HU" b="1" dirty="0" smtClean="0">
                <a:solidFill>
                  <a:srgbClr val="FF3300"/>
                </a:solidFill>
              </a:rPr>
              <a:t>SZÁMLASOROSAN</a:t>
            </a:r>
            <a:endParaRPr lang="hu-HU" b="1" dirty="0">
              <a:solidFill>
                <a:srgbClr val="FF3300"/>
              </a:solidFill>
            </a:endParaRPr>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620688"/>
            <a:ext cx="7226300" cy="187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4294"/>
            <a:ext cx="7162800" cy="332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71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12</a:t>
            </a:fld>
            <a:endParaRPr lang="hu-HU"/>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48"/>
            <a:ext cx="8500744" cy="676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2915816" y="908720"/>
            <a:ext cx="1697727"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p:cNvSpPr/>
          <p:nvPr/>
        </p:nvSpPr>
        <p:spPr>
          <a:xfrm>
            <a:off x="7020272" y="3933056"/>
            <a:ext cx="1656184"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7020272" y="5445224"/>
            <a:ext cx="1656184" cy="504056"/>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2915815" y="1484784"/>
            <a:ext cx="1697727" cy="504056"/>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703885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13</a:t>
            </a:fld>
            <a:endParaRPr lang="hu-HU"/>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3" y="2254126"/>
            <a:ext cx="9087641" cy="2399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094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16632"/>
            <a:ext cx="9144000" cy="720080"/>
          </a:xfrm>
        </p:spPr>
        <p:txBody>
          <a:bodyPr>
            <a:normAutofit/>
          </a:bodyPr>
          <a:lstStyle/>
          <a:p>
            <a:r>
              <a:rPr lang="hu-HU" sz="3200" b="1" dirty="0" smtClean="0">
                <a:solidFill>
                  <a:srgbClr val="FF3300"/>
                </a:solidFill>
              </a:rPr>
              <a:t>7. TÜCSÖK PÉNZZÉ TESZI AZ INGATLANT ÉS LELÉP…</a:t>
            </a:r>
            <a:endParaRPr lang="hu-HU" sz="3200" b="1" dirty="0">
              <a:solidFill>
                <a:srgbClr val="FF3300"/>
              </a:solidFill>
            </a:endParaRPr>
          </a:p>
        </p:txBody>
      </p:sp>
      <p:sp>
        <p:nvSpPr>
          <p:cNvPr id="3" name="Dia számának helye 2"/>
          <p:cNvSpPr>
            <a:spLocks noGrp="1"/>
          </p:cNvSpPr>
          <p:nvPr>
            <p:ph type="sldNum" sz="quarter" idx="12"/>
          </p:nvPr>
        </p:nvSpPr>
        <p:spPr/>
        <p:txBody>
          <a:bodyPr/>
          <a:lstStyle/>
          <a:p>
            <a:pPr>
              <a:defRPr/>
            </a:pPr>
            <a:fld id="{BE9230F7-312F-4703-B1B0-D1169389C943}" type="slidenum">
              <a:rPr lang="hu-HU" smtClean="0"/>
              <a:pPr>
                <a:defRPr/>
              </a:pPr>
              <a:t>14</a:t>
            </a:fld>
            <a:endParaRPr lang="hu-HU"/>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793702"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zövegdoboz 7"/>
          <p:cNvSpPr txBox="1"/>
          <p:nvPr/>
        </p:nvSpPr>
        <p:spPr>
          <a:xfrm>
            <a:off x="179512" y="6453336"/>
            <a:ext cx="4332020" cy="369332"/>
          </a:xfrm>
          <a:prstGeom prst="rect">
            <a:avLst/>
          </a:prstGeom>
          <a:noFill/>
        </p:spPr>
        <p:txBody>
          <a:bodyPr wrap="none" rtlCol="0">
            <a:spAutoFit/>
          </a:bodyPr>
          <a:lstStyle/>
          <a:p>
            <a:r>
              <a:rPr lang="hu-HU" b="1" i="1" dirty="0"/>
              <a:t>Horváth </a:t>
            </a:r>
            <a:r>
              <a:rPr lang="hu-HU" b="1" i="1" dirty="0" smtClean="0"/>
              <a:t>Csanád illusztrációja TK.:  86. oldal</a:t>
            </a:r>
            <a:endParaRPr lang="hu-HU" b="1" dirty="0"/>
          </a:p>
        </p:txBody>
      </p:sp>
    </p:spTree>
    <p:extLst>
      <p:ext uri="{BB962C8B-B14F-4D97-AF65-F5344CB8AC3E}">
        <p14:creationId xmlns:p14="http://schemas.microsoft.com/office/powerpoint/2010/main" val="351679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15</a:t>
            </a:fld>
            <a:endParaRPr lang="hu-HU"/>
          </a:p>
        </p:txBody>
      </p:sp>
      <p:sp>
        <p:nvSpPr>
          <p:cNvPr id="3" name="Szövegdoboz 2"/>
          <p:cNvSpPr txBox="1"/>
          <p:nvPr/>
        </p:nvSpPr>
        <p:spPr>
          <a:xfrm>
            <a:off x="323528" y="188640"/>
            <a:ext cx="1838965" cy="369332"/>
          </a:xfrm>
          <a:prstGeom prst="rect">
            <a:avLst/>
          </a:prstGeom>
          <a:noFill/>
        </p:spPr>
        <p:txBody>
          <a:bodyPr wrap="none" rtlCol="0">
            <a:spAutoFit/>
          </a:bodyPr>
          <a:lstStyle/>
          <a:p>
            <a:r>
              <a:rPr lang="hu-HU" b="1" dirty="0" smtClean="0">
                <a:solidFill>
                  <a:srgbClr val="FF3300"/>
                </a:solidFill>
              </a:rPr>
              <a:t>IDŐSOROSAN:</a:t>
            </a:r>
            <a:endParaRPr lang="hu-HU" b="1" dirty="0">
              <a:solidFill>
                <a:srgbClr val="FF33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03425"/>
            <a:ext cx="7315200" cy="285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275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16</a:t>
            </a:fld>
            <a:endParaRPr lang="hu-HU"/>
          </a:p>
        </p:txBody>
      </p:sp>
      <p:sp>
        <p:nvSpPr>
          <p:cNvPr id="8" name="Szövegdoboz 7"/>
          <p:cNvSpPr txBox="1"/>
          <p:nvPr/>
        </p:nvSpPr>
        <p:spPr>
          <a:xfrm>
            <a:off x="323528" y="827420"/>
            <a:ext cx="2390398" cy="369332"/>
          </a:xfrm>
          <a:prstGeom prst="rect">
            <a:avLst/>
          </a:prstGeom>
          <a:noFill/>
        </p:spPr>
        <p:txBody>
          <a:bodyPr wrap="none" rtlCol="0">
            <a:spAutoFit/>
          </a:bodyPr>
          <a:lstStyle/>
          <a:p>
            <a:r>
              <a:rPr lang="hu-HU" b="1" dirty="0" smtClean="0">
                <a:solidFill>
                  <a:srgbClr val="FF3300"/>
                </a:solidFill>
              </a:rPr>
              <a:t>SZÁMLASOROSAN</a:t>
            </a:r>
            <a:endParaRPr lang="hu-HU" b="1" dirty="0">
              <a:solidFill>
                <a:srgbClr val="FF33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98" y="1556792"/>
            <a:ext cx="8413974" cy="365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202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17</a:t>
            </a:fld>
            <a:endParaRPr lang="hu-HU"/>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8708485"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7020272" y="4509120"/>
            <a:ext cx="1800200"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p:cNvSpPr/>
          <p:nvPr/>
        </p:nvSpPr>
        <p:spPr>
          <a:xfrm>
            <a:off x="7020272" y="5661248"/>
            <a:ext cx="1800200" cy="252028"/>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7020272" y="3969060"/>
            <a:ext cx="1800200" cy="252028"/>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7020272" y="1196752"/>
            <a:ext cx="1800200"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2339752" y="1196752"/>
            <a:ext cx="1584176"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p:cNvSpPr/>
          <p:nvPr/>
        </p:nvSpPr>
        <p:spPr>
          <a:xfrm>
            <a:off x="2339752" y="1988840"/>
            <a:ext cx="1584176" cy="54006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2339752" y="2996952"/>
            <a:ext cx="1584176"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p:cNvSpPr/>
          <p:nvPr/>
        </p:nvSpPr>
        <p:spPr>
          <a:xfrm>
            <a:off x="2339752" y="4257092"/>
            <a:ext cx="1584176" cy="27003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94536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18</a:t>
            </a:fld>
            <a:endParaRPr lang="hu-HU"/>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082676"/>
            <a:ext cx="8938665" cy="278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21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 számának helye 4"/>
          <p:cNvSpPr>
            <a:spLocks noGrp="1"/>
          </p:cNvSpPr>
          <p:nvPr>
            <p:ph type="sldNum" sz="quarter" idx="12"/>
          </p:nvPr>
        </p:nvSpPr>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fld id="{FA72A7B5-4B54-4763-A373-E57A7787065D}" type="slidenum">
              <a:rPr lang="hu-HU" altLang="hu-HU" sz="1400" smtClean="0">
                <a:solidFill>
                  <a:schemeClr val="bg1"/>
                </a:solidFill>
              </a:rPr>
              <a:pPr eaLnBrk="1" hangingPunct="1">
                <a:spcBef>
                  <a:spcPct val="0"/>
                </a:spcBef>
                <a:buFontTx/>
                <a:buNone/>
                <a:defRPr/>
              </a:pPr>
              <a:t>19</a:t>
            </a:fld>
            <a:endParaRPr lang="hu-HU" altLang="hu-HU" sz="1400" smtClean="0">
              <a:solidFill>
                <a:schemeClr val="bg1"/>
              </a:solidFill>
            </a:endParaRPr>
          </a:p>
        </p:txBody>
      </p:sp>
      <p:pic>
        <p:nvPicPr>
          <p:cNvPr id="31747" name="Picture 2" descr="http://www.czuczora.sk/hirkepek/201410021107070.felkialtoje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25"/>
            <a:ext cx="28575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3"/>
          <p:cNvSpPr>
            <a:spLocks noGrp="1" noChangeArrowheads="1"/>
          </p:cNvSpPr>
          <p:nvPr>
            <p:ph type="title"/>
          </p:nvPr>
        </p:nvSpPr>
        <p:spPr>
          <a:xfrm>
            <a:off x="1763713" y="2646363"/>
            <a:ext cx="6985000" cy="1143000"/>
          </a:xfrm>
        </p:spPr>
        <p:txBody>
          <a:bodyPr>
            <a:normAutofit fontScale="90000"/>
          </a:bodyPr>
          <a:lstStyle/>
          <a:p>
            <a:r>
              <a:rPr lang="hu-HU"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KÖNYVELÉSI EGYSZEREGY:</a:t>
            </a:r>
            <a:br>
              <a:rPr lang="hu-HU"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u-HU"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hu-HU"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u-HU"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 ESZKÖZ NŐ, FORRÁS CSÖKKEN </a:t>
            </a:r>
            <a:br>
              <a:rPr lang="hu-HU"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u-HU"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 ESZKÖZ CSÖKKEN, FORRÁS NŐ!</a:t>
            </a:r>
            <a:endParaRPr lang="hu-HU" altLang="hu-HU" sz="36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087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16632"/>
            <a:ext cx="9144000" cy="720080"/>
          </a:xfrm>
        </p:spPr>
        <p:txBody>
          <a:bodyPr/>
          <a:lstStyle/>
          <a:p>
            <a:r>
              <a:rPr lang="hu-HU" sz="3200" b="1" dirty="0">
                <a:solidFill>
                  <a:srgbClr val="FF3300"/>
                </a:solidFill>
              </a:rPr>
              <a:t>4</a:t>
            </a:r>
            <a:r>
              <a:rPr lang="hu-HU" sz="3200" b="1" dirty="0" smtClean="0">
                <a:solidFill>
                  <a:srgbClr val="FF3300"/>
                </a:solidFill>
              </a:rPr>
              <a:t>. </a:t>
            </a:r>
            <a:r>
              <a:rPr lang="hu-HU" sz="3200" b="1" dirty="0" smtClean="0">
                <a:solidFill>
                  <a:srgbClr val="FF3300"/>
                </a:solidFill>
              </a:rPr>
              <a:t>TÜCSÖK NYER A LOTTÓN!</a:t>
            </a:r>
            <a:endParaRPr lang="hu-HU" sz="3200" b="1" dirty="0">
              <a:solidFill>
                <a:srgbClr val="FF3300"/>
              </a:solidFill>
            </a:endParaRPr>
          </a:p>
        </p:txBody>
      </p:sp>
      <p:sp>
        <p:nvSpPr>
          <p:cNvPr id="3" name="Dia számának helye 2"/>
          <p:cNvSpPr>
            <a:spLocks noGrp="1"/>
          </p:cNvSpPr>
          <p:nvPr>
            <p:ph type="sldNum" sz="quarter" idx="12"/>
          </p:nvPr>
        </p:nvSpPr>
        <p:spPr/>
        <p:txBody>
          <a:bodyPr/>
          <a:lstStyle/>
          <a:p>
            <a:pPr>
              <a:defRPr/>
            </a:pPr>
            <a:fld id="{BE9230F7-312F-4703-B1B0-D1169389C943}" type="slidenum">
              <a:rPr lang="hu-HU" smtClean="0"/>
              <a:pPr>
                <a:defRPr/>
              </a:pPr>
              <a:t>2</a:t>
            </a:fld>
            <a:endParaRPr lang="hu-HU"/>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641" y="698925"/>
            <a:ext cx="4309839" cy="61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179512" y="6453336"/>
            <a:ext cx="4980851" cy="369332"/>
          </a:xfrm>
          <a:prstGeom prst="rect">
            <a:avLst/>
          </a:prstGeom>
          <a:noFill/>
        </p:spPr>
        <p:txBody>
          <a:bodyPr wrap="none" rtlCol="0">
            <a:spAutoFit/>
          </a:bodyPr>
          <a:lstStyle/>
          <a:p>
            <a:r>
              <a:rPr lang="hu-HU" b="1" i="1" dirty="0"/>
              <a:t>Horváth </a:t>
            </a:r>
            <a:r>
              <a:rPr lang="hu-HU" b="1" i="1" dirty="0" smtClean="0"/>
              <a:t>Csanád illusztrációja TK.:  81. oldal</a:t>
            </a:r>
            <a:endParaRPr lang="hu-HU" b="1" dirty="0"/>
          </a:p>
        </p:txBody>
      </p:sp>
    </p:spTree>
    <p:extLst>
      <p:ext uri="{BB962C8B-B14F-4D97-AF65-F5344CB8AC3E}">
        <p14:creationId xmlns:p14="http://schemas.microsoft.com/office/powerpoint/2010/main" val="73747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6088" y="125413"/>
            <a:ext cx="8229600" cy="1143000"/>
          </a:xfrm>
        </p:spPr>
        <p:txBody>
          <a:bodyPr/>
          <a:lstStyle/>
          <a:p>
            <a:pPr>
              <a:defRPr/>
            </a:pPr>
            <a:r>
              <a:rPr lang="hu-HU" sz="3200" b="1" dirty="0" smtClean="0"/>
              <a:t>SZÁMLAREND A KETTŐS KÖNYVELÉSEN</a:t>
            </a:r>
            <a:endParaRPr lang="hu-HU" sz="3200" b="1" dirty="0"/>
          </a:p>
        </p:txBody>
      </p:sp>
      <p:sp>
        <p:nvSpPr>
          <p:cNvPr id="45059" name="Dia számának helye 2"/>
          <p:cNvSpPr>
            <a:spLocks noGrp="1"/>
          </p:cNvSpPr>
          <p:nvPr>
            <p:ph type="sldNum" sz="quarter" idx="12"/>
          </p:nvPr>
        </p:nvSpPr>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fld id="{FCD1A652-B355-4C1D-A841-D3369D9AC5DE}" type="slidenum">
              <a:rPr lang="hu-HU" altLang="hu-HU" sz="1400" smtClean="0">
                <a:solidFill>
                  <a:schemeClr val="bg1"/>
                </a:solidFill>
              </a:rPr>
              <a:pPr eaLnBrk="1" hangingPunct="1">
                <a:spcBef>
                  <a:spcPct val="0"/>
                </a:spcBef>
                <a:buFontTx/>
                <a:buNone/>
                <a:defRPr/>
              </a:pPr>
              <a:t>20</a:t>
            </a:fld>
            <a:endParaRPr lang="hu-HU" altLang="hu-HU" sz="1400" smtClean="0">
              <a:solidFill>
                <a:schemeClr val="bg1"/>
              </a:solidFill>
            </a:endParaRPr>
          </a:p>
        </p:txBody>
      </p:sp>
      <p:sp>
        <p:nvSpPr>
          <p:cNvPr id="49156" name="Téglalap 7"/>
          <p:cNvSpPr>
            <a:spLocks noChangeArrowheads="1"/>
          </p:cNvSpPr>
          <p:nvPr/>
        </p:nvSpPr>
        <p:spPr bwMode="auto">
          <a:xfrm>
            <a:off x="468313" y="1350963"/>
            <a:ext cx="3784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hu-HU" sz="2800" b="1">
                <a:solidFill>
                  <a:srgbClr val="FF0000"/>
                </a:solidFill>
              </a:rPr>
              <a:t>1,2,3,5,6,7,8 </a:t>
            </a:r>
          </a:p>
          <a:p>
            <a:pPr algn="ctr" eaLnBrk="1" hangingPunct="1">
              <a:spcBef>
                <a:spcPct val="0"/>
              </a:spcBef>
              <a:buFontTx/>
              <a:buNone/>
            </a:pPr>
            <a:r>
              <a:rPr lang="hu-HU" altLang="hu-HU" sz="2800" b="1">
                <a:solidFill>
                  <a:srgbClr val="FF0000"/>
                </a:solidFill>
              </a:rPr>
              <a:t>SZÁMLAOSZTÁLY</a:t>
            </a:r>
            <a:endParaRPr lang="hu-HU" altLang="hu-HU" sz="2800" b="1">
              <a:solidFill>
                <a:srgbClr val="FF0000"/>
              </a:solidFill>
              <a:latin typeface="Times New Roman" pitchFamily="18" charset="0"/>
              <a:cs typeface="Times New Roman" pitchFamily="18" charset="0"/>
            </a:endParaRPr>
          </a:p>
        </p:txBody>
      </p:sp>
      <p:sp>
        <p:nvSpPr>
          <p:cNvPr id="12" name="Téglalap 11"/>
          <p:cNvSpPr/>
          <p:nvPr/>
        </p:nvSpPr>
        <p:spPr>
          <a:xfrm>
            <a:off x="5005388" y="1341438"/>
            <a:ext cx="3786187" cy="954087"/>
          </a:xfrm>
          <a:prstGeom prst="rect">
            <a:avLst/>
          </a:prstGeom>
        </p:spPr>
        <p:txBody>
          <a:bodyPr wrap="none">
            <a:spAutoFit/>
          </a:bodyPr>
          <a:lstStyle/>
          <a:p>
            <a:pPr marL="457200" algn="ctr" fontAlgn="auto">
              <a:spcBef>
                <a:spcPts val="0"/>
              </a:spcBef>
              <a:spcAft>
                <a:spcPts val="0"/>
              </a:spcAft>
              <a:defRPr/>
            </a:pPr>
            <a:r>
              <a:rPr lang="hu-HU" sz="2800" b="1" dirty="0">
                <a:latin typeface="Arial" pitchFamily="34" charset="0"/>
                <a:cs typeface="+mn-cs"/>
              </a:rPr>
              <a:t>4,9 </a:t>
            </a:r>
          </a:p>
          <a:p>
            <a:pPr marL="457200" algn="ctr" fontAlgn="auto">
              <a:spcBef>
                <a:spcPts val="0"/>
              </a:spcBef>
              <a:spcAft>
                <a:spcPts val="0"/>
              </a:spcAft>
              <a:defRPr/>
            </a:pPr>
            <a:r>
              <a:rPr lang="hu-HU" sz="2800" b="1" dirty="0">
                <a:latin typeface="Arial" pitchFamily="34" charset="0"/>
                <a:cs typeface="+mn-cs"/>
              </a:rPr>
              <a:t>SZÁMLAOSZTÁLY</a:t>
            </a:r>
            <a:endParaRPr lang="hu-HU" sz="2800" b="1" dirty="0">
              <a:latin typeface="Times New Roman"/>
              <a:ea typeface="Times New Roman"/>
              <a:cs typeface="+mn-cs"/>
            </a:endParaRPr>
          </a:p>
        </p:txBody>
      </p:sp>
      <p:sp>
        <p:nvSpPr>
          <p:cNvPr id="21" name="Téglalap 20"/>
          <p:cNvSpPr>
            <a:spLocks noChangeArrowheads="1"/>
          </p:cNvSpPr>
          <p:nvPr/>
        </p:nvSpPr>
        <p:spPr bwMode="auto">
          <a:xfrm>
            <a:off x="251520" y="5230941"/>
            <a:ext cx="85675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hu-HU" sz="4000" b="1" dirty="0" smtClean="0">
                <a:solidFill>
                  <a:srgbClr val="FF0000"/>
                </a:solidFill>
              </a:rPr>
              <a:t>EZ A KÖNYVELÉSI EGYSZEREGY!</a:t>
            </a:r>
            <a:endParaRPr lang="hu-HU" altLang="hu-HU" sz="2800" b="1" dirty="0">
              <a:solidFill>
                <a:srgbClr val="FF0000"/>
              </a:solidFill>
            </a:endParaRPr>
          </a:p>
        </p:txBody>
      </p:sp>
      <p:grpSp>
        <p:nvGrpSpPr>
          <p:cNvPr id="49159" name="Group 2"/>
          <p:cNvGrpSpPr>
            <a:grpSpLocks/>
          </p:cNvGrpSpPr>
          <p:nvPr/>
        </p:nvGrpSpPr>
        <p:grpSpPr bwMode="auto">
          <a:xfrm>
            <a:off x="1295400" y="2679700"/>
            <a:ext cx="6858000" cy="1828800"/>
            <a:chOff x="864" y="1440"/>
            <a:chExt cx="3744" cy="1152"/>
          </a:xfrm>
        </p:grpSpPr>
        <p:sp>
          <p:nvSpPr>
            <p:cNvPr id="49160" name="Text Box 3"/>
            <p:cNvSpPr txBox="1">
              <a:spLocks noChangeArrowheads="1"/>
            </p:cNvSpPr>
            <p:nvPr/>
          </p:nvSpPr>
          <p:spPr bwMode="auto">
            <a:xfrm>
              <a:off x="864" y="1641"/>
              <a:ext cx="816" cy="13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hu-HU" altLang="hu-HU" sz="800">
                  <a:latin typeface="Tahoma" pitchFamily="34" charset="0"/>
                </a:rPr>
                <a:t>TARTOZIK  KÖVETEL</a:t>
              </a:r>
            </a:p>
          </p:txBody>
        </p:sp>
        <p:sp>
          <p:nvSpPr>
            <p:cNvPr id="49161" name="Rectangle 4"/>
            <p:cNvSpPr>
              <a:spLocks noChangeArrowheads="1"/>
            </p:cNvSpPr>
            <p:nvPr/>
          </p:nvSpPr>
          <p:spPr bwMode="auto">
            <a:xfrm>
              <a:off x="912" y="1440"/>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62" name="Rectangle 5"/>
            <p:cNvSpPr>
              <a:spLocks noChangeArrowheads="1"/>
            </p:cNvSpPr>
            <p:nvPr/>
          </p:nvSpPr>
          <p:spPr bwMode="auto">
            <a:xfrm>
              <a:off x="1008" y="1536"/>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63" name="Rectangle 6"/>
            <p:cNvSpPr>
              <a:spLocks noChangeArrowheads="1"/>
            </p:cNvSpPr>
            <p:nvPr/>
          </p:nvSpPr>
          <p:spPr bwMode="auto">
            <a:xfrm>
              <a:off x="1104" y="1632"/>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64" name="Rectangle 7"/>
            <p:cNvSpPr>
              <a:spLocks noChangeArrowheads="1"/>
            </p:cNvSpPr>
            <p:nvPr/>
          </p:nvSpPr>
          <p:spPr bwMode="auto">
            <a:xfrm>
              <a:off x="1200" y="1728"/>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65" name="Rectangle 8"/>
            <p:cNvSpPr>
              <a:spLocks noChangeArrowheads="1"/>
            </p:cNvSpPr>
            <p:nvPr/>
          </p:nvSpPr>
          <p:spPr bwMode="auto">
            <a:xfrm>
              <a:off x="1296" y="1824"/>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66" name="Rectangle 9"/>
            <p:cNvSpPr>
              <a:spLocks noChangeArrowheads="1"/>
            </p:cNvSpPr>
            <p:nvPr/>
          </p:nvSpPr>
          <p:spPr bwMode="auto">
            <a:xfrm>
              <a:off x="1440" y="1920"/>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67" name="Text Box 10"/>
            <p:cNvSpPr txBox="1">
              <a:spLocks noChangeArrowheads="1"/>
            </p:cNvSpPr>
            <p:nvPr/>
          </p:nvSpPr>
          <p:spPr bwMode="auto">
            <a:xfrm>
              <a:off x="1488" y="2016"/>
              <a:ext cx="946" cy="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hu-HU" altLang="hu-HU" sz="1000" b="1">
                  <a:latin typeface="Tahoma" pitchFamily="34" charset="0"/>
                </a:rPr>
                <a:t>TARTOZIK KÖVETEL</a:t>
              </a:r>
            </a:p>
          </p:txBody>
        </p:sp>
        <p:sp>
          <p:nvSpPr>
            <p:cNvPr id="49168" name="Line 11"/>
            <p:cNvSpPr>
              <a:spLocks noChangeShapeType="1"/>
            </p:cNvSpPr>
            <p:nvPr/>
          </p:nvSpPr>
          <p:spPr bwMode="auto">
            <a:xfrm>
              <a:off x="1536" y="2208"/>
              <a:ext cx="8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9169" name="Line 12"/>
            <p:cNvSpPr>
              <a:spLocks noChangeShapeType="1"/>
            </p:cNvSpPr>
            <p:nvPr/>
          </p:nvSpPr>
          <p:spPr bwMode="auto">
            <a:xfrm>
              <a:off x="1968" y="2208"/>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9170" name="Line 13"/>
            <p:cNvSpPr>
              <a:spLocks noChangeShapeType="1"/>
            </p:cNvSpPr>
            <p:nvPr/>
          </p:nvSpPr>
          <p:spPr bwMode="auto">
            <a:xfrm flipV="1">
              <a:off x="1584" y="2208"/>
              <a:ext cx="336" cy="2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9171" name="Line 14"/>
            <p:cNvSpPr>
              <a:spLocks noChangeShapeType="1"/>
            </p:cNvSpPr>
            <p:nvPr/>
          </p:nvSpPr>
          <p:spPr bwMode="auto">
            <a:xfrm rot="5502067" flipV="1">
              <a:off x="2040" y="2280"/>
              <a:ext cx="336" cy="2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9172" name="Rectangle 15"/>
            <p:cNvSpPr>
              <a:spLocks noChangeArrowheads="1"/>
            </p:cNvSpPr>
            <p:nvPr/>
          </p:nvSpPr>
          <p:spPr bwMode="auto">
            <a:xfrm>
              <a:off x="3120" y="1440"/>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73" name="Rectangle 16"/>
            <p:cNvSpPr>
              <a:spLocks noChangeArrowheads="1"/>
            </p:cNvSpPr>
            <p:nvPr/>
          </p:nvSpPr>
          <p:spPr bwMode="auto">
            <a:xfrm>
              <a:off x="3216" y="1536"/>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74" name="Rectangle 17"/>
            <p:cNvSpPr>
              <a:spLocks noChangeArrowheads="1"/>
            </p:cNvSpPr>
            <p:nvPr/>
          </p:nvSpPr>
          <p:spPr bwMode="auto">
            <a:xfrm>
              <a:off x="3312" y="1632"/>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75" name="Rectangle 18"/>
            <p:cNvSpPr>
              <a:spLocks noChangeArrowheads="1"/>
            </p:cNvSpPr>
            <p:nvPr/>
          </p:nvSpPr>
          <p:spPr bwMode="auto">
            <a:xfrm>
              <a:off x="3408" y="1728"/>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76" name="Rectangle 19"/>
            <p:cNvSpPr>
              <a:spLocks noChangeArrowheads="1"/>
            </p:cNvSpPr>
            <p:nvPr/>
          </p:nvSpPr>
          <p:spPr bwMode="auto">
            <a:xfrm>
              <a:off x="3504" y="1824"/>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77" name="Rectangle 20"/>
            <p:cNvSpPr>
              <a:spLocks noChangeArrowheads="1"/>
            </p:cNvSpPr>
            <p:nvPr/>
          </p:nvSpPr>
          <p:spPr bwMode="auto">
            <a:xfrm>
              <a:off x="3600" y="1920"/>
              <a:ext cx="1008"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49178" name="Line 21"/>
            <p:cNvSpPr>
              <a:spLocks noChangeShapeType="1"/>
            </p:cNvSpPr>
            <p:nvPr/>
          </p:nvSpPr>
          <p:spPr bwMode="auto">
            <a:xfrm>
              <a:off x="3696" y="2160"/>
              <a:ext cx="8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9179" name="Text Box 22"/>
            <p:cNvSpPr txBox="1">
              <a:spLocks noChangeArrowheads="1"/>
            </p:cNvSpPr>
            <p:nvPr/>
          </p:nvSpPr>
          <p:spPr bwMode="auto">
            <a:xfrm>
              <a:off x="3648" y="2016"/>
              <a:ext cx="946" cy="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hu-HU" altLang="hu-HU" sz="1000" b="1">
                  <a:latin typeface="Tahoma" pitchFamily="34" charset="0"/>
                </a:rPr>
                <a:t>TARTOZIK KÖVETEL</a:t>
              </a:r>
            </a:p>
          </p:txBody>
        </p:sp>
        <p:sp>
          <p:nvSpPr>
            <p:cNvPr id="49180" name="Line 23"/>
            <p:cNvSpPr>
              <a:spLocks noChangeShapeType="1"/>
            </p:cNvSpPr>
            <p:nvPr/>
          </p:nvSpPr>
          <p:spPr bwMode="auto">
            <a:xfrm>
              <a:off x="4080" y="2160"/>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9181" name="Line 24"/>
            <p:cNvSpPr>
              <a:spLocks noChangeShapeType="1"/>
            </p:cNvSpPr>
            <p:nvPr/>
          </p:nvSpPr>
          <p:spPr bwMode="auto">
            <a:xfrm flipV="1">
              <a:off x="4176" y="2208"/>
              <a:ext cx="336" cy="2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9182" name="Line 25"/>
            <p:cNvSpPr>
              <a:spLocks noChangeShapeType="1"/>
            </p:cNvSpPr>
            <p:nvPr/>
          </p:nvSpPr>
          <p:spPr bwMode="auto">
            <a:xfrm rot="5250024" flipV="1">
              <a:off x="3720" y="2232"/>
              <a:ext cx="336" cy="2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spTree>
    <p:extLst>
      <p:ext uri="{BB962C8B-B14F-4D97-AF65-F5344CB8AC3E}">
        <p14:creationId xmlns:p14="http://schemas.microsoft.com/office/powerpoint/2010/main" val="3945789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19D1E978-D4C1-438B-AE42-2B02E601B0D3}" type="slidenum">
              <a:rPr lang="hu-HU" altLang="hu-HU" sz="1400" smtClean="0">
                <a:solidFill>
                  <a:schemeClr val="bg1"/>
                </a:solidFill>
              </a:rPr>
              <a:pPr algn="r" eaLnBrk="1" hangingPunct="1">
                <a:spcBef>
                  <a:spcPct val="0"/>
                </a:spcBef>
                <a:buFontTx/>
                <a:buNone/>
              </a:pPr>
              <a:t>21</a:t>
            </a:fld>
            <a:endParaRPr lang="hu-HU" altLang="hu-HU" sz="1400" smtClean="0">
              <a:solidFill>
                <a:schemeClr val="bg1"/>
              </a:solidFill>
            </a:endParaRPr>
          </a:p>
        </p:txBody>
      </p:sp>
      <p:sp>
        <p:nvSpPr>
          <p:cNvPr id="43012" name="Rectangle 3"/>
          <p:cNvSpPr>
            <a:spLocks noGrp="1" noChangeArrowheads="1"/>
          </p:cNvSpPr>
          <p:nvPr>
            <p:ph type="title"/>
          </p:nvPr>
        </p:nvSpPr>
        <p:spPr>
          <a:xfrm>
            <a:off x="457200" y="1412776"/>
            <a:ext cx="8229600" cy="3816449"/>
          </a:xfrm>
          <a:ln w="57150">
            <a:solidFill>
              <a:srgbClr val="FF3300"/>
            </a:solidFill>
          </a:ln>
        </p:spPr>
        <p:txBody>
          <a:bodyPr/>
          <a:lstStyle/>
          <a:p>
            <a:pPr eaLnBrk="1" hangingPunct="1">
              <a:defRPr/>
            </a:pPr>
            <a:r>
              <a:rPr lang="hu-HU" altLang="hu-HU" sz="4000" b="1" dirty="0" smtClean="0">
                <a:solidFill>
                  <a:srgbClr val="FF3300"/>
                </a:solidFill>
                <a:effectLst>
                  <a:outerShdw blurRad="38100" dist="38100" dir="2700000" algn="tl">
                    <a:srgbClr val="000000">
                      <a:alpha val="43137"/>
                    </a:srgbClr>
                  </a:outerShdw>
                </a:effectLst>
              </a:rPr>
              <a:t>A VAGYON PONTOS NYILVÁNTARTÁSÁHOZ A </a:t>
            </a:r>
            <a:r>
              <a:rPr lang="hu-HU" altLang="hu-HU" sz="4800" b="1" dirty="0" smtClean="0">
                <a:solidFill>
                  <a:srgbClr val="FF3300"/>
                </a:solidFill>
                <a:effectLst>
                  <a:outerShdw blurRad="38100" dist="38100" dir="2700000" algn="tl">
                    <a:srgbClr val="000000">
                      <a:alpha val="43137"/>
                    </a:srgbClr>
                  </a:outerShdw>
                </a:effectLst>
              </a:rPr>
              <a:t>GAZDASÁGI ESEMÉNYEK</a:t>
            </a:r>
            <a:r>
              <a:rPr lang="hu-HU" altLang="hu-HU" sz="4000" b="1" dirty="0" smtClean="0">
                <a:solidFill>
                  <a:srgbClr val="FF3300"/>
                </a:solidFill>
                <a:effectLst>
                  <a:outerShdw blurRad="38100" dist="38100" dir="2700000" algn="tl">
                    <a:srgbClr val="000000">
                      <a:alpha val="43137"/>
                    </a:srgbClr>
                  </a:outerShdw>
                </a:effectLst>
              </a:rPr>
              <a:t> FELJEGYZÉSÉRE VAN SZÜKSÉG</a:t>
            </a:r>
          </a:p>
        </p:txBody>
      </p:sp>
    </p:spTree>
    <p:extLst>
      <p:ext uri="{BB962C8B-B14F-4D97-AF65-F5344CB8AC3E}">
        <p14:creationId xmlns:p14="http://schemas.microsoft.com/office/powerpoint/2010/main" val="3762664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F29814EC-8417-447C-A89F-C15187DE9CA3}" type="slidenum">
              <a:rPr lang="hu-HU" altLang="hu-HU" sz="1400" smtClean="0">
                <a:solidFill>
                  <a:schemeClr val="bg1"/>
                </a:solidFill>
              </a:rPr>
              <a:pPr algn="r" eaLnBrk="1" hangingPunct="1">
                <a:spcBef>
                  <a:spcPct val="0"/>
                </a:spcBef>
                <a:buFontTx/>
                <a:buNone/>
              </a:pPr>
              <a:t>22</a:t>
            </a:fld>
            <a:endParaRPr lang="hu-HU" altLang="hu-HU" sz="1400" smtClean="0">
              <a:solidFill>
                <a:schemeClr val="bg1"/>
              </a:solidFill>
            </a:endParaRPr>
          </a:p>
        </p:txBody>
      </p:sp>
      <p:sp>
        <p:nvSpPr>
          <p:cNvPr id="37891" name="Rectangle 2"/>
          <p:cNvSpPr>
            <a:spLocks noGrp="1" noChangeArrowheads="1"/>
          </p:cNvSpPr>
          <p:nvPr>
            <p:ph type="title"/>
          </p:nvPr>
        </p:nvSpPr>
        <p:spPr/>
        <p:txBody>
          <a:bodyPr>
            <a:normAutofit fontScale="90000"/>
          </a:bodyPr>
          <a:lstStyle/>
          <a:p>
            <a:pPr algn="r" eaLnBrk="1" hangingPunct="1"/>
            <a:r>
              <a:rPr lang="hu-HU" altLang="hu-HU" sz="4000" b="1" dirty="0" smtClean="0">
                <a:solidFill>
                  <a:srgbClr val="FF0000"/>
                </a:solidFill>
              </a:rPr>
              <a:t>MI SZÁMÍT GAZDASÁGI </a:t>
            </a:r>
            <a:br>
              <a:rPr lang="hu-HU" altLang="hu-HU" sz="4000" b="1" dirty="0" smtClean="0">
                <a:solidFill>
                  <a:srgbClr val="FF0000"/>
                </a:solidFill>
              </a:rPr>
            </a:br>
            <a:r>
              <a:rPr lang="hu-HU" altLang="hu-HU" sz="4000" b="1" dirty="0" smtClean="0">
                <a:solidFill>
                  <a:srgbClr val="FF0000"/>
                </a:solidFill>
              </a:rPr>
              <a:t>ESEMÉNYNEK?</a:t>
            </a:r>
          </a:p>
        </p:txBody>
      </p:sp>
      <p:sp>
        <p:nvSpPr>
          <p:cNvPr id="37892" name="Rectangle 3"/>
          <p:cNvSpPr>
            <a:spLocks noGrp="1" noChangeArrowheads="1"/>
          </p:cNvSpPr>
          <p:nvPr>
            <p:ph type="body" idx="1"/>
          </p:nvPr>
        </p:nvSpPr>
        <p:spPr>
          <a:xfrm>
            <a:off x="4356100" y="1600200"/>
            <a:ext cx="4330700" cy="749300"/>
          </a:xfrm>
          <a:solidFill>
            <a:srgbClr val="FFFF00"/>
          </a:solidFill>
        </p:spPr>
        <p:txBody>
          <a:bodyPr/>
          <a:lstStyle/>
          <a:p>
            <a:pPr marL="0" indent="0" eaLnBrk="1" hangingPunct="1">
              <a:buFontTx/>
              <a:buNone/>
            </a:pPr>
            <a:r>
              <a:rPr lang="hu-HU" altLang="hu-HU" sz="2400" b="1" smtClean="0">
                <a:solidFill>
                  <a:srgbClr val="FF5353"/>
                </a:solidFill>
              </a:rPr>
              <a:t>1. LETEREMT A FŐNÖKÖD</a:t>
            </a:r>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1557338"/>
            <a:ext cx="3367087" cy="530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3941" name="Rectangle 5"/>
          <p:cNvSpPr>
            <a:spLocks noChangeArrowheads="1"/>
          </p:cNvSpPr>
          <p:nvPr/>
        </p:nvSpPr>
        <p:spPr bwMode="auto">
          <a:xfrm>
            <a:off x="4427538" y="2708275"/>
            <a:ext cx="4330700" cy="965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hu-HU" altLang="hu-HU" sz="2400" b="1">
                <a:solidFill>
                  <a:srgbClr val="FF5353"/>
                </a:solidFill>
              </a:rPr>
              <a:t>2. LETEREMT A FŐNÖKÖD ÉS FEGYELMIT AD.</a:t>
            </a:r>
          </a:p>
        </p:txBody>
      </p:sp>
      <p:sp>
        <p:nvSpPr>
          <p:cNvPr id="1063942" name="Rectangle 6"/>
          <p:cNvSpPr>
            <a:spLocks noChangeArrowheads="1"/>
          </p:cNvSpPr>
          <p:nvPr/>
        </p:nvSpPr>
        <p:spPr bwMode="auto">
          <a:xfrm>
            <a:off x="4500563" y="3976688"/>
            <a:ext cx="4330700" cy="2692400"/>
          </a:xfrm>
          <a:prstGeom prst="rect">
            <a:avLst/>
          </a:prstGeom>
          <a:solidFill>
            <a:srgbClr val="FFFF00"/>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hu-HU" altLang="hu-HU" sz="2400" b="1" dirty="0">
                <a:solidFill>
                  <a:srgbClr val="FF5353"/>
                </a:solidFill>
              </a:rPr>
              <a:t>3. LETEREMT A FŐNÖKÖD,  FEGYELMIT AD ÉS </a:t>
            </a:r>
            <a:br>
              <a:rPr lang="hu-HU" altLang="hu-HU" sz="2400" b="1" dirty="0">
                <a:solidFill>
                  <a:srgbClr val="FF5353"/>
                </a:solidFill>
              </a:rPr>
            </a:br>
            <a:r>
              <a:rPr lang="hu-HU" altLang="hu-HU" sz="2400" b="1" u="sng" dirty="0">
                <a:solidFill>
                  <a:srgbClr val="FF5353"/>
                </a:solidFill>
              </a:rPr>
              <a:t>A</a:t>
            </a:r>
            <a:r>
              <a:rPr lang="hu-HU" altLang="hu-HU" sz="2400" b="1" u="sng" dirty="0">
                <a:solidFill>
                  <a:srgbClr val="FF0000"/>
                </a:solidFill>
              </a:rPr>
              <a:t>) MEGVONJA A KERESET-KIEGÉSZÍTÉSEDET</a:t>
            </a:r>
            <a:r>
              <a:rPr lang="hu-HU" altLang="hu-HU" sz="2400" b="1" u="sng" dirty="0">
                <a:solidFill>
                  <a:srgbClr val="FF5353"/>
                </a:solidFill>
              </a:rPr>
              <a:t>,</a:t>
            </a:r>
          </a:p>
          <a:p>
            <a:pPr eaLnBrk="1" hangingPunct="1">
              <a:buFontTx/>
              <a:buNone/>
            </a:pPr>
            <a:r>
              <a:rPr lang="hu-HU" altLang="hu-HU" sz="2400" b="1" u="sng" dirty="0">
                <a:solidFill>
                  <a:srgbClr val="FF5353"/>
                </a:solidFill>
              </a:rPr>
              <a:t>B) KÁRTÉRÍTÉS FIZETÉSÉRE KÖTELEZ</a:t>
            </a:r>
          </a:p>
        </p:txBody>
      </p:sp>
      <p:pic>
        <p:nvPicPr>
          <p:cNvPr id="8" name="Picture 2" descr="https://encrypted-tbn1.gstatic.com/images?q=tbn:ANd9GcQPJexO7UGbDTBaOpokVIO_oQJ3XtBgbYL7m6_lFgD6142nCj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6988"/>
            <a:ext cx="2239471" cy="179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24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39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3942">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394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39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41" grpId="0" animBg="1"/>
      <p:bldP spid="106394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02D16052-EE71-4588-99F6-07FD1BF5A388}" type="slidenum">
              <a:rPr lang="hu-HU" altLang="hu-HU" sz="1400" smtClean="0">
                <a:solidFill>
                  <a:schemeClr val="bg1"/>
                </a:solidFill>
              </a:rPr>
              <a:pPr algn="r" eaLnBrk="1" hangingPunct="1">
                <a:spcBef>
                  <a:spcPct val="0"/>
                </a:spcBef>
                <a:buFontTx/>
                <a:buNone/>
              </a:pPr>
              <a:t>23</a:t>
            </a:fld>
            <a:endParaRPr lang="hu-HU" altLang="hu-HU" sz="1400" smtClean="0">
              <a:solidFill>
                <a:schemeClr val="bg1"/>
              </a:solidFill>
            </a:endParaRPr>
          </a:p>
        </p:txBody>
      </p:sp>
      <p:sp>
        <p:nvSpPr>
          <p:cNvPr id="45060" name="Rectangle 3"/>
          <p:cNvSpPr>
            <a:spLocks noGrp="1" noChangeArrowheads="1"/>
          </p:cNvSpPr>
          <p:nvPr>
            <p:ph type="title"/>
          </p:nvPr>
        </p:nvSpPr>
        <p:spPr>
          <a:xfrm>
            <a:off x="457200" y="1772816"/>
            <a:ext cx="8229600" cy="3240360"/>
          </a:xfrm>
          <a:ln w="57150">
            <a:solidFill>
              <a:srgbClr val="FF3300"/>
            </a:solidFill>
          </a:ln>
        </p:spPr>
        <p:txBody>
          <a:bodyPr/>
          <a:lstStyle/>
          <a:p>
            <a:pPr eaLnBrk="1" hangingPunct="1">
              <a:defRPr/>
            </a:pPr>
            <a:r>
              <a:rPr lang="hu-HU" altLang="hu-HU" sz="4000" b="1" dirty="0" smtClean="0">
                <a:solidFill>
                  <a:srgbClr val="FF3300"/>
                </a:solidFill>
                <a:effectLst>
                  <a:outerShdw blurRad="38100" dist="38100" dir="2700000" algn="tl">
                    <a:srgbClr val="000000">
                      <a:alpha val="43137"/>
                    </a:srgbClr>
                  </a:outerShdw>
                </a:effectLst>
              </a:rPr>
              <a:t>CSAK AZ A GAZDASÁGI ESEMÉNY, </a:t>
            </a:r>
            <a:br>
              <a:rPr lang="hu-HU" altLang="hu-HU" sz="4000" b="1" dirty="0" smtClean="0">
                <a:solidFill>
                  <a:srgbClr val="FF3300"/>
                </a:solidFill>
                <a:effectLst>
                  <a:outerShdw blurRad="38100" dist="38100" dir="2700000" algn="tl">
                    <a:srgbClr val="000000">
                      <a:alpha val="43137"/>
                    </a:srgbClr>
                  </a:outerShdw>
                </a:effectLst>
              </a:rPr>
            </a:br>
            <a:r>
              <a:rPr lang="hu-HU" altLang="hu-HU" sz="4000" b="1" dirty="0" smtClean="0">
                <a:solidFill>
                  <a:srgbClr val="FF3300"/>
                </a:solidFill>
                <a:effectLst>
                  <a:outerShdw blurRad="38100" dist="38100" dir="2700000" algn="tl">
                    <a:srgbClr val="000000">
                      <a:alpha val="43137"/>
                    </a:srgbClr>
                  </a:outerShdw>
                </a:effectLst>
              </a:rPr>
              <a:t>AMELY </a:t>
            </a:r>
            <a:br>
              <a:rPr lang="hu-HU" altLang="hu-HU" sz="4000" b="1" dirty="0" smtClean="0">
                <a:solidFill>
                  <a:srgbClr val="FF3300"/>
                </a:solidFill>
                <a:effectLst>
                  <a:outerShdw blurRad="38100" dist="38100" dir="2700000" algn="tl">
                    <a:srgbClr val="000000">
                      <a:alpha val="43137"/>
                    </a:srgbClr>
                  </a:outerShdw>
                </a:effectLst>
              </a:rPr>
            </a:br>
            <a:r>
              <a:rPr lang="hu-HU" altLang="hu-HU" sz="4000" b="1" dirty="0" smtClean="0">
                <a:solidFill>
                  <a:srgbClr val="FF3300"/>
                </a:solidFill>
                <a:effectLst>
                  <a:outerShdw blurRad="38100" dist="38100" dir="2700000" algn="tl">
                    <a:srgbClr val="000000">
                      <a:alpha val="43137"/>
                    </a:srgbClr>
                  </a:outerShdw>
                </a:effectLst>
              </a:rPr>
              <a:t>VAGYONVÁLTOZÁST OKOZ</a:t>
            </a:r>
            <a:br>
              <a:rPr lang="hu-HU" altLang="hu-HU" sz="4000" b="1" dirty="0" smtClean="0">
                <a:solidFill>
                  <a:srgbClr val="FF3300"/>
                </a:solidFill>
                <a:effectLst>
                  <a:outerShdw blurRad="38100" dist="38100" dir="2700000" algn="tl">
                    <a:srgbClr val="000000">
                      <a:alpha val="43137"/>
                    </a:srgbClr>
                  </a:outerShdw>
                </a:effectLst>
              </a:rPr>
            </a:br>
            <a:r>
              <a:rPr lang="hu-HU" altLang="hu-HU" sz="2800" b="1" dirty="0" smtClean="0">
                <a:solidFill>
                  <a:srgbClr val="FF3300"/>
                </a:solidFill>
                <a:effectLst>
                  <a:outerShdw blurRad="38100" dist="38100" dir="2700000" algn="tl">
                    <a:srgbClr val="000000">
                      <a:alpha val="43137"/>
                    </a:srgbClr>
                  </a:outerShdw>
                </a:effectLst>
              </a:rPr>
              <a:t>(MEGVÁLTOZTATJA A VAGYON NAGYSÁGÁT </a:t>
            </a:r>
            <a:br>
              <a:rPr lang="hu-HU" altLang="hu-HU" sz="2800" b="1" dirty="0" smtClean="0">
                <a:solidFill>
                  <a:srgbClr val="FF3300"/>
                </a:solidFill>
                <a:effectLst>
                  <a:outerShdw blurRad="38100" dist="38100" dir="2700000" algn="tl">
                    <a:srgbClr val="000000">
                      <a:alpha val="43137"/>
                    </a:srgbClr>
                  </a:outerShdw>
                </a:effectLst>
              </a:rPr>
            </a:br>
            <a:r>
              <a:rPr lang="hu-HU" altLang="hu-HU" sz="2800" b="1" dirty="0" smtClean="0">
                <a:solidFill>
                  <a:srgbClr val="FF3300"/>
                </a:solidFill>
                <a:effectLst>
                  <a:outerShdw blurRad="38100" dist="38100" dir="2700000" algn="tl">
                    <a:srgbClr val="000000">
                      <a:alpha val="43137"/>
                    </a:srgbClr>
                  </a:outerShdw>
                </a:effectLst>
              </a:rPr>
              <a:t>VAGY SZERKEZETÉT)</a:t>
            </a:r>
          </a:p>
        </p:txBody>
      </p:sp>
    </p:spTree>
    <p:extLst>
      <p:ext uri="{BB962C8B-B14F-4D97-AF65-F5344CB8AC3E}">
        <p14:creationId xmlns:p14="http://schemas.microsoft.com/office/powerpoint/2010/main" val="2925940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 számának helye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A227A042-7C7F-43E9-8878-10DE0AED0F2B}" type="slidenum">
              <a:rPr lang="hu-HU" altLang="hu-HU" smtClean="0">
                <a:solidFill>
                  <a:schemeClr val="bg1"/>
                </a:solidFill>
              </a:rPr>
              <a:pPr eaLnBrk="1" hangingPunct="1"/>
              <a:t>24</a:t>
            </a:fld>
            <a:endParaRPr lang="hu-HU" altLang="hu-HU" smtClean="0">
              <a:solidFill>
                <a:schemeClr val="bg1"/>
              </a:solidFill>
            </a:endParaRPr>
          </a:p>
        </p:txBody>
      </p:sp>
      <p:sp>
        <p:nvSpPr>
          <p:cNvPr id="43011" name="Rectangle 2"/>
          <p:cNvSpPr>
            <a:spLocks noGrp="1" noChangeArrowheads="1"/>
          </p:cNvSpPr>
          <p:nvPr>
            <p:ph type="title"/>
          </p:nvPr>
        </p:nvSpPr>
        <p:spPr/>
        <p:txBody>
          <a:bodyPr/>
          <a:lstStyle/>
          <a:p>
            <a:pPr eaLnBrk="1" hangingPunct="1"/>
            <a:r>
              <a:rPr lang="hu-HU" altLang="hu-HU" sz="3200" smtClean="0"/>
              <a:t>A GAZDASÁGI ESEMÉNYEK NYOMON KÖVETÉSE A BESZÁMOLÓIG</a:t>
            </a:r>
          </a:p>
        </p:txBody>
      </p:sp>
      <p:sp>
        <p:nvSpPr>
          <p:cNvPr id="43012" name="AutoShape 3"/>
          <p:cNvSpPr>
            <a:spLocks noChangeArrowheads="1"/>
          </p:cNvSpPr>
          <p:nvPr/>
        </p:nvSpPr>
        <p:spPr bwMode="auto">
          <a:xfrm>
            <a:off x="609600" y="2894013"/>
            <a:ext cx="1471613" cy="806450"/>
          </a:xfrm>
          <a:prstGeom prst="homePlate">
            <a:avLst>
              <a:gd name="adj" fmla="val 45620"/>
            </a:avLst>
          </a:prstGeom>
          <a:solidFill>
            <a:srgbClr val="FFFFCC"/>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u-HU" altLang="hu-HU" sz="1400" b="1">
                <a:latin typeface="Tahoma" pitchFamily="34" charset="0"/>
                <a:cs typeface="Tahoma" pitchFamily="34" charset="0"/>
              </a:rPr>
              <a:t>GAZDASÁGI</a:t>
            </a:r>
            <a:br>
              <a:rPr lang="hu-HU" altLang="hu-HU" sz="1400" b="1">
                <a:latin typeface="Tahoma" pitchFamily="34" charset="0"/>
                <a:cs typeface="Tahoma" pitchFamily="34" charset="0"/>
              </a:rPr>
            </a:br>
            <a:r>
              <a:rPr lang="hu-HU" altLang="hu-HU" sz="1400" b="1">
                <a:latin typeface="Tahoma" pitchFamily="34" charset="0"/>
                <a:cs typeface="Tahoma" pitchFamily="34" charset="0"/>
              </a:rPr>
              <a:t> ESEMÉNY</a:t>
            </a:r>
          </a:p>
        </p:txBody>
      </p:sp>
      <p:sp>
        <p:nvSpPr>
          <p:cNvPr id="43013" name="AutoShape 4"/>
          <p:cNvSpPr>
            <a:spLocks noChangeArrowheads="1"/>
          </p:cNvSpPr>
          <p:nvPr/>
        </p:nvSpPr>
        <p:spPr bwMode="auto">
          <a:xfrm>
            <a:off x="2203450" y="2770188"/>
            <a:ext cx="1608138" cy="960437"/>
          </a:xfrm>
          <a:prstGeom prst="homePlate">
            <a:avLst>
              <a:gd name="adj" fmla="val 41860"/>
            </a:avLst>
          </a:prstGeom>
          <a:solidFill>
            <a:srgbClr val="000066"/>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u-HU" altLang="hu-HU" sz="1400" b="1">
                <a:solidFill>
                  <a:schemeClr val="bg1"/>
                </a:solidFill>
                <a:latin typeface="Tahoma" pitchFamily="34" charset="0"/>
                <a:cs typeface="Tahoma" pitchFamily="34" charset="0"/>
              </a:rPr>
              <a:t>BIZONYLAT</a:t>
            </a:r>
          </a:p>
        </p:txBody>
      </p:sp>
      <p:sp>
        <p:nvSpPr>
          <p:cNvPr id="43014" name="AutoShape 5"/>
          <p:cNvSpPr>
            <a:spLocks noChangeArrowheads="1"/>
          </p:cNvSpPr>
          <p:nvPr/>
        </p:nvSpPr>
        <p:spPr bwMode="auto">
          <a:xfrm>
            <a:off x="3881438" y="2770188"/>
            <a:ext cx="1609725" cy="960437"/>
          </a:xfrm>
          <a:prstGeom prst="homePlate">
            <a:avLst>
              <a:gd name="adj" fmla="val 41901"/>
            </a:avLst>
          </a:prstGeom>
          <a:solidFill>
            <a:srgbClr val="000066"/>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u-HU" altLang="hu-HU" sz="1400" b="1">
                <a:solidFill>
                  <a:schemeClr val="bg1"/>
                </a:solidFill>
                <a:latin typeface="Tahoma" pitchFamily="34" charset="0"/>
                <a:cs typeface="Tahoma" pitchFamily="34" charset="0"/>
              </a:rPr>
              <a:t>KÖNYVVEZETÉS</a:t>
            </a:r>
          </a:p>
        </p:txBody>
      </p:sp>
      <p:sp>
        <p:nvSpPr>
          <p:cNvPr id="43015" name="AutoShape 6"/>
          <p:cNvSpPr>
            <a:spLocks noChangeArrowheads="1"/>
          </p:cNvSpPr>
          <p:nvPr/>
        </p:nvSpPr>
        <p:spPr bwMode="auto">
          <a:xfrm>
            <a:off x="5491163" y="2770188"/>
            <a:ext cx="1608137" cy="960437"/>
          </a:xfrm>
          <a:prstGeom prst="homePlate">
            <a:avLst>
              <a:gd name="adj" fmla="val 41860"/>
            </a:avLst>
          </a:prstGeom>
          <a:solidFill>
            <a:srgbClr val="000066"/>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u-HU" altLang="hu-HU" sz="1400" b="1">
                <a:solidFill>
                  <a:schemeClr val="bg1"/>
                </a:solidFill>
                <a:latin typeface="Tahoma" pitchFamily="34" charset="0"/>
                <a:cs typeface="Tahoma" pitchFamily="34" charset="0"/>
              </a:rPr>
              <a:t>ÖSSZESÍTÉS,</a:t>
            </a:r>
          </a:p>
          <a:p>
            <a:r>
              <a:rPr lang="hu-HU" altLang="hu-HU" sz="1400" b="1">
                <a:solidFill>
                  <a:schemeClr val="bg1"/>
                </a:solidFill>
                <a:latin typeface="Tahoma" pitchFamily="34" charset="0"/>
                <a:cs typeface="Tahoma" pitchFamily="34" charset="0"/>
              </a:rPr>
              <a:t>ELLENŐRZÉS</a:t>
            </a:r>
          </a:p>
        </p:txBody>
      </p:sp>
      <p:sp>
        <p:nvSpPr>
          <p:cNvPr id="43016" name="AutoShape 7"/>
          <p:cNvSpPr>
            <a:spLocks noChangeArrowheads="1"/>
          </p:cNvSpPr>
          <p:nvPr/>
        </p:nvSpPr>
        <p:spPr bwMode="auto">
          <a:xfrm>
            <a:off x="7099300" y="2770188"/>
            <a:ext cx="1328738" cy="1601787"/>
          </a:xfrm>
          <a:prstGeom prst="downArrowCallout">
            <a:avLst>
              <a:gd name="adj1" fmla="val 25000"/>
              <a:gd name="adj2" fmla="val 25000"/>
              <a:gd name="adj3" fmla="val 20092"/>
              <a:gd name="adj4" fmla="val 66667"/>
            </a:avLst>
          </a:prstGeom>
          <a:solidFill>
            <a:srgbClr val="FF9900"/>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u-HU" altLang="hu-HU" sz="1400" b="1">
                <a:solidFill>
                  <a:srgbClr val="000066"/>
                </a:solidFill>
                <a:latin typeface="Tahoma" pitchFamily="34" charset="0"/>
                <a:cs typeface="Tahoma" pitchFamily="34" charset="0"/>
              </a:rPr>
              <a:t>BESZÁMOLÓ</a:t>
            </a:r>
          </a:p>
        </p:txBody>
      </p:sp>
      <p:sp>
        <p:nvSpPr>
          <p:cNvPr id="43017" name="AutoShape 8"/>
          <p:cNvSpPr>
            <a:spLocks noChangeArrowheads="1"/>
          </p:cNvSpPr>
          <p:nvPr/>
        </p:nvSpPr>
        <p:spPr bwMode="auto">
          <a:xfrm>
            <a:off x="6869113" y="4498975"/>
            <a:ext cx="1817687" cy="801688"/>
          </a:xfrm>
          <a:prstGeom prst="wave">
            <a:avLst>
              <a:gd name="adj1" fmla="val 13005"/>
              <a:gd name="adj2" fmla="val 0"/>
            </a:avLst>
          </a:prstGeom>
          <a:solidFill>
            <a:schemeClr val="bg1"/>
          </a:solidFill>
          <a:ln w="57150">
            <a:solidFill>
              <a:srgbClr val="00006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u-HU" altLang="hu-HU" sz="1400" b="1">
                <a:latin typeface="Tahoma" pitchFamily="34" charset="0"/>
                <a:cs typeface="Tahoma" pitchFamily="34" charset="0"/>
              </a:rPr>
              <a:t>INFORMÁCIÓK</a:t>
            </a:r>
          </a:p>
        </p:txBody>
      </p:sp>
      <p:sp>
        <p:nvSpPr>
          <p:cNvPr id="43018" name="Rectangle 9"/>
          <p:cNvSpPr>
            <a:spLocks noChangeArrowheads="1"/>
          </p:cNvSpPr>
          <p:nvPr/>
        </p:nvSpPr>
        <p:spPr bwMode="auto">
          <a:xfrm>
            <a:off x="2133600" y="2289175"/>
            <a:ext cx="4965700" cy="2162175"/>
          </a:xfrm>
          <a:prstGeom prst="rect">
            <a:avLst/>
          </a:prstGeom>
          <a:noFill/>
          <a:ln w="57150">
            <a:solidFill>
              <a:srgbClr val="FF99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hu-HU" altLang="hu-HU" sz="1400" b="1">
              <a:solidFill>
                <a:schemeClr val="accent2"/>
              </a:solidFill>
              <a:latin typeface="Tahoma" pitchFamily="34" charset="0"/>
              <a:cs typeface="Tahoma" pitchFamily="34" charset="0"/>
            </a:endParaRPr>
          </a:p>
        </p:txBody>
      </p:sp>
      <p:sp>
        <p:nvSpPr>
          <p:cNvPr id="43019" name="Text Box 10"/>
          <p:cNvSpPr txBox="1">
            <a:spLocks noChangeArrowheads="1"/>
          </p:cNvSpPr>
          <p:nvPr/>
        </p:nvSpPr>
        <p:spPr bwMode="auto">
          <a:xfrm>
            <a:off x="3787775" y="4073525"/>
            <a:ext cx="1724025" cy="3175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u-HU" altLang="hu-HU" sz="1400" b="1">
                <a:latin typeface="Tahoma" pitchFamily="34" charset="0"/>
                <a:cs typeface="Tahoma" pitchFamily="34" charset="0"/>
              </a:rPr>
              <a:t>NYILVÁNTARTÁS</a:t>
            </a:r>
          </a:p>
        </p:txBody>
      </p:sp>
    </p:spTree>
    <p:extLst>
      <p:ext uri="{BB962C8B-B14F-4D97-AF65-F5344CB8AC3E}">
        <p14:creationId xmlns:p14="http://schemas.microsoft.com/office/powerpoint/2010/main" val="1638501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 számának helye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70425D62-7AA9-43A5-A162-B27F9BBC6DB9}" type="slidenum">
              <a:rPr lang="hu-HU" altLang="hu-HU" smtClean="0">
                <a:solidFill>
                  <a:schemeClr val="bg1"/>
                </a:solidFill>
              </a:rPr>
              <a:pPr eaLnBrk="1" hangingPunct="1"/>
              <a:t>25</a:t>
            </a:fld>
            <a:endParaRPr lang="hu-HU" altLang="hu-HU" smtClean="0">
              <a:solidFill>
                <a:schemeClr val="bg1"/>
              </a:solidFill>
            </a:endParaRPr>
          </a:p>
        </p:txBody>
      </p:sp>
      <p:sp>
        <p:nvSpPr>
          <p:cNvPr id="35843" name="Rectangle 2"/>
          <p:cNvSpPr>
            <a:spLocks noChangeArrowheads="1"/>
          </p:cNvSpPr>
          <p:nvPr/>
        </p:nvSpPr>
        <p:spPr bwMode="auto">
          <a:xfrm>
            <a:off x="107950" y="692696"/>
            <a:ext cx="8675688" cy="1143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hu-HU" altLang="hu-HU" sz="3600" b="1" dirty="0">
                <a:latin typeface="Tahoma" pitchFamily="34" charset="0"/>
              </a:rPr>
              <a:t>A VAGYONMOZGÁSOK </a:t>
            </a:r>
            <a:r>
              <a:rPr lang="hu-HU" altLang="hu-HU" sz="3600" b="1" dirty="0" smtClean="0">
                <a:latin typeface="Tahoma" pitchFamily="34" charset="0"/>
              </a:rPr>
              <a:t>KÖNYVELÉSE</a:t>
            </a:r>
          </a:p>
          <a:p>
            <a:pPr algn="ctr" eaLnBrk="1" hangingPunct="1"/>
            <a:r>
              <a:rPr lang="hu-HU" altLang="hu-HU" sz="3600" b="1" dirty="0" smtClean="0">
                <a:latin typeface="Tahoma" pitchFamily="34" charset="0"/>
              </a:rPr>
              <a:t>- KÉZZEL VAGY SZÁMÍTÓGÉPPEL -</a:t>
            </a:r>
            <a:r>
              <a:rPr lang="hu-HU" altLang="hu-HU" sz="3600" b="1" dirty="0">
                <a:latin typeface="Tahoma" pitchFamily="34" charset="0"/>
              </a:rPr>
              <a:t/>
            </a:r>
            <a:br>
              <a:rPr lang="hu-HU" altLang="hu-HU" sz="3600" b="1" dirty="0">
                <a:latin typeface="Tahoma" pitchFamily="34" charset="0"/>
              </a:rPr>
            </a:br>
            <a:r>
              <a:rPr lang="hu-HU" altLang="hu-HU" sz="6600" b="1" dirty="0" smtClean="0">
                <a:solidFill>
                  <a:srgbClr val="FF3300"/>
                </a:solidFill>
                <a:latin typeface="Tahoma" pitchFamily="34" charset="0"/>
              </a:rPr>
              <a:t>2x </a:t>
            </a:r>
            <a:r>
              <a:rPr lang="hu-HU" altLang="hu-HU" sz="6600" b="1" dirty="0">
                <a:solidFill>
                  <a:srgbClr val="FF3300"/>
                </a:solidFill>
                <a:latin typeface="Tahoma" pitchFamily="34" charset="0"/>
              </a:rPr>
              <a:t>KÉTFÉLE</a:t>
            </a:r>
            <a:br>
              <a:rPr lang="hu-HU" altLang="hu-HU" sz="6600" b="1" dirty="0">
                <a:solidFill>
                  <a:srgbClr val="FF3300"/>
                </a:solidFill>
                <a:latin typeface="Tahoma" pitchFamily="34" charset="0"/>
              </a:rPr>
            </a:br>
            <a:r>
              <a:rPr lang="hu-HU" altLang="hu-HU" sz="3600" b="1" dirty="0" smtClean="0">
                <a:latin typeface="Tahoma" pitchFamily="34" charset="0"/>
              </a:rPr>
              <a:t>MÓDON </a:t>
            </a:r>
            <a:r>
              <a:rPr lang="hu-HU" altLang="hu-HU" sz="3600" b="1" dirty="0">
                <a:latin typeface="Tahoma" pitchFamily="34" charset="0"/>
              </a:rPr>
              <a:t>TÖRTÉNHET</a:t>
            </a:r>
            <a:endParaRPr lang="hu-HU" altLang="hu-HU" sz="3200" dirty="0">
              <a:latin typeface="Tahoma" pitchFamily="34" charset="0"/>
              <a:sym typeface="Wingdings" pitchFamily="2" charset="2"/>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246718"/>
            <a:ext cx="3096146" cy="149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5377902"/>
            <a:ext cx="3130019" cy="129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églalap 1"/>
          <p:cNvSpPr/>
          <p:nvPr/>
        </p:nvSpPr>
        <p:spPr>
          <a:xfrm>
            <a:off x="611560" y="2636912"/>
            <a:ext cx="3456384" cy="12241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dirty="0" smtClean="0">
                <a:solidFill>
                  <a:srgbClr val="FF0000"/>
                </a:solidFill>
              </a:rPr>
              <a:t>IDŐSOROSAN</a:t>
            </a:r>
          </a:p>
          <a:p>
            <a:pPr algn="ctr"/>
            <a:r>
              <a:rPr lang="hu-HU" sz="2800" b="1" dirty="0" smtClean="0">
                <a:solidFill>
                  <a:srgbClr val="FF0000"/>
                </a:solidFill>
              </a:rPr>
              <a:t>(KÖNYVELÉSI NAPLÓ)</a:t>
            </a:r>
            <a:endParaRPr lang="hu-HU" sz="2400" b="1" dirty="0">
              <a:solidFill>
                <a:srgbClr val="FF0000"/>
              </a:solidFill>
            </a:endParaRPr>
          </a:p>
        </p:txBody>
      </p:sp>
      <p:sp>
        <p:nvSpPr>
          <p:cNvPr id="7" name="Téglalap 6"/>
          <p:cNvSpPr/>
          <p:nvPr/>
        </p:nvSpPr>
        <p:spPr>
          <a:xfrm>
            <a:off x="107504" y="4005064"/>
            <a:ext cx="2079848" cy="10081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smtClean="0">
                <a:solidFill>
                  <a:schemeClr val="tx1"/>
                </a:solidFill>
              </a:rPr>
              <a:t>FŐKÖNYVI (ÖSSZEVONT) SZÁMLÁKON</a:t>
            </a:r>
            <a:endParaRPr lang="hu-HU" sz="1600" b="1" dirty="0">
              <a:solidFill>
                <a:schemeClr val="tx1"/>
              </a:solidFill>
            </a:endParaRPr>
          </a:p>
        </p:txBody>
      </p:sp>
      <p:sp>
        <p:nvSpPr>
          <p:cNvPr id="9" name="Téglalap 8"/>
          <p:cNvSpPr/>
          <p:nvPr/>
        </p:nvSpPr>
        <p:spPr>
          <a:xfrm>
            <a:off x="2420144" y="4005064"/>
            <a:ext cx="2079848" cy="10081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smtClean="0">
                <a:solidFill>
                  <a:schemeClr val="tx1"/>
                </a:solidFill>
              </a:rPr>
              <a:t>ANALITIKUS (RÉSZLETEZŐ) SZÁMLÁKON</a:t>
            </a:r>
            <a:endParaRPr lang="hu-HU" sz="1600" b="1" dirty="0">
              <a:solidFill>
                <a:schemeClr val="tx1"/>
              </a:solidFill>
            </a:endParaRPr>
          </a:p>
        </p:txBody>
      </p:sp>
      <p:sp>
        <p:nvSpPr>
          <p:cNvPr id="3" name="Szövegdoboz 2"/>
          <p:cNvSpPr txBox="1"/>
          <p:nvPr/>
        </p:nvSpPr>
        <p:spPr>
          <a:xfrm>
            <a:off x="2123728" y="4221088"/>
            <a:ext cx="364202" cy="523220"/>
          </a:xfrm>
          <a:prstGeom prst="rect">
            <a:avLst/>
          </a:prstGeom>
          <a:noFill/>
        </p:spPr>
        <p:txBody>
          <a:bodyPr wrap="none" rtlCol="0">
            <a:spAutoFit/>
          </a:bodyPr>
          <a:lstStyle/>
          <a:p>
            <a:r>
              <a:rPr lang="hu-HU" sz="2800" b="1" dirty="0" smtClean="0"/>
              <a:t>=</a:t>
            </a:r>
            <a:endParaRPr lang="hu-HU" sz="2800" b="1" dirty="0"/>
          </a:p>
        </p:txBody>
      </p:sp>
      <p:sp>
        <p:nvSpPr>
          <p:cNvPr id="11" name="Téglalap 10"/>
          <p:cNvSpPr/>
          <p:nvPr/>
        </p:nvSpPr>
        <p:spPr>
          <a:xfrm>
            <a:off x="5076056" y="2636912"/>
            <a:ext cx="3676570" cy="12241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dirty="0" smtClean="0">
                <a:solidFill>
                  <a:srgbClr val="FF0000"/>
                </a:solidFill>
              </a:rPr>
              <a:t>SZÁMLASOROSAN</a:t>
            </a:r>
          </a:p>
          <a:p>
            <a:pPr algn="ctr"/>
            <a:r>
              <a:rPr lang="hu-HU" sz="2800" b="1" dirty="0" smtClean="0">
                <a:solidFill>
                  <a:srgbClr val="FF0000"/>
                </a:solidFill>
              </a:rPr>
              <a:t>(KÖNYVELÉSI SZÁMLA)</a:t>
            </a:r>
            <a:endParaRPr lang="hu-HU" sz="2400" b="1" dirty="0">
              <a:solidFill>
                <a:srgbClr val="FF0000"/>
              </a:solidFill>
            </a:endParaRPr>
          </a:p>
        </p:txBody>
      </p:sp>
      <p:sp>
        <p:nvSpPr>
          <p:cNvPr id="12" name="Téglalap 11"/>
          <p:cNvSpPr/>
          <p:nvPr/>
        </p:nvSpPr>
        <p:spPr>
          <a:xfrm>
            <a:off x="4644008" y="4005064"/>
            <a:ext cx="2079848" cy="10081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smtClean="0">
                <a:solidFill>
                  <a:schemeClr val="tx1"/>
                </a:solidFill>
              </a:rPr>
              <a:t>FŐKÖNYVI (ÖSSZEVONT) SZÁMLÁKON</a:t>
            </a:r>
            <a:endParaRPr lang="hu-HU" sz="1600" b="1" dirty="0">
              <a:solidFill>
                <a:schemeClr val="tx1"/>
              </a:solidFill>
            </a:endParaRPr>
          </a:p>
        </p:txBody>
      </p:sp>
      <p:sp>
        <p:nvSpPr>
          <p:cNvPr id="13" name="Téglalap 12"/>
          <p:cNvSpPr/>
          <p:nvPr/>
        </p:nvSpPr>
        <p:spPr>
          <a:xfrm>
            <a:off x="6956648" y="4005064"/>
            <a:ext cx="2079848" cy="10081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smtClean="0">
                <a:solidFill>
                  <a:schemeClr val="tx1"/>
                </a:solidFill>
              </a:rPr>
              <a:t>ANALITIKUS (RÉSZLETEZŐ) SZÁMLÁKON</a:t>
            </a:r>
            <a:endParaRPr lang="hu-HU" sz="1600" b="1" dirty="0">
              <a:solidFill>
                <a:schemeClr val="tx1"/>
              </a:solidFill>
            </a:endParaRPr>
          </a:p>
        </p:txBody>
      </p:sp>
      <p:sp>
        <p:nvSpPr>
          <p:cNvPr id="14" name="Szövegdoboz 13"/>
          <p:cNvSpPr txBox="1"/>
          <p:nvPr/>
        </p:nvSpPr>
        <p:spPr>
          <a:xfrm>
            <a:off x="6660232" y="4221088"/>
            <a:ext cx="364202" cy="523220"/>
          </a:xfrm>
          <a:prstGeom prst="rect">
            <a:avLst/>
          </a:prstGeom>
          <a:noFill/>
        </p:spPr>
        <p:txBody>
          <a:bodyPr wrap="none" rtlCol="0">
            <a:spAutoFit/>
          </a:bodyPr>
          <a:lstStyle/>
          <a:p>
            <a:r>
              <a:rPr lang="hu-HU" sz="2800" b="1" dirty="0" smtClean="0"/>
              <a:t>=</a:t>
            </a:r>
            <a:endParaRPr lang="hu-HU" sz="2800" b="1" dirty="0"/>
          </a:p>
        </p:txBody>
      </p:sp>
      <p:sp>
        <p:nvSpPr>
          <p:cNvPr id="15" name="Szövegdoboz 14"/>
          <p:cNvSpPr txBox="1"/>
          <p:nvPr/>
        </p:nvSpPr>
        <p:spPr>
          <a:xfrm>
            <a:off x="4355976" y="2852936"/>
            <a:ext cx="439544" cy="707886"/>
          </a:xfrm>
          <a:prstGeom prst="rect">
            <a:avLst/>
          </a:prstGeom>
          <a:noFill/>
        </p:spPr>
        <p:txBody>
          <a:bodyPr wrap="none" rtlCol="0">
            <a:spAutoFit/>
          </a:bodyPr>
          <a:lstStyle/>
          <a:p>
            <a:r>
              <a:rPr lang="hu-HU" sz="4000" b="1" dirty="0" smtClean="0">
                <a:solidFill>
                  <a:srgbClr val="FF0000"/>
                </a:solidFill>
              </a:rPr>
              <a:t>=</a:t>
            </a:r>
            <a:endParaRPr lang="hu-HU" sz="4000" b="1" dirty="0">
              <a:solidFill>
                <a:srgbClr val="FF0000"/>
              </a:solidFill>
            </a:endParaRPr>
          </a:p>
        </p:txBody>
      </p:sp>
    </p:spTree>
    <p:extLst>
      <p:ext uri="{BB962C8B-B14F-4D97-AF65-F5344CB8AC3E}">
        <p14:creationId xmlns:p14="http://schemas.microsoft.com/office/powerpoint/2010/main" val="402398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3" grpId="0"/>
      <p:bldP spid="11" grpId="0" animBg="1"/>
      <p:bldP spid="12" grpId="0" animBg="1"/>
      <p:bldP spid="1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 számának helye 4"/>
          <p:cNvSpPr>
            <a:spLocks noGrp="1"/>
          </p:cNvSpPr>
          <p:nvPr>
            <p:ph type="sldNum" sz="quarter" idx="12"/>
          </p:nvPr>
        </p:nvSpPr>
        <p:spPr>
          <a:xfrm>
            <a:off x="7190928" y="6356350"/>
            <a:ext cx="2133600" cy="365125"/>
          </a:xfrm>
          <a:noFill/>
        </p:spPr>
        <p:txBody>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r" eaLnBrk="1" hangingPunct="1">
              <a:spcBef>
                <a:spcPct val="0"/>
              </a:spcBef>
              <a:buFontTx/>
              <a:buNone/>
            </a:pPr>
            <a:fld id="{7B6DF6BA-D3B4-40C1-9AAC-4C9E7A02F22B}" type="slidenum">
              <a:rPr lang="hu-HU" altLang="hu-HU" sz="1400" b="0" smtClean="0">
                <a:solidFill>
                  <a:srgbClr val="FF0000"/>
                </a:solidFill>
              </a:rPr>
              <a:pPr algn="r" eaLnBrk="1" hangingPunct="1">
                <a:spcBef>
                  <a:spcPct val="0"/>
                </a:spcBef>
                <a:buFontTx/>
                <a:buNone/>
              </a:pPr>
              <a:t>26</a:t>
            </a:fld>
            <a:endParaRPr lang="hu-HU" altLang="hu-HU" sz="1400" b="0" smtClean="0">
              <a:solidFill>
                <a:srgbClr val="FF0000"/>
              </a:solidFill>
            </a:endParaRPr>
          </a:p>
        </p:txBody>
      </p:sp>
      <p:sp>
        <p:nvSpPr>
          <p:cNvPr id="16388" name="Text Box 26"/>
          <p:cNvSpPr txBox="1">
            <a:spLocks noChangeArrowheads="1"/>
          </p:cNvSpPr>
          <p:nvPr/>
        </p:nvSpPr>
        <p:spPr bwMode="auto">
          <a:xfrm>
            <a:off x="4704656" y="1130300"/>
            <a:ext cx="353975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hu-HU" altLang="hu-HU" sz="2400" dirty="0" smtClean="0">
                <a:solidFill>
                  <a:srgbClr val="FF0000"/>
                </a:solidFill>
                <a:latin typeface="Tahoma" pitchFamily="34" charset="0"/>
              </a:rPr>
              <a:t>4. KÖTELEZETTSÉGEK</a:t>
            </a:r>
            <a:endParaRPr lang="hu-HU" altLang="hu-HU" sz="2400" dirty="0">
              <a:solidFill>
                <a:srgbClr val="FF0000"/>
              </a:solidFill>
              <a:latin typeface="Tahoma" pitchFamily="34" charset="0"/>
            </a:endParaRPr>
          </a:p>
          <a:p>
            <a:pPr algn="ctr">
              <a:spcBef>
                <a:spcPct val="0"/>
              </a:spcBef>
              <a:buFontTx/>
              <a:buNone/>
            </a:pPr>
            <a:r>
              <a:rPr lang="hu-HU" altLang="hu-HU" sz="2400" dirty="0">
                <a:solidFill>
                  <a:srgbClr val="FF0000"/>
                </a:solidFill>
                <a:latin typeface="Tahoma" pitchFamily="34" charset="0"/>
              </a:rPr>
              <a:t>T                            K</a:t>
            </a:r>
          </a:p>
        </p:txBody>
      </p:sp>
      <p:sp>
        <p:nvSpPr>
          <p:cNvPr id="16389" name="Line 27"/>
          <p:cNvSpPr>
            <a:spLocks noChangeShapeType="1"/>
          </p:cNvSpPr>
          <p:nvPr/>
        </p:nvSpPr>
        <p:spPr bwMode="auto">
          <a:xfrm>
            <a:off x="4724400" y="1919288"/>
            <a:ext cx="3200400" cy="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6390" name="Text Box 28"/>
          <p:cNvSpPr txBox="1">
            <a:spLocks noChangeArrowheads="1"/>
          </p:cNvSpPr>
          <p:nvPr/>
        </p:nvSpPr>
        <p:spPr bwMode="auto">
          <a:xfrm>
            <a:off x="6265863" y="2063750"/>
            <a:ext cx="2005012"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hu-HU" altLang="hu-HU" sz="1600" dirty="0">
                <a:solidFill>
                  <a:srgbClr val="002060"/>
                </a:solidFill>
                <a:latin typeface="Tahoma" pitchFamily="34" charset="0"/>
              </a:rPr>
              <a:t>NYITÓ EGYENLEG</a:t>
            </a:r>
          </a:p>
          <a:p>
            <a:pPr algn="ctr">
              <a:spcBef>
                <a:spcPct val="0"/>
              </a:spcBef>
              <a:buFontTx/>
              <a:buNone/>
            </a:pPr>
            <a:endParaRPr lang="hu-HU" altLang="hu-HU" sz="1600" dirty="0">
              <a:solidFill>
                <a:srgbClr val="002060"/>
              </a:solidFill>
              <a:latin typeface="Tahoma" pitchFamily="34" charset="0"/>
            </a:endParaRPr>
          </a:p>
          <a:p>
            <a:pPr algn="ctr">
              <a:spcBef>
                <a:spcPct val="0"/>
              </a:spcBef>
              <a:buFontTx/>
              <a:buNone/>
            </a:pPr>
            <a:r>
              <a:rPr lang="hu-HU" altLang="hu-HU" sz="1600" dirty="0">
                <a:solidFill>
                  <a:srgbClr val="002060"/>
                </a:solidFill>
                <a:latin typeface="Tahoma" pitchFamily="34" charset="0"/>
              </a:rPr>
              <a:t>NÖVEKEDÉSEK</a:t>
            </a:r>
          </a:p>
          <a:p>
            <a:pPr algn="ctr">
              <a:spcBef>
                <a:spcPct val="0"/>
              </a:spcBef>
              <a:buFontTx/>
              <a:buNone/>
            </a:pPr>
            <a:r>
              <a:rPr lang="hu-HU" altLang="hu-HU" sz="3600" dirty="0">
                <a:solidFill>
                  <a:srgbClr val="002060"/>
                </a:solidFill>
                <a:latin typeface="Tahoma" pitchFamily="34" charset="0"/>
              </a:rPr>
              <a:t>+</a:t>
            </a:r>
          </a:p>
        </p:txBody>
      </p:sp>
      <p:grpSp>
        <p:nvGrpSpPr>
          <p:cNvPr id="16391" name="Group 29"/>
          <p:cNvGrpSpPr>
            <a:grpSpLocks/>
          </p:cNvGrpSpPr>
          <p:nvPr/>
        </p:nvGrpSpPr>
        <p:grpSpPr bwMode="auto">
          <a:xfrm>
            <a:off x="566738" y="1114425"/>
            <a:ext cx="3905250" cy="2324100"/>
            <a:chOff x="357" y="332"/>
            <a:chExt cx="2460" cy="1464"/>
          </a:xfrm>
        </p:grpSpPr>
        <p:sp>
          <p:nvSpPr>
            <p:cNvPr id="16397" name="Text Box 30"/>
            <p:cNvSpPr txBox="1">
              <a:spLocks noChangeArrowheads="1"/>
            </p:cNvSpPr>
            <p:nvPr/>
          </p:nvSpPr>
          <p:spPr bwMode="auto">
            <a:xfrm>
              <a:off x="554" y="332"/>
              <a:ext cx="2011" cy="52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hu-HU" altLang="hu-HU" sz="2400" dirty="0" smtClean="0">
                  <a:solidFill>
                    <a:srgbClr val="002060"/>
                  </a:solidFill>
                  <a:latin typeface="Tahoma" pitchFamily="34" charset="0"/>
                </a:rPr>
                <a:t>3. KÖVETELÉSEK</a:t>
              </a:r>
              <a:br>
                <a:rPr lang="hu-HU" altLang="hu-HU" sz="2400" dirty="0" smtClean="0">
                  <a:solidFill>
                    <a:srgbClr val="002060"/>
                  </a:solidFill>
                  <a:latin typeface="Tahoma" pitchFamily="34" charset="0"/>
                </a:rPr>
              </a:br>
              <a:r>
                <a:rPr lang="hu-HU" altLang="hu-HU" sz="2400" dirty="0" smtClean="0">
                  <a:solidFill>
                    <a:srgbClr val="002060"/>
                  </a:solidFill>
                  <a:latin typeface="Tahoma" pitchFamily="34" charset="0"/>
                </a:rPr>
                <a:t>T                             </a:t>
              </a:r>
              <a:r>
                <a:rPr lang="hu-HU" altLang="hu-HU" sz="2400" dirty="0">
                  <a:solidFill>
                    <a:srgbClr val="002060"/>
                  </a:solidFill>
                  <a:latin typeface="Tahoma" pitchFamily="34" charset="0"/>
                </a:rPr>
                <a:t>K</a:t>
              </a:r>
            </a:p>
          </p:txBody>
        </p:sp>
        <p:sp>
          <p:nvSpPr>
            <p:cNvPr id="16398" name="Line 31"/>
            <p:cNvSpPr>
              <a:spLocks noChangeShapeType="1"/>
            </p:cNvSpPr>
            <p:nvPr/>
          </p:nvSpPr>
          <p:spPr bwMode="auto">
            <a:xfrm>
              <a:off x="672" y="839"/>
              <a:ext cx="2016" cy="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solidFill>
                  <a:srgbClr val="002060"/>
                </a:solidFill>
              </a:endParaRPr>
            </a:p>
          </p:txBody>
        </p:sp>
        <p:sp>
          <p:nvSpPr>
            <p:cNvPr id="16399" name="Line 32"/>
            <p:cNvSpPr>
              <a:spLocks noChangeShapeType="1"/>
            </p:cNvSpPr>
            <p:nvPr/>
          </p:nvSpPr>
          <p:spPr bwMode="auto">
            <a:xfrm>
              <a:off x="1632" y="839"/>
              <a:ext cx="0" cy="912"/>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solidFill>
                  <a:srgbClr val="002060"/>
                </a:solidFill>
              </a:endParaRPr>
            </a:p>
          </p:txBody>
        </p:sp>
        <p:sp>
          <p:nvSpPr>
            <p:cNvPr id="16400" name="Text Box 33"/>
            <p:cNvSpPr txBox="1">
              <a:spLocks noChangeArrowheads="1"/>
            </p:cNvSpPr>
            <p:nvPr/>
          </p:nvSpPr>
          <p:spPr bwMode="auto">
            <a:xfrm>
              <a:off x="357" y="922"/>
              <a:ext cx="1263" cy="8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hu-HU" altLang="hu-HU" sz="1600" dirty="0">
                  <a:solidFill>
                    <a:srgbClr val="002060"/>
                  </a:solidFill>
                  <a:latin typeface="Tahoma" pitchFamily="34" charset="0"/>
                </a:rPr>
                <a:t>NYITÓ EGYENLEG</a:t>
              </a:r>
            </a:p>
            <a:p>
              <a:pPr algn="ctr">
                <a:spcBef>
                  <a:spcPct val="0"/>
                </a:spcBef>
                <a:buFontTx/>
                <a:buNone/>
              </a:pPr>
              <a:endParaRPr lang="hu-HU" altLang="hu-HU" sz="1600" dirty="0">
                <a:solidFill>
                  <a:srgbClr val="002060"/>
                </a:solidFill>
                <a:latin typeface="Tahoma" pitchFamily="34" charset="0"/>
              </a:endParaRPr>
            </a:p>
            <a:p>
              <a:pPr algn="ctr">
                <a:spcBef>
                  <a:spcPct val="0"/>
                </a:spcBef>
                <a:buFontTx/>
                <a:buNone/>
              </a:pPr>
              <a:r>
                <a:rPr lang="hu-HU" altLang="hu-HU" sz="1600" dirty="0">
                  <a:solidFill>
                    <a:srgbClr val="002060"/>
                  </a:solidFill>
                  <a:latin typeface="Tahoma" pitchFamily="34" charset="0"/>
                </a:rPr>
                <a:t>NÖVEKEDÉSEK</a:t>
              </a:r>
            </a:p>
            <a:p>
              <a:pPr algn="ctr">
                <a:spcBef>
                  <a:spcPct val="0"/>
                </a:spcBef>
                <a:buFontTx/>
                <a:buNone/>
              </a:pPr>
              <a:r>
                <a:rPr lang="hu-HU" altLang="hu-HU" sz="3600" dirty="0">
                  <a:solidFill>
                    <a:srgbClr val="002060"/>
                  </a:solidFill>
                  <a:latin typeface="Tahoma" pitchFamily="34" charset="0"/>
                </a:rPr>
                <a:t>+</a:t>
              </a:r>
            </a:p>
          </p:txBody>
        </p:sp>
        <p:sp>
          <p:nvSpPr>
            <p:cNvPr id="16401" name="Text Box 34"/>
            <p:cNvSpPr txBox="1">
              <a:spLocks noChangeArrowheads="1"/>
            </p:cNvSpPr>
            <p:nvPr/>
          </p:nvSpPr>
          <p:spPr bwMode="auto">
            <a:xfrm>
              <a:off x="1752" y="930"/>
              <a:ext cx="1065" cy="8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endParaRPr lang="hu-HU" altLang="hu-HU" sz="1600">
                <a:solidFill>
                  <a:srgbClr val="FF0000"/>
                </a:solidFill>
                <a:latin typeface="Tahoma" pitchFamily="34" charset="0"/>
              </a:endParaRPr>
            </a:p>
            <a:p>
              <a:pPr algn="ctr">
                <a:spcBef>
                  <a:spcPct val="0"/>
                </a:spcBef>
                <a:buFontTx/>
                <a:buNone/>
              </a:pPr>
              <a:endParaRPr lang="hu-HU" altLang="hu-HU" sz="1600">
                <a:solidFill>
                  <a:srgbClr val="FF0000"/>
                </a:solidFill>
                <a:latin typeface="Tahoma" pitchFamily="34" charset="0"/>
              </a:endParaRPr>
            </a:p>
            <a:p>
              <a:pPr algn="ctr">
                <a:spcBef>
                  <a:spcPct val="0"/>
                </a:spcBef>
                <a:buFontTx/>
                <a:buNone/>
              </a:pPr>
              <a:r>
                <a:rPr lang="hu-HU" altLang="hu-HU" sz="1600">
                  <a:solidFill>
                    <a:srgbClr val="FF0000"/>
                  </a:solidFill>
                  <a:latin typeface="Tahoma" pitchFamily="34" charset="0"/>
                </a:rPr>
                <a:t>CSÖKKENÉSEK</a:t>
              </a:r>
            </a:p>
            <a:p>
              <a:pPr algn="ctr">
                <a:spcBef>
                  <a:spcPct val="0"/>
                </a:spcBef>
                <a:buFontTx/>
                <a:buNone/>
              </a:pPr>
              <a:r>
                <a:rPr lang="hu-HU" altLang="hu-HU" sz="3600">
                  <a:solidFill>
                    <a:srgbClr val="FF0000"/>
                  </a:solidFill>
                  <a:latin typeface="Tahoma" pitchFamily="34" charset="0"/>
                </a:rPr>
                <a:t>-</a:t>
              </a:r>
            </a:p>
          </p:txBody>
        </p:sp>
      </p:grpSp>
      <p:sp>
        <p:nvSpPr>
          <p:cNvPr id="16392" name="Text Box 35"/>
          <p:cNvSpPr txBox="1">
            <a:spLocks noChangeArrowheads="1"/>
          </p:cNvSpPr>
          <p:nvPr/>
        </p:nvSpPr>
        <p:spPr bwMode="auto">
          <a:xfrm>
            <a:off x="4681537" y="2066925"/>
            <a:ext cx="1690687"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endParaRPr lang="hu-HU" altLang="hu-HU" sz="1600" dirty="0">
              <a:solidFill>
                <a:srgbClr val="FF0000"/>
              </a:solidFill>
              <a:latin typeface="Tahoma" pitchFamily="34" charset="0"/>
            </a:endParaRPr>
          </a:p>
          <a:p>
            <a:pPr algn="ctr">
              <a:spcBef>
                <a:spcPct val="0"/>
              </a:spcBef>
              <a:buFontTx/>
              <a:buNone/>
            </a:pPr>
            <a:endParaRPr lang="hu-HU" altLang="hu-HU" sz="1600" dirty="0">
              <a:solidFill>
                <a:srgbClr val="FF0000"/>
              </a:solidFill>
              <a:latin typeface="Tahoma" pitchFamily="34" charset="0"/>
            </a:endParaRPr>
          </a:p>
          <a:p>
            <a:pPr algn="ctr">
              <a:spcBef>
                <a:spcPct val="0"/>
              </a:spcBef>
              <a:buFontTx/>
              <a:buNone/>
            </a:pPr>
            <a:r>
              <a:rPr lang="hu-HU" altLang="hu-HU" sz="1600" dirty="0">
                <a:solidFill>
                  <a:srgbClr val="FF0000"/>
                </a:solidFill>
                <a:latin typeface="Tahoma" pitchFamily="34" charset="0"/>
              </a:rPr>
              <a:t>CSÖKKENÉSEK</a:t>
            </a:r>
          </a:p>
          <a:p>
            <a:pPr algn="ctr">
              <a:spcBef>
                <a:spcPct val="0"/>
              </a:spcBef>
              <a:buFontTx/>
              <a:buNone/>
            </a:pPr>
            <a:r>
              <a:rPr lang="hu-HU" altLang="hu-HU" sz="3600" dirty="0">
                <a:solidFill>
                  <a:srgbClr val="FF0000"/>
                </a:solidFill>
                <a:latin typeface="Tahoma" pitchFamily="34" charset="0"/>
              </a:rPr>
              <a:t>-</a:t>
            </a:r>
          </a:p>
        </p:txBody>
      </p:sp>
      <p:sp>
        <p:nvSpPr>
          <p:cNvPr id="16393" name="Line 36"/>
          <p:cNvSpPr>
            <a:spLocks noChangeShapeType="1"/>
          </p:cNvSpPr>
          <p:nvPr/>
        </p:nvSpPr>
        <p:spPr bwMode="auto">
          <a:xfrm>
            <a:off x="6400800" y="1919288"/>
            <a:ext cx="0" cy="14478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1" name="Line 37"/>
          <p:cNvSpPr>
            <a:spLocks noChangeShapeType="1"/>
          </p:cNvSpPr>
          <p:nvPr/>
        </p:nvSpPr>
        <p:spPr bwMode="auto">
          <a:xfrm>
            <a:off x="250825" y="692150"/>
            <a:ext cx="8569325" cy="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2" name="Text Box 38"/>
          <p:cNvSpPr txBox="1">
            <a:spLocks noChangeArrowheads="1"/>
          </p:cNvSpPr>
          <p:nvPr/>
        </p:nvSpPr>
        <p:spPr bwMode="auto">
          <a:xfrm>
            <a:off x="3914775" y="280988"/>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1800" b="1">
                <a:solidFill>
                  <a:srgbClr val="002060"/>
                </a:solidFill>
              </a:rPr>
              <a:t>MÉRLEG</a:t>
            </a:r>
          </a:p>
        </p:txBody>
      </p:sp>
      <p:sp>
        <p:nvSpPr>
          <p:cNvPr id="43" name="Line 39"/>
          <p:cNvSpPr>
            <a:spLocks noChangeShapeType="1"/>
          </p:cNvSpPr>
          <p:nvPr/>
        </p:nvSpPr>
        <p:spPr bwMode="auto">
          <a:xfrm>
            <a:off x="4500563" y="692696"/>
            <a:ext cx="0" cy="54102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 name="Szövegdoboz 1"/>
          <p:cNvSpPr txBox="1"/>
          <p:nvPr/>
        </p:nvSpPr>
        <p:spPr>
          <a:xfrm>
            <a:off x="179512" y="3645024"/>
            <a:ext cx="3306354" cy="1692771"/>
          </a:xfrm>
          <a:prstGeom prst="rect">
            <a:avLst/>
          </a:prstGeom>
          <a:noFill/>
        </p:spPr>
        <p:txBody>
          <a:bodyPr wrap="none" rtlCol="0">
            <a:spAutoFit/>
          </a:bodyPr>
          <a:lstStyle/>
          <a:p>
            <a:pPr algn="l"/>
            <a:r>
              <a:rPr lang="hu-HU" b="1" dirty="0" smtClean="0">
                <a:solidFill>
                  <a:srgbClr val="002060"/>
                </a:solidFill>
              </a:rPr>
              <a:t>PÉLDÁUL: </a:t>
            </a:r>
          </a:p>
          <a:p>
            <a:pPr algn="l"/>
            <a:r>
              <a:rPr lang="hu-HU" b="1" dirty="0" smtClean="0">
                <a:solidFill>
                  <a:srgbClr val="002060"/>
                </a:solidFill>
              </a:rPr>
              <a:t>VEVŐK</a:t>
            </a:r>
          </a:p>
          <a:p>
            <a:pPr algn="l"/>
            <a:r>
              <a:rPr lang="hu-HU" sz="1600" b="1" dirty="0" smtClean="0">
                <a:solidFill>
                  <a:srgbClr val="002060"/>
                </a:solidFill>
              </a:rPr>
              <a:t>JEGYZETT, DE BE NEM FIZETETT TŐKE</a:t>
            </a:r>
          </a:p>
          <a:p>
            <a:pPr algn="l"/>
            <a:r>
              <a:rPr lang="hu-HU" sz="1600" b="1" dirty="0" smtClean="0">
                <a:solidFill>
                  <a:srgbClr val="002060"/>
                </a:solidFill>
              </a:rPr>
              <a:t>ADOTT KÖLCSÖN, HITEL</a:t>
            </a:r>
          </a:p>
          <a:p>
            <a:pPr algn="l"/>
            <a:r>
              <a:rPr lang="hu-HU" b="1" dirty="0" smtClean="0">
                <a:solidFill>
                  <a:srgbClr val="002060"/>
                </a:solidFill>
              </a:rPr>
              <a:t>VÁLTÓKÖVETELÉSEK</a:t>
            </a:r>
          </a:p>
          <a:p>
            <a:pPr algn="l"/>
            <a:r>
              <a:rPr lang="hu-HU" b="1" dirty="0" smtClean="0">
                <a:solidFill>
                  <a:srgbClr val="002060"/>
                </a:solidFill>
              </a:rPr>
              <a:t>ADOTT ELŐLEGEK</a:t>
            </a:r>
            <a:endParaRPr lang="hu-HU" b="1" dirty="0">
              <a:solidFill>
                <a:srgbClr val="002060"/>
              </a:solidFill>
            </a:endParaRPr>
          </a:p>
        </p:txBody>
      </p:sp>
      <p:sp>
        <p:nvSpPr>
          <p:cNvPr id="44" name="Szövegdoboz 43"/>
          <p:cNvSpPr txBox="1"/>
          <p:nvPr/>
        </p:nvSpPr>
        <p:spPr>
          <a:xfrm>
            <a:off x="5344894" y="3861048"/>
            <a:ext cx="2295115" cy="1415772"/>
          </a:xfrm>
          <a:prstGeom prst="rect">
            <a:avLst/>
          </a:prstGeom>
          <a:noFill/>
        </p:spPr>
        <p:txBody>
          <a:bodyPr wrap="none" rtlCol="0">
            <a:spAutoFit/>
          </a:bodyPr>
          <a:lstStyle/>
          <a:p>
            <a:pPr algn="l"/>
            <a:r>
              <a:rPr lang="hu-HU" b="1" dirty="0" smtClean="0">
                <a:solidFill>
                  <a:srgbClr val="FF0000"/>
                </a:solidFill>
              </a:rPr>
              <a:t>PÉLDÁUL: </a:t>
            </a:r>
          </a:p>
          <a:p>
            <a:pPr algn="l"/>
            <a:r>
              <a:rPr lang="hu-HU" sz="1600" b="1" dirty="0" smtClean="0">
                <a:solidFill>
                  <a:srgbClr val="FF0000"/>
                </a:solidFill>
              </a:rPr>
              <a:t>SZÁLLÍTÓK</a:t>
            </a:r>
          </a:p>
          <a:p>
            <a:pPr algn="l"/>
            <a:r>
              <a:rPr lang="hu-HU" sz="1600" b="1" dirty="0">
                <a:solidFill>
                  <a:srgbClr val="FF0000"/>
                </a:solidFill>
              </a:rPr>
              <a:t>KAPOTT </a:t>
            </a:r>
            <a:r>
              <a:rPr lang="hu-HU" sz="1600" b="1" dirty="0" smtClean="0">
                <a:solidFill>
                  <a:srgbClr val="FF0000"/>
                </a:solidFill>
              </a:rPr>
              <a:t>KÖLCSÖN, HITEL</a:t>
            </a:r>
            <a:endParaRPr lang="hu-HU" sz="1600" b="1" dirty="0">
              <a:solidFill>
                <a:srgbClr val="FF0000"/>
              </a:solidFill>
            </a:endParaRPr>
          </a:p>
          <a:p>
            <a:pPr algn="l"/>
            <a:r>
              <a:rPr lang="hu-HU" b="1" dirty="0" smtClean="0">
                <a:solidFill>
                  <a:srgbClr val="FF0000"/>
                </a:solidFill>
              </a:rPr>
              <a:t>VÁLTÓTARTOZÁSOK</a:t>
            </a:r>
          </a:p>
          <a:p>
            <a:pPr algn="l"/>
            <a:r>
              <a:rPr lang="hu-HU" b="1" dirty="0" smtClean="0">
                <a:solidFill>
                  <a:srgbClr val="FF0000"/>
                </a:solidFill>
              </a:rPr>
              <a:t>KAPOTT ELŐLEGEK</a:t>
            </a:r>
            <a:endParaRPr lang="hu-HU" b="1" dirty="0">
              <a:solidFill>
                <a:srgbClr val="FF0000"/>
              </a:solidFill>
            </a:endParaRPr>
          </a:p>
        </p:txBody>
      </p:sp>
      <p:sp>
        <p:nvSpPr>
          <p:cNvPr id="4" name="Szövegdoboz 3"/>
          <p:cNvSpPr txBox="1"/>
          <p:nvPr/>
        </p:nvSpPr>
        <p:spPr>
          <a:xfrm>
            <a:off x="141192" y="5517232"/>
            <a:ext cx="3125536" cy="1077218"/>
          </a:xfrm>
          <a:prstGeom prst="rect">
            <a:avLst/>
          </a:prstGeom>
          <a:noFill/>
        </p:spPr>
        <p:txBody>
          <a:bodyPr wrap="none" rtlCol="0">
            <a:spAutoFit/>
          </a:bodyPr>
          <a:lstStyle/>
          <a:p>
            <a:r>
              <a:rPr lang="hu-HU" b="1" dirty="0" smtClean="0">
                <a:solidFill>
                  <a:srgbClr val="002060"/>
                </a:solidFill>
              </a:rPr>
              <a:t>NEKEM VAN KÖVETELÉSEM </a:t>
            </a:r>
            <a:br>
              <a:rPr lang="hu-HU" b="1" dirty="0" smtClean="0">
                <a:solidFill>
                  <a:srgbClr val="002060"/>
                </a:solidFill>
              </a:rPr>
            </a:br>
            <a:r>
              <a:rPr lang="hu-HU" b="1" dirty="0" smtClean="0">
                <a:solidFill>
                  <a:srgbClr val="002060"/>
                </a:solidFill>
              </a:rPr>
              <a:t>MÁSOKKAL SZEMBEN,</a:t>
            </a:r>
          </a:p>
          <a:p>
            <a:r>
              <a:rPr lang="hu-HU" b="1" dirty="0" smtClean="0">
                <a:solidFill>
                  <a:srgbClr val="002060"/>
                </a:solidFill>
              </a:rPr>
              <a:t>ŐK </a:t>
            </a:r>
            <a:r>
              <a:rPr lang="hu-HU" sz="2800" b="1" dirty="0" smtClean="0">
                <a:solidFill>
                  <a:srgbClr val="002060"/>
                </a:solidFill>
              </a:rPr>
              <a:t>TARTOZNAK</a:t>
            </a:r>
            <a:r>
              <a:rPr lang="hu-HU" b="1" dirty="0" smtClean="0">
                <a:solidFill>
                  <a:srgbClr val="002060"/>
                </a:solidFill>
              </a:rPr>
              <a:t> NEKEM </a:t>
            </a:r>
            <a:endParaRPr lang="hu-HU" b="1" dirty="0">
              <a:solidFill>
                <a:srgbClr val="002060"/>
              </a:solidFill>
            </a:endParaRPr>
          </a:p>
        </p:txBody>
      </p:sp>
      <p:sp>
        <p:nvSpPr>
          <p:cNvPr id="46" name="Szövegdoboz 45"/>
          <p:cNvSpPr txBox="1"/>
          <p:nvPr/>
        </p:nvSpPr>
        <p:spPr>
          <a:xfrm>
            <a:off x="5070966" y="5445224"/>
            <a:ext cx="3297762" cy="1077218"/>
          </a:xfrm>
          <a:prstGeom prst="rect">
            <a:avLst/>
          </a:prstGeom>
          <a:noFill/>
        </p:spPr>
        <p:txBody>
          <a:bodyPr wrap="none" rtlCol="0">
            <a:spAutoFit/>
          </a:bodyPr>
          <a:lstStyle/>
          <a:p>
            <a:r>
              <a:rPr lang="hu-HU" b="1" dirty="0" smtClean="0">
                <a:solidFill>
                  <a:srgbClr val="FF0000"/>
                </a:solidFill>
              </a:rPr>
              <a:t>NEKEM VAN KÖTELEZETTSÉGEM </a:t>
            </a:r>
            <a:br>
              <a:rPr lang="hu-HU" b="1" dirty="0" smtClean="0">
                <a:solidFill>
                  <a:srgbClr val="FF0000"/>
                </a:solidFill>
              </a:rPr>
            </a:br>
            <a:r>
              <a:rPr lang="hu-HU" b="1" dirty="0" smtClean="0">
                <a:solidFill>
                  <a:srgbClr val="FF0000"/>
                </a:solidFill>
              </a:rPr>
              <a:t>MÁSOKKAL SZEMBEN,</a:t>
            </a:r>
          </a:p>
          <a:p>
            <a:r>
              <a:rPr lang="hu-HU" b="1" dirty="0" smtClean="0">
                <a:solidFill>
                  <a:srgbClr val="FF0000"/>
                </a:solidFill>
              </a:rPr>
              <a:t>ŐK </a:t>
            </a:r>
            <a:r>
              <a:rPr lang="hu-HU" sz="2800" b="1" dirty="0" smtClean="0">
                <a:solidFill>
                  <a:srgbClr val="FF0000"/>
                </a:solidFill>
              </a:rPr>
              <a:t>KÖVETELNEK</a:t>
            </a:r>
            <a:r>
              <a:rPr lang="hu-HU" b="1" dirty="0" smtClean="0">
                <a:solidFill>
                  <a:srgbClr val="FF0000"/>
                </a:solidFill>
              </a:rPr>
              <a:t> TŐLEM </a:t>
            </a:r>
            <a:endParaRPr lang="hu-HU" b="1" dirty="0">
              <a:solidFill>
                <a:srgbClr val="FF0000"/>
              </a:solidFill>
            </a:endParaRPr>
          </a:p>
        </p:txBody>
      </p:sp>
    </p:spTree>
    <p:extLst>
      <p:ext uri="{BB962C8B-B14F-4D97-AF65-F5344CB8AC3E}">
        <p14:creationId xmlns:p14="http://schemas.microsoft.com/office/powerpoint/2010/main" val="1439614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51720" y="274638"/>
            <a:ext cx="6635080" cy="1143000"/>
          </a:xfrm>
        </p:spPr>
        <p:txBody>
          <a:bodyPr>
            <a:normAutofit fontScale="90000"/>
          </a:bodyPr>
          <a:lstStyle/>
          <a:p>
            <a:pPr algn="r"/>
            <a:r>
              <a:rPr lang="hu-HU" b="1" dirty="0" smtClean="0">
                <a:solidFill>
                  <a:srgbClr val="FF0000"/>
                </a:solidFill>
              </a:rPr>
              <a:t>MELYIK A SZÁLLÍTÓ ÉS </a:t>
            </a:r>
            <a:br>
              <a:rPr lang="hu-HU" b="1" dirty="0" smtClean="0">
                <a:solidFill>
                  <a:srgbClr val="FF0000"/>
                </a:solidFill>
              </a:rPr>
            </a:br>
            <a:r>
              <a:rPr lang="hu-HU" b="1" dirty="0" smtClean="0">
                <a:solidFill>
                  <a:srgbClr val="FF0000"/>
                </a:solidFill>
              </a:rPr>
              <a:t>MELYIK A VEVŐ SZÁMLA?</a:t>
            </a:r>
            <a:endParaRPr lang="hu-HU" b="1" dirty="0">
              <a:solidFill>
                <a:srgbClr val="FF0000"/>
              </a:solidFill>
            </a:endParaRPr>
          </a:p>
        </p:txBody>
      </p:sp>
      <p:pic>
        <p:nvPicPr>
          <p:cNvPr id="1030" name="Picture 6" descr="http://etananyag.korosy.hu/ertekesites/kepek/szla_k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22710"/>
            <a:ext cx="3321263" cy="53906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etananyag.korosy.hu/ertekesites/kepek/szla_k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193" y="1412776"/>
            <a:ext cx="3321263" cy="5390666"/>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a:off x="579583" y="2287905"/>
            <a:ext cx="731932" cy="276999"/>
          </a:xfrm>
          <a:prstGeom prst="rect">
            <a:avLst/>
          </a:prstGeom>
          <a:noFill/>
        </p:spPr>
        <p:txBody>
          <a:bodyPr wrap="none" rtlCol="0">
            <a:spAutoFit/>
          </a:bodyPr>
          <a:lstStyle/>
          <a:p>
            <a:r>
              <a:rPr lang="hu-HU" sz="1200" b="1" dirty="0" smtClean="0">
                <a:solidFill>
                  <a:srgbClr val="FF0000"/>
                </a:solidFill>
              </a:rPr>
              <a:t>HANGYA</a:t>
            </a:r>
            <a:endParaRPr lang="hu-HU" sz="1200" b="1" dirty="0">
              <a:solidFill>
                <a:srgbClr val="FF0000"/>
              </a:solidFill>
            </a:endParaRPr>
          </a:p>
        </p:txBody>
      </p:sp>
      <p:sp>
        <p:nvSpPr>
          <p:cNvPr id="10" name="Szövegdoboz 9"/>
          <p:cNvSpPr txBox="1"/>
          <p:nvPr/>
        </p:nvSpPr>
        <p:spPr>
          <a:xfrm>
            <a:off x="7204319" y="2204864"/>
            <a:ext cx="705642" cy="276999"/>
          </a:xfrm>
          <a:prstGeom prst="rect">
            <a:avLst/>
          </a:prstGeom>
          <a:noFill/>
        </p:spPr>
        <p:txBody>
          <a:bodyPr wrap="none" rtlCol="0">
            <a:spAutoFit/>
          </a:bodyPr>
          <a:lstStyle/>
          <a:p>
            <a:r>
              <a:rPr lang="hu-HU" sz="1200" b="1" dirty="0" smtClean="0">
                <a:solidFill>
                  <a:srgbClr val="FF0000"/>
                </a:solidFill>
              </a:rPr>
              <a:t>TÜCSÖK</a:t>
            </a:r>
            <a:endParaRPr lang="hu-HU" sz="1200" b="1" dirty="0">
              <a:solidFill>
                <a:srgbClr val="FF0000"/>
              </a:solidFill>
            </a:endParaRPr>
          </a:p>
        </p:txBody>
      </p:sp>
      <p:sp>
        <p:nvSpPr>
          <p:cNvPr id="6" name="Lefelé nyíl 5"/>
          <p:cNvSpPr/>
          <p:nvPr/>
        </p:nvSpPr>
        <p:spPr>
          <a:xfrm>
            <a:off x="1043608" y="2636912"/>
            <a:ext cx="648072" cy="15841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810586" y="4365104"/>
            <a:ext cx="2215670" cy="2031325"/>
          </a:xfrm>
          <a:prstGeom prst="rect">
            <a:avLst/>
          </a:prstGeom>
          <a:noFill/>
        </p:spPr>
        <p:txBody>
          <a:bodyPr wrap="none" rtlCol="0">
            <a:spAutoFit/>
          </a:bodyPr>
          <a:lstStyle/>
          <a:p>
            <a:pPr algn="ctr"/>
            <a:r>
              <a:rPr lang="hu-HU" b="1" dirty="0" smtClean="0">
                <a:solidFill>
                  <a:srgbClr val="FF0000"/>
                </a:solidFill>
              </a:rPr>
              <a:t>SZÁLLÍTÓ SZÁMLA</a:t>
            </a:r>
            <a:br>
              <a:rPr lang="hu-HU" b="1" dirty="0" smtClean="0">
                <a:solidFill>
                  <a:srgbClr val="FF0000"/>
                </a:solidFill>
              </a:rPr>
            </a:br>
            <a:r>
              <a:rPr lang="hu-HU" b="1" dirty="0" smtClean="0">
                <a:solidFill>
                  <a:srgbClr val="FF0000"/>
                </a:solidFill>
              </a:rPr>
              <a:t>(A HANGYA ELADJA </a:t>
            </a:r>
            <a:br>
              <a:rPr lang="hu-HU" b="1" dirty="0" smtClean="0">
                <a:solidFill>
                  <a:srgbClr val="FF0000"/>
                </a:solidFill>
              </a:rPr>
            </a:br>
            <a:r>
              <a:rPr lang="hu-HU" b="1" dirty="0" smtClean="0">
                <a:solidFill>
                  <a:srgbClr val="FF0000"/>
                </a:solidFill>
              </a:rPr>
              <a:t>GABONÁJA FELÉT </a:t>
            </a:r>
            <a:br>
              <a:rPr lang="hu-HU" b="1" dirty="0" smtClean="0">
                <a:solidFill>
                  <a:srgbClr val="FF0000"/>
                </a:solidFill>
              </a:rPr>
            </a:br>
            <a:r>
              <a:rPr lang="hu-HU" b="1" dirty="0" smtClean="0">
                <a:solidFill>
                  <a:srgbClr val="FF0000"/>
                </a:solidFill>
              </a:rPr>
              <a:t>A TÜCSÖKNEK,</a:t>
            </a:r>
          </a:p>
          <a:p>
            <a:pPr algn="ctr"/>
            <a:r>
              <a:rPr lang="hu-HU" b="1" dirty="0" smtClean="0">
                <a:solidFill>
                  <a:srgbClr val="FF0000"/>
                </a:solidFill>
              </a:rPr>
              <a:t>A TÜCSÖK TARTOZIK </a:t>
            </a:r>
            <a:br>
              <a:rPr lang="hu-HU" b="1" dirty="0" smtClean="0">
                <a:solidFill>
                  <a:srgbClr val="FF0000"/>
                </a:solidFill>
              </a:rPr>
            </a:br>
            <a:r>
              <a:rPr lang="hu-HU" b="1" dirty="0" smtClean="0">
                <a:solidFill>
                  <a:srgbClr val="FF0000"/>
                </a:solidFill>
              </a:rPr>
              <a:t>NEKI A VÉTELÁRRAL )</a:t>
            </a:r>
          </a:p>
          <a:p>
            <a:pPr algn="ctr"/>
            <a:endParaRPr lang="hu-HU" b="1" dirty="0">
              <a:solidFill>
                <a:srgbClr val="FF0000"/>
              </a:solidFill>
            </a:endParaRPr>
          </a:p>
        </p:txBody>
      </p:sp>
      <p:sp>
        <p:nvSpPr>
          <p:cNvPr id="13" name="Lefelé nyíl 12"/>
          <p:cNvSpPr/>
          <p:nvPr/>
        </p:nvSpPr>
        <p:spPr>
          <a:xfrm>
            <a:off x="7668344" y="2636912"/>
            <a:ext cx="648072" cy="15841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övegdoboz 13"/>
          <p:cNvSpPr txBox="1"/>
          <p:nvPr/>
        </p:nvSpPr>
        <p:spPr>
          <a:xfrm>
            <a:off x="5759037" y="4365104"/>
            <a:ext cx="2380652" cy="2031325"/>
          </a:xfrm>
          <a:prstGeom prst="rect">
            <a:avLst/>
          </a:prstGeom>
          <a:noFill/>
        </p:spPr>
        <p:txBody>
          <a:bodyPr wrap="none" rtlCol="0">
            <a:spAutoFit/>
          </a:bodyPr>
          <a:lstStyle/>
          <a:p>
            <a:pPr algn="ctr"/>
            <a:r>
              <a:rPr lang="hu-HU" b="1" dirty="0" smtClean="0">
                <a:solidFill>
                  <a:srgbClr val="FF0000"/>
                </a:solidFill>
              </a:rPr>
              <a:t>VEVŐ SZÁMLA</a:t>
            </a:r>
            <a:br>
              <a:rPr lang="hu-HU" b="1" dirty="0" smtClean="0">
                <a:solidFill>
                  <a:srgbClr val="FF0000"/>
                </a:solidFill>
              </a:rPr>
            </a:br>
            <a:r>
              <a:rPr lang="hu-HU" b="1" dirty="0" smtClean="0">
                <a:solidFill>
                  <a:srgbClr val="FF0000"/>
                </a:solidFill>
              </a:rPr>
              <a:t>(A TÜCSÖK MEGVETTE </a:t>
            </a:r>
          </a:p>
          <a:p>
            <a:pPr algn="ctr"/>
            <a:r>
              <a:rPr lang="hu-HU" b="1" dirty="0" smtClean="0">
                <a:solidFill>
                  <a:srgbClr val="FF0000"/>
                </a:solidFill>
              </a:rPr>
              <a:t>A GABONA FELÉT </a:t>
            </a:r>
          </a:p>
          <a:p>
            <a:pPr algn="ctr"/>
            <a:r>
              <a:rPr lang="hu-HU" b="1" dirty="0" smtClean="0">
                <a:solidFill>
                  <a:srgbClr val="FF0000"/>
                </a:solidFill>
              </a:rPr>
              <a:t>A HANGYÁTÓL, </a:t>
            </a:r>
          </a:p>
          <a:p>
            <a:pPr algn="ctr"/>
            <a:r>
              <a:rPr lang="hu-HU" b="1" dirty="0" smtClean="0">
                <a:solidFill>
                  <a:srgbClr val="FF0000"/>
                </a:solidFill>
              </a:rPr>
              <a:t>A HANGYA KÖVETELI </a:t>
            </a:r>
          </a:p>
          <a:p>
            <a:pPr algn="ctr"/>
            <a:r>
              <a:rPr lang="hu-HU" b="1" dirty="0" smtClean="0">
                <a:solidFill>
                  <a:srgbClr val="FF0000"/>
                </a:solidFill>
              </a:rPr>
              <a:t>TŐLE A VÉTELÁR </a:t>
            </a:r>
          </a:p>
          <a:p>
            <a:pPr algn="ctr"/>
            <a:r>
              <a:rPr lang="hu-HU" b="1" dirty="0" smtClean="0">
                <a:solidFill>
                  <a:srgbClr val="FF0000"/>
                </a:solidFill>
              </a:rPr>
              <a:t>KIFIZETÉSÉT)</a:t>
            </a:r>
            <a:endParaRPr lang="hu-HU" b="1" dirty="0">
              <a:solidFill>
                <a:srgbClr val="FF0000"/>
              </a:solidFill>
            </a:endParaRPr>
          </a:p>
        </p:txBody>
      </p:sp>
      <p:pic>
        <p:nvPicPr>
          <p:cNvPr id="3" name="Picture 2" descr="https://encrypted-tbn1.gstatic.com/images?q=tbn:ANd9GcQPJexO7UGbDTBaOpokVIO_oQJ3XtBgbYL7m6_lFgD6142nCj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6988"/>
            <a:ext cx="2239471" cy="179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388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ertax-accounting.com/wp-content/uploads/2014/12/Accoun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19458" name="Dia számának helye 4"/>
          <p:cNvSpPr>
            <a:spLocks noGrp="1"/>
          </p:cNvSpPr>
          <p:nvPr>
            <p:ph type="sldNum" sz="quarter" idx="12"/>
          </p:nvPr>
        </p:nvSpPr>
        <p:spPr>
          <a:noFill/>
        </p:spPr>
        <p:txBody>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r" eaLnBrk="1" hangingPunct="1">
              <a:spcBef>
                <a:spcPct val="0"/>
              </a:spcBef>
              <a:buFontTx/>
              <a:buNone/>
            </a:pPr>
            <a:fld id="{1E288723-DD5C-44F4-A76F-2C7AC0642176}" type="slidenum">
              <a:rPr lang="hu-HU" altLang="hu-HU" sz="1400" b="0" smtClean="0">
                <a:solidFill>
                  <a:schemeClr val="bg1"/>
                </a:solidFill>
              </a:rPr>
              <a:pPr algn="r" eaLnBrk="1" hangingPunct="1">
                <a:spcBef>
                  <a:spcPct val="0"/>
                </a:spcBef>
                <a:buFontTx/>
                <a:buNone/>
              </a:pPr>
              <a:t>28</a:t>
            </a:fld>
            <a:endParaRPr lang="hu-HU" altLang="hu-HU" sz="1400" b="0" smtClean="0">
              <a:solidFill>
                <a:schemeClr val="bg1"/>
              </a:solidFill>
            </a:endParaRPr>
          </a:p>
        </p:txBody>
      </p:sp>
      <p:sp>
        <p:nvSpPr>
          <p:cNvPr id="19460" name="AutoShape 1"/>
          <p:cNvSpPr>
            <a:spLocks/>
          </p:cNvSpPr>
          <p:nvPr/>
        </p:nvSpPr>
        <p:spPr bwMode="auto">
          <a:xfrm>
            <a:off x="0" y="981075"/>
            <a:ext cx="8243888"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199" dir="3059993" algn="ctr" rotWithShape="0">
                    <a:schemeClr val="bg2">
                      <a:alpha val="75000"/>
                    </a:schemeClr>
                  </a:outerShdw>
                </a:effectLst>
              </a14:hiddenEffects>
            </a:ext>
          </a:extLst>
        </p:spPr>
        <p:txBody>
          <a:bodyPr lIns="0" tIns="0" rIns="0" bIns="0"/>
          <a:lstStyle>
            <a:lvl1pPr algn="l" defTabSz="822325" eaLnBrk="0" hangingPunct="0">
              <a:spcBef>
                <a:spcPct val="20000"/>
              </a:spcBef>
              <a:buChar char="•"/>
              <a:defRPr sz="3200" b="1">
                <a:solidFill>
                  <a:schemeClr val="tx1"/>
                </a:solidFill>
                <a:latin typeface="Arial" charset="0"/>
              </a:defRPr>
            </a:lvl1pPr>
            <a:lvl2pPr marL="742950" indent="-285750" algn="l" defTabSz="822325" eaLnBrk="0" hangingPunct="0">
              <a:spcBef>
                <a:spcPct val="20000"/>
              </a:spcBef>
              <a:buChar char="–"/>
              <a:defRPr sz="2800" b="1">
                <a:solidFill>
                  <a:schemeClr val="tx1"/>
                </a:solidFill>
                <a:latin typeface="Arial" charset="0"/>
              </a:defRPr>
            </a:lvl2pPr>
            <a:lvl3pPr marL="1143000" indent="-228600" algn="l" defTabSz="822325" eaLnBrk="0" hangingPunct="0">
              <a:spcBef>
                <a:spcPct val="20000"/>
              </a:spcBef>
              <a:buChar char="•"/>
              <a:defRPr sz="2400" b="1">
                <a:solidFill>
                  <a:schemeClr val="tx1"/>
                </a:solidFill>
                <a:latin typeface="Arial" charset="0"/>
              </a:defRPr>
            </a:lvl3pPr>
            <a:lvl4pPr marL="1600200" indent="-228600" algn="l" defTabSz="822325" eaLnBrk="0" hangingPunct="0">
              <a:spcBef>
                <a:spcPct val="20000"/>
              </a:spcBef>
              <a:buChar char="–"/>
              <a:defRPr sz="2000" b="1">
                <a:solidFill>
                  <a:schemeClr val="tx1"/>
                </a:solidFill>
                <a:latin typeface="Arial" charset="0"/>
              </a:defRPr>
            </a:lvl4pPr>
            <a:lvl5pPr marL="2057400" indent="-228600" algn="l" defTabSz="822325" eaLnBrk="0" hangingPunct="0">
              <a:spcBef>
                <a:spcPct val="20000"/>
              </a:spcBef>
              <a:buChar char="»"/>
              <a:defRPr sz="2000" b="1">
                <a:solidFill>
                  <a:schemeClr val="tx1"/>
                </a:solidFill>
                <a:latin typeface="Arial" charset="0"/>
              </a:defRPr>
            </a:lvl5pPr>
            <a:lvl6pPr marL="2514600" indent="-228600" defTabSz="822325" eaLnBrk="0" fontAlgn="base" hangingPunct="0">
              <a:spcBef>
                <a:spcPct val="20000"/>
              </a:spcBef>
              <a:spcAft>
                <a:spcPct val="0"/>
              </a:spcAft>
              <a:buChar char="»"/>
              <a:defRPr sz="2000" b="1">
                <a:solidFill>
                  <a:schemeClr val="tx1"/>
                </a:solidFill>
                <a:latin typeface="Arial" charset="0"/>
              </a:defRPr>
            </a:lvl6pPr>
            <a:lvl7pPr marL="2971800" indent="-228600" defTabSz="822325" eaLnBrk="0" fontAlgn="base" hangingPunct="0">
              <a:spcBef>
                <a:spcPct val="20000"/>
              </a:spcBef>
              <a:spcAft>
                <a:spcPct val="0"/>
              </a:spcAft>
              <a:buChar char="»"/>
              <a:defRPr sz="2000" b="1">
                <a:solidFill>
                  <a:schemeClr val="tx1"/>
                </a:solidFill>
                <a:latin typeface="Arial" charset="0"/>
              </a:defRPr>
            </a:lvl7pPr>
            <a:lvl8pPr marL="3429000" indent="-228600" defTabSz="822325" eaLnBrk="0" fontAlgn="base" hangingPunct="0">
              <a:spcBef>
                <a:spcPct val="20000"/>
              </a:spcBef>
              <a:spcAft>
                <a:spcPct val="0"/>
              </a:spcAft>
              <a:buChar char="»"/>
              <a:defRPr sz="2000" b="1">
                <a:solidFill>
                  <a:schemeClr val="tx1"/>
                </a:solidFill>
                <a:latin typeface="Arial" charset="0"/>
              </a:defRPr>
            </a:lvl8pPr>
            <a:lvl9pPr marL="3886200" indent="-228600" defTabSz="822325" eaLnBrk="0" fontAlgn="base" hangingPunct="0">
              <a:spcBef>
                <a:spcPct val="20000"/>
              </a:spcBef>
              <a:spcAft>
                <a:spcPct val="0"/>
              </a:spcAft>
              <a:buChar char="»"/>
              <a:defRPr sz="2000" b="1">
                <a:solidFill>
                  <a:schemeClr val="tx1"/>
                </a:solidFill>
                <a:latin typeface="Arial" charset="0"/>
              </a:defRPr>
            </a:lvl9pPr>
          </a:lstStyle>
          <a:p>
            <a:pPr algn="r" eaLnBrk="1" hangingPunct="1">
              <a:spcBef>
                <a:spcPct val="0"/>
              </a:spcBef>
              <a:buFontTx/>
              <a:buNone/>
            </a:pPr>
            <a:r>
              <a:rPr lang="hu-HU" altLang="hu-HU" sz="9000" dirty="0" smtClean="0">
                <a:sym typeface="Wingdings" pitchFamily="2" charset="2"/>
              </a:rPr>
              <a:t>3. </a:t>
            </a:r>
            <a:endParaRPr lang="hu-HU" altLang="hu-HU" sz="9000" dirty="0">
              <a:sym typeface="Wingdings" pitchFamily="2" charset="2"/>
            </a:endParaRPr>
          </a:p>
          <a:p>
            <a:pPr algn="r" eaLnBrk="1" hangingPunct="1">
              <a:spcBef>
                <a:spcPct val="0"/>
              </a:spcBef>
              <a:buFontTx/>
              <a:buNone/>
            </a:pPr>
            <a:r>
              <a:rPr lang="hu-HU" altLang="hu-HU" sz="4200" dirty="0">
                <a:sym typeface="Wingdings" pitchFamily="2" charset="2"/>
              </a:rPr>
              <a:t>AZ ELTÉRŐ PÉNZÜGYI TELJESÍTÉSEK HATÁSA </a:t>
            </a:r>
          </a:p>
        </p:txBody>
      </p:sp>
    </p:spTree>
    <p:extLst>
      <p:ext uri="{BB962C8B-B14F-4D97-AF65-F5344CB8AC3E}">
        <p14:creationId xmlns:p14="http://schemas.microsoft.com/office/powerpoint/2010/main" val="3398388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48"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a:xfrm>
            <a:off x="6553200" y="6212880"/>
            <a:ext cx="2133600" cy="365125"/>
          </a:xfrm>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979C2B39-ADA2-47EF-840F-D06CD9D9FF38}" type="slidenum">
              <a:rPr lang="hu-HU" altLang="hu-HU" sz="1200" b="1" smtClean="0"/>
              <a:pPr>
                <a:spcBef>
                  <a:spcPct val="0"/>
                </a:spcBef>
                <a:buFontTx/>
                <a:buNone/>
                <a:defRPr/>
              </a:pPr>
              <a:t>29</a:t>
            </a:fld>
            <a:endParaRPr lang="hu-HU" altLang="hu-HU" sz="1200" b="1" smtClean="0"/>
          </a:p>
        </p:txBody>
      </p:sp>
      <p:sp>
        <p:nvSpPr>
          <p:cNvPr id="3076" name="Rectangle 3"/>
          <p:cNvSpPr>
            <a:spLocks noChangeArrowheads="1"/>
          </p:cNvSpPr>
          <p:nvPr/>
        </p:nvSpPr>
        <p:spPr bwMode="auto">
          <a:xfrm>
            <a:off x="457200" y="-171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4400" b="1" dirty="0" smtClean="0">
                <a:solidFill>
                  <a:srgbClr val="FF0000"/>
                </a:solidFill>
                <a:cs typeface="+mn-cs"/>
              </a:rPr>
              <a:t>MIRŐL LESZ SZÓ?</a:t>
            </a:r>
          </a:p>
        </p:txBody>
      </p:sp>
      <p:sp>
        <p:nvSpPr>
          <p:cNvPr id="2272261" name="AutoShape 1"/>
          <p:cNvSpPr>
            <a:spLocks/>
          </p:cNvSpPr>
          <p:nvPr/>
        </p:nvSpPr>
        <p:spPr bwMode="auto">
          <a:xfrm>
            <a:off x="251841" y="548680"/>
            <a:ext cx="8856663"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spcBef>
                <a:spcPct val="0"/>
              </a:spcBef>
              <a:buNone/>
              <a:defRPr/>
            </a:pPr>
            <a:r>
              <a:rPr lang="hu-HU" altLang="hu-HU" sz="6600" b="1" dirty="0" smtClean="0">
                <a:cs typeface="+mn-cs"/>
                <a:sym typeface="Wingdings" pitchFamily="2" charset="2"/>
              </a:rPr>
              <a:t>1.</a:t>
            </a:r>
            <a:r>
              <a:rPr lang="hu-HU" altLang="hu-HU" sz="6600" b="1" dirty="0" smtClean="0">
                <a:cs typeface="+mn-cs"/>
              </a:rPr>
              <a:t> </a:t>
            </a:r>
            <a:r>
              <a:rPr lang="hu-HU" altLang="hu-HU" b="1" dirty="0" smtClean="0"/>
              <a:t>HOVÁ TŰNT A NYERESÉG? </a:t>
            </a:r>
            <a:r>
              <a:rPr lang="hu-HU" altLang="hu-HU" sz="5400" b="1" dirty="0"/>
              <a:t/>
            </a:r>
            <a:br>
              <a:rPr lang="hu-HU" altLang="hu-HU" sz="5400" b="1" dirty="0"/>
            </a:br>
            <a:r>
              <a:rPr lang="hu-HU" altLang="hu-HU" sz="1600" b="1" dirty="0" smtClean="0"/>
              <a:t>(KÜLÖNBSÉG A MŰKÖDÉS FINANSZÍROZHATÓSÁGA ÉS EREDMÉNYE KÖZÖTT)</a:t>
            </a:r>
            <a:endParaRPr lang="hu-HU" altLang="hu-HU" sz="2400" b="1" dirty="0"/>
          </a:p>
        </p:txBody>
      </p:sp>
      <p:sp>
        <p:nvSpPr>
          <p:cNvPr id="2272262" name="AutoShape 6"/>
          <p:cNvSpPr>
            <a:spLocks/>
          </p:cNvSpPr>
          <p:nvPr/>
        </p:nvSpPr>
        <p:spPr bwMode="auto">
          <a:xfrm>
            <a:off x="251271" y="2132856"/>
            <a:ext cx="8785225"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hu-HU" altLang="hu-HU" sz="6600" b="1" dirty="0" smtClean="0">
                <a:cs typeface="+mn-cs"/>
                <a:sym typeface="Wingdings" pitchFamily="2" charset="2"/>
              </a:rPr>
              <a:t>2. </a:t>
            </a:r>
            <a:r>
              <a:rPr lang="hu-HU" altLang="hu-HU" b="1" dirty="0" smtClean="0">
                <a:cs typeface="+mn-cs"/>
              </a:rPr>
              <a:t>AZ ELTÉRŐ TELJESÍTÉSEK PÉNZÜGYI HATÁSA</a:t>
            </a:r>
          </a:p>
          <a:p>
            <a:pPr>
              <a:spcBef>
                <a:spcPct val="0"/>
              </a:spcBef>
              <a:buFontTx/>
              <a:buNone/>
              <a:defRPr/>
            </a:pPr>
            <a:r>
              <a:rPr lang="hu-HU" altLang="hu-HU" sz="1600" b="1" dirty="0" smtClean="0">
                <a:cs typeface="+mn-cs"/>
              </a:rPr>
              <a:t>(PÉNZFORGALMI ÉS EREDMÉNYSZEMLÉLET KÖZÖTTI KÜLÖNBSÉG)</a:t>
            </a:r>
            <a:endParaRPr lang="hu-HU" altLang="hu-HU" sz="2000" b="1" dirty="0" smtClean="0">
              <a:cs typeface="+mn-cs"/>
            </a:endParaRPr>
          </a:p>
        </p:txBody>
      </p:sp>
    </p:spTree>
    <p:extLst>
      <p:ext uri="{BB962C8B-B14F-4D97-AF65-F5344CB8AC3E}">
        <p14:creationId xmlns:p14="http://schemas.microsoft.com/office/powerpoint/2010/main" val="2859058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2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1" grpId="0"/>
      <p:bldP spid="22722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3</a:t>
            </a:fld>
            <a:endParaRPr lang="hu-HU"/>
          </a:p>
        </p:txBody>
      </p:sp>
      <p:sp>
        <p:nvSpPr>
          <p:cNvPr id="3" name="Szövegdoboz 2"/>
          <p:cNvSpPr txBox="1"/>
          <p:nvPr/>
        </p:nvSpPr>
        <p:spPr>
          <a:xfrm>
            <a:off x="323528" y="404664"/>
            <a:ext cx="1838965" cy="369332"/>
          </a:xfrm>
          <a:prstGeom prst="rect">
            <a:avLst/>
          </a:prstGeom>
          <a:noFill/>
        </p:spPr>
        <p:txBody>
          <a:bodyPr wrap="none" rtlCol="0">
            <a:spAutoFit/>
          </a:bodyPr>
          <a:lstStyle/>
          <a:p>
            <a:r>
              <a:rPr lang="hu-HU" b="1" dirty="0" smtClean="0">
                <a:solidFill>
                  <a:srgbClr val="FF3300"/>
                </a:solidFill>
              </a:rPr>
              <a:t>IDŐSOROSAN:</a:t>
            </a:r>
            <a:endParaRPr lang="hu-HU" b="1" dirty="0">
              <a:solidFill>
                <a:srgbClr val="FF3300"/>
              </a:solidFill>
            </a:endParaRPr>
          </a:p>
        </p:txBody>
      </p:sp>
      <p:sp>
        <p:nvSpPr>
          <p:cNvPr id="8" name="Szövegdoboz 7"/>
          <p:cNvSpPr txBox="1"/>
          <p:nvPr/>
        </p:nvSpPr>
        <p:spPr>
          <a:xfrm>
            <a:off x="323528" y="3131676"/>
            <a:ext cx="2390398" cy="369332"/>
          </a:xfrm>
          <a:prstGeom prst="rect">
            <a:avLst/>
          </a:prstGeom>
          <a:noFill/>
        </p:spPr>
        <p:txBody>
          <a:bodyPr wrap="none" rtlCol="0">
            <a:spAutoFit/>
          </a:bodyPr>
          <a:lstStyle/>
          <a:p>
            <a:r>
              <a:rPr lang="hu-HU" b="1" dirty="0" smtClean="0">
                <a:solidFill>
                  <a:srgbClr val="FF3300"/>
                </a:solidFill>
              </a:rPr>
              <a:t>SZÁMLASOROSAN</a:t>
            </a:r>
            <a:endParaRPr lang="hu-HU" b="1" dirty="0">
              <a:solidFill>
                <a:srgbClr val="FF3300"/>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82030"/>
            <a:ext cx="8827588" cy="1754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3717032"/>
            <a:ext cx="9145016" cy="215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28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a számának helye 4"/>
          <p:cNvSpPr>
            <a:spLocks noGrp="1"/>
          </p:cNvSpPr>
          <p:nvPr>
            <p:ph type="sldNum" sz="quarter" idx="12"/>
          </p:nvPr>
        </p:nvSpPr>
        <p:spPr/>
        <p:txBody>
          <a:bodyPr/>
          <a:lstStyle/>
          <a:p>
            <a:fld id="{75711BE5-0D66-4A79-95B0-62E70ABB48D3}" type="slidenum">
              <a:rPr lang="hu-HU">
                <a:solidFill>
                  <a:schemeClr val="tx1"/>
                </a:solidFill>
              </a:rPr>
              <a:pPr/>
              <a:t>30</a:t>
            </a:fld>
            <a:endParaRPr lang="hu-HU">
              <a:solidFill>
                <a:schemeClr val="tx1"/>
              </a:solidFill>
            </a:endParaRPr>
          </a:p>
        </p:txBody>
      </p:sp>
      <p:sp>
        <p:nvSpPr>
          <p:cNvPr id="1368069" name="Line 5"/>
          <p:cNvSpPr>
            <a:spLocks noChangeShapeType="1"/>
          </p:cNvSpPr>
          <p:nvPr/>
        </p:nvSpPr>
        <p:spPr bwMode="auto">
          <a:xfrm>
            <a:off x="4787900" y="866775"/>
            <a:ext cx="0" cy="14398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68070" name="Text Box 6"/>
          <p:cNvSpPr txBox="1">
            <a:spLocks noChangeArrowheads="1"/>
          </p:cNvSpPr>
          <p:nvPr/>
        </p:nvSpPr>
        <p:spPr bwMode="auto">
          <a:xfrm>
            <a:off x="179388" y="4225924"/>
            <a:ext cx="43211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sz="2000" b="1" dirty="0">
                <a:solidFill>
                  <a:srgbClr val="FF3300"/>
                </a:solidFill>
                <a:latin typeface="Tahoma" pitchFamily="34" charset="0"/>
              </a:rPr>
              <a:t>1983. FEBRUÁR 1.</a:t>
            </a:r>
            <a:r>
              <a:rPr lang="hu-HU" sz="2000" b="1" dirty="0">
                <a:solidFill>
                  <a:schemeClr val="bg1"/>
                </a:solidFill>
                <a:latin typeface="Tahoma" pitchFamily="34" charset="0"/>
              </a:rPr>
              <a:t> </a:t>
            </a:r>
            <a:br>
              <a:rPr lang="hu-HU" sz="2000" b="1" dirty="0">
                <a:solidFill>
                  <a:schemeClr val="bg1"/>
                </a:solidFill>
                <a:latin typeface="Tahoma" pitchFamily="34" charset="0"/>
              </a:rPr>
            </a:br>
            <a:r>
              <a:rPr lang="hu-HU" sz="2000" b="1" dirty="0">
                <a:latin typeface="Tahoma" pitchFamily="34" charset="0"/>
              </a:rPr>
              <a:t>PÉNZÜGYI OSZTÁLYVEZETŐ LETTEM A PEST MEGYEI PINCEGAZDASÁGNÁL</a:t>
            </a:r>
          </a:p>
        </p:txBody>
      </p:sp>
      <p:sp>
        <p:nvSpPr>
          <p:cNvPr id="1368074" name="Text Box 10"/>
          <p:cNvSpPr txBox="1">
            <a:spLocks noChangeArrowheads="1"/>
          </p:cNvSpPr>
          <p:nvPr/>
        </p:nvSpPr>
        <p:spPr bwMode="auto">
          <a:xfrm>
            <a:off x="4572000" y="2451100"/>
            <a:ext cx="431800" cy="13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hu-HU" sz="3200" b="1" dirty="0">
                <a:latin typeface="Tahoma" pitchFamily="34" charset="0"/>
              </a:rPr>
              <a:t>.</a:t>
            </a:r>
          </a:p>
          <a:p>
            <a:pPr>
              <a:lnSpc>
                <a:spcPct val="50000"/>
              </a:lnSpc>
              <a:spcBef>
                <a:spcPct val="50000"/>
              </a:spcBef>
            </a:pPr>
            <a:r>
              <a:rPr lang="hu-HU" sz="3200" b="1" dirty="0">
                <a:latin typeface="Tahoma" pitchFamily="34" charset="0"/>
              </a:rPr>
              <a:t>.</a:t>
            </a:r>
          </a:p>
          <a:p>
            <a:pPr>
              <a:lnSpc>
                <a:spcPct val="50000"/>
              </a:lnSpc>
              <a:spcBef>
                <a:spcPct val="50000"/>
              </a:spcBef>
            </a:pPr>
            <a:r>
              <a:rPr lang="hu-HU" sz="3200" b="1" dirty="0">
                <a:latin typeface="Tahoma" pitchFamily="34" charset="0"/>
              </a:rPr>
              <a:t>.</a:t>
            </a:r>
          </a:p>
        </p:txBody>
      </p:sp>
      <p:sp>
        <p:nvSpPr>
          <p:cNvPr id="1368075" name="Line 11"/>
          <p:cNvSpPr>
            <a:spLocks noChangeShapeType="1"/>
          </p:cNvSpPr>
          <p:nvPr/>
        </p:nvSpPr>
        <p:spPr bwMode="auto">
          <a:xfrm>
            <a:off x="4787900" y="4035425"/>
            <a:ext cx="0" cy="20161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68076" name="Text Box 12"/>
          <p:cNvSpPr txBox="1">
            <a:spLocks noChangeArrowheads="1"/>
          </p:cNvSpPr>
          <p:nvPr/>
        </p:nvSpPr>
        <p:spPr bwMode="auto">
          <a:xfrm>
            <a:off x="4314825" y="476250"/>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000" b="1">
                <a:latin typeface="Tahoma" pitchFamily="34" charset="0"/>
              </a:rPr>
              <a:t>1983</a:t>
            </a:r>
          </a:p>
        </p:txBody>
      </p:sp>
      <p:sp>
        <p:nvSpPr>
          <p:cNvPr id="1368077" name="Text Box 13"/>
          <p:cNvSpPr txBox="1">
            <a:spLocks noChangeArrowheads="1"/>
          </p:cNvSpPr>
          <p:nvPr/>
        </p:nvSpPr>
        <p:spPr bwMode="auto">
          <a:xfrm>
            <a:off x="5003800" y="4106863"/>
            <a:ext cx="3743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sz="2000" b="1" dirty="0">
                <a:solidFill>
                  <a:srgbClr val="FF3300"/>
                </a:solidFill>
                <a:latin typeface="Tahoma" pitchFamily="34" charset="0"/>
              </a:rPr>
              <a:t>1983. FEBRUÁR 3.</a:t>
            </a:r>
            <a:r>
              <a:rPr lang="hu-HU" sz="2000" b="1" dirty="0">
                <a:solidFill>
                  <a:srgbClr val="FF5353"/>
                </a:solidFill>
                <a:latin typeface="Tahoma" pitchFamily="34" charset="0"/>
              </a:rPr>
              <a:t> </a:t>
            </a:r>
            <a:br>
              <a:rPr lang="hu-HU" sz="2000" b="1" dirty="0">
                <a:solidFill>
                  <a:srgbClr val="FF5353"/>
                </a:solidFill>
                <a:latin typeface="Tahoma" pitchFamily="34" charset="0"/>
              </a:rPr>
            </a:br>
            <a:r>
              <a:rPr lang="hu-HU" sz="2000" b="1" dirty="0">
                <a:latin typeface="Tahoma" pitchFamily="34" charset="0"/>
              </a:rPr>
              <a:t>A CÉG FIZETÉSKÉPTELENNÉ VÁLT</a:t>
            </a:r>
          </a:p>
        </p:txBody>
      </p:sp>
      <p:sp>
        <p:nvSpPr>
          <p:cNvPr id="9" name="Text Box 6"/>
          <p:cNvSpPr txBox="1">
            <a:spLocks noChangeArrowheads="1"/>
          </p:cNvSpPr>
          <p:nvPr/>
        </p:nvSpPr>
        <p:spPr bwMode="auto">
          <a:xfrm>
            <a:off x="179512" y="2693789"/>
            <a:ext cx="4321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sz="2000" b="1" dirty="0">
                <a:solidFill>
                  <a:srgbClr val="FF3300"/>
                </a:solidFill>
                <a:latin typeface="Tahoma" pitchFamily="34" charset="0"/>
              </a:rPr>
              <a:t>1983. FEBRUÁR </a:t>
            </a:r>
            <a:r>
              <a:rPr lang="hu-HU" sz="2000" b="1" dirty="0" smtClean="0">
                <a:solidFill>
                  <a:srgbClr val="FF3300"/>
                </a:solidFill>
                <a:latin typeface="Tahoma" pitchFamily="34" charset="0"/>
              </a:rPr>
              <a:t>9.</a:t>
            </a:r>
            <a:r>
              <a:rPr lang="hu-HU" sz="2000" b="1" dirty="0" smtClean="0">
                <a:solidFill>
                  <a:schemeClr val="bg1"/>
                </a:solidFill>
                <a:latin typeface="Tahoma" pitchFamily="34" charset="0"/>
              </a:rPr>
              <a:t> </a:t>
            </a:r>
            <a:r>
              <a:rPr lang="hu-HU" sz="2000" b="1" dirty="0">
                <a:solidFill>
                  <a:schemeClr val="bg1"/>
                </a:solidFill>
                <a:latin typeface="Tahoma" pitchFamily="34" charset="0"/>
              </a:rPr>
              <a:t/>
            </a:r>
            <a:br>
              <a:rPr lang="hu-HU" sz="2000" b="1" dirty="0">
                <a:solidFill>
                  <a:schemeClr val="bg1"/>
                </a:solidFill>
                <a:latin typeface="Tahoma" pitchFamily="34" charset="0"/>
              </a:rPr>
            </a:br>
            <a:r>
              <a:rPr lang="hu-HU" sz="2000" b="1" dirty="0" smtClean="0">
                <a:latin typeface="Tahoma" pitchFamily="34" charset="0"/>
              </a:rPr>
              <a:t>29 ÉVES LETTEM…</a:t>
            </a:r>
            <a:endParaRPr lang="hu-HU" sz="2000" b="1" dirty="0">
              <a:latin typeface="Tahoma" pitchFamily="34" charset="0"/>
            </a:endParaRPr>
          </a:p>
        </p:txBody>
      </p:sp>
    </p:spTree>
    <p:extLst>
      <p:ext uri="{BB962C8B-B14F-4D97-AF65-F5344CB8AC3E}">
        <p14:creationId xmlns:p14="http://schemas.microsoft.com/office/powerpoint/2010/main" val="28592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80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8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70" grpId="0"/>
      <p:bldP spid="136807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341784"/>
            <a:ext cx="8229600" cy="1143000"/>
          </a:xfrm>
        </p:spPr>
        <p:txBody>
          <a:bodyPr/>
          <a:lstStyle/>
          <a:p>
            <a:r>
              <a:rPr lang="hu-HU" sz="3600" dirty="0" smtClean="0">
                <a:solidFill>
                  <a:srgbClr val="FF0000"/>
                </a:solidFill>
              </a:rPr>
              <a:t>HOVÁ TŰNT A NYERESÉG?</a:t>
            </a:r>
            <a:r>
              <a:rPr lang="hu-HU" sz="2400" dirty="0" smtClean="0">
                <a:solidFill>
                  <a:schemeClr val="tx1"/>
                </a:solidFill>
              </a:rPr>
              <a:t/>
            </a:r>
            <a:br>
              <a:rPr lang="hu-HU" sz="2400" dirty="0" smtClean="0">
                <a:solidFill>
                  <a:schemeClr val="tx1"/>
                </a:solidFill>
              </a:rPr>
            </a:br>
            <a:endParaRPr lang="hu-HU" sz="2400" dirty="0">
              <a:solidFill>
                <a:schemeClr val="tx1"/>
              </a:solidFill>
            </a:endParaRPr>
          </a:p>
        </p:txBody>
      </p:sp>
      <p:sp>
        <p:nvSpPr>
          <p:cNvPr id="6" name="Tartalom helye 5"/>
          <p:cNvSpPr>
            <a:spLocks noGrp="1"/>
          </p:cNvSpPr>
          <p:nvPr>
            <p:ph idx="1"/>
          </p:nvPr>
        </p:nvSpPr>
        <p:spPr>
          <a:xfrm>
            <a:off x="755576" y="1196752"/>
            <a:ext cx="8229600" cy="4525963"/>
          </a:xfrm>
        </p:spPr>
        <p:txBody>
          <a:bodyPr>
            <a:normAutofit fontScale="92500" lnSpcReduction="10000"/>
          </a:bodyPr>
          <a:lstStyle/>
          <a:p>
            <a:pPr marL="0" indent="0">
              <a:buNone/>
            </a:pPr>
            <a:r>
              <a:rPr lang="hu-HU" sz="2400" b="1" dirty="0">
                <a:solidFill>
                  <a:schemeClr val="tx1"/>
                </a:solidFill>
              </a:rPr>
              <a:t>NYERESÉG: 					6565</a:t>
            </a:r>
            <a:br>
              <a:rPr lang="hu-HU" sz="2400" b="1" dirty="0">
                <a:solidFill>
                  <a:schemeClr val="tx1"/>
                </a:solidFill>
              </a:rPr>
            </a:br>
            <a:r>
              <a:rPr lang="hu-HU" sz="2400" b="1" dirty="0">
                <a:solidFill>
                  <a:schemeClr val="tx1"/>
                </a:solidFill>
              </a:rPr>
              <a:t>ZÁRÓ PÉNZKÉSZLET</a:t>
            </a:r>
            <a:r>
              <a:rPr lang="hu-HU" sz="2400" b="1" dirty="0" smtClean="0">
                <a:solidFill>
                  <a:schemeClr val="tx1"/>
                </a:solidFill>
              </a:rPr>
              <a:t>:</a:t>
            </a:r>
          </a:p>
          <a:p>
            <a:pPr marL="0" indent="0">
              <a:buNone/>
            </a:pPr>
            <a:r>
              <a:rPr lang="hu-HU" sz="2400" b="1" dirty="0" smtClean="0">
                <a:solidFill>
                  <a:schemeClr val="tx1"/>
                </a:solidFill>
              </a:rPr>
              <a:t>KP: 387 BANK: 2400 </a:t>
            </a:r>
            <a:r>
              <a:rPr lang="hu-HU" sz="2400" b="1" dirty="0">
                <a:solidFill>
                  <a:schemeClr val="tx1"/>
                </a:solidFill>
              </a:rPr>
              <a:t>				</a:t>
            </a:r>
            <a:r>
              <a:rPr lang="hu-HU" sz="2400" b="1" dirty="0" smtClean="0">
                <a:solidFill>
                  <a:schemeClr val="tx1"/>
                </a:solidFill>
              </a:rPr>
              <a:t>2787</a:t>
            </a:r>
          </a:p>
          <a:p>
            <a:pPr marL="0" indent="0">
              <a:buNone/>
            </a:pPr>
            <a:r>
              <a:rPr lang="hu-HU" sz="2400" b="1" dirty="0" smtClean="0">
                <a:solidFill>
                  <a:srgbClr val="FF0000"/>
                </a:solidFill>
              </a:rPr>
              <a:t>HOL </a:t>
            </a:r>
            <a:r>
              <a:rPr lang="hu-HU" sz="2400" b="1" dirty="0">
                <a:solidFill>
                  <a:srgbClr val="FF0000"/>
                </a:solidFill>
              </a:rPr>
              <a:t>VAN A KÜLÖNBSÉG??? 	</a:t>
            </a:r>
            <a:r>
              <a:rPr lang="hu-HU" sz="2400" b="1" dirty="0" smtClean="0">
                <a:solidFill>
                  <a:srgbClr val="FF0000"/>
                </a:solidFill>
              </a:rPr>
              <a:t>	            </a:t>
            </a:r>
            <a:r>
              <a:rPr lang="hu-HU" sz="2400" b="1" dirty="0">
                <a:solidFill>
                  <a:srgbClr val="FF0000"/>
                </a:solidFill>
              </a:rPr>
              <a:t>- </a:t>
            </a:r>
            <a:r>
              <a:rPr lang="hu-HU" sz="2400" b="1" dirty="0" smtClean="0">
                <a:solidFill>
                  <a:srgbClr val="FF0000"/>
                </a:solidFill>
              </a:rPr>
              <a:t>3778</a:t>
            </a:r>
          </a:p>
          <a:p>
            <a:pPr marL="0" indent="0">
              <a:buNone/>
            </a:pPr>
            <a:endParaRPr lang="hu-HU" sz="2400" b="1" dirty="0">
              <a:solidFill>
                <a:schemeClr val="tx1"/>
              </a:solidFill>
            </a:endParaRPr>
          </a:p>
          <a:p>
            <a:pPr marL="0" indent="0">
              <a:buNone/>
            </a:pPr>
            <a:r>
              <a:rPr lang="hu-HU" sz="2400" b="1" dirty="0" smtClean="0">
                <a:solidFill>
                  <a:schemeClr val="tx1"/>
                </a:solidFill>
              </a:rPr>
              <a:t>NŐTT </a:t>
            </a:r>
            <a:r>
              <a:rPr lang="hu-HU" sz="2400" b="1" dirty="0">
                <a:solidFill>
                  <a:schemeClr val="tx1"/>
                </a:solidFill>
              </a:rPr>
              <a:t>A VEVŐKINTLEVŐSÉG:			</a:t>
            </a:r>
            <a:r>
              <a:rPr lang="hu-HU" sz="2400" b="1" dirty="0" smtClean="0">
                <a:solidFill>
                  <a:schemeClr val="tx1"/>
                </a:solidFill>
              </a:rPr>
              <a:t>1400</a:t>
            </a:r>
          </a:p>
          <a:p>
            <a:pPr marL="0" indent="0">
              <a:buNone/>
            </a:pPr>
            <a:r>
              <a:rPr lang="hu-HU" sz="2400" b="1" dirty="0" smtClean="0">
                <a:solidFill>
                  <a:schemeClr val="tx1"/>
                </a:solidFill>
              </a:rPr>
              <a:t>NŐTT </a:t>
            </a:r>
            <a:r>
              <a:rPr lang="hu-HU" sz="2400" b="1" dirty="0">
                <a:solidFill>
                  <a:schemeClr val="tx1"/>
                </a:solidFill>
              </a:rPr>
              <a:t>A BERUHÁZÁSI ELŐLEG                     </a:t>
            </a:r>
            <a:r>
              <a:rPr lang="hu-HU" sz="2400" b="1" dirty="0" smtClean="0">
                <a:solidFill>
                  <a:schemeClr val="tx1"/>
                </a:solidFill>
              </a:rPr>
              <a:t>	1000</a:t>
            </a:r>
          </a:p>
          <a:p>
            <a:pPr marL="0" indent="0">
              <a:buNone/>
            </a:pPr>
            <a:r>
              <a:rPr lang="hu-HU" sz="2400" b="1" dirty="0" smtClean="0">
                <a:solidFill>
                  <a:schemeClr val="tx1"/>
                </a:solidFill>
              </a:rPr>
              <a:t>NŐTT </a:t>
            </a:r>
            <a:r>
              <a:rPr lang="hu-HU" sz="2400" b="1" dirty="0">
                <a:solidFill>
                  <a:schemeClr val="tx1"/>
                </a:solidFill>
              </a:rPr>
              <a:t>AZ ANYAGKÉSZLET			  </a:t>
            </a:r>
            <a:r>
              <a:rPr lang="hu-HU" sz="2400" b="1" dirty="0" smtClean="0">
                <a:solidFill>
                  <a:schemeClr val="tx1"/>
                </a:solidFill>
              </a:rPr>
              <a:t>300</a:t>
            </a:r>
          </a:p>
          <a:p>
            <a:pPr marL="0" indent="0">
              <a:buNone/>
            </a:pPr>
            <a:r>
              <a:rPr lang="hu-HU" sz="2400" b="1" dirty="0" smtClean="0">
                <a:solidFill>
                  <a:schemeClr val="tx1"/>
                </a:solidFill>
              </a:rPr>
              <a:t>NŐTT </a:t>
            </a:r>
            <a:r>
              <a:rPr lang="hu-HU" sz="2400" b="1" dirty="0">
                <a:solidFill>
                  <a:schemeClr val="tx1"/>
                </a:solidFill>
              </a:rPr>
              <a:t>A </a:t>
            </a:r>
            <a:r>
              <a:rPr lang="hu-HU" sz="2400" b="1" dirty="0" smtClean="0">
                <a:solidFill>
                  <a:schemeClr val="tx1"/>
                </a:solidFill>
              </a:rPr>
              <a:t>KÉSZÁRUKÉSZLET</a:t>
            </a:r>
            <a:r>
              <a:rPr lang="hu-HU" sz="2400" b="1" dirty="0">
                <a:solidFill>
                  <a:schemeClr val="tx1"/>
                </a:solidFill>
              </a:rPr>
              <a:t>			  </a:t>
            </a:r>
            <a:r>
              <a:rPr lang="hu-HU" sz="2400" b="1" dirty="0" smtClean="0">
                <a:solidFill>
                  <a:schemeClr val="tx1"/>
                </a:solidFill>
              </a:rPr>
              <a:t>950</a:t>
            </a:r>
          </a:p>
          <a:p>
            <a:pPr marL="0" indent="0">
              <a:buNone/>
            </a:pPr>
            <a:r>
              <a:rPr lang="hu-HU" sz="2400" b="1" dirty="0" smtClean="0">
                <a:solidFill>
                  <a:schemeClr val="tx1"/>
                </a:solidFill>
              </a:rPr>
              <a:t>CSÖKKENT </a:t>
            </a:r>
            <a:r>
              <a:rPr lang="hu-HU" sz="2400" b="1" dirty="0">
                <a:solidFill>
                  <a:schemeClr val="tx1"/>
                </a:solidFill>
              </a:rPr>
              <a:t>A SZÁLLÍTÓI KÖTELEZETTSÉG	  </a:t>
            </a:r>
            <a:r>
              <a:rPr lang="hu-HU" sz="2400" b="1" dirty="0" smtClean="0">
                <a:solidFill>
                  <a:schemeClr val="tx1"/>
                </a:solidFill>
              </a:rPr>
              <a:t>	  128</a:t>
            </a:r>
          </a:p>
          <a:p>
            <a:pPr marL="0" indent="0">
              <a:buNone/>
            </a:pPr>
            <a:r>
              <a:rPr lang="hu-HU" sz="2400" b="1" dirty="0" smtClean="0">
                <a:solidFill>
                  <a:srgbClr val="FF0000"/>
                </a:solidFill>
              </a:rPr>
              <a:t>NYERESÉGFELHASZNÁLÁS </a:t>
            </a:r>
            <a:br>
              <a:rPr lang="hu-HU" sz="2400" b="1" dirty="0" smtClean="0">
                <a:solidFill>
                  <a:srgbClr val="FF0000"/>
                </a:solidFill>
              </a:rPr>
            </a:br>
            <a:r>
              <a:rPr lang="hu-HU" sz="2400" b="1" dirty="0" smtClean="0">
                <a:solidFill>
                  <a:srgbClr val="FF0000"/>
                </a:solidFill>
              </a:rPr>
              <a:t>AZ </a:t>
            </a:r>
            <a:r>
              <a:rPr lang="hu-HU" sz="2400" b="1" dirty="0">
                <a:solidFill>
                  <a:srgbClr val="FF0000"/>
                </a:solidFill>
              </a:rPr>
              <a:t>IDŐSZAK SORÁN	</a:t>
            </a:r>
            <a:r>
              <a:rPr lang="hu-HU" sz="2400" b="1" dirty="0" smtClean="0">
                <a:solidFill>
                  <a:srgbClr val="FF0000"/>
                </a:solidFill>
              </a:rPr>
              <a:t>			3778</a:t>
            </a:r>
            <a:endParaRPr lang="hu-HU" sz="2400" b="1" dirty="0">
              <a:solidFill>
                <a:srgbClr val="FF0000"/>
              </a:solidFill>
            </a:endParaRPr>
          </a:p>
        </p:txBody>
      </p:sp>
      <p:sp>
        <p:nvSpPr>
          <p:cNvPr id="3" name="Dia számának helye 2"/>
          <p:cNvSpPr>
            <a:spLocks noGrp="1"/>
          </p:cNvSpPr>
          <p:nvPr>
            <p:ph type="sldNum" sz="quarter" idx="12"/>
          </p:nvPr>
        </p:nvSpPr>
        <p:spPr/>
        <p:txBody>
          <a:bodyPr/>
          <a:lstStyle/>
          <a:p>
            <a:fld id="{8A5F44EC-6761-42BE-9593-AA537DF73300}" type="slidenum">
              <a:rPr lang="hu-HU" smtClean="0"/>
              <a:pPr/>
              <a:t>31</a:t>
            </a:fld>
            <a:endParaRPr lang="hu-HU"/>
          </a:p>
        </p:txBody>
      </p:sp>
    </p:spTree>
    <p:extLst>
      <p:ext uri="{BB962C8B-B14F-4D97-AF65-F5344CB8AC3E}">
        <p14:creationId xmlns:p14="http://schemas.microsoft.com/office/powerpoint/2010/main" val="30494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a számának helye 4"/>
          <p:cNvSpPr>
            <a:spLocks noGrp="1"/>
          </p:cNvSpPr>
          <p:nvPr>
            <p:ph type="sldNum" sz="quarter" idx="12"/>
          </p:nvPr>
        </p:nvSpPr>
        <p:spPr/>
        <p:txBody>
          <a:bodyPr/>
          <a:lstStyle/>
          <a:p>
            <a:fld id="{D3114D93-7DF1-4F3F-9AE0-B28805519120}" type="slidenum">
              <a:rPr lang="hu-HU">
                <a:solidFill>
                  <a:schemeClr val="tx1"/>
                </a:solidFill>
              </a:rPr>
              <a:pPr/>
              <a:t>32</a:t>
            </a:fld>
            <a:endParaRPr lang="hu-HU">
              <a:solidFill>
                <a:schemeClr val="tx1"/>
              </a:solidFill>
            </a:endParaRPr>
          </a:p>
        </p:txBody>
      </p:sp>
      <p:sp>
        <p:nvSpPr>
          <p:cNvPr id="1431554" name="Rectangle 2"/>
          <p:cNvSpPr>
            <a:spLocks noGrp="1" noChangeArrowheads="1"/>
          </p:cNvSpPr>
          <p:nvPr>
            <p:ph type="title"/>
          </p:nvPr>
        </p:nvSpPr>
        <p:spPr/>
        <p:txBody>
          <a:bodyPr>
            <a:normAutofit fontScale="90000"/>
          </a:bodyPr>
          <a:lstStyle/>
          <a:p>
            <a:r>
              <a:rPr lang="hu-HU" sz="4000" dirty="0">
                <a:solidFill>
                  <a:srgbClr val="FF3300"/>
                </a:solidFill>
              </a:rPr>
              <a:t>ÜZLETI FELJEGYZÉSEINK</a:t>
            </a:r>
            <a:br>
              <a:rPr lang="hu-HU" sz="4000" dirty="0">
                <a:solidFill>
                  <a:srgbClr val="FF3300"/>
                </a:solidFill>
              </a:rPr>
            </a:br>
            <a:r>
              <a:rPr lang="hu-HU" sz="4000" dirty="0">
                <a:solidFill>
                  <a:srgbClr val="FF3300"/>
                </a:solidFill>
              </a:rPr>
              <a:t>VONATKOZHATNAK</a:t>
            </a:r>
          </a:p>
        </p:txBody>
      </p:sp>
      <p:sp>
        <p:nvSpPr>
          <p:cNvPr id="1431555" name="Text Box 3"/>
          <p:cNvSpPr txBox="1">
            <a:spLocks noChangeArrowheads="1"/>
          </p:cNvSpPr>
          <p:nvPr/>
        </p:nvSpPr>
        <p:spPr bwMode="auto">
          <a:xfrm>
            <a:off x="3409950" y="1935163"/>
            <a:ext cx="2241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defRPr>
                <a:solidFill>
                  <a:schemeClr val="tx1"/>
                </a:solidFill>
                <a:latin typeface="Arial" pitchFamily="34" charset="0"/>
              </a:defRPr>
            </a:lvl1pPr>
            <a:lvl2pPr marL="800100" indent="-342900" algn="l">
              <a:defRPr>
                <a:solidFill>
                  <a:schemeClr val="tx1"/>
                </a:solidFill>
                <a:latin typeface="Arial" pitchFamily="34" charset="0"/>
              </a:defRPr>
            </a:lvl2pPr>
            <a:lvl3pPr marL="1257300" indent="-342900" algn="l">
              <a:defRPr>
                <a:solidFill>
                  <a:schemeClr val="tx1"/>
                </a:solidFill>
                <a:latin typeface="Arial" pitchFamily="34" charset="0"/>
              </a:defRPr>
            </a:lvl3pPr>
            <a:lvl4pPr marL="1714500" indent="-342900" algn="l">
              <a:defRPr>
                <a:solidFill>
                  <a:schemeClr val="tx1"/>
                </a:solidFill>
                <a:latin typeface="Arial" pitchFamily="34" charset="0"/>
              </a:defRPr>
            </a:lvl4pPr>
            <a:lvl5pPr marL="2171700" indent="-342900" algn="l">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a:r>
              <a:rPr lang="hu-HU" sz="4000" b="1" dirty="0"/>
              <a:t>PÉNZRE</a:t>
            </a:r>
          </a:p>
        </p:txBody>
      </p:sp>
      <p:sp>
        <p:nvSpPr>
          <p:cNvPr id="1431556" name="Text Box 4"/>
          <p:cNvSpPr txBox="1">
            <a:spLocks noChangeArrowheads="1"/>
          </p:cNvSpPr>
          <p:nvPr/>
        </p:nvSpPr>
        <p:spPr bwMode="auto">
          <a:xfrm>
            <a:off x="2982913" y="2727325"/>
            <a:ext cx="3117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defRPr>
                <a:solidFill>
                  <a:schemeClr val="tx1"/>
                </a:solidFill>
                <a:latin typeface="Arial" pitchFamily="34" charset="0"/>
              </a:defRPr>
            </a:lvl1pPr>
            <a:lvl2pPr marL="800100" indent="-342900" algn="l">
              <a:defRPr>
                <a:solidFill>
                  <a:schemeClr val="tx1"/>
                </a:solidFill>
                <a:latin typeface="Arial" pitchFamily="34" charset="0"/>
              </a:defRPr>
            </a:lvl2pPr>
            <a:lvl3pPr marL="1257300" indent="-342900" algn="l">
              <a:defRPr>
                <a:solidFill>
                  <a:schemeClr val="tx1"/>
                </a:solidFill>
                <a:latin typeface="Arial" pitchFamily="34" charset="0"/>
              </a:defRPr>
            </a:lvl3pPr>
            <a:lvl4pPr marL="1714500" indent="-342900" algn="l">
              <a:defRPr>
                <a:solidFill>
                  <a:schemeClr val="tx1"/>
                </a:solidFill>
                <a:latin typeface="Arial" pitchFamily="34" charset="0"/>
              </a:defRPr>
            </a:lvl4pPr>
            <a:lvl5pPr marL="2171700" indent="-342900" algn="l">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a:r>
              <a:rPr lang="hu-HU" sz="4000" b="1" dirty="0"/>
              <a:t>VAGYONRA</a:t>
            </a:r>
          </a:p>
        </p:txBody>
      </p:sp>
      <p:sp>
        <p:nvSpPr>
          <p:cNvPr id="1431557" name="Text Box 5"/>
          <p:cNvSpPr txBox="1">
            <a:spLocks noChangeArrowheads="1"/>
          </p:cNvSpPr>
          <p:nvPr/>
        </p:nvSpPr>
        <p:spPr bwMode="auto">
          <a:xfrm>
            <a:off x="2189163" y="3663950"/>
            <a:ext cx="4722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defRPr>
                <a:solidFill>
                  <a:schemeClr val="tx1"/>
                </a:solidFill>
                <a:latin typeface="Arial" pitchFamily="34" charset="0"/>
              </a:defRPr>
            </a:lvl1pPr>
            <a:lvl2pPr marL="800100" indent="-342900" algn="l">
              <a:defRPr>
                <a:solidFill>
                  <a:schemeClr val="tx1"/>
                </a:solidFill>
                <a:latin typeface="Arial" pitchFamily="34" charset="0"/>
              </a:defRPr>
            </a:lvl2pPr>
            <a:lvl3pPr marL="1257300" indent="-342900" algn="l">
              <a:defRPr>
                <a:solidFill>
                  <a:schemeClr val="tx1"/>
                </a:solidFill>
                <a:latin typeface="Arial" pitchFamily="34" charset="0"/>
              </a:defRPr>
            </a:lvl3pPr>
            <a:lvl4pPr marL="1714500" indent="-342900" algn="l">
              <a:defRPr>
                <a:solidFill>
                  <a:schemeClr val="tx1"/>
                </a:solidFill>
                <a:latin typeface="Arial" pitchFamily="34" charset="0"/>
              </a:defRPr>
            </a:lvl4pPr>
            <a:lvl5pPr marL="2171700" indent="-342900" algn="l">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a:r>
              <a:rPr lang="hu-HU" sz="4000" b="1"/>
              <a:t>TELJESÍTMÉNYRE</a:t>
            </a:r>
          </a:p>
        </p:txBody>
      </p:sp>
      <p:pic>
        <p:nvPicPr>
          <p:cNvPr id="1431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1628775"/>
            <a:ext cx="2144712" cy="160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1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133600"/>
            <a:ext cx="2382837"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15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941888"/>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249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3155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43155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4315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155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3155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3155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315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1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1555" grpId="0"/>
      <p:bldP spid="1431556" grpId="0"/>
      <p:bldP spid="1431556" grpId="1"/>
      <p:bldP spid="14315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ia számának helye 4"/>
          <p:cNvSpPr>
            <a:spLocks noGrp="1"/>
          </p:cNvSpPr>
          <p:nvPr>
            <p:ph type="sldNum" sz="quarter" idx="12"/>
          </p:nvPr>
        </p:nvSpPr>
        <p:spPr/>
        <p:txBody>
          <a:bodyPr/>
          <a:lstStyle/>
          <a:p>
            <a:fld id="{FE076C1E-4638-44CA-8294-9F1BE3E36782}" type="slidenum">
              <a:rPr lang="hu-HU">
                <a:solidFill>
                  <a:schemeClr val="tx1"/>
                </a:solidFill>
              </a:rPr>
              <a:pPr/>
              <a:t>33</a:t>
            </a:fld>
            <a:endParaRPr lang="hu-HU">
              <a:solidFill>
                <a:schemeClr val="tx1"/>
              </a:solidFill>
            </a:endParaRPr>
          </a:p>
        </p:txBody>
      </p:sp>
      <p:pic>
        <p:nvPicPr>
          <p:cNvPr id="1435650" name="Picture 2"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90575" y="692150"/>
            <a:ext cx="8202613" cy="1150938"/>
          </a:xfrm>
          <a:prstGeom prst="rect">
            <a:avLst/>
          </a:prstGeom>
          <a:noFill/>
          <a:extLst>
            <a:ext uri="{909E8E84-426E-40DD-AFC4-6F175D3DCCD1}">
              <a14:hiddenFill xmlns:a14="http://schemas.microsoft.com/office/drawing/2010/main">
                <a:solidFill>
                  <a:srgbClr val="FFFFFF"/>
                </a:solidFill>
              </a14:hiddenFill>
            </a:ext>
          </a:extLst>
        </p:spPr>
      </p:pic>
      <p:sp>
        <p:nvSpPr>
          <p:cNvPr id="1435651" name="Rectangle 3"/>
          <p:cNvSpPr>
            <a:spLocks noChangeArrowheads="1"/>
          </p:cNvSpPr>
          <p:nvPr/>
        </p:nvSpPr>
        <p:spPr bwMode="auto">
          <a:xfrm>
            <a:off x="4841875" y="1438275"/>
            <a:ext cx="44450" cy="4275138"/>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sp>
        <p:nvSpPr>
          <p:cNvPr id="1435652" name="Text Box 4"/>
          <p:cNvSpPr txBox="1">
            <a:spLocks noChangeArrowheads="1"/>
          </p:cNvSpPr>
          <p:nvPr/>
        </p:nvSpPr>
        <p:spPr bwMode="auto">
          <a:xfrm>
            <a:off x="1758950" y="188913"/>
            <a:ext cx="6126163"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hu-HU" sz="2800" b="1">
                <a:solidFill>
                  <a:schemeClr val="bg1"/>
                </a:solidFill>
                <a:latin typeface="Tahoma" pitchFamily="34" charset="0"/>
                <a:cs typeface="Tahoma" pitchFamily="34" charset="0"/>
              </a:rPr>
              <a:t>MÉRLEG</a:t>
            </a:r>
            <a:br>
              <a:rPr lang="hu-HU" sz="2800" b="1">
                <a:solidFill>
                  <a:schemeClr val="bg1"/>
                </a:solidFill>
                <a:latin typeface="Tahoma" pitchFamily="34" charset="0"/>
                <a:cs typeface="Tahoma" pitchFamily="34" charset="0"/>
              </a:rPr>
            </a:br>
            <a:r>
              <a:rPr lang="hu-HU" sz="2800" b="1">
                <a:solidFill>
                  <a:schemeClr val="bg1"/>
                </a:solidFill>
                <a:latin typeface="Tahoma" pitchFamily="34" charset="0"/>
                <a:cs typeface="Tahoma" pitchFamily="34" charset="0"/>
              </a:rPr>
              <a:t>ESZKÖZÖK</a:t>
            </a:r>
            <a:r>
              <a:rPr lang="hu-HU" sz="2000" b="1">
                <a:solidFill>
                  <a:schemeClr val="bg1"/>
                </a:solidFill>
                <a:latin typeface="Tahoma" pitchFamily="34" charset="0"/>
                <a:cs typeface="Tahoma" pitchFamily="34" charset="0"/>
              </a:rPr>
              <a:t>		    </a:t>
            </a:r>
            <a:r>
              <a:rPr lang="hu-HU" sz="2800" b="1">
                <a:solidFill>
                  <a:schemeClr val="bg1"/>
                </a:solidFill>
                <a:latin typeface="Tahoma" pitchFamily="34" charset="0"/>
                <a:cs typeface="Tahoma" pitchFamily="34" charset="0"/>
              </a:rPr>
              <a:t>FORRÁSOK</a:t>
            </a:r>
            <a:endParaRPr lang="hu-HU" sz="2000" b="1">
              <a:solidFill>
                <a:schemeClr val="bg1"/>
              </a:solidFill>
              <a:latin typeface="Tahoma" pitchFamily="34" charset="0"/>
              <a:cs typeface="Tahoma" pitchFamily="34" charset="0"/>
            </a:endParaRPr>
          </a:p>
        </p:txBody>
      </p:sp>
      <p:grpSp>
        <p:nvGrpSpPr>
          <p:cNvPr id="1435653" name="Group 5"/>
          <p:cNvGrpSpPr>
            <a:grpSpLocks/>
          </p:cNvGrpSpPr>
          <p:nvPr/>
        </p:nvGrpSpPr>
        <p:grpSpPr bwMode="auto">
          <a:xfrm>
            <a:off x="146050" y="2071688"/>
            <a:ext cx="4286250" cy="3157537"/>
            <a:chOff x="356" y="1900"/>
            <a:chExt cx="2700" cy="1989"/>
          </a:xfrm>
        </p:grpSpPr>
        <p:pic>
          <p:nvPicPr>
            <p:cNvPr id="1435654" name="Picture 6"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408078">
              <a:off x="356" y="2160"/>
              <a:ext cx="2700" cy="409"/>
            </a:xfrm>
            <a:prstGeom prst="rect">
              <a:avLst/>
            </a:prstGeom>
            <a:noFill/>
            <a:extLst>
              <a:ext uri="{909E8E84-426E-40DD-AFC4-6F175D3DCCD1}">
                <a14:hiddenFill xmlns:a14="http://schemas.microsoft.com/office/drawing/2010/main">
                  <a:solidFill>
                    <a:srgbClr val="FFFFFF"/>
                  </a:solidFill>
                </a14:hiddenFill>
              </a:ext>
            </a:extLst>
          </p:spPr>
        </p:pic>
        <p:sp>
          <p:nvSpPr>
            <p:cNvPr id="1435655" name="Rectangle 7"/>
            <p:cNvSpPr>
              <a:spLocks noChangeArrowheads="1"/>
            </p:cNvSpPr>
            <p:nvPr/>
          </p:nvSpPr>
          <p:spPr bwMode="auto">
            <a:xfrm>
              <a:off x="1746" y="2425"/>
              <a:ext cx="28" cy="1464"/>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sp>
          <p:nvSpPr>
            <p:cNvPr id="1435656" name="Text Box 8"/>
            <p:cNvSpPr txBox="1">
              <a:spLocks noChangeArrowheads="1"/>
            </p:cNvSpPr>
            <p:nvPr/>
          </p:nvSpPr>
          <p:spPr bwMode="auto">
            <a:xfrm rot="-456194">
              <a:off x="480" y="1900"/>
              <a:ext cx="2303"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hu-HU" sz="1600" b="1">
                  <a:solidFill>
                    <a:schemeClr val="bg1"/>
                  </a:solidFill>
                  <a:latin typeface="Tahoma" pitchFamily="34" charset="0"/>
                  <a:cs typeface="Tahoma" pitchFamily="34" charset="0"/>
                </a:rPr>
                <a:t>CASH FLOW KIMUTATÁS</a:t>
              </a:r>
              <a:br>
                <a:rPr lang="hu-HU" sz="1600" b="1">
                  <a:solidFill>
                    <a:schemeClr val="bg1"/>
                  </a:solidFill>
                  <a:latin typeface="Tahoma" pitchFamily="34" charset="0"/>
                  <a:cs typeface="Tahoma" pitchFamily="34" charset="0"/>
                </a:rPr>
              </a:br>
              <a:r>
                <a:rPr lang="hu-HU" sz="1600" b="1">
                  <a:solidFill>
                    <a:schemeClr val="bg1"/>
                  </a:solidFill>
                  <a:latin typeface="Tahoma" pitchFamily="34" charset="0"/>
                  <a:cs typeface="Tahoma" pitchFamily="34" charset="0"/>
                </a:rPr>
                <a:t>PÉNZBEVÉTELEK	PÉNZKIADÁSOK</a:t>
              </a:r>
              <a:endParaRPr lang="hu-HU" sz="1200" b="1">
                <a:solidFill>
                  <a:schemeClr val="bg1"/>
                </a:solidFill>
                <a:latin typeface="Tahoma" pitchFamily="34" charset="0"/>
                <a:cs typeface="Tahoma" pitchFamily="34" charset="0"/>
              </a:endParaRPr>
            </a:p>
          </p:txBody>
        </p:sp>
        <p:sp>
          <p:nvSpPr>
            <p:cNvPr id="1435657" name="Text Box 9"/>
            <p:cNvSpPr txBox="1">
              <a:spLocks noChangeArrowheads="1"/>
            </p:cNvSpPr>
            <p:nvPr/>
          </p:nvSpPr>
          <p:spPr bwMode="auto">
            <a:xfrm>
              <a:off x="1624" y="2639"/>
              <a:ext cx="11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endParaRPr lang="hu-HU" sz="2000" b="1">
                <a:solidFill>
                  <a:schemeClr val="bg1"/>
                </a:solidFill>
              </a:endParaRPr>
            </a:p>
          </p:txBody>
        </p:sp>
      </p:grpSp>
      <p:grpSp>
        <p:nvGrpSpPr>
          <p:cNvPr id="1435658" name="Group 10"/>
          <p:cNvGrpSpPr>
            <a:grpSpLocks/>
          </p:cNvGrpSpPr>
          <p:nvPr/>
        </p:nvGrpSpPr>
        <p:grpSpPr bwMode="auto">
          <a:xfrm>
            <a:off x="4932363" y="2071688"/>
            <a:ext cx="4286250" cy="3157537"/>
            <a:chOff x="3107" y="1900"/>
            <a:chExt cx="2700" cy="1989"/>
          </a:xfrm>
        </p:grpSpPr>
        <p:sp>
          <p:nvSpPr>
            <p:cNvPr id="1435659" name="Text Box 11"/>
            <p:cNvSpPr txBox="1">
              <a:spLocks noChangeArrowheads="1"/>
            </p:cNvSpPr>
            <p:nvPr/>
          </p:nvSpPr>
          <p:spPr bwMode="auto">
            <a:xfrm rot="405312">
              <a:off x="3158" y="1900"/>
              <a:ext cx="2511"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hu-HU" sz="1600" b="1">
                  <a:solidFill>
                    <a:schemeClr val="bg1"/>
                  </a:solidFill>
                  <a:latin typeface="Tahoma" pitchFamily="34" charset="0"/>
                  <a:cs typeface="Tahoma" pitchFamily="34" charset="0"/>
                </a:rPr>
                <a:t>EREDMÉNYKIMUTATÁS</a:t>
              </a:r>
            </a:p>
            <a:p>
              <a:pPr eaLnBrk="0" hangingPunct="0"/>
              <a:r>
                <a:rPr lang="hu-HU" sz="1600" b="1">
                  <a:solidFill>
                    <a:schemeClr val="bg1"/>
                  </a:solidFill>
                  <a:latin typeface="Tahoma" pitchFamily="34" charset="0"/>
                  <a:cs typeface="Tahoma" pitchFamily="34" charset="0"/>
                </a:rPr>
                <a:t>RÁFORDÍTÁSOK</a:t>
              </a:r>
              <a:r>
                <a:rPr lang="hu-HU" sz="1200" b="1">
                  <a:solidFill>
                    <a:schemeClr val="bg1"/>
                  </a:solidFill>
                  <a:latin typeface="Tahoma" pitchFamily="34" charset="0"/>
                  <a:cs typeface="Tahoma" pitchFamily="34" charset="0"/>
                </a:rPr>
                <a:t>    	</a:t>
              </a:r>
              <a:r>
                <a:rPr lang="hu-HU" sz="1600" b="1">
                  <a:solidFill>
                    <a:schemeClr val="bg1"/>
                  </a:solidFill>
                  <a:latin typeface="Tahoma" pitchFamily="34" charset="0"/>
                  <a:cs typeface="Tahoma" pitchFamily="34" charset="0"/>
                </a:rPr>
                <a:t>HOZAMOK</a:t>
              </a:r>
              <a:endParaRPr lang="hu-HU" sz="1200" b="1">
                <a:solidFill>
                  <a:schemeClr val="bg1"/>
                </a:solidFill>
                <a:latin typeface="Tahoma" pitchFamily="34" charset="0"/>
                <a:cs typeface="Tahoma" pitchFamily="34" charset="0"/>
              </a:endParaRPr>
            </a:p>
          </p:txBody>
        </p:sp>
        <p:sp>
          <p:nvSpPr>
            <p:cNvPr id="1435660" name="Text Box 12"/>
            <p:cNvSpPr txBox="1">
              <a:spLocks noChangeArrowheads="1"/>
            </p:cNvSpPr>
            <p:nvPr/>
          </p:nvSpPr>
          <p:spPr bwMode="auto">
            <a:xfrm>
              <a:off x="4351" y="2433"/>
              <a:ext cx="11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endParaRPr lang="hu-HU" sz="3200" b="1">
                <a:solidFill>
                  <a:schemeClr val="bg1"/>
                </a:solidFill>
              </a:endParaRPr>
            </a:p>
          </p:txBody>
        </p:sp>
        <p:pic>
          <p:nvPicPr>
            <p:cNvPr id="1435661" name="Picture 13"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487806">
              <a:off x="3107" y="2148"/>
              <a:ext cx="2700" cy="409"/>
            </a:xfrm>
            <a:prstGeom prst="rect">
              <a:avLst/>
            </a:prstGeom>
            <a:noFill/>
            <a:extLst>
              <a:ext uri="{909E8E84-426E-40DD-AFC4-6F175D3DCCD1}">
                <a14:hiddenFill xmlns:a14="http://schemas.microsoft.com/office/drawing/2010/main">
                  <a:solidFill>
                    <a:srgbClr val="FFFFFF"/>
                  </a:solidFill>
                </a14:hiddenFill>
              </a:ext>
            </a:extLst>
          </p:spPr>
        </p:pic>
        <p:sp>
          <p:nvSpPr>
            <p:cNvPr id="1435662" name="Rectangle 14"/>
            <p:cNvSpPr>
              <a:spLocks noChangeArrowheads="1"/>
            </p:cNvSpPr>
            <p:nvPr/>
          </p:nvSpPr>
          <p:spPr bwMode="auto">
            <a:xfrm>
              <a:off x="4468" y="2425"/>
              <a:ext cx="28" cy="1464"/>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p>
          </p:txBody>
        </p:sp>
      </p:grpSp>
      <p:sp>
        <p:nvSpPr>
          <p:cNvPr id="1435663" name="Text Box 15"/>
          <p:cNvSpPr txBox="1">
            <a:spLocks noChangeArrowheads="1"/>
          </p:cNvSpPr>
          <p:nvPr/>
        </p:nvSpPr>
        <p:spPr bwMode="auto">
          <a:xfrm>
            <a:off x="296863" y="4108450"/>
            <a:ext cx="8686800" cy="1320800"/>
          </a:xfrm>
          <a:prstGeom prst="rect">
            <a:avLst/>
          </a:prstGeom>
          <a:solidFill>
            <a:srgbClr val="FF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hu-HU" sz="2000" b="1" dirty="0">
                <a:solidFill>
                  <a:srgbClr val="FF0000"/>
                </a:solidFill>
                <a:effectLst>
                  <a:outerShdw blurRad="38100" dist="38100" dir="2700000" algn="tl">
                    <a:srgbClr val="000000">
                      <a:alpha val="43137"/>
                    </a:srgbClr>
                  </a:outerShdw>
                </a:effectLst>
              </a:rPr>
              <a:t>A VÁLLALKOZÁS BESZÁMOLÓJA MEGB</a:t>
            </a:r>
            <a:r>
              <a:rPr lang="hu-HU" sz="2000" b="1" dirty="0">
                <a:solidFill>
                  <a:srgbClr val="FF0000"/>
                </a:solidFill>
                <a:effectLst>
                  <a:outerShdw blurRad="38100" dist="38100" dir="2700000" algn="tl">
                    <a:srgbClr val="000000">
                      <a:alpha val="43137"/>
                    </a:srgbClr>
                  </a:outerShdw>
                </a:effectLst>
                <a:cs typeface="Arial" pitchFamily="34" charset="0"/>
              </a:rPr>
              <a:t>Í</a:t>
            </a:r>
            <a:r>
              <a:rPr lang="hu-HU" sz="2000" b="1" dirty="0">
                <a:solidFill>
                  <a:srgbClr val="FF0000"/>
                </a:solidFill>
                <a:effectLst>
                  <a:outerShdw blurRad="38100" dist="38100" dir="2700000" algn="tl">
                    <a:srgbClr val="000000">
                      <a:alpha val="43137"/>
                    </a:srgbClr>
                  </a:outerShdw>
                </a:effectLst>
              </a:rPr>
              <a:t>ZHATÓ ÉS VALÓSÁGH</a:t>
            </a:r>
            <a:r>
              <a:rPr lang="hu-HU" sz="2000" b="1" dirty="0">
                <a:solidFill>
                  <a:srgbClr val="FF0000"/>
                </a:solidFill>
                <a:effectLst>
                  <a:outerShdw blurRad="38100" dist="38100" dir="2700000" algn="tl">
                    <a:srgbClr val="000000">
                      <a:alpha val="43137"/>
                    </a:srgbClr>
                  </a:outerShdw>
                </a:effectLst>
                <a:cs typeface="Arial" pitchFamily="34" charset="0"/>
              </a:rPr>
              <a:t>Ű</a:t>
            </a:r>
            <a:r>
              <a:rPr lang="hu-HU" sz="2000" b="1" dirty="0">
                <a:solidFill>
                  <a:srgbClr val="FF0000"/>
                </a:solidFill>
                <a:effectLst>
                  <a:outerShdw blurRad="38100" dist="38100" dir="2700000" algn="tl">
                    <a:srgbClr val="000000">
                      <a:alpha val="43137"/>
                    </a:srgbClr>
                  </a:outerShdw>
                </a:effectLst>
              </a:rPr>
              <a:t> KÉPET AD A CÉG</a:t>
            </a:r>
            <a:br>
              <a:rPr lang="hu-HU" sz="2000" b="1" dirty="0">
                <a:solidFill>
                  <a:srgbClr val="FF0000"/>
                </a:solidFill>
                <a:effectLst>
                  <a:outerShdw blurRad="38100" dist="38100" dir="2700000" algn="tl">
                    <a:srgbClr val="000000">
                      <a:alpha val="43137"/>
                    </a:srgbClr>
                  </a:outerShdw>
                </a:effectLst>
              </a:rPr>
            </a:br>
            <a:r>
              <a:rPr lang="hu-HU" sz="2000" b="1" dirty="0">
                <a:solidFill>
                  <a:srgbClr val="FF0000"/>
                </a:solidFill>
                <a:effectLst>
                  <a:outerShdw blurRad="38100" dist="38100" dir="2700000" algn="tl">
                    <a:srgbClr val="000000">
                      <a:alpha val="43137"/>
                    </a:srgbClr>
                  </a:outerShdw>
                </a:effectLst>
              </a:rPr>
              <a:t>	</a:t>
            </a:r>
            <a:r>
              <a:rPr lang="hu-HU" sz="2000" b="1" dirty="0">
                <a:solidFill>
                  <a:srgbClr val="FF0000"/>
                </a:solidFill>
                <a:effectLst>
                  <a:outerShdw blurRad="38100" dist="38100" dir="2700000" algn="tl">
                    <a:srgbClr val="000000">
                      <a:alpha val="43137"/>
                    </a:srgbClr>
                  </a:outerShdw>
                </a:effectLst>
                <a:latin typeface="Tahoma" pitchFamily="34" charset="0"/>
                <a:cs typeface="Tahoma" pitchFamily="34" charset="0"/>
              </a:rPr>
              <a:t>PÉNZÜGYI</a:t>
            </a:r>
            <a:r>
              <a:rPr lang="hu-HU" b="1" dirty="0">
                <a:solidFill>
                  <a:srgbClr val="FF0000"/>
                </a:solidFill>
                <a:effectLst>
                  <a:outerShdw blurRad="38100" dist="38100" dir="2700000" algn="tl">
                    <a:srgbClr val="000000">
                      <a:alpha val="43137"/>
                    </a:srgbClr>
                  </a:outerShdw>
                </a:effectLst>
                <a:latin typeface="Tahoma" pitchFamily="34" charset="0"/>
                <a:cs typeface="Tahoma" pitchFamily="34" charset="0"/>
              </a:rPr>
              <a:t>		</a:t>
            </a:r>
            <a:r>
              <a:rPr lang="hu-HU" sz="2000" b="1" dirty="0">
                <a:solidFill>
                  <a:srgbClr val="FF0000"/>
                </a:solidFill>
                <a:effectLst>
                  <a:outerShdw blurRad="38100" dist="38100" dir="2700000" algn="tl">
                    <a:srgbClr val="000000">
                      <a:alpha val="43137"/>
                    </a:srgbClr>
                  </a:outerShdw>
                </a:effectLst>
              </a:rPr>
              <a:t>VAGYONI	   	JÖVEDELMI</a:t>
            </a:r>
          </a:p>
          <a:p>
            <a:pPr eaLnBrk="0" hangingPunct="0"/>
            <a:r>
              <a:rPr lang="hu-HU" sz="2000" b="1" dirty="0">
                <a:solidFill>
                  <a:srgbClr val="FF0000"/>
                </a:solidFill>
                <a:effectLst>
                  <a:outerShdw blurRad="38100" dist="38100" dir="2700000" algn="tl">
                    <a:srgbClr val="000000">
                      <a:alpha val="43137"/>
                    </a:srgbClr>
                  </a:outerShdw>
                </a:effectLst>
              </a:rPr>
              <a:t>HELYZETÉRŐL ÉS AZ ABBAN BEKÖVETKEZETT VÁLTOZÁSOKRÓL</a:t>
            </a:r>
          </a:p>
        </p:txBody>
      </p:sp>
      <p:sp>
        <p:nvSpPr>
          <p:cNvPr id="1435664" name="Rectangle 16"/>
          <p:cNvSpPr>
            <a:spLocks noChangeArrowheads="1"/>
          </p:cNvSpPr>
          <p:nvPr/>
        </p:nvSpPr>
        <p:spPr bwMode="auto">
          <a:xfrm>
            <a:off x="3602038" y="188913"/>
            <a:ext cx="2482850" cy="466725"/>
          </a:xfrm>
          <a:prstGeom prst="rect">
            <a:avLst/>
          </a:prstGeom>
          <a:solidFill>
            <a:srgbClr val="FFFF00"/>
          </a:solidFill>
          <a:ln w="38100">
            <a:solidFill>
              <a:srgbClr val="FF3300"/>
            </a:solidFill>
            <a:miter lim="800000"/>
            <a:headEnd/>
            <a:tailEnd/>
          </a:ln>
          <a:effectLst>
            <a:outerShdw dist="234176" dir="2436078" algn="ctr" rotWithShape="0">
              <a:schemeClr val="bg2"/>
            </a:outerShdw>
          </a:effectLst>
        </p:spPr>
        <p:txBody>
          <a:bodyPr wrap="none" lIns="53556" tIns="26778" rIns="53556" bIns="26778" anchor="ctr"/>
          <a:lstStyle/>
          <a:p>
            <a:pPr algn="ctr" defTabSz="534988"/>
            <a:r>
              <a:rPr lang="hu-HU" sz="2500" b="1" dirty="0">
                <a:solidFill>
                  <a:srgbClr val="FF3300"/>
                </a:solidFill>
                <a:latin typeface="Tahoma" pitchFamily="34" charset="0"/>
              </a:rPr>
              <a:t>MÉRLEG</a:t>
            </a:r>
          </a:p>
        </p:txBody>
      </p:sp>
      <p:sp>
        <p:nvSpPr>
          <p:cNvPr id="1435665" name="Rectangle 17"/>
          <p:cNvSpPr>
            <a:spLocks noChangeArrowheads="1"/>
          </p:cNvSpPr>
          <p:nvPr/>
        </p:nvSpPr>
        <p:spPr bwMode="auto">
          <a:xfrm rot="543488">
            <a:off x="5618163" y="1916113"/>
            <a:ext cx="2986087" cy="360362"/>
          </a:xfrm>
          <a:prstGeom prst="rect">
            <a:avLst/>
          </a:prstGeom>
          <a:solidFill>
            <a:srgbClr val="FFFF00"/>
          </a:solidFill>
          <a:ln w="38100">
            <a:solidFill>
              <a:srgbClr val="FF3300"/>
            </a:solidFill>
            <a:miter lim="800000"/>
            <a:headEnd/>
            <a:tailEnd/>
          </a:ln>
          <a:effectLst>
            <a:outerShdw dist="234176" dir="2436078" algn="ctr" rotWithShape="0">
              <a:schemeClr val="bg2"/>
            </a:outerShdw>
          </a:effectLst>
        </p:spPr>
        <p:txBody>
          <a:bodyPr wrap="none" lIns="53556" tIns="26778" rIns="53556" bIns="26778" anchor="ctr"/>
          <a:lstStyle/>
          <a:p>
            <a:pPr defTabSz="534988"/>
            <a:r>
              <a:rPr lang="hu-HU" sz="1900" b="1">
                <a:solidFill>
                  <a:srgbClr val="FF3300"/>
                </a:solidFill>
                <a:latin typeface="Tahoma" pitchFamily="34" charset="0"/>
              </a:rPr>
              <a:t>EREDMÉNYKIMUTATÁS</a:t>
            </a:r>
          </a:p>
        </p:txBody>
      </p:sp>
      <p:sp>
        <p:nvSpPr>
          <p:cNvPr id="1435666" name="Rectangle 18"/>
          <p:cNvSpPr>
            <a:spLocks noChangeArrowheads="1"/>
          </p:cNvSpPr>
          <p:nvPr/>
        </p:nvSpPr>
        <p:spPr bwMode="auto">
          <a:xfrm rot="-465803">
            <a:off x="468313" y="1916113"/>
            <a:ext cx="2986087" cy="360362"/>
          </a:xfrm>
          <a:prstGeom prst="rect">
            <a:avLst/>
          </a:prstGeom>
          <a:solidFill>
            <a:srgbClr val="FFFF00"/>
          </a:solidFill>
          <a:ln w="38100">
            <a:solidFill>
              <a:srgbClr val="FF3300"/>
            </a:solidFill>
            <a:miter lim="800000"/>
            <a:headEnd/>
            <a:tailEnd/>
          </a:ln>
          <a:effectLst>
            <a:outerShdw dist="234176" dir="2436078" algn="ctr" rotWithShape="0">
              <a:schemeClr val="bg2"/>
            </a:outerShdw>
          </a:effectLst>
        </p:spPr>
        <p:txBody>
          <a:bodyPr wrap="none" lIns="53556" tIns="26778" rIns="53556" bIns="26778" anchor="ctr"/>
          <a:lstStyle/>
          <a:p>
            <a:pPr defTabSz="534988"/>
            <a:r>
              <a:rPr lang="hu-HU" sz="1900" b="1">
                <a:solidFill>
                  <a:srgbClr val="FF3300"/>
                </a:solidFill>
                <a:latin typeface="Tahoma" pitchFamily="34" charset="0"/>
              </a:rPr>
              <a:t>CASH FLOW KIMUTATÁS</a:t>
            </a:r>
          </a:p>
        </p:txBody>
      </p:sp>
    </p:spTree>
    <p:extLst>
      <p:ext uri="{BB962C8B-B14F-4D97-AF65-F5344CB8AC3E}">
        <p14:creationId xmlns:p14="http://schemas.microsoft.com/office/powerpoint/2010/main" val="3895490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56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6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5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56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56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56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5664"/>
                                        </p:tgtEl>
                                        <p:attrNameLst>
                                          <p:attrName>style.visibility</p:attrName>
                                        </p:attrNameLst>
                                      </p:cBhvr>
                                      <p:to>
                                        <p:strVal val="visible"/>
                                      </p:to>
                                    </p:set>
                                    <p:animEffect transition="in" filter="wipe(left)">
                                      <p:cBhvr>
                                        <p:cTn id="27" dur="500"/>
                                        <p:tgtEl>
                                          <p:spTgt spid="14356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35665"/>
                                        </p:tgtEl>
                                        <p:attrNameLst>
                                          <p:attrName>style.visibility</p:attrName>
                                        </p:attrNameLst>
                                      </p:cBhvr>
                                      <p:to>
                                        <p:strVal val="visible"/>
                                      </p:to>
                                    </p:set>
                                    <p:animEffect transition="in" filter="wipe(left)">
                                      <p:cBhvr>
                                        <p:cTn id="32" dur="500"/>
                                        <p:tgtEl>
                                          <p:spTgt spid="14356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5666"/>
                                        </p:tgtEl>
                                        <p:attrNameLst>
                                          <p:attrName>style.visibility</p:attrName>
                                        </p:attrNameLst>
                                      </p:cBhvr>
                                      <p:to>
                                        <p:strVal val="visible"/>
                                      </p:to>
                                    </p:set>
                                    <p:animEffect transition="in" filter="wipe(left)">
                                      <p:cBhvr>
                                        <p:cTn id="37" dur="500"/>
                                        <p:tgtEl>
                                          <p:spTgt spid="143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51" grpId="0" animBg="1"/>
      <p:bldP spid="1435652" grpId="0"/>
      <p:bldP spid="1435663" grpId="0" animBg="1"/>
      <p:bldP spid="1435664" grpId="0" animBg="1" autoUpdateAnimBg="0"/>
      <p:bldP spid="1435665" grpId="0" animBg="1" autoUpdateAnimBg="0"/>
      <p:bldP spid="1435666"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5AAEE0F6-639F-4EAF-87AB-676C3A3959E2}" type="slidenum">
              <a:rPr lang="hu-HU" altLang="hu-HU" sz="1400" smtClean="0">
                <a:solidFill>
                  <a:schemeClr val="bg1"/>
                </a:solidFill>
              </a:rPr>
              <a:pPr algn="r" eaLnBrk="1" hangingPunct="1">
                <a:spcBef>
                  <a:spcPct val="0"/>
                </a:spcBef>
                <a:buFontTx/>
                <a:buNone/>
              </a:pPr>
              <a:t>34</a:t>
            </a:fld>
            <a:endParaRPr lang="hu-HU" altLang="hu-HU" sz="1400" smtClean="0">
              <a:solidFill>
                <a:schemeClr val="bg1"/>
              </a:solidFill>
            </a:endParaRPr>
          </a:p>
        </p:txBody>
      </p:sp>
      <p:sp>
        <p:nvSpPr>
          <p:cNvPr id="613381" name="Text Box 5"/>
          <p:cNvSpPr txBox="1">
            <a:spLocks noChangeArrowheads="1"/>
          </p:cNvSpPr>
          <p:nvPr/>
        </p:nvSpPr>
        <p:spPr bwMode="auto">
          <a:xfrm>
            <a:off x="539750" y="6021388"/>
            <a:ext cx="7974013" cy="839787"/>
          </a:xfrm>
          <a:prstGeom prst="rect">
            <a:avLst/>
          </a:prstGeom>
          <a:noFill/>
          <a:ln w="57150">
            <a:solidFill>
              <a:srgbClr val="FF0000"/>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hu-HU" altLang="hu-HU" sz="1600" b="1">
                <a:solidFill>
                  <a:srgbClr val="FF0000"/>
                </a:solidFill>
              </a:rPr>
              <a:t>NYITÓ PÉNZKÉSZLET ± PÉNZÁRAM EGYENLEGE = ZÁRÓ PÉNZKÉSZLET</a:t>
            </a:r>
          </a:p>
          <a:p>
            <a:pPr algn="ctr">
              <a:lnSpc>
                <a:spcPct val="90000"/>
              </a:lnSpc>
              <a:buFontTx/>
              <a:buNone/>
            </a:pPr>
            <a:r>
              <a:rPr lang="hu-HU" altLang="hu-HU" sz="2800" b="1">
                <a:solidFill>
                  <a:srgbClr val="FF0000"/>
                </a:solidFill>
              </a:rPr>
              <a:t>100        +         70             =        170</a:t>
            </a:r>
            <a:endParaRPr lang="hu-HU" altLang="hu-HU" sz="2400" b="1">
              <a:solidFill>
                <a:srgbClr val="FF0000"/>
              </a:solidFill>
            </a:endParaRPr>
          </a:p>
        </p:txBody>
      </p:sp>
      <p:sp>
        <p:nvSpPr>
          <p:cNvPr id="613383" name="Text Box 7"/>
          <p:cNvSpPr txBox="1">
            <a:spLocks noChangeArrowheads="1"/>
          </p:cNvSpPr>
          <p:nvPr/>
        </p:nvSpPr>
        <p:spPr bwMode="auto">
          <a:xfrm>
            <a:off x="1028780" y="4653136"/>
            <a:ext cx="7031354" cy="132343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CBBD3B"/>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400" b="1" dirty="0" smtClean="0">
                <a:solidFill>
                  <a:srgbClr val="FF0000"/>
                </a:solidFill>
              </a:rPr>
              <a:t>CASH FLOW </a:t>
            </a:r>
            <a:r>
              <a:rPr lang="hu-HU" altLang="hu-HU" sz="2400" b="1" dirty="0" smtClean="0"/>
              <a:t/>
            </a:r>
            <a:br>
              <a:rPr lang="hu-HU" altLang="hu-HU" sz="2400" b="1" dirty="0" smtClean="0"/>
            </a:br>
            <a:r>
              <a:rPr lang="hu-HU" altLang="hu-HU" sz="1800" b="1" dirty="0" smtClean="0"/>
              <a:t>(PÉNZÁRAMOK EGYENLEGE)</a:t>
            </a:r>
            <a:endParaRPr lang="hu-HU" altLang="hu-HU" sz="1800" b="1" dirty="0"/>
          </a:p>
          <a:p>
            <a:pPr algn="ctr">
              <a:spcBef>
                <a:spcPct val="50000"/>
              </a:spcBef>
              <a:buFontTx/>
              <a:buNone/>
            </a:pPr>
            <a:r>
              <a:rPr lang="hu-HU" altLang="hu-HU" sz="2400" b="1" dirty="0"/>
              <a:t>120 – 50 = + 70</a:t>
            </a:r>
          </a:p>
        </p:txBody>
      </p:sp>
      <p:grpSp>
        <p:nvGrpSpPr>
          <p:cNvPr id="19461" name="Group 8"/>
          <p:cNvGrpSpPr>
            <a:grpSpLocks noChangeAspect="1"/>
          </p:cNvGrpSpPr>
          <p:nvPr/>
        </p:nvGrpSpPr>
        <p:grpSpPr bwMode="auto">
          <a:xfrm flipH="1">
            <a:off x="636587" y="260350"/>
            <a:ext cx="7704137" cy="4472129"/>
            <a:chOff x="385" y="981"/>
            <a:chExt cx="2494" cy="1997"/>
          </a:xfrm>
        </p:grpSpPr>
        <p:sp>
          <p:nvSpPr>
            <p:cNvPr id="19465" name="AutoShape 9"/>
            <p:cNvSpPr>
              <a:spLocks noChangeAspect="1" noChangeArrowheads="1" noTextEdit="1"/>
            </p:cNvSpPr>
            <p:nvPr/>
          </p:nvSpPr>
          <p:spPr bwMode="auto">
            <a:xfrm>
              <a:off x="385" y="981"/>
              <a:ext cx="2494" cy="1997"/>
            </a:xfrm>
            <a:prstGeom prst="rect">
              <a:avLst/>
            </a:prstGeom>
            <a:solidFill>
              <a:srgbClr val="E6E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sp>
          <p:nvSpPr>
            <p:cNvPr id="19466" name="Rectangle 10"/>
            <p:cNvSpPr>
              <a:spLocks noChangeArrowheads="1"/>
            </p:cNvSpPr>
            <p:nvPr/>
          </p:nvSpPr>
          <p:spPr bwMode="auto">
            <a:xfrm>
              <a:off x="1574" y="1076"/>
              <a:ext cx="76" cy="1767"/>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9467" name="Freeform 11"/>
            <p:cNvSpPr>
              <a:spLocks/>
            </p:cNvSpPr>
            <p:nvPr/>
          </p:nvSpPr>
          <p:spPr bwMode="auto">
            <a:xfrm>
              <a:off x="2111" y="1591"/>
              <a:ext cx="646" cy="823"/>
            </a:xfrm>
            <a:custGeom>
              <a:avLst/>
              <a:gdLst>
                <a:gd name="T0" fmla="*/ 300 w 646"/>
                <a:gd name="T1" fmla="*/ 11 h 823"/>
                <a:gd name="T2" fmla="*/ 291 w 646"/>
                <a:gd name="T3" fmla="*/ 11 h 823"/>
                <a:gd name="T4" fmla="*/ 637 w 646"/>
                <a:gd name="T5" fmla="*/ 821 h 823"/>
                <a:gd name="T6" fmla="*/ 642 w 646"/>
                <a:gd name="T7" fmla="*/ 817 h 823"/>
                <a:gd name="T8" fmla="*/ 5 w 646"/>
                <a:gd name="T9" fmla="*/ 817 h 823"/>
                <a:gd name="T10" fmla="*/ 9 w 646"/>
                <a:gd name="T11" fmla="*/ 821 h 823"/>
                <a:gd name="T12" fmla="*/ 300 w 646"/>
                <a:gd name="T13" fmla="*/ 11 h 823"/>
                <a:gd name="T14" fmla="*/ 295 w 646"/>
                <a:gd name="T15" fmla="*/ 0 h 823"/>
                <a:gd name="T16" fmla="*/ 0 w 646"/>
                <a:gd name="T17" fmla="*/ 823 h 823"/>
                <a:gd name="T18" fmla="*/ 646 w 646"/>
                <a:gd name="T19" fmla="*/ 823 h 823"/>
                <a:gd name="T20" fmla="*/ 295 w 646"/>
                <a:gd name="T21" fmla="*/ 0 h 823"/>
                <a:gd name="T22" fmla="*/ 300 w 646"/>
                <a:gd name="T23" fmla="*/ 11 h 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6" h="823">
                  <a:moveTo>
                    <a:pt x="300" y="11"/>
                  </a:moveTo>
                  <a:lnTo>
                    <a:pt x="291" y="11"/>
                  </a:lnTo>
                  <a:lnTo>
                    <a:pt x="637" y="821"/>
                  </a:lnTo>
                  <a:lnTo>
                    <a:pt x="642" y="817"/>
                  </a:lnTo>
                  <a:lnTo>
                    <a:pt x="5" y="817"/>
                  </a:lnTo>
                  <a:lnTo>
                    <a:pt x="9" y="821"/>
                  </a:lnTo>
                  <a:lnTo>
                    <a:pt x="300" y="11"/>
                  </a:lnTo>
                  <a:lnTo>
                    <a:pt x="295" y="0"/>
                  </a:lnTo>
                  <a:lnTo>
                    <a:pt x="0" y="823"/>
                  </a:lnTo>
                  <a:lnTo>
                    <a:pt x="646" y="823"/>
                  </a:lnTo>
                  <a:lnTo>
                    <a:pt x="295" y="0"/>
                  </a:lnTo>
                  <a:lnTo>
                    <a:pt x="300"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68" name="Freeform 12"/>
            <p:cNvSpPr>
              <a:spLocks/>
            </p:cNvSpPr>
            <p:nvPr/>
          </p:nvSpPr>
          <p:spPr bwMode="auto">
            <a:xfrm>
              <a:off x="2402" y="1607"/>
              <a:ext cx="11" cy="805"/>
            </a:xfrm>
            <a:custGeom>
              <a:avLst/>
              <a:gdLst>
                <a:gd name="T0" fmla="*/ 0 w 11"/>
                <a:gd name="T1" fmla="*/ 0 h 805"/>
                <a:gd name="T2" fmla="*/ 2 w 11"/>
                <a:gd name="T3" fmla="*/ 805 h 805"/>
                <a:gd name="T4" fmla="*/ 11 w 11"/>
                <a:gd name="T5" fmla="*/ 805 h 805"/>
                <a:gd name="T6" fmla="*/ 9 w 11"/>
                <a:gd name="T7" fmla="*/ 0 h 805"/>
                <a:gd name="T8" fmla="*/ 0 w 11"/>
                <a:gd name="T9" fmla="*/ 0 h 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05">
                  <a:moveTo>
                    <a:pt x="0" y="0"/>
                  </a:moveTo>
                  <a:lnTo>
                    <a:pt x="2" y="805"/>
                  </a:lnTo>
                  <a:lnTo>
                    <a:pt x="11" y="805"/>
                  </a:lnTo>
                  <a:lnTo>
                    <a:pt x="9"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69" name="Freeform 13"/>
            <p:cNvSpPr>
              <a:spLocks/>
            </p:cNvSpPr>
            <p:nvPr/>
          </p:nvSpPr>
          <p:spPr bwMode="auto">
            <a:xfrm>
              <a:off x="1960" y="2406"/>
              <a:ext cx="919" cy="48"/>
            </a:xfrm>
            <a:custGeom>
              <a:avLst/>
              <a:gdLst>
                <a:gd name="T0" fmla="*/ 919 w 919"/>
                <a:gd name="T1" fmla="*/ 42 h 48"/>
                <a:gd name="T2" fmla="*/ 919 w 919"/>
                <a:gd name="T3" fmla="*/ 0 h 48"/>
                <a:gd name="T4" fmla="*/ 0 w 919"/>
                <a:gd name="T5" fmla="*/ 2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2"/>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70" name="Freeform 14"/>
            <p:cNvSpPr>
              <a:spLocks/>
            </p:cNvSpPr>
            <p:nvPr/>
          </p:nvSpPr>
          <p:spPr bwMode="auto">
            <a:xfrm>
              <a:off x="2067" y="2430"/>
              <a:ext cx="712" cy="67"/>
            </a:xfrm>
            <a:custGeom>
              <a:avLst/>
              <a:gdLst>
                <a:gd name="T0" fmla="*/ 712 w 712"/>
                <a:gd name="T1" fmla="*/ 64 h 67"/>
                <a:gd name="T2" fmla="*/ 712 w 712"/>
                <a:gd name="T3" fmla="*/ 0 h 67"/>
                <a:gd name="T4" fmla="*/ 0 w 712"/>
                <a:gd name="T5" fmla="*/ 2 h 67"/>
                <a:gd name="T6" fmla="*/ 0 w 712"/>
                <a:gd name="T7" fmla="*/ 67 h 67"/>
                <a:gd name="T8" fmla="*/ 712 w 712"/>
                <a:gd name="T9" fmla="*/ 6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7">
                  <a:moveTo>
                    <a:pt x="712" y="64"/>
                  </a:moveTo>
                  <a:lnTo>
                    <a:pt x="712" y="0"/>
                  </a:lnTo>
                  <a:lnTo>
                    <a:pt x="0" y="2"/>
                  </a:lnTo>
                  <a:lnTo>
                    <a:pt x="0" y="67"/>
                  </a:lnTo>
                  <a:lnTo>
                    <a:pt x="712" y="64"/>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71" name="Freeform 15"/>
            <p:cNvSpPr>
              <a:spLocks/>
            </p:cNvSpPr>
            <p:nvPr/>
          </p:nvSpPr>
          <p:spPr bwMode="auto">
            <a:xfrm>
              <a:off x="2176" y="2474"/>
              <a:ext cx="517" cy="74"/>
            </a:xfrm>
            <a:custGeom>
              <a:avLst/>
              <a:gdLst>
                <a:gd name="T0" fmla="*/ 514 w 517"/>
                <a:gd name="T1" fmla="*/ 0 h 74"/>
                <a:gd name="T2" fmla="*/ 0 w 517"/>
                <a:gd name="T3" fmla="*/ 5 h 74"/>
                <a:gd name="T4" fmla="*/ 2 w 517"/>
                <a:gd name="T5" fmla="*/ 16 h 74"/>
                <a:gd name="T6" fmla="*/ 8 w 517"/>
                <a:gd name="T7" fmla="*/ 29 h 74"/>
                <a:gd name="T8" fmla="*/ 15 w 517"/>
                <a:gd name="T9" fmla="*/ 40 h 74"/>
                <a:gd name="T10" fmla="*/ 24 w 517"/>
                <a:gd name="T11" fmla="*/ 51 h 74"/>
                <a:gd name="T12" fmla="*/ 35 w 517"/>
                <a:gd name="T13" fmla="*/ 60 h 74"/>
                <a:gd name="T14" fmla="*/ 44 w 517"/>
                <a:gd name="T15" fmla="*/ 67 h 74"/>
                <a:gd name="T16" fmla="*/ 55 w 517"/>
                <a:gd name="T17" fmla="*/ 71 h 74"/>
                <a:gd name="T18" fmla="*/ 68 w 517"/>
                <a:gd name="T19" fmla="*/ 74 h 74"/>
                <a:gd name="T20" fmla="*/ 68 w 517"/>
                <a:gd name="T21" fmla="*/ 69 h 74"/>
                <a:gd name="T22" fmla="*/ 448 w 517"/>
                <a:gd name="T23" fmla="*/ 69 h 74"/>
                <a:gd name="T24" fmla="*/ 459 w 517"/>
                <a:gd name="T25" fmla="*/ 69 h 74"/>
                <a:gd name="T26" fmla="*/ 470 w 517"/>
                <a:gd name="T27" fmla="*/ 65 h 74"/>
                <a:gd name="T28" fmla="*/ 481 w 517"/>
                <a:gd name="T29" fmla="*/ 58 h 74"/>
                <a:gd name="T30" fmla="*/ 492 w 517"/>
                <a:gd name="T31" fmla="*/ 49 h 74"/>
                <a:gd name="T32" fmla="*/ 503 w 517"/>
                <a:gd name="T33" fmla="*/ 38 h 74"/>
                <a:gd name="T34" fmla="*/ 512 w 517"/>
                <a:gd name="T35" fmla="*/ 27 h 74"/>
                <a:gd name="T36" fmla="*/ 517 w 517"/>
                <a:gd name="T37" fmla="*/ 14 h 74"/>
                <a:gd name="T38" fmla="*/ 517 w 517"/>
                <a:gd name="T39" fmla="*/ 0 h 74"/>
                <a:gd name="T40" fmla="*/ 514 w 51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7" h="74">
                  <a:moveTo>
                    <a:pt x="514" y="0"/>
                  </a:moveTo>
                  <a:lnTo>
                    <a:pt x="0" y="5"/>
                  </a:lnTo>
                  <a:lnTo>
                    <a:pt x="2" y="16"/>
                  </a:lnTo>
                  <a:lnTo>
                    <a:pt x="8" y="29"/>
                  </a:lnTo>
                  <a:lnTo>
                    <a:pt x="15" y="40"/>
                  </a:lnTo>
                  <a:lnTo>
                    <a:pt x="24" y="51"/>
                  </a:lnTo>
                  <a:lnTo>
                    <a:pt x="35" y="60"/>
                  </a:lnTo>
                  <a:lnTo>
                    <a:pt x="44" y="67"/>
                  </a:lnTo>
                  <a:lnTo>
                    <a:pt x="55" y="71"/>
                  </a:lnTo>
                  <a:lnTo>
                    <a:pt x="68" y="74"/>
                  </a:lnTo>
                  <a:lnTo>
                    <a:pt x="68" y="69"/>
                  </a:lnTo>
                  <a:lnTo>
                    <a:pt x="448" y="69"/>
                  </a:lnTo>
                  <a:lnTo>
                    <a:pt x="459" y="69"/>
                  </a:lnTo>
                  <a:lnTo>
                    <a:pt x="470" y="65"/>
                  </a:lnTo>
                  <a:lnTo>
                    <a:pt x="481" y="58"/>
                  </a:lnTo>
                  <a:lnTo>
                    <a:pt x="492" y="49"/>
                  </a:lnTo>
                  <a:lnTo>
                    <a:pt x="503" y="38"/>
                  </a:lnTo>
                  <a:lnTo>
                    <a:pt x="512" y="27"/>
                  </a:lnTo>
                  <a:lnTo>
                    <a:pt x="517" y="14"/>
                  </a:lnTo>
                  <a:lnTo>
                    <a:pt x="517" y="0"/>
                  </a:lnTo>
                  <a:lnTo>
                    <a:pt x="514"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72" name="Freeform 16"/>
            <p:cNvSpPr>
              <a:spLocks/>
            </p:cNvSpPr>
            <p:nvPr/>
          </p:nvSpPr>
          <p:spPr bwMode="auto">
            <a:xfrm>
              <a:off x="2302" y="1436"/>
              <a:ext cx="147" cy="151"/>
            </a:xfrm>
            <a:custGeom>
              <a:avLst/>
              <a:gdLst>
                <a:gd name="T0" fmla="*/ 47 w 147"/>
                <a:gd name="T1" fmla="*/ 146 h 151"/>
                <a:gd name="T2" fmla="*/ 62 w 147"/>
                <a:gd name="T3" fmla="*/ 151 h 151"/>
                <a:gd name="T4" fmla="*/ 78 w 147"/>
                <a:gd name="T5" fmla="*/ 151 h 151"/>
                <a:gd name="T6" fmla="*/ 93 w 147"/>
                <a:gd name="T7" fmla="*/ 149 h 151"/>
                <a:gd name="T8" fmla="*/ 104 w 147"/>
                <a:gd name="T9" fmla="*/ 142 h 151"/>
                <a:gd name="T10" fmla="*/ 118 w 147"/>
                <a:gd name="T11" fmla="*/ 135 h 151"/>
                <a:gd name="T12" fmla="*/ 129 w 147"/>
                <a:gd name="T13" fmla="*/ 124 h 151"/>
                <a:gd name="T14" fmla="*/ 138 w 147"/>
                <a:gd name="T15" fmla="*/ 113 h 151"/>
                <a:gd name="T16" fmla="*/ 144 w 147"/>
                <a:gd name="T17" fmla="*/ 100 h 151"/>
                <a:gd name="T18" fmla="*/ 147 w 147"/>
                <a:gd name="T19" fmla="*/ 84 h 151"/>
                <a:gd name="T20" fmla="*/ 147 w 147"/>
                <a:gd name="T21" fmla="*/ 69 h 151"/>
                <a:gd name="T22" fmla="*/ 144 w 147"/>
                <a:gd name="T23" fmla="*/ 55 h 151"/>
                <a:gd name="T24" fmla="*/ 140 w 147"/>
                <a:gd name="T25" fmla="*/ 42 h 151"/>
                <a:gd name="T26" fmla="*/ 131 w 147"/>
                <a:gd name="T27" fmla="*/ 29 h 151"/>
                <a:gd name="T28" fmla="*/ 122 w 147"/>
                <a:gd name="T29" fmla="*/ 18 h 151"/>
                <a:gd name="T30" fmla="*/ 111 w 147"/>
                <a:gd name="T31" fmla="*/ 9 h 151"/>
                <a:gd name="T32" fmla="*/ 96 w 147"/>
                <a:gd name="T33" fmla="*/ 2 h 151"/>
                <a:gd name="T34" fmla="*/ 82 w 147"/>
                <a:gd name="T35" fmla="*/ 0 h 151"/>
                <a:gd name="T36" fmla="*/ 69 w 147"/>
                <a:gd name="T37" fmla="*/ 0 h 151"/>
                <a:gd name="T38" fmla="*/ 53 w 147"/>
                <a:gd name="T39" fmla="*/ 2 h 151"/>
                <a:gd name="T40" fmla="*/ 40 w 147"/>
                <a:gd name="T41" fmla="*/ 7 h 151"/>
                <a:gd name="T42" fmla="*/ 29 w 147"/>
                <a:gd name="T43" fmla="*/ 15 h 151"/>
                <a:gd name="T44" fmla="*/ 18 w 147"/>
                <a:gd name="T45" fmla="*/ 24 h 151"/>
                <a:gd name="T46" fmla="*/ 9 w 147"/>
                <a:gd name="T47" fmla="*/ 35 h 151"/>
                <a:gd name="T48" fmla="*/ 2 w 147"/>
                <a:gd name="T49" fmla="*/ 51 h 151"/>
                <a:gd name="T50" fmla="*/ 0 w 147"/>
                <a:gd name="T51" fmla="*/ 66 h 151"/>
                <a:gd name="T52" fmla="*/ 0 w 147"/>
                <a:gd name="T53" fmla="*/ 82 h 151"/>
                <a:gd name="T54" fmla="*/ 2 w 147"/>
                <a:gd name="T55" fmla="*/ 95 h 151"/>
                <a:gd name="T56" fmla="*/ 7 w 147"/>
                <a:gd name="T57" fmla="*/ 109 h 151"/>
                <a:gd name="T58" fmla="*/ 13 w 147"/>
                <a:gd name="T59" fmla="*/ 120 h 151"/>
                <a:gd name="T60" fmla="*/ 22 w 147"/>
                <a:gd name="T61" fmla="*/ 133 h 151"/>
                <a:gd name="T62" fmla="*/ 36 w 147"/>
                <a:gd name="T63" fmla="*/ 140 h 151"/>
                <a:gd name="T64" fmla="*/ 47 w 147"/>
                <a:gd name="T65" fmla="*/ 146 h 151"/>
                <a:gd name="T66" fmla="*/ 47 w 147"/>
                <a:gd name="T67" fmla="*/ 144 h 151"/>
                <a:gd name="T68" fmla="*/ 47 w 147"/>
                <a:gd name="T69" fmla="*/ 146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7" h="151">
                  <a:moveTo>
                    <a:pt x="47" y="146"/>
                  </a:moveTo>
                  <a:lnTo>
                    <a:pt x="62" y="151"/>
                  </a:lnTo>
                  <a:lnTo>
                    <a:pt x="78" y="151"/>
                  </a:lnTo>
                  <a:lnTo>
                    <a:pt x="93" y="149"/>
                  </a:lnTo>
                  <a:lnTo>
                    <a:pt x="104" y="142"/>
                  </a:lnTo>
                  <a:lnTo>
                    <a:pt x="118" y="135"/>
                  </a:lnTo>
                  <a:lnTo>
                    <a:pt x="129" y="124"/>
                  </a:lnTo>
                  <a:lnTo>
                    <a:pt x="138" y="113"/>
                  </a:lnTo>
                  <a:lnTo>
                    <a:pt x="144" y="100"/>
                  </a:lnTo>
                  <a:lnTo>
                    <a:pt x="147" y="84"/>
                  </a:lnTo>
                  <a:lnTo>
                    <a:pt x="147" y="69"/>
                  </a:lnTo>
                  <a:lnTo>
                    <a:pt x="144" y="55"/>
                  </a:lnTo>
                  <a:lnTo>
                    <a:pt x="140" y="42"/>
                  </a:lnTo>
                  <a:lnTo>
                    <a:pt x="131" y="29"/>
                  </a:lnTo>
                  <a:lnTo>
                    <a:pt x="122" y="18"/>
                  </a:lnTo>
                  <a:lnTo>
                    <a:pt x="111" y="9"/>
                  </a:lnTo>
                  <a:lnTo>
                    <a:pt x="96" y="2"/>
                  </a:lnTo>
                  <a:lnTo>
                    <a:pt x="82" y="0"/>
                  </a:lnTo>
                  <a:lnTo>
                    <a:pt x="69" y="0"/>
                  </a:lnTo>
                  <a:lnTo>
                    <a:pt x="53" y="2"/>
                  </a:lnTo>
                  <a:lnTo>
                    <a:pt x="40" y="7"/>
                  </a:lnTo>
                  <a:lnTo>
                    <a:pt x="29" y="15"/>
                  </a:lnTo>
                  <a:lnTo>
                    <a:pt x="18" y="24"/>
                  </a:lnTo>
                  <a:lnTo>
                    <a:pt x="9" y="35"/>
                  </a:lnTo>
                  <a:lnTo>
                    <a:pt x="2" y="51"/>
                  </a:lnTo>
                  <a:lnTo>
                    <a:pt x="0" y="66"/>
                  </a:lnTo>
                  <a:lnTo>
                    <a:pt x="0" y="82"/>
                  </a:lnTo>
                  <a:lnTo>
                    <a:pt x="2" y="95"/>
                  </a:lnTo>
                  <a:lnTo>
                    <a:pt x="7" y="109"/>
                  </a:lnTo>
                  <a:lnTo>
                    <a:pt x="13" y="120"/>
                  </a:lnTo>
                  <a:lnTo>
                    <a:pt x="22" y="133"/>
                  </a:lnTo>
                  <a:lnTo>
                    <a:pt x="36" y="140"/>
                  </a:lnTo>
                  <a:lnTo>
                    <a:pt x="47" y="146"/>
                  </a:lnTo>
                  <a:lnTo>
                    <a:pt x="47" y="144"/>
                  </a:lnTo>
                  <a:lnTo>
                    <a:pt x="47"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73" name="Freeform 17"/>
            <p:cNvSpPr>
              <a:spLocks/>
            </p:cNvSpPr>
            <p:nvPr/>
          </p:nvSpPr>
          <p:spPr bwMode="auto">
            <a:xfrm>
              <a:off x="800" y="1212"/>
              <a:ext cx="1624" cy="426"/>
            </a:xfrm>
            <a:custGeom>
              <a:avLst/>
              <a:gdLst>
                <a:gd name="T0" fmla="*/ 794 w 1624"/>
                <a:gd name="T1" fmla="*/ 244 h 426"/>
                <a:gd name="T2" fmla="*/ 772 w 1624"/>
                <a:gd name="T3" fmla="*/ 239 h 426"/>
                <a:gd name="T4" fmla="*/ 728 w 1624"/>
                <a:gd name="T5" fmla="*/ 226 h 426"/>
                <a:gd name="T6" fmla="*/ 692 w 1624"/>
                <a:gd name="T7" fmla="*/ 211 h 426"/>
                <a:gd name="T8" fmla="*/ 648 w 1624"/>
                <a:gd name="T9" fmla="*/ 184 h 426"/>
                <a:gd name="T10" fmla="*/ 606 w 1624"/>
                <a:gd name="T11" fmla="*/ 166 h 426"/>
                <a:gd name="T12" fmla="*/ 528 w 1624"/>
                <a:gd name="T13" fmla="*/ 155 h 426"/>
                <a:gd name="T14" fmla="*/ 444 w 1624"/>
                <a:gd name="T15" fmla="*/ 164 h 426"/>
                <a:gd name="T16" fmla="*/ 344 w 1624"/>
                <a:gd name="T17" fmla="*/ 184 h 426"/>
                <a:gd name="T18" fmla="*/ 288 w 1624"/>
                <a:gd name="T19" fmla="*/ 191 h 426"/>
                <a:gd name="T20" fmla="*/ 213 w 1624"/>
                <a:gd name="T21" fmla="*/ 188 h 426"/>
                <a:gd name="T22" fmla="*/ 166 w 1624"/>
                <a:gd name="T23" fmla="*/ 177 h 426"/>
                <a:gd name="T24" fmla="*/ 124 w 1624"/>
                <a:gd name="T25" fmla="*/ 157 h 426"/>
                <a:gd name="T26" fmla="*/ 84 w 1624"/>
                <a:gd name="T27" fmla="*/ 133 h 426"/>
                <a:gd name="T28" fmla="*/ 49 w 1624"/>
                <a:gd name="T29" fmla="*/ 100 h 426"/>
                <a:gd name="T30" fmla="*/ 15 w 1624"/>
                <a:gd name="T31" fmla="*/ 57 h 426"/>
                <a:gd name="T32" fmla="*/ 11 w 1624"/>
                <a:gd name="T33" fmla="*/ 37 h 426"/>
                <a:gd name="T34" fmla="*/ 22 w 1624"/>
                <a:gd name="T35" fmla="*/ 40 h 426"/>
                <a:gd name="T36" fmla="*/ 51 w 1624"/>
                <a:gd name="T37" fmla="*/ 46 h 426"/>
                <a:gd name="T38" fmla="*/ 75 w 1624"/>
                <a:gd name="T39" fmla="*/ 51 h 426"/>
                <a:gd name="T40" fmla="*/ 153 w 1624"/>
                <a:gd name="T41" fmla="*/ 71 h 426"/>
                <a:gd name="T42" fmla="*/ 220 w 1624"/>
                <a:gd name="T43" fmla="*/ 75 h 426"/>
                <a:gd name="T44" fmla="*/ 275 w 1624"/>
                <a:gd name="T45" fmla="*/ 71 h 426"/>
                <a:gd name="T46" fmla="*/ 324 w 1624"/>
                <a:gd name="T47" fmla="*/ 55 h 426"/>
                <a:gd name="T48" fmla="*/ 388 w 1624"/>
                <a:gd name="T49" fmla="*/ 29 h 426"/>
                <a:gd name="T50" fmla="*/ 448 w 1624"/>
                <a:gd name="T51" fmla="*/ 6 h 426"/>
                <a:gd name="T52" fmla="*/ 490 w 1624"/>
                <a:gd name="T53" fmla="*/ 0 h 426"/>
                <a:gd name="T54" fmla="*/ 552 w 1624"/>
                <a:gd name="T55" fmla="*/ 2 h 426"/>
                <a:gd name="T56" fmla="*/ 615 w 1624"/>
                <a:gd name="T57" fmla="*/ 22 h 426"/>
                <a:gd name="T58" fmla="*/ 717 w 1624"/>
                <a:gd name="T59" fmla="*/ 71 h 426"/>
                <a:gd name="T60" fmla="*/ 801 w 1624"/>
                <a:gd name="T61" fmla="*/ 95 h 426"/>
                <a:gd name="T62" fmla="*/ 892 w 1624"/>
                <a:gd name="T63" fmla="*/ 111 h 426"/>
                <a:gd name="T64" fmla="*/ 1007 w 1624"/>
                <a:gd name="T65" fmla="*/ 113 h 426"/>
                <a:gd name="T66" fmla="*/ 1094 w 1624"/>
                <a:gd name="T67" fmla="*/ 111 h 426"/>
                <a:gd name="T68" fmla="*/ 1158 w 1624"/>
                <a:gd name="T69" fmla="*/ 126 h 426"/>
                <a:gd name="T70" fmla="*/ 1205 w 1624"/>
                <a:gd name="T71" fmla="*/ 148 h 426"/>
                <a:gd name="T72" fmla="*/ 1254 w 1624"/>
                <a:gd name="T73" fmla="*/ 191 h 426"/>
                <a:gd name="T74" fmla="*/ 1318 w 1624"/>
                <a:gd name="T75" fmla="*/ 255 h 426"/>
                <a:gd name="T76" fmla="*/ 1356 w 1624"/>
                <a:gd name="T77" fmla="*/ 288 h 426"/>
                <a:gd name="T78" fmla="*/ 1404 w 1624"/>
                <a:gd name="T79" fmla="*/ 315 h 426"/>
                <a:gd name="T80" fmla="*/ 1469 w 1624"/>
                <a:gd name="T81" fmla="*/ 335 h 426"/>
                <a:gd name="T82" fmla="*/ 1549 w 1624"/>
                <a:gd name="T83" fmla="*/ 348 h 426"/>
                <a:gd name="T84" fmla="*/ 1573 w 1624"/>
                <a:gd name="T85" fmla="*/ 350 h 426"/>
                <a:gd name="T86" fmla="*/ 1604 w 1624"/>
                <a:gd name="T87" fmla="*/ 355 h 426"/>
                <a:gd name="T88" fmla="*/ 1604 w 1624"/>
                <a:gd name="T89" fmla="*/ 373 h 426"/>
                <a:gd name="T90" fmla="*/ 1558 w 1624"/>
                <a:gd name="T91" fmla="*/ 399 h 426"/>
                <a:gd name="T92" fmla="*/ 1511 w 1624"/>
                <a:gd name="T93" fmla="*/ 417 h 426"/>
                <a:gd name="T94" fmla="*/ 1464 w 1624"/>
                <a:gd name="T95" fmla="*/ 426 h 426"/>
                <a:gd name="T96" fmla="*/ 1418 w 1624"/>
                <a:gd name="T97" fmla="*/ 426 h 426"/>
                <a:gd name="T98" fmla="*/ 1369 w 1624"/>
                <a:gd name="T99" fmla="*/ 419 h 426"/>
                <a:gd name="T100" fmla="*/ 1320 w 1624"/>
                <a:gd name="T101" fmla="*/ 404 h 426"/>
                <a:gd name="T102" fmla="*/ 1271 w 1624"/>
                <a:gd name="T103" fmla="*/ 379 h 426"/>
                <a:gd name="T104" fmla="*/ 1227 w 1624"/>
                <a:gd name="T105" fmla="*/ 350 h 426"/>
                <a:gd name="T106" fmla="*/ 1185 w 1624"/>
                <a:gd name="T107" fmla="*/ 322 h 426"/>
                <a:gd name="T108" fmla="*/ 1129 w 1624"/>
                <a:gd name="T109" fmla="*/ 286 h 426"/>
                <a:gd name="T110" fmla="*/ 1056 w 1624"/>
                <a:gd name="T111" fmla="*/ 255 h 426"/>
                <a:gd name="T112" fmla="*/ 1014 w 1624"/>
                <a:gd name="T113" fmla="*/ 248 h 426"/>
                <a:gd name="T114" fmla="*/ 970 w 1624"/>
                <a:gd name="T115" fmla="*/ 248 h 426"/>
                <a:gd name="T116" fmla="*/ 919 w 1624"/>
                <a:gd name="T117" fmla="*/ 257 h 426"/>
                <a:gd name="T118" fmla="*/ 890 w 1624"/>
                <a:gd name="T119" fmla="*/ 259 h 426"/>
                <a:gd name="T120" fmla="*/ 854 w 1624"/>
                <a:gd name="T121" fmla="*/ 255 h 426"/>
                <a:gd name="T122" fmla="*/ 823 w 1624"/>
                <a:gd name="T123" fmla="*/ 248 h 426"/>
                <a:gd name="T124" fmla="*/ 801 w 1624"/>
                <a:gd name="T125" fmla="*/ 242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4" h="426">
                  <a:moveTo>
                    <a:pt x="801" y="246"/>
                  </a:moveTo>
                  <a:lnTo>
                    <a:pt x="794" y="244"/>
                  </a:lnTo>
                  <a:lnTo>
                    <a:pt x="783" y="242"/>
                  </a:lnTo>
                  <a:lnTo>
                    <a:pt x="772" y="239"/>
                  </a:lnTo>
                  <a:lnTo>
                    <a:pt x="759" y="235"/>
                  </a:lnTo>
                  <a:lnTo>
                    <a:pt x="728" y="226"/>
                  </a:lnTo>
                  <a:lnTo>
                    <a:pt x="712" y="219"/>
                  </a:lnTo>
                  <a:lnTo>
                    <a:pt x="692" y="211"/>
                  </a:lnTo>
                  <a:lnTo>
                    <a:pt x="670" y="197"/>
                  </a:lnTo>
                  <a:lnTo>
                    <a:pt x="648" y="184"/>
                  </a:lnTo>
                  <a:lnTo>
                    <a:pt x="628" y="175"/>
                  </a:lnTo>
                  <a:lnTo>
                    <a:pt x="606" y="166"/>
                  </a:lnTo>
                  <a:lnTo>
                    <a:pt x="566" y="157"/>
                  </a:lnTo>
                  <a:lnTo>
                    <a:pt x="528" y="155"/>
                  </a:lnTo>
                  <a:lnTo>
                    <a:pt x="486" y="157"/>
                  </a:lnTo>
                  <a:lnTo>
                    <a:pt x="444" y="164"/>
                  </a:lnTo>
                  <a:lnTo>
                    <a:pt x="395" y="173"/>
                  </a:lnTo>
                  <a:lnTo>
                    <a:pt x="344" y="184"/>
                  </a:lnTo>
                  <a:lnTo>
                    <a:pt x="317" y="188"/>
                  </a:lnTo>
                  <a:lnTo>
                    <a:pt x="288" y="191"/>
                  </a:lnTo>
                  <a:lnTo>
                    <a:pt x="237" y="191"/>
                  </a:lnTo>
                  <a:lnTo>
                    <a:pt x="213" y="188"/>
                  </a:lnTo>
                  <a:lnTo>
                    <a:pt x="191" y="184"/>
                  </a:lnTo>
                  <a:lnTo>
                    <a:pt x="166" y="177"/>
                  </a:lnTo>
                  <a:lnTo>
                    <a:pt x="144" y="168"/>
                  </a:lnTo>
                  <a:lnTo>
                    <a:pt x="124" y="157"/>
                  </a:lnTo>
                  <a:lnTo>
                    <a:pt x="102" y="146"/>
                  </a:lnTo>
                  <a:lnTo>
                    <a:pt x="84" y="133"/>
                  </a:lnTo>
                  <a:lnTo>
                    <a:pt x="64" y="117"/>
                  </a:lnTo>
                  <a:lnTo>
                    <a:pt x="49" y="100"/>
                  </a:lnTo>
                  <a:lnTo>
                    <a:pt x="31" y="80"/>
                  </a:lnTo>
                  <a:lnTo>
                    <a:pt x="15" y="57"/>
                  </a:lnTo>
                  <a:lnTo>
                    <a:pt x="0" y="35"/>
                  </a:lnTo>
                  <a:lnTo>
                    <a:pt x="11" y="37"/>
                  </a:lnTo>
                  <a:lnTo>
                    <a:pt x="15" y="40"/>
                  </a:lnTo>
                  <a:lnTo>
                    <a:pt x="22" y="40"/>
                  </a:lnTo>
                  <a:lnTo>
                    <a:pt x="35" y="42"/>
                  </a:lnTo>
                  <a:lnTo>
                    <a:pt x="51" y="46"/>
                  </a:lnTo>
                  <a:lnTo>
                    <a:pt x="62" y="49"/>
                  </a:lnTo>
                  <a:lnTo>
                    <a:pt x="75" y="51"/>
                  </a:lnTo>
                  <a:lnTo>
                    <a:pt x="115" y="64"/>
                  </a:lnTo>
                  <a:lnTo>
                    <a:pt x="153" y="71"/>
                  </a:lnTo>
                  <a:lnTo>
                    <a:pt x="189" y="75"/>
                  </a:lnTo>
                  <a:lnTo>
                    <a:pt x="220" y="75"/>
                  </a:lnTo>
                  <a:lnTo>
                    <a:pt x="248" y="73"/>
                  </a:lnTo>
                  <a:lnTo>
                    <a:pt x="275" y="71"/>
                  </a:lnTo>
                  <a:lnTo>
                    <a:pt x="302" y="64"/>
                  </a:lnTo>
                  <a:lnTo>
                    <a:pt x="324" y="55"/>
                  </a:lnTo>
                  <a:lnTo>
                    <a:pt x="368" y="37"/>
                  </a:lnTo>
                  <a:lnTo>
                    <a:pt x="388" y="29"/>
                  </a:lnTo>
                  <a:lnTo>
                    <a:pt x="408" y="22"/>
                  </a:lnTo>
                  <a:lnTo>
                    <a:pt x="448" y="6"/>
                  </a:lnTo>
                  <a:lnTo>
                    <a:pt x="468" y="2"/>
                  </a:lnTo>
                  <a:lnTo>
                    <a:pt x="490" y="0"/>
                  </a:lnTo>
                  <a:lnTo>
                    <a:pt x="521" y="0"/>
                  </a:lnTo>
                  <a:lnTo>
                    <a:pt x="552" y="2"/>
                  </a:lnTo>
                  <a:lnTo>
                    <a:pt x="586" y="9"/>
                  </a:lnTo>
                  <a:lnTo>
                    <a:pt x="615" y="22"/>
                  </a:lnTo>
                  <a:lnTo>
                    <a:pt x="663" y="46"/>
                  </a:lnTo>
                  <a:lnTo>
                    <a:pt x="717" y="71"/>
                  </a:lnTo>
                  <a:lnTo>
                    <a:pt x="772" y="89"/>
                  </a:lnTo>
                  <a:lnTo>
                    <a:pt x="801" y="95"/>
                  </a:lnTo>
                  <a:lnTo>
                    <a:pt x="832" y="102"/>
                  </a:lnTo>
                  <a:lnTo>
                    <a:pt x="892" y="111"/>
                  </a:lnTo>
                  <a:lnTo>
                    <a:pt x="952" y="115"/>
                  </a:lnTo>
                  <a:lnTo>
                    <a:pt x="1007" y="113"/>
                  </a:lnTo>
                  <a:lnTo>
                    <a:pt x="1063" y="108"/>
                  </a:lnTo>
                  <a:lnTo>
                    <a:pt x="1094" y="111"/>
                  </a:lnTo>
                  <a:lnTo>
                    <a:pt x="1127" y="117"/>
                  </a:lnTo>
                  <a:lnTo>
                    <a:pt x="1158" y="126"/>
                  </a:lnTo>
                  <a:lnTo>
                    <a:pt x="1185" y="140"/>
                  </a:lnTo>
                  <a:lnTo>
                    <a:pt x="1205" y="148"/>
                  </a:lnTo>
                  <a:lnTo>
                    <a:pt x="1220" y="160"/>
                  </a:lnTo>
                  <a:lnTo>
                    <a:pt x="1254" y="191"/>
                  </a:lnTo>
                  <a:lnTo>
                    <a:pt x="1285" y="222"/>
                  </a:lnTo>
                  <a:lnTo>
                    <a:pt x="1318" y="255"/>
                  </a:lnTo>
                  <a:lnTo>
                    <a:pt x="1336" y="273"/>
                  </a:lnTo>
                  <a:lnTo>
                    <a:pt x="1356" y="288"/>
                  </a:lnTo>
                  <a:lnTo>
                    <a:pt x="1380" y="302"/>
                  </a:lnTo>
                  <a:lnTo>
                    <a:pt x="1404" y="315"/>
                  </a:lnTo>
                  <a:lnTo>
                    <a:pt x="1436" y="326"/>
                  </a:lnTo>
                  <a:lnTo>
                    <a:pt x="1469" y="335"/>
                  </a:lnTo>
                  <a:lnTo>
                    <a:pt x="1507" y="341"/>
                  </a:lnTo>
                  <a:lnTo>
                    <a:pt x="1549" y="348"/>
                  </a:lnTo>
                  <a:lnTo>
                    <a:pt x="1562" y="348"/>
                  </a:lnTo>
                  <a:lnTo>
                    <a:pt x="1573" y="350"/>
                  </a:lnTo>
                  <a:lnTo>
                    <a:pt x="1589" y="355"/>
                  </a:lnTo>
                  <a:lnTo>
                    <a:pt x="1604" y="355"/>
                  </a:lnTo>
                  <a:lnTo>
                    <a:pt x="1624" y="357"/>
                  </a:lnTo>
                  <a:lnTo>
                    <a:pt x="1604" y="373"/>
                  </a:lnTo>
                  <a:lnTo>
                    <a:pt x="1580" y="388"/>
                  </a:lnTo>
                  <a:lnTo>
                    <a:pt x="1558" y="399"/>
                  </a:lnTo>
                  <a:lnTo>
                    <a:pt x="1535" y="408"/>
                  </a:lnTo>
                  <a:lnTo>
                    <a:pt x="1511" y="417"/>
                  </a:lnTo>
                  <a:lnTo>
                    <a:pt x="1487" y="421"/>
                  </a:lnTo>
                  <a:lnTo>
                    <a:pt x="1464" y="426"/>
                  </a:lnTo>
                  <a:lnTo>
                    <a:pt x="1440" y="426"/>
                  </a:lnTo>
                  <a:lnTo>
                    <a:pt x="1418" y="426"/>
                  </a:lnTo>
                  <a:lnTo>
                    <a:pt x="1393" y="424"/>
                  </a:lnTo>
                  <a:lnTo>
                    <a:pt x="1369" y="419"/>
                  </a:lnTo>
                  <a:lnTo>
                    <a:pt x="1345" y="410"/>
                  </a:lnTo>
                  <a:lnTo>
                    <a:pt x="1320" y="404"/>
                  </a:lnTo>
                  <a:lnTo>
                    <a:pt x="1296" y="393"/>
                  </a:lnTo>
                  <a:lnTo>
                    <a:pt x="1271" y="379"/>
                  </a:lnTo>
                  <a:lnTo>
                    <a:pt x="1249" y="366"/>
                  </a:lnTo>
                  <a:lnTo>
                    <a:pt x="1227" y="350"/>
                  </a:lnTo>
                  <a:lnTo>
                    <a:pt x="1205" y="335"/>
                  </a:lnTo>
                  <a:lnTo>
                    <a:pt x="1185" y="322"/>
                  </a:lnTo>
                  <a:lnTo>
                    <a:pt x="1167" y="308"/>
                  </a:lnTo>
                  <a:lnTo>
                    <a:pt x="1129" y="286"/>
                  </a:lnTo>
                  <a:lnTo>
                    <a:pt x="1094" y="268"/>
                  </a:lnTo>
                  <a:lnTo>
                    <a:pt x="1056" y="255"/>
                  </a:lnTo>
                  <a:lnTo>
                    <a:pt x="1036" y="250"/>
                  </a:lnTo>
                  <a:lnTo>
                    <a:pt x="1014" y="248"/>
                  </a:lnTo>
                  <a:lnTo>
                    <a:pt x="992" y="248"/>
                  </a:lnTo>
                  <a:lnTo>
                    <a:pt x="970" y="248"/>
                  </a:lnTo>
                  <a:lnTo>
                    <a:pt x="945" y="250"/>
                  </a:lnTo>
                  <a:lnTo>
                    <a:pt x="919" y="257"/>
                  </a:lnTo>
                  <a:lnTo>
                    <a:pt x="905" y="259"/>
                  </a:lnTo>
                  <a:lnTo>
                    <a:pt x="890" y="259"/>
                  </a:lnTo>
                  <a:lnTo>
                    <a:pt x="865" y="257"/>
                  </a:lnTo>
                  <a:lnTo>
                    <a:pt x="854" y="255"/>
                  </a:lnTo>
                  <a:lnTo>
                    <a:pt x="839" y="250"/>
                  </a:lnTo>
                  <a:lnTo>
                    <a:pt x="823" y="248"/>
                  </a:lnTo>
                  <a:lnTo>
                    <a:pt x="801" y="246"/>
                  </a:lnTo>
                  <a:lnTo>
                    <a:pt x="801" y="242"/>
                  </a:lnTo>
                  <a:lnTo>
                    <a:pt x="801" y="24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74" name="Freeform 18"/>
            <p:cNvSpPr>
              <a:spLocks/>
            </p:cNvSpPr>
            <p:nvPr/>
          </p:nvSpPr>
          <p:spPr bwMode="auto">
            <a:xfrm>
              <a:off x="795" y="1134"/>
              <a:ext cx="149" cy="151"/>
            </a:xfrm>
            <a:custGeom>
              <a:avLst/>
              <a:gdLst>
                <a:gd name="T0" fmla="*/ 69 w 149"/>
                <a:gd name="T1" fmla="*/ 151 h 151"/>
                <a:gd name="T2" fmla="*/ 54 w 149"/>
                <a:gd name="T3" fmla="*/ 149 h 151"/>
                <a:gd name="T4" fmla="*/ 40 w 149"/>
                <a:gd name="T5" fmla="*/ 142 h 151"/>
                <a:gd name="T6" fmla="*/ 27 w 149"/>
                <a:gd name="T7" fmla="*/ 135 h 151"/>
                <a:gd name="T8" fmla="*/ 16 w 149"/>
                <a:gd name="T9" fmla="*/ 127 h 151"/>
                <a:gd name="T10" fmla="*/ 9 w 149"/>
                <a:gd name="T11" fmla="*/ 113 h 151"/>
                <a:gd name="T12" fmla="*/ 3 w 149"/>
                <a:gd name="T13" fmla="*/ 100 h 151"/>
                <a:gd name="T14" fmla="*/ 0 w 149"/>
                <a:gd name="T15" fmla="*/ 84 h 151"/>
                <a:gd name="T16" fmla="*/ 0 w 149"/>
                <a:gd name="T17" fmla="*/ 69 h 151"/>
                <a:gd name="T18" fmla="*/ 3 w 149"/>
                <a:gd name="T19" fmla="*/ 56 h 151"/>
                <a:gd name="T20" fmla="*/ 7 w 149"/>
                <a:gd name="T21" fmla="*/ 42 h 151"/>
                <a:gd name="T22" fmla="*/ 16 w 149"/>
                <a:gd name="T23" fmla="*/ 31 h 151"/>
                <a:gd name="T24" fmla="*/ 25 w 149"/>
                <a:gd name="T25" fmla="*/ 20 h 151"/>
                <a:gd name="T26" fmla="*/ 36 w 149"/>
                <a:gd name="T27" fmla="*/ 11 h 151"/>
                <a:gd name="T28" fmla="*/ 49 w 149"/>
                <a:gd name="T29" fmla="*/ 5 h 151"/>
                <a:gd name="T30" fmla="*/ 65 w 149"/>
                <a:gd name="T31" fmla="*/ 0 h 151"/>
                <a:gd name="T32" fmla="*/ 80 w 149"/>
                <a:gd name="T33" fmla="*/ 0 h 151"/>
                <a:gd name="T34" fmla="*/ 94 w 149"/>
                <a:gd name="T35" fmla="*/ 2 h 151"/>
                <a:gd name="T36" fmla="*/ 107 w 149"/>
                <a:gd name="T37" fmla="*/ 9 h 151"/>
                <a:gd name="T38" fmla="*/ 120 w 149"/>
                <a:gd name="T39" fmla="*/ 18 h 151"/>
                <a:gd name="T40" fmla="*/ 129 w 149"/>
                <a:gd name="T41" fmla="*/ 27 h 151"/>
                <a:gd name="T42" fmla="*/ 138 w 149"/>
                <a:gd name="T43" fmla="*/ 40 h 151"/>
                <a:gd name="T44" fmla="*/ 145 w 149"/>
                <a:gd name="T45" fmla="*/ 51 h 151"/>
                <a:gd name="T46" fmla="*/ 149 w 149"/>
                <a:gd name="T47" fmla="*/ 67 h 151"/>
                <a:gd name="T48" fmla="*/ 149 w 149"/>
                <a:gd name="T49" fmla="*/ 82 h 151"/>
                <a:gd name="T50" fmla="*/ 147 w 149"/>
                <a:gd name="T51" fmla="*/ 96 h 151"/>
                <a:gd name="T52" fmla="*/ 140 w 149"/>
                <a:gd name="T53" fmla="*/ 111 h 151"/>
                <a:gd name="T54" fmla="*/ 134 w 149"/>
                <a:gd name="T55" fmla="*/ 124 h 151"/>
                <a:gd name="T56" fmla="*/ 123 w 149"/>
                <a:gd name="T57" fmla="*/ 133 h 151"/>
                <a:gd name="T58" fmla="*/ 111 w 149"/>
                <a:gd name="T59" fmla="*/ 142 h 151"/>
                <a:gd name="T60" fmla="*/ 98 w 149"/>
                <a:gd name="T61" fmla="*/ 149 h 151"/>
                <a:gd name="T62" fmla="*/ 83 w 149"/>
                <a:gd name="T63" fmla="*/ 151 h 151"/>
                <a:gd name="T64" fmla="*/ 67 w 149"/>
                <a:gd name="T65" fmla="*/ 151 h 151"/>
                <a:gd name="T66" fmla="*/ 69 w 149"/>
                <a:gd name="T67" fmla="*/ 151 h 1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1">
                  <a:moveTo>
                    <a:pt x="69" y="151"/>
                  </a:moveTo>
                  <a:lnTo>
                    <a:pt x="54" y="149"/>
                  </a:lnTo>
                  <a:lnTo>
                    <a:pt x="40" y="142"/>
                  </a:lnTo>
                  <a:lnTo>
                    <a:pt x="27" y="135"/>
                  </a:lnTo>
                  <a:lnTo>
                    <a:pt x="16" y="127"/>
                  </a:lnTo>
                  <a:lnTo>
                    <a:pt x="9" y="113"/>
                  </a:lnTo>
                  <a:lnTo>
                    <a:pt x="3" y="100"/>
                  </a:lnTo>
                  <a:lnTo>
                    <a:pt x="0" y="84"/>
                  </a:lnTo>
                  <a:lnTo>
                    <a:pt x="0" y="69"/>
                  </a:lnTo>
                  <a:lnTo>
                    <a:pt x="3" y="56"/>
                  </a:lnTo>
                  <a:lnTo>
                    <a:pt x="7" y="42"/>
                  </a:lnTo>
                  <a:lnTo>
                    <a:pt x="16" y="31"/>
                  </a:lnTo>
                  <a:lnTo>
                    <a:pt x="25" y="20"/>
                  </a:lnTo>
                  <a:lnTo>
                    <a:pt x="36" y="11"/>
                  </a:lnTo>
                  <a:lnTo>
                    <a:pt x="49" y="5"/>
                  </a:lnTo>
                  <a:lnTo>
                    <a:pt x="65" y="0"/>
                  </a:lnTo>
                  <a:lnTo>
                    <a:pt x="80" y="0"/>
                  </a:lnTo>
                  <a:lnTo>
                    <a:pt x="94" y="2"/>
                  </a:lnTo>
                  <a:lnTo>
                    <a:pt x="107" y="9"/>
                  </a:lnTo>
                  <a:lnTo>
                    <a:pt x="120" y="18"/>
                  </a:lnTo>
                  <a:lnTo>
                    <a:pt x="129" y="27"/>
                  </a:lnTo>
                  <a:lnTo>
                    <a:pt x="138" y="40"/>
                  </a:lnTo>
                  <a:lnTo>
                    <a:pt x="145" y="51"/>
                  </a:lnTo>
                  <a:lnTo>
                    <a:pt x="149" y="67"/>
                  </a:lnTo>
                  <a:lnTo>
                    <a:pt x="149" y="82"/>
                  </a:lnTo>
                  <a:lnTo>
                    <a:pt x="147" y="96"/>
                  </a:lnTo>
                  <a:lnTo>
                    <a:pt x="140" y="111"/>
                  </a:lnTo>
                  <a:lnTo>
                    <a:pt x="134" y="124"/>
                  </a:lnTo>
                  <a:lnTo>
                    <a:pt x="123" y="133"/>
                  </a:lnTo>
                  <a:lnTo>
                    <a:pt x="111" y="142"/>
                  </a:lnTo>
                  <a:lnTo>
                    <a:pt x="98" y="149"/>
                  </a:lnTo>
                  <a:lnTo>
                    <a:pt x="83" y="151"/>
                  </a:lnTo>
                  <a:lnTo>
                    <a:pt x="67" y="151"/>
                  </a:lnTo>
                  <a:lnTo>
                    <a:pt x="69" y="15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75" name="Freeform 19"/>
            <p:cNvSpPr>
              <a:spLocks/>
            </p:cNvSpPr>
            <p:nvPr/>
          </p:nvSpPr>
          <p:spPr bwMode="auto">
            <a:xfrm>
              <a:off x="534" y="1309"/>
              <a:ext cx="645" cy="821"/>
            </a:xfrm>
            <a:custGeom>
              <a:avLst/>
              <a:gdLst>
                <a:gd name="T0" fmla="*/ 299 w 645"/>
                <a:gd name="T1" fmla="*/ 11 h 821"/>
                <a:gd name="T2" fmla="*/ 293 w 645"/>
                <a:gd name="T3" fmla="*/ 11 h 821"/>
                <a:gd name="T4" fmla="*/ 636 w 645"/>
                <a:gd name="T5" fmla="*/ 819 h 821"/>
                <a:gd name="T6" fmla="*/ 641 w 645"/>
                <a:gd name="T7" fmla="*/ 813 h 821"/>
                <a:gd name="T8" fmla="*/ 6 w 645"/>
                <a:gd name="T9" fmla="*/ 813 h 821"/>
                <a:gd name="T10" fmla="*/ 11 w 645"/>
                <a:gd name="T11" fmla="*/ 819 h 821"/>
                <a:gd name="T12" fmla="*/ 299 w 645"/>
                <a:gd name="T13" fmla="*/ 11 h 821"/>
                <a:gd name="T14" fmla="*/ 297 w 645"/>
                <a:gd name="T15" fmla="*/ 0 h 821"/>
                <a:gd name="T16" fmla="*/ 0 w 645"/>
                <a:gd name="T17" fmla="*/ 821 h 821"/>
                <a:gd name="T18" fmla="*/ 645 w 645"/>
                <a:gd name="T19" fmla="*/ 821 h 821"/>
                <a:gd name="T20" fmla="*/ 297 w 645"/>
                <a:gd name="T21" fmla="*/ 0 h 821"/>
                <a:gd name="T22" fmla="*/ 299 w 645"/>
                <a:gd name="T23" fmla="*/ 11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5" h="821">
                  <a:moveTo>
                    <a:pt x="299" y="11"/>
                  </a:moveTo>
                  <a:lnTo>
                    <a:pt x="293" y="11"/>
                  </a:lnTo>
                  <a:lnTo>
                    <a:pt x="636" y="819"/>
                  </a:lnTo>
                  <a:lnTo>
                    <a:pt x="641" y="813"/>
                  </a:lnTo>
                  <a:lnTo>
                    <a:pt x="6" y="813"/>
                  </a:lnTo>
                  <a:lnTo>
                    <a:pt x="11" y="819"/>
                  </a:lnTo>
                  <a:lnTo>
                    <a:pt x="299" y="11"/>
                  </a:lnTo>
                  <a:lnTo>
                    <a:pt x="297" y="0"/>
                  </a:lnTo>
                  <a:lnTo>
                    <a:pt x="0" y="821"/>
                  </a:lnTo>
                  <a:lnTo>
                    <a:pt x="645" y="821"/>
                  </a:lnTo>
                  <a:lnTo>
                    <a:pt x="297" y="0"/>
                  </a:lnTo>
                  <a:lnTo>
                    <a:pt x="299"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76" name="Freeform 20"/>
            <p:cNvSpPr>
              <a:spLocks/>
            </p:cNvSpPr>
            <p:nvPr/>
          </p:nvSpPr>
          <p:spPr bwMode="auto">
            <a:xfrm>
              <a:off x="827" y="1325"/>
              <a:ext cx="8" cy="801"/>
            </a:xfrm>
            <a:custGeom>
              <a:avLst/>
              <a:gdLst>
                <a:gd name="T0" fmla="*/ 0 w 8"/>
                <a:gd name="T1" fmla="*/ 0 h 801"/>
                <a:gd name="T2" fmla="*/ 2 w 8"/>
                <a:gd name="T3" fmla="*/ 801 h 801"/>
                <a:gd name="T4" fmla="*/ 8 w 8"/>
                <a:gd name="T5" fmla="*/ 801 h 801"/>
                <a:gd name="T6" fmla="*/ 6 w 8"/>
                <a:gd name="T7" fmla="*/ 0 h 801"/>
                <a:gd name="T8" fmla="*/ 0 w 8"/>
                <a:gd name="T9" fmla="*/ 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01">
                  <a:moveTo>
                    <a:pt x="0" y="0"/>
                  </a:moveTo>
                  <a:lnTo>
                    <a:pt x="2" y="801"/>
                  </a:lnTo>
                  <a:lnTo>
                    <a:pt x="8" y="801"/>
                  </a:lnTo>
                  <a:lnTo>
                    <a:pt x="6"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77" name="Freeform 21"/>
            <p:cNvSpPr>
              <a:spLocks/>
            </p:cNvSpPr>
            <p:nvPr/>
          </p:nvSpPr>
          <p:spPr bwMode="auto">
            <a:xfrm>
              <a:off x="385" y="2122"/>
              <a:ext cx="919" cy="48"/>
            </a:xfrm>
            <a:custGeom>
              <a:avLst/>
              <a:gdLst>
                <a:gd name="T0" fmla="*/ 919 w 919"/>
                <a:gd name="T1" fmla="*/ 42 h 48"/>
                <a:gd name="T2" fmla="*/ 919 w 919"/>
                <a:gd name="T3" fmla="*/ 0 h 48"/>
                <a:gd name="T4" fmla="*/ 0 w 919"/>
                <a:gd name="T5" fmla="*/ 4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4"/>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78" name="Freeform 22"/>
            <p:cNvSpPr>
              <a:spLocks/>
            </p:cNvSpPr>
            <p:nvPr/>
          </p:nvSpPr>
          <p:spPr bwMode="auto">
            <a:xfrm>
              <a:off x="492" y="2146"/>
              <a:ext cx="712" cy="66"/>
            </a:xfrm>
            <a:custGeom>
              <a:avLst/>
              <a:gdLst>
                <a:gd name="T0" fmla="*/ 712 w 712"/>
                <a:gd name="T1" fmla="*/ 62 h 66"/>
                <a:gd name="T2" fmla="*/ 710 w 712"/>
                <a:gd name="T3" fmla="*/ 0 h 66"/>
                <a:gd name="T4" fmla="*/ 0 w 712"/>
                <a:gd name="T5" fmla="*/ 4 h 66"/>
                <a:gd name="T6" fmla="*/ 0 w 712"/>
                <a:gd name="T7" fmla="*/ 66 h 66"/>
                <a:gd name="T8" fmla="*/ 712 w 712"/>
                <a:gd name="T9" fmla="*/ 6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6">
                  <a:moveTo>
                    <a:pt x="712" y="62"/>
                  </a:moveTo>
                  <a:lnTo>
                    <a:pt x="710" y="0"/>
                  </a:lnTo>
                  <a:lnTo>
                    <a:pt x="0" y="4"/>
                  </a:lnTo>
                  <a:lnTo>
                    <a:pt x="0" y="66"/>
                  </a:lnTo>
                  <a:lnTo>
                    <a:pt x="712" y="6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79" name="Freeform 23"/>
            <p:cNvSpPr>
              <a:spLocks/>
            </p:cNvSpPr>
            <p:nvPr/>
          </p:nvSpPr>
          <p:spPr bwMode="auto">
            <a:xfrm>
              <a:off x="598" y="2190"/>
              <a:ext cx="519" cy="74"/>
            </a:xfrm>
            <a:custGeom>
              <a:avLst/>
              <a:gdLst>
                <a:gd name="T0" fmla="*/ 519 w 519"/>
                <a:gd name="T1" fmla="*/ 0 h 74"/>
                <a:gd name="T2" fmla="*/ 0 w 519"/>
                <a:gd name="T3" fmla="*/ 3 h 74"/>
                <a:gd name="T4" fmla="*/ 2 w 519"/>
                <a:gd name="T5" fmla="*/ 3 h 74"/>
                <a:gd name="T6" fmla="*/ 4 w 519"/>
                <a:gd name="T7" fmla="*/ 16 h 74"/>
                <a:gd name="T8" fmla="*/ 9 w 519"/>
                <a:gd name="T9" fmla="*/ 29 h 74"/>
                <a:gd name="T10" fmla="*/ 18 w 519"/>
                <a:gd name="T11" fmla="*/ 40 h 74"/>
                <a:gd name="T12" fmla="*/ 27 w 519"/>
                <a:gd name="T13" fmla="*/ 51 h 74"/>
                <a:gd name="T14" fmla="*/ 36 w 519"/>
                <a:gd name="T15" fmla="*/ 60 h 74"/>
                <a:gd name="T16" fmla="*/ 49 w 519"/>
                <a:gd name="T17" fmla="*/ 67 h 74"/>
                <a:gd name="T18" fmla="*/ 60 w 519"/>
                <a:gd name="T19" fmla="*/ 71 h 74"/>
                <a:gd name="T20" fmla="*/ 73 w 519"/>
                <a:gd name="T21" fmla="*/ 74 h 74"/>
                <a:gd name="T22" fmla="*/ 69 w 519"/>
                <a:gd name="T23" fmla="*/ 74 h 74"/>
                <a:gd name="T24" fmla="*/ 448 w 519"/>
                <a:gd name="T25" fmla="*/ 69 h 74"/>
                <a:gd name="T26" fmla="*/ 453 w 519"/>
                <a:gd name="T27" fmla="*/ 69 h 74"/>
                <a:gd name="T28" fmla="*/ 462 w 519"/>
                <a:gd name="T29" fmla="*/ 67 h 74"/>
                <a:gd name="T30" fmla="*/ 473 w 519"/>
                <a:gd name="T31" fmla="*/ 65 h 74"/>
                <a:gd name="T32" fmla="*/ 484 w 519"/>
                <a:gd name="T33" fmla="*/ 58 h 74"/>
                <a:gd name="T34" fmla="*/ 495 w 519"/>
                <a:gd name="T35" fmla="*/ 49 h 74"/>
                <a:gd name="T36" fmla="*/ 506 w 519"/>
                <a:gd name="T37" fmla="*/ 38 h 74"/>
                <a:gd name="T38" fmla="*/ 513 w 519"/>
                <a:gd name="T39" fmla="*/ 27 h 74"/>
                <a:gd name="T40" fmla="*/ 519 w 519"/>
                <a:gd name="T41" fmla="*/ 14 h 74"/>
                <a:gd name="T42" fmla="*/ 519 w 51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9" h="74">
                  <a:moveTo>
                    <a:pt x="519" y="0"/>
                  </a:moveTo>
                  <a:lnTo>
                    <a:pt x="0" y="3"/>
                  </a:lnTo>
                  <a:lnTo>
                    <a:pt x="2" y="3"/>
                  </a:lnTo>
                  <a:lnTo>
                    <a:pt x="4" y="16"/>
                  </a:lnTo>
                  <a:lnTo>
                    <a:pt x="9" y="29"/>
                  </a:lnTo>
                  <a:lnTo>
                    <a:pt x="18" y="40"/>
                  </a:lnTo>
                  <a:lnTo>
                    <a:pt x="27" y="51"/>
                  </a:lnTo>
                  <a:lnTo>
                    <a:pt x="36" y="60"/>
                  </a:lnTo>
                  <a:lnTo>
                    <a:pt x="49" y="67"/>
                  </a:lnTo>
                  <a:lnTo>
                    <a:pt x="60" y="71"/>
                  </a:lnTo>
                  <a:lnTo>
                    <a:pt x="73" y="74"/>
                  </a:lnTo>
                  <a:lnTo>
                    <a:pt x="69" y="74"/>
                  </a:lnTo>
                  <a:lnTo>
                    <a:pt x="448" y="69"/>
                  </a:lnTo>
                  <a:lnTo>
                    <a:pt x="453" y="69"/>
                  </a:lnTo>
                  <a:lnTo>
                    <a:pt x="462" y="67"/>
                  </a:lnTo>
                  <a:lnTo>
                    <a:pt x="473" y="65"/>
                  </a:lnTo>
                  <a:lnTo>
                    <a:pt x="484" y="58"/>
                  </a:lnTo>
                  <a:lnTo>
                    <a:pt x="495" y="49"/>
                  </a:lnTo>
                  <a:lnTo>
                    <a:pt x="506" y="38"/>
                  </a:lnTo>
                  <a:lnTo>
                    <a:pt x="513" y="27"/>
                  </a:lnTo>
                  <a:lnTo>
                    <a:pt x="519" y="14"/>
                  </a:lnTo>
                  <a:lnTo>
                    <a:pt x="519"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80" name="Freeform 24"/>
            <p:cNvSpPr>
              <a:spLocks/>
            </p:cNvSpPr>
            <p:nvPr/>
          </p:nvSpPr>
          <p:spPr bwMode="auto">
            <a:xfrm>
              <a:off x="1557" y="981"/>
              <a:ext cx="115" cy="113"/>
            </a:xfrm>
            <a:custGeom>
              <a:avLst/>
              <a:gdLst>
                <a:gd name="T0" fmla="*/ 57 w 115"/>
                <a:gd name="T1" fmla="*/ 2 h 113"/>
                <a:gd name="T2" fmla="*/ 68 w 115"/>
                <a:gd name="T3" fmla="*/ 4 h 113"/>
                <a:gd name="T4" fmla="*/ 79 w 115"/>
                <a:gd name="T5" fmla="*/ 7 h 113"/>
                <a:gd name="T6" fmla="*/ 91 w 115"/>
                <a:gd name="T7" fmla="*/ 11 h 113"/>
                <a:gd name="T8" fmla="*/ 97 w 115"/>
                <a:gd name="T9" fmla="*/ 18 h 113"/>
                <a:gd name="T10" fmla="*/ 106 w 115"/>
                <a:gd name="T11" fmla="*/ 27 h 113"/>
                <a:gd name="T12" fmla="*/ 111 w 115"/>
                <a:gd name="T13" fmla="*/ 36 h 113"/>
                <a:gd name="T14" fmla="*/ 113 w 115"/>
                <a:gd name="T15" fmla="*/ 47 h 113"/>
                <a:gd name="T16" fmla="*/ 115 w 115"/>
                <a:gd name="T17" fmla="*/ 58 h 113"/>
                <a:gd name="T18" fmla="*/ 113 w 115"/>
                <a:gd name="T19" fmla="*/ 69 h 113"/>
                <a:gd name="T20" fmla="*/ 111 w 115"/>
                <a:gd name="T21" fmla="*/ 80 h 113"/>
                <a:gd name="T22" fmla="*/ 106 w 115"/>
                <a:gd name="T23" fmla="*/ 89 h 113"/>
                <a:gd name="T24" fmla="*/ 91 w 115"/>
                <a:gd name="T25" fmla="*/ 104 h 113"/>
                <a:gd name="T26" fmla="*/ 79 w 115"/>
                <a:gd name="T27" fmla="*/ 111 h 113"/>
                <a:gd name="T28" fmla="*/ 68 w 115"/>
                <a:gd name="T29" fmla="*/ 113 h 113"/>
                <a:gd name="T30" fmla="*/ 57 w 115"/>
                <a:gd name="T31" fmla="*/ 113 h 113"/>
                <a:gd name="T32" fmla="*/ 46 w 115"/>
                <a:gd name="T33" fmla="*/ 113 h 113"/>
                <a:gd name="T34" fmla="*/ 35 w 115"/>
                <a:gd name="T35" fmla="*/ 111 h 113"/>
                <a:gd name="T36" fmla="*/ 24 w 115"/>
                <a:gd name="T37" fmla="*/ 104 h 113"/>
                <a:gd name="T38" fmla="*/ 8 w 115"/>
                <a:gd name="T39" fmla="*/ 89 h 113"/>
                <a:gd name="T40" fmla="*/ 4 w 115"/>
                <a:gd name="T41" fmla="*/ 80 h 113"/>
                <a:gd name="T42" fmla="*/ 0 w 115"/>
                <a:gd name="T43" fmla="*/ 69 h 113"/>
                <a:gd name="T44" fmla="*/ 0 w 115"/>
                <a:gd name="T45" fmla="*/ 58 h 113"/>
                <a:gd name="T46" fmla="*/ 0 w 115"/>
                <a:gd name="T47" fmla="*/ 47 h 113"/>
                <a:gd name="T48" fmla="*/ 4 w 115"/>
                <a:gd name="T49" fmla="*/ 36 h 113"/>
                <a:gd name="T50" fmla="*/ 8 w 115"/>
                <a:gd name="T51" fmla="*/ 27 h 113"/>
                <a:gd name="T52" fmla="*/ 17 w 115"/>
                <a:gd name="T53" fmla="*/ 18 h 113"/>
                <a:gd name="T54" fmla="*/ 24 w 115"/>
                <a:gd name="T55" fmla="*/ 11 h 113"/>
                <a:gd name="T56" fmla="*/ 35 w 115"/>
                <a:gd name="T57" fmla="*/ 7 h 113"/>
                <a:gd name="T58" fmla="*/ 46 w 115"/>
                <a:gd name="T59" fmla="*/ 4 h 113"/>
                <a:gd name="T60" fmla="*/ 57 w 115"/>
                <a:gd name="T61" fmla="*/ 2 h 113"/>
                <a:gd name="T62" fmla="*/ 55 w 115"/>
                <a:gd name="T63" fmla="*/ 0 h 113"/>
                <a:gd name="T64" fmla="*/ 57 w 115"/>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3">
                  <a:moveTo>
                    <a:pt x="57" y="2"/>
                  </a:moveTo>
                  <a:lnTo>
                    <a:pt x="68" y="4"/>
                  </a:lnTo>
                  <a:lnTo>
                    <a:pt x="79" y="7"/>
                  </a:lnTo>
                  <a:lnTo>
                    <a:pt x="91" y="11"/>
                  </a:lnTo>
                  <a:lnTo>
                    <a:pt x="97" y="18"/>
                  </a:lnTo>
                  <a:lnTo>
                    <a:pt x="106" y="27"/>
                  </a:lnTo>
                  <a:lnTo>
                    <a:pt x="111" y="36"/>
                  </a:lnTo>
                  <a:lnTo>
                    <a:pt x="113" y="47"/>
                  </a:lnTo>
                  <a:lnTo>
                    <a:pt x="115" y="58"/>
                  </a:lnTo>
                  <a:lnTo>
                    <a:pt x="113" y="69"/>
                  </a:lnTo>
                  <a:lnTo>
                    <a:pt x="111" y="80"/>
                  </a:lnTo>
                  <a:lnTo>
                    <a:pt x="106" y="89"/>
                  </a:lnTo>
                  <a:lnTo>
                    <a:pt x="91" y="104"/>
                  </a:lnTo>
                  <a:lnTo>
                    <a:pt x="79" y="111"/>
                  </a:lnTo>
                  <a:lnTo>
                    <a:pt x="68" y="113"/>
                  </a:lnTo>
                  <a:lnTo>
                    <a:pt x="57" y="113"/>
                  </a:lnTo>
                  <a:lnTo>
                    <a:pt x="46" y="113"/>
                  </a:lnTo>
                  <a:lnTo>
                    <a:pt x="35" y="111"/>
                  </a:lnTo>
                  <a:lnTo>
                    <a:pt x="24" y="104"/>
                  </a:lnTo>
                  <a:lnTo>
                    <a:pt x="8" y="89"/>
                  </a:lnTo>
                  <a:lnTo>
                    <a:pt x="4" y="80"/>
                  </a:lnTo>
                  <a:lnTo>
                    <a:pt x="0" y="69"/>
                  </a:lnTo>
                  <a:lnTo>
                    <a:pt x="0" y="58"/>
                  </a:lnTo>
                  <a:lnTo>
                    <a:pt x="0" y="47"/>
                  </a:lnTo>
                  <a:lnTo>
                    <a:pt x="4" y="36"/>
                  </a:lnTo>
                  <a:lnTo>
                    <a:pt x="8" y="27"/>
                  </a:lnTo>
                  <a:lnTo>
                    <a:pt x="17" y="18"/>
                  </a:lnTo>
                  <a:lnTo>
                    <a:pt x="24" y="11"/>
                  </a:lnTo>
                  <a:lnTo>
                    <a:pt x="35" y="7"/>
                  </a:lnTo>
                  <a:lnTo>
                    <a:pt x="46" y="4"/>
                  </a:lnTo>
                  <a:lnTo>
                    <a:pt x="57" y="2"/>
                  </a:lnTo>
                  <a:lnTo>
                    <a:pt x="55" y="0"/>
                  </a:lnTo>
                  <a:lnTo>
                    <a:pt x="57" y="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81" name="Freeform 25"/>
            <p:cNvSpPr>
              <a:spLocks/>
            </p:cNvSpPr>
            <p:nvPr/>
          </p:nvSpPr>
          <p:spPr bwMode="auto">
            <a:xfrm>
              <a:off x="1463" y="1119"/>
              <a:ext cx="307" cy="488"/>
            </a:xfrm>
            <a:custGeom>
              <a:avLst/>
              <a:gdLst>
                <a:gd name="T0" fmla="*/ 151 w 307"/>
                <a:gd name="T1" fmla="*/ 488 h 488"/>
                <a:gd name="T2" fmla="*/ 127 w 307"/>
                <a:gd name="T3" fmla="*/ 486 h 488"/>
                <a:gd name="T4" fmla="*/ 105 w 307"/>
                <a:gd name="T5" fmla="*/ 483 h 488"/>
                <a:gd name="T6" fmla="*/ 87 w 307"/>
                <a:gd name="T7" fmla="*/ 479 h 488"/>
                <a:gd name="T8" fmla="*/ 69 w 307"/>
                <a:gd name="T9" fmla="*/ 472 h 488"/>
                <a:gd name="T10" fmla="*/ 54 w 307"/>
                <a:gd name="T11" fmla="*/ 463 h 488"/>
                <a:gd name="T12" fmla="*/ 43 w 307"/>
                <a:gd name="T13" fmla="*/ 452 h 488"/>
                <a:gd name="T14" fmla="*/ 29 w 307"/>
                <a:gd name="T15" fmla="*/ 439 h 488"/>
                <a:gd name="T16" fmla="*/ 18 w 307"/>
                <a:gd name="T17" fmla="*/ 423 h 488"/>
                <a:gd name="T18" fmla="*/ 11 w 307"/>
                <a:gd name="T19" fmla="*/ 408 h 488"/>
                <a:gd name="T20" fmla="*/ 5 w 307"/>
                <a:gd name="T21" fmla="*/ 392 h 488"/>
                <a:gd name="T22" fmla="*/ 0 w 307"/>
                <a:gd name="T23" fmla="*/ 375 h 488"/>
                <a:gd name="T24" fmla="*/ 0 w 307"/>
                <a:gd name="T25" fmla="*/ 359 h 488"/>
                <a:gd name="T26" fmla="*/ 0 w 307"/>
                <a:gd name="T27" fmla="*/ 324 h 488"/>
                <a:gd name="T28" fmla="*/ 9 w 307"/>
                <a:gd name="T29" fmla="*/ 288 h 488"/>
                <a:gd name="T30" fmla="*/ 14 w 307"/>
                <a:gd name="T31" fmla="*/ 268 h 488"/>
                <a:gd name="T32" fmla="*/ 20 w 307"/>
                <a:gd name="T33" fmla="*/ 248 h 488"/>
                <a:gd name="T34" fmla="*/ 36 w 307"/>
                <a:gd name="T35" fmla="*/ 201 h 488"/>
                <a:gd name="T36" fmla="*/ 58 w 307"/>
                <a:gd name="T37" fmla="*/ 157 h 488"/>
                <a:gd name="T38" fmla="*/ 78 w 307"/>
                <a:gd name="T39" fmla="*/ 117 h 488"/>
                <a:gd name="T40" fmla="*/ 91 w 307"/>
                <a:gd name="T41" fmla="*/ 91 h 488"/>
                <a:gd name="T42" fmla="*/ 109 w 307"/>
                <a:gd name="T43" fmla="*/ 64 h 488"/>
                <a:gd name="T44" fmla="*/ 129 w 307"/>
                <a:gd name="T45" fmla="*/ 33 h 488"/>
                <a:gd name="T46" fmla="*/ 151 w 307"/>
                <a:gd name="T47" fmla="*/ 0 h 488"/>
                <a:gd name="T48" fmla="*/ 178 w 307"/>
                <a:gd name="T49" fmla="*/ 33 h 488"/>
                <a:gd name="T50" fmla="*/ 198 w 307"/>
                <a:gd name="T51" fmla="*/ 64 h 488"/>
                <a:gd name="T52" fmla="*/ 216 w 307"/>
                <a:gd name="T53" fmla="*/ 91 h 488"/>
                <a:gd name="T54" fmla="*/ 229 w 307"/>
                <a:gd name="T55" fmla="*/ 117 h 488"/>
                <a:gd name="T56" fmla="*/ 247 w 307"/>
                <a:gd name="T57" fmla="*/ 157 h 488"/>
                <a:gd name="T58" fmla="*/ 269 w 307"/>
                <a:gd name="T59" fmla="*/ 201 h 488"/>
                <a:gd name="T60" fmla="*/ 284 w 307"/>
                <a:gd name="T61" fmla="*/ 248 h 488"/>
                <a:gd name="T62" fmla="*/ 298 w 307"/>
                <a:gd name="T63" fmla="*/ 288 h 488"/>
                <a:gd name="T64" fmla="*/ 304 w 307"/>
                <a:gd name="T65" fmla="*/ 324 h 488"/>
                <a:gd name="T66" fmla="*/ 307 w 307"/>
                <a:gd name="T67" fmla="*/ 359 h 488"/>
                <a:gd name="T68" fmla="*/ 304 w 307"/>
                <a:gd name="T69" fmla="*/ 375 h 488"/>
                <a:gd name="T70" fmla="*/ 300 w 307"/>
                <a:gd name="T71" fmla="*/ 392 h 488"/>
                <a:gd name="T72" fmla="*/ 293 w 307"/>
                <a:gd name="T73" fmla="*/ 408 h 488"/>
                <a:gd name="T74" fmla="*/ 284 w 307"/>
                <a:gd name="T75" fmla="*/ 423 h 488"/>
                <a:gd name="T76" fmla="*/ 276 w 307"/>
                <a:gd name="T77" fmla="*/ 439 h 488"/>
                <a:gd name="T78" fmla="*/ 264 w 307"/>
                <a:gd name="T79" fmla="*/ 452 h 488"/>
                <a:gd name="T80" fmla="*/ 251 w 307"/>
                <a:gd name="T81" fmla="*/ 463 h 488"/>
                <a:gd name="T82" fmla="*/ 238 w 307"/>
                <a:gd name="T83" fmla="*/ 472 h 488"/>
                <a:gd name="T84" fmla="*/ 220 w 307"/>
                <a:gd name="T85" fmla="*/ 479 h 488"/>
                <a:gd name="T86" fmla="*/ 200 w 307"/>
                <a:gd name="T87" fmla="*/ 483 h 488"/>
                <a:gd name="T88" fmla="*/ 178 w 307"/>
                <a:gd name="T89" fmla="*/ 486 h 488"/>
                <a:gd name="T90" fmla="*/ 153 w 307"/>
                <a:gd name="T91" fmla="*/ 488 h 488"/>
                <a:gd name="T92" fmla="*/ 151 w 307"/>
                <a:gd name="T93" fmla="*/ 486 h 488"/>
                <a:gd name="T94" fmla="*/ 149 w 307"/>
                <a:gd name="T95" fmla="*/ 486 h 488"/>
                <a:gd name="T96" fmla="*/ 151 w 307"/>
                <a:gd name="T97" fmla="*/ 488 h 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 h="488">
                  <a:moveTo>
                    <a:pt x="151" y="488"/>
                  </a:moveTo>
                  <a:lnTo>
                    <a:pt x="127" y="486"/>
                  </a:lnTo>
                  <a:lnTo>
                    <a:pt x="105" y="483"/>
                  </a:lnTo>
                  <a:lnTo>
                    <a:pt x="87" y="479"/>
                  </a:lnTo>
                  <a:lnTo>
                    <a:pt x="69" y="472"/>
                  </a:lnTo>
                  <a:lnTo>
                    <a:pt x="54" y="463"/>
                  </a:lnTo>
                  <a:lnTo>
                    <a:pt x="43" y="452"/>
                  </a:lnTo>
                  <a:lnTo>
                    <a:pt x="29" y="439"/>
                  </a:lnTo>
                  <a:lnTo>
                    <a:pt x="18" y="423"/>
                  </a:lnTo>
                  <a:lnTo>
                    <a:pt x="11" y="408"/>
                  </a:lnTo>
                  <a:lnTo>
                    <a:pt x="5" y="392"/>
                  </a:lnTo>
                  <a:lnTo>
                    <a:pt x="0" y="375"/>
                  </a:lnTo>
                  <a:lnTo>
                    <a:pt x="0" y="359"/>
                  </a:lnTo>
                  <a:lnTo>
                    <a:pt x="0" y="324"/>
                  </a:lnTo>
                  <a:lnTo>
                    <a:pt x="9" y="288"/>
                  </a:lnTo>
                  <a:lnTo>
                    <a:pt x="14" y="268"/>
                  </a:lnTo>
                  <a:lnTo>
                    <a:pt x="20" y="248"/>
                  </a:lnTo>
                  <a:lnTo>
                    <a:pt x="36" y="201"/>
                  </a:lnTo>
                  <a:lnTo>
                    <a:pt x="58" y="157"/>
                  </a:lnTo>
                  <a:lnTo>
                    <a:pt x="78" y="117"/>
                  </a:lnTo>
                  <a:lnTo>
                    <a:pt x="91" y="91"/>
                  </a:lnTo>
                  <a:lnTo>
                    <a:pt x="109" y="64"/>
                  </a:lnTo>
                  <a:lnTo>
                    <a:pt x="129" y="33"/>
                  </a:lnTo>
                  <a:lnTo>
                    <a:pt x="151" y="0"/>
                  </a:lnTo>
                  <a:lnTo>
                    <a:pt x="178" y="33"/>
                  </a:lnTo>
                  <a:lnTo>
                    <a:pt x="198" y="64"/>
                  </a:lnTo>
                  <a:lnTo>
                    <a:pt x="216" y="91"/>
                  </a:lnTo>
                  <a:lnTo>
                    <a:pt x="229" y="117"/>
                  </a:lnTo>
                  <a:lnTo>
                    <a:pt x="247" y="157"/>
                  </a:lnTo>
                  <a:lnTo>
                    <a:pt x="269" y="201"/>
                  </a:lnTo>
                  <a:lnTo>
                    <a:pt x="284" y="248"/>
                  </a:lnTo>
                  <a:lnTo>
                    <a:pt x="298" y="288"/>
                  </a:lnTo>
                  <a:lnTo>
                    <a:pt x="304" y="324"/>
                  </a:lnTo>
                  <a:lnTo>
                    <a:pt x="307" y="359"/>
                  </a:lnTo>
                  <a:lnTo>
                    <a:pt x="304" y="375"/>
                  </a:lnTo>
                  <a:lnTo>
                    <a:pt x="300" y="392"/>
                  </a:lnTo>
                  <a:lnTo>
                    <a:pt x="293" y="408"/>
                  </a:lnTo>
                  <a:lnTo>
                    <a:pt x="284" y="423"/>
                  </a:lnTo>
                  <a:lnTo>
                    <a:pt x="276" y="439"/>
                  </a:lnTo>
                  <a:lnTo>
                    <a:pt x="264" y="452"/>
                  </a:lnTo>
                  <a:lnTo>
                    <a:pt x="251" y="463"/>
                  </a:lnTo>
                  <a:lnTo>
                    <a:pt x="238" y="472"/>
                  </a:lnTo>
                  <a:lnTo>
                    <a:pt x="220" y="479"/>
                  </a:lnTo>
                  <a:lnTo>
                    <a:pt x="200" y="483"/>
                  </a:lnTo>
                  <a:lnTo>
                    <a:pt x="178" y="486"/>
                  </a:lnTo>
                  <a:lnTo>
                    <a:pt x="153" y="488"/>
                  </a:lnTo>
                  <a:lnTo>
                    <a:pt x="151" y="486"/>
                  </a:lnTo>
                  <a:lnTo>
                    <a:pt x="149" y="486"/>
                  </a:lnTo>
                  <a:lnTo>
                    <a:pt x="151" y="48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82" name="Freeform 26"/>
            <p:cNvSpPr>
              <a:spLocks/>
            </p:cNvSpPr>
            <p:nvPr/>
          </p:nvSpPr>
          <p:spPr bwMode="auto">
            <a:xfrm>
              <a:off x="1506" y="2188"/>
              <a:ext cx="208" cy="530"/>
            </a:xfrm>
            <a:custGeom>
              <a:avLst/>
              <a:gdLst>
                <a:gd name="T0" fmla="*/ 104 w 208"/>
                <a:gd name="T1" fmla="*/ 530 h 530"/>
                <a:gd name="T2" fmla="*/ 115 w 208"/>
                <a:gd name="T3" fmla="*/ 528 h 530"/>
                <a:gd name="T4" fmla="*/ 126 w 208"/>
                <a:gd name="T5" fmla="*/ 526 h 530"/>
                <a:gd name="T6" fmla="*/ 135 w 208"/>
                <a:gd name="T7" fmla="*/ 519 h 530"/>
                <a:gd name="T8" fmla="*/ 144 w 208"/>
                <a:gd name="T9" fmla="*/ 510 h 530"/>
                <a:gd name="T10" fmla="*/ 153 w 208"/>
                <a:gd name="T11" fmla="*/ 497 h 530"/>
                <a:gd name="T12" fmla="*/ 162 w 208"/>
                <a:gd name="T13" fmla="*/ 484 h 530"/>
                <a:gd name="T14" fmla="*/ 170 w 208"/>
                <a:gd name="T15" fmla="*/ 468 h 530"/>
                <a:gd name="T16" fmla="*/ 177 w 208"/>
                <a:gd name="T17" fmla="*/ 453 h 530"/>
                <a:gd name="T18" fmla="*/ 190 w 208"/>
                <a:gd name="T19" fmla="*/ 413 h 530"/>
                <a:gd name="T20" fmla="*/ 199 w 208"/>
                <a:gd name="T21" fmla="*/ 366 h 530"/>
                <a:gd name="T22" fmla="*/ 204 w 208"/>
                <a:gd name="T23" fmla="*/ 317 h 530"/>
                <a:gd name="T24" fmla="*/ 208 w 208"/>
                <a:gd name="T25" fmla="*/ 262 h 530"/>
                <a:gd name="T26" fmla="*/ 204 w 208"/>
                <a:gd name="T27" fmla="*/ 211 h 530"/>
                <a:gd name="T28" fmla="*/ 199 w 208"/>
                <a:gd name="T29" fmla="*/ 162 h 530"/>
                <a:gd name="T30" fmla="*/ 190 w 208"/>
                <a:gd name="T31" fmla="*/ 118 h 530"/>
                <a:gd name="T32" fmla="*/ 177 w 208"/>
                <a:gd name="T33" fmla="*/ 78 h 530"/>
                <a:gd name="T34" fmla="*/ 170 w 208"/>
                <a:gd name="T35" fmla="*/ 60 h 530"/>
                <a:gd name="T36" fmla="*/ 162 w 208"/>
                <a:gd name="T37" fmla="*/ 44 h 530"/>
                <a:gd name="T38" fmla="*/ 153 w 208"/>
                <a:gd name="T39" fmla="*/ 31 h 530"/>
                <a:gd name="T40" fmla="*/ 144 w 208"/>
                <a:gd name="T41" fmla="*/ 20 h 530"/>
                <a:gd name="T42" fmla="*/ 135 w 208"/>
                <a:gd name="T43" fmla="*/ 11 h 530"/>
                <a:gd name="T44" fmla="*/ 126 w 208"/>
                <a:gd name="T45" fmla="*/ 5 h 530"/>
                <a:gd name="T46" fmla="*/ 115 w 208"/>
                <a:gd name="T47" fmla="*/ 0 h 530"/>
                <a:gd name="T48" fmla="*/ 104 w 208"/>
                <a:gd name="T49" fmla="*/ 0 h 530"/>
                <a:gd name="T50" fmla="*/ 93 w 208"/>
                <a:gd name="T51" fmla="*/ 0 h 530"/>
                <a:gd name="T52" fmla="*/ 82 w 208"/>
                <a:gd name="T53" fmla="*/ 5 h 530"/>
                <a:gd name="T54" fmla="*/ 73 w 208"/>
                <a:gd name="T55" fmla="*/ 11 h 530"/>
                <a:gd name="T56" fmla="*/ 62 w 208"/>
                <a:gd name="T57" fmla="*/ 20 h 530"/>
                <a:gd name="T58" fmla="*/ 53 w 208"/>
                <a:gd name="T59" fmla="*/ 31 h 530"/>
                <a:gd name="T60" fmla="*/ 44 w 208"/>
                <a:gd name="T61" fmla="*/ 44 h 530"/>
                <a:gd name="T62" fmla="*/ 37 w 208"/>
                <a:gd name="T63" fmla="*/ 60 h 530"/>
                <a:gd name="T64" fmla="*/ 31 w 208"/>
                <a:gd name="T65" fmla="*/ 78 h 530"/>
                <a:gd name="T66" fmla="*/ 17 w 208"/>
                <a:gd name="T67" fmla="*/ 118 h 530"/>
                <a:gd name="T68" fmla="*/ 8 w 208"/>
                <a:gd name="T69" fmla="*/ 162 h 530"/>
                <a:gd name="T70" fmla="*/ 2 w 208"/>
                <a:gd name="T71" fmla="*/ 211 h 530"/>
                <a:gd name="T72" fmla="*/ 0 w 208"/>
                <a:gd name="T73" fmla="*/ 262 h 530"/>
                <a:gd name="T74" fmla="*/ 2 w 208"/>
                <a:gd name="T75" fmla="*/ 317 h 530"/>
                <a:gd name="T76" fmla="*/ 8 w 208"/>
                <a:gd name="T77" fmla="*/ 366 h 530"/>
                <a:gd name="T78" fmla="*/ 17 w 208"/>
                <a:gd name="T79" fmla="*/ 413 h 530"/>
                <a:gd name="T80" fmla="*/ 31 w 208"/>
                <a:gd name="T81" fmla="*/ 453 h 530"/>
                <a:gd name="T82" fmla="*/ 37 w 208"/>
                <a:gd name="T83" fmla="*/ 468 h 530"/>
                <a:gd name="T84" fmla="*/ 44 w 208"/>
                <a:gd name="T85" fmla="*/ 484 h 530"/>
                <a:gd name="T86" fmla="*/ 53 w 208"/>
                <a:gd name="T87" fmla="*/ 497 h 530"/>
                <a:gd name="T88" fmla="*/ 62 w 208"/>
                <a:gd name="T89" fmla="*/ 510 h 530"/>
                <a:gd name="T90" fmla="*/ 73 w 208"/>
                <a:gd name="T91" fmla="*/ 519 h 530"/>
                <a:gd name="T92" fmla="*/ 82 w 208"/>
                <a:gd name="T93" fmla="*/ 526 h 530"/>
                <a:gd name="T94" fmla="*/ 93 w 208"/>
                <a:gd name="T95" fmla="*/ 528 h 530"/>
                <a:gd name="T96" fmla="*/ 104 w 208"/>
                <a:gd name="T97" fmla="*/ 530 h 530"/>
                <a:gd name="T98" fmla="*/ 102 w 208"/>
                <a:gd name="T99" fmla="*/ 528 h 530"/>
                <a:gd name="T100" fmla="*/ 104 w 208"/>
                <a:gd name="T101" fmla="*/ 530 h 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 h="530">
                  <a:moveTo>
                    <a:pt x="104" y="530"/>
                  </a:moveTo>
                  <a:lnTo>
                    <a:pt x="115" y="528"/>
                  </a:lnTo>
                  <a:lnTo>
                    <a:pt x="126" y="526"/>
                  </a:lnTo>
                  <a:lnTo>
                    <a:pt x="135" y="519"/>
                  </a:lnTo>
                  <a:lnTo>
                    <a:pt x="144" y="510"/>
                  </a:lnTo>
                  <a:lnTo>
                    <a:pt x="153" y="497"/>
                  </a:lnTo>
                  <a:lnTo>
                    <a:pt x="162" y="484"/>
                  </a:lnTo>
                  <a:lnTo>
                    <a:pt x="170" y="468"/>
                  </a:lnTo>
                  <a:lnTo>
                    <a:pt x="177" y="453"/>
                  </a:lnTo>
                  <a:lnTo>
                    <a:pt x="190" y="413"/>
                  </a:lnTo>
                  <a:lnTo>
                    <a:pt x="199" y="366"/>
                  </a:lnTo>
                  <a:lnTo>
                    <a:pt x="204" y="317"/>
                  </a:lnTo>
                  <a:lnTo>
                    <a:pt x="208" y="262"/>
                  </a:lnTo>
                  <a:lnTo>
                    <a:pt x="204" y="211"/>
                  </a:lnTo>
                  <a:lnTo>
                    <a:pt x="199" y="162"/>
                  </a:lnTo>
                  <a:lnTo>
                    <a:pt x="190" y="118"/>
                  </a:lnTo>
                  <a:lnTo>
                    <a:pt x="177" y="78"/>
                  </a:lnTo>
                  <a:lnTo>
                    <a:pt x="170" y="60"/>
                  </a:lnTo>
                  <a:lnTo>
                    <a:pt x="162" y="44"/>
                  </a:lnTo>
                  <a:lnTo>
                    <a:pt x="153" y="31"/>
                  </a:lnTo>
                  <a:lnTo>
                    <a:pt x="144" y="20"/>
                  </a:lnTo>
                  <a:lnTo>
                    <a:pt x="135" y="11"/>
                  </a:lnTo>
                  <a:lnTo>
                    <a:pt x="126" y="5"/>
                  </a:lnTo>
                  <a:lnTo>
                    <a:pt x="115" y="0"/>
                  </a:lnTo>
                  <a:lnTo>
                    <a:pt x="104" y="0"/>
                  </a:lnTo>
                  <a:lnTo>
                    <a:pt x="93" y="0"/>
                  </a:lnTo>
                  <a:lnTo>
                    <a:pt x="82" y="5"/>
                  </a:lnTo>
                  <a:lnTo>
                    <a:pt x="73" y="11"/>
                  </a:lnTo>
                  <a:lnTo>
                    <a:pt x="62" y="20"/>
                  </a:lnTo>
                  <a:lnTo>
                    <a:pt x="53" y="31"/>
                  </a:lnTo>
                  <a:lnTo>
                    <a:pt x="44" y="44"/>
                  </a:lnTo>
                  <a:lnTo>
                    <a:pt x="37" y="60"/>
                  </a:lnTo>
                  <a:lnTo>
                    <a:pt x="31" y="78"/>
                  </a:lnTo>
                  <a:lnTo>
                    <a:pt x="17" y="118"/>
                  </a:lnTo>
                  <a:lnTo>
                    <a:pt x="8" y="162"/>
                  </a:lnTo>
                  <a:lnTo>
                    <a:pt x="2" y="211"/>
                  </a:lnTo>
                  <a:lnTo>
                    <a:pt x="0" y="262"/>
                  </a:lnTo>
                  <a:lnTo>
                    <a:pt x="2" y="317"/>
                  </a:lnTo>
                  <a:lnTo>
                    <a:pt x="8" y="366"/>
                  </a:lnTo>
                  <a:lnTo>
                    <a:pt x="17" y="413"/>
                  </a:lnTo>
                  <a:lnTo>
                    <a:pt x="31" y="453"/>
                  </a:lnTo>
                  <a:lnTo>
                    <a:pt x="37" y="468"/>
                  </a:lnTo>
                  <a:lnTo>
                    <a:pt x="44" y="484"/>
                  </a:lnTo>
                  <a:lnTo>
                    <a:pt x="53" y="497"/>
                  </a:lnTo>
                  <a:lnTo>
                    <a:pt x="62" y="510"/>
                  </a:lnTo>
                  <a:lnTo>
                    <a:pt x="73" y="519"/>
                  </a:lnTo>
                  <a:lnTo>
                    <a:pt x="82" y="526"/>
                  </a:lnTo>
                  <a:lnTo>
                    <a:pt x="93" y="528"/>
                  </a:lnTo>
                  <a:lnTo>
                    <a:pt x="104" y="530"/>
                  </a:lnTo>
                  <a:lnTo>
                    <a:pt x="102" y="528"/>
                  </a:lnTo>
                  <a:lnTo>
                    <a:pt x="104" y="53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83" name="Freeform 27"/>
            <p:cNvSpPr>
              <a:spLocks/>
            </p:cNvSpPr>
            <p:nvPr/>
          </p:nvSpPr>
          <p:spPr bwMode="auto">
            <a:xfrm>
              <a:off x="1537" y="2667"/>
              <a:ext cx="148" cy="151"/>
            </a:xfrm>
            <a:custGeom>
              <a:avLst/>
              <a:gdLst>
                <a:gd name="T0" fmla="*/ 51 w 148"/>
                <a:gd name="T1" fmla="*/ 147 h 151"/>
                <a:gd name="T2" fmla="*/ 64 w 148"/>
                <a:gd name="T3" fmla="*/ 151 h 151"/>
                <a:gd name="T4" fmla="*/ 79 w 148"/>
                <a:gd name="T5" fmla="*/ 151 h 151"/>
                <a:gd name="T6" fmla="*/ 95 w 148"/>
                <a:gd name="T7" fmla="*/ 149 h 151"/>
                <a:gd name="T8" fmla="*/ 106 w 148"/>
                <a:gd name="T9" fmla="*/ 142 h 151"/>
                <a:gd name="T10" fmla="*/ 119 w 148"/>
                <a:gd name="T11" fmla="*/ 136 h 151"/>
                <a:gd name="T12" fmla="*/ 131 w 148"/>
                <a:gd name="T13" fmla="*/ 127 h 151"/>
                <a:gd name="T14" fmla="*/ 137 w 148"/>
                <a:gd name="T15" fmla="*/ 116 h 151"/>
                <a:gd name="T16" fmla="*/ 144 w 148"/>
                <a:gd name="T17" fmla="*/ 100 h 151"/>
                <a:gd name="T18" fmla="*/ 148 w 148"/>
                <a:gd name="T19" fmla="*/ 85 h 151"/>
                <a:gd name="T20" fmla="*/ 148 w 148"/>
                <a:gd name="T21" fmla="*/ 71 h 151"/>
                <a:gd name="T22" fmla="*/ 146 w 148"/>
                <a:gd name="T23" fmla="*/ 58 h 151"/>
                <a:gd name="T24" fmla="*/ 142 w 148"/>
                <a:gd name="T25" fmla="*/ 43 h 151"/>
                <a:gd name="T26" fmla="*/ 135 w 148"/>
                <a:gd name="T27" fmla="*/ 31 h 151"/>
                <a:gd name="T28" fmla="*/ 124 w 148"/>
                <a:gd name="T29" fmla="*/ 20 h 151"/>
                <a:gd name="T30" fmla="*/ 113 w 148"/>
                <a:gd name="T31" fmla="*/ 11 h 151"/>
                <a:gd name="T32" fmla="*/ 99 w 148"/>
                <a:gd name="T33" fmla="*/ 5 h 151"/>
                <a:gd name="T34" fmla="*/ 84 w 148"/>
                <a:gd name="T35" fmla="*/ 0 h 151"/>
                <a:gd name="T36" fmla="*/ 71 w 148"/>
                <a:gd name="T37" fmla="*/ 0 h 151"/>
                <a:gd name="T38" fmla="*/ 55 w 148"/>
                <a:gd name="T39" fmla="*/ 5 h 151"/>
                <a:gd name="T40" fmla="*/ 42 w 148"/>
                <a:gd name="T41" fmla="*/ 9 h 151"/>
                <a:gd name="T42" fmla="*/ 28 w 148"/>
                <a:gd name="T43" fmla="*/ 18 h 151"/>
                <a:gd name="T44" fmla="*/ 20 w 148"/>
                <a:gd name="T45" fmla="*/ 29 h 151"/>
                <a:gd name="T46" fmla="*/ 11 w 148"/>
                <a:gd name="T47" fmla="*/ 40 h 151"/>
                <a:gd name="T48" fmla="*/ 4 w 148"/>
                <a:gd name="T49" fmla="*/ 54 h 151"/>
                <a:gd name="T50" fmla="*/ 0 w 148"/>
                <a:gd name="T51" fmla="*/ 67 h 151"/>
                <a:gd name="T52" fmla="*/ 0 w 148"/>
                <a:gd name="T53" fmla="*/ 82 h 151"/>
                <a:gd name="T54" fmla="*/ 2 w 148"/>
                <a:gd name="T55" fmla="*/ 96 h 151"/>
                <a:gd name="T56" fmla="*/ 8 w 148"/>
                <a:gd name="T57" fmla="*/ 109 h 151"/>
                <a:gd name="T58" fmla="*/ 15 w 148"/>
                <a:gd name="T59" fmla="*/ 122 h 151"/>
                <a:gd name="T60" fmla="*/ 26 w 148"/>
                <a:gd name="T61" fmla="*/ 131 h 151"/>
                <a:gd name="T62" fmla="*/ 37 w 148"/>
                <a:gd name="T63" fmla="*/ 140 h 151"/>
                <a:gd name="T64" fmla="*/ 51 w 148"/>
                <a:gd name="T65" fmla="*/ 147 h 151"/>
                <a:gd name="T66" fmla="*/ 48 w 148"/>
                <a:gd name="T67" fmla="*/ 147 h 151"/>
                <a:gd name="T68" fmla="*/ 51 w 148"/>
                <a:gd name="T69" fmla="*/ 147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51">
                  <a:moveTo>
                    <a:pt x="51" y="147"/>
                  </a:moveTo>
                  <a:lnTo>
                    <a:pt x="64" y="151"/>
                  </a:lnTo>
                  <a:lnTo>
                    <a:pt x="79" y="151"/>
                  </a:lnTo>
                  <a:lnTo>
                    <a:pt x="95" y="149"/>
                  </a:lnTo>
                  <a:lnTo>
                    <a:pt x="106" y="142"/>
                  </a:lnTo>
                  <a:lnTo>
                    <a:pt x="119" y="136"/>
                  </a:lnTo>
                  <a:lnTo>
                    <a:pt x="131" y="127"/>
                  </a:lnTo>
                  <a:lnTo>
                    <a:pt x="137" y="116"/>
                  </a:lnTo>
                  <a:lnTo>
                    <a:pt x="144" y="100"/>
                  </a:lnTo>
                  <a:lnTo>
                    <a:pt x="148" y="85"/>
                  </a:lnTo>
                  <a:lnTo>
                    <a:pt x="148" y="71"/>
                  </a:lnTo>
                  <a:lnTo>
                    <a:pt x="146" y="58"/>
                  </a:lnTo>
                  <a:lnTo>
                    <a:pt x="142" y="43"/>
                  </a:lnTo>
                  <a:lnTo>
                    <a:pt x="135" y="31"/>
                  </a:lnTo>
                  <a:lnTo>
                    <a:pt x="124" y="20"/>
                  </a:lnTo>
                  <a:lnTo>
                    <a:pt x="113" y="11"/>
                  </a:lnTo>
                  <a:lnTo>
                    <a:pt x="99" y="5"/>
                  </a:lnTo>
                  <a:lnTo>
                    <a:pt x="84" y="0"/>
                  </a:lnTo>
                  <a:lnTo>
                    <a:pt x="71" y="0"/>
                  </a:lnTo>
                  <a:lnTo>
                    <a:pt x="55" y="5"/>
                  </a:lnTo>
                  <a:lnTo>
                    <a:pt x="42" y="9"/>
                  </a:lnTo>
                  <a:lnTo>
                    <a:pt x="28" y="18"/>
                  </a:lnTo>
                  <a:lnTo>
                    <a:pt x="20" y="29"/>
                  </a:lnTo>
                  <a:lnTo>
                    <a:pt x="11" y="40"/>
                  </a:lnTo>
                  <a:lnTo>
                    <a:pt x="4" y="54"/>
                  </a:lnTo>
                  <a:lnTo>
                    <a:pt x="0" y="67"/>
                  </a:lnTo>
                  <a:lnTo>
                    <a:pt x="0" y="82"/>
                  </a:lnTo>
                  <a:lnTo>
                    <a:pt x="2" y="96"/>
                  </a:lnTo>
                  <a:lnTo>
                    <a:pt x="8" y="109"/>
                  </a:lnTo>
                  <a:lnTo>
                    <a:pt x="15" y="122"/>
                  </a:lnTo>
                  <a:lnTo>
                    <a:pt x="26" y="131"/>
                  </a:lnTo>
                  <a:lnTo>
                    <a:pt x="37" y="140"/>
                  </a:lnTo>
                  <a:lnTo>
                    <a:pt x="51" y="147"/>
                  </a:lnTo>
                  <a:lnTo>
                    <a:pt x="48" y="147"/>
                  </a:lnTo>
                  <a:lnTo>
                    <a:pt x="51" y="147"/>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84" name="Freeform 28"/>
            <p:cNvSpPr>
              <a:spLocks/>
            </p:cNvSpPr>
            <p:nvPr/>
          </p:nvSpPr>
          <p:spPr bwMode="auto">
            <a:xfrm>
              <a:off x="1537" y="2093"/>
              <a:ext cx="148" cy="148"/>
            </a:xfrm>
            <a:custGeom>
              <a:avLst/>
              <a:gdLst>
                <a:gd name="T0" fmla="*/ 51 w 148"/>
                <a:gd name="T1" fmla="*/ 146 h 148"/>
                <a:gd name="T2" fmla="*/ 64 w 148"/>
                <a:gd name="T3" fmla="*/ 148 h 148"/>
                <a:gd name="T4" fmla="*/ 79 w 148"/>
                <a:gd name="T5" fmla="*/ 148 h 148"/>
                <a:gd name="T6" fmla="*/ 95 w 148"/>
                <a:gd name="T7" fmla="*/ 146 h 148"/>
                <a:gd name="T8" fmla="*/ 106 w 148"/>
                <a:gd name="T9" fmla="*/ 142 h 148"/>
                <a:gd name="T10" fmla="*/ 119 w 148"/>
                <a:gd name="T11" fmla="*/ 135 h 148"/>
                <a:gd name="T12" fmla="*/ 131 w 148"/>
                <a:gd name="T13" fmla="*/ 126 h 148"/>
                <a:gd name="T14" fmla="*/ 137 w 148"/>
                <a:gd name="T15" fmla="*/ 113 h 148"/>
                <a:gd name="T16" fmla="*/ 144 w 148"/>
                <a:gd name="T17" fmla="*/ 100 h 148"/>
                <a:gd name="T18" fmla="*/ 148 w 148"/>
                <a:gd name="T19" fmla="*/ 84 h 148"/>
                <a:gd name="T20" fmla="*/ 148 w 148"/>
                <a:gd name="T21" fmla="*/ 71 h 148"/>
                <a:gd name="T22" fmla="*/ 146 w 148"/>
                <a:gd name="T23" fmla="*/ 55 h 148"/>
                <a:gd name="T24" fmla="*/ 142 w 148"/>
                <a:gd name="T25" fmla="*/ 42 h 148"/>
                <a:gd name="T26" fmla="*/ 135 w 148"/>
                <a:gd name="T27" fmla="*/ 29 h 148"/>
                <a:gd name="T28" fmla="*/ 124 w 148"/>
                <a:gd name="T29" fmla="*/ 20 h 148"/>
                <a:gd name="T30" fmla="*/ 113 w 148"/>
                <a:gd name="T31" fmla="*/ 11 h 148"/>
                <a:gd name="T32" fmla="*/ 99 w 148"/>
                <a:gd name="T33" fmla="*/ 4 h 148"/>
                <a:gd name="T34" fmla="*/ 84 w 148"/>
                <a:gd name="T35" fmla="*/ 0 h 148"/>
                <a:gd name="T36" fmla="*/ 71 w 148"/>
                <a:gd name="T37" fmla="*/ 0 h 148"/>
                <a:gd name="T38" fmla="*/ 55 w 148"/>
                <a:gd name="T39" fmla="*/ 2 h 148"/>
                <a:gd name="T40" fmla="*/ 42 w 148"/>
                <a:gd name="T41" fmla="*/ 9 h 148"/>
                <a:gd name="T42" fmla="*/ 28 w 148"/>
                <a:gd name="T43" fmla="*/ 17 h 148"/>
                <a:gd name="T44" fmla="*/ 20 w 148"/>
                <a:gd name="T45" fmla="*/ 26 h 148"/>
                <a:gd name="T46" fmla="*/ 11 w 148"/>
                <a:gd name="T47" fmla="*/ 37 h 148"/>
                <a:gd name="T48" fmla="*/ 4 w 148"/>
                <a:gd name="T49" fmla="*/ 53 h 148"/>
                <a:gd name="T50" fmla="*/ 0 w 148"/>
                <a:gd name="T51" fmla="*/ 68 h 148"/>
                <a:gd name="T52" fmla="*/ 0 w 148"/>
                <a:gd name="T53" fmla="*/ 82 h 148"/>
                <a:gd name="T54" fmla="*/ 2 w 148"/>
                <a:gd name="T55" fmla="*/ 95 h 148"/>
                <a:gd name="T56" fmla="*/ 8 w 148"/>
                <a:gd name="T57" fmla="*/ 111 h 148"/>
                <a:gd name="T58" fmla="*/ 15 w 148"/>
                <a:gd name="T59" fmla="*/ 122 h 148"/>
                <a:gd name="T60" fmla="*/ 26 w 148"/>
                <a:gd name="T61" fmla="*/ 131 h 148"/>
                <a:gd name="T62" fmla="*/ 37 w 148"/>
                <a:gd name="T63" fmla="*/ 139 h 148"/>
                <a:gd name="T64" fmla="*/ 51 w 148"/>
                <a:gd name="T65" fmla="*/ 146 h 148"/>
                <a:gd name="T66" fmla="*/ 48 w 148"/>
                <a:gd name="T67" fmla="*/ 146 h 148"/>
                <a:gd name="T68" fmla="*/ 51 w 148"/>
                <a:gd name="T69" fmla="*/ 146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8">
                  <a:moveTo>
                    <a:pt x="51" y="146"/>
                  </a:moveTo>
                  <a:lnTo>
                    <a:pt x="64" y="148"/>
                  </a:lnTo>
                  <a:lnTo>
                    <a:pt x="79" y="148"/>
                  </a:lnTo>
                  <a:lnTo>
                    <a:pt x="95" y="146"/>
                  </a:lnTo>
                  <a:lnTo>
                    <a:pt x="106" y="142"/>
                  </a:lnTo>
                  <a:lnTo>
                    <a:pt x="119" y="135"/>
                  </a:lnTo>
                  <a:lnTo>
                    <a:pt x="131" y="126"/>
                  </a:lnTo>
                  <a:lnTo>
                    <a:pt x="137" y="113"/>
                  </a:lnTo>
                  <a:lnTo>
                    <a:pt x="144" y="100"/>
                  </a:lnTo>
                  <a:lnTo>
                    <a:pt x="148" y="84"/>
                  </a:lnTo>
                  <a:lnTo>
                    <a:pt x="148" y="71"/>
                  </a:lnTo>
                  <a:lnTo>
                    <a:pt x="146" y="55"/>
                  </a:lnTo>
                  <a:lnTo>
                    <a:pt x="142" y="42"/>
                  </a:lnTo>
                  <a:lnTo>
                    <a:pt x="135" y="29"/>
                  </a:lnTo>
                  <a:lnTo>
                    <a:pt x="124" y="20"/>
                  </a:lnTo>
                  <a:lnTo>
                    <a:pt x="113" y="11"/>
                  </a:lnTo>
                  <a:lnTo>
                    <a:pt x="99" y="4"/>
                  </a:lnTo>
                  <a:lnTo>
                    <a:pt x="84" y="0"/>
                  </a:lnTo>
                  <a:lnTo>
                    <a:pt x="71" y="0"/>
                  </a:lnTo>
                  <a:lnTo>
                    <a:pt x="55" y="2"/>
                  </a:lnTo>
                  <a:lnTo>
                    <a:pt x="42" y="9"/>
                  </a:lnTo>
                  <a:lnTo>
                    <a:pt x="28" y="17"/>
                  </a:lnTo>
                  <a:lnTo>
                    <a:pt x="20" y="26"/>
                  </a:lnTo>
                  <a:lnTo>
                    <a:pt x="11" y="37"/>
                  </a:lnTo>
                  <a:lnTo>
                    <a:pt x="4" y="53"/>
                  </a:lnTo>
                  <a:lnTo>
                    <a:pt x="0" y="68"/>
                  </a:lnTo>
                  <a:lnTo>
                    <a:pt x="0" y="82"/>
                  </a:lnTo>
                  <a:lnTo>
                    <a:pt x="2" y="95"/>
                  </a:lnTo>
                  <a:lnTo>
                    <a:pt x="8" y="111"/>
                  </a:lnTo>
                  <a:lnTo>
                    <a:pt x="15" y="122"/>
                  </a:lnTo>
                  <a:lnTo>
                    <a:pt x="26" y="131"/>
                  </a:lnTo>
                  <a:lnTo>
                    <a:pt x="37" y="139"/>
                  </a:lnTo>
                  <a:lnTo>
                    <a:pt x="51" y="146"/>
                  </a:lnTo>
                  <a:lnTo>
                    <a:pt x="48" y="146"/>
                  </a:lnTo>
                  <a:lnTo>
                    <a:pt x="51"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9485" name="Rectangle 29"/>
            <p:cNvSpPr>
              <a:spLocks noChangeArrowheads="1"/>
            </p:cNvSpPr>
            <p:nvPr/>
          </p:nvSpPr>
          <p:spPr bwMode="auto">
            <a:xfrm>
              <a:off x="1188" y="2745"/>
              <a:ext cx="881" cy="115"/>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9486" name="Rectangle 30"/>
            <p:cNvSpPr>
              <a:spLocks noChangeArrowheads="1"/>
            </p:cNvSpPr>
            <p:nvPr/>
          </p:nvSpPr>
          <p:spPr bwMode="auto">
            <a:xfrm>
              <a:off x="1009" y="2829"/>
              <a:ext cx="1211" cy="107"/>
            </a:xfrm>
            <a:prstGeom prst="rect">
              <a:avLst/>
            </a:prstGeom>
            <a:solidFill>
              <a:srgbClr val="B2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7429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endParaRPr lang="hu-HU" altLang="hu-HU" sz="2400">
                <a:solidFill>
                  <a:srgbClr val="CBBD3B"/>
                </a:solidFill>
                <a:latin typeface="Palatino" pitchFamily="18" charset="0"/>
              </a:endParaRPr>
            </a:p>
          </p:txBody>
        </p:sp>
        <p:sp>
          <p:nvSpPr>
            <p:cNvPr id="19487" name="Freeform 31"/>
            <p:cNvSpPr>
              <a:spLocks/>
            </p:cNvSpPr>
            <p:nvPr/>
          </p:nvSpPr>
          <p:spPr bwMode="auto">
            <a:xfrm>
              <a:off x="831" y="2905"/>
              <a:ext cx="1558" cy="73"/>
            </a:xfrm>
            <a:custGeom>
              <a:avLst/>
              <a:gdLst>
                <a:gd name="T0" fmla="*/ 0 w 1558"/>
                <a:gd name="T1" fmla="*/ 73 h 73"/>
                <a:gd name="T2" fmla="*/ 1558 w 1558"/>
                <a:gd name="T3" fmla="*/ 73 h 73"/>
                <a:gd name="T4" fmla="*/ 1555 w 1558"/>
                <a:gd name="T5" fmla="*/ 62 h 73"/>
                <a:gd name="T6" fmla="*/ 1551 w 1558"/>
                <a:gd name="T7" fmla="*/ 49 h 73"/>
                <a:gd name="T8" fmla="*/ 1544 w 1558"/>
                <a:gd name="T9" fmla="*/ 37 h 73"/>
                <a:gd name="T10" fmla="*/ 1535 w 1558"/>
                <a:gd name="T11" fmla="*/ 26 h 73"/>
                <a:gd name="T12" fmla="*/ 1524 w 1558"/>
                <a:gd name="T13" fmla="*/ 15 h 73"/>
                <a:gd name="T14" fmla="*/ 1513 w 1558"/>
                <a:gd name="T15" fmla="*/ 9 h 73"/>
                <a:gd name="T16" fmla="*/ 1500 w 1558"/>
                <a:gd name="T17" fmla="*/ 2 h 73"/>
                <a:gd name="T18" fmla="*/ 1487 w 1558"/>
                <a:gd name="T19" fmla="*/ 0 h 73"/>
                <a:gd name="T20" fmla="*/ 73 w 1558"/>
                <a:gd name="T21" fmla="*/ 0 h 73"/>
                <a:gd name="T22" fmla="*/ 60 w 1558"/>
                <a:gd name="T23" fmla="*/ 2 h 73"/>
                <a:gd name="T24" fmla="*/ 47 w 1558"/>
                <a:gd name="T25" fmla="*/ 4 h 73"/>
                <a:gd name="T26" fmla="*/ 35 w 1558"/>
                <a:gd name="T27" fmla="*/ 11 h 73"/>
                <a:gd name="T28" fmla="*/ 24 w 1558"/>
                <a:gd name="T29" fmla="*/ 18 h 73"/>
                <a:gd name="T30" fmla="*/ 16 w 1558"/>
                <a:gd name="T31" fmla="*/ 29 h 73"/>
                <a:gd name="T32" fmla="*/ 9 w 1558"/>
                <a:gd name="T33" fmla="*/ 40 h 73"/>
                <a:gd name="T34" fmla="*/ 2 w 1558"/>
                <a:gd name="T35" fmla="*/ 55 h 73"/>
                <a:gd name="T36" fmla="*/ 0 w 1558"/>
                <a:gd name="T37" fmla="*/ 7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8" h="73">
                  <a:moveTo>
                    <a:pt x="0" y="73"/>
                  </a:moveTo>
                  <a:lnTo>
                    <a:pt x="1558" y="73"/>
                  </a:lnTo>
                  <a:lnTo>
                    <a:pt x="1555" y="62"/>
                  </a:lnTo>
                  <a:lnTo>
                    <a:pt x="1551" y="49"/>
                  </a:lnTo>
                  <a:lnTo>
                    <a:pt x="1544" y="37"/>
                  </a:lnTo>
                  <a:lnTo>
                    <a:pt x="1535" y="26"/>
                  </a:lnTo>
                  <a:lnTo>
                    <a:pt x="1524" y="15"/>
                  </a:lnTo>
                  <a:lnTo>
                    <a:pt x="1513" y="9"/>
                  </a:lnTo>
                  <a:lnTo>
                    <a:pt x="1500" y="2"/>
                  </a:lnTo>
                  <a:lnTo>
                    <a:pt x="1487" y="0"/>
                  </a:lnTo>
                  <a:lnTo>
                    <a:pt x="73" y="0"/>
                  </a:lnTo>
                  <a:lnTo>
                    <a:pt x="60" y="2"/>
                  </a:lnTo>
                  <a:lnTo>
                    <a:pt x="47" y="4"/>
                  </a:lnTo>
                  <a:lnTo>
                    <a:pt x="35" y="11"/>
                  </a:lnTo>
                  <a:lnTo>
                    <a:pt x="24" y="18"/>
                  </a:lnTo>
                  <a:lnTo>
                    <a:pt x="16" y="29"/>
                  </a:lnTo>
                  <a:lnTo>
                    <a:pt x="9" y="40"/>
                  </a:lnTo>
                  <a:lnTo>
                    <a:pt x="2" y="55"/>
                  </a:lnTo>
                  <a:lnTo>
                    <a:pt x="0" y="7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613380" name="Text Box 4"/>
          <p:cNvSpPr txBox="1">
            <a:spLocks noChangeArrowheads="1"/>
          </p:cNvSpPr>
          <p:nvPr/>
        </p:nvSpPr>
        <p:spPr bwMode="auto">
          <a:xfrm>
            <a:off x="420688" y="2357215"/>
            <a:ext cx="3384550" cy="11604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800" b="1" dirty="0">
                <a:solidFill>
                  <a:srgbClr val="FF3300"/>
                </a:solidFill>
              </a:rPr>
              <a:t>PÉNZBEVÉTELEK</a:t>
            </a:r>
          </a:p>
          <a:p>
            <a:pPr algn="ctr">
              <a:spcBef>
                <a:spcPct val="50000"/>
              </a:spcBef>
              <a:buFontTx/>
              <a:buNone/>
            </a:pPr>
            <a:r>
              <a:rPr lang="hu-HU" altLang="hu-HU" sz="2800" b="1" dirty="0">
                <a:solidFill>
                  <a:srgbClr val="FF3300"/>
                </a:solidFill>
              </a:rPr>
              <a:t>120</a:t>
            </a:r>
          </a:p>
        </p:txBody>
      </p:sp>
      <p:sp>
        <p:nvSpPr>
          <p:cNvPr id="613382" name="Text Box 6"/>
          <p:cNvSpPr txBox="1">
            <a:spLocks noChangeArrowheads="1"/>
          </p:cNvSpPr>
          <p:nvPr/>
        </p:nvSpPr>
        <p:spPr bwMode="auto">
          <a:xfrm>
            <a:off x="5100638" y="1700808"/>
            <a:ext cx="3719512" cy="11604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800" b="1" dirty="0">
                <a:solidFill>
                  <a:srgbClr val="FF3300"/>
                </a:solidFill>
              </a:rPr>
              <a:t>PÉNZKIADÁSOK</a:t>
            </a:r>
          </a:p>
          <a:p>
            <a:pPr algn="ctr">
              <a:spcBef>
                <a:spcPct val="50000"/>
              </a:spcBef>
              <a:buFontTx/>
              <a:buNone/>
            </a:pPr>
            <a:r>
              <a:rPr lang="hu-HU" altLang="hu-HU" sz="2800" b="1" dirty="0">
                <a:solidFill>
                  <a:srgbClr val="FF3300"/>
                </a:solidFill>
              </a:rPr>
              <a:t>50</a:t>
            </a:r>
          </a:p>
        </p:txBody>
      </p:sp>
      <p:sp>
        <p:nvSpPr>
          <p:cNvPr id="613412" name="Line 36"/>
          <p:cNvSpPr>
            <a:spLocks noChangeShapeType="1"/>
          </p:cNvSpPr>
          <p:nvPr/>
        </p:nvSpPr>
        <p:spPr bwMode="auto">
          <a:xfrm flipH="1">
            <a:off x="4643438" y="5876925"/>
            <a:ext cx="720725" cy="5762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6" name="Lekerekített téglalap feliratnak 55"/>
          <p:cNvSpPr/>
          <p:nvPr/>
        </p:nvSpPr>
        <p:spPr bwMode="auto">
          <a:xfrm>
            <a:off x="6989210" y="5085127"/>
            <a:ext cx="1975278" cy="864153"/>
          </a:xfrm>
          <a:prstGeom prst="wedgeRoundRectCallout">
            <a:avLst>
              <a:gd name="adj1" fmla="val -112466"/>
              <a:gd name="adj2" fmla="val 22716"/>
              <a:gd name="adj3" fmla="val 16667"/>
            </a:avLst>
          </a:prstGeom>
          <a:solidFill>
            <a:schemeClr val="bg1"/>
          </a:solid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pitchFamily="34" charset="0"/>
              </a:rPr>
              <a:t>IDŐSZAK</a:t>
            </a:r>
            <a:br>
              <a:rPr kumimoji="0" lang="hu-HU" sz="1600" b="0" i="0" u="none" strike="noStrike" cap="none" normalizeH="0" baseline="0" dirty="0" smtClean="0">
                <a:ln>
                  <a:noFill/>
                </a:ln>
                <a:solidFill>
                  <a:schemeClr val="tx1"/>
                </a:solidFill>
                <a:effectLst/>
                <a:latin typeface="Arial" pitchFamily="34" charset="0"/>
              </a:rPr>
            </a:br>
            <a:r>
              <a:rPr kumimoji="0" lang="hu-HU" sz="1600" b="0" i="0" u="none" strike="noStrike" cap="none" normalizeH="0" baseline="0" dirty="0" smtClean="0">
                <a:ln>
                  <a:noFill/>
                </a:ln>
                <a:solidFill>
                  <a:schemeClr val="tx1"/>
                </a:solidFill>
                <a:effectLst/>
                <a:latin typeface="Arial" pitchFamily="34" charset="0"/>
              </a:rPr>
              <a:t>PÉNZTÖBBLETE</a:t>
            </a:r>
            <a:br>
              <a:rPr kumimoji="0" lang="hu-HU" sz="1600" b="0" i="0" u="none" strike="noStrike" cap="none" normalizeH="0" baseline="0" dirty="0" smtClean="0">
                <a:ln>
                  <a:noFill/>
                </a:ln>
                <a:solidFill>
                  <a:schemeClr val="tx1"/>
                </a:solidFill>
                <a:effectLst/>
                <a:latin typeface="Arial" pitchFamily="34" charset="0"/>
              </a:rPr>
            </a:br>
            <a:r>
              <a:rPr kumimoji="0" lang="hu-HU" sz="1600" b="0" i="0" u="none" strike="noStrike" cap="none" normalizeH="0" baseline="0" dirty="0" smtClean="0">
                <a:ln>
                  <a:noFill/>
                </a:ln>
                <a:solidFill>
                  <a:schemeClr val="tx1"/>
                </a:solidFill>
                <a:effectLst/>
                <a:latin typeface="Arial" pitchFamily="34" charset="0"/>
              </a:rPr>
              <a:t>(SZUFFICIT)</a:t>
            </a:r>
          </a:p>
        </p:txBody>
      </p:sp>
    </p:spTree>
    <p:extLst>
      <p:ext uri="{BB962C8B-B14F-4D97-AF65-F5344CB8AC3E}">
        <p14:creationId xmlns:p14="http://schemas.microsoft.com/office/powerpoint/2010/main" val="2806720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613380"/>
                                        </p:tgtEl>
                                        <p:attrNameLst>
                                          <p:attrName>style.visibility</p:attrName>
                                        </p:attrNameLst>
                                      </p:cBhvr>
                                      <p:to>
                                        <p:strVal val="visible"/>
                                      </p:to>
                                    </p:set>
                                    <p:anim calcmode="lin" valueType="num">
                                      <p:cBhvr additive="base">
                                        <p:cTn id="7" dur="300" fill="hold"/>
                                        <p:tgtEl>
                                          <p:spTgt spid="613380"/>
                                        </p:tgtEl>
                                        <p:attrNameLst>
                                          <p:attrName>ppt_x</p:attrName>
                                        </p:attrNameLst>
                                      </p:cBhvr>
                                      <p:tavLst>
                                        <p:tav tm="0">
                                          <p:val>
                                            <p:strVal val="0-#ppt_w/2"/>
                                          </p:val>
                                        </p:tav>
                                        <p:tav tm="100000">
                                          <p:val>
                                            <p:strVal val="#ppt_x"/>
                                          </p:val>
                                        </p:tav>
                                      </p:tavLst>
                                    </p:anim>
                                    <p:anim calcmode="lin" valueType="num">
                                      <p:cBhvr additive="base">
                                        <p:cTn id="8" dur="300" fill="hold"/>
                                        <p:tgtEl>
                                          <p:spTgt spid="6133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613382"/>
                                        </p:tgtEl>
                                        <p:attrNameLst>
                                          <p:attrName>style.visibility</p:attrName>
                                        </p:attrNameLst>
                                      </p:cBhvr>
                                      <p:to>
                                        <p:strVal val="visible"/>
                                      </p:to>
                                    </p:set>
                                    <p:anim calcmode="lin" valueType="num">
                                      <p:cBhvr additive="base">
                                        <p:cTn id="13" dur="300" fill="hold"/>
                                        <p:tgtEl>
                                          <p:spTgt spid="613382"/>
                                        </p:tgtEl>
                                        <p:attrNameLst>
                                          <p:attrName>ppt_x</p:attrName>
                                        </p:attrNameLst>
                                      </p:cBhvr>
                                      <p:tavLst>
                                        <p:tav tm="0">
                                          <p:val>
                                            <p:strVal val="0-#ppt_w/2"/>
                                          </p:val>
                                        </p:tav>
                                        <p:tav tm="100000">
                                          <p:val>
                                            <p:strVal val="#ppt_x"/>
                                          </p:val>
                                        </p:tav>
                                      </p:tavLst>
                                    </p:anim>
                                    <p:anim calcmode="lin" valueType="num">
                                      <p:cBhvr additive="base">
                                        <p:cTn id="14" dur="300" fill="hold"/>
                                        <p:tgtEl>
                                          <p:spTgt spid="61338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3383"/>
                                        </p:tgtEl>
                                        <p:attrNameLst>
                                          <p:attrName>style.visibility</p:attrName>
                                        </p:attrNameLst>
                                      </p:cBhvr>
                                      <p:to>
                                        <p:strVal val="visible"/>
                                      </p:to>
                                    </p:set>
                                    <p:anim calcmode="lin" valueType="num">
                                      <p:cBhvr additive="base">
                                        <p:cTn id="19" dur="500" fill="hold"/>
                                        <p:tgtEl>
                                          <p:spTgt spid="613383"/>
                                        </p:tgtEl>
                                        <p:attrNameLst>
                                          <p:attrName>ppt_x</p:attrName>
                                        </p:attrNameLst>
                                      </p:cBhvr>
                                      <p:tavLst>
                                        <p:tav tm="0">
                                          <p:val>
                                            <p:strVal val="0-#ppt_w/2"/>
                                          </p:val>
                                        </p:tav>
                                        <p:tav tm="100000">
                                          <p:val>
                                            <p:strVal val="#ppt_x"/>
                                          </p:val>
                                        </p:tav>
                                      </p:tavLst>
                                    </p:anim>
                                    <p:anim calcmode="lin" valueType="num">
                                      <p:cBhvr additive="base">
                                        <p:cTn id="20" dur="500" fill="hold"/>
                                        <p:tgtEl>
                                          <p:spTgt spid="61338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3381"/>
                                        </p:tgtEl>
                                        <p:attrNameLst>
                                          <p:attrName>style.visibility</p:attrName>
                                        </p:attrNameLst>
                                      </p:cBhvr>
                                      <p:to>
                                        <p:strVal val="visible"/>
                                      </p:to>
                                    </p:set>
                                    <p:anim calcmode="lin" valueType="num">
                                      <p:cBhvr additive="base">
                                        <p:cTn id="25" dur="500" fill="hold"/>
                                        <p:tgtEl>
                                          <p:spTgt spid="613381"/>
                                        </p:tgtEl>
                                        <p:attrNameLst>
                                          <p:attrName>ppt_x</p:attrName>
                                        </p:attrNameLst>
                                      </p:cBhvr>
                                      <p:tavLst>
                                        <p:tav tm="0">
                                          <p:val>
                                            <p:strVal val="0-#ppt_w/2"/>
                                          </p:val>
                                        </p:tav>
                                        <p:tav tm="100000">
                                          <p:val>
                                            <p:strVal val="#ppt_x"/>
                                          </p:val>
                                        </p:tav>
                                      </p:tavLst>
                                    </p:anim>
                                    <p:anim calcmode="lin" valueType="num">
                                      <p:cBhvr additive="base">
                                        <p:cTn id="26" dur="500" fill="hold"/>
                                        <p:tgtEl>
                                          <p:spTgt spid="613381"/>
                                        </p:tgtEl>
                                        <p:attrNameLst>
                                          <p:attrName>ppt_y</p:attrName>
                                        </p:attrNameLst>
                                      </p:cBhvr>
                                      <p:tavLst>
                                        <p:tav tm="0">
                                          <p:val>
                                            <p:strVal val="#ppt_y"/>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6134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nimBg="1" autoUpdateAnimBg="0"/>
      <p:bldP spid="613383" grpId="0"/>
      <p:bldP spid="613380" grpId="0"/>
      <p:bldP spid="613382" grpId="0"/>
      <p:bldP spid="613412" grpId="0" animBg="1"/>
      <p:bldP spid="5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3" name="Group 4"/>
          <p:cNvGrpSpPr>
            <a:grpSpLocks noChangeAspect="1"/>
          </p:cNvGrpSpPr>
          <p:nvPr/>
        </p:nvGrpSpPr>
        <p:grpSpPr bwMode="auto">
          <a:xfrm>
            <a:off x="395536" y="298829"/>
            <a:ext cx="8118227" cy="4642339"/>
            <a:chOff x="385" y="981"/>
            <a:chExt cx="2494" cy="1997"/>
          </a:xfrm>
        </p:grpSpPr>
        <p:sp>
          <p:nvSpPr>
            <p:cNvPr id="34" name="AutoShape 5"/>
            <p:cNvSpPr>
              <a:spLocks noChangeAspect="1" noChangeArrowheads="1" noTextEdit="1"/>
            </p:cNvSpPr>
            <p:nvPr/>
          </p:nvSpPr>
          <p:spPr bwMode="auto">
            <a:xfrm>
              <a:off x="385" y="981"/>
              <a:ext cx="2494" cy="1997"/>
            </a:xfrm>
            <a:prstGeom prst="rect">
              <a:avLst/>
            </a:prstGeom>
            <a:solidFill>
              <a:srgbClr val="E6E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sp>
          <p:nvSpPr>
            <p:cNvPr id="35" name="Rectangle 6"/>
            <p:cNvSpPr>
              <a:spLocks noChangeArrowheads="1"/>
            </p:cNvSpPr>
            <p:nvPr/>
          </p:nvSpPr>
          <p:spPr bwMode="auto">
            <a:xfrm>
              <a:off x="1574" y="1076"/>
              <a:ext cx="76" cy="1767"/>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36" name="Freeform 7"/>
            <p:cNvSpPr>
              <a:spLocks/>
            </p:cNvSpPr>
            <p:nvPr/>
          </p:nvSpPr>
          <p:spPr bwMode="auto">
            <a:xfrm>
              <a:off x="2111" y="1591"/>
              <a:ext cx="646" cy="823"/>
            </a:xfrm>
            <a:custGeom>
              <a:avLst/>
              <a:gdLst>
                <a:gd name="T0" fmla="*/ 300 w 646"/>
                <a:gd name="T1" fmla="*/ 11 h 823"/>
                <a:gd name="T2" fmla="*/ 291 w 646"/>
                <a:gd name="T3" fmla="*/ 11 h 823"/>
                <a:gd name="T4" fmla="*/ 637 w 646"/>
                <a:gd name="T5" fmla="*/ 821 h 823"/>
                <a:gd name="T6" fmla="*/ 642 w 646"/>
                <a:gd name="T7" fmla="*/ 817 h 823"/>
                <a:gd name="T8" fmla="*/ 5 w 646"/>
                <a:gd name="T9" fmla="*/ 817 h 823"/>
                <a:gd name="T10" fmla="*/ 9 w 646"/>
                <a:gd name="T11" fmla="*/ 821 h 823"/>
                <a:gd name="T12" fmla="*/ 300 w 646"/>
                <a:gd name="T13" fmla="*/ 11 h 823"/>
                <a:gd name="T14" fmla="*/ 295 w 646"/>
                <a:gd name="T15" fmla="*/ 0 h 823"/>
                <a:gd name="T16" fmla="*/ 0 w 646"/>
                <a:gd name="T17" fmla="*/ 823 h 823"/>
                <a:gd name="T18" fmla="*/ 646 w 646"/>
                <a:gd name="T19" fmla="*/ 823 h 823"/>
                <a:gd name="T20" fmla="*/ 295 w 646"/>
                <a:gd name="T21" fmla="*/ 0 h 823"/>
                <a:gd name="T22" fmla="*/ 300 w 646"/>
                <a:gd name="T23" fmla="*/ 11 h 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6" h="823">
                  <a:moveTo>
                    <a:pt x="300" y="11"/>
                  </a:moveTo>
                  <a:lnTo>
                    <a:pt x="291" y="11"/>
                  </a:lnTo>
                  <a:lnTo>
                    <a:pt x="637" y="821"/>
                  </a:lnTo>
                  <a:lnTo>
                    <a:pt x="642" y="817"/>
                  </a:lnTo>
                  <a:lnTo>
                    <a:pt x="5" y="817"/>
                  </a:lnTo>
                  <a:lnTo>
                    <a:pt x="9" y="821"/>
                  </a:lnTo>
                  <a:lnTo>
                    <a:pt x="300" y="11"/>
                  </a:lnTo>
                  <a:lnTo>
                    <a:pt x="295" y="0"/>
                  </a:lnTo>
                  <a:lnTo>
                    <a:pt x="0" y="823"/>
                  </a:lnTo>
                  <a:lnTo>
                    <a:pt x="646" y="823"/>
                  </a:lnTo>
                  <a:lnTo>
                    <a:pt x="295" y="0"/>
                  </a:lnTo>
                  <a:lnTo>
                    <a:pt x="300"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7" name="Freeform 8"/>
            <p:cNvSpPr>
              <a:spLocks/>
            </p:cNvSpPr>
            <p:nvPr/>
          </p:nvSpPr>
          <p:spPr bwMode="auto">
            <a:xfrm>
              <a:off x="2402" y="1607"/>
              <a:ext cx="11" cy="805"/>
            </a:xfrm>
            <a:custGeom>
              <a:avLst/>
              <a:gdLst>
                <a:gd name="T0" fmla="*/ 0 w 11"/>
                <a:gd name="T1" fmla="*/ 0 h 805"/>
                <a:gd name="T2" fmla="*/ 2 w 11"/>
                <a:gd name="T3" fmla="*/ 805 h 805"/>
                <a:gd name="T4" fmla="*/ 11 w 11"/>
                <a:gd name="T5" fmla="*/ 805 h 805"/>
                <a:gd name="T6" fmla="*/ 9 w 11"/>
                <a:gd name="T7" fmla="*/ 0 h 805"/>
                <a:gd name="T8" fmla="*/ 0 w 11"/>
                <a:gd name="T9" fmla="*/ 0 h 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05">
                  <a:moveTo>
                    <a:pt x="0" y="0"/>
                  </a:moveTo>
                  <a:lnTo>
                    <a:pt x="2" y="805"/>
                  </a:lnTo>
                  <a:lnTo>
                    <a:pt x="11" y="805"/>
                  </a:lnTo>
                  <a:lnTo>
                    <a:pt x="9"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8" name="Freeform 9"/>
            <p:cNvSpPr>
              <a:spLocks/>
            </p:cNvSpPr>
            <p:nvPr/>
          </p:nvSpPr>
          <p:spPr bwMode="auto">
            <a:xfrm>
              <a:off x="1960" y="2406"/>
              <a:ext cx="919" cy="48"/>
            </a:xfrm>
            <a:custGeom>
              <a:avLst/>
              <a:gdLst>
                <a:gd name="T0" fmla="*/ 919 w 919"/>
                <a:gd name="T1" fmla="*/ 42 h 48"/>
                <a:gd name="T2" fmla="*/ 919 w 919"/>
                <a:gd name="T3" fmla="*/ 0 h 48"/>
                <a:gd name="T4" fmla="*/ 0 w 919"/>
                <a:gd name="T5" fmla="*/ 2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2"/>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 name="Freeform 10"/>
            <p:cNvSpPr>
              <a:spLocks/>
            </p:cNvSpPr>
            <p:nvPr/>
          </p:nvSpPr>
          <p:spPr bwMode="auto">
            <a:xfrm>
              <a:off x="2067" y="2430"/>
              <a:ext cx="712" cy="67"/>
            </a:xfrm>
            <a:custGeom>
              <a:avLst/>
              <a:gdLst>
                <a:gd name="T0" fmla="*/ 712 w 712"/>
                <a:gd name="T1" fmla="*/ 64 h 67"/>
                <a:gd name="T2" fmla="*/ 712 w 712"/>
                <a:gd name="T3" fmla="*/ 0 h 67"/>
                <a:gd name="T4" fmla="*/ 0 w 712"/>
                <a:gd name="T5" fmla="*/ 2 h 67"/>
                <a:gd name="T6" fmla="*/ 0 w 712"/>
                <a:gd name="T7" fmla="*/ 67 h 67"/>
                <a:gd name="T8" fmla="*/ 712 w 712"/>
                <a:gd name="T9" fmla="*/ 6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7">
                  <a:moveTo>
                    <a:pt x="712" y="64"/>
                  </a:moveTo>
                  <a:lnTo>
                    <a:pt x="712" y="0"/>
                  </a:lnTo>
                  <a:lnTo>
                    <a:pt x="0" y="2"/>
                  </a:lnTo>
                  <a:lnTo>
                    <a:pt x="0" y="67"/>
                  </a:lnTo>
                  <a:lnTo>
                    <a:pt x="712" y="64"/>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0" name="Freeform 11"/>
            <p:cNvSpPr>
              <a:spLocks/>
            </p:cNvSpPr>
            <p:nvPr/>
          </p:nvSpPr>
          <p:spPr bwMode="auto">
            <a:xfrm>
              <a:off x="2176" y="2474"/>
              <a:ext cx="517" cy="74"/>
            </a:xfrm>
            <a:custGeom>
              <a:avLst/>
              <a:gdLst>
                <a:gd name="T0" fmla="*/ 514 w 517"/>
                <a:gd name="T1" fmla="*/ 0 h 74"/>
                <a:gd name="T2" fmla="*/ 0 w 517"/>
                <a:gd name="T3" fmla="*/ 5 h 74"/>
                <a:gd name="T4" fmla="*/ 2 w 517"/>
                <a:gd name="T5" fmla="*/ 16 h 74"/>
                <a:gd name="T6" fmla="*/ 8 w 517"/>
                <a:gd name="T7" fmla="*/ 29 h 74"/>
                <a:gd name="T8" fmla="*/ 15 w 517"/>
                <a:gd name="T9" fmla="*/ 40 h 74"/>
                <a:gd name="T10" fmla="*/ 24 w 517"/>
                <a:gd name="T11" fmla="*/ 51 h 74"/>
                <a:gd name="T12" fmla="*/ 35 w 517"/>
                <a:gd name="T13" fmla="*/ 60 h 74"/>
                <a:gd name="T14" fmla="*/ 44 w 517"/>
                <a:gd name="T15" fmla="*/ 67 h 74"/>
                <a:gd name="T16" fmla="*/ 55 w 517"/>
                <a:gd name="T17" fmla="*/ 71 h 74"/>
                <a:gd name="T18" fmla="*/ 68 w 517"/>
                <a:gd name="T19" fmla="*/ 74 h 74"/>
                <a:gd name="T20" fmla="*/ 68 w 517"/>
                <a:gd name="T21" fmla="*/ 69 h 74"/>
                <a:gd name="T22" fmla="*/ 448 w 517"/>
                <a:gd name="T23" fmla="*/ 69 h 74"/>
                <a:gd name="T24" fmla="*/ 459 w 517"/>
                <a:gd name="T25" fmla="*/ 69 h 74"/>
                <a:gd name="T26" fmla="*/ 470 w 517"/>
                <a:gd name="T27" fmla="*/ 65 h 74"/>
                <a:gd name="T28" fmla="*/ 481 w 517"/>
                <a:gd name="T29" fmla="*/ 58 h 74"/>
                <a:gd name="T30" fmla="*/ 492 w 517"/>
                <a:gd name="T31" fmla="*/ 49 h 74"/>
                <a:gd name="T32" fmla="*/ 503 w 517"/>
                <a:gd name="T33" fmla="*/ 38 h 74"/>
                <a:gd name="T34" fmla="*/ 512 w 517"/>
                <a:gd name="T35" fmla="*/ 27 h 74"/>
                <a:gd name="T36" fmla="*/ 517 w 517"/>
                <a:gd name="T37" fmla="*/ 14 h 74"/>
                <a:gd name="T38" fmla="*/ 517 w 517"/>
                <a:gd name="T39" fmla="*/ 0 h 74"/>
                <a:gd name="T40" fmla="*/ 514 w 51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7" h="74">
                  <a:moveTo>
                    <a:pt x="514" y="0"/>
                  </a:moveTo>
                  <a:lnTo>
                    <a:pt x="0" y="5"/>
                  </a:lnTo>
                  <a:lnTo>
                    <a:pt x="2" y="16"/>
                  </a:lnTo>
                  <a:lnTo>
                    <a:pt x="8" y="29"/>
                  </a:lnTo>
                  <a:lnTo>
                    <a:pt x="15" y="40"/>
                  </a:lnTo>
                  <a:lnTo>
                    <a:pt x="24" y="51"/>
                  </a:lnTo>
                  <a:lnTo>
                    <a:pt x="35" y="60"/>
                  </a:lnTo>
                  <a:lnTo>
                    <a:pt x="44" y="67"/>
                  </a:lnTo>
                  <a:lnTo>
                    <a:pt x="55" y="71"/>
                  </a:lnTo>
                  <a:lnTo>
                    <a:pt x="68" y="74"/>
                  </a:lnTo>
                  <a:lnTo>
                    <a:pt x="68" y="69"/>
                  </a:lnTo>
                  <a:lnTo>
                    <a:pt x="448" y="69"/>
                  </a:lnTo>
                  <a:lnTo>
                    <a:pt x="459" y="69"/>
                  </a:lnTo>
                  <a:lnTo>
                    <a:pt x="470" y="65"/>
                  </a:lnTo>
                  <a:lnTo>
                    <a:pt x="481" y="58"/>
                  </a:lnTo>
                  <a:lnTo>
                    <a:pt x="492" y="49"/>
                  </a:lnTo>
                  <a:lnTo>
                    <a:pt x="503" y="38"/>
                  </a:lnTo>
                  <a:lnTo>
                    <a:pt x="512" y="27"/>
                  </a:lnTo>
                  <a:lnTo>
                    <a:pt x="517" y="14"/>
                  </a:lnTo>
                  <a:lnTo>
                    <a:pt x="517" y="0"/>
                  </a:lnTo>
                  <a:lnTo>
                    <a:pt x="514"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 name="Freeform 12"/>
            <p:cNvSpPr>
              <a:spLocks/>
            </p:cNvSpPr>
            <p:nvPr/>
          </p:nvSpPr>
          <p:spPr bwMode="auto">
            <a:xfrm>
              <a:off x="2302" y="1436"/>
              <a:ext cx="147" cy="151"/>
            </a:xfrm>
            <a:custGeom>
              <a:avLst/>
              <a:gdLst>
                <a:gd name="T0" fmla="*/ 47 w 147"/>
                <a:gd name="T1" fmla="*/ 146 h 151"/>
                <a:gd name="T2" fmla="*/ 62 w 147"/>
                <a:gd name="T3" fmla="*/ 151 h 151"/>
                <a:gd name="T4" fmla="*/ 78 w 147"/>
                <a:gd name="T5" fmla="*/ 151 h 151"/>
                <a:gd name="T6" fmla="*/ 93 w 147"/>
                <a:gd name="T7" fmla="*/ 149 h 151"/>
                <a:gd name="T8" fmla="*/ 104 w 147"/>
                <a:gd name="T9" fmla="*/ 142 h 151"/>
                <a:gd name="T10" fmla="*/ 118 w 147"/>
                <a:gd name="T11" fmla="*/ 135 h 151"/>
                <a:gd name="T12" fmla="*/ 129 w 147"/>
                <a:gd name="T13" fmla="*/ 124 h 151"/>
                <a:gd name="T14" fmla="*/ 138 w 147"/>
                <a:gd name="T15" fmla="*/ 113 h 151"/>
                <a:gd name="T16" fmla="*/ 144 w 147"/>
                <a:gd name="T17" fmla="*/ 100 h 151"/>
                <a:gd name="T18" fmla="*/ 147 w 147"/>
                <a:gd name="T19" fmla="*/ 84 h 151"/>
                <a:gd name="T20" fmla="*/ 147 w 147"/>
                <a:gd name="T21" fmla="*/ 69 h 151"/>
                <a:gd name="T22" fmla="*/ 144 w 147"/>
                <a:gd name="T23" fmla="*/ 55 h 151"/>
                <a:gd name="T24" fmla="*/ 140 w 147"/>
                <a:gd name="T25" fmla="*/ 42 h 151"/>
                <a:gd name="T26" fmla="*/ 131 w 147"/>
                <a:gd name="T27" fmla="*/ 29 h 151"/>
                <a:gd name="T28" fmla="*/ 122 w 147"/>
                <a:gd name="T29" fmla="*/ 18 h 151"/>
                <a:gd name="T30" fmla="*/ 111 w 147"/>
                <a:gd name="T31" fmla="*/ 9 h 151"/>
                <a:gd name="T32" fmla="*/ 96 w 147"/>
                <a:gd name="T33" fmla="*/ 2 h 151"/>
                <a:gd name="T34" fmla="*/ 82 w 147"/>
                <a:gd name="T35" fmla="*/ 0 h 151"/>
                <a:gd name="T36" fmla="*/ 69 w 147"/>
                <a:gd name="T37" fmla="*/ 0 h 151"/>
                <a:gd name="T38" fmla="*/ 53 w 147"/>
                <a:gd name="T39" fmla="*/ 2 h 151"/>
                <a:gd name="T40" fmla="*/ 40 w 147"/>
                <a:gd name="T41" fmla="*/ 7 h 151"/>
                <a:gd name="T42" fmla="*/ 29 w 147"/>
                <a:gd name="T43" fmla="*/ 15 h 151"/>
                <a:gd name="T44" fmla="*/ 18 w 147"/>
                <a:gd name="T45" fmla="*/ 24 h 151"/>
                <a:gd name="T46" fmla="*/ 9 w 147"/>
                <a:gd name="T47" fmla="*/ 35 h 151"/>
                <a:gd name="T48" fmla="*/ 2 w 147"/>
                <a:gd name="T49" fmla="*/ 51 h 151"/>
                <a:gd name="T50" fmla="*/ 0 w 147"/>
                <a:gd name="T51" fmla="*/ 66 h 151"/>
                <a:gd name="T52" fmla="*/ 0 w 147"/>
                <a:gd name="T53" fmla="*/ 82 h 151"/>
                <a:gd name="T54" fmla="*/ 2 w 147"/>
                <a:gd name="T55" fmla="*/ 95 h 151"/>
                <a:gd name="T56" fmla="*/ 7 w 147"/>
                <a:gd name="T57" fmla="*/ 109 h 151"/>
                <a:gd name="T58" fmla="*/ 13 w 147"/>
                <a:gd name="T59" fmla="*/ 120 h 151"/>
                <a:gd name="T60" fmla="*/ 22 w 147"/>
                <a:gd name="T61" fmla="*/ 133 h 151"/>
                <a:gd name="T62" fmla="*/ 36 w 147"/>
                <a:gd name="T63" fmla="*/ 140 h 151"/>
                <a:gd name="T64" fmla="*/ 47 w 147"/>
                <a:gd name="T65" fmla="*/ 146 h 151"/>
                <a:gd name="T66" fmla="*/ 47 w 147"/>
                <a:gd name="T67" fmla="*/ 144 h 151"/>
                <a:gd name="T68" fmla="*/ 47 w 147"/>
                <a:gd name="T69" fmla="*/ 146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7" h="151">
                  <a:moveTo>
                    <a:pt x="47" y="146"/>
                  </a:moveTo>
                  <a:lnTo>
                    <a:pt x="62" y="151"/>
                  </a:lnTo>
                  <a:lnTo>
                    <a:pt x="78" y="151"/>
                  </a:lnTo>
                  <a:lnTo>
                    <a:pt x="93" y="149"/>
                  </a:lnTo>
                  <a:lnTo>
                    <a:pt x="104" y="142"/>
                  </a:lnTo>
                  <a:lnTo>
                    <a:pt x="118" y="135"/>
                  </a:lnTo>
                  <a:lnTo>
                    <a:pt x="129" y="124"/>
                  </a:lnTo>
                  <a:lnTo>
                    <a:pt x="138" y="113"/>
                  </a:lnTo>
                  <a:lnTo>
                    <a:pt x="144" y="100"/>
                  </a:lnTo>
                  <a:lnTo>
                    <a:pt x="147" y="84"/>
                  </a:lnTo>
                  <a:lnTo>
                    <a:pt x="147" y="69"/>
                  </a:lnTo>
                  <a:lnTo>
                    <a:pt x="144" y="55"/>
                  </a:lnTo>
                  <a:lnTo>
                    <a:pt x="140" y="42"/>
                  </a:lnTo>
                  <a:lnTo>
                    <a:pt x="131" y="29"/>
                  </a:lnTo>
                  <a:lnTo>
                    <a:pt x="122" y="18"/>
                  </a:lnTo>
                  <a:lnTo>
                    <a:pt x="111" y="9"/>
                  </a:lnTo>
                  <a:lnTo>
                    <a:pt x="96" y="2"/>
                  </a:lnTo>
                  <a:lnTo>
                    <a:pt x="82" y="0"/>
                  </a:lnTo>
                  <a:lnTo>
                    <a:pt x="69" y="0"/>
                  </a:lnTo>
                  <a:lnTo>
                    <a:pt x="53" y="2"/>
                  </a:lnTo>
                  <a:lnTo>
                    <a:pt x="40" y="7"/>
                  </a:lnTo>
                  <a:lnTo>
                    <a:pt x="29" y="15"/>
                  </a:lnTo>
                  <a:lnTo>
                    <a:pt x="18" y="24"/>
                  </a:lnTo>
                  <a:lnTo>
                    <a:pt x="9" y="35"/>
                  </a:lnTo>
                  <a:lnTo>
                    <a:pt x="2" y="51"/>
                  </a:lnTo>
                  <a:lnTo>
                    <a:pt x="0" y="66"/>
                  </a:lnTo>
                  <a:lnTo>
                    <a:pt x="0" y="82"/>
                  </a:lnTo>
                  <a:lnTo>
                    <a:pt x="2" y="95"/>
                  </a:lnTo>
                  <a:lnTo>
                    <a:pt x="7" y="109"/>
                  </a:lnTo>
                  <a:lnTo>
                    <a:pt x="13" y="120"/>
                  </a:lnTo>
                  <a:lnTo>
                    <a:pt x="22" y="133"/>
                  </a:lnTo>
                  <a:lnTo>
                    <a:pt x="36" y="140"/>
                  </a:lnTo>
                  <a:lnTo>
                    <a:pt x="47" y="146"/>
                  </a:lnTo>
                  <a:lnTo>
                    <a:pt x="47" y="144"/>
                  </a:lnTo>
                  <a:lnTo>
                    <a:pt x="47"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2" name="Freeform 13"/>
            <p:cNvSpPr>
              <a:spLocks/>
            </p:cNvSpPr>
            <p:nvPr/>
          </p:nvSpPr>
          <p:spPr bwMode="auto">
            <a:xfrm>
              <a:off x="800" y="1212"/>
              <a:ext cx="1624" cy="426"/>
            </a:xfrm>
            <a:custGeom>
              <a:avLst/>
              <a:gdLst>
                <a:gd name="T0" fmla="*/ 794 w 1624"/>
                <a:gd name="T1" fmla="*/ 244 h 426"/>
                <a:gd name="T2" fmla="*/ 772 w 1624"/>
                <a:gd name="T3" fmla="*/ 239 h 426"/>
                <a:gd name="T4" fmla="*/ 728 w 1624"/>
                <a:gd name="T5" fmla="*/ 226 h 426"/>
                <a:gd name="T6" fmla="*/ 692 w 1624"/>
                <a:gd name="T7" fmla="*/ 211 h 426"/>
                <a:gd name="T8" fmla="*/ 648 w 1624"/>
                <a:gd name="T9" fmla="*/ 184 h 426"/>
                <a:gd name="T10" fmla="*/ 606 w 1624"/>
                <a:gd name="T11" fmla="*/ 166 h 426"/>
                <a:gd name="T12" fmla="*/ 528 w 1624"/>
                <a:gd name="T13" fmla="*/ 155 h 426"/>
                <a:gd name="T14" fmla="*/ 444 w 1624"/>
                <a:gd name="T15" fmla="*/ 164 h 426"/>
                <a:gd name="T16" fmla="*/ 344 w 1624"/>
                <a:gd name="T17" fmla="*/ 184 h 426"/>
                <a:gd name="T18" fmla="*/ 288 w 1624"/>
                <a:gd name="T19" fmla="*/ 191 h 426"/>
                <a:gd name="T20" fmla="*/ 213 w 1624"/>
                <a:gd name="T21" fmla="*/ 188 h 426"/>
                <a:gd name="T22" fmla="*/ 166 w 1624"/>
                <a:gd name="T23" fmla="*/ 177 h 426"/>
                <a:gd name="T24" fmla="*/ 124 w 1624"/>
                <a:gd name="T25" fmla="*/ 157 h 426"/>
                <a:gd name="T26" fmla="*/ 84 w 1624"/>
                <a:gd name="T27" fmla="*/ 133 h 426"/>
                <a:gd name="T28" fmla="*/ 49 w 1624"/>
                <a:gd name="T29" fmla="*/ 100 h 426"/>
                <a:gd name="T30" fmla="*/ 15 w 1624"/>
                <a:gd name="T31" fmla="*/ 57 h 426"/>
                <a:gd name="T32" fmla="*/ 11 w 1624"/>
                <a:gd name="T33" fmla="*/ 37 h 426"/>
                <a:gd name="T34" fmla="*/ 22 w 1624"/>
                <a:gd name="T35" fmla="*/ 40 h 426"/>
                <a:gd name="T36" fmla="*/ 51 w 1624"/>
                <a:gd name="T37" fmla="*/ 46 h 426"/>
                <a:gd name="T38" fmla="*/ 75 w 1624"/>
                <a:gd name="T39" fmla="*/ 51 h 426"/>
                <a:gd name="T40" fmla="*/ 153 w 1624"/>
                <a:gd name="T41" fmla="*/ 71 h 426"/>
                <a:gd name="T42" fmla="*/ 220 w 1624"/>
                <a:gd name="T43" fmla="*/ 75 h 426"/>
                <a:gd name="T44" fmla="*/ 275 w 1624"/>
                <a:gd name="T45" fmla="*/ 71 h 426"/>
                <a:gd name="T46" fmla="*/ 324 w 1624"/>
                <a:gd name="T47" fmla="*/ 55 h 426"/>
                <a:gd name="T48" fmla="*/ 388 w 1624"/>
                <a:gd name="T49" fmla="*/ 29 h 426"/>
                <a:gd name="T50" fmla="*/ 448 w 1624"/>
                <a:gd name="T51" fmla="*/ 6 h 426"/>
                <a:gd name="T52" fmla="*/ 490 w 1624"/>
                <a:gd name="T53" fmla="*/ 0 h 426"/>
                <a:gd name="T54" fmla="*/ 552 w 1624"/>
                <a:gd name="T55" fmla="*/ 2 h 426"/>
                <a:gd name="T56" fmla="*/ 615 w 1624"/>
                <a:gd name="T57" fmla="*/ 22 h 426"/>
                <a:gd name="T58" fmla="*/ 717 w 1624"/>
                <a:gd name="T59" fmla="*/ 71 h 426"/>
                <a:gd name="T60" fmla="*/ 801 w 1624"/>
                <a:gd name="T61" fmla="*/ 95 h 426"/>
                <a:gd name="T62" fmla="*/ 892 w 1624"/>
                <a:gd name="T63" fmla="*/ 111 h 426"/>
                <a:gd name="T64" fmla="*/ 1007 w 1624"/>
                <a:gd name="T65" fmla="*/ 113 h 426"/>
                <a:gd name="T66" fmla="*/ 1094 w 1624"/>
                <a:gd name="T67" fmla="*/ 111 h 426"/>
                <a:gd name="T68" fmla="*/ 1158 w 1624"/>
                <a:gd name="T69" fmla="*/ 126 h 426"/>
                <a:gd name="T70" fmla="*/ 1205 w 1624"/>
                <a:gd name="T71" fmla="*/ 148 h 426"/>
                <a:gd name="T72" fmla="*/ 1254 w 1624"/>
                <a:gd name="T73" fmla="*/ 191 h 426"/>
                <a:gd name="T74" fmla="*/ 1318 w 1624"/>
                <a:gd name="T75" fmla="*/ 255 h 426"/>
                <a:gd name="T76" fmla="*/ 1356 w 1624"/>
                <a:gd name="T77" fmla="*/ 288 h 426"/>
                <a:gd name="T78" fmla="*/ 1404 w 1624"/>
                <a:gd name="T79" fmla="*/ 315 h 426"/>
                <a:gd name="T80" fmla="*/ 1469 w 1624"/>
                <a:gd name="T81" fmla="*/ 335 h 426"/>
                <a:gd name="T82" fmla="*/ 1549 w 1624"/>
                <a:gd name="T83" fmla="*/ 348 h 426"/>
                <a:gd name="T84" fmla="*/ 1573 w 1624"/>
                <a:gd name="T85" fmla="*/ 350 h 426"/>
                <a:gd name="T86" fmla="*/ 1604 w 1624"/>
                <a:gd name="T87" fmla="*/ 355 h 426"/>
                <a:gd name="T88" fmla="*/ 1604 w 1624"/>
                <a:gd name="T89" fmla="*/ 373 h 426"/>
                <a:gd name="T90" fmla="*/ 1558 w 1624"/>
                <a:gd name="T91" fmla="*/ 399 h 426"/>
                <a:gd name="T92" fmla="*/ 1511 w 1624"/>
                <a:gd name="T93" fmla="*/ 417 h 426"/>
                <a:gd name="T94" fmla="*/ 1464 w 1624"/>
                <a:gd name="T95" fmla="*/ 426 h 426"/>
                <a:gd name="T96" fmla="*/ 1418 w 1624"/>
                <a:gd name="T97" fmla="*/ 426 h 426"/>
                <a:gd name="T98" fmla="*/ 1369 w 1624"/>
                <a:gd name="T99" fmla="*/ 419 h 426"/>
                <a:gd name="T100" fmla="*/ 1320 w 1624"/>
                <a:gd name="T101" fmla="*/ 404 h 426"/>
                <a:gd name="T102" fmla="*/ 1271 w 1624"/>
                <a:gd name="T103" fmla="*/ 379 h 426"/>
                <a:gd name="T104" fmla="*/ 1227 w 1624"/>
                <a:gd name="T105" fmla="*/ 350 h 426"/>
                <a:gd name="T106" fmla="*/ 1185 w 1624"/>
                <a:gd name="T107" fmla="*/ 322 h 426"/>
                <a:gd name="T108" fmla="*/ 1129 w 1624"/>
                <a:gd name="T109" fmla="*/ 286 h 426"/>
                <a:gd name="T110" fmla="*/ 1056 w 1624"/>
                <a:gd name="T111" fmla="*/ 255 h 426"/>
                <a:gd name="T112" fmla="*/ 1014 w 1624"/>
                <a:gd name="T113" fmla="*/ 248 h 426"/>
                <a:gd name="T114" fmla="*/ 970 w 1624"/>
                <a:gd name="T115" fmla="*/ 248 h 426"/>
                <a:gd name="T116" fmla="*/ 919 w 1624"/>
                <a:gd name="T117" fmla="*/ 257 h 426"/>
                <a:gd name="T118" fmla="*/ 890 w 1624"/>
                <a:gd name="T119" fmla="*/ 259 h 426"/>
                <a:gd name="T120" fmla="*/ 854 w 1624"/>
                <a:gd name="T121" fmla="*/ 255 h 426"/>
                <a:gd name="T122" fmla="*/ 823 w 1624"/>
                <a:gd name="T123" fmla="*/ 248 h 426"/>
                <a:gd name="T124" fmla="*/ 801 w 1624"/>
                <a:gd name="T125" fmla="*/ 242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4" h="426">
                  <a:moveTo>
                    <a:pt x="801" y="246"/>
                  </a:moveTo>
                  <a:lnTo>
                    <a:pt x="794" y="244"/>
                  </a:lnTo>
                  <a:lnTo>
                    <a:pt x="783" y="242"/>
                  </a:lnTo>
                  <a:lnTo>
                    <a:pt x="772" y="239"/>
                  </a:lnTo>
                  <a:lnTo>
                    <a:pt x="759" y="235"/>
                  </a:lnTo>
                  <a:lnTo>
                    <a:pt x="728" y="226"/>
                  </a:lnTo>
                  <a:lnTo>
                    <a:pt x="712" y="219"/>
                  </a:lnTo>
                  <a:lnTo>
                    <a:pt x="692" y="211"/>
                  </a:lnTo>
                  <a:lnTo>
                    <a:pt x="670" y="197"/>
                  </a:lnTo>
                  <a:lnTo>
                    <a:pt x="648" y="184"/>
                  </a:lnTo>
                  <a:lnTo>
                    <a:pt x="628" y="175"/>
                  </a:lnTo>
                  <a:lnTo>
                    <a:pt x="606" y="166"/>
                  </a:lnTo>
                  <a:lnTo>
                    <a:pt x="566" y="157"/>
                  </a:lnTo>
                  <a:lnTo>
                    <a:pt x="528" y="155"/>
                  </a:lnTo>
                  <a:lnTo>
                    <a:pt x="486" y="157"/>
                  </a:lnTo>
                  <a:lnTo>
                    <a:pt x="444" y="164"/>
                  </a:lnTo>
                  <a:lnTo>
                    <a:pt x="395" y="173"/>
                  </a:lnTo>
                  <a:lnTo>
                    <a:pt x="344" y="184"/>
                  </a:lnTo>
                  <a:lnTo>
                    <a:pt x="317" y="188"/>
                  </a:lnTo>
                  <a:lnTo>
                    <a:pt x="288" y="191"/>
                  </a:lnTo>
                  <a:lnTo>
                    <a:pt x="237" y="191"/>
                  </a:lnTo>
                  <a:lnTo>
                    <a:pt x="213" y="188"/>
                  </a:lnTo>
                  <a:lnTo>
                    <a:pt x="191" y="184"/>
                  </a:lnTo>
                  <a:lnTo>
                    <a:pt x="166" y="177"/>
                  </a:lnTo>
                  <a:lnTo>
                    <a:pt x="144" y="168"/>
                  </a:lnTo>
                  <a:lnTo>
                    <a:pt x="124" y="157"/>
                  </a:lnTo>
                  <a:lnTo>
                    <a:pt x="102" y="146"/>
                  </a:lnTo>
                  <a:lnTo>
                    <a:pt x="84" y="133"/>
                  </a:lnTo>
                  <a:lnTo>
                    <a:pt x="64" y="117"/>
                  </a:lnTo>
                  <a:lnTo>
                    <a:pt x="49" y="100"/>
                  </a:lnTo>
                  <a:lnTo>
                    <a:pt x="31" y="80"/>
                  </a:lnTo>
                  <a:lnTo>
                    <a:pt x="15" y="57"/>
                  </a:lnTo>
                  <a:lnTo>
                    <a:pt x="0" y="35"/>
                  </a:lnTo>
                  <a:lnTo>
                    <a:pt x="11" y="37"/>
                  </a:lnTo>
                  <a:lnTo>
                    <a:pt x="15" y="40"/>
                  </a:lnTo>
                  <a:lnTo>
                    <a:pt x="22" y="40"/>
                  </a:lnTo>
                  <a:lnTo>
                    <a:pt x="35" y="42"/>
                  </a:lnTo>
                  <a:lnTo>
                    <a:pt x="51" y="46"/>
                  </a:lnTo>
                  <a:lnTo>
                    <a:pt x="62" y="49"/>
                  </a:lnTo>
                  <a:lnTo>
                    <a:pt x="75" y="51"/>
                  </a:lnTo>
                  <a:lnTo>
                    <a:pt x="115" y="64"/>
                  </a:lnTo>
                  <a:lnTo>
                    <a:pt x="153" y="71"/>
                  </a:lnTo>
                  <a:lnTo>
                    <a:pt x="189" y="75"/>
                  </a:lnTo>
                  <a:lnTo>
                    <a:pt x="220" y="75"/>
                  </a:lnTo>
                  <a:lnTo>
                    <a:pt x="248" y="73"/>
                  </a:lnTo>
                  <a:lnTo>
                    <a:pt x="275" y="71"/>
                  </a:lnTo>
                  <a:lnTo>
                    <a:pt x="302" y="64"/>
                  </a:lnTo>
                  <a:lnTo>
                    <a:pt x="324" y="55"/>
                  </a:lnTo>
                  <a:lnTo>
                    <a:pt x="368" y="37"/>
                  </a:lnTo>
                  <a:lnTo>
                    <a:pt x="388" y="29"/>
                  </a:lnTo>
                  <a:lnTo>
                    <a:pt x="408" y="22"/>
                  </a:lnTo>
                  <a:lnTo>
                    <a:pt x="448" y="6"/>
                  </a:lnTo>
                  <a:lnTo>
                    <a:pt x="468" y="2"/>
                  </a:lnTo>
                  <a:lnTo>
                    <a:pt x="490" y="0"/>
                  </a:lnTo>
                  <a:lnTo>
                    <a:pt x="521" y="0"/>
                  </a:lnTo>
                  <a:lnTo>
                    <a:pt x="552" y="2"/>
                  </a:lnTo>
                  <a:lnTo>
                    <a:pt x="586" y="9"/>
                  </a:lnTo>
                  <a:lnTo>
                    <a:pt x="615" y="22"/>
                  </a:lnTo>
                  <a:lnTo>
                    <a:pt x="663" y="46"/>
                  </a:lnTo>
                  <a:lnTo>
                    <a:pt x="717" y="71"/>
                  </a:lnTo>
                  <a:lnTo>
                    <a:pt x="772" y="89"/>
                  </a:lnTo>
                  <a:lnTo>
                    <a:pt x="801" y="95"/>
                  </a:lnTo>
                  <a:lnTo>
                    <a:pt x="832" y="102"/>
                  </a:lnTo>
                  <a:lnTo>
                    <a:pt x="892" y="111"/>
                  </a:lnTo>
                  <a:lnTo>
                    <a:pt x="952" y="115"/>
                  </a:lnTo>
                  <a:lnTo>
                    <a:pt x="1007" y="113"/>
                  </a:lnTo>
                  <a:lnTo>
                    <a:pt x="1063" y="108"/>
                  </a:lnTo>
                  <a:lnTo>
                    <a:pt x="1094" y="111"/>
                  </a:lnTo>
                  <a:lnTo>
                    <a:pt x="1127" y="117"/>
                  </a:lnTo>
                  <a:lnTo>
                    <a:pt x="1158" y="126"/>
                  </a:lnTo>
                  <a:lnTo>
                    <a:pt x="1185" y="140"/>
                  </a:lnTo>
                  <a:lnTo>
                    <a:pt x="1205" y="148"/>
                  </a:lnTo>
                  <a:lnTo>
                    <a:pt x="1220" y="160"/>
                  </a:lnTo>
                  <a:lnTo>
                    <a:pt x="1254" y="191"/>
                  </a:lnTo>
                  <a:lnTo>
                    <a:pt x="1285" y="222"/>
                  </a:lnTo>
                  <a:lnTo>
                    <a:pt x="1318" y="255"/>
                  </a:lnTo>
                  <a:lnTo>
                    <a:pt x="1336" y="273"/>
                  </a:lnTo>
                  <a:lnTo>
                    <a:pt x="1356" y="288"/>
                  </a:lnTo>
                  <a:lnTo>
                    <a:pt x="1380" y="302"/>
                  </a:lnTo>
                  <a:lnTo>
                    <a:pt x="1404" y="315"/>
                  </a:lnTo>
                  <a:lnTo>
                    <a:pt x="1436" y="326"/>
                  </a:lnTo>
                  <a:lnTo>
                    <a:pt x="1469" y="335"/>
                  </a:lnTo>
                  <a:lnTo>
                    <a:pt x="1507" y="341"/>
                  </a:lnTo>
                  <a:lnTo>
                    <a:pt x="1549" y="348"/>
                  </a:lnTo>
                  <a:lnTo>
                    <a:pt x="1562" y="348"/>
                  </a:lnTo>
                  <a:lnTo>
                    <a:pt x="1573" y="350"/>
                  </a:lnTo>
                  <a:lnTo>
                    <a:pt x="1589" y="355"/>
                  </a:lnTo>
                  <a:lnTo>
                    <a:pt x="1604" y="355"/>
                  </a:lnTo>
                  <a:lnTo>
                    <a:pt x="1624" y="357"/>
                  </a:lnTo>
                  <a:lnTo>
                    <a:pt x="1604" y="373"/>
                  </a:lnTo>
                  <a:lnTo>
                    <a:pt x="1580" y="388"/>
                  </a:lnTo>
                  <a:lnTo>
                    <a:pt x="1558" y="399"/>
                  </a:lnTo>
                  <a:lnTo>
                    <a:pt x="1535" y="408"/>
                  </a:lnTo>
                  <a:lnTo>
                    <a:pt x="1511" y="417"/>
                  </a:lnTo>
                  <a:lnTo>
                    <a:pt x="1487" y="421"/>
                  </a:lnTo>
                  <a:lnTo>
                    <a:pt x="1464" y="426"/>
                  </a:lnTo>
                  <a:lnTo>
                    <a:pt x="1440" y="426"/>
                  </a:lnTo>
                  <a:lnTo>
                    <a:pt x="1418" y="426"/>
                  </a:lnTo>
                  <a:lnTo>
                    <a:pt x="1393" y="424"/>
                  </a:lnTo>
                  <a:lnTo>
                    <a:pt x="1369" y="419"/>
                  </a:lnTo>
                  <a:lnTo>
                    <a:pt x="1345" y="410"/>
                  </a:lnTo>
                  <a:lnTo>
                    <a:pt x="1320" y="404"/>
                  </a:lnTo>
                  <a:lnTo>
                    <a:pt x="1296" y="393"/>
                  </a:lnTo>
                  <a:lnTo>
                    <a:pt x="1271" y="379"/>
                  </a:lnTo>
                  <a:lnTo>
                    <a:pt x="1249" y="366"/>
                  </a:lnTo>
                  <a:lnTo>
                    <a:pt x="1227" y="350"/>
                  </a:lnTo>
                  <a:lnTo>
                    <a:pt x="1205" y="335"/>
                  </a:lnTo>
                  <a:lnTo>
                    <a:pt x="1185" y="322"/>
                  </a:lnTo>
                  <a:lnTo>
                    <a:pt x="1167" y="308"/>
                  </a:lnTo>
                  <a:lnTo>
                    <a:pt x="1129" y="286"/>
                  </a:lnTo>
                  <a:lnTo>
                    <a:pt x="1094" y="268"/>
                  </a:lnTo>
                  <a:lnTo>
                    <a:pt x="1056" y="255"/>
                  </a:lnTo>
                  <a:lnTo>
                    <a:pt x="1036" y="250"/>
                  </a:lnTo>
                  <a:lnTo>
                    <a:pt x="1014" y="248"/>
                  </a:lnTo>
                  <a:lnTo>
                    <a:pt x="992" y="248"/>
                  </a:lnTo>
                  <a:lnTo>
                    <a:pt x="970" y="248"/>
                  </a:lnTo>
                  <a:lnTo>
                    <a:pt x="945" y="250"/>
                  </a:lnTo>
                  <a:lnTo>
                    <a:pt x="919" y="257"/>
                  </a:lnTo>
                  <a:lnTo>
                    <a:pt x="905" y="259"/>
                  </a:lnTo>
                  <a:lnTo>
                    <a:pt x="890" y="259"/>
                  </a:lnTo>
                  <a:lnTo>
                    <a:pt x="865" y="257"/>
                  </a:lnTo>
                  <a:lnTo>
                    <a:pt x="854" y="255"/>
                  </a:lnTo>
                  <a:lnTo>
                    <a:pt x="839" y="250"/>
                  </a:lnTo>
                  <a:lnTo>
                    <a:pt x="823" y="248"/>
                  </a:lnTo>
                  <a:lnTo>
                    <a:pt x="801" y="246"/>
                  </a:lnTo>
                  <a:lnTo>
                    <a:pt x="801" y="242"/>
                  </a:lnTo>
                  <a:lnTo>
                    <a:pt x="801" y="24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3" name="Freeform 14"/>
            <p:cNvSpPr>
              <a:spLocks/>
            </p:cNvSpPr>
            <p:nvPr/>
          </p:nvSpPr>
          <p:spPr bwMode="auto">
            <a:xfrm>
              <a:off x="795" y="1134"/>
              <a:ext cx="149" cy="151"/>
            </a:xfrm>
            <a:custGeom>
              <a:avLst/>
              <a:gdLst>
                <a:gd name="T0" fmla="*/ 69 w 149"/>
                <a:gd name="T1" fmla="*/ 151 h 151"/>
                <a:gd name="T2" fmla="*/ 54 w 149"/>
                <a:gd name="T3" fmla="*/ 149 h 151"/>
                <a:gd name="T4" fmla="*/ 40 w 149"/>
                <a:gd name="T5" fmla="*/ 142 h 151"/>
                <a:gd name="T6" fmla="*/ 27 w 149"/>
                <a:gd name="T7" fmla="*/ 135 h 151"/>
                <a:gd name="T8" fmla="*/ 16 w 149"/>
                <a:gd name="T9" fmla="*/ 127 h 151"/>
                <a:gd name="T10" fmla="*/ 9 w 149"/>
                <a:gd name="T11" fmla="*/ 113 h 151"/>
                <a:gd name="T12" fmla="*/ 3 w 149"/>
                <a:gd name="T13" fmla="*/ 100 h 151"/>
                <a:gd name="T14" fmla="*/ 0 w 149"/>
                <a:gd name="T15" fmla="*/ 84 h 151"/>
                <a:gd name="T16" fmla="*/ 0 w 149"/>
                <a:gd name="T17" fmla="*/ 69 h 151"/>
                <a:gd name="T18" fmla="*/ 3 w 149"/>
                <a:gd name="T19" fmla="*/ 56 h 151"/>
                <a:gd name="T20" fmla="*/ 7 w 149"/>
                <a:gd name="T21" fmla="*/ 42 h 151"/>
                <a:gd name="T22" fmla="*/ 16 w 149"/>
                <a:gd name="T23" fmla="*/ 31 h 151"/>
                <a:gd name="T24" fmla="*/ 25 w 149"/>
                <a:gd name="T25" fmla="*/ 20 h 151"/>
                <a:gd name="T26" fmla="*/ 36 w 149"/>
                <a:gd name="T27" fmla="*/ 11 h 151"/>
                <a:gd name="T28" fmla="*/ 49 w 149"/>
                <a:gd name="T29" fmla="*/ 5 h 151"/>
                <a:gd name="T30" fmla="*/ 65 w 149"/>
                <a:gd name="T31" fmla="*/ 0 h 151"/>
                <a:gd name="T32" fmla="*/ 80 w 149"/>
                <a:gd name="T33" fmla="*/ 0 h 151"/>
                <a:gd name="T34" fmla="*/ 94 w 149"/>
                <a:gd name="T35" fmla="*/ 2 h 151"/>
                <a:gd name="T36" fmla="*/ 107 w 149"/>
                <a:gd name="T37" fmla="*/ 9 h 151"/>
                <a:gd name="T38" fmla="*/ 120 w 149"/>
                <a:gd name="T39" fmla="*/ 18 h 151"/>
                <a:gd name="T40" fmla="*/ 129 w 149"/>
                <a:gd name="T41" fmla="*/ 27 h 151"/>
                <a:gd name="T42" fmla="*/ 138 w 149"/>
                <a:gd name="T43" fmla="*/ 40 h 151"/>
                <a:gd name="T44" fmla="*/ 145 w 149"/>
                <a:gd name="T45" fmla="*/ 51 h 151"/>
                <a:gd name="T46" fmla="*/ 149 w 149"/>
                <a:gd name="T47" fmla="*/ 67 h 151"/>
                <a:gd name="T48" fmla="*/ 149 w 149"/>
                <a:gd name="T49" fmla="*/ 82 h 151"/>
                <a:gd name="T50" fmla="*/ 147 w 149"/>
                <a:gd name="T51" fmla="*/ 96 h 151"/>
                <a:gd name="T52" fmla="*/ 140 w 149"/>
                <a:gd name="T53" fmla="*/ 111 h 151"/>
                <a:gd name="T54" fmla="*/ 134 w 149"/>
                <a:gd name="T55" fmla="*/ 124 h 151"/>
                <a:gd name="T56" fmla="*/ 123 w 149"/>
                <a:gd name="T57" fmla="*/ 133 h 151"/>
                <a:gd name="T58" fmla="*/ 111 w 149"/>
                <a:gd name="T59" fmla="*/ 142 h 151"/>
                <a:gd name="T60" fmla="*/ 98 w 149"/>
                <a:gd name="T61" fmla="*/ 149 h 151"/>
                <a:gd name="T62" fmla="*/ 83 w 149"/>
                <a:gd name="T63" fmla="*/ 151 h 151"/>
                <a:gd name="T64" fmla="*/ 67 w 149"/>
                <a:gd name="T65" fmla="*/ 151 h 151"/>
                <a:gd name="T66" fmla="*/ 69 w 149"/>
                <a:gd name="T67" fmla="*/ 151 h 1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1">
                  <a:moveTo>
                    <a:pt x="69" y="151"/>
                  </a:moveTo>
                  <a:lnTo>
                    <a:pt x="54" y="149"/>
                  </a:lnTo>
                  <a:lnTo>
                    <a:pt x="40" y="142"/>
                  </a:lnTo>
                  <a:lnTo>
                    <a:pt x="27" y="135"/>
                  </a:lnTo>
                  <a:lnTo>
                    <a:pt x="16" y="127"/>
                  </a:lnTo>
                  <a:lnTo>
                    <a:pt x="9" y="113"/>
                  </a:lnTo>
                  <a:lnTo>
                    <a:pt x="3" y="100"/>
                  </a:lnTo>
                  <a:lnTo>
                    <a:pt x="0" y="84"/>
                  </a:lnTo>
                  <a:lnTo>
                    <a:pt x="0" y="69"/>
                  </a:lnTo>
                  <a:lnTo>
                    <a:pt x="3" y="56"/>
                  </a:lnTo>
                  <a:lnTo>
                    <a:pt x="7" y="42"/>
                  </a:lnTo>
                  <a:lnTo>
                    <a:pt x="16" y="31"/>
                  </a:lnTo>
                  <a:lnTo>
                    <a:pt x="25" y="20"/>
                  </a:lnTo>
                  <a:lnTo>
                    <a:pt x="36" y="11"/>
                  </a:lnTo>
                  <a:lnTo>
                    <a:pt x="49" y="5"/>
                  </a:lnTo>
                  <a:lnTo>
                    <a:pt x="65" y="0"/>
                  </a:lnTo>
                  <a:lnTo>
                    <a:pt x="80" y="0"/>
                  </a:lnTo>
                  <a:lnTo>
                    <a:pt x="94" y="2"/>
                  </a:lnTo>
                  <a:lnTo>
                    <a:pt x="107" y="9"/>
                  </a:lnTo>
                  <a:lnTo>
                    <a:pt x="120" y="18"/>
                  </a:lnTo>
                  <a:lnTo>
                    <a:pt x="129" y="27"/>
                  </a:lnTo>
                  <a:lnTo>
                    <a:pt x="138" y="40"/>
                  </a:lnTo>
                  <a:lnTo>
                    <a:pt x="145" y="51"/>
                  </a:lnTo>
                  <a:lnTo>
                    <a:pt x="149" y="67"/>
                  </a:lnTo>
                  <a:lnTo>
                    <a:pt x="149" y="82"/>
                  </a:lnTo>
                  <a:lnTo>
                    <a:pt x="147" y="96"/>
                  </a:lnTo>
                  <a:lnTo>
                    <a:pt x="140" y="111"/>
                  </a:lnTo>
                  <a:lnTo>
                    <a:pt x="134" y="124"/>
                  </a:lnTo>
                  <a:lnTo>
                    <a:pt x="123" y="133"/>
                  </a:lnTo>
                  <a:lnTo>
                    <a:pt x="111" y="142"/>
                  </a:lnTo>
                  <a:lnTo>
                    <a:pt x="98" y="149"/>
                  </a:lnTo>
                  <a:lnTo>
                    <a:pt x="83" y="151"/>
                  </a:lnTo>
                  <a:lnTo>
                    <a:pt x="67" y="151"/>
                  </a:lnTo>
                  <a:lnTo>
                    <a:pt x="69" y="15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4" name="Freeform 15"/>
            <p:cNvSpPr>
              <a:spLocks/>
            </p:cNvSpPr>
            <p:nvPr/>
          </p:nvSpPr>
          <p:spPr bwMode="auto">
            <a:xfrm>
              <a:off x="534" y="1309"/>
              <a:ext cx="645" cy="821"/>
            </a:xfrm>
            <a:custGeom>
              <a:avLst/>
              <a:gdLst>
                <a:gd name="T0" fmla="*/ 299 w 645"/>
                <a:gd name="T1" fmla="*/ 11 h 821"/>
                <a:gd name="T2" fmla="*/ 293 w 645"/>
                <a:gd name="T3" fmla="*/ 11 h 821"/>
                <a:gd name="T4" fmla="*/ 636 w 645"/>
                <a:gd name="T5" fmla="*/ 819 h 821"/>
                <a:gd name="T6" fmla="*/ 641 w 645"/>
                <a:gd name="T7" fmla="*/ 813 h 821"/>
                <a:gd name="T8" fmla="*/ 6 w 645"/>
                <a:gd name="T9" fmla="*/ 813 h 821"/>
                <a:gd name="T10" fmla="*/ 11 w 645"/>
                <a:gd name="T11" fmla="*/ 819 h 821"/>
                <a:gd name="T12" fmla="*/ 299 w 645"/>
                <a:gd name="T13" fmla="*/ 11 h 821"/>
                <a:gd name="T14" fmla="*/ 297 w 645"/>
                <a:gd name="T15" fmla="*/ 0 h 821"/>
                <a:gd name="T16" fmla="*/ 0 w 645"/>
                <a:gd name="T17" fmla="*/ 821 h 821"/>
                <a:gd name="T18" fmla="*/ 645 w 645"/>
                <a:gd name="T19" fmla="*/ 821 h 821"/>
                <a:gd name="T20" fmla="*/ 297 w 645"/>
                <a:gd name="T21" fmla="*/ 0 h 821"/>
                <a:gd name="T22" fmla="*/ 299 w 645"/>
                <a:gd name="T23" fmla="*/ 11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5" h="821">
                  <a:moveTo>
                    <a:pt x="299" y="11"/>
                  </a:moveTo>
                  <a:lnTo>
                    <a:pt x="293" y="11"/>
                  </a:lnTo>
                  <a:lnTo>
                    <a:pt x="636" y="819"/>
                  </a:lnTo>
                  <a:lnTo>
                    <a:pt x="641" y="813"/>
                  </a:lnTo>
                  <a:lnTo>
                    <a:pt x="6" y="813"/>
                  </a:lnTo>
                  <a:lnTo>
                    <a:pt x="11" y="819"/>
                  </a:lnTo>
                  <a:lnTo>
                    <a:pt x="299" y="11"/>
                  </a:lnTo>
                  <a:lnTo>
                    <a:pt x="297" y="0"/>
                  </a:lnTo>
                  <a:lnTo>
                    <a:pt x="0" y="821"/>
                  </a:lnTo>
                  <a:lnTo>
                    <a:pt x="645" y="821"/>
                  </a:lnTo>
                  <a:lnTo>
                    <a:pt x="297" y="0"/>
                  </a:lnTo>
                  <a:lnTo>
                    <a:pt x="299"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5" name="Freeform 16"/>
            <p:cNvSpPr>
              <a:spLocks/>
            </p:cNvSpPr>
            <p:nvPr/>
          </p:nvSpPr>
          <p:spPr bwMode="auto">
            <a:xfrm>
              <a:off x="827" y="1325"/>
              <a:ext cx="8" cy="801"/>
            </a:xfrm>
            <a:custGeom>
              <a:avLst/>
              <a:gdLst>
                <a:gd name="T0" fmla="*/ 0 w 8"/>
                <a:gd name="T1" fmla="*/ 0 h 801"/>
                <a:gd name="T2" fmla="*/ 2 w 8"/>
                <a:gd name="T3" fmla="*/ 801 h 801"/>
                <a:gd name="T4" fmla="*/ 8 w 8"/>
                <a:gd name="T5" fmla="*/ 801 h 801"/>
                <a:gd name="T6" fmla="*/ 6 w 8"/>
                <a:gd name="T7" fmla="*/ 0 h 801"/>
                <a:gd name="T8" fmla="*/ 0 w 8"/>
                <a:gd name="T9" fmla="*/ 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01">
                  <a:moveTo>
                    <a:pt x="0" y="0"/>
                  </a:moveTo>
                  <a:lnTo>
                    <a:pt x="2" y="801"/>
                  </a:lnTo>
                  <a:lnTo>
                    <a:pt x="8" y="801"/>
                  </a:lnTo>
                  <a:lnTo>
                    <a:pt x="6"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 name="Freeform 17"/>
            <p:cNvSpPr>
              <a:spLocks/>
            </p:cNvSpPr>
            <p:nvPr/>
          </p:nvSpPr>
          <p:spPr bwMode="auto">
            <a:xfrm>
              <a:off x="385" y="2122"/>
              <a:ext cx="919" cy="48"/>
            </a:xfrm>
            <a:custGeom>
              <a:avLst/>
              <a:gdLst>
                <a:gd name="T0" fmla="*/ 919 w 919"/>
                <a:gd name="T1" fmla="*/ 42 h 48"/>
                <a:gd name="T2" fmla="*/ 919 w 919"/>
                <a:gd name="T3" fmla="*/ 0 h 48"/>
                <a:gd name="T4" fmla="*/ 0 w 919"/>
                <a:gd name="T5" fmla="*/ 4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4"/>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7" name="Freeform 18"/>
            <p:cNvSpPr>
              <a:spLocks/>
            </p:cNvSpPr>
            <p:nvPr/>
          </p:nvSpPr>
          <p:spPr bwMode="auto">
            <a:xfrm>
              <a:off x="492" y="2146"/>
              <a:ext cx="712" cy="66"/>
            </a:xfrm>
            <a:custGeom>
              <a:avLst/>
              <a:gdLst>
                <a:gd name="T0" fmla="*/ 712 w 712"/>
                <a:gd name="T1" fmla="*/ 62 h 66"/>
                <a:gd name="T2" fmla="*/ 710 w 712"/>
                <a:gd name="T3" fmla="*/ 0 h 66"/>
                <a:gd name="T4" fmla="*/ 0 w 712"/>
                <a:gd name="T5" fmla="*/ 4 h 66"/>
                <a:gd name="T6" fmla="*/ 0 w 712"/>
                <a:gd name="T7" fmla="*/ 66 h 66"/>
                <a:gd name="T8" fmla="*/ 712 w 712"/>
                <a:gd name="T9" fmla="*/ 6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6">
                  <a:moveTo>
                    <a:pt x="712" y="62"/>
                  </a:moveTo>
                  <a:lnTo>
                    <a:pt x="710" y="0"/>
                  </a:lnTo>
                  <a:lnTo>
                    <a:pt x="0" y="4"/>
                  </a:lnTo>
                  <a:lnTo>
                    <a:pt x="0" y="66"/>
                  </a:lnTo>
                  <a:lnTo>
                    <a:pt x="712" y="6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8" name="Freeform 19"/>
            <p:cNvSpPr>
              <a:spLocks/>
            </p:cNvSpPr>
            <p:nvPr/>
          </p:nvSpPr>
          <p:spPr bwMode="auto">
            <a:xfrm>
              <a:off x="598" y="2190"/>
              <a:ext cx="519" cy="74"/>
            </a:xfrm>
            <a:custGeom>
              <a:avLst/>
              <a:gdLst>
                <a:gd name="T0" fmla="*/ 519 w 519"/>
                <a:gd name="T1" fmla="*/ 0 h 74"/>
                <a:gd name="T2" fmla="*/ 0 w 519"/>
                <a:gd name="T3" fmla="*/ 3 h 74"/>
                <a:gd name="T4" fmla="*/ 2 w 519"/>
                <a:gd name="T5" fmla="*/ 3 h 74"/>
                <a:gd name="T6" fmla="*/ 4 w 519"/>
                <a:gd name="T7" fmla="*/ 16 h 74"/>
                <a:gd name="T8" fmla="*/ 9 w 519"/>
                <a:gd name="T9" fmla="*/ 29 h 74"/>
                <a:gd name="T10" fmla="*/ 18 w 519"/>
                <a:gd name="T11" fmla="*/ 40 h 74"/>
                <a:gd name="T12" fmla="*/ 27 w 519"/>
                <a:gd name="T13" fmla="*/ 51 h 74"/>
                <a:gd name="T14" fmla="*/ 36 w 519"/>
                <a:gd name="T15" fmla="*/ 60 h 74"/>
                <a:gd name="T16" fmla="*/ 49 w 519"/>
                <a:gd name="T17" fmla="*/ 67 h 74"/>
                <a:gd name="T18" fmla="*/ 60 w 519"/>
                <a:gd name="T19" fmla="*/ 71 h 74"/>
                <a:gd name="T20" fmla="*/ 73 w 519"/>
                <a:gd name="T21" fmla="*/ 74 h 74"/>
                <a:gd name="T22" fmla="*/ 69 w 519"/>
                <a:gd name="T23" fmla="*/ 74 h 74"/>
                <a:gd name="T24" fmla="*/ 448 w 519"/>
                <a:gd name="T25" fmla="*/ 69 h 74"/>
                <a:gd name="T26" fmla="*/ 453 w 519"/>
                <a:gd name="T27" fmla="*/ 69 h 74"/>
                <a:gd name="T28" fmla="*/ 462 w 519"/>
                <a:gd name="T29" fmla="*/ 67 h 74"/>
                <a:gd name="T30" fmla="*/ 473 w 519"/>
                <a:gd name="T31" fmla="*/ 65 h 74"/>
                <a:gd name="T32" fmla="*/ 484 w 519"/>
                <a:gd name="T33" fmla="*/ 58 h 74"/>
                <a:gd name="T34" fmla="*/ 495 w 519"/>
                <a:gd name="T35" fmla="*/ 49 h 74"/>
                <a:gd name="T36" fmla="*/ 506 w 519"/>
                <a:gd name="T37" fmla="*/ 38 h 74"/>
                <a:gd name="T38" fmla="*/ 513 w 519"/>
                <a:gd name="T39" fmla="*/ 27 h 74"/>
                <a:gd name="T40" fmla="*/ 519 w 519"/>
                <a:gd name="T41" fmla="*/ 14 h 74"/>
                <a:gd name="T42" fmla="*/ 519 w 51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9" h="74">
                  <a:moveTo>
                    <a:pt x="519" y="0"/>
                  </a:moveTo>
                  <a:lnTo>
                    <a:pt x="0" y="3"/>
                  </a:lnTo>
                  <a:lnTo>
                    <a:pt x="2" y="3"/>
                  </a:lnTo>
                  <a:lnTo>
                    <a:pt x="4" y="16"/>
                  </a:lnTo>
                  <a:lnTo>
                    <a:pt x="9" y="29"/>
                  </a:lnTo>
                  <a:lnTo>
                    <a:pt x="18" y="40"/>
                  </a:lnTo>
                  <a:lnTo>
                    <a:pt x="27" y="51"/>
                  </a:lnTo>
                  <a:lnTo>
                    <a:pt x="36" y="60"/>
                  </a:lnTo>
                  <a:lnTo>
                    <a:pt x="49" y="67"/>
                  </a:lnTo>
                  <a:lnTo>
                    <a:pt x="60" y="71"/>
                  </a:lnTo>
                  <a:lnTo>
                    <a:pt x="73" y="74"/>
                  </a:lnTo>
                  <a:lnTo>
                    <a:pt x="69" y="74"/>
                  </a:lnTo>
                  <a:lnTo>
                    <a:pt x="448" y="69"/>
                  </a:lnTo>
                  <a:lnTo>
                    <a:pt x="453" y="69"/>
                  </a:lnTo>
                  <a:lnTo>
                    <a:pt x="462" y="67"/>
                  </a:lnTo>
                  <a:lnTo>
                    <a:pt x="473" y="65"/>
                  </a:lnTo>
                  <a:lnTo>
                    <a:pt x="484" y="58"/>
                  </a:lnTo>
                  <a:lnTo>
                    <a:pt x="495" y="49"/>
                  </a:lnTo>
                  <a:lnTo>
                    <a:pt x="506" y="38"/>
                  </a:lnTo>
                  <a:lnTo>
                    <a:pt x="513" y="27"/>
                  </a:lnTo>
                  <a:lnTo>
                    <a:pt x="519" y="14"/>
                  </a:lnTo>
                  <a:lnTo>
                    <a:pt x="519"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9" name="Freeform 20"/>
            <p:cNvSpPr>
              <a:spLocks/>
            </p:cNvSpPr>
            <p:nvPr/>
          </p:nvSpPr>
          <p:spPr bwMode="auto">
            <a:xfrm>
              <a:off x="1557" y="981"/>
              <a:ext cx="115" cy="113"/>
            </a:xfrm>
            <a:custGeom>
              <a:avLst/>
              <a:gdLst>
                <a:gd name="T0" fmla="*/ 57 w 115"/>
                <a:gd name="T1" fmla="*/ 2 h 113"/>
                <a:gd name="T2" fmla="*/ 68 w 115"/>
                <a:gd name="T3" fmla="*/ 4 h 113"/>
                <a:gd name="T4" fmla="*/ 79 w 115"/>
                <a:gd name="T5" fmla="*/ 7 h 113"/>
                <a:gd name="T6" fmla="*/ 91 w 115"/>
                <a:gd name="T7" fmla="*/ 11 h 113"/>
                <a:gd name="T8" fmla="*/ 97 w 115"/>
                <a:gd name="T9" fmla="*/ 18 h 113"/>
                <a:gd name="T10" fmla="*/ 106 w 115"/>
                <a:gd name="T11" fmla="*/ 27 h 113"/>
                <a:gd name="T12" fmla="*/ 111 w 115"/>
                <a:gd name="T13" fmla="*/ 36 h 113"/>
                <a:gd name="T14" fmla="*/ 113 w 115"/>
                <a:gd name="T15" fmla="*/ 47 h 113"/>
                <a:gd name="T16" fmla="*/ 115 w 115"/>
                <a:gd name="T17" fmla="*/ 58 h 113"/>
                <a:gd name="T18" fmla="*/ 113 w 115"/>
                <a:gd name="T19" fmla="*/ 69 h 113"/>
                <a:gd name="T20" fmla="*/ 111 w 115"/>
                <a:gd name="T21" fmla="*/ 80 h 113"/>
                <a:gd name="T22" fmla="*/ 106 w 115"/>
                <a:gd name="T23" fmla="*/ 89 h 113"/>
                <a:gd name="T24" fmla="*/ 91 w 115"/>
                <a:gd name="T25" fmla="*/ 104 h 113"/>
                <a:gd name="T26" fmla="*/ 79 w 115"/>
                <a:gd name="T27" fmla="*/ 111 h 113"/>
                <a:gd name="T28" fmla="*/ 68 w 115"/>
                <a:gd name="T29" fmla="*/ 113 h 113"/>
                <a:gd name="T30" fmla="*/ 57 w 115"/>
                <a:gd name="T31" fmla="*/ 113 h 113"/>
                <a:gd name="T32" fmla="*/ 46 w 115"/>
                <a:gd name="T33" fmla="*/ 113 h 113"/>
                <a:gd name="T34" fmla="*/ 35 w 115"/>
                <a:gd name="T35" fmla="*/ 111 h 113"/>
                <a:gd name="T36" fmla="*/ 24 w 115"/>
                <a:gd name="T37" fmla="*/ 104 h 113"/>
                <a:gd name="T38" fmla="*/ 8 w 115"/>
                <a:gd name="T39" fmla="*/ 89 h 113"/>
                <a:gd name="T40" fmla="*/ 4 w 115"/>
                <a:gd name="T41" fmla="*/ 80 h 113"/>
                <a:gd name="T42" fmla="*/ 0 w 115"/>
                <a:gd name="T43" fmla="*/ 69 h 113"/>
                <a:gd name="T44" fmla="*/ 0 w 115"/>
                <a:gd name="T45" fmla="*/ 58 h 113"/>
                <a:gd name="T46" fmla="*/ 0 w 115"/>
                <a:gd name="T47" fmla="*/ 47 h 113"/>
                <a:gd name="T48" fmla="*/ 4 w 115"/>
                <a:gd name="T49" fmla="*/ 36 h 113"/>
                <a:gd name="T50" fmla="*/ 8 w 115"/>
                <a:gd name="T51" fmla="*/ 27 h 113"/>
                <a:gd name="T52" fmla="*/ 17 w 115"/>
                <a:gd name="T53" fmla="*/ 18 h 113"/>
                <a:gd name="T54" fmla="*/ 24 w 115"/>
                <a:gd name="T55" fmla="*/ 11 h 113"/>
                <a:gd name="T56" fmla="*/ 35 w 115"/>
                <a:gd name="T57" fmla="*/ 7 h 113"/>
                <a:gd name="T58" fmla="*/ 46 w 115"/>
                <a:gd name="T59" fmla="*/ 4 h 113"/>
                <a:gd name="T60" fmla="*/ 57 w 115"/>
                <a:gd name="T61" fmla="*/ 2 h 113"/>
                <a:gd name="T62" fmla="*/ 55 w 115"/>
                <a:gd name="T63" fmla="*/ 0 h 113"/>
                <a:gd name="T64" fmla="*/ 57 w 115"/>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3">
                  <a:moveTo>
                    <a:pt x="57" y="2"/>
                  </a:moveTo>
                  <a:lnTo>
                    <a:pt x="68" y="4"/>
                  </a:lnTo>
                  <a:lnTo>
                    <a:pt x="79" y="7"/>
                  </a:lnTo>
                  <a:lnTo>
                    <a:pt x="91" y="11"/>
                  </a:lnTo>
                  <a:lnTo>
                    <a:pt x="97" y="18"/>
                  </a:lnTo>
                  <a:lnTo>
                    <a:pt x="106" y="27"/>
                  </a:lnTo>
                  <a:lnTo>
                    <a:pt x="111" y="36"/>
                  </a:lnTo>
                  <a:lnTo>
                    <a:pt x="113" y="47"/>
                  </a:lnTo>
                  <a:lnTo>
                    <a:pt x="115" y="58"/>
                  </a:lnTo>
                  <a:lnTo>
                    <a:pt x="113" y="69"/>
                  </a:lnTo>
                  <a:lnTo>
                    <a:pt x="111" y="80"/>
                  </a:lnTo>
                  <a:lnTo>
                    <a:pt x="106" y="89"/>
                  </a:lnTo>
                  <a:lnTo>
                    <a:pt x="91" y="104"/>
                  </a:lnTo>
                  <a:lnTo>
                    <a:pt x="79" y="111"/>
                  </a:lnTo>
                  <a:lnTo>
                    <a:pt x="68" y="113"/>
                  </a:lnTo>
                  <a:lnTo>
                    <a:pt x="57" y="113"/>
                  </a:lnTo>
                  <a:lnTo>
                    <a:pt x="46" y="113"/>
                  </a:lnTo>
                  <a:lnTo>
                    <a:pt x="35" y="111"/>
                  </a:lnTo>
                  <a:lnTo>
                    <a:pt x="24" y="104"/>
                  </a:lnTo>
                  <a:lnTo>
                    <a:pt x="8" y="89"/>
                  </a:lnTo>
                  <a:lnTo>
                    <a:pt x="4" y="80"/>
                  </a:lnTo>
                  <a:lnTo>
                    <a:pt x="0" y="69"/>
                  </a:lnTo>
                  <a:lnTo>
                    <a:pt x="0" y="58"/>
                  </a:lnTo>
                  <a:lnTo>
                    <a:pt x="0" y="47"/>
                  </a:lnTo>
                  <a:lnTo>
                    <a:pt x="4" y="36"/>
                  </a:lnTo>
                  <a:lnTo>
                    <a:pt x="8" y="27"/>
                  </a:lnTo>
                  <a:lnTo>
                    <a:pt x="17" y="18"/>
                  </a:lnTo>
                  <a:lnTo>
                    <a:pt x="24" y="11"/>
                  </a:lnTo>
                  <a:lnTo>
                    <a:pt x="35" y="7"/>
                  </a:lnTo>
                  <a:lnTo>
                    <a:pt x="46" y="4"/>
                  </a:lnTo>
                  <a:lnTo>
                    <a:pt x="57" y="2"/>
                  </a:lnTo>
                  <a:lnTo>
                    <a:pt x="55" y="0"/>
                  </a:lnTo>
                  <a:lnTo>
                    <a:pt x="57" y="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50" name="Freeform 21"/>
            <p:cNvSpPr>
              <a:spLocks/>
            </p:cNvSpPr>
            <p:nvPr/>
          </p:nvSpPr>
          <p:spPr bwMode="auto">
            <a:xfrm>
              <a:off x="1463" y="1119"/>
              <a:ext cx="307" cy="488"/>
            </a:xfrm>
            <a:custGeom>
              <a:avLst/>
              <a:gdLst>
                <a:gd name="T0" fmla="*/ 151 w 307"/>
                <a:gd name="T1" fmla="*/ 488 h 488"/>
                <a:gd name="T2" fmla="*/ 127 w 307"/>
                <a:gd name="T3" fmla="*/ 486 h 488"/>
                <a:gd name="T4" fmla="*/ 105 w 307"/>
                <a:gd name="T5" fmla="*/ 483 h 488"/>
                <a:gd name="T6" fmla="*/ 87 w 307"/>
                <a:gd name="T7" fmla="*/ 479 h 488"/>
                <a:gd name="T8" fmla="*/ 69 w 307"/>
                <a:gd name="T9" fmla="*/ 472 h 488"/>
                <a:gd name="T10" fmla="*/ 54 w 307"/>
                <a:gd name="T11" fmla="*/ 463 h 488"/>
                <a:gd name="T12" fmla="*/ 43 w 307"/>
                <a:gd name="T13" fmla="*/ 452 h 488"/>
                <a:gd name="T14" fmla="*/ 29 w 307"/>
                <a:gd name="T15" fmla="*/ 439 h 488"/>
                <a:gd name="T16" fmla="*/ 18 w 307"/>
                <a:gd name="T17" fmla="*/ 423 h 488"/>
                <a:gd name="T18" fmla="*/ 11 w 307"/>
                <a:gd name="T19" fmla="*/ 408 h 488"/>
                <a:gd name="T20" fmla="*/ 5 w 307"/>
                <a:gd name="T21" fmla="*/ 392 h 488"/>
                <a:gd name="T22" fmla="*/ 0 w 307"/>
                <a:gd name="T23" fmla="*/ 375 h 488"/>
                <a:gd name="T24" fmla="*/ 0 w 307"/>
                <a:gd name="T25" fmla="*/ 359 h 488"/>
                <a:gd name="T26" fmla="*/ 0 w 307"/>
                <a:gd name="T27" fmla="*/ 324 h 488"/>
                <a:gd name="T28" fmla="*/ 9 w 307"/>
                <a:gd name="T29" fmla="*/ 288 h 488"/>
                <a:gd name="T30" fmla="*/ 14 w 307"/>
                <a:gd name="T31" fmla="*/ 268 h 488"/>
                <a:gd name="T32" fmla="*/ 20 w 307"/>
                <a:gd name="T33" fmla="*/ 248 h 488"/>
                <a:gd name="T34" fmla="*/ 36 w 307"/>
                <a:gd name="T35" fmla="*/ 201 h 488"/>
                <a:gd name="T36" fmla="*/ 58 w 307"/>
                <a:gd name="T37" fmla="*/ 157 h 488"/>
                <a:gd name="T38" fmla="*/ 78 w 307"/>
                <a:gd name="T39" fmla="*/ 117 h 488"/>
                <a:gd name="T40" fmla="*/ 91 w 307"/>
                <a:gd name="T41" fmla="*/ 91 h 488"/>
                <a:gd name="T42" fmla="*/ 109 w 307"/>
                <a:gd name="T43" fmla="*/ 64 h 488"/>
                <a:gd name="T44" fmla="*/ 129 w 307"/>
                <a:gd name="T45" fmla="*/ 33 h 488"/>
                <a:gd name="T46" fmla="*/ 151 w 307"/>
                <a:gd name="T47" fmla="*/ 0 h 488"/>
                <a:gd name="T48" fmla="*/ 178 w 307"/>
                <a:gd name="T49" fmla="*/ 33 h 488"/>
                <a:gd name="T50" fmla="*/ 198 w 307"/>
                <a:gd name="T51" fmla="*/ 64 h 488"/>
                <a:gd name="T52" fmla="*/ 216 w 307"/>
                <a:gd name="T53" fmla="*/ 91 h 488"/>
                <a:gd name="T54" fmla="*/ 229 w 307"/>
                <a:gd name="T55" fmla="*/ 117 h 488"/>
                <a:gd name="T56" fmla="*/ 247 w 307"/>
                <a:gd name="T57" fmla="*/ 157 h 488"/>
                <a:gd name="T58" fmla="*/ 269 w 307"/>
                <a:gd name="T59" fmla="*/ 201 h 488"/>
                <a:gd name="T60" fmla="*/ 284 w 307"/>
                <a:gd name="T61" fmla="*/ 248 h 488"/>
                <a:gd name="T62" fmla="*/ 298 w 307"/>
                <a:gd name="T63" fmla="*/ 288 h 488"/>
                <a:gd name="T64" fmla="*/ 304 w 307"/>
                <a:gd name="T65" fmla="*/ 324 h 488"/>
                <a:gd name="T66" fmla="*/ 307 w 307"/>
                <a:gd name="T67" fmla="*/ 359 h 488"/>
                <a:gd name="T68" fmla="*/ 304 w 307"/>
                <a:gd name="T69" fmla="*/ 375 h 488"/>
                <a:gd name="T70" fmla="*/ 300 w 307"/>
                <a:gd name="T71" fmla="*/ 392 h 488"/>
                <a:gd name="T72" fmla="*/ 293 w 307"/>
                <a:gd name="T73" fmla="*/ 408 h 488"/>
                <a:gd name="T74" fmla="*/ 284 w 307"/>
                <a:gd name="T75" fmla="*/ 423 h 488"/>
                <a:gd name="T76" fmla="*/ 276 w 307"/>
                <a:gd name="T77" fmla="*/ 439 h 488"/>
                <a:gd name="T78" fmla="*/ 264 w 307"/>
                <a:gd name="T79" fmla="*/ 452 h 488"/>
                <a:gd name="T80" fmla="*/ 251 w 307"/>
                <a:gd name="T81" fmla="*/ 463 h 488"/>
                <a:gd name="T82" fmla="*/ 238 w 307"/>
                <a:gd name="T83" fmla="*/ 472 h 488"/>
                <a:gd name="T84" fmla="*/ 220 w 307"/>
                <a:gd name="T85" fmla="*/ 479 h 488"/>
                <a:gd name="T86" fmla="*/ 200 w 307"/>
                <a:gd name="T87" fmla="*/ 483 h 488"/>
                <a:gd name="T88" fmla="*/ 178 w 307"/>
                <a:gd name="T89" fmla="*/ 486 h 488"/>
                <a:gd name="T90" fmla="*/ 153 w 307"/>
                <a:gd name="T91" fmla="*/ 488 h 488"/>
                <a:gd name="T92" fmla="*/ 151 w 307"/>
                <a:gd name="T93" fmla="*/ 486 h 488"/>
                <a:gd name="T94" fmla="*/ 149 w 307"/>
                <a:gd name="T95" fmla="*/ 486 h 488"/>
                <a:gd name="T96" fmla="*/ 151 w 307"/>
                <a:gd name="T97" fmla="*/ 488 h 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 h="488">
                  <a:moveTo>
                    <a:pt x="151" y="488"/>
                  </a:moveTo>
                  <a:lnTo>
                    <a:pt x="127" y="486"/>
                  </a:lnTo>
                  <a:lnTo>
                    <a:pt x="105" y="483"/>
                  </a:lnTo>
                  <a:lnTo>
                    <a:pt x="87" y="479"/>
                  </a:lnTo>
                  <a:lnTo>
                    <a:pt x="69" y="472"/>
                  </a:lnTo>
                  <a:lnTo>
                    <a:pt x="54" y="463"/>
                  </a:lnTo>
                  <a:lnTo>
                    <a:pt x="43" y="452"/>
                  </a:lnTo>
                  <a:lnTo>
                    <a:pt x="29" y="439"/>
                  </a:lnTo>
                  <a:lnTo>
                    <a:pt x="18" y="423"/>
                  </a:lnTo>
                  <a:lnTo>
                    <a:pt x="11" y="408"/>
                  </a:lnTo>
                  <a:lnTo>
                    <a:pt x="5" y="392"/>
                  </a:lnTo>
                  <a:lnTo>
                    <a:pt x="0" y="375"/>
                  </a:lnTo>
                  <a:lnTo>
                    <a:pt x="0" y="359"/>
                  </a:lnTo>
                  <a:lnTo>
                    <a:pt x="0" y="324"/>
                  </a:lnTo>
                  <a:lnTo>
                    <a:pt x="9" y="288"/>
                  </a:lnTo>
                  <a:lnTo>
                    <a:pt x="14" y="268"/>
                  </a:lnTo>
                  <a:lnTo>
                    <a:pt x="20" y="248"/>
                  </a:lnTo>
                  <a:lnTo>
                    <a:pt x="36" y="201"/>
                  </a:lnTo>
                  <a:lnTo>
                    <a:pt x="58" y="157"/>
                  </a:lnTo>
                  <a:lnTo>
                    <a:pt x="78" y="117"/>
                  </a:lnTo>
                  <a:lnTo>
                    <a:pt x="91" y="91"/>
                  </a:lnTo>
                  <a:lnTo>
                    <a:pt x="109" y="64"/>
                  </a:lnTo>
                  <a:lnTo>
                    <a:pt x="129" y="33"/>
                  </a:lnTo>
                  <a:lnTo>
                    <a:pt x="151" y="0"/>
                  </a:lnTo>
                  <a:lnTo>
                    <a:pt x="178" y="33"/>
                  </a:lnTo>
                  <a:lnTo>
                    <a:pt x="198" y="64"/>
                  </a:lnTo>
                  <a:lnTo>
                    <a:pt x="216" y="91"/>
                  </a:lnTo>
                  <a:lnTo>
                    <a:pt x="229" y="117"/>
                  </a:lnTo>
                  <a:lnTo>
                    <a:pt x="247" y="157"/>
                  </a:lnTo>
                  <a:lnTo>
                    <a:pt x="269" y="201"/>
                  </a:lnTo>
                  <a:lnTo>
                    <a:pt x="284" y="248"/>
                  </a:lnTo>
                  <a:lnTo>
                    <a:pt x="298" y="288"/>
                  </a:lnTo>
                  <a:lnTo>
                    <a:pt x="304" y="324"/>
                  </a:lnTo>
                  <a:lnTo>
                    <a:pt x="307" y="359"/>
                  </a:lnTo>
                  <a:lnTo>
                    <a:pt x="304" y="375"/>
                  </a:lnTo>
                  <a:lnTo>
                    <a:pt x="300" y="392"/>
                  </a:lnTo>
                  <a:lnTo>
                    <a:pt x="293" y="408"/>
                  </a:lnTo>
                  <a:lnTo>
                    <a:pt x="284" y="423"/>
                  </a:lnTo>
                  <a:lnTo>
                    <a:pt x="276" y="439"/>
                  </a:lnTo>
                  <a:lnTo>
                    <a:pt x="264" y="452"/>
                  </a:lnTo>
                  <a:lnTo>
                    <a:pt x="251" y="463"/>
                  </a:lnTo>
                  <a:lnTo>
                    <a:pt x="238" y="472"/>
                  </a:lnTo>
                  <a:lnTo>
                    <a:pt x="220" y="479"/>
                  </a:lnTo>
                  <a:lnTo>
                    <a:pt x="200" y="483"/>
                  </a:lnTo>
                  <a:lnTo>
                    <a:pt x="178" y="486"/>
                  </a:lnTo>
                  <a:lnTo>
                    <a:pt x="153" y="488"/>
                  </a:lnTo>
                  <a:lnTo>
                    <a:pt x="151" y="486"/>
                  </a:lnTo>
                  <a:lnTo>
                    <a:pt x="149" y="486"/>
                  </a:lnTo>
                  <a:lnTo>
                    <a:pt x="151" y="48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51" name="Freeform 22"/>
            <p:cNvSpPr>
              <a:spLocks/>
            </p:cNvSpPr>
            <p:nvPr/>
          </p:nvSpPr>
          <p:spPr bwMode="auto">
            <a:xfrm>
              <a:off x="1506" y="2188"/>
              <a:ext cx="208" cy="530"/>
            </a:xfrm>
            <a:custGeom>
              <a:avLst/>
              <a:gdLst>
                <a:gd name="T0" fmla="*/ 104 w 208"/>
                <a:gd name="T1" fmla="*/ 530 h 530"/>
                <a:gd name="T2" fmla="*/ 115 w 208"/>
                <a:gd name="T3" fmla="*/ 528 h 530"/>
                <a:gd name="T4" fmla="*/ 126 w 208"/>
                <a:gd name="T5" fmla="*/ 526 h 530"/>
                <a:gd name="T6" fmla="*/ 135 w 208"/>
                <a:gd name="T7" fmla="*/ 519 h 530"/>
                <a:gd name="T8" fmla="*/ 144 w 208"/>
                <a:gd name="T9" fmla="*/ 510 h 530"/>
                <a:gd name="T10" fmla="*/ 153 w 208"/>
                <a:gd name="T11" fmla="*/ 497 h 530"/>
                <a:gd name="T12" fmla="*/ 162 w 208"/>
                <a:gd name="T13" fmla="*/ 484 h 530"/>
                <a:gd name="T14" fmla="*/ 170 w 208"/>
                <a:gd name="T15" fmla="*/ 468 h 530"/>
                <a:gd name="T16" fmla="*/ 177 w 208"/>
                <a:gd name="T17" fmla="*/ 453 h 530"/>
                <a:gd name="T18" fmla="*/ 190 w 208"/>
                <a:gd name="T19" fmla="*/ 413 h 530"/>
                <a:gd name="T20" fmla="*/ 199 w 208"/>
                <a:gd name="T21" fmla="*/ 366 h 530"/>
                <a:gd name="T22" fmla="*/ 204 w 208"/>
                <a:gd name="T23" fmla="*/ 317 h 530"/>
                <a:gd name="T24" fmla="*/ 208 w 208"/>
                <a:gd name="T25" fmla="*/ 262 h 530"/>
                <a:gd name="T26" fmla="*/ 204 w 208"/>
                <a:gd name="T27" fmla="*/ 211 h 530"/>
                <a:gd name="T28" fmla="*/ 199 w 208"/>
                <a:gd name="T29" fmla="*/ 162 h 530"/>
                <a:gd name="T30" fmla="*/ 190 w 208"/>
                <a:gd name="T31" fmla="*/ 118 h 530"/>
                <a:gd name="T32" fmla="*/ 177 w 208"/>
                <a:gd name="T33" fmla="*/ 78 h 530"/>
                <a:gd name="T34" fmla="*/ 170 w 208"/>
                <a:gd name="T35" fmla="*/ 60 h 530"/>
                <a:gd name="T36" fmla="*/ 162 w 208"/>
                <a:gd name="T37" fmla="*/ 44 h 530"/>
                <a:gd name="T38" fmla="*/ 153 w 208"/>
                <a:gd name="T39" fmla="*/ 31 h 530"/>
                <a:gd name="T40" fmla="*/ 144 w 208"/>
                <a:gd name="T41" fmla="*/ 20 h 530"/>
                <a:gd name="T42" fmla="*/ 135 w 208"/>
                <a:gd name="T43" fmla="*/ 11 h 530"/>
                <a:gd name="T44" fmla="*/ 126 w 208"/>
                <a:gd name="T45" fmla="*/ 5 h 530"/>
                <a:gd name="T46" fmla="*/ 115 w 208"/>
                <a:gd name="T47" fmla="*/ 0 h 530"/>
                <a:gd name="T48" fmla="*/ 104 w 208"/>
                <a:gd name="T49" fmla="*/ 0 h 530"/>
                <a:gd name="T50" fmla="*/ 93 w 208"/>
                <a:gd name="T51" fmla="*/ 0 h 530"/>
                <a:gd name="T52" fmla="*/ 82 w 208"/>
                <a:gd name="T53" fmla="*/ 5 h 530"/>
                <a:gd name="T54" fmla="*/ 73 w 208"/>
                <a:gd name="T55" fmla="*/ 11 h 530"/>
                <a:gd name="T56" fmla="*/ 62 w 208"/>
                <a:gd name="T57" fmla="*/ 20 h 530"/>
                <a:gd name="T58" fmla="*/ 53 w 208"/>
                <a:gd name="T59" fmla="*/ 31 h 530"/>
                <a:gd name="T60" fmla="*/ 44 w 208"/>
                <a:gd name="T61" fmla="*/ 44 h 530"/>
                <a:gd name="T62" fmla="*/ 37 w 208"/>
                <a:gd name="T63" fmla="*/ 60 h 530"/>
                <a:gd name="T64" fmla="*/ 31 w 208"/>
                <a:gd name="T65" fmla="*/ 78 h 530"/>
                <a:gd name="T66" fmla="*/ 17 w 208"/>
                <a:gd name="T67" fmla="*/ 118 h 530"/>
                <a:gd name="T68" fmla="*/ 8 w 208"/>
                <a:gd name="T69" fmla="*/ 162 h 530"/>
                <a:gd name="T70" fmla="*/ 2 w 208"/>
                <a:gd name="T71" fmla="*/ 211 h 530"/>
                <a:gd name="T72" fmla="*/ 0 w 208"/>
                <a:gd name="T73" fmla="*/ 262 h 530"/>
                <a:gd name="T74" fmla="*/ 2 w 208"/>
                <a:gd name="T75" fmla="*/ 317 h 530"/>
                <a:gd name="T76" fmla="*/ 8 w 208"/>
                <a:gd name="T77" fmla="*/ 366 h 530"/>
                <a:gd name="T78" fmla="*/ 17 w 208"/>
                <a:gd name="T79" fmla="*/ 413 h 530"/>
                <a:gd name="T80" fmla="*/ 31 w 208"/>
                <a:gd name="T81" fmla="*/ 453 h 530"/>
                <a:gd name="T82" fmla="*/ 37 w 208"/>
                <a:gd name="T83" fmla="*/ 468 h 530"/>
                <a:gd name="T84" fmla="*/ 44 w 208"/>
                <a:gd name="T85" fmla="*/ 484 h 530"/>
                <a:gd name="T86" fmla="*/ 53 w 208"/>
                <a:gd name="T87" fmla="*/ 497 h 530"/>
                <a:gd name="T88" fmla="*/ 62 w 208"/>
                <a:gd name="T89" fmla="*/ 510 h 530"/>
                <a:gd name="T90" fmla="*/ 73 w 208"/>
                <a:gd name="T91" fmla="*/ 519 h 530"/>
                <a:gd name="T92" fmla="*/ 82 w 208"/>
                <a:gd name="T93" fmla="*/ 526 h 530"/>
                <a:gd name="T94" fmla="*/ 93 w 208"/>
                <a:gd name="T95" fmla="*/ 528 h 530"/>
                <a:gd name="T96" fmla="*/ 104 w 208"/>
                <a:gd name="T97" fmla="*/ 530 h 530"/>
                <a:gd name="T98" fmla="*/ 102 w 208"/>
                <a:gd name="T99" fmla="*/ 528 h 530"/>
                <a:gd name="T100" fmla="*/ 104 w 208"/>
                <a:gd name="T101" fmla="*/ 530 h 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 h="530">
                  <a:moveTo>
                    <a:pt x="104" y="530"/>
                  </a:moveTo>
                  <a:lnTo>
                    <a:pt x="115" y="528"/>
                  </a:lnTo>
                  <a:lnTo>
                    <a:pt x="126" y="526"/>
                  </a:lnTo>
                  <a:lnTo>
                    <a:pt x="135" y="519"/>
                  </a:lnTo>
                  <a:lnTo>
                    <a:pt x="144" y="510"/>
                  </a:lnTo>
                  <a:lnTo>
                    <a:pt x="153" y="497"/>
                  </a:lnTo>
                  <a:lnTo>
                    <a:pt x="162" y="484"/>
                  </a:lnTo>
                  <a:lnTo>
                    <a:pt x="170" y="468"/>
                  </a:lnTo>
                  <a:lnTo>
                    <a:pt x="177" y="453"/>
                  </a:lnTo>
                  <a:lnTo>
                    <a:pt x="190" y="413"/>
                  </a:lnTo>
                  <a:lnTo>
                    <a:pt x="199" y="366"/>
                  </a:lnTo>
                  <a:lnTo>
                    <a:pt x="204" y="317"/>
                  </a:lnTo>
                  <a:lnTo>
                    <a:pt x="208" y="262"/>
                  </a:lnTo>
                  <a:lnTo>
                    <a:pt x="204" y="211"/>
                  </a:lnTo>
                  <a:lnTo>
                    <a:pt x="199" y="162"/>
                  </a:lnTo>
                  <a:lnTo>
                    <a:pt x="190" y="118"/>
                  </a:lnTo>
                  <a:lnTo>
                    <a:pt x="177" y="78"/>
                  </a:lnTo>
                  <a:lnTo>
                    <a:pt x="170" y="60"/>
                  </a:lnTo>
                  <a:lnTo>
                    <a:pt x="162" y="44"/>
                  </a:lnTo>
                  <a:lnTo>
                    <a:pt x="153" y="31"/>
                  </a:lnTo>
                  <a:lnTo>
                    <a:pt x="144" y="20"/>
                  </a:lnTo>
                  <a:lnTo>
                    <a:pt x="135" y="11"/>
                  </a:lnTo>
                  <a:lnTo>
                    <a:pt x="126" y="5"/>
                  </a:lnTo>
                  <a:lnTo>
                    <a:pt x="115" y="0"/>
                  </a:lnTo>
                  <a:lnTo>
                    <a:pt x="104" y="0"/>
                  </a:lnTo>
                  <a:lnTo>
                    <a:pt x="93" y="0"/>
                  </a:lnTo>
                  <a:lnTo>
                    <a:pt x="82" y="5"/>
                  </a:lnTo>
                  <a:lnTo>
                    <a:pt x="73" y="11"/>
                  </a:lnTo>
                  <a:lnTo>
                    <a:pt x="62" y="20"/>
                  </a:lnTo>
                  <a:lnTo>
                    <a:pt x="53" y="31"/>
                  </a:lnTo>
                  <a:lnTo>
                    <a:pt x="44" y="44"/>
                  </a:lnTo>
                  <a:lnTo>
                    <a:pt x="37" y="60"/>
                  </a:lnTo>
                  <a:lnTo>
                    <a:pt x="31" y="78"/>
                  </a:lnTo>
                  <a:lnTo>
                    <a:pt x="17" y="118"/>
                  </a:lnTo>
                  <a:lnTo>
                    <a:pt x="8" y="162"/>
                  </a:lnTo>
                  <a:lnTo>
                    <a:pt x="2" y="211"/>
                  </a:lnTo>
                  <a:lnTo>
                    <a:pt x="0" y="262"/>
                  </a:lnTo>
                  <a:lnTo>
                    <a:pt x="2" y="317"/>
                  </a:lnTo>
                  <a:lnTo>
                    <a:pt x="8" y="366"/>
                  </a:lnTo>
                  <a:lnTo>
                    <a:pt x="17" y="413"/>
                  </a:lnTo>
                  <a:lnTo>
                    <a:pt x="31" y="453"/>
                  </a:lnTo>
                  <a:lnTo>
                    <a:pt x="37" y="468"/>
                  </a:lnTo>
                  <a:lnTo>
                    <a:pt x="44" y="484"/>
                  </a:lnTo>
                  <a:lnTo>
                    <a:pt x="53" y="497"/>
                  </a:lnTo>
                  <a:lnTo>
                    <a:pt x="62" y="510"/>
                  </a:lnTo>
                  <a:lnTo>
                    <a:pt x="73" y="519"/>
                  </a:lnTo>
                  <a:lnTo>
                    <a:pt x="82" y="526"/>
                  </a:lnTo>
                  <a:lnTo>
                    <a:pt x="93" y="528"/>
                  </a:lnTo>
                  <a:lnTo>
                    <a:pt x="104" y="530"/>
                  </a:lnTo>
                  <a:lnTo>
                    <a:pt x="102" y="528"/>
                  </a:lnTo>
                  <a:lnTo>
                    <a:pt x="104" y="53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52" name="Freeform 23"/>
            <p:cNvSpPr>
              <a:spLocks/>
            </p:cNvSpPr>
            <p:nvPr/>
          </p:nvSpPr>
          <p:spPr bwMode="auto">
            <a:xfrm>
              <a:off x="1537" y="2667"/>
              <a:ext cx="148" cy="151"/>
            </a:xfrm>
            <a:custGeom>
              <a:avLst/>
              <a:gdLst>
                <a:gd name="T0" fmla="*/ 51 w 148"/>
                <a:gd name="T1" fmla="*/ 147 h 151"/>
                <a:gd name="T2" fmla="*/ 64 w 148"/>
                <a:gd name="T3" fmla="*/ 151 h 151"/>
                <a:gd name="T4" fmla="*/ 79 w 148"/>
                <a:gd name="T5" fmla="*/ 151 h 151"/>
                <a:gd name="T6" fmla="*/ 95 w 148"/>
                <a:gd name="T7" fmla="*/ 149 h 151"/>
                <a:gd name="T8" fmla="*/ 106 w 148"/>
                <a:gd name="T9" fmla="*/ 142 h 151"/>
                <a:gd name="T10" fmla="*/ 119 w 148"/>
                <a:gd name="T11" fmla="*/ 136 h 151"/>
                <a:gd name="T12" fmla="*/ 131 w 148"/>
                <a:gd name="T13" fmla="*/ 127 h 151"/>
                <a:gd name="T14" fmla="*/ 137 w 148"/>
                <a:gd name="T15" fmla="*/ 116 h 151"/>
                <a:gd name="T16" fmla="*/ 144 w 148"/>
                <a:gd name="T17" fmla="*/ 100 h 151"/>
                <a:gd name="T18" fmla="*/ 148 w 148"/>
                <a:gd name="T19" fmla="*/ 85 h 151"/>
                <a:gd name="T20" fmla="*/ 148 w 148"/>
                <a:gd name="T21" fmla="*/ 71 h 151"/>
                <a:gd name="T22" fmla="*/ 146 w 148"/>
                <a:gd name="T23" fmla="*/ 58 h 151"/>
                <a:gd name="T24" fmla="*/ 142 w 148"/>
                <a:gd name="T25" fmla="*/ 43 h 151"/>
                <a:gd name="T26" fmla="*/ 135 w 148"/>
                <a:gd name="T27" fmla="*/ 31 h 151"/>
                <a:gd name="T28" fmla="*/ 124 w 148"/>
                <a:gd name="T29" fmla="*/ 20 h 151"/>
                <a:gd name="T30" fmla="*/ 113 w 148"/>
                <a:gd name="T31" fmla="*/ 11 h 151"/>
                <a:gd name="T32" fmla="*/ 99 w 148"/>
                <a:gd name="T33" fmla="*/ 5 h 151"/>
                <a:gd name="T34" fmla="*/ 84 w 148"/>
                <a:gd name="T35" fmla="*/ 0 h 151"/>
                <a:gd name="T36" fmla="*/ 71 w 148"/>
                <a:gd name="T37" fmla="*/ 0 h 151"/>
                <a:gd name="T38" fmla="*/ 55 w 148"/>
                <a:gd name="T39" fmla="*/ 5 h 151"/>
                <a:gd name="T40" fmla="*/ 42 w 148"/>
                <a:gd name="T41" fmla="*/ 9 h 151"/>
                <a:gd name="T42" fmla="*/ 28 w 148"/>
                <a:gd name="T43" fmla="*/ 18 h 151"/>
                <a:gd name="T44" fmla="*/ 20 w 148"/>
                <a:gd name="T45" fmla="*/ 29 h 151"/>
                <a:gd name="T46" fmla="*/ 11 w 148"/>
                <a:gd name="T47" fmla="*/ 40 h 151"/>
                <a:gd name="T48" fmla="*/ 4 w 148"/>
                <a:gd name="T49" fmla="*/ 54 h 151"/>
                <a:gd name="T50" fmla="*/ 0 w 148"/>
                <a:gd name="T51" fmla="*/ 67 h 151"/>
                <a:gd name="T52" fmla="*/ 0 w 148"/>
                <a:gd name="T53" fmla="*/ 82 h 151"/>
                <a:gd name="T54" fmla="*/ 2 w 148"/>
                <a:gd name="T55" fmla="*/ 96 h 151"/>
                <a:gd name="T56" fmla="*/ 8 w 148"/>
                <a:gd name="T57" fmla="*/ 109 h 151"/>
                <a:gd name="T58" fmla="*/ 15 w 148"/>
                <a:gd name="T59" fmla="*/ 122 h 151"/>
                <a:gd name="T60" fmla="*/ 26 w 148"/>
                <a:gd name="T61" fmla="*/ 131 h 151"/>
                <a:gd name="T62" fmla="*/ 37 w 148"/>
                <a:gd name="T63" fmla="*/ 140 h 151"/>
                <a:gd name="T64" fmla="*/ 51 w 148"/>
                <a:gd name="T65" fmla="*/ 147 h 151"/>
                <a:gd name="T66" fmla="*/ 48 w 148"/>
                <a:gd name="T67" fmla="*/ 147 h 151"/>
                <a:gd name="T68" fmla="*/ 51 w 148"/>
                <a:gd name="T69" fmla="*/ 147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51">
                  <a:moveTo>
                    <a:pt x="51" y="147"/>
                  </a:moveTo>
                  <a:lnTo>
                    <a:pt x="64" y="151"/>
                  </a:lnTo>
                  <a:lnTo>
                    <a:pt x="79" y="151"/>
                  </a:lnTo>
                  <a:lnTo>
                    <a:pt x="95" y="149"/>
                  </a:lnTo>
                  <a:lnTo>
                    <a:pt x="106" y="142"/>
                  </a:lnTo>
                  <a:lnTo>
                    <a:pt x="119" y="136"/>
                  </a:lnTo>
                  <a:lnTo>
                    <a:pt x="131" y="127"/>
                  </a:lnTo>
                  <a:lnTo>
                    <a:pt x="137" y="116"/>
                  </a:lnTo>
                  <a:lnTo>
                    <a:pt x="144" y="100"/>
                  </a:lnTo>
                  <a:lnTo>
                    <a:pt x="148" y="85"/>
                  </a:lnTo>
                  <a:lnTo>
                    <a:pt x="148" y="71"/>
                  </a:lnTo>
                  <a:lnTo>
                    <a:pt x="146" y="58"/>
                  </a:lnTo>
                  <a:lnTo>
                    <a:pt x="142" y="43"/>
                  </a:lnTo>
                  <a:lnTo>
                    <a:pt x="135" y="31"/>
                  </a:lnTo>
                  <a:lnTo>
                    <a:pt x="124" y="20"/>
                  </a:lnTo>
                  <a:lnTo>
                    <a:pt x="113" y="11"/>
                  </a:lnTo>
                  <a:lnTo>
                    <a:pt x="99" y="5"/>
                  </a:lnTo>
                  <a:lnTo>
                    <a:pt x="84" y="0"/>
                  </a:lnTo>
                  <a:lnTo>
                    <a:pt x="71" y="0"/>
                  </a:lnTo>
                  <a:lnTo>
                    <a:pt x="55" y="5"/>
                  </a:lnTo>
                  <a:lnTo>
                    <a:pt x="42" y="9"/>
                  </a:lnTo>
                  <a:lnTo>
                    <a:pt x="28" y="18"/>
                  </a:lnTo>
                  <a:lnTo>
                    <a:pt x="20" y="29"/>
                  </a:lnTo>
                  <a:lnTo>
                    <a:pt x="11" y="40"/>
                  </a:lnTo>
                  <a:lnTo>
                    <a:pt x="4" y="54"/>
                  </a:lnTo>
                  <a:lnTo>
                    <a:pt x="0" y="67"/>
                  </a:lnTo>
                  <a:lnTo>
                    <a:pt x="0" y="82"/>
                  </a:lnTo>
                  <a:lnTo>
                    <a:pt x="2" y="96"/>
                  </a:lnTo>
                  <a:lnTo>
                    <a:pt x="8" y="109"/>
                  </a:lnTo>
                  <a:lnTo>
                    <a:pt x="15" y="122"/>
                  </a:lnTo>
                  <a:lnTo>
                    <a:pt x="26" y="131"/>
                  </a:lnTo>
                  <a:lnTo>
                    <a:pt x="37" y="140"/>
                  </a:lnTo>
                  <a:lnTo>
                    <a:pt x="51" y="147"/>
                  </a:lnTo>
                  <a:lnTo>
                    <a:pt x="48" y="147"/>
                  </a:lnTo>
                  <a:lnTo>
                    <a:pt x="51" y="147"/>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53" name="Freeform 24"/>
            <p:cNvSpPr>
              <a:spLocks/>
            </p:cNvSpPr>
            <p:nvPr/>
          </p:nvSpPr>
          <p:spPr bwMode="auto">
            <a:xfrm>
              <a:off x="1537" y="2093"/>
              <a:ext cx="148" cy="148"/>
            </a:xfrm>
            <a:custGeom>
              <a:avLst/>
              <a:gdLst>
                <a:gd name="T0" fmla="*/ 51 w 148"/>
                <a:gd name="T1" fmla="*/ 146 h 148"/>
                <a:gd name="T2" fmla="*/ 64 w 148"/>
                <a:gd name="T3" fmla="*/ 148 h 148"/>
                <a:gd name="T4" fmla="*/ 79 w 148"/>
                <a:gd name="T5" fmla="*/ 148 h 148"/>
                <a:gd name="T6" fmla="*/ 95 w 148"/>
                <a:gd name="T7" fmla="*/ 146 h 148"/>
                <a:gd name="T8" fmla="*/ 106 w 148"/>
                <a:gd name="T9" fmla="*/ 142 h 148"/>
                <a:gd name="T10" fmla="*/ 119 w 148"/>
                <a:gd name="T11" fmla="*/ 135 h 148"/>
                <a:gd name="T12" fmla="*/ 131 w 148"/>
                <a:gd name="T13" fmla="*/ 126 h 148"/>
                <a:gd name="T14" fmla="*/ 137 w 148"/>
                <a:gd name="T15" fmla="*/ 113 h 148"/>
                <a:gd name="T16" fmla="*/ 144 w 148"/>
                <a:gd name="T17" fmla="*/ 100 h 148"/>
                <a:gd name="T18" fmla="*/ 148 w 148"/>
                <a:gd name="T19" fmla="*/ 84 h 148"/>
                <a:gd name="T20" fmla="*/ 148 w 148"/>
                <a:gd name="T21" fmla="*/ 71 h 148"/>
                <a:gd name="T22" fmla="*/ 146 w 148"/>
                <a:gd name="T23" fmla="*/ 55 h 148"/>
                <a:gd name="T24" fmla="*/ 142 w 148"/>
                <a:gd name="T25" fmla="*/ 42 h 148"/>
                <a:gd name="T26" fmla="*/ 135 w 148"/>
                <a:gd name="T27" fmla="*/ 29 h 148"/>
                <a:gd name="T28" fmla="*/ 124 w 148"/>
                <a:gd name="T29" fmla="*/ 20 h 148"/>
                <a:gd name="T30" fmla="*/ 113 w 148"/>
                <a:gd name="T31" fmla="*/ 11 h 148"/>
                <a:gd name="T32" fmla="*/ 99 w 148"/>
                <a:gd name="T33" fmla="*/ 4 h 148"/>
                <a:gd name="T34" fmla="*/ 84 w 148"/>
                <a:gd name="T35" fmla="*/ 0 h 148"/>
                <a:gd name="T36" fmla="*/ 71 w 148"/>
                <a:gd name="T37" fmla="*/ 0 h 148"/>
                <a:gd name="T38" fmla="*/ 55 w 148"/>
                <a:gd name="T39" fmla="*/ 2 h 148"/>
                <a:gd name="T40" fmla="*/ 42 w 148"/>
                <a:gd name="T41" fmla="*/ 9 h 148"/>
                <a:gd name="T42" fmla="*/ 28 w 148"/>
                <a:gd name="T43" fmla="*/ 17 h 148"/>
                <a:gd name="T44" fmla="*/ 20 w 148"/>
                <a:gd name="T45" fmla="*/ 26 h 148"/>
                <a:gd name="T46" fmla="*/ 11 w 148"/>
                <a:gd name="T47" fmla="*/ 37 h 148"/>
                <a:gd name="T48" fmla="*/ 4 w 148"/>
                <a:gd name="T49" fmla="*/ 53 h 148"/>
                <a:gd name="T50" fmla="*/ 0 w 148"/>
                <a:gd name="T51" fmla="*/ 68 h 148"/>
                <a:gd name="T52" fmla="*/ 0 w 148"/>
                <a:gd name="T53" fmla="*/ 82 h 148"/>
                <a:gd name="T54" fmla="*/ 2 w 148"/>
                <a:gd name="T55" fmla="*/ 95 h 148"/>
                <a:gd name="T56" fmla="*/ 8 w 148"/>
                <a:gd name="T57" fmla="*/ 111 h 148"/>
                <a:gd name="T58" fmla="*/ 15 w 148"/>
                <a:gd name="T59" fmla="*/ 122 h 148"/>
                <a:gd name="T60" fmla="*/ 26 w 148"/>
                <a:gd name="T61" fmla="*/ 131 h 148"/>
                <a:gd name="T62" fmla="*/ 37 w 148"/>
                <a:gd name="T63" fmla="*/ 139 h 148"/>
                <a:gd name="T64" fmla="*/ 51 w 148"/>
                <a:gd name="T65" fmla="*/ 146 h 148"/>
                <a:gd name="T66" fmla="*/ 48 w 148"/>
                <a:gd name="T67" fmla="*/ 146 h 148"/>
                <a:gd name="T68" fmla="*/ 51 w 148"/>
                <a:gd name="T69" fmla="*/ 146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8">
                  <a:moveTo>
                    <a:pt x="51" y="146"/>
                  </a:moveTo>
                  <a:lnTo>
                    <a:pt x="64" y="148"/>
                  </a:lnTo>
                  <a:lnTo>
                    <a:pt x="79" y="148"/>
                  </a:lnTo>
                  <a:lnTo>
                    <a:pt x="95" y="146"/>
                  </a:lnTo>
                  <a:lnTo>
                    <a:pt x="106" y="142"/>
                  </a:lnTo>
                  <a:lnTo>
                    <a:pt x="119" y="135"/>
                  </a:lnTo>
                  <a:lnTo>
                    <a:pt x="131" y="126"/>
                  </a:lnTo>
                  <a:lnTo>
                    <a:pt x="137" y="113"/>
                  </a:lnTo>
                  <a:lnTo>
                    <a:pt x="144" y="100"/>
                  </a:lnTo>
                  <a:lnTo>
                    <a:pt x="148" y="84"/>
                  </a:lnTo>
                  <a:lnTo>
                    <a:pt x="148" y="71"/>
                  </a:lnTo>
                  <a:lnTo>
                    <a:pt x="146" y="55"/>
                  </a:lnTo>
                  <a:lnTo>
                    <a:pt x="142" y="42"/>
                  </a:lnTo>
                  <a:lnTo>
                    <a:pt x="135" y="29"/>
                  </a:lnTo>
                  <a:lnTo>
                    <a:pt x="124" y="20"/>
                  </a:lnTo>
                  <a:lnTo>
                    <a:pt x="113" y="11"/>
                  </a:lnTo>
                  <a:lnTo>
                    <a:pt x="99" y="4"/>
                  </a:lnTo>
                  <a:lnTo>
                    <a:pt x="84" y="0"/>
                  </a:lnTo>
                  <a:lnTo>
                    <a:pt x="71" y="0"/>
                  </a:lnTo>
                  <a:lnTo>
                    <a:pt x="55" y="2"/>
                  </a:lnTo>
                  <a:lnTo>
                    <a:pt x="42" y="9"/>
                  </a:lnTo>
                  <a:lnTo>
                    <a:pt x="28" y="17"/>
                  </a:lnTo>
                  <a:lnTo>
                    <a:pt x="20" y="26"/>
                  </a:lnTo>
                  <a:lnTo>
                    <a:pt x="11" y="37"/>
                  </a:lnTo>
                  <a:lnTo>
                    <a:pt x="4" y="53"/>
                  </a:lnTo>
                  <a:lnTo>
                    <a:pt x="0" y="68"/>
                  </a:lnTo>
                  <a:lnTo>
                    <a:pt x="0" y="82"/>
                  </a:lnTo>
                  <a:lnTo>
                    <a:pt x="2" y="95"/>
                  </a:lnTo>
                  <a:lnTo>
                    <a:pt x="8" y="111"/>
                  </a:lnTo>
                  <a:lnTo>
                    <a:pt x="15" y="122"/>
                  </a:lnTo>
                  <a:lnTo>
                    <a:pt x="26" y="131"/>
                  </a:lnTo>
                  <a:lnTo>
                    <a:pt x="37" y="139"/>
                  </a:lnTo>
                  <a:lnTo>
                    <a:pt x="51" y="146"/>
                  </a:lnTo>
                  <a:lnTo>
                    <a:pt x="48" y="146"/>
                  </a:lnTo>
                  <a:lnTo>
                    <a:pt x="51"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54" name="Rectangle 25"/>
            <p:cNvSpPr>
              <a:spLocks noChangeArrowheads="1"/>
            </p:cNvSpPr>
            <p:nvPr/>
          </p:nvSpPr>
          <p:spPr bwMode="auto">
            <a:xfrm>
              <a:off x="1188" y="2745"/>
              <a:ext cx="881" cy="115"/>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55" name="Rectangle 26"/>
            <p:cNvSpPr>
              <a:spLocks noChangeArrowheads="1"/>
            </p:cNvSpPr>
            <p:nvPr/>
          </p:nvSpPr>
          <p:spPr bwMode="auto">
            <a:xfrm>
              <a:off x="1009" y="2829"/>
              <a:ext cx="1211" cy="107"/>
            </a:xfrm>
            <a:prstGeom prst="rect">
              <a:avLst/>
            </a:prstGeom>
            <a:solidFill>
              <a:srgbClr val="B2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7429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endParaRPr lang="hu-HU" altLang="hu-HU" sz="2400">
                <a:solidFill>
                  <a:srgbClr val="CBBD3B"/>
                </a:solidFill>
                <a:latin typeface="Palatino" pitchFamily="18" charset="0"/>
              </a:endParaRPr>
            </a:p>
          </p:txBody>
        </p:sp>
        <p:sp>
          <p:nvSpPr>
            <p:cNvPr id="56" name="Freeform 27"/>
            <p:cNvSpPr>
              <a:spLocks/>
            </p:cNvSpPr>
            <p:nvPr/>
          </p:nvSpPr>
          <p:spPr bwMode="auto">
            <a:xfrm>
              <a:off x="831" y="2905"/>
              <a:ext cx="1558" cy="73"/>
            </a:xfrm>
            <a:custGeom>
              <a:avLst/>
              <a:gdLst>
                <a:gd name="T0" fmla="*/ 0 w 1558"/>
                <a:gd name="T1" fmla="*/ 73 h 73"/>
                <a:gd name="T2" fmla="*/ 1558 w 1558"/>
                <a:gd name="T3" fmla="*/ 73 h 73"/>
                <a:gd name="T4" fmla="*/ 1555 w 1558"/>
                <a:gd name="T5" fmla="*/ 62 h 73"/>
                <a:gd name="T6" fmla="*/ 1551 w 1558"/>
                <a:gd name="T7" fmla="*/ 49 h 73"/>
                <a:gd name="T8" fmla="*/ 1544 w 1558"/>
                <a:gd name="T9" fmla="*/ 37 h 73"/>
                <a:gd name="T10" fmla="*/ 1535 w 1558"/>
                <a:gd name="T11" fmla="*/ 26 h 73"/>
                <a:gd name="T12" fmla="*/ 1524 w 1558"/>
                <a:gd name="T13" fmla="*/ 15 h 73"/>
                <a:gd name="T14" fmla="*/ 1513 w 1558"/>
                <a:gd name="T15" fmla="*/ 9 h 73"/>
                <a:gd name="T16" fmla="*/ 1500 w 1558"/>
                <a:gd name="T17" fmla="*/ 2 h 73"/>
                <a:gd name="T18" fmla="*/ 1487 w 1558"/>
                <a:gd name="T19" fmla="*/ 0 h 73"/>
                <a:gd name="T20" fmla="*/ 73 w 1558"/>
                <a:gd name="T21" fmla="*/ 0 h 73"/>
                <a:gd name="T22" fmla="*/ 60 w 1558"/>
                <a:gd name="T23" fmla="*/ 2 h 73"/>
                <a:gd name="T24" fmla="*/ 47 w 1558"/>
                <a:gd name="T25" fmla="*/ 4 h 73"/>
                <a:gd name="T26" fmla="*/ 35 w 1558"/>
                <a:gd name="T27" fmla="*/ 11 h 73"/>
                <a:gd name="T28" fmla="*/ 24 w 1558"/>
                <a:gd name="T29" fmla="*/ 18 h 73"/>
                <a:gd name="T30" fmla="*/ 16 w 1558"/>
                <a:gd name="T31" fmla="*/ 29 h 73"/>
                <a:gd name="T32" fmla="*/ 9 w 1558"/>
                <a:gd name="T33" fmla="*/ 40 h 73"/>
                <a:gd name="T34" fmla="*/ 2 w 1558"/>
                <a:gd name="T35" fmla="*/ 55 h 73"/>
                <a:gd name="T36" fmla="*/ 0 w 1558"/>
                <a:gd name="T37" fmla="*/ 7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8" h="73">
                  <a:moveTo>
                    <a:pt x="0" y="73"/>
                  </a:moveTo>
                  <a:lnTo>
                    <a:pt x="1558" y="73"/>
                  </a:lnTo>
                  <a:lnTo>
                    <a:pt x="1555" y="62"/>
                  </a:lnTo>
                  <a:lnTo>
                    <a:pt x="1551" y="49"/>
                  </a:lnTo>
                  <a:lnTo>
                    <a:pt x="1544" y="37"/>
                  </a:lnTo>
                  <a:lnTo>
                    <a:pt x="1535" y="26"/>
                  </a:lnTo>
                  <a:lnTo>
                    <a:pt x="1524" y="15"/>
                  </a:lnTo>
                  <a:lnTo>
                    <a:pt x="1513" y="9"/>
                  </a:lnTo>
                  <a:lnTo>
                    <a:pt x="1500" y="2"/>
                  </a:lnTo>
                  <a:lnTo>
                    <a:pt x="1487" y="0"/>
                  </a:lnTo>
                  <a:lnTo>
                    <a:pt x="73" y="0"/>
                  </a:lnTo>
                  <a:lnTo>
                    <a:pt x="60" y="2"/>
                  </a:lnTo>
                  <a:lnTo>
                    <a:pt x="47" y="4"/>
                  </a:lnTo>
                  <a:lnTo>
                    <a:pt x="35" y="11"/>
                  </a:lnTo>
                  <a:lnTo>
                    <a:pt x="24" y="18"/>
                  </a:lnTo>
                  <a:lnTo>
                    <a:pt x="16" y="29"/>
                  </a:lnTo>
                  <a:lnTo>
                    <a:pt x="9" y="40"/>
                  </a:lnTo>
                  <a:lnTo>
                    <a:pt x="2" y="55"/>
                  </a:lnTo>
                  <a:lnTo>
                    <a:pt x="0" y="7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19458"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5AAEE0F6-639F-4EAF-87AB-676C3A3959E2}" type="slidenum">
              <a:rPr lang="hu-HU" altLang="hu-HU" sz="1400" smtClean="0">
                <a:solidFill>
                  <a:schemeClr val="bg1"/>
                </a:solidFill>
              </a:rPr>
              <a:pPr algn="r" eaLnBrk="1" hangingPunct="1">
                <a:spcBef>
                  <a:spcPct val="0"/>
                </a:spcBef>
                <a:buFontTx/>
                <a:buNone/>
              </a:pPr>
              <a:t>35</a:t>
            </a:fld>
            <a:endParaRPr lang="hu-HU" altLang="hu-HU" sz="1400" smtClean="0">
              <a:solidFill>
                <a:schemeClr val="bg1"/>
              </a:solidFill>
            </a:endParaRPr>
          </a:p>
        </p:txBody>
      </p:sp>
      <p:sp>
        <p:nvSpPr>
          <p:cNvPr id="613381" name="Text Box 5"/>
          <p:cNvSpPr txBox="1">
            <a:spLocks noChangeArrowheads="1"/>
          </p:cNvSpPr>
          <p:nvPr/>
        </p:nvSpPr>
        <p:spPr bwMode="auto">
          <a:xfrm>
            <a:off x="539750" y="6021388"/>
            <a:ext cx="7974013" cy="787908"/>
          </a:xfrm>
          <a:prstGeom prst="rect">
            <a:avLst/>
          </a:prstGeom>
          <a:noFill/>
          <a:ln w="57150">
            <a:solidFill>
              <a:srgbClr val="FF0000"/>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hu-HU" altLang="hu-HU" sz="1600" b="1" dirty="0">
                <a:solidFill>
                  <a:srgbClr val="FF0000"/>
                </a:solidFill>
              </a:rPr>
              <a:t>NYITÓ PÉNZKÉSZLET ± PÉNZÁRAM EGYENLEGE = ZÁRÓ PÉNZKÉSZLET</a:t>
            </a:r>
          </a:p>
          <a:p>
            <a:pPr algn="ctr">
              <a:lnSpc>
                <a:spcPct val="90000"/>
              </a:lnSpc>
              <a:buFontTx/>
              <a:buNone/>
            </a:pPr>
            <a:r>
              <a:rPr lang="hu-HU" altLang="hu-HU" sz="2800" b="1" dirty="0">
                <a:solidFill>
                  <a:srgbClr val="FF0000"/>
                </a:solidFill>
              </a:rPr>
              <a:t>100        </a:t>
            </a:r>
            <a:r>
              <a:rPr lang="hu-HU" altLang="hu-HU" sz="2800" b="1" dirty="0" smtClean="0">
                <a:solidFill>
                  <a:srgbClr val="FF0000"/>
                </a:solidFill>
              </a:rPr>
              <a:t>-         </a:t>
            </a:r>
            <a:r>
              <a:rPr lang="hu-HU" altLang="hu-HU" sz="2800" b="1" dirty="0">
                <a:solidFill>
                  <a:srgbClr val="FF0000"/>
                </a:solidFill>
              </a:rPr>
              <a:t>70             =        </a:t>
            </a:r>
            <a:r>
              <a:rPr lang="hu-HU" altLang="hu-HU" sz="2800" b="1" dirty="0" smtClean="0">
                <a:solidFill>
                  <a:srgbClr val="FF0000"/>
                </a:solidFill>
              </a:rPr>
              <a:t>30</a:t>
            </a:r>
            <a:endParaRPr lang="hu-HU" altLang="hu-HU" sz="2400" b="1" dirty="0">
              <a:solidFill>
                <a:srgbClr val="FF0000"/>
              </a:solidFill>
            </a:endParaRPr>
          </a:p>
        </p:txBody>
      </p:sp>
      <p:sp>
        <p:nvSpPr>
          <p:cNvPr id="613383" name="Text Box 7"/>
          <p:cNvSpPr txBox="1">
            <a:spLocks noChangeArrowheads="1"/>
          </p:cNvSpPr>
          <p:nvPr/>
        </p:nvSpPr>
        <p:spPr bwMode="auto">
          <a:xfrm>
            <a:off x="2268538" y="4945063"/>
            <a:ext cx="4679950" cy="1015663"/>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CBBD3B"/>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400" b="1" dirty="0"/>
              <a:t>PÉNZÁRAMOK EGYENLEGE</a:t>
            </a:r>
          </a:p>
          <a:p>
            <a:pPr algn="ctr">
              <a:spcBef>
                <a:spcPct val="50000"/>
              </a:spcBef>
              <a:buFontTx/>
              <a:buNone/>
            </a:pPr>
            <a:r>
              <a:rPr lang="hu-HU" altLang="hu-HU" sz="2400" b="1" dirty="0" smtClean="0"/>
              <a:t>50 </a:t>
            </a:r>
            <a:r>
              <a:rPr lang="hu-HU" altLang="hu-HU" sz="2400" b="1" dirty="0"/>
              <a:t>– </a:t>
            </a:r>
            <a:r>
              <a:rPr lang="hu-HU" altLang="hu-HU" sz="2400" b="1" dirty="0" smtClean="0"/>
              <a:t>120 </a:t>
            </a:r>
            <a:r>
              <a:rPr lang="hu-HU" altLang="hu-HU" sz="2400" b="1" dirty="0"/>
              <a:t>= </a:t>
            </a:r>
            <a:r>
              <a:rPr lang="hu-HU" altLang="hu-HU" sz="2400" b="1" dirty="0" smtClean="0"/>
              <a:t>- </a:t>
            </a:r>
            <a:r>
              <a:rPr lang="hu-HU" altLang="hu-HU" sz="2400" b="1" dirty="0"/>
              <a:t>70</a:t>
            </a:r>
          </a:p>
        </p:txBody>
      </p:sp>
      <p:sp>
        <p:nvSpPr>
          <p:cNvPr id="613380" name="Text Box 4"/>
          <p:cNvSpPr txBox="1">
            <a:spLocks noChangeArrowheads="1"/>
          </p:cNvSpPr>
          <p:nvPr/>
        </p:nvSpPr>
        <p:spPr bwMode="auto">
          <a:xfrm>
            <a:off x="179512" y="1844824"/>
            <a:ext cx="3384550" cy="11604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800" b="1" dirty="0">
                <a:solidFill>
                  <a:srgbClr val="FF3300"/>
                </a:solidFill>
              </a:rPr>
              <a:t>PÉNZBEVÉTELEK</a:t>
            </a:r>
          </a:p>
          <a:p>
            <a:pPr algn="ctr">
              <a:spcBef>
                <a:spcPct val="50000"/>
              </a:spcBef>
              <a:buFontTx/>
              <a:buNone/>
            </a:pPr>
            <a:r>
              <a:rPr lang="hu-HU" altLang="hu-HU" sz="2800" b="1" dirty="0" smtClean="0">
                <a:solidFill>
                  <a:srgbClr val="FF3300"/>
                </a:solidFill>
              </a:rPr>
              <a:t>50</a:t>
            </a:r>
            <a:endParaRPr lang="hu-HU" altLang="hu-HU" sz="2800" b="1" dirty="0">
              <a:solidFill>
                <a:srgbClr val="FF3300"/>
              </a:solidFill>
            </a:endParaRPr>
          </a:p>
        </p:txBody>
      </p:sp>
      <p:sp>
        <p:nvSpPr>
          <p:cNvPr id="613382" name="Text Box 6"/>
          <p:cNvSpPr txBox="1">
            <a:spLocks noChangeArrowheads="1"/>
          </p:cNvSpPr>
          <p:nvPr/>
        </p:nvSpPr>
        <p:spPr bwMode="auto">
          <a:xfrm>
            <a:off x="5100638" y="2492896"/>
            <a:ext cx="3719512" cy="11604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800" b="1" dirty="0">
                <a:solidFill>
                  <a:srgbClr val="FF3300"/>
                </a:solidFill>
              </a:rPr>
              <a:t>PÉNZKIADÁSOK</a:t>
            </a:r>
          </a:p>
          <a:p>
            <a:pPr algn="ctr">
              <a:spcBef>
                <a:spcPct val="50000"/>
              </a:spcBef>
              <a:buFontTx/>
              <a:buNone/>
            </a:pPr>
            <a:r>
              <a:rPr lang="hu-HU" altLang="hu-HU" sz="2800" b="1" dirty="0" smtClean="0">
                <a:solidFill>
                  <a:srgbClr val="FF3300"/>
                </a:solidFill>
              </a:rPr>
              <a:t>120</a:t>
            </a:r>
            <a:endParaRPr lang="hu-HU" altLang="hu-HU" sz="2800" b="1" dirty="0">
              <a:solidFill>
                <a:srgbClr val="FF3300"/>
              </a:solidFill>
            </a:endParaRPr>
          </a:p>
        </p:txBody>
      </p:sp>
      <p:sp>
        <p:nvSpPr>
          <p:cNvPr id="613412" name="Line 36"/>
          <p:cNvSpPr>
            <a:spLocks noChangeShapeType="1"/>
          </p:cNvSpPr>
          <p:nvPr/>
        </p:nvSpPr>
        <p:spPr bwMode="auto">
          <a:xfrm flipH="1">
            <a:off x="4643438" y="5876925"/>
            <a:ext cx="720725" cy="5762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 name="Lekerekített téglalap feliratnak 1"/>
          <p:cNvSpPr/>
          <p:nvPr/>
        </p:nvSpPr>
        <p:spPr bwMode="auto">
          <a:xfrm>
            <a:off x="6989210" y="4941168"/>
            <a:ext cx="1831262" cy="947955"/>
          </a:xfrm>
          <a:prstGeom prst="wedgeRoundRectCallout">
            <a:avLst>
              <a:gd name="adj1" fmla="val -121115"/>
              <a:gd name="adj2" fmla="val 34685"/>
              <a:gd name="adj3" fmla="val 16667"/>
            </a:avLst>
          </a:prstGeom>
          <a:solidFill>
            <a:schemeClr val="bg1"/>
          </a:solid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latin typeface="Arial" pitchFamily="34" charset="0"/>
              </a:rPr>
              <a:t>IDŐSZAK</a:t>
            </a:r>
            <a:br>
              <a:rPr kumimoji="0" lang="hu-HU" sz="1800" b="0" i="0" u="none" strike="noStrike" cap="none" normalizeH="0" baseline="0" dirty="0" smtClean="0">
                <a:ln>
                  <a:noFill/>
                </a:ln>
                <a:solidFill>
                  <a:schemeClr val="tx1"/>
                </a:solidFill>
                <a:effectLst/>
                <a:latin typeface="Arial" pitchFamily="34" charset="0"/>
              </a:rPr>
            </a:br>
            <a:r>
              <a:rPr kumimoji="0" lang="hu-HU" sz="1800" b="0" i="0" u="none" strike="noStrike" cap="none" normalizeH="0" baseline="0" dirty="0" smtClean="0">
                <a:ln>
                  <a:noFill/>
                </a:ln>
                <a:solidFill>
                  <a:schemeClr val="tx1"/>
                </a:solidFill>
                <a:effectLst/>
                <a:latin typeface="Arial" pitchFamily="34" charset="0"/>
              </a:rPr>
              <a:t>PÉNZHIÁNYA</a:t>
            </a:r>
            <a:br>
              <a:rPr kumimoji="0" lang="hu-HU" sz="1800" b="0" i="0" u="none" strike="noStrike" cap="none" normalizeH="0" baseline="0" dirty="0" smtClean="0">
                <a:ln>
                  <a:noFill/>
                </a:ln>
                <a:solidFill>
                  <a:schemeClr val="tx1"/>
                </a:solidFill>
                <a:effectLst/>
                <a:latin typeface="Arial" pitchFamily="34" charset="0"/>
              </a:rPr>
            </a:br>
            <a:r>
              <a:rPr kumimoji="0" lang="hu-HU" sz="1800" b="0" i="0" u="none" strike="noStrike" cap="none" normalizeH="0" baseline="0" dirty="0" smtClean="0">
                <a:ln>
                  <a:noFill/>
                </a:ln>
                <a:solidFill>
                  <a:schemeClr val="tx1"/>
                </a:solidFill>
                <a:effectLst/>
                <a:latin typeface="Arial" pitchFamily="34" charset="0"/>
              </a:rPr>
              <a:t>(DEFICIT)</a:t>
            </a:r>
          </a:p>
        </p:txBody>
      </p:sp>
    </p:spTree>
    <p:extLst>
      <p:ext uri="{BB962C8B-B14F-4D97-AF65-F5344CB8AC3E}">
        <p14:creationId xmlns:p14="http://schemas.microsoft.com/office/powerpoint/2010/main" val="2839729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D4A4AFBE-C63A-4257-BCE7-852DE4E0148F}" type="slidenum">
              <a:rPr lang="hu-HU" altLang="hu-HU" sz="1400" smtClean="0">
                <a:solidFill>
                  <a:schemeClr val="bg1"/>
                </a:solidFill>
              </a:rPr>
              <a:pPr algn="r" eaLnBrk="1" hangingPunct="1">
                <a:spcBef>
                  <a:spcPct val="0"/>
                </a:spcBef>
                <a:buFontTx/>
                <a:buNone/>
              </a:pPr>
              <a:t>36</a:t>
            </a:fld>
            <a:endParaRPr lang="hu-HU" altLang="hu-HU" sz="1400" smtClean="0">
              <a:solidFill>
                <a:schemeClr val="bg1"/>
              </a:solidFill>
            </a:endParaRPr>
          </a:p>
        </p:txBody>
      </p:sp>
      <p:sp>
        <p:nvSpPr>
          <p:cNvPr id="629762" name="Text Box 2"/>
          <p:cNvSpPr txBox="1">
            <a:spLocks noChangeArrowheads="1"/>
          </p:cNvSpPr>
          <p:nvPr/>
        </p:nvSpPr>
        <p:spPr bwMode="auto">
          <a:xfrm>
            <a:off x="468313" y="5283200"/>
            <a:ext cx="8305800" cy="1077218"/>
          </a:xfrm>
          <a:prstGeom prst="rect">
            <a:avLst/>
          </a:prstGeom>
          <a:noFill/>
          <a:ln w="57150">
            <a:solidFill>
              <a:srgbClr val="FF3300"/>
            </a:solidFill>
            <a:miter lim="800000"/>
            <a:headEnd type="none" w="sm" len="sm"/>
            <a:tailEnd type="none" w="sm" len="sm"/>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hu-HU" altLang="hu-HU" b="1" dirty="0" smtClean="0">
                <a:solidFill>
                  <a:srgbClr val="FF3300"/>
                </a:solidFill>
              </a:rPr>
              <a:t>IDŐSZAK EREDMÉNYE =</a:t>
            </a:r>
          </a:p>
          <a:p>
            <a:pPr algn="ctr">
              <a:lnSpc>
                <a:spcPct val="90000"/>
              </a:lnSpc>
              <a:buFontTx/>
              <a:buNone/>
            </a:pPr>
            <a:r>
              <a:rPr lang="hu-HU" altLang="hu-HU" b="1" dirty="0" smtClean="0">
                <a:solidFill>
                  <a:srgbClr val="FF3300"/>
                </a:solidFill>
              </a:rPr>
              <a:t>HOZAMOK </a:t>
            </a:r>
            <a:r>
              <a:rPr lang="hu-HU" altLang="hu-HU" b="1" dirty="0">
                <a:solidFill>
                  <a:srgbClr val="FF3300"/>
                </a:solidFill>
              </a:rPr>
              <a:t>– </a:t>
            </a:r>
            <a:r>
              <a:rPr lang="hu-HU" altLang="hu-HU" b="1" dirty="0" smtClean="0">
                <a:solidFill>
                  <a:srgbClr val="FF3300"/>
                </a:solidFill>
              </a:rPr>
              <a:t>RÁFORDÍTÁSOK</a:t>
            </a:r>
            <a:endParaRPr lang="hu-HU" altLang="hu-HU" sz="2800" b="1" dirty="0">
              <a:solidFill>
                <a:srgbClr val="FF3300"/>
              </a:solidFill>
            </a:endParaRPr>
          </a:p>
        </p:txBody>
      </p:sp>
      <p:sp>
        <p:nvSpPr>
          <p:cNvPr id="629763" name="Text Box 3"/>
          <p:cNvSpPr txBox="1">
            <a:spLocks noChangeArrowheads="1"/>
          </p:cNvSpPr>
          <p:nvPr/>
        </p:nvSpPr>
        <p:spPr bwMode="auto">
          <a:xfrm>
            <a:off x="1331913" y="3716338"/>
            <a:ext cx="6172200" cy="13112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b="1" dirty="0">
                <a:solidFill>
                  <a:srgbClr val="FF3300"/>
                </a:solidFill>
              </a:rPr>
              <a:t>IDŐSZAK EREDMÉNYE</a:t>
            </a:r>
          </a:p>
          <a:p>
            <a:pPr algn="ctr">
              <a:spcBef>
                <a:spcPct val="50000"/>
              </a:spcBef>
              <a:buFontTx/>
              <a:buNone/>
            </a:pPr>
            <a:r>
              <a:rPr lang="hu-HU" altLang="hu-HU" b="1" dirty="0" smtClean="0">
                <a:solidFill>
                  <a:srgbClr val="FF3300"/>
                </a:solidFill>
              </a:rPr>
              <a:t>100 </a:t>
            </a:r>
            <a:r>
              <a:rPr lang="hu-HU" altLang="hu-HU" b="1" dirty="0">
                <a:solidFill>
                  <a:srgbClr val="FF3300"/>
                </a:solidFill>
              </a:rPr>
              <a:t>- </a:t>
            </a:r>
            <a:r>
              <a:rPr lang="hu-HU" altLang="hu-HU" b="1" dirty="0" smtClean="0">
                <a:solidFill>
                  <a:srgbClr val="FF3300"/>
                </a:solidFill>
              </a:rPr>
              <a:t>60 </a:t>
            </a:r>
            <a:r>
              <a:rPr lang="hu-HU" altLang="hu-HU" b="1" dirty="0">
                <a:solidFill>
                  <a:srgbClr val="FF3300"/>
                </a:solidFill>
              </a:rPr>
              <a:t>= </a:t>
            </a:r>
            <a:r>
              <a:rPr lang="hu-HU" altLang="hu-HU" b="1" dirty="0" smtClean="0">
                <a:solidFill>
                  <a:srgbClr val="FF3300"/>
                </a:solidFill>
              </a:rPr>
              <a:t>+ </a:t>
            </a:r>
            <a:r>
              <a:rPr lang="hu-HU" altLang="hu-HU" b="1" dirty="0">
                <a:solidFill>
                  <a:srgbClr val="FF3300"/>
                </a:solidFill>
              </a:rPr>
              <a:t>40</a:t>
            </a:r>
          </a:p>
        </p:txBody>
      </p:sp>
      <p:grpSp>
        <p:nvGrpSpPr>
          <p:cNvPr id="33797" name="Group 4"/>
          <p:cNvGrpSpPr>
            <a:grpSpLocks noChangeAspect="1"/>
          </p:cNvGrpSpPr>
          <p:nvPr/>
        </p:nvGrpSpPr>
        <p:grpSpPr bwMode="auto">
          <a:xfrm>
            <a:off x="1547813" y="260350"/>
            <a:ext cx="6043612" cy="3455988"/>
            <a:chOff x="385" y="981"/>
            <a:chExt cx="2494" cy="1997"/>
          </a:xfrm>
        </p:grpSpPr>
        <p:sp>
          <p:nvSpPr>
            <p:cNvPr id="33800" name="AutoShape 5"/>
            <p:cNvSpPr>
              <a:spLocks noChangeAspect="1" noChangeArrowheads="1" noTextEdit="1"/>
            </p:cNvSpPr>
            <p:nvPr/>
          </p:nvSpPr>
          <p:spPr bwMode="auto">
            <a:xfrm>
              <a:off x="385" y="981"/>
              <a:ext cx="2494" cy="1997"/>
            </a:xfrm>
            <a:prstGeom prst="rect">
              <a:avLst/>
            </a:prstGeom>
            <a:solidFill>
              <a:srgbClr val="E6E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sp>
          <p:nvSpPr>
            <p:cNvPr id="33801" name="Rectangle 6"/>
            <p:cNvSpPr>
              <a:spLocks noChangeArrowheads="1"/>
            </p:cNvSpPr>
            <p:nvPr/>
          </p:nvSpPr>
          <p:spPr bwMode="auto">
            <a:xfrm>
              <a:off x="1574" y="1076"/>
              <a:ext cx="76" cy="1767"/>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33802" name="Freeform 7"/>
            <p:cNvSpPr>
              <a:spLocks/>
            </p:cNvSpPr>
            <p:nvPr/>
          </p:nvSpPr>
          <p:spPr bwMode="auto">
            <a:xfrm>
              <a:off x="2111" y="1591"/>
              <a:ext cx="646" cy="823"/>
            </a:xfrm>
            <a:custGeom>
              <a:avLst/>
              <a:gdLst>
                <a:gd name="T0" fmla="*/ 300 w 646"/>
                <a:gd name="T1" fmla="*/ 11 h 823"/>
                <a:gd name="T2" fmla="*/ 291 w 646"/>
                <a:gd name="T3" fmla="*/ 11 h 823"/>
                <a:gd name="T4" fmla="*/ 637 w 646"/>
                <a:gd name="T5" fmla="*/ 821 h 823"/>
                <a:gd name="T6" fmla="*/ 642 w 646"/>
                <a:gd name="T7" fmla="*/ 817 h 823"/>
                <a:gd name="T8" fmla="*/ 5 w 646"/>
                <a:gd name="T9" fmla="*/ 817 h 823"/>
                <a:gd name="T10" fmla="*/ 9 w 646"/>
                <a:gd name="T11" fmla="*/ 821 h 823"/>
                <a:gd name="T12" fmla="*/ 300 w 646"/>
                <a:gd name="T13" fmla="*/ 11 h 823"/>
                <a:gd name="T14" fmla="*/ 295 w 646"/>
                <a:gd name="T15" fmla="*/ 0 h 823"/>
                <a:gd name="T16" fmla="*/ 0 w 646"/>
                <a:gd name="T17" fmla="*/ 823 h 823"/>
                <a:gd name="T18" fmla="*/ 646 w 646"/>
                <a:gd name="T19" fmla="*/ 823 h 823"/>
                <a:gd name="T20" fmla="*/ 295 w 646"/>
                <a:gd name="T21" fmla="*/ 0 h 823"/>
                <a:gd name="T22" fmla="*/ 300 w 646"/>
                <a:gd name="T23" fmla="*/ 11 h 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6" h="823">
                  <a:moveTo>
                    <a:pt x="300" y="11"/>
                  </a:moveTo>
                  <a:lnTo>
                    <a:pt x="291" y="11"/>
                  </a:lnTo>
                  <a:lnTo>
                    <a:pt x="637" y="821"/>
                  </a:lnTo>
                  <a:lnTo>
                    <a:pt x="642" y="817"/>
                  </a:lnTo>
                  <a:lnTo>
                    <a:pt x="5" y="817"/>
                  </a:lnTo>
                  <a:lnTo>
                    <a:pt x="9" y="821"/>
                  </a:lnTo>
                  <a:lnTo>
                    <a:pt x="300" y="11"/>
                  </a:lnTo>
                  <a:lnTo>
                    <a:pt x="295" y="0"/>
                  </a:lnTo>
                  <a:lnTo>
                    <a:pt x="0" y="823"/>
                  </a:lnTo>
                  <a:lnTo>
                    <a:pt x="646" y="823"/>
                  </a:lnTo>
                  <a:lnTo>
                    <a:pt x="295" y="0"/>
                  </a:lnTo>
                  <a:lnTo>
                    <a:pt x="300"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03" name="Freeform 8"/>
            <p:cNvSpPr>
              <a:spLocks/>
            </p:cNvSpPr>
            <p:nvPr/>
          </p:nvSpPr>
          <p:spPr bwMode="auto">
            <a:xfrm>
              <a:off x="2402" y="1607"/>
              <a:ext cx="11" cy="805"/>
            </a:xfrm>
            <a:custGeom>
              <a:avLst/>
              <a:gdLst>
                <a:gd name="T0" fmla="*/ 0 w 11"/>
                <a:gd name="T1" fmla="*/ 0 h 805"/>
                <a:gd name="T2" fmla="*/ 2 w 11"/>
                <a:gd name="T3" fmla="*/ 805 h 805"/>
                <a:gd name="T4" fmla="*/ 11 w 11"/>
                <a:gd name="T5" fmla="*/ 805 h 805"/>
                <a:gd name="T6" fmla="*/ 9 w 11"/>
                <a:gd name="T7" fmla="*/ 0 h 805"/>
                <a:gd name="T8" fmla="*/ 0 w 11"/>
                <a:gd name="T9" fmla="*/ 0 h 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05">
                  <a:moveTo>
                    <a:pt x="0" y="0"/>
                  </a:moveTo>
                  <a:lnTo>
                    <a:pt x="2" y="805"/>
                  </a:lnTo>
                  <a:lnTo>
                    <a:pt x="11" y="805"/>
                  </a:lnTo>
                  <a:lnTo>
                    <a:pt x="9"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04" name="Freeform 9"/>
            <p:cNvSpPr>
              <a:spLocks/>
            </p:cNvSpPr>
            <p:nvPr/>
          </p:nvSpPr>
          <p:spPr bwMode="auto">
            <a:xfrm>
              <a:off x="1960" y="2406"/>
              <a:ext cx="919" cy="48"/>
            </a:xfrm>
            <a:custGeom>
              <a:avLst/>
              <a:gdLst>
                <a:gd name="T0" fmla="*/ 919 w 919"/>
                <a:gd name="T1" fmla="*/ 42 h 48"/>
                <a:gd name="T2" fmla="*/ 919 w 919"/>
                <a:gd name="T3" fmla="*/ 0 h 48"/>
                <a:gd name="T4" fmla="*/ 0 w 919"/>
                <a:gd name="T5" fmla="*/ 2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2"/>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05" name="Freeform 10"/>
            <p:cNvSpPr>
              <a:spLocks/>
            </p:cNvSpPr>
            <p:nvPr/>
          </p:nvSpPr>
          <p:spPr bwMode="auto">
            <a:xfrm>
              <a:off x="2067" y="2430"/>
              <a:ext cx="712" cy="67"/>
            </a:xfrm>
            <a:custGeom>
              <a:avLst/>
              <a:gdLst>
                <a:gd name="T0" fmla="*/ 712 w 712"/>
                <a:gd name="T1" fmla="*/ 64 h 67"/>
                <a:gd name="T2" fmla="*/ 712 w 712"/>
                <a:gd name="T3" fmla="*/ 0 h 67"/>
                <a:gd name="T4" fmla="*/ 0 w 712"/>
                <a:gd name="T5" fmla="*/ 2 h 67"/>
                <a:gd name="T6" fmla="*/ 0 w 712"/>
                <a:gd name="T7" fmla="*/ 67 h 67"/>
                <a:gd name="T8" fmla="*/ 712 w 712"/>
                <a:gd name="T9" fmla="*/ 6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7">
                  <a:moveTo>
                    <a:pt x="712" y="64"/>
                  </a:moveTo>
                  <a:lnTo>
                    <a:pt x="712" y="0"/>
                  </a:lnTo>
                  <a:lnTo>
                    <a:pt x="0" y="2"/>
                  </a:lnTo>
                  <a:lnTo>
                    <a:pt x="0" y="67"/>
                  </a:lnTo>
                  <a:lnTo>
                    <a:pt x="712" y="64"/>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06" name="Freeform 11"/>
            <p:cNvSpPr>
              <a:spLocks/>
            </p:cNvSpPr>
            <p:nvPr/>
          </p:nvSpPr>
          <p:spPr bwMode="auto">
            <a:xfrm>
              <a:off x="2176" y="2474"/>
              <a:ext cx="517" cy="74"/>
            </a:xfrm>
            <a:custGeom>
              <a:avLst/>
              <a:gdLst>
                <a:gd name="T0" fmla="*/ 514 w 517"/>
                <a:gd name="T1" fmla="*/ 0 h 74"/>
                <a:gd name="T2" fmla="*/ 0 w 517"/>
                <a:gd name="T3" fmla="*/ 5 h 74"/>
                <a:gd name="T4" fmla="*/ 2 w 517"/>
                <a:gd name="T5" fmla="*/ 16 h 74"/>
                <a:gd name="T6" fmla="*/ 8 w 517"/>
                <a:gd name="T7" fmla="*/ 29 h 74"/>
                <a:gd name="T8" fmla="*/ 15 w 517"/>
                <a:gd name="T9" fmla="*/ 40 h 74"/>
                <a:gd name="T10" fmla="*/ 24 w 517"/>
                <a:gd name="T11" fmla="*/ 51 h 74"/>
                <a:gd name="T12" fmla="*/ 35 w 517"/>
                <a:gd name="T13" fmla="*/ 60 h 74"/>
                <a:gd name="T14" fmla="*/ 44 w 517"/>
                <a:gd name="T15" fmla="*/ 67 h 74"/>
                <a:gd name="T16" fmla="*/ 55 w 517"/>
                <a:gd name="T17" fmla="*/ 71 h 74"/>
                <a:gd name="T18" fmla="*/ 68 w 517"/>
                <a:gd name="T19" fmla="*/ 74 h 74"/>
                <a:gd name="T20" fmla="*/ 68 w 517"/>
                <a:gd name="T21" fmla="*/ 69 h 74"/>
                <a:gd name="T22" fmla="*/ 448 w 517"/>
                <a:gd name="T23" fmla="*/ 69 h 74"/>
                <a:gd name="T24" fmla="*/ 459 w 517"/>
                <a:gd name="T25" fmla="*/ 69 h 74"/>
                <a:gd name="T26" fmla="*/ 470 w 517"/>
                <a:gd name="T27" fmla="*/ 65 h 74"/>
                <a:gd name="T28" fmla="*/ 481 w 517"/>
                <a:gd name="T29" fmla="*/ 58 h 74"/>
                <a:gd name="T30" fmla="*/ 492 w 517"/>
                <a:gd name="T31" fmla="*/ 49 h 74"/>
                <a:gd name="T32" fmla="*/ 503 w 517"/>
                <a:gd name="T33" fmla="*/ 38 h 74"/>
                <a:gd name="T34" fmla="*/ 512 w 517"/>
                <a:gd name="T35" fmla="*/ 27 h 74"/>
                <a:gd name="T36" fmla="*/ 517 w 517"/>
                <a:gd name="T37" fmla="*/ 14 h 74"/>
                <a:gd name="T38" fmla="*/ 517 w 517"/>
                <a:gd name="T39" fmla="*/ 0 h 74"/>
                <a:gd name="T40" fmla="*/ 514 w 51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7" h="74">
                  <a:moveTo>
                    <a:pt x="514" y="0"/>
                  </a:moveTo>
                  <a:lnTo>
                    <a:pt x="0" y="5"/>
                  </a:lnTo>
                  <a:lnTo>
                    <a:pt x="2" y="16"/>
                  </a:lnTo>
                  <a:lnTo>
                    <a:pt x="8" y="29"/>
                  </a:lnTo>
                  <a:lnTo>
                    <a:pt x="15" y="40"/>
                  </a:lnTo>
                  <a:lnTo>
                    <a:pt x="24" y="51"/>
                  </a:lnTo>
                  <a:lnTo>
                    <a:pt x="35" y="60"/>
                  </a:lnTo>
                  <a:lnTo>
                    <a:pt x="44" y="67"/>
                  </a:lnTo>
                  <a:lnTo>
                    <a:pt x="55" y="71"/>
                  </a:lnTo>
                  <a:lnTo>
                    <a:pt x="68" y="74"/>
                  </a:lnTo>
                  <a:lnTo>
                    <a:pt x="68" y="69"/>
                  </a:lnTo>
                  <a:lnTo>
                    <a:pt x="448" y="69"/>
                  </a:lnTo>
                  <a:lnTo>
                    <a:pt x="459" y="69"/>
                  </a:lnTo>
                  <a:lnTo>
                    <a:pt x="470" y="65"/>
                  </a:lnTo>
                  <a:lnTo>
                    <a:pt x="481" y="58"/>
                  </a:lnTo>
                  <a:lnTo>
                    <a:pt x="492" y="49"/>
                  </a:lnTo>
                  <a:lnTo>
                    <a:pt x="503" y="38"/>
                  </a:lnTo>
                  <a:lnTo>
                    <a:pt x="512" y="27"/>
                  </a:lnTo>
                  <a:lnTo>
                    <a:pt x="517" y="14"/>
                  </a:lnTo>
                  <a:lnTo>
                    <a:pt x="517" y="0"/>
                  </a:lnTo>
                  <a:lnTo>
                    <a:pt x="514"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07" name="Freeform 12"/>
            <p:cNvSpPr>
              <a:spLocks/>
            </p:cNvSpPr>
            <p:nvPr/>
          </p:nvSpPr>
          <p:spPr bwMode="auto">
            <a:xfrm>
              <a:off x="2302" y="1436"/>
              <a:ext cx="147" cy="151"/>
            </a:xfrm>
            <a:custGeom>
              <a:avLst/>
              <a:gdLst>
                <a:gd name="T0" fmla="*/ 47 w 147"/>
                <a:gd name="T1" fmla="*/ 146 h 151"/>
                <a:gd name="T2" fmla="*/ 62 w 147"/>
                <a:gd name="T3" fmla="*/ 151 h 151"/>
                <a:gd name="T4" fmla="*/ 78 w 147"/>
                <a:gd name="T5" fmla="*/ 151 h 151"/>
                <a:gd name="T6" fmla="*/ 93 w 147"/>
                <a:gd name="T7" fmla="*/ 149 h 151"/>
                <a:gd name="T8" fmla="*/ 104 w 147"/>
                <a:gd name="T9" fmla="*/ 142 h 151"/>
                <a:gd name="T10" fmla="*/ 118 w 147"/>
                <a:gd name="T11" fmla="*/ 135 h 151"/>
                <a:gd name="T12" fmla="*/ 129 w 147"/>
                <a:gd name="T13" fmla="*/ 124 h 151"/>
                <a:gd name="T14" fmla="*/ 138 w 147"/>
                <a:gd name="T15" fmla="*/ 113 h 151"/>
                <a:gd name="T16" fmla="*/ 144 w 147"/>
                <a:gd name="T17" fmla="*/ 100 h 151"/>
                <a:gd name="T18" fmla="*/ 147 w 147"/>
                <a:gd name="T19" fmla="*/ 84 h 151"/>
                <a:gd name="T20" fmla="*/ 147 w 147"/>
                <a:gd name="T21" fmla="*/ 69 h 151"/>
                <a:gd name="T22" fmla="*/ 144 w 147"/>
                <a:gd name="T23" fmla="*/ 55 h 151"/>
                <a:gd name="T24" fmla="*/ 140 w 147"/>
                <a:gd name="T25" fmla="*/ 42 h 151"/>
                <a:gd name="T26" fmla="*/ 131 w 147"/>
                <a:gd name="T27" fmla="*/ 29 h 151"/>
                <a:gd name="T28" fmla="*/ 122 w 147"/>
                <a:gd name="T29" fmla="*/ 18 h 151"/>
                <a:gd name="T30" fmla="*/ 111 w 147"/>
                <a:gd name="T31" fmla="*/ 9 h 151"/>
                <a:gd name="T32" fmla="*/ 96 w 147"/>
                <a:gd name="T33" fmla="*/ 2 h 151"/>
                <a:gd name="T34" fmla="*/ 82 w 147"/>
                <a:gd name="T35" fmla="*/ 0 h 151"/>
                <a:gd name="T36" fmla="*/ 69 w 147"/>
                <a:gd name="T37" fmla="*/ 0 h 151"/>
                <a:gd name="T38" fmla="*/ 53 w 147"/>
                <a:gd name="T39" fmla="*/ 2 h 151"/>
                <a:gd name="T40" fmla="*/ 40 w 147"/>
                <a:gd name="T41" fmla="*/ 7 h 151"/>
                <a:gd name="T42" fmla="*/ 29 w 147"/>
                <a:gd name="T43" fmla="*/ 15 h 151"/>
                <a:gd name="T44" fmla="*/ 18 w 147"/>
                <a:gd name="T45" fmla="*/ 24 h 151"/>
                <a:gd name="T46" fmla="*/ 9 w 147"/>
                <a:gd name="T47" fmla="*/ 35 h 151"/>
                <a:gd name="T48" fmla="*/ 2 w 147"/>
                <a:gd name="T49" fmla="*/ 51 h 151"/>
                <a:gd name="T50" fmla="*/ 0 w 147"/>
                <a:gd name="T51" fmla="*/ 66 h 151"/>
                <a:gd name="T52" fmla="*/ 0 w 147"/>
                <a:gd name="T53" fmla="*/ 82 h 151"/>
                <a:gd name="T54" fmla="*/ 2 w 147"/>
                <a:gd name="T55" fmla="*/ 95 h 151"/>
                <a:gd name="T56" fmla="*/ 7 w 147"/>
                <a:gd name="T57" fmla="*/ 109 h 151"/>
                <a:gd name="T58" fmla="*/ 13 w 147"/>
                <a:gd name="T59" fmla="*/ 120 h 151"/>
                <a:gd name="T60" fmla="*/ 22 w 147"/>
                <a:gd name="T61" fmla="*/ 133 h 151"/>
                <a:gd name="T62" fmla="*/ 36 w 147"/>
                <a:gd name="T63" fmla="*/ 140 h 151"/>
                <a:gd name="T64" fmla="*/ 47 w 147"/>
                <a:gd name="T65" fmla="*/ 146 h 151"/>
                <a:gd name="T66" fmla="*/ 47 w 147"/>
                <a:gd name="T67" fmla="*/ 144 h 151"/>
                <a:gd name="T68" fmla="*/ 47 w 147"/>
                <a:gd name="T69" fmla="*/ 146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7" h="151">
                  <a:moveTo>
                    <a:pt x="47" y="146"/>
                  </a:moveTo>
                  <a:lnTo>
                    <a:pt x="62" y="151"/>
                  </a:lnTo>
                  <a:lnTo>
                    <a:pt x="78" y="151"/>
                  </a:lnTo>
                  <a:lnTo>
                    <a:pt x="93" y="149"/>
                  </a:lnTo>
                  <a:lnTo>
                    <a:pt x="104" y="142"/>
                  </a:lnTo>
                  <a:lnTo>
                    <a:pt x="118" y="135"/>
                  </a:lnTo>
                  <a:lnTo>
                    <a:pt x="129" y="124"/>
                  </a:lnTo>
                  <a:lnTo>
                    <a:pt x="138" y="113"/>
                  </a:lnTo>
                  <a:lnTo>
                    <a:pt x="144" y="100"/>
                  </a:lnTo>
                  <a:lnTo>
                    <a:pt x="147" y="84"/>
                  </a:lnTo>
                  <a:lnTo>
                    <a:pt x="147" y="69"/>
                  </a:lnTo>
                  <a:lnTo>
                    <a:pt x="144" y="55"/>
                  </a:lnTo>
                  <a:lnTo>
                    <a:pt x="140" y="42"/>
                  </a:lnTo>
                  <a:lnTo>
                    <a:pt x="131" y="29"/>
                  </a:lnTo>
                  <a:lnTo>
                    <a:pt x="122" y="18"/>
                  </a:lnTo>
                  <a:lnTo>
                    <a:pt x="111" y="9"/>
                  </a:lnTo>
                  <a:lnTo>
                    <a:pt x="96" y="2"/>
                  </a:lnTo>
                  <a:lnTo>
                    <a:pt x="82" y="0"/>
                  </a:lnTo>
                  <a:lnTo>
                    <a:pt x="69" y="0"/>
                  </a:lnTo>
                  <a:lnTo>
                    <a:pt x="53" y="2"/>
                  </a:lnTo>
                  <a:lnTo>
                    <a:pt x="40" y="7"/>
                  </a:lnTo>
                  <a:lnTo>
                    <a:pt x="29" y="15"/>
                  </a:lnTo>
                  <a:lnTo>
                    <a:pt x="18" y="24"/>
                  </a:lnTo>
                  <a:lnTo>
                    <a:pt x="9" y="35"/>
                  </a:lnTo>
                  <a:lnTo>
                    <a:pt x="2" y="51"/>
                  </a:lnTo>
                  <a:lnTo>
                    <a:pt x="0" y="66"/>
                  </a:lnTo>
                  <a:lnTo>
                    <a:pt x="0" y="82"/>
                  </a:lnTo>
                  <a:lnTo>
                    <a:pt x="2" y="95"/>
                  </a:lnTo>
                  <a:lnTo>
                    <a:pt x="7" y="109"/>
                  </a:lnTo>
                  <a:lnTo>
                    <a:pt x="13" y="120"/>
                  </a:lnTo>
                  <a:lnTo>
                    <a:pt x="22" y="133"/>
                  </a:lnTo>
                  <a:lnTo>
                    <a:pt x="36" y="140"/>
                  </a:lnTo>
                  <a:lnTo>
                    <a:pt x="47" y="146"/>
                  </a:lnTo>
                  <a:lnTo>
                    <a:pt x="47" y="144"/>
                  </a:lnTo>
                  <a:lnTo>
                    <a:pt x="47"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08" name="Freeform 13"/>
            <p:cNvSpPr>
              <a:spLocks/>
            </p:cNvSpPr>
            <p:nvPr/>
          </p:nvSpPr>
          <p:spPr bwMode="auto">
            <a:xfrm>
              <a:off x="800" y="1212"/>
              <a:ext cx="1624" cy="426"/>
            </a:xfrm>
            <a:custGeom>
              <a:avLst/>
              <a:gdLst>
                <a:gd name="T0" fmla="*/ 794 w 1624"/>
                <a:gd name="T1" fmla="*/ 244 h 426"/>
                <a:gd name="T2" fmla="*/ 772 w 1624"/>
                <a:gd name="T3" fmla="*/ 239 h 426"/>
                <a:gd name="T4" fmla="*/ 728 w 1624"/>
                <a:gd name="T5" fmla="*/ 226 h 426"/>
                <a:gd name="T6" fmla="*/ 692 w 1624"/>
                <a:gd name="T7" fmla="*/ 211 h 426"/>
                <a:gd name="T8" fmla="*/ 648 w 1624"/>
                <a:gd name="T9" fmla="*/ 184 h 426"/>
                <a:gd name="T10" fmla="*/ 606 w 1624"/>
                <a:gd name="T11" fmla="*/ 166 h 426"/>
                <a:gd name="T12" fmla="*/ 528 w 1624"/>
                <a:gd name="T13" fmla="*/ 155 h 426"/>
                <a:gd name="T14" fmla="*/ 444 w 1624"/>
                <a:gd name="T15" fmla="*/ 164 h 426"/>
                <a:gd name="T16" fmla="*/ 344 w 1624"/>
                <a:gd name="T17" fmla="*/ 184 h 426"/>
                <a:gd name="T18" fmla="*/ 288 w 1624"/>
                <a:gd name="T19" fmla="*/ 191 h 426"/>
                <a:gd name="T20" fmla="*/ 213 w 1624"/>
                <a:gd name="T21" fmla="*/ 188 h 426"/>
                <a:gd name="T22" fmla="*/ 166 w 1624"/>
                <a:gd name="T23" fmla="*/ 177 h 426"/>
                <a:gd name="T24" fmla="*/ 124 w 1624"/>
                <a:gd name="T25" fmla="*/ 157 h 426"/>
                <a:gd name="T26" fmla="*/ 84 w 1624"/>
                <a:gd name="T27" fmla="*/ 133 h 426"/>
                <a:gd name="T28" fmla="*/ 49 w 1624"/>
                <a:gd name="T29" fmla="*/ 100 h 426"/>
                <a:gd name="T30" fmla="*/ 15 w 1624"/>
                <a:gd name="T31" fmla="*/ 57 h 426"/>
                <a:gd name="T32" fmla="*/ 11 w 1624"/>
                <a:gd name="T33" fmla="*/ 37 h 426"/>
                <a:gd name="T34" fmla="*/ 22 w 1624"/>
                <a:gd name="T35" fmla="*/ 40 h 426"/>
                <a:gd name="T36" fmla="*/ 51 w 1624"/>
                <a:gd name="T37" fmla="*/ 46 h 426"/>
                <a:gd name="T38" fmla="*/ 75 w 1624"/>
                <a:gd name="T39" fmla="*/ 51 h 426"/>
                <a:gd name="T40" fmla="*/ 153 w 1624"/>
                <a:gd name="T41" fmla="*/ 71 h 426"/>
                <a:gd name="T42" fmla="*/ 220 w 1624"/>
                <a:gd name="T43" fmla="*/ 75 h 426"/>
                <a:gd name="T44" fmla="*/ 275 w 1624"/>
                <a:gd name="T45" fmla="*/ 71 h 426"/>
                <a:gd name="T46" fmla="*/ 324 w 1624"/>
                <a:gd name="T47" fmla="*/ 55 h 426"/>
                <a:gd name="T48" fmla="*/ 388 w 1624"/>
                <a:gd name="T49" fmla="*/ 29 h 426"/>
                <a:gd name="T50" fmla="*/ 448 w 1624"/>
                <a:gd name="T51" fmla="*/ 6 h 426"/>
                <a:gd name="T52" fmla="*/ 490 w 1624"/>
                <a:gd name="T53" fmla="*/ 0 h 426"/>
                <a:gd name="T54" fmla="*/ 552 w 1624"/>
                <a:gd name="T55" fmla="*/ 2 h 426"/>
                <a:gd name="T56" fmla="*/ 615 w 1624"/>
                <a:gd name="T57" fmla="*/ 22 h 426"/>
                <a:gd name="T58" fmla="*/ 717 w 1624"/>
                <a:gd name="T59" fmla="*/ 71 h 426"/>
                <a:gd name="T60" fmla="*/ 801 w 1624"/>
                <a:gd name="T61" fmla="*/ 95 h 426"/>
                <a:gd name="T62" fmla="*/ 892 w 1624"/>
                <a:gd name="T63" fmla="*/ 111 h 426"/>
                <a:gd name="T64" fmla="*/ 1007 w 1624"/>
                <a:gd name="T65" fmla="*/ 113 h 426"/>
                <a:gd name="T66" fmla="*/ 1094 w 1624"/>
                <a:gd name="T67" fmla="*/ 111 h 426"/>
                <a:gd name="T68" fmla="*/ 1158 w 1624"/>
                <a:gd name="T69" fmla="*/ 126 h 426"/>
                <a:gd name="T70" fmla="*/ 1205 w 1624"/>
                <a:gd name="T71" fmla="*/ 148 h 426"/>
                <a:gd name="T72" fmla="*/ 1254 w 1624"/>
                <a:gd name="T73" fmla="*/ 191 h 426"/>
                <a:gd name="T74" fmla="*/ 1318 w 1624"/>
                <a:gd name="T75" fmla="*/ 255 h 426"/>
                <a:gd name="T76" fmla="*/ 1356 w 1624"/>
                <a:gd name="T77" fmla="*/ 288 h 426"/>
                <a:gd name="T78" fmla="*/ 1404 w 1624"/>
                <a:gd name="T79" fmla="*/ 315 h 426"/>
                <a:gd name="T80" fmla="*/ 1469 w 1624"/>
                <a:gd name="T81" fmla="*/ 335 h 426"/>
                <a:gd name="T82" fmla="*/ 1549 w 1624"/>
                <a:gd name="T83" fmla="*/ 348 h 426"/>
                <a:gd name="T84" fmla="*/ 1573 w 1624"/>
                <a:gd name="T85" fmla="*/ 350 h 426"/>
                <a:gd name="T86" fmla="*/ 1604 w 1624"/>
                <a:gd name="T87" fmla="*/ 355 h 426"/>
                <a:gd name="T88" fmla="*/ 1604 w 1624"/>
                <a:gd name="T89" fmla="*/ 373 h 426"/>
                <a:gd name="T90" fmla="*/ 1558 w 1624"/>
                <a:gd name="T91" fmla="*/ 399 h 426"/>
                <a:gd name="T92" fmla="*/ 1511 w 1624"/>
                <a:gd name="T93" fmla="*/ 417 h 426"/>
                <a:gd name="T94" fmla="*/ 1464 w 1624"/>
                <a:gd name="T95" fmla="*/ 426 h 426"/>
                <a:gd name="T96" fmla="*/ 1418 w 1624"/>
                <a:gd name="T97" fmla="*/ 426 h 426"/>
                <a:gd name="T98" fmla="*/ 1369 w 1624"/>
                <a:gd name="T99" fmla="*/ 419 h 426"/>
                <a:gd name="T100" fmla="*/ 1320 w 1624"/>
                <a:gd name="T101" fmla="*/ 404 h 426"/>
                <a:gd name="T102" fmla="*/ 1271 w 1624"/>
                <a:gd name="T103" fmla="*/ 379 h 426"/>
                <a:gd name="T104" fmla="*/ 1227 w 1624"/>
                <a:gd name="T105" fmla="*/ 350 h 426"/>
                <a:gd name="T106" fmla="*/ 1185 w 1624"/>
                <a:gd name="T107" fmla="*/ 322 h 426"/>
                <a:gd name="T108" fmla="*/ 1129 w 1624"/>
                <a:gd name="T109" fmla="*/ 286 h 426"/>
                <a:gd name="T110" fmla="*/ 1056 w 1624"/>
                <a:gd name="T111" fmla="*/ 255 h 426"/>
                <a:gd name="T112" fmla="*/ 1014 w 1624"/>
                <a:gd name="T113" fmla="*/ 248 h 426"/>
                <a:gd name="T114" fmla="*/ 970 w 1624"/>
                <a:gd name="T115" fmla="*/ 248 h 426"/>
                <a:gd name="T116" fmla="*/ 919 w 1624"/>
                <a:gd name="T117" fmla="*/ 257 h 426"/>
                <a:gd name="T118" fmla="*/ 890 w 1624"/>
                <a:gd name="T119" fmla="*/ 259 h 426"/>
                <a:gd name="T120" fmla="*/ 854 w 1624"/>
                <a:gd name="T121" fmla="*/ 255 h 426"/>
                <a:gd name="T122" fmla="*/ 823 w 1624"/>
                <a:gd name="T123" fmla="*/ 248 h 426"/>
                <a:gd name="T124" fmla="*/ 801 w 1624"/>
                <a:gd name="T125" fmla="*/ 242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4" h="426">
                  <a:moveTo>
                    <a:pt x="801" y="246"/>
                  </a:moveTo>
                  <a:lnTo>
                    <a:pt x="794" y="244"/>
                  </a:lnTo>
                  <a:lnTo>
                    <a:pt x="783" y="242"/>
                  </a:lnTo>
                  <a:lnTo>
                    <a:pt x="772" y="239"/>
                  </a:lnTo>
                  <a:lnTo>
                    <a:pt x="759" y="235"/>
                  </a:lnTo>
                  <a:lnTo>
                    <a:pt x="728" y="226"/>
                  </a:lnTo>
                  <a:lnTo>
                    <a:pt x="712" y="219"/>
                  </a:lnTo>
                  <a:lnTo>
                    <a:pt x="692" y="211"/>
                  </a:lnTo>
                  <a:lnTo>
                    <a:pt x="670" y="197"/>
                  </a:lnTo>
                  <a:lnTo>
                    <a:pt x="648" y="184"/>
                  </a:lnTo>
                  <a:lnTo>
                    <a:pt x="628" y="175"/>
                  </a:lnTo>
                  <a:lnTo>
                    <a:pt x="606" y="166"/>
                  </a:lnTo>
                  <a:lnTo>
                    <a:pt x="566" y="157"/>
                  </a:lnTo>
                  <a:lnTo>
                    <a:pt x="528" y="155"/>
                  </a:lnTo>
                  <a:lnTo>
                    <a:pt x="486" y="157"/>
                  </a:lnTo>
                  <a:lnTo>
                    <a:pt x="444" y="164"/>
                  </a:lnTo>
                  <a:lnTo>
                    <a:pt x="395" y="173"/>
                  </a:lnTo>
                  <a:lnTo>
                    <a:pt x="344" y="184"/>
                  </a:lnTo>
                  <a:lnTo>
                    <a:pt x="317" y="188"/>
                  </a:lnTo>
                  <a:lnTo>
                    <a:pt x="288" y="191"/>
                  </a:lnTo>
                  <a:lnTo>
                    <a:pt x="237" y="191"/>
                  </a:lnTo>
                  <a:lnTo>
                    <a:pt x="213" y="188"/>
                  </a:lnTo>
                  <a:lnTo>
                    <a:pt x="191" y="184"/>
                  </a:lnTo>
                  <a:lnTo>
                    <a:pt x="166" y="177"/>
                  </a:lnTo>
                  <a:lnTo>
                    <a:pt x="144" y="168"/>
                  </a:lnTo>
                  <a:lnTo>
                    <a:pt x="124" y="157"/>
                  </a:lnTo>
                  <a:lnTo>
                    <a:pt x="102" y="146"/>
                  </a:lnTo>
                  <a:lnTo>
                    <a:pt x="84" y="133"/>
                  </a:lnTo>
                  <a:lnTo>
                    <a:pt x="64" y="117"/>
                  </a:lnTo>
                  <a:lnTo>
                    <a:pt x="49" y="100"/>
                  </a:lnTo>
                  <a:lnTo>
                    <a:pt x="31" y="80"/>
                  </a:lnTo>
                  <a:lnTo>
                    <a:pt x="15" y="57"/>
                  </a:lnTo>
                  <a:lnTo>
                    <a:pt x="0" y="35"/>
                  </a:lnTo>
                  <a:lnTo>
                    <a:pt x="11" y="37"/>
                  </a:lnTo>
                  <a:lnTo>
                    <a:pt x="15" y="40"/>
                  </a:lnTo>
                  <a:lnTo>
                    <a:pt x="22" y="40"/>
                  </a:lnTo>
                  <a:lnTo>
                    <a:pt x="35" y="42"/>
                  </a:lnTo>
                  <a:lnTo>
                    <a:pt x="51" y="46"/>
                  </a:lnTo>
                  <a:lnTo>
                    <a:pt x="62" y="49"/>
                  </a:lnTo>
                  <a:lnTo>
                    <a:pt x="75" y="51"/>
                  </a:lnTo>
                  <a:lnTo>
                    <a:pt x="115" y="64"/>
                  </a:lnTo>
                  <a:lnTo>
                    <a:pt x="153" y="71"/>
                  </a:lnTo>
                  <a:lnTo>
                    <a:pt x="189" y="75"/>
                  </a:lnTo>
                  <a:lnTo>
                    <a:pt x="220" y="75"/>
                  </a:lnTo>
                  <a:lnTo>
                    <a:pt x="248" y="73"/>
                  </a:lnTo>
                  <a:lnTo>
                    <a:pt x="275" y="71"/>
                  </a:lnTo>
                  <a:lnTo>
                    <a:pt x="302" y="64"/>
                  </a:lnTo>
                  <a:lnTo>
                    <a:pt x="324" y="55"/>
                  </a:lnTo>
                  <a:lnTo>
                    <a:pt x="368" y="37"/>
                  </a:lnTo>
                  <a:lnTo>
                    <a:pt x="388" y="29"/>
                  </a:lnTo>
                  <a:lnTo>
                    <a:pt x="408" y="22"/>
                  </a:lnTo>
                  <a:lnTo>
                    <a:pt x="448" y="6"/>
                  </a:lnTo>
                  <a:lnTo>
                    <a:pt x="468" y="2"/>
                  </a:lnTo>
                  <a:lnTo>
                    <a:pt x="490" y="0"/>
                  </a:lnTo>
                  <a:lnTo>
                    <a:pt x="521" y="0"/>
                  </a:lnTo>
                  <a:lnTo>
                    <a:pt x="552" y="2"/>
                  </a:lnTo>
                  <a:lnTo>
                    <a:pt x="586" y="9"/>
                  </a:lnTo>
                  <a:lnTo>
                    <a:pt x="615" y="22"/>
                  </a:lnTo>
                  <a:lnTo>
                    <a:pt x="663" y="46"/>
                  </a:lnTo>
                  <a:lnTo>
                    <a:pt x="717" y="71"/>
                  </a:lnTo>
                  <a:lnTo>
                    <a:pt x="772" y="89"/>
                  </a:lnTo>
                  <a:lnTo>
                    <a:pt x="801" y="95"/>
                  </a:lnTo>
                  <a:lnTo>
                    <a:pt x="832" y="102"/>
                  </a:lnTo>
                  <a:lnTo>
                    <a:pt x="892" y="111"/>
                  </a:lnTo>
                  <a:lnTo>
                    <a:pt x="952" y="115"/>
                  </a:lnTo>
                  <a:lnTo>
                    <a:pt x="1007" y="113"/>
                  </a:lnTo>
                  <a:lnTo>
                    <a:pt x="1063" y="108"/>
                  </a:lnTo>
                  <a:lnTo>
                    <a:pt x="1094" y="111"/>
                  </a:lnTo>
                  <a:lnTo>
                    <a:pt x="1127" y="117"/>
                  </a:lnTo>
                  <a:lnTo>
                    <a:pt x="1158" y="126"/>
                  </a:lnTo>
                  <a:lnTo>
                    <a:pt x="1185" y="140"/>
                  </a:lnTo>
                  <a:lnTo>
                    <a:pt x="1205" y="148"/>
                  </a:lnTo>
                  <a:lnTo>
                    <a:pt x="1220" y="160"/>
                  </a:lnTo>
                  <a:lnTo>
                    <a:pt x="1254" y="191"/>
                  </a:lnTo>
                  <a:lnTo>
                    <a:pt x="1285" y="222"/>
                  </a:lnTo>
                  <a:lnTo>
                    <a:pt x="1318" y="255"/>
                  </a:lnTo>
                  <a:lnTo>
                    <a:pt x="1336" y="273"/>
                  </a:lnTo>
                  <a:lnTo>
                    <a:pt x="1356" y="288"/>
                  </a:lnTo>
                  <a:lnTo>
                    <a:pt x="1380" y="302"/>
                  </a:lnTo>
                  <a:lnTo>
                    <a:pt x="1404" y="315"/>
                  </a:lnTo>
                  <a:lnTo>
                    <a:pt x="1436" y="326"/>
                  </a:lnTo>
                  <a:lnTo>
                    <a:pt x="1469" y="335"/>
                  </a:lnTo>
                  <a:lnTo>
                    <a:pt x="1507" y="341"/>
                  </a:lnTo>
                  <a:lnTo>
                    <a:pt x="1549" y="348"/>
                  </a:lnTo>
                  <a:lnTo>
                    <a:pt x="1562" y="348"/>
                  </a:lnTo>
                  <a:lnTo>
                    <a:pt x="1573" y="350"/>
                  </a:lnTo>
                  <a:lnTo>
                    <a:pt x="1589" y="355"/>
                  </a:lnTo>
                  <a:lnTo>
                    <a:pt x="1604" y="355"/>
                  </a:lnTo>
                  <a:lnTo>
                    <a:pt x="1624" y="357"/>
                  </a:lnTo>
                  <a:lnTo>
                    <a:pt x="1604" y="373"/>
                  </a:lnTo>
                  <a:lnTo>
                    <a:pt x="1580" y="388"/>
                  </a:lnTo>
                  <a:lnTo>
                    <a:pt x="1558" y="399"/>
                  </a:lnTo>
                  <a:lnTo>
                    <a:pt x="1535" y="408"/>
                  </a:lnTo>
                  <a:lnTo>
                    <a:pt x="1511" y="417"/>
                  </a:lnTo>
                  <a:lnTo>
                    <a:pt x="1487" y="421"/>
                  </a:lnTo>
                  <a:lnTo>
                    <a:pt x="1464" y="426"/>
                  </a:lnTo>
                  <a:lnTo>
                    <a:pt x="1440" y="426"/>
                  </a:lnTo>
                  <a:lnTo>
                    <a:pt x="1418" y="426"/>
                  </a:lnTo>
                  <a:lnTo>
                    <a:pt x="1393" y="424"/>
                  </a:lnTo>
                  <a:lnTo>
                    <a:pt x="1369" y="419"/>
                  </a:lnTo>
                  <a:lnTo>
                    <a:pt x="1345" y="410"/>
                  </a:lnTo>
                  <a:lnTo>
                    <a:pt x="1320" y="404"/>
                  </a:lnTo>
                  <a:lnTo>
                    <a:pt x="1296" y="393"/>
                  </a:lnTo>
                  <a:lnTo>
                    <a:pt x="1271" y="379"/>
                  </a:lnTo>
                  <a:lnTo>
                    <a:pt x="1249" y="366"/>
                  </a:lnTo>
                  <a:lnTo>
                    <a:pt x="1227" y="350"/>
                  </a:lnTo>
                  <a:lnTo>
                    <a:pt x="1205" y="335"/>
                  </a:lnTo>
                  <a:lnTo>
                    <a:pt x="1185" y="322"/>
                  </a:lnTo>
                  <a:lnTo>
                    <a:pt x="1167" y="308"/>
                  </a:lnTo>
                  <a:lnTo>
                    <a:pt x="1129" y="286"/>
                  </a:lnTo>
                  <a:lnTo>
                    <a:pt x="1094" y="268"/>
                  </a:lnTo>
                  <a:lnTo>
                    <a:pt x="1056" y="255"/>
                  </a:lnTo>
                  <a:lnTo>
                    <a:pt x="1036" y="250"/>
                  </a:lnTo>
                  <a:lnTo>
                    <a:pt x="1014" y="248"/>
                  </a:lnTo>
                  <a:lnTo>
                    <a:pt x="992" y="248"/>
                  </a:lnTo>
                  <a:lnTo>
                    <a:pt x="970" y="248"/>
                  </a:lnTo>
                  <a:lnTo>
                    <a:pt x="945" y="250"/>
                  </a:lnTo>
                  <a:lnTo>
                    <a:pt x="919" y="257"/>
                  </a:lnTo>
                  <a:lnTo>
                    <a:pt x="905" y="259"/>
                  </a:lnTo>
                  <a:lnTo>
                    <a:pt x="890" y="259"/>
                  </a:lnTo>
                  <a:lnTo>
                    <a:pt x="865" y="257"/>
                  </a:lnTo>
                  <a:lnTo>
                    <a:pt x="854" y="255"/>
                  </a:lnTo>
                  <a:lnTo>
                    <a:pt x="839" y="250"/>
                  </a:lnTo>
                  <a:lnTo>
                    <a:pt x="823" y="248"/>
                  </a:lnTo>
                  <a:lnTo>
                    <a:pt x="801" y="246"/>
                  </a:lnTo>
                  <a:lnTo>
                    <a:pt x="801" y="242"/>
                  </a:lnTo>
                  <a:lnTo>
                    <a:pt x="801" y="24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09" name="Freeform 14"/>
            <p:cNvSpPr>
              <a:spLocks/>
            </p:cNvSpPr>
            <p:nvPr/>
          </p:nvSpPr>
          <p:spPr bwMode="auto">
            <a:xfrm>
              <a:off x="795" y="1134"/>
              <a:ext cx="149" cy="151"/>
            </a:xfrm>
            <a:custGeom>
              <a:avLst/>
              <a:gdLst>
                <a:gd name="T0" fmla="*/ 69 w 149"/>
                <a:gd name="T1" fmla="*/ 151 h 151"/>
                <a:gd name="T2" fmla="*/ 54 w 149"/>
                <a:gd name="T3" fmla="*/ 149 h 151"/>
                <a:gd name="T4" fmla="*/ 40 w 149"/>
                <a:gd name="T5" fmla="*/ 142 h 151"/>
                <a:gd name="T6" fmla="*/ 27 w 149"/>
                <a:gd name="T7" fmla="*/ 135 h 151"/>
                <a:gd name="T8" fmla="*/ 16 w 149"/>
                <a:gd name="T9" fmla="*/ 127 h 151"/>
                <a:gd name="T10" fmla="*/ 9 w 149"/>
                <a:gd name="T11" fmla="*/ 113 h 151"/>
                <a:gd name="T12" fmla="*/ 3 w 149"/>
                <a:gd name="T13" fmla="*/ 100 h 151"/>
                <a:gd name="T14" fmla="*/ 0 w 149"/>
                <a:gd name="T15" fmla="*/ 84 h 151"/>
                <a:gd name="T16" fmla="*/ 0 w 149"/>
                <a:gd name="T17" fmla="*/ 69 h 151"/>
                <a:gd name="T18" fmla="*/ 3 w 149"/>
                <a:gd name="T19" fmla="*/ 56 h 151"/>
                <a:gd name="T20" fmla="*/ 7 w 149"/>
                <a:gd name="T21" fmla="*/ 42 h 151"/>
                <a:gd name="T22" fmla="*/ 16 w 149"/>
                <a:gd name="T23" fmla="*/ 31 h 151"/>
                <a:gd name="T24" fmla="*/ 25 w 149"/>
                <a:gd name="T25" fmla="*/ 20 h 151"/>
                <a:gd name="T26" fmla="*/ 36 w 149"/>
                <a:gd name="T27" fmla="*/ 11 h 151"/>
                <a:gd name="T28" fmla="*/ 49 w 149"/>
                <a:gd name="T29" fmla="*/ 5 h 151"/>
                <a:gd name="T30" fmla="*/ 65 w 149"/>
                <a:gd name="T31" fmla="*/ 0 h 151"/>
                <a:gd name="T32" fmla="*/ 80 w 149"/>
                <a:gd name="T33" fmla="*/ 0 h 151"/>
                <a:gd name="T34" fmla="*/ 94 w 149"/>
                <a:gd name="T35" fmla="*/ 2 h 151"/>
                <a:gd name="T36" fmla="*/ 107 w 149"/>
                <a:gd name="T37" fmla="*/ 9 h 151"/>
                <a:gd name="T38" fmla="*/ 120 w 149"/>
                <a:gd name="T39" fmla="*/ 18 h 151"/>
                <a:gd name="T40" fmla="*/ 129 w 149"/>
                <a:gd name="T41" fmla="*/ 27 h 151"/>
                <a:gd name="T42" fmla="*/ 138 w 149"/>
                <a:gd name="T43" fmla="*/ 40 h 151"/>
                <a:gd name="T44" fmla="*/ 145 w 149"/>
                <a:gd name="T45" fmla="*/ 51 h 151"/>
                <a:gd name="T46" fmla="*/ 149 w 149"/>
                <a:gd name="T47" fmla="*/ 67 h 151"/>
                <a:gd name="T48" fmla="*/ 149 w 149"/>
                <a:gd name="T49" fmla="*/ 82 h 151"/>
                <a:gd name="T50" fmla="*/ 147 w 149"/>
                <a:gd name="T51" fmla="*/ 96 h 151"/>
                <a:gd name="T52" fmla="*/ 140 w 149"/>
                <a:gd name="T53" fmla="*/ 111 h 151"/>
                <a:gd name="T54" fmla="*/ 134 w 149"/>
                <a:gd name="T55" fmla="*/ 124 h 151"/>
                <a:gd name="T56" fmla="*/ 123 w 149"/>
                <a:gd name="T57" fmla="*/ 133 h 151"/>
                <a:gd name="T58" fmla="*/ 111 w 149"/>
                <a:gd name="T59" fmla="*/ 142 h 151"/>
                <a:gd name="T60" fmla="*/ 98 w 149"/>
                <a:gd name="T61" fmla="*/ 149 h 151"/>
                <a:gd name="T62" fmla="*/ 83 w 149"/>
                <a:gd name="T63" fmla="*/ 151 h 151"/>
                <a:gd name="T64" fmla="*/ 67 w 149"/>
                <a:gd name="T65" fmla="*/ 151 h 151"/>
                <a:gd name="T66" fmla="*/ 69 w 149"/>
                <a:gd name="T67" fmla="*/ 151 h 1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1">
                  <a:moveTo>
                    <a:pt x="69" y="151"/>
                  </a:moveTo>
                  <a:lnTo>
                    <a:pt x="54" y="149"/>
                  </a:lnTo>
                  <a:lnTo>
                    <a:pt x="40" y="142"/>
                  </a:lnTo>
                  <a:lnTo>
                    <a:pt x="27" y="135"/>
                  </a:lnTo>
                  <a:lnTo>
                    <a:pt x="16" y="127"/>
                  </a:lnTo>
                  <a:lnTo>
                    <a:pt x="9" y="113"/>
                  </a:lnTo>
                  <a:lnTo>
                    <a:pt x="3" y="100"/>
                  </a:lnTo>
                  <a:lnTo>
                    <a:pt x="0" y="84"/>
                  </a:lnTo>
                  <a:lnTo>
                    <a:pt x="0" y="69"/>
                  </a:lnTo>
                  <a:lnTo>
                    <a:pt x="3" y="56"/>
                  </a:lnTo>
                  <a:lnTo>
                    <a:pt x="7" y="42"/>
                  </a:lnTo>
                  <a:lnTo>
                    <a:pt x="16" y="31"/>
                  </a:lnTo>
                  <a:lnTo>
                    <a:pt x="25" y="20"/>
                  </a:lnTo>
                  <a:lnTo>
                    <a:pt x="36" y="11"/>
                  </a:lnTo>
                  <a:lnTo>
                    <a:pt x="49" y="5"/>
                  </a:lnTo>
                  <a:lnTo>
                    <a:pt x="65" y="0"/>
                  </a:lnTo>
                  <a:lnTo>
                    <a:pt x="80" y="0"/>
                  </a:lnTo>
                  <a:lnTo>
                    <a:pt x="94" y="2"/>
                  </a:lnTo>
                  <a:lnTo>
                    <a:pt x="107" y="9"/>
                  </a:lnTo>
                  <a:lnTo>
                    <a:pt x="120" y="18"/>
                  </a:lnTo>
                  <a:lnTo>
                    <a:pt x="129" y="27"/>
                  </a:lnTo>
                  <a:lnTo>
                    <a:pt x="138" y="40"/>
                  </a:lnTo>
                  <a:lnTo>
                    <a:pt x="145" y="51"/>
                  </a:lnTo>
                  <a:lnTo>
                    <a:pt x="149" y="67"/>
                  </a:lnTo>
                  <a:lnTo>
                    <a:pt x="149" y="82"/>
                  </a:lnTo>
                  <a:lnTo>
                    <a:pt x="147" y="96"/>
                  </a:lnTo>
                  <a:lnTo>
                    <a:pt x="140" y="111"/>
                  </a:lnTo>
                  <a:lnTo>
                    <a:pt x="134" y="124"/>
                  </a:lnTo>
                  <a:lnTo>
                    <a:pt x="123" y="133"/>
                  </a:lnTo>
                  <a:lnTo>
                    <a:pt x="111" y="142"/>
                  </a:lnTo>
                  <a:lnTo>
                    <a:pt x="98" y="149"/>
                  </a:lnTo>
                  <a:lnTo>
                    <a:pt x="83" y="151"/>
                  </a:lnTo>
                  <a:lnTo>
                    <a:pt x="67" y="151"/>
                  </a:lnTo>
                  <a:lnTo>
                    <a:pt x="69" y="15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10" name="Freeform 15"/>
            <p:cNvSpPr>
              <a:spLocks/>
            </p:cNvSpPr>
            <p:nvPr/>
          </p:nvSpPr>
          <p:spPr bwMode="auto">
            <a:xfrm>
              <a:off x="534" y="1309"/>
              <a:ext cx="645" cy="821"/>
            </a:xfrm>
            <a:custGeom>
              <a:avLst/>
              <a:gdLst>
                <a:gd name="T0" fmla="*/ 299 w 645"/>
                <a:gd name="T1" fmla="*/ 11 h 821"/>
                <a:gd name="T2" fmla="*/ 293 w 645"/>
                <a:gd name="T3" fmla="*/ 11 h 821"/>
                <a:gd name="T4" fmla="*/ 636 w 645"/>
                <a:gd name="T5" fmla="*/ 819 h 821"/>
                <a:gd name="T6" fmla="*/ 641 w 645"/>
                <a:gd name="T7" fmla="*/ 813 h 821"/>
                <a:gd name="T8" fmla="*/ 6 w 645"/>
                <a:gd name="T9" fmla="*/ 813 h 821"/>
                <a:gd name="T10" fmla="*/ 11 w 645"/>
                <a:gd name="T11" fmla="*/ 819 h 821"/>
                <a:gd name="T12" fmla="*/ 299 w 645"/>
                <a:gd name="T13" fmla="*/ 11 h 821"/>
                <a:gd name="T14" fmla="*/ 297 w 645"/>
                <a:gd name="T15" fmla="*/ 0 h 821"/>
                <a:gd name="T16" fmla="*/ 0 w 645"/>
                <a:gd name="T17" fmla="*/ 821 h 821"/>
                <a:gd name="T18" fmla="*/ 645 w 645"/>
                <a:gd name="T19" fmla="*/ 821 h 821"/>
                <a:gd name="T20" fmla="*/ 297 w 645"/>
                <a:gd name="T21" fmla="*/ 0 h 821"/>
                <a:gd name="T22" fmla="*/ 299 w 645"/>
                <a:gd name="T23" fmla="*/ 11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5" h="821">
                  <a:moveTo>
                    <a:pt x="299" y="11"/>
                  </a:moveTo>
                  <a:lnTo>
                    <a:pt x="293" y="11"/>
                  </a:lnTo>
                  <a:lnTo>
                    <a:pt x="636" y="819"/>
                  </a:lnTo>
                  <a:lnTo>
                    <a:pt x="641" y="813"/>
                  </a:lnTo>
                  <a:lnTo>
                    <a:pt x="6" y="813"/>
                  </a:lnTo>
                  <a:lnTo>
                    <a:pt x="11" y="819"/>
                  </a:lnTo>
                  <a:lnTo>
                    <a:pt x="299" y="11"/>
                  </a:lnTo>
                  <a:lnTo>
                    <a:pt x="297" y="0"/>
                  </a:lnTo>
                  <a:lnTo>
                    <a:pt x="0" y="821"/>
                  </a:lnTo>
                  <a:lnTo>
                    <a:pt x="645" y="821"/>
                  </a:lnTo>
                  <a:lnTo>
                    <a:pt x="297" y="0"/>
                  </a:lnTo>
                  <a:lnTo>
                    <a:pt x="299"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11" name="Freeform 16"/>
            <p:cNvSpPr>
              <a:spLocks/>
            </p:cNvSpPr>
            <p:nvPr/>
          </p:nvSpPr>
          <p:spPr bwMode="auto">
            <a:xfrm>
              <a:off x="827" y="1325"/>
              <a:ext cx="8" cy="801"/>
            </a:xfrm>
            <a:custGeom>
              <a:avLst/>
              <a:gdLst>
                <a:gd name="T0" fmla="*/ 0 w 8"/>
                <a:gd name="T1" fmla="*/ 0 h 801"/>
                <a:gd name="T2" fmla="*/ 2 w 8"/>
                <a:gd name="T3" fmla="*/ 801 h 801"/>
                <a:gd name="T4" fmla="*/ 8 w 8"/>
                <a:gd name="T5" fmla="*/ 801 h 801"/>
                <a:gd name="T6" fmla="*/ 6 w 8"/>
                <a:gd name="T7" fmla="*/ 0 h 801"/>
                <a:gd name="T8" fmla="*/ 0 w 8"/>
                <a:gd name="T9" fmla="*/ 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01">
                  <a:moveTo>
                    <a:pt x="0" y="0"/>
                  </a:moveTo>
                  <a:lnTo>
                    <a:pt x="2" y="801"/>
                  </a:lnTo>
                  <a:lnTo>
                    <a:pt x="8" y="801"/>
                  </a:lnTo>
                  <a:lnTo>
                    <a:pt x="6"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12" name="Freeform 17"/>
            <p:cNvSpPr>
              <a:spLocks/>
            </p:cNvSpPr>
            <p:nvPr/>
          </p:nvSpPr>
          <p:spPr bwMode="auto">
            <a:xfrm>
              <a:off x="385" y="2122"/>
              <a:ext cx="919" cy="48"/>
            </a:xfrm>
            <a:custGeom>
              <a:avLst/>
              <a:gdLst>
                <a:gd name="T0" fmla="*/ 919 w 919"/>
                <a:gd name="T1" fmla="*/ 42 h 48"/>
                <a:gd name="T2" fmla="*/ 919 w 919"/>
                <a:gd name="T3" fmla="*/ 0 h 48"/>
                <a:gd name="T4" fmla="*/ 0 w 919"/>
                <a:gd name="T5" fmla="*/ 4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4"/>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13" name="Freeform 18"/>
            <p:cNvSpPr>
              <a:spLocks/>
            </p:cNvSpPr>
            <p:nvPr/>
          </p:nvSpPr>
          <p:spPr bwMode="auto">
            <a:xfrm>
              <a:off x="492" y="2146"/>
              <a:ext cx="712" cy="66"/>
            </a:xfrm>
            <a:custGeom>
              <a:avLst/>
              <a:gdLst>
                <a:gd name="T0" fmla="*/ 712 w 712"/>
                <a:gd name="T1" fmla="*/ 62 h 66"/>
                <a:gd name="T2" fmla="*/ 710 w 712"/>
                <a:gd name="T3" fmla="*/ 0 h 66"/>
                <a:gd name="T4" fmla="*/ 0 w 712"/>
                <a:gd name="T5" fmla="*/ 4 h 66"/>
                <a:gd name="T6" fmla="*/ 0 w 712"/>
                <a:gd name="T7" fmla="*/ 66 h 66"/>
                <a:gd name="T8" fmla="*/ 712 w 712"/>
                <a:gd name="T9" fmla="*/ 6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6">
                  <a:moveTo>
                    <a:pt x="712" y="62"/>
                  </a:moveTo>
                  <a:lnTo>
                    <a:pt x="710" y="0"/>
                  </a:lnTo>
                  <a:lnTo>
                    <a:pt x="0" y="4"/>
                  </a:lnTo>
                  <a:lnTo>
                    <a:pt x="0" y="66"/>
                  </a:lnTo>
                  <a:lnTo>
                    <a:pt x="712" y="6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14" name="Freeform 19"/>
            <p:cNvSpPr>
              <a:spLocks/>
            </p:cNvSpPr>
            <p:nvPr/>
          </p:nvSpPr>
          <p:spPr bwMode="auto">
            <a:xfrm>
              <a:off x="598" y="2190"/>
              <a:ext cx="519" cy="74"/>
            </a:xfrm>
            <a:custGeom>
              <a:avLst/>
              <a:gdLst>
                <a:gd name="T0" fmla="*/ 519 w 519"/>
                <a:gd name="T1" fmla="*/ 0 h 74"/>
                <a:gd name="T2" fmla="*/ 0 w 519"/>
                <a:gd name="T3" fmla="*/ 3 h 74"/>
                <a:gd name="T4" fmla="*/ 2 w 519"/>
                <a:gd name="T5" fmla="*/ 3 h 74"/>
                <a:gd name="T6" fmla="*/ 4 w 519"/>
                <a:gd name="T7" fmla="*/ 16 h 74"/>
                <a:gd name="T8" fmla="*/ 9 w 519"/>
                <a:gd name="T9" fmla="*/ 29 h 74"/>
                <a:gd name="T10" fmla="*/ 18 w 519"/>
                <a:gd name="T11" fmla="*/ 40 h 74"/>
                <a:gd name="T12" fmla="*/ 27 w 519"/>
                <a:gd name="T13" fmla="*/ 51 h 74"/>
                <a:gd name="T14" fmla="*/ 36 w 519"/>
                <a:gd name="T15" fmla="*/ 60 h 74"/>
                <a:gd name="T16" fmla="*/ 49 w 519"/>
                <a:gd name="T17" fmla="*/ 67 h 74"/>
                <a:gd name="T18" fmla="*/ 60 w 519"/>
                <a:gd name="T19" fmla="*/ 71 h 74"/>
                <a:gd name="T20" fmla="*/ 73 w 519"/>
                <a:gd name="T21" fmla="*/ 74 h 74"/>
                <a:gd name="T22" fmla="*/ 69 w 519"/>
                <a:gd name="T23" fmla="*/ 74 h 74"/>
                <a:gd name="T24" fmla="*/ 448 w 519"/>
                <a:gd name="T25" fmla="*/ 69 h 74"/>
                <a:gd name="T26" fmla="*/ 453 w 519"/>
                <a:gd name="T27" fmla="*/ 69 h 74"/>
                <a:gd name="T28" fmla="*/ 462 w 519"/>
                <a:gd name="T29" fmla="*/ 67 h 74"/>
                <a:gd name="T30" fmla="*/ 473 w 519"/>
                <a:gd name="T31" fmla="*/ 65 h 74"/>
                <a:gd name="T32" fmla="*/ 484 w 519"/>
                <a:gd name="T33" fmla="*/ 58 h 74"/>
                <a:gd name="T34" fmla="*/ 495 w 519"/>
                <a:gd name="T35" fmla="*/ 49 h 74"/>
                <a:gd name="T36" fmla="*/ 506 w 519"/>
                <a:gd name="T37" fmla="*/ 38 h 74"/>
                <a:gd name="T38" fmla="*/ 513 w 519"/>
                <a:gd name="T39" fmla="*/ 27 h 74"/>
                <a:gd name="T40" fmla="*/ 519 w 519"/>
                <a:gd name="T41" fmla="*/ 14 h 74"/>
                <a:gd name="T42" fmla="*/ 519 w 51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9" h="74">
                  <a:moveTo>
                    <a:pt x="519" y="0"/>
                  </a:moveTo>
                  <a:lnTo>
                    <a:pt x="0" y="3"/>
                  </a:lnTo>
                  <a:lnTo>
                    <a:pt x="2" y="3"/>
                  </a:lnTo>
                  <a:lnTo>
                    <a:pt x="4" y="16"/>
                  </a:lnTo>
                  <a:lnTo>
                    <a:pt x="9" y="29"/>
                  </a:lnTo>
                  <a:lnTo>
                    <a:pt x="18" y="40"/>
                  </a:lnTo>
                  <a:lnTo>
                    <a:pt x="27" y="51"/>
                  </a:lnTo>
                  <a:lnTo>
                    <a:pt x="36" y="60"/>
                  </a:lnTo>
                  <a:lnTo>
                    <a:pt x="49" y="67"/>
                  </a:lnTo>
                  <a:lnTo>
                    <a:pt x="60" y="71"/>
                  </a:lnTo>
                  <a:lnTo>
                    <a:pt x="73" y="74"/>
                  </a:lnTo>
                  <a:lnTo>
                    <a:pt x="69" y="74"/>
                  </a:lnTo>
                  <a:lnTo>
                    <a:pt x="448" y="69"/>
                  </a:lnTo>
                  <a:lnTo>
                    <a:pt x="453" y="69"/>
                  </a:lnTo>
                  <a:lnTo>
                    <a:pt x="462" y="67"/>
                  </a:lnTo>
                  <a:lnTo>
                    <a:pt x="473" y="65"/>
                  </a:lnTo>
                  <a:lnTo>
                    <a:pt x="484" y="58"/>
                  </a:lnTo>
                  <a:lnTo>
                    <a:pt x="495" y="49"/>
                  </a:lnTo>
                  <a:lnTo>
                    <a:pt x="506" y="38"/>
                  </a:lnTo>
                  <a:lnTo>
                    <a:pt x="513" y="27"/>
                  </a:lnTo>
                  <a:lnTo>
                    <a:pt x="519" y="14"/>
                  </a:lnTo>
                  <a:lnTo>
                    <a:pt x="519"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15" name="Freeform 20"/>
            <p:cNvSpPr>
              <a:spLocks/>
            </p:cNvSpPr>
            <p:nvPr/>
          </p:nvSpPr>
          <p:spPr bwMode="auto">
            <a:xfrm>
              <a:off x="1557" y="981"/>
              <a:ext cx="115" cy="113"/>
            </a:xfrm>
            <a:custGeom>
              <a:avLst/>
              <a:gdLst>
                <a:gd name="T0" fmla="*/ 57 w 115"/>
                <a:gd name="T1" fmla="*/ 2 h 113"/>
                <a:gd name="T2" fmla="*/ 68 w 115"/>
                <a:gd name="T3" fmla="*/ 4 h 113"/>
                <a:gd name="T4" fmla="*/ 79 w 115"/>
                <a:gd name="T5" fmla="*/ 7 h 113"/>
                <a:gd name="T6" fmla="*/ 91 w 115"/>
                <a:gd name="T7" fmla="*/ 11 h 113"/>
                <a:gd name="T8" fmla="*/ 97 w 115"/>
                <a:gd name="T9" fmla="*/ 18 h 113"/>
                <a:gd name="T10" fmla="*/ 106 w 115"/>
                <a:gd name="T11" fmla="*/ 27 h 113"/>
                <a:gd name="T12" fmla="*/ 111 w 115"/>
                <a:gd name="T13" fmla="*/ 36 h 113"/>
                <a:gd name="T14" fmla="*/ 113 w 115"/>
                <a:gd name="T15" fmla="*/ 47 h 113"/>
                <a:gd name="T16" fmla="*/ 115 w 115"/>
                <a:gd name="T17" fmla="*/ 58 h 113"/>
                <a:gd name="T18" fmla="*/ 113 w 115"/>
                <a:gd name="T19" fmla="*/ 69 h 113"/>
                <a:gd name="T20" fmla="*/ 111 w 115"/>
                <a:gd name="T21" fmla="*/ 80 h 113"/>
                <a:gd name="T22" fmla="*/ 106 w 115"/>
                <a:gd name="T23" fmla="*/ 89 h 113"/>
                <a:gd name="T24" fmla="*/ 91 w 115"/>
                <a:gd name="T25" fmla="*/ 104 h 113"/>
                <a:gd name="T26" fmla="*/ 79 w 115"/>
                <a:gd name="T27" fmla="*/ 111 h 113"/>
                <a:gd name="T28" fmla="*/ 68 w 115"/>
                <a:gd name="T29" fmla="*/ 113 h 113"/>
                <a:gd name="T30" fmla="*/ 57 w 115"/>
                <a:gd name="T31" fmla="*/ 113 h 113"/>
                <a:gd name="T32" fmla="*/ 46 w 115"/>
                <a:gd name="T33" fmla="*/ 113 h 113"/>
                <a:gd name="T34" fmla="*/ 35 w 115"/>
                <a:gd name="T35" fmla="*/ 111 h 113"/>
                <a:gd name="T36" fmla="*/ 24 w 115"/>
                <a:gd name="T37" fmla="*/ 104 h 113"/>
                <a:gd name="T38" fmla="*/ 8 w 115"/>
                <a:gd name="T39" fmla="*/ 89 h 113"/>
                <a:gd name="T40" fmla="*/ 4 w 115"/>
                <a:gd name="T41" fmla="*/ 80 h 113"/>
                <a:gd name="T42" fmla="*/ 0 w 115"/>
                <a:gd name="T43" fmla="*/ 69 h 113"/>
                <a:gd name="T44" fmla="*/ 0 w 115"/>
                <a:gd name="T45" fmla="*/ 58 h 113"/>
                <a:gd name="T46" fmla="*/ 0 w 115"/>
                <a:gd name="T47" fmla="*/ 47 h 113"/>
                <a:gd name="T48" fmla="*/ 4 w 115"/>
                <a:gd name="T49" fmla="*/ 36 h 113"/>
                <a:gd name="T50" fmla="*/ 8 w 115"/>
                <a:gd name="T51" fmla="*/ 27 h 113"/>
                <a:gd name="T52" fmla="*/ 17 w 115"/>
                <a:gd name="T53" fmla="*/ 18 h 113"/>
                <a:gd name="T54" fmla="*/ 24 w 115"/>
                <a:gd name="T55" fmla="*/ 11 h 113"/>
                <a:gd name="T56" fmla="*/ 35 w 115"/>
                <a:gd name="T57" fmla="*/ 7 h 113"/>
                <a:gd name="T58" fmla="*/ 46 w 115"/>
                <a:gd name="T59" fmla="*/ 4 h 113"/>
                <a:gd name="T60" fmla="*/ 57 w 115"/>
                <a:gd name="T61" fmla="*/ 2 h 113"/>
                <a:gd name="T62" fmla="*/ 55 w 115"/>
                <a:gd name="T63" fmla="*/ 0 h 113"/>
                <a:gd name="T64" fmla="*/ 57 w 115"/>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3">
                  <a:moveTo>
                    <a:pt x="57" y="2"/>
                  </a:moveTo>
                  <a:lnTo>
                    <a:pt x="68" y="4"/>
                  </a:lnTo>
                  <a:lnTo>
                    <a:pt x="79" y="7"/>
                  </a:lnTo>
                  <a:lnTo>
                    <a:pt x="91" y="11"/>
                  </a:lnTo>
                  <a:lnTo>
                    <a:pt x="97" y="18"/>
                  </a:lnTo>
                  <a:lnTo>
                    <a:pt x="106" y="27"/>
                  </a:lnTo>
                  <a:lnTo>
                    <a:pt x="111" y="36"/>
                  </a:lnTo>
                  <a:lnTo>
                    <a:pt x="113" y="47"/>
                  </a:lnTo>
                  <a:lnTo>
                    <a:pt x="115" y="58"/>
                  </a:lnTo>
                  <a:lnTo>
                    <a:pt x="113" y="69"/>
                  </a:lnTo>
                  <a:lnTo>
                    <a:pt x="111" y="80"/>
                  </a:lnTo>
                  <a:lnTo>
                    <a:pt x="106" y="89"/>
                  </a:lnTo>
                  <a:lnTo>
                    <a:pt x="91" y="104"/>
                  </a:lnTo>
                  <a:lnTo>
                    <a:pt x="79" y="111"/>
                  </a:lnTo>
                  <a:lnTo>
                    <a:pt x="68" y="113"/>
                  </a:lnTo>
                  <a:lnTo>
                    <a:pt x="57" y="113"/>
                  </a:lnTo>
                  <a:lnTo>
                    <a:pt x="46" y="113"/>
                  </a:lnTo>
                  <a:lnTo>
                    <a:pt x="35" y="111"/>
                  </a:lnTo>
                  <a:lnTo>
                    <a:pt x="24" y="104"/>
                  </a:lnTo>
                  <a:lnTo>
                    <a:pt x="8" y="89"/>
                  </a:lnTo>
                  <a:lnTo>
                    <a:pt x="4" y="80"/>
                  </a:lnTo>
                  <a:lnTo>
                    <a:pt x="0" y="69"/>
                  </a:lnTo>
                  <a:lnTo>
                    <a:pt x="0" y="58"/>
                  </a:lnTo>
                  <a:lnTo>
                    <a:pt x="0" y="47"/>
                  </a:lnTo>
                  <a:lnTo>
                    <a:pt x="4" y="36"/>
                  </a:lnTo>
                  <a:lnTo>
                    <a:pt x="8" y="27"/>
                  </a:lnTo>
                  <a:lnTo>
                    <a:pt x="17" y="18"/>
                  </a:lnTo>
                  <a:lnTo>
                    <a:pt x="24" y="11"/>
                  </a:lnTo>
                  <a:lnTo>
                    <a:pt x="35" y="7"/>
                  </a:lnTo>
                  <a:lnTo>
                    <a:pt x="46" y="4"/>
                  </a:lnTo>
                  <a:lnTo>
                    <a:pt x="57" y="2"/>
                  </a:lnTo>
                  <a:lnTo>
                    <a:pt x="55" y="0"/>
                  </a:lnTo>
                  <a:lnTo>
                    <a:pt x="57" y="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16" name="Freeform 21"/>
            <p:cNvSpPr>
              <a:spLocks/>
            </p:cNvSpPr>
            <p:nvPr/>
          </p:nvSpPr>
          <p:spPr bwMode="auto">
            <a:xfrm>
              <a:off x="1463" y="1119"/>
              <a:ext cx="307" cy="488"/>
            </a:xfrm>
            <a:custGeom>
              <a:avLst/>
              <a:gdLst>
                <a:gd name="T0" fmla="*/ 151 w 307"/>
                <a:gd name="T1" fmla="*/ 488 h 488"/>
                <a:gd name="T2" fmla="*/ 127 w 307"/>
                <a:gd name="T3" fmla="*/ 486 h 488"/>
                <a:gd name="T4" fmla="*/ 105 w 307"/>
                <a:gd name="T5" fmla="*/ 483 h 488"/>
                <a:gd name="T6" fmla="*/ 87 w 307"/>
                <a:gd name="T7" fmla="*/ 479 h 488"/>
                <a:gd name="T8" fmla="*/ 69 w 307"/>
                <a:gd name="T9" fmla="*/ 472 h 488"/>
                <a:gd name="T10" fmla="*/ 54 w 307"/>
                <a:gd name="T11" fmla="*/ 463 h 488"/>
                <a:gd name="T12" fmla="*/ 43 w 307"/>
                <a:gd name="T13" fmla="*/ 452 h 488"/>
                <a:gd name="T14" fmla="*/ 29 w 307"/>
                <a:gd name="T15" fmla="*/ 439 h 488"/>
                <a:gd name="T16" fmla="*/ 18 w 307"/>
                <a:gd name="T17" fmla="*/ 423 h 488"/>
                <a:gd name="T18" fmla="*/ 11 w 307"/>
                <a:gd name="T19" fmla="*/ 408 h 488"/>
                <a:gd name="T20" fmla="*/ 5 w 307"/>
                <a:gd name="T21" fmla="*/ 392 h 488"/>
                <a:gd name="T22" fmla="*/ 0 w 307"/>
                <a:gd name="T23" fmla="*/ 375 h 488"/>
                <a:gd name="T24" fmla="*/ 0 w 307"/>
                <a:gd name="T25" fmla="*/ 359 h 488"/>
                <a:gd name="T26" fmla="*/ 0 w 307"/>
                <a:gd name="T27" fmla="*/ 324 h 488"/>
                <a:gd name="T28" fmla="*/ 9 w 307"/>
                <a:gd name="T29" fmla="*/ 288 h 488"/>
                <a:gd name="T30" fmla="*/ 14 w 307"/>
                <a:gd name="T31" fmla="*/ 268 h 488"/>
                <a:gd name="T32" fmla="*/ 20 w 307"/>
                <a:gd name="T33" fmla="*/ 248 h 488"/>
                <a:gd name="T34" fmla="*/ 36 w 307"/>
                <a:gd name="T35" fmla="*/ 201 h 488"/>
                <a:gd name="T36" fmla="*/ 58 w 307"/>
                <a:gd name="T37" fmla="*/ 157 h 488"/>
                <a:gd name="T38" fmla="*/ 78 w 307"/>
                <a:gd name="T39" fmla="*/ 117 h 488"/>
                <a:gd name="T40" fmla="*/ 91 w 307"/>
                <a:gd name="T41" fmla="*/ 91 h 488"/>
                <a:gd name="T42" fmla="*/ 109 w 307"/>
                <a:gd name="T43" fmla="*/ 64 h 488"/>
                <a:gd name="T44" fmla="*/ 129 w 307"/>
                <a:gd name="T45" fmla="*/ 33 h 488"/>
                <a:gd name="T46" fmla="*/ 151 w 307"/>
                <a:gd name="T47" fmla="*/ 0 h 488"/>
                <a:gd name="T48" fmla="*/ 178 w 307"/>
                <a:gd name="T49" fmla="*/ 33 h 488"/>
                <a:gd name="T50" fmla="*/ 198 w 307"/>
                <a:gd name="T51" fmla="*/ 64 h 488"/>
                <a:gd name="T52" fmla="*/ 216 w 307"/>
                <a:gd name="T53" fmla="*/ 91 h 488"/>
                <a:gd name="T54" fmla="*/ 229 w 307"/>
                <a:gd name="T55" fmla="*/ 117 h 488"/>
                <a:gd name="T56" fmla="*/ 247 w 307"/>
                <a:gd name="T57" fmla="*/ 157 h 488"/>
                <a:gd name="T58" fmla="*/ 269 w 307"/>
                <a:gd name="T59" fmla="*/ 201 h 488"/>
                <a:gd name="T60" fmla="*/ 284 w 307"/>
                <a:gd name="T61" fmla="*/ 248 h 488"/>
                <a:gd name="T62" fmla="*/ 298 w 307"/>
                <a:gd name="T63" fmla="*/ 288 h 488"/>
                <a:gd name="T64" fmla="*/ 304 w 307"/>
                <a:gd name="T65" fmla="*/ 324 h 488"/>
                <a:gd name="T66" fmla="*/ 307 w 307"/>
                <a:gd name="T67" fmla="*/ 359 h 488"/>
                <a:gd name="T68" fmla="*/ 304 w 307"/>
                <a:gd name="T69" fmla="*/ 375 h 488"/>
                <a:gd name="T70" fmla="*/ 300 w 307"/>
                <a:gd name="T71" fmla="*/ 392 h 488"/>
                <a:gd name="T72" fmla="*/ 293 w 307"/>
                <a:gd name="T73" fmla="*/ 408 h 488"/>
                <a:gd name="T74" fmla="*/ 284 w 307"/>
                <a:gd name="T75" fmla="*/ 423 h 488"/>
                <a:gd name="T76" fmla="*/ 276 w 307"/>
                <a:gd name="T77" fmla="*/ 439 h 488"/>
                <a:gd name="T78" fmla="*/ 264 w 307"/>
                <a:gd name="T79" fmla="*/ 452 h 488"/>
                <a:gd name="T80" fmla="*/ 251 w 307"/>
                <a:gd name="T81" fmla="*/ 463 h 488"/>
                <a:gd name="T82" fmla="*/ 238 w 307"/>
                <a:gd name="T83" fmla="*/ 472 h 488"/>
                <a:gd name="T84" fmla="*/ 220 w 307"/>
                <a:gd name="T85" fmla="*/ 479 h 488"/>
                <a:gd name="T86" fmla="*/ 200 w 307"/>
                <a:gd name="T87" fmla="*/ 483 h 488"/>
                <a:gd name="T88" fmla="*/ 178 w 307"/>
                <a:gd name="T89" fmla="*/ 486 h 488"/>
                <a:gd name="T90" fmla="*/ 153 w 307"/>
                <a:gd name="T91" fmla="*/ 488 h 488"/>
                <a:gd name="T92" fmla="*/ 151 w 307"/>
                <a:gd name="T93" fmla="*/ 486 h 488"/>
                <a:gd name="T94" fmla="*/ 149 w 307"/>
                <a:gd name="T95" fmla="*/ 486 h 488"/>
                <a:gd name="T96" fmla="*/ 151 w 307"/>
                <a:gd name="T97" fmla="*/ 488 h 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 h="488">
                  <a:moveTo>
                    <a:pt x="151" y="488"/>
                  </a:moveTo>
                  <a:lnTo>
                    <a:pt x="127" y="486"/>
                  </a:lnTo>
                  <a:lnTo>
                    <a:pt x="105" y="483"/>
                  </a:lnTo>
                  <a:lnTo>
                    <a:pt x="87" y="479"/>
                  </a:lnTo>
                  <a:lnTo>
                    <a:pt x="69" y="472"/>
                  </a:lnTo>
                  <a:lnTo>
                    <a:pt x="54" y="463"/>
                  </a:lnTo>
                  <a:lnTo>
                    <a:pt x="43" y="452"/>
                  </a:lnTo>
                  <a:lnTo>
                    <a:pt x="29" y="439"/>
                  </a:lnTo>
                  <a:lnTo>
                    <a:pt x="18" y="423"/>
                  </a:lnTo>
                  <a:lnTo>
                    <a:pt x="11" y="408"/>
                  </a:lnTo>
                  <a:lnTo>
                    <a:pt x="5" y="392"/>
                  </a:lnTo>
                  <a:lnTo>
                    <a:pt x="0" y="375"/>
                  </a:lnTo>
                  <a:lnTo>
                    <a:pt x="0" y="359"/>
                  </a:lnTo>
                  <a:lnTo>
                    <a:pt x="0" y="324"/>
                  </a:lnTo>
                  <a:lnTo>
                    <a:pt x="9" y="288"/>
                  </a:lnTo>
                  <a:lnTo>
                    <a:pt x="14" y="268"/>
                  </a:lnTo>
                  <a:lnTo>
                    <a:pt x="20" y="248"/>
                  </a:lnTo>
                  <a:lnTo>
                    <a:pt x="36" y="201"/>
                  </a:lnTo>
                  <a:lnTo>
                    <a:pt x="58" y="157"/>
                  </a:lnTo>
                  <a:lnTo>
                    <a:pt x="78" y="117"/>
                  </a:lnTo>
                  <a:lnTo>
                    <a:pt x="91" y="91"/>
                  </a:lnTo>
                  <a:lnTo>
                    <a:pt x="109" y="64"/>
                  </a:lnTo>
                  <a:lnTo>
                    <a:pt x="129" y="33"/>
                  </a:lnTo>
                  <a:lnTo>
                    <a:pt x="151" y="0"/>
                  </a:lnTo>
                  <a:lnTo>
                    <a:pt x="178" y="33"/>
                  </a:lnTo>
                  <a:lnTo>
                    <a:pt x="198" y="64"/>
                  </a:lnTo>
                  <a:lnTo>
                    <a:pt x="216" y="91"/>
                  </a:lnTo>
                  <a:lnTo>
                    <a:pt x="229" y="117"/>
                  </a:lnTo>
                  <a:lnTo>
                    <a:pt x="247" y="157"/>
                  </a:lnTo>
                  <a:lnTo>
                    <a:pt x="269" y="201"/>
                  </a:lnTo>
                  <a:lnTo>
                    <a:pt x="284" y="248"/>
                  </a:lnTo>
                  <a:lnTo>
                    <a:pt x="298" y="288"/>
                  </a:lnTo>
                  <a:lnTo>
                    <a:pt x="304" y="324"/>
                  </a:lnTo>
                  <a:lnTo>
                    <a:pt x="307" y="359"/>
                  </a:lnTo>
                  <a:lnTo>
                    <a:pt x="304" y="375"/>
                  </a:lnTo>
                  <a:lnTo>
                    <a:pt x="300" y="392"/>
                  </a:lnTo>
                  <a:lnTo>
                    <a:pt x="293" y="408"/>
                  </a:lnTo>
                  <a:lnTo>
                    <a:pt x="284" y="423"/>
                  </a:lnTo>
                  <a:lnTo>
                    <a:pt x="276" y="439"/>
                  </a:lnTo>
                  <a:lnTo>
                    <a:pt x="264" y="452"/>
                  </a:lnTo>
                  <a:lnTo>
                    <a:pt x="251" y="463"/>
                  </a:lnTo>
                  <a:lnTo>
                    <a:pt x="238" y="472"/>
                  </a:lnTo>
                  <a:lnTo>
                    <a:pt x="220" y="479"/>
                  </a:lnTo>
                  <a:lnTo>
                    <a:pt x="200" y="483"/>
                  </a:lnTo>
                  <a:lnTo>
                    <a:pt x="178" y="486"/>
                  </a:lnTo>
                  <a:lnTo>
                    <a:pt x="153" y="488"/>
                  </a:lnTo>
                  <a:lnTo>
                    <a:pt x="151" y="486"/>
                  </a:lnTo>
                  <a:lnTo>
                    <a:pt x="149" y="486"/>
                  </a:lnTo>
                  <a:lnTo>
                    <a:pt x="151" y="48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17" name="Freeform 22"/>
            <p:cNvSpPr>
              <a:spLocks/>
            </p:cNvSpPr>
            <p:nvPr/>
          </p:nvSpPr>
          <p:spPr bwMode="auto">
            <a:xfrm>
              <a:off x="1506" y="2188"/>
              <a:ext cx="208" cy="530"/>
            </a:xfrm>
            <a:custGeom>
              <a:avLst/>
              <a:gdLst>
                <a:gd name="T0" fmla="*/ 104 w 208"/>
                <a:gd name="T1" fmla="*/ 530 h 530"/>
                <a:gd name="T2" fmla="*/ 115 w 208"/>
                <a:gd name="T3" fmla="*/ 528 h 530"/>
                <a:gd name="T4" fmla="*/ 126 w 208"/>
                <a:gd name="T5" fmla="*/ 526 h 530"/>
                <a:gd name="T6" fmla="*/ 135 w 208"/>
                <a:gd name="T7" fmla="*/ 519 h 530"/>
                <a:gd name="T8" fmla="*/ 144 w 208"/>
                <a:gd name="T9" fmla="*/ 510 h 530"/>
                <a:gd name="T10" fmla="*/ 153 w 208"/>
                <a:gd name="T11" fmla="*/ 497 h 530"/>
                <a:gd name="T12" fmla="*/ 162 w 208"/>
                <a:gd name="T13" fmla="*/ 484 h 530"/>
                <a:gd name="T14" fmla="*/ 170 w 208"/>
                <a:gd name="T15" fmla="*/ 468 h 530"/>
                <a:gd name="T16" fmla="*/ 177 w 208"/>
                <a:gd name="T17" fmla="*/ 453 h 530"/>
                <a:gd name="T18" fmla="*/ 190 w 208"/>
                <a:gd name="T19" fmla="*/ 413 h 530"/>
                <a:gd name="T20" fmla="*/ 199 w 208"/>
                <a:gd name="T21" fmla="*/ 366 h 530"/>
                <a:gd name="T22" fmla="*/ 204 w 208"/>
                <a:gd name="T23" fmla="*/ 317 h 530"/>
                <a:gd name="T24" fmla="*/ 208 w 208"/>
                <a:gd name="T25" fmla="*/ 262 h 530"/>
                <a:gd name="T26" fmla="*/ 204 w 208"/>
                <a:gd name="T27" fmla="*/ 211 h 530"/>
                <a:gd name="T28" fmla="*/ 199 w 208"/>
                <a:gd name="T29" fmla="*/ 162 h 530"/>
                <a:gd name="T30" fmla="*/ 190 w 208"/>
                <a:gd name="T31" fmla="*/ 118 h 530"/>
                <a:gd name="T32" fmla="*/ 177 w 208"/>
                <a:gd name="T33" fmla="*/ 78 h 530"/>
                <a:gd name="T34" fmla="*/ 170 w 208"/>
                <a:gd name="T35" fmla="*/ 60 h 530"/>
                <a:gd name="T36" fmla="*/ 162 w 208"/>
                <a:gd name="T37" fmla="*/ 44 h 530"/>
                <a:gd name="T38" fmla="*/ 153 w 208"/>
                <a:gd name="T39" fmla="*/ 31 h 530"/>
                <a:gd name="T40" fmla="*/ 144 w 208"/>
                <a:gd name="T41" fmla="*/ 20 h 530"/>
                <a:gd name="T42" fmla="*/ 135 w 208"/>
                <a:gd name="T43" fmla="*/ 11 h 530"/>
                <a:gd name="T44" fmla="*/ 126 w 208"/>
                <a:gd name="T45" fmla="*/ 5 h 530"/>
                <a:gd name="T46" fmla="*/ 115 w 208"/>
                <a:gd name="T47" fmla="*/ 0 h 530"/>
                <a:gd name="T48" fmla="*/ 104 w 208"/>
                <a:gd name="T49" fmla="*/ 0 h 530"/>
                <a:gd name="T50" fmla="*/ 93 w 208"/>
                <a:gd name="T51" fmla="*/ 0 h 530"/>
                <a:gd name="T52" fmla="*/ 82 w 208"/>
                <a:gd name="T53" fmla="*/ 5 h 530"/>
                <a:gd name="T54" fmla="*/ 73 w 208"/>
                <a:gd name="T55" fmla="*/ 11 h 530"/>
                <a:gd name="T56" fmla="*/ 62 w 208"/>
                <a:gd name="T57" fmla="*/ 20 h 530"/>
                <a:gd name="T58" fmla="*/ 53 w 208"/>
                <a:gd name="T59" fmla="*/ 31 h 530"/>
                <a:gd name="T60" fmla="*/ 44 w 208"/>
                <a:gd name="T61" fmla="*/ 44 h 530"/>
                <a:gd name="T62" fmla="*/ 37 w 208"/>
                <a:gd name="T63" fmla="*/ 60 h 530"/>
                <a:gd name="T64" fmla="*/ 31 w 208"/>
                <a:gd name="T65" fmla="*/ 78 h 530"/>
                <a:gd name="T66" fmla="*/ 17 w 208"/>
                <a:gd name="T67" fmla="*/ 118 h 530"/>
                <a:gd name="T68" fmla="*/ 8 w 208"/>
                <a:gd name="T69" fmla="*/ 162 h 530"/>
                <a:gd name="T70" fmla="*/ 2 w 208"/>
                <a:gd name="T71" fmla="*/ 211 h 530"/>
                <a:gd name="T72" fmla="*/ 0 w 208"/>
                <a:gd name="T73" fmla="*/ 262 h 530"/>
                <a:gd name="T74" fmla="*/ 2 w 208"/>
                <a:gd name="T75" fmla="*/ 317 h 530"/>
                <a:gd name="T76" fmla="*/ 8 w 208"/>
                <a:gd name="T77" fmla="*/ 366 h 530"/>
                <a:gd name="T78" fmla="*/ 17 w 208"/>
                <a:gd name="T79" fmla="*/ 413 h 530"/>
                <a:gd name="T80" fmla="*/ 31 w 208"/>
                <a:gd name="T81" fmla="*/ 453 h 530"/>
                <a:gd name="T82" fmla="*/ 37 w 208"/>
                <a:gd name="T83" fmla="*/ 468 h 530"/>
                <a:gd name="T84" fmla="*/ 44 w 208"/>
                <a:gd name="T85" fmla="*/ 484 h 530"/>
                <a:gd name="T86" fmla="*/ 53 w 208"/>
                <a:gd name="T87" fmla="*/ 497 h 530"/>
                <a:gd name="T88" fmla="*/ 62 w 208"/>
                <a:gd name="T89" fmla="*/ 510 h 530"/>
                <a:gd name="T90" fmla="*/ 73 w 208"/>
                <a:gd name="T91" fmla="*/ 519 h 530"/>
                <a:gd name="T92" fmla="*/ 82 w 208"/>
                <a:gd name="T93" fmla="*/ 526 h 530"/>
                <a:gd name="T94" fmla="*/ 93 w 208"/>
                <a:gd name="T95" fmla="*/ 528 h 530"/>
                <a:gd name="T96" fmla="*/ 104 w 208"/>
                <a:gd name="T97" fmla="*/ 530 h 530"/>
                <a:gd name="T98" fmla="*/ 102 w 208"/>
                <a:gd name="T99" fmla="*/ 528 h 530"/>
                <a:gd name="T100" fmla="*/ 104 w 208"/>
                <a:gd name="T101" fmla="*/ 530 h 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 h="530">
                  <a:moveTo>
                    <a:pt x="104" y="530"/>
                  </a:moveTo>
                  <a:lnTo>
                    <a:pt x="115" y="528"/>
                  </a:lnTo>
                  <a:lnTo>
                    <a:pt x="126" y="526"/>
                  </a:lnTo>
                  <a:lnTo>
                    <a:pt x="135" y="519"/>
                  </a:lnTo>
                  <a:lnTo>
                    <a:pt x="144" y="510"/>
                  </a:lnTo>
                  <a:lnTo>
                    <a:pt x="153" y="497"/>
                  </a:lnTo>
                  <a:lnTo>
                    <a:pt x="162" y="484"/>
                  </a:lnTo>
                  <a:lnTo>
                    <a:pt x="170" y="468"/>
                  </a:lnTo>
                  <a:lnTo>
                    <a:pt x="177" y="453"/>
                  </a:lnTo>
                  <a:lnTo>
                    <a:pt x="190" y="413"/>
                  </a:lnTo>
                  <a:lnTo>
                    <a:pt x="199" y="366"/>
                  </a:lnTo>
                  <a:lnTo>
                    <a:pt x="204" y="317"/>
                  </a:lnTo>
                  <a:lnTo>
                    <a:pt x="208" y="262"/>
                  </a:lnTo>
                  <a:lnTo>
                    <a:pt x="204" y="211"/>
                  </a:lnTo>
                  <a:lnTo>
                    <a:pt x="199" y="162"/>
                  </a:lnTo>
                  <a:lnTo>
                    <a:pt x="190" y="118"/>
                  </a:lnTo>
                  <a:lnTo>
                    <a:pt x="177" y="78"/>
                  </a:lnTo>
                  <a:lnTo>
                    <a:pt x="170" y="60"/>
                  </a:lnTo>
                  <a:lnTo>
                    <a:pt x="162" y="44"/>
                  </a:lnTo>
                  <a:lnTo>
                    <a:pt x="153" y="31"/>
                  </a:lnTo>
                  <a:lnTo>
                    <a:pt x="144" y="20"/>
                  </a:lnTo>
                  <a:lnTo>
                    <a:pt x="135" y="11"/>
                  </a:lnTo>
                  <a:lnTo>
                    <a:pt x="126" y="5"/>
                  </a:lnTo>
                  <a:lnTo>
                    <a:pt x="115" y="0"/>
                  </a:lnTo>
                  <a:lnTo>
                    <a:pt x="104" y="0"/>
                  </a:lnTo>
                  <a:lnTo>
                    <a:pt x="93" y="0"/>
                  </a:lnTo>
                  <a:lnTo>
                    <a:pt x="82" y="5"/>
                  </a:lnTo>
                  <a:lnTo>
                    <a:pt x="73" y="11"/>
                  </a:lnTo>
                  <a:lnTo>
                    <a:pt x="62" y="20"/>
                  </a:lnTo>
                  <a:lnTo>
                    <a:pt x="53" y="31"/>
                  </a:lnTo>
                  <a:lnTo>
                    <a:pt x="44" y="44"/>
                  </a:lnTo>
                  <a:lnTo>
                    <a:pt x="37" y="60"/>
                  </a:lnTo>
                  <a:lnTo>
                    <a:pt x="31" y="78"/>
                  </a:lnTo>
                  <a:lnTo>
                    <a:pt x="17" y="118"/>
                  </a:lnTo>
                  <a:lnTo>
                    <a:pt x="8" y="162"/>
                  </a:lnTo>
                  <a:lnTo>
                    <a:pt x="2" y="211"/>
                  </a:lnTo>
                  <a:lnTo>
                    <a:pt x="0" y="262"/>
                  </a:lnTo>
                  <a:lnTo>
                    <a:pt x="2" y="317"/>
                  </a:lnTo>
                  <a:lnTo>
                    <a:pt x="8" y="366"/>
                  </a:lnTo>
                  <a:lnTo>
                    <a:pt x="17" y="413"/>
                  </a:lnTo>
                  <a:lnTo>
                    <a:pt x="31" y="453"/>
                  </a:lnTo>
                  <a:lnTo>
                    <a:pt x="37" y="468"/>
                  </a:lnTo>
                  <a:lnTo>
                    <a:pt x="44" y="484"/>
                  </a:lnTo>
                  <a:lnTo>
                    <a:pt x="53" y="497"/>
                  </a:lnTo>
                  <a:lnTo>
                    <a:pt x="62" y="510"/>
                  </a:lnTo>
                  <a:lnTo>
                    <a:pt x="73" y="519"/>
                  </a:lnTo>
                  <a:lnTo>
                    <a:pt x="82" y="526"/>
                  </a:lnTo>
                  <a:lnTo>
                    <a:pt x="93" y="528"/>
                  </a:lnTo>
                  <a:lnTo>
                    <a:pt x="104" y="530"/>
                  </a:lnTo>
                  <a:lnTo>
                    <a:pt x="102" y="528"/>
                  </a:lnTo>
                  <a:lnTo>
                    <a:pt x="104" y="53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18" name="Freeform 23"/>
            <p:cNvSpPr>
              <a:spLocks/>
            </p:cNvSpPr>
            <p:nvPr/>
          </p:nvSpPr>
          <p:spPr bwMode="auto">
            <a:xfrm>
              <a:off x="1537" y="2667"/>
              <a:ext cx="148" cy="151"/>
            </a:xfrm>
            <a:custGeom>
              <a:avLst/>
              <a:gdLst>
                <a:gd name="T0" fmla="*/ 51 w 148"/>
                <a:gd name="T1" fmla="*/ 147 h 151"/>
                <a:gd name="T2" fmla="*/ 64 w 148"/>
                <a:gd name="T3" fmla="*/ 151 h 151"/>
                <a:gd name="T4" fmla="*/ 79 w 148"/>
                <a:gd name="T5" fmla="*/ 151 h 151"/>
                <a:gd name="T6" fmla="*/ 95 w 148"/>
                <a:gd name="T7" fmla="*/ 149 h 151"/>
                <a:gd name="T8" fmla="*/ 106 w 148"/>
                <a:gd name="T9" fmla="*/ 142 h 151"/>
                <a:gd name="T10" fmla="*/ 119 w 148"/>
                <a:gd name="T11" fmla="*/ 136 h 151"/>
                <a:gd name="T12" fmla="*/ 131 w 148"/>
                <a:gd name="T13" fmla="*/ 127 h 151"/>
                <a:gd name="T14" fmla="*/ 137 w 148"/>
                <a:gd name="T15" fmla="*/ 116 h 151"/>
                <a:gd name="T16" fmla="*/ 144 w 148"/>
                <a:gd name="T17" fmla="*/ 100 h 151"/>
                <a:gd name="T18" fmla="*/ 148 w 148"/>
                <a:gd name="T19" fmla="*/ 85 h 151"/>
                <a:gd name="T20" fmla="*/ 148 w 148"/>
                <a:gd name="T21" fmla="*/ 71 h 151"/>
                <a:gd name="T22" fmla="*/ 146 w 148"/>
                <a:gd name="T23" fmla="*/ 58 h 151"/>
                <a:gd name="T24" fmla="*/ 142 w 148"/>
                <a:gd name="T25" fmla="*/ 43 h 151"/>
                <a:gd name="T26" fmla="*/ 135 w 148"/>
                <a:gd name="T27" fmla="*/ 31 h 151"/>
                <a:gd name="T28" fmla="*/ 124 w 148"/>
                <a:gd name="T29" fmla="*/ 20 h 151"/>
                <a:gd name="T30" fmla="*/ 113 w 148"/>
                <a:gd name="T31" fmla="*/ 11 h 151"/>
                <a:gd name="T32" fmla="*/ 99 w 148"/>
                <a:gd name="T33" fmla="*/ 5 h 151"/>
                <a:gd name="T34" fmla="*/ 84 w 148"/>
                <a:gd name="T35" fmla="*/ 0 h 151"/>
                <a:gd name="T36" fmla="*/ 71 w 148"/>
                <a:gd name="T37" fmla="*/ 0 h 151"/>
                <a:gd name="T38" fmla="*/ 55 w 148"/>
                <a:gd name="T39" fmla="*/ 5 h 151"/>
                <a:gd name="T40" fmla="*/ 42 w 148"/>
                <a:gd name="T41" fmla="*/ 9 h 151"/>
                <a:gd name="T42" fmla="*/ 28 w 148"/>
                <a:gd name="T43" fmla="*/ 18 h 151"/>
                <a:gd name="T44" fmla="*/ 20 w 148"/>
                <a:gd name="T45" fmla="*/ 29 h 151"/>
                <a:gd name="T46" fmla="*/ 11 w 148"/>
                <a:gd name="T47" fmla="*/ 40 h 151"/>
                <a:gd name="T48" fmla="*/ 4 w 148"/>
                <a:gd name="T49" fmla="*/ 54 h 151"/>
                <a:gd name="T50" fmla="*/ 0 w 148"/>
                <a:gd name="T51" fmla="*/ 67 h 151"/>
                <a:gd name="T52" fmla="*/ 0 w 148"/>
                <a:gd name="T53" fmla="*/ 82 h 151"/>
                <a:gd name="T54" fmla="*/ 2 w 148"/>
                <a:gd name="T55" fmla="*/ 96 h 151"/>
                <a:gd name="T56" fmla="*/ 8 w 148"/>
                <a:gd name="T57" fmla="*/ 109 h 151"/>
                <a:gd name="T58" fmla="*/ 15 w 148"/>
                <a:gd name="T59" fmla="*/ 122 h 151"/>
                <a:gd name="T60" fmla="*/ 26 w 148"/>
                <a:gd name="T61" fmla="*/ 131 h 151"/>
                <a:gd name="T62" fmla="*/ 37 w 148"/>
                <a:gd name="T63" fmla="*/ 140 h 151"/>
                <a:gd name="T64" fmla="*/ 51 w 148"/>
                <a:gd name="T65" fmla="*/ 147 h 151"/>
                <a:gd name="T66" fmla="*/ 48 w 148"/>
                <a:gd name="T67" fmla="*/ 147 h 151"/>
                <a:gd name="T68" fmla="*/ 51 w 148"/>
                <a:gd name="T69" fmla="*/ 147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51">
                  <a:moveTo>
                    <a:pt x="51" y="147"/>
                  </a:moveTo>
                  <a:lnTo>
                    <a:pt x="64" y="151"/>
                  </a:lnTo>
                  <a:lnTo>
                    <a:pt x="79" y="151"/>
                  </a:lnTo>
                  <a:lnTo>
                    <a:pt x="95" y="149"/>
                  </a:lnTo>
                  <a:lnTo>
                    <a:pt x="106" y="142"/>
                  </a:lnTo>
                  <a:lnTo>
                    <a:pt x="119" y="136"/>
                  </a:lnTo>
                  <a:lnTo>
                    <a:pt x="131" y="127"/>
                  </a:lnTo>
                  <a:lnTo>
                    <a:pt x="137" y="116"/>
                  </a:lnTo>
                  <a:lnTo>
                    <a:pt x="144" y="100"/>
                  </a:lnTo>
                  <a:lnTo>
                    <a:pt x="148" y="85"/>
                  </a:lnTo>
                  <a:lnTo>
                    <a:pt x="148" y="71"/>
                  </a:lnTo>
                  <a:lnTo>
                    <a:pt x="146" y="58"/>
                  </a:lnTo>
                  <a:lnTo>
                    <a:pt x="142" y="43"/>
                  </a:lnTo>
                  <a:lnTo>
                    <a:pt x="135" y="31"/>
                  </a:lnTo>
                  <a:lnTo>
                    <a:pt x="124" y="20"/>
                  </a:lnTo>
                  <a:lnTo>
                    <a:pt x="113" y="11"/>
                  </a:lnTo>
                  <a:lnTo>
                    <a:pt x="99" y="5"/>
                  </a:lnTo>
                  <a:lnTo>
                    <a:pt x="84" y="0"/>
                  </a:lnTo>
                  <a:lnTo>
                    <a:pt x="71" y="0"/>
                  </a:lnTo>
                  <a:lnTo>
                    <a:pt x="55" y="5"/>
                  </a:lnTo>
                  <a:lnTo>
                    <a:pt x="42" y="9"/>
                  </a:lnTo>
                  <a:lnTo>
                    <a:pt x="28" y="18"/>
                  </a:lnTo>
                  <a:lnTo>
                    <a:pt x="20" y="29"/>
                  </a:lnTo>
                  <a:lnTo>
                    <a:pt x="11" y="40"/>
                  </a:lnTo>
                  <a:lnTo>
                    <a:pt x="4" y="54"/>
                  </a:lnTo>
                  <a:lnTo>
                    <a:pt x="0" y="67"/>
                  </a:lnTo>
                  <a:lnTo>
                    <a:pt x="0" y="82"/>
                  </a:lnTo>
                  <a:lnTo>
                    <a:pt x="2" y="96"/>
                  </a:lnTo>
                  <a:lnTo>
                    <a:pt x="8" y="109"/>
                  </a:lnTo>
                  <a:lnTo>
                    <a:pt x="15" y="122"/>
                  </a:lnTo>
                  <a:lnTo>
                    <a:pt x="26" y="131"/>
                  </a:lnTo>
                  <a:lnTo>
                    <a:pt x="37" y="140"/>
                  </a:lnTo>
                  <a:lnTo>
                    <a:pt x="51" y="147"/>
                  </a:lnTo>
                  <a:lnTo>
                    <a:pt x="48" y="147"/>
                  </a:lnTo>
                  <a:lnTo>
                    <a:pt x="51" y="147"/>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19" name="Freeform 24"/>
            <p:cNvSpPr>
              <a:spLocks/>
            </p:cNvSpPr>
            <p:nvPr/>
          </p:nvSpPr>
          <p:spPr bwMode="auto">
            <a:xfrm>
              <a:off x="1537" y="2093"/>
              <a:ext cx="148" cy="148"/>
            </a:xfrm>
            <a:custGeom>
              <a:avLst/>
              <a:gdLst>
                <a:gd name="T0" fmla="*/ 51 w 148"/>
                <a:gd name="T1" fmla="*/ 146 h 148"/>
                <a:gd name="T2" fmla="*/ 64 w 148"/>
                <a:gd name="T3" fmla="*/ 148 h 148"/>
                <a:gd name="T4" fmla="*/ 79 w 148"/>
                <a:gd name="T5" fmla="*/ 148 h 148"/>
                <a:gd name="T6" fmla="*/ 95 w 148"/>
                <a:gd name="T7" fmla="*/ 146 h 148"/>
                <a:gd name="T8" fmla="*/ 106 w 148"/>
                <a:gd name="T9" fmla="*/ 142 h 148"/>
                <a:gd name="T10" fmla="*/ 119 w 148"/>
                <a:gd name="T11" fmla="*/ 135 h 148"/>
                <a:gd name="T12" fmla="*/ 131 w 148"/>
                <a:gd name="T13" fmla="*/ 126 h 148"/>
                <a:gd name="T14" fmla="*/ 137 w 148"/>
                <a:gd name="T15" fmla="*/ 113 h 148"/>
                <a:gd name="T16" fmla="*/ 144 w 148"/>
                <a:gd name="T17" fmla="*/ 100 h 148"/>
                <a:gd name="T18" fmla="*/ 148 w 148"/>
                <a:gd name="T19" fmla="*/ 84 h 148"/>
                <a:gd name="T20" fmla="*/ 148 w 148"/>
                <a:gd name="T21" fmla="*/ 71 h 148"/>
                <a:gd name="T22" fmla="*/ 146 w 148"/>
                <a:gd name="T23" fmla="*/ 55 h 148"/>
                <a:gd name="T24" fmla="*/ 142 w 148"/>
                <a:gd name="T25" fmla="*/ 42 h 148"/>
                <a:gd name="T26" fmla="*/ 135 w 148"/>
                <a:gd name="T27" fmla="*/ 29 h 148"/>
                <a:gd name="T28" fmla="*/ 124 w 148"/>
                <a:gd name="T29" fmla="*/ 20 h 148"/>
                <a:gd name="T30" fmla="*/ 113 w 148"/>
                <a:gd name="T31" fmla="*/ 11 h 148"/>
                <a:gd name="T32" fmla="*/ 99 w 148"/>
                <a:gd name="T33" fmla="*/ 4 h 148"/>
                <a:gd name="T34" fmla="*/ 84 w 148"/>
                <a:gd name="T35" fmla="*/ 0 h 148"/>
                <a:gd name="T36" fmla="*/ 71 w 148"/>
                <a:gd name="T37" fmla="*/ 0 h 148"/>
                <a:gd name="T38" fmla="*/ 55 w 148"/>
                <a:gd name="T39" fmla="*/ 2 h 148"/>
                <a:gd name="T40" fmla="*/ 42 w 148"/>
                <a:gd name="T41" fmla="*/ 9 h 148"/>
                <a:gd name="T42" fmla="*/ 28 w 148"/>
                <a:gd name="T43" fmla="*/ 17 h 148"/>
                <a:gd name="T44" fmla="*/ 20 w 148"/>
                <a:gd name="T45" fmla="*/ 26 h 148"/>
                <a:gd name="T46" fmla="*/ 11 w 148"/>
                <a:gd name="T47" fmla="*/ 37 h 148"/>
                <a:gd name="T48" fmla="*/ 4 w 148"/>
                <a:gd name="T49" fmla="*/ 53 h 148"/>
                <a:gd name="T50" fmla="*/ 0 w 148"/>
                <a:gd name="T51" fmla="*/ 68 h 148"/>
                <a:gd name="T52" fmla="*/ 0 w 148"/>
                <a:gd name="T53" fmla="*/ 82 h 148"/>
                <a:gd name="T54" fmla="*/ 2 w 148"/>
                <a:gd name="T55" fmla="*/ 95 h 148"/>
                <a:gd name="T56" fmla="*/ 8 w 148"/>
                <a:gd name="T57" fmla="*/ 111 h 148"/>
                <a:gd name="T58" fmla="*/ 15 w 148"/>
                <a:gd name="T59" fmla="*/ 122 h 148"/>
                <a:gd name="T60" fmla="*/ 26 w 148"/>
                <a:gd name="T61" fmla="*/ 131 h 148"/>
                <a:gd name="T62" fmla="*/ 37 w 148"/>
                <a:gd name="T63" fmla="*/ 139 h 148"/>
                <a:gd name="T64" fmla="*/ 51 w 148"/>
                <a:gd name="T65" fmla="*/ 146 h 148"/>
                <a:gd name="T66" fmla="*/ 48 w 148"/>
                <a:gd name="T67" fmla="*/ 146 h 148"/>
                <a:gd name="T68" fmla="*/ 51 w 148"/>
                <a:gd name="T69" fmla="*/ 146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8">
                  <a:moveTo>
                    <a:pt x="51" y="146"/>
                  </a:moveTo>
                  <a:lnTo>
                    <a:pt x="64" y="148"/>
                  </a:lnTo>
                  <a:lnTo>
                    <a:pt x="79" y="148"/>
                  </a:lnTo>
                  <a:lnTo>
                    <a:pt x="95" y="146"/>
                  </a:lnTo>
                  <a:lnTo>
                    <a:pt x="106" y="142"/>
                  </a:lnTo>
                  <a:lnTo>
                    <a:pt x="119" y="135"/>
                  </a:lnTo>
                  <a:lnTo>
                    <a:pt x="131" y="126"/>
                  </a:lnTo>
                  <a:lnTo>
                    <a:pt x="137" y="113"/>
                  </a:lnTo>
                  <a:lnTo>
                    <a:pt x="144" y="100"/>
                  </a:lnTo>
                  <a:lnTo>
                    <a:pt x="148" y="84"/>
                  </a:lnTo>
                  <a:lnTo>
                    <a:pt x="148" y="71"/>
                  </a:lnTo>
                  <a:lnTo>
                    <a:pt x="146" y="55"/>
                  </a:lnTo>
                  <a:lnTo>
                    <a:pt x="142" y="42"/>
                  </a:lnTo>
                  <a:lnTo>
                    <a:pt x="135" y="29"/>
                  </a:lnTo>
                  <a:lnTo>
                    <a:pt x="124" y="20"/>
                  </a:lnTo>
                  <a:lnTo>
                    <a:pt x="113" y="11"/>
                  </a:lnTo>
                  <a:lnTo>
                    <a:pt x="99" y="4"/>
                  </a:lnTo>
                  <a:lnTo>
                    <a:pt x="84" y="0"/>
                  </a:lnTo>
                  <a:lnTo>
                    <a:pt x="71" y="0"/>
                  </a:lnTo>
                  <a:lnTo>
                    <a:pt x="55" y="2"/>
                  </a:lnTo>
                  <a:lnTo>
                    <a:pt x="42" y="9"/>
                  </a:lnTo>
                  <a:lnTo>
                    <a:pt x="28" y="17"/>
                  </a:lnTo>
                  <a:lnTo>
                    <a:pt x="20" y="26"/>
                  </a:lnTo>
                  <a:lnTo>
                    <a:pt x="11" y="37"/>
                  </a:lnTo>
                  <a:lnTo>
                    <a:pt x="4" y="53"/>
                  </a:lnTo>
                  <a:lnTo>
                    <a:pt x="0" y="68"/>
                  </a:lnTo>
                  <a:lnTo>
                    <a:pt x="0" y="82"/>
                  </a:lnTo>
                  <a:lnTo>
                    <a:pt x="2" y="95"/>
                  </a:lnTo>
                  <a:lnTo>
                    <a:pt x="8" y="111"/>
                  </a:lnTo>
                  <a:lnTo>
                    <a:pt x="15" y="122"/>
                  </a:lnTo>
                  <a:lnTo>
                    <a:pt x="26" y="131"/>
                  </a:lnTo>
                  <a:lnTo>
                    <a:pt x="37" y="139"/>
                  </a:lnTo>
                  <a:lnTo>
                    <a:pt x="51" y="146"/>
                  </a:lnTo>
                  <a:lnTo>
                    <a:pt x="48" y="146"/>
                  </a:lnTo>
                  <a:lnTo>
                    <a:pt x="51"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820" name="Rectangle 25"/>
            <p:cNvSpPr>
              <a:spLocks noChangeArrowheads="1"/>
            </p:cNvSpPr>
            <p:nvPr/>
          </p:nvSpPr>
          <p:spPr bwMode="auto">
            <a:xfrm>
              <a:off x="1188" y="2745"/>
              <a:ext cx="881" cy="115"/>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33821" name="Rectangle 26"/>
            <p:cNvSpPr>
              <a:spLocks noChangeArrowheads="1"/>
            </p:cNvSpPr>
            <p:nvPr/>
          </p:nvSpPr>
          <p:spPr bwMode="auto">
            <a:xfrm>
              <a:off x="1009" y="2829"/>
              <a:ext cx="1211" cy="107"/>
            </a:xfrm>
            <a:prstGeom prst="rect">
              <a:avLst/>
            </a:prstGeom>
            <a:solidFill>
              <a:srgbClr val="B2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7429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endParaRPr lang="hu-HU" altLang="hu-HU" sz="2400">
                <a:solidFill>
                  <a:srgbClr val="CBBD3B"/>
                </a:solidFill>
                <a:latin typeface="Palatino" pitchFamily="18" charset="0"/>
              </a:endParaRPr>
            </a:p>
          </p:txBody>
        </p:sp>
        <p:sp>
          <p:nvSpPr>
            <p:cNvPr id="33822" name="Freeform 27"/>
            <p:cNvSpPr>
              <a:spLocks/>
            </p:cNvSpPr>
            <p:nvPr/>
          </p:nvSpPr>
          <p:spPr bwMode="auto">
            <a:xfrm>
              <a:off x="831" y="2905"/>
              <a:ext cx="1558" cy="73"/>
            </a:xfrm>
            <a:custGeom>
              <a:avLst/>
              <a:gdLst>
                <a:gd name="T0" fmla="*/ 0 w 1558"/>
                <a:gd name="T1" fmla="*/ 73 h 73"/>
                <a:gd name="T2" fmla="*/ 1558 w 1558"/>
                <a:gd name="T3" fmla="*/ 73 h 73"/>
                <a:gd name="T4" fmla="*/ 1555 w 1558"/>
                <a:gd name="T5" fmla="*/ 62 h 73"/>
                <a:gd name="T6" fmla="*/ 1551 w 1558"/>
                <a:gd name="T7" fmla="*/ 49 h 73"/>
                <a:gd name="T8" fmla="*/ 1544 w 1558"/>
                <a:gd name="T9" fmla="*/ 37 h 73"/>
                <a:gd name="T10" fmla="*/ 1535 w 1558"/>
                <a:gd name="T11" fmla="*/ 26 h 73"/>
                <a:gd name="T12" fmla="*/ 1524 w 1558"/>
                <a:gd name="T13" fmla="*/ 15 h 73"/>
                <a:gd name="T14" fmla="*/ 1513 w 1558"/>
                <a:gd name="T15" fmla="*/ 9 h 73"/>
                <a:gd name="T16" fmla="*/ 1500 w 1558"/>
                <a:gd name="T17" fmla="*/ 2 h 73"/>
                <a:gd name="T18" fmla="*/ 1487 w 1558"/>
                <a:gd name="T19" fmla="*/ 0 h 73"/>
                <a:gd name="T20" fmla="*/ 73 w 1558"/>
                <a:gd name="T21" fmla="*/ 0 h 73"/>
                <a:gd name="T22" fmla="*/ 60 w 1558"/>
                <a:gd name="T23" fmla="*/ 2 h 73"/>
                <a:gd name="T24" fmla="*/ 47 w 1558"/>
                <a:gd name="T25" fmla="*/ 4 h 73"/>
                <a:gd name="T26" fmla="*/ 35 w 1558"/>
                <a:gd name="T27" fmla="*/ 11 h 73"/>
                <a:gd name="T28" fmla="*/ 24 w 1558"/>
                <a:gd name="T29" fmla="*/ 18 h 73"/>
                <a:gd name="T30" fmla="*/ 16 w 1558"/>
                <a:gd name="T31" fmla="*/ 29 h 73"/>
                <a:gd name="T32" fmla="*/ 9 w 1558"/>
                <a:gd name="T33" fmla="*/ 40 h 73"/>
                <a:gd name="T34" fmla="*/ 2 w 1558"/>
                <a:gd name="T35" fmla="*/ 55 h 73"/>
                <a:gd name="T36" fmla="*/ 0 w 1558"/>
                <a:gd name="T37" fmla="*/ 7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8" h="73">
                  <a:moveTo>
                    <a:pt x="0" y="73"/>
                  </a:moveTo>
                  <a:lnTo>
                    <a:pt x="1558" y="73"/>
                  </a:lnTo>
                  <a:lnTo>
                    <a:pt x="1555" y="62"/>
                  </a:lnTo>
                  <a:lnTo>
                    <a:pt x="1551" y="49"/>
                  </a:lnTo>
                  <a:lnTo>
                    <a:pt x="1544" y="37"/>
                  </a:lnTo>
                  <a:lnTo>
                    <a:pt x="1535" y="26"/>
                  </a:lnTo>
                  <a:lnTo>
                    <a:pt x="1524" y="15"/>
                  </a:lnTo>
                  <a:lnTo>
                    <a:pt x="1513" y="9"/>
                  </a:lnTo>
                  <a:lnTo>
                    <a:pt x="1500" y="2"/>
                  </a:lnTo>
                  <a:lnTo>
                    <a:pt x="1487" y="0"/>
                  </a:lnTo>
                  <a:lnTo>
                    <a:pt x="73" y="0"/>
                  </a:lnTo>
                  <a:lnTo>
                    <a:pt x="60" y="2"/>
                  </a:lnTo>
                  <a:lnTo>
                    <a:pt x="47" y="4"/>
                  </a:lnTo>
                  <a:lnTo>
                    <a:pt x="35" y="11"/>
                  </a:lnTo>
                  <a:lnTo>
                    <a:pt x="24" y="18"/>
                  </a:lnTo>
                  <a:lnTo>
                    <a:pt x="16" y="29"/>
                  </a:lnTo>
                  <a:lnTo>
                    <a:pt x="9" y="40"/>
                  </a:lnTo>
                  <a:lnTo>
                    <a:pt x="2" y="55"/>
                  </a:lnTo>
                  <a:lnTo>
                    <a:pt x="0" y="7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629788" name="Text Box 28"/>
          <p:cNvSpPr txBox="1">
            <a:spLocks noChangeArrowheads="1"/>
          </p:cNvSpPr>
          <p:nvPr/>
        </p:nvSpPr>
        <p:spPr bwMode="auto">
          <a:xfrm>
            <a:off x="900113" y="908050"/>
            <a:ext cx="3384550" cy="13731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800" b="1">
                <a:solidFill>
                  <a:srgbClr val="FF3300"/>
                </a:solidFill>
              </a:rPr>
              <a:t>RÁFOR-</a:t>
            </a:r>
            <a:br>
              <a:rPr lang="hu-HU" altLang="hu-HU" sz="2800" b="1">
                <a:solidFill>
                  <a:srgbClr val="FF3300"/>
                </a:solidFill>
              </a:rPr>
            </a:br>
            <a:r>
              <a:rPr lang="hu-HU" altLang="hu-HU" sz="2800" b="1">
                <a:solidFill>
                  <a:srgbClr val="FF3300"/>
                </a:solidFill>
              </a:rPr>
              <a:t>DÍTÁSOK</a:t>
            </a:r>
            <a:br>
              <a:rPr lang="hu-HU" altLang="hu-HU" sz="2800" b="1">
                <a:solidFill>
                  <a:srgbClr val="FF3300"/>
                </a:solidFill>
              </a:rPr>
            </a:br>
            <a:r>
              <a:rPr lang="hu-HU" altLang="hu-HU" sz="2800" b="1">
                <a:solidFill>
                  <a:srgbClr val="FF3300"/>
                </a:solidFill>
              </a:rPr>
              <a:t>60</a:t>
            </a:r>
          </a:p>
        </p:txBody>
      </p:sp>
      <p:sp>
        <p:nvSpPr>
          <p:cNvPr id="629789" name="Text Box 29"/>
          <p:cNvSpPr txBox="1">
            <a:spLocks noChangeArrowheads="1"/>
          </p:cNvSpPr>
          <p:nvPr/>
        </p:nvSpPr>
        <p:spPr bwMode="auto">
          <a:xfrm>
            <a:off x="4787900" y="1628775"/>
            <a:ext cx="3719513" cy="946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800" b="1">
                <a:solidFill>
                  <a:srgbClr val="FF3300"/>
                </a:solidFill>
              </a:rPr>
              <a:t>HOZAMOK</a:t>
            </a:r>
            <a:br>
              <a:rPr lang="hu-HU" altLang="hu-HU" sz="2800" b="1">
                <a:solidFill>
                  <a:srgbClr val="FF3300"/>
                </a:solidFill>
              </a:rPr>
            </a:br>
            <a:r>
              <a:rPr lang="hu-HU" altLang="hu-HU" sz="2800" b="1">
                <a:solidFill>
                  <a:srgbClr val="FF3300"/>
                </a:solidFill>
              </a:rPr>
              <a:t>100</a:t>
            </a:r>
          </a:p>
        </p:txBody>
      </p:sp>
      <p:sp>
        <p:nvSpPr>
          <p:cNvPr id="31" name="Lekerekített téglalap feliratnak 30"/>
          <p:cNvSpPr/>
          <p:nvPr/>
        </p:nvSpPr>
        <p:spPr bwMode="auto">
          <a:xfrm>
            <a:off x="7205234" y="4371974"/>
            <a:ext cx="1831262" cy="569597"/>
          </a:xfrm>
          <a:prstGeom prst="wedgeRoundRectCallout">
            <a:avLst>
              <a:gd name="adj1" fmla="val -120699"/>
              <a:gd name="adj2" fmla="val 7194"/>
              <a:gd name="adj3" fmla="val 16667"/>
            </a:avLst>
          </a:prstGeom>
          <a:solidFill>
            <a:schemeClr val="bg1"/>
          </a:solid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rPr>
              <a:t>NYERESÉG</a:t>
            </a:r>
          </a:p>
        </p:txBody>
      </p:sp>
    </p:spTree>
    <p:extLst>
      <p:ext uri="{BB962C8B-B14F-4D97-AF65-F5344CB8AC3E}">
        <p14:creationId xmlns:p14="http://schemas.microsoft.com/office/powerpoint/2010/main" val="4154596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9762"/>
                                        </p:tgtEl>
                                        <p:attrNameLst>
                                          <p:attrName>style.visibility</p:attrName>
                                        </p:attrNameLst>
                                      </p:cBhvr>
                                      <p:to>
                                        <p:strVal val="visible"/>
                                      </p:to>
                                    </p:set>
                                    <p:anim calcmode="lin" valueType="num">
                                      <p:cBhvr additive="base">
                                        <p:cTn id="7" dur="500" fill="hold"/>
                                        <p:tgtEl>
                                          <p:spTgt spid="629762"/>
                                        </p:tgtEl>
                                        <p:attrNameLst>
                                          <p:attrName>ppt_x</p:attrName>
                                        </p:attrNameLst>
                                      </p:cBhvr>
                                      <p:tavLst>
                                        <p:tav tm="0">
                                          <p:val>
                                            <p:strVal val="0-#ppt_w/2"/>
                                          </p:val>
                                        </p:tav>
                                        <p:tav tm="100000">
                                          <p:val>
                                            <p:strVal val="#ppt_x"/>
                                          </p:val>
                                        </p:tav>
                                      </p:tavLst>
                                    </p:anim>
                                    <p:anim calcmode="lin" valueType="num">
                                      <p:cBhvr additive="base">
                                        <p:cTn id="8" dur="500" fill="hold"/>
                                        <p:tgtEl>
                                          <p:spTgt spid="6297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629789"/>
                                        </p:tgtEl>
                                        <p:attrNameLst>
                                          <p:attrName>style.visibility</p:attrName>
                                        </p:attrNameLst>
                                      </p:cBhvr>
                                      <p:to>
                                        <p:strVal val="visible"/>
                                      </p:to>
                                    </p:set>
                                    <p:anim calcmode="lin" valueType="num">
                                      <p:cBhvr additive="base">
                                        <p:cTn id="13" dur="300" fill="hold"/>
                                        <p:tgtEl>
                                          <p:spTgt spid="629789"/>
                                        </p:tgtEl>
                                        <p:attrNameLst>
                                          <p:attrName>ppt_x</p:attrName>
                                        </p:attrNameLst>
                                      </p:cBhvr>
                                      <p:tavLst>
                                        <p:tav tm="0">
                                          <p:val>
                                            <p:strVal val="0-#ppt_w/2"/>
                                          </p:val>
                                        </p:tav>
                                        <p:tav tm="100000">
                                          <p:val>
                                            <p:strVal val="#ppt_x"/>
                                          </p:val>
                                        </p:tav>
                                      </p:tavLst>
                                    </p:anim>
                                    <p:anim calcmode="lin" valueType="num">
                                      <p:cBhvr additive="base">
                                        <p:cTn id="14" dur="300" fill="hold"/>
                                        <p:tgtEl>
                                          <p:spTgt spid="62978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629788"/>
                                        </p:tgtEl>
                                        <p:attrNameLst>
                                          <p:attrName>style.visibility</p:attrName>
                                        </p:attrNameLst>
                                      </p:cBhvr>
                                      <p:to>
                                        <p:strVal val="visible"/>
                                      </p:to>
                                    </p:set>
                                    <p:anim calcmode="lin" valueType="num">
                                      <p:cBhvr additive="base">
                                        <p:cTn id="19" dur="300" fill="hold"/>
                                        <p:tgtEl>
                                          <p:spTgt spid="629788"/>
                                        </p:tgtEl>
                                        <p:attrNameLst>
                                          <p:attrName>ppt_x</p:attrName>
                                        </p:attrNameLst>
                                      </p:cBhvr>
                                      <p:tavLst>
                                        <p:tav tm="0">
                                          <p:val>
                                            <p:strVal val="0-#ppt_w/2"/>
                                          </p:val>
                                        </p:tav>
                                        <p:tav tm="100000">
                                          <p:val>
                                            <p:strVal val="#ppt_x"/>
                                          </p:val>
                                        </p:tav>
                                      </p:tavLst>
                                    </p:anim>
                                    <p:anim calcmode="lin" valueType="num">
                                      <p:cBhvr additive="base">
                                        <p:cTn id="20" dur="300" fill="hold"/>
                                        <p:tgtEl>
                                          <p:spTgt spid="6297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9763"/>
                                        </p:tgtEl>
                                        <p:attrNameLst>
                                          <p:attrName>style.visibility</p:attrName>
                                        </p:attrNameLst>
                                      </p:cBhvr>
                                      <p:to>
                                        <p:strVal val="visible"/>
                                      </p:to>
                                    </p:set>
                                    <p:anim calcmode="lin" valueType="num">
                                      <p:cBhvr additive="base">
                                        <p:cTn id="25" dur="500" fill="hold"/>
                                        <p:tgtEl>
                                          <p:spTgt spid="629763"/>
                                        </p:tgtEl>
                                        <p:attrNameLst>
                                          <p:attrName>ppt_x</p:attrName>
                                        </p:attrNameLst>
                                      </p:cBhvr>
                                      <p:tavLst>
                                        <p:tav tm="0">
                                          <p:val>
                                            <p:strVal val="0-#ppt_w/2"/>
                                          </p:val>
                                        </p:tav>
                                        <p:tav tm="100000">
                                          <p:val>
                                            <p:strVal val="#ppt_x"/>
                                          </p:val>
                                        </p:tav>
                                      </p:tavLst>
                                    </p:anim>
                                    <p:anim calcmode="lin" valueType="num">
                                      <p:cBhvr additive="base">
                                        <p:cTn id="26" dur="500" fill="hold"/>
                                        <p:tgtEl>
                                          <p:spTgt spid="6297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2" grpId="0" animBg="1" autoUpdateAnimBg="0"/>
      <p:bldP spid="629763" grpId="0"/>
      <p:bldP spid="629788" grpId="0"/>
      <p:bldP spid="629789" grpId="0"/>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2" name="Group 8"/>
          <p:cNvGrpSpPr>
            <a:grpSpLocks noChangeAspect="1"/>
          </p:cNvGrpSpPr>
          <p:nvPr/>
        </p:nvGrpSpPr>
        <p:grpSpPr bwMode="auto">
          <a:xfrm flipH="1">
            <a:off x="1403648" y="44624"/>
            <a:ext cx="6375838" cy="3933497"/>
            <a:chOff x="385" y="981"/>
            <a:chExt cx="2494" cy="1997"/>
          </a:xfrm>
        </p:grpSpPr>
        <p:sp>
          <p:nvSpPr>
            <p:cNvPr id="33" name="AutoShape 9"/>
            <p:cNvSpPr>
              <a:spLocks noChangeAspect="1" noChangeArrowheads="1" noTextEdit="1"/>
            </p:cNvSpPr>
            <p:nvPr/>
          </p:nvSpPr>
          <p:spPr bwMode="auto">
            <a:xfrm>
              <a:off x="385" y="981"/>
              <a:ext cx="2494" cy="1997"/>
            </a:xfrm>
            <a:prstGeom prst="rect">
              <a:avLst/>
            </a:prstGeom>
            <a:solidFill>
              <a:srgbClr val="E6E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sp>
          <p:nvSpPr>
            <p:cNvPr id="34" name="Rectangle 10"/>
            <p:cNvSpPr>
              <a:spLocks noChangeArrowheads="1"/>
            </p:cNvSpPr>
            <p:nvPr/>
          </p:nvSpPr>
          <p:spPr bwMode="auto">
            <a:xfrm>
              <a:off x="1574" y="1076"/>
              <a:ext cx="76" cy="1767"/>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35" name="Freeform 11"/>
            <p:cNvSpPr>
              <a:spLocks/>
            </p:cNvSpPr>
            <p:nvPr/>
          </p:nvSpPr>
          <p:spPr bwMode="auto">
            <a:xfrm>
              <a:off x="2111" y="1591"/>
              <a:ext cx="646" cy="823"/>
            </a:xfrm>
            <a:custGeom>
              <a:avLst/>
              <a:gdLst>
                <a:gd name="T0" fmla="*/ 300 w 646"/>
                <a:gd name="T1" fmla="*/ 11 h 823"/>
                <a:gd name="T2" fmla="*/ 291 w 646"/>
                <a:gd name="T3" fmla="*/ 11 h 823"/>
                <a:gd name="T4" fmla="*/ 637 w 646"/>
                <a:gd name="T5" fmla="*/ 821 h 823"/>
                <a:gd name="T6" fmla="*/ 642 w 646"/>
                <a:gd name="T7" fmla="*/ 817 h 823"/>
                <a:gd name="T8" fmla="*/ 5 w 646"/>
                <a:gd name="T9" fmla="*/ 817 h 823"/>
                <a:gd name="T10" fmla="*/ 9 w 646"/>
                <a:gd name="T11" fmla="*/ 821 h 823"/>
                <a:gd name="T12" fmla="*/ 300 w 646"/>
                <a:gd name="T13" fmla="*/ 11 h 823"/>
                <a:gd name="T14" fmla="*/ 295 w 646"/>
                <a:gd name="T15" fmla="*/ 0 h 823"/>
                <a:gd name="T16" fmla="*/ 0 w 646"/>
                <a:gd name="T17" fmla="*/ 823 h 823"/>
                <a:gd name="T18" fmla="*/ 646 w 646"/>
                <a:gd name="T19" fmla="*/ 823 h 823"/>
                <a:gd name="T20" fmla="*/ 295 w 646"/>
                <a:gd name="T21" fmla="*/ 0 h 823"/>
                <a:gd name="T22" fmla="*/ 300 w 646"/>
                <a:gd name="T23" fmla="*/ 11 h 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6" h="823">
                  <a:moveTo>
                    <a:pt x="300" y="11"/>
                  </a:moveTo>
                  <a:lnTo>
                    <a:pt x="291" y="11"/>
                  </a:lnTo>
                  <a:lnTo>
                    <a:pt x="637" y="821"/>
                  </a:lnTo>
                  <a:lnTo>
                    <a:pt x="642" y="817"/>
                  </a:lnTo>
                  <a:lnTo>
                    <a:pt x="5" y="817"/>
                  </a:lnTo>
                  <a:lnTo>
                    <a:pt x="9" y="821"/>
                  </a:lnTo>
                  <a:lnTo>
                    <a:pt x="300" y="11"/>
                  </a:lnTo>
                  <a:lnTo>
                    <a:pt x="295" y="0"/>
                  </a:lnTo>
                  <a:lnTo>
                    <a:pt x="0" y="823"/>
                  </a:lnTo>
                  <a:lnTo>
                    <a:pt x="646" y="823"/>
                  </a:lnTo>
                  <a:lnTo>
                    <a:pt x="295" y="0"/>
                  </a:lnTo>
                  <a:lnTo>
                    <a:pt x="300"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6" name="Freeform 12"/>
            <p:cNvSpPr>
              <a:spLocks/>
            </p:cNvSpPr>
            <p:nvPr/>
          </p:nvSpPr>
          <p:spPr bwMode="auto">
            <a:xfrm>
              <a:off x="2402" y="1607"/>
              <a:ext cx="11" cy="805"/>
            </a:xfrm>
            <a:custGeom>
              <a:avLst/>
              <a:gdLst>
                <a:gd name="T0" fmla="*/ 0 w 11"/>
                <a:gd name="T1" fmla="*/ 0 h 805"/>
                <a:gd name="T2" fmla="*/ 2 w 11"/>
                <a:gd name="T3" fmla="*/ 805 h 805"/>
                <a:gd name="T4" fmla="*/ 11 w 11"/>
                <a:gd name="T5" fmla="*/ 805 h 805"/>
                <a:gd name="T6" fmla="*/ 9 w 11"/>
                <a:gd name="T7" fmla="*/ 0 h 805"/>
                <a:gd name="T8" fmla="*/ 0 w 11"/>
                <a:gd name="T9" fmla="*/ 0 h 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05">
                  <a:moveTo>
                    <a:pt x="0" y="0"/>
                  </a:moveTo>
                  <a:lnTo>
                    <a:pt x="2" y="805"/>
                  </a:lnTo>
                  <a:lnTo>
                    <a:pt x="11" y="805"/>
                  </a:lnTo>
                  <a:lnTo>
                    <a:pt x="9"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7" name="Freeform 13"/>
            <p:cNvSpPr>
              <a:spLocks/>
            </p:cNvSpPr>
            <p:nvPr/>
          </p:nvSpPr>
          <p:spPr bwMode="auto">
            <a:xfrm>
              <a:off x="1960" y="2406"/>
              <a:ext cx="919" cy="48"/>
            </a:xfrm>
            <a:custGeom>
              <a:avLst/>
              <a:gdLst>
                <a:gd name="T0" fmla="*/ 919 w 919"/>
                <a:gd name="T1" fmla="*/ 42 h 48"/>
                <a:gd name="T2" fmla="*/ 919 w 919"/>
                <a:gd name="T3" fmla="*/ 0 h 48"/>
                <a:gd name="T4" fmla="*/ 0 w 919"/>
                <a:gd name="T5" fmla="*/ 2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2"/>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8" name="Freeform 14"/>
            <p:cNvSpPr>
              <a:spLocks/>
            </p:cNvSpPr>
            <p:nvPr/>
          </p:nvSpPr>
          <p:spPr bwMode="auto">
            <a:xfrm>
              <a:off x="2067" y="2430"/>
              <a:ext cx="712" cy="67"/>
            </a:xfrm>
            <a:custGeom>
              <a:avLst/>
              <a:gdLst>
                <a:gd name="T0" fmla="*/ 712 w 712"/>
                <a:gd name="T1" fmla="*/ 64 h 67"/>
                <a:gd name="T2" fmla="*/ 712 w 712"/>
                <a:gd name="T3" fmla="*/ 0 h 67"/>
                <a:gd name="T4" fmla="*/ 0 w 712"/>
                <a:gd name="T5" fmla="*/ 2 h 67"/>
                <a:gd name="T6" fmla="*/ 0 w 712"/>
                <a:gd name="T7" fmla="*/ 67 h 67"/>
                <a:gd name="T8" fmla="*/ 712 w 712"/>
                <a:gd name="T9" fmla="*/ 6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7">
                  <a:moveTo>
                    <a:pt x="712" y="64"/>
                  </a:moveTo>
                  <a:lnTo>
                    <a:pt x="712" y="0"/>
                  </a:lnTo>
                  <a:lnTo>
                    <a:pt x="0" y="2"/>
                  </a:lnTo>
                  <a:lnTo>
                    <a:pt x="0" y="67"/>
                  </a:lnTo>
                  <a:lnTo>
                    <a:pt x="712" y="64"/>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 name="Freeform 15"/>
            <p:cNvSpPr>
              <a:spLocks/>
            </p:cNvSpPr>
            <p:nvPr/>
          </p:nvSpPr>
          <p:spPr bwMode="auto">
            <a:xfrm>
              <a:off x="2176" y="2474"/>
              <a:ext cx="517" cy="74"/>
            </a:xfrm>
            <a:custGeom>
              <a:avLst/>
              <a:gdLst>
                <a:gd name="T0" fmla="*/ 514 w 517"/>
                <a:gd name="T1" fmla="*/ 0 h 74"/>
                <a:gd name="T2" fmla="*/ 0 w 517"/>
                <a:gd name="T3" fmla="*/ 5 h 74"/>
                <a:gd name="T4" fmla="*/ 2 w 517"/>
                <a:gd name="T5" fmla="*/ 16 h 74"/>
                <a:gd name="T6" fmla="*/ 8 w 517"/>
                <a:gd name="T7" fmla="*/ 29 h 74"/>
                <a:gd name="T8" fmla="*/ 15 w 517"/>
                <a:gd name="T9" fmla="*/ 40 h 74"/>
                <a:gd name="T10" fmla="*/ 24 w 517"/>
                <a:gd name="T11" fmla="*/ 51 h 74"/>
                <a:gd name="T12" fmla="*/ 35 w 517"/>
                <a:gd name="T13" fmla="*/ 60 h 74"/>
                <a:gd name="T14" fmla="*/ 44 w 517"/>
                <a:gd name="T15" fmla="*/ 67 h 74"/>
                <a:gd name="T16" fmla="*/ 55 w 517"/>
                <a:gd name="T17" fmla="*/ 71 h 74"/>
                <a:gd name="T18" fmla="*/ 68 w 517"/>
                <a:gd name="T19" fmla="*/ 74 h 74"/>
                <a:gd name="T20" fmla="*/ 68 w 517"/>
                <a:gd name="T21" fmla="*/ 69 h 74"/>
                <a:gd name="T22" fmla="*/ 448 w 517"/>
                <a:gd name="T23" fmla="*/ 69 h 74"/>
                <a:gd name="T24" fmla="*/ 459 w 517"/>
                <a:gd name="T25" fmla="*/ 69 h 74"/>
                <a:gd name="T26" fmla="*/ 470 w 517"/>
                <a:gd name="T27" fmla="*/ 65 h 74"/>
                <a:gd name="T28" fmla="*/ 481 w 517"/>
                <a:gd name="T29" fmla="*/ 58 h 74"/>
                <a:gd name="T30" fmla="*/ 492 w 517"/>
                <a:gd name="T31" fmla="*/ 49 h 74"/>
                <a:gd name="T32" fmla="*/ 503 w 517"/>
                <a:gd name="T33" fmla="*/ 38 h 74"/>
                <a:gd name="T34" fmla="*/ 512 w 517"/>
                <a:gd name="T35" fmla="*/ 27 h 74"/>
                <a:gd name="T36" fmla="*/ 517 w 517"/>
                <a:gd name="T37" fmla="*/ 14 h 74"/>
                <a:gd name="T38" fmla="*/ 517 w 517"/>
                <a:gd name="T39" fmla="*/ 0 h 74"/>
                <a:gd name="T40" fmla="*/ 514 w 51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7" h="74">
                  <a:moveTo>
                    <a:pt x="514" y="0"/>
                  </a:moveTo>
                  <a:lnTo>
                    <a:pt x="0" y="5"/>
                  </a:lnTo>
                  <a:lnTo>
                    <a:pt x="2" y="16"/>
                  </a:lnTo>
                  <a:lnTo>
                    <a:pt x="8" y="29"/>
                  </a:lnTo>
                  <a:lnTo>
                    <a:pt x="15" y="40"/>
                  </a:lnTo>
                  <a:lnTo>
                    <a:pt x="24" y="51"/>
                  </a:lnTo>
                  <a:lnTo>
                    <a:pt x="35" y="60"/>
                  </a:lnTo>
                  <a:lnTo>
                    <a:pt x="44" y="67"/>
                  </a:lnTo>
                  <a:lnTo>
                    <a:pt x="55" y="71"/>
                  </a:lnTo>
                  <a:lnTo>
                    <a:pt x="68" y="74"/>
                  </a:lnTo>
                  <a:lnTo>
                    <a:pt x="68" y="69"/>
                  </a:lnTo>
                  <a:lnTo>
                    <a:pt x="448" y="69"/>
                  </a:lnTo>
                  <a:lnTo>
                    <a:pt x="459" y="69"/>
                  </a:lnTo>
                  <a:lnTo>
                    <a:pt x="470" y="65"/>
                  </a:lnTo>
                  <a:lnTo>
                    <a:pt x="481" y="58"/>
                  </a:lnTo>
                  <a:lnTo>
                    <a:pt x="492" y="49"/>
                  </a:lnTo>
                  <a:lnTo>
                    <a:pt x="503" y="38"/>
                  </a:lnTo>
                  <a:lnTo>
                    <a:pt x="512" y="27"/>
                  </a:lnTo>
                  <a:lnTo>
                    <a:pt x="517" y="14"/>
                  </a:lnTo>
                  <a:lnTo>
                    <a:pt x="517" y="0"/>
                  </a:lnTo>
                  <a:lnTo>
                    <a:pt x="514"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0" name="Freeform 16"/>
            <p:cNvSpPr>
              <a:spLocks/>
            </p:cNvSpPr>
            <p:nvPr/>
          </p:nvSpPr>
          <p:spPr bwMode="auto">
            <a:xfrm>
              <a:off x="2302" y="1436"/>
              <a:ext cx="147" cy="151"/>
            </a:xfrm>
            <a:custGeom>
              <a:avLst/>
              <a:gdLst>
                <a:gd name="T0" fmla="*/ 47 w 147"/>
                <a:gd name="T1" fmla="*/ 146 h 151"/>
                <a:gd name="T2" fmla="*/ 62 w 147"/>
                <a:gd name="T3" fmla="*/ 151 h 151"/>
                <a:gd name="T4" fmla="*/ 78 w 147"/>
                <a:gd name="T5" fmla="*/ 151 h 151"/>
                <a:gd name="T6" fmla="*/ 93 w 147"/>
                <a:gd name="T7" fmla="*/ 149 h 151"/>
                <a:gd name="T8" fmla="*/ 104 w 147"/>
                <a:gd name="T9" fmla="*/ 142 h 151"/>
                <a:gd name="T10" fmla="*/ 118 w 147"/>
                <a:gd name="T11" fmla="*/ 135 h 151"/>
                <a:gd name="T12" fmla="*/ 129 w 147"/>
                <a:gd name="T13" fmla="*/ 124 h 151"/>
                <a:gd name="T14" fmla="*/ 138 w 147"/>
                <a:gd name="T15" fmla="*/ 113 h 151"/>
                <a:gd name="T16" fmla="*/ 144 w 147"/>
                <a:gd name="T17" fmla="*/ 100 h 151"/>
                <a:gd name="T18" fmla="*/ 147 w 147"/>
                <a:gd name="T19" fmla="*/ 84 h 151"/>
                <a:gd name="T20" fmla="*/ 147 w 147"/>
                <a:gd name="T21" fmla="*/ 69 h 151"/>
                <a:gd name="T22" fmla="*/ 144 w 147"/>
                <a:gd name="T23" fmla="*/ 55 h 151"/>
                <a:gd name="T24" fmla="*/ 140 w 147"/>
                <a:gd name="T25" fmla="*/ 42 h 151"/>
                <a:gd name="T26" fmla="*/ 131 w 147"/>
                <a:gd name="T27" fmla="*/ 29 h 151"/>
                <a:gd name="T28" fmla="*/ 122 w 147"/>
                <a:gd name="T29" fmla="*/ 18 h 151"/>
                <a:gd name="T30" fmla="*/ 111 w 147"/>
                <a:gd name="T31" fmla="*/ 9 h 151"/>
                <a:gd name="T32" fmla="*/ 96 w 147"/>
                <a:gd name="T33" fmla="*/ 2 h 151"/>
                <a:gd name="T34" fmla="*/ 82 w 147"/>
                <a:gd name="T35" fmla="*/ 0 h 151"/>
                <a:gd name="T36" fmla="*/ 69 w 147"/>
                <a:gd name="T37" fmla="*/ 0 h 151"/>
                <a:gd name="T38" fmla="*/ 53 w 147"/>
                <a:gd name="T39" fmla="*/ 2 h 151"/>
                <a:gd name="T40" fmla="*/ 40 w 147"/>
                <a:gd name="T41" fmla="*/ 7 h 151"/>
                <a:gd name="T42" fmla="*/ 29 w 147"/>
                <a:gd name="T43" fmla="*/ 15 h 151"/>
                <a:gd name="T44" fmla="*/ 18 w 147"/>
                <a:gd name="T45" fmla="*/ 24 h 151"/>
                <a:gd name="T46" fmla="*/ 9 w 147"/>
                <a:gd name="T47" fmla="*/ 35 h 151"/>
                <a:gd name="T48" fmla="*/ 2 w 147"/>
                <a:gd name="T49" fmla="*/ 51 h 151"/>
                <a:gd name="T50" fmla="*/ 0 w 147"/>
                <a:gd name="T51" fmla="*/ 66 h 151"/>
                <a:gd name="T52" fmla="*/ 0 w 147"/>
                <a:gd name="T53" fmla="*/ 82 h 151"/>
                <a:gd name="T54" fmla="*/ 2 w 147"/>
                <a:gd name="T55" fmla="*/ 95 h 151"/>
                <a:gd name="T56" fmla="*/ 7 w 147"/>
                <a:gd name="T57" fmla="*/ 109 h 151"/>
                <a:gd name="T58" fmla="*/ 13 w 147"/>
                <a:gd name="T59" fmla="*/ 120 h 151"/>
                <a:gd name="T60" fmla="*/ 22 w 147"/>
                <a:gd name="T61" fmla="*/ 133 h 151"/>
                <a:gd name="T62" fmla="*/ 36 w 147"/>
                <a:gd name="T63" fmla="*/ 140 h 151"/>
                <a:gd name="T64" fmla="*/ 47 w 147"/>
                <a:gd name="T65" fmla="*/ 146 h 151"/>
                <a:gd name="T66" fmla="*/ 47 w 147"/>
                <a:gd name="T67" fmla="*/ 144 h 151"/>
                <a:gd name="T68" fmla="*/ 47 w 147"/>
                <a:gd name="T69" fmla="*/ 146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7" h="151">
                  <a:moveTo>
                    <a:pt x="47" y="146"/>
                  </a:moveTo>
                  <a:lnTo>
                    <a:pt x="62" y="151"/>
                  </a:lnTo>
                  <a:lnTo>
                    <a:pt x="78" y="151"/>
                  </a:lnTo>
                  <a:lnTo>
                    <a:pt x="93" y="149"/>
                  </a:lnTo>
                  <a:lnTo>
                    <a:pt x="104" y="142"/>
                  </a:lnTo>
                  <a:lnTo>
                    <a:pt x="118" y="135"/>
                  </a:lnTo>
                  <a:lnTo>
                    <a:pt x="129" y="124"/>
                  </a:lnTo>
                  <a:lnTo>
                    <a:pt x="138" y="113"/>
                  </a:lnTo>
                  <a:lnTo>
                    <a:pt x="144" y="100"/>
                  </a:lnTo>
                  <a:lnTo>
                    <a:pt x="147" y="84"/>
                  </a:lnTo>
                  <a:lnTo>
                    <a:pt x="147" y="69"/>
                  </a:lnTo>
                  <a:lnTo>
                    <a:pt x="144" y="55"/>
                  </a:lnTo>
                  <a:lnTo>
                    <a:pt x="140" y="42"/>
                  </a:lnTo>
                  <a:lnTo>
                    <a:pt x="131" y="29"/>
                  </a:lnTo>
                  <a:lnTo>
                    <a:pt x="122" y="18"/>
                  </a:lnTo>
                  <a:lnTo>
                    <a:pt x="111" y="9"/>
                  </a:lnTo>
                  <a:lnTo>
                    <a:pt x="96" y="2"/>
                  </a:lnTo>
                  <a:lnTo>
                    <a:pt x="82" y="0"/>
                  </a:lnTo>
                  <a:lnTo>
                    <a:pt x="69" y="0"/>
                  </a:lnTo>
                  <a:lnTo>
                    <a:pt x="53" y="2"/>
                  </a:lnTo>
                  <a:lnTo>
                    <a:pt x="40" y="7"/>
                  </a:lnTo>
                  <a:lnTo>
                    <a:pt x="29" y="15"/>
                  </a:lnTo>
                  <a:lnTo>
                    <a:pt x="18" y="24"/>
                  </a:lnTo>
                  <a:lnTo>
                    <a:pt x="9" y="35"/>
                  </a:lnTo>
                  <a:lnTo>
                    <a:pt x="2" y="51"/>
                  </a:lnTo>
                  <a:lnTo>
                    <a:pt x="0" y="66"/>
                  </a:lnTo>
                  <a:lnTo>
                    <a:pt x="0" y="82"/>
                  </a:lnTo>
                  <a:lnTo>
                    <a:pt x="2" y="95"/>
                  </a:lnTo>
                  <a:lnTo>
                    <a:pt x="7" y="109"/>
                  </a:lnTo>
                  <a:lnTo>
                    <a:pt x="13" y="120"/>
                  </a:lnTo>
                  <a:lnTo>
                    <a:pt x="22" y="133"/>
                  </a:lnTo>
                  <a:lnTo>
                    <a:pt x="36" y="140"/>
                  </a:lnTo>
                  <a:lnTo>
                    <a:pt x="47" y="146"/>
                  </a:lnTo>
                  <a:lnTo>
                    <a:pt x="47" y="144"/>
                  </a:lnTo>
                  <a:lnTo>
                    <a:pt x="47"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 name="Freeform 17"/>
            <p:cNvSpPr>
              <a:spLocks/>
            </p:cNvSpPr>
            <p:nvPr/>
          </p:nvSpPr>
          <p:spPr bwMode="auto">
            <a:xfrm>
              <a:off x="800" y="1212"/>
              <a:ext cx="1624" cy="426"/>
            </a:xfrm>
            <a:custGeom>
              <a:avLst/>
              <a:gdLst>
                <a:gd name="T0" fmla="*/ 794 w 1624"/>
                <a:gd name="T1" fmla="*/ 244 h 426"/>
                <a:gd name="T2" fmla="*/ 772 w 1624"/>
                <a:gd name="T3" fmla="*/ 239 h 426"/>
                <a:gd name="T4" fmla="*/ 728 w 1624"/>
                <a:gd name="T5" fmla="*/ 226 h 426"/>
                <a:gd name="T6" fmla="*/ 692 w 1624"/>
                <a:gd name="T7" fmla="*/ 211 h 426"/>
                <a:gd name="T8" fmla="*/ 648 w 1624"/>
                <a:gd name="T9" fmla="*/ 184 h 426"/>
                <a:gd name="T10" fmla="*/ 606 w 1624"/>
                <a:gd name="T11" fmla="*/ 166 h 426"/>
                <a:gd name="T12" fmla="*/ 528 w 1624"/>
                <a:gd name="T13" fmla="*/ 155 h 426"/>
                <a:gd name="T14" fmla="*/ 444 w 1624"/>
                <a:gd name="T15" fmla="*/ 164 h 426"/>
                <a:gd name="T16" fmla="*/ 344 w 1624"/>
                <a:gd name="T17" fmla="*/ 184 h 426"/>
                <a:gd name="T18" fmla="*/ 288 w 1624"/>
                <a:gd name="T19" fmla="*/ 191 h 426"/>
                <a:gd name="T20" fmla="*/ 213 w 1624"/>
                <a:gd name="T21" fmla="*/ 188 h 426"/>
                <a:gd name="T22" fmla="*/ 166 w 1624"/>
                <a:gd name="T23" fmla="*/ 177 h 426"/>
                <a:gd name="T24" fmla="*/ 124 w 1624"/>
                <a:gd name="T25" fmla="*/ 157 h 426"/>
                <a:gd name="T26" fmla="*/ 84 w 1624"/>
                <a:gd name="T27" fmla="*/ 133 h 426"/>
                <a:gd name="T28" fmla="*/ 49 w 1624"/>
                <a:gd name="T29" fmla="*/ 100 h 426"/>
                <a:gd name="T30" fmla="*/ 15 w 1624"/>
                <a:gd name="T31" fmla="*/ 57 h 426"/>
                <a:gd name="T32" fmla="*/ 11 w 1624"/>
                <a:gd name="T33" fmla="*/ 37 h 426"/>
                <a:gd name="T34" fmla="*/ 22 w 1624"/>
                <a:gd name="T35" fmla="*/ 40 h 426"/>
                <a:gd name="T36" fmla="*/ 51 w 1624"/>
                <a:gd name="T37" fmla="*/ 46 h 426"/>
                <a:gd name="T38" fmla="*/ 75 w 1624"/>
                <a:gd name="T39" fmla="*/ 51 h 426"/>
                <a:gd name="T40" fmla="*/ 153 w 1624"/>
                <a:gd name="T41" fmla="*/ 71 h 426"/>
                <a:gd name="T42" fmla="*/ 220 w 1624"/>
                <a:gd name="T43" fmla="*/ 75 h 426"/>
                <a:gd name="T44" fmla="*/ 275 w 1624"/>
                <a:gd name="T45" fmla="*/ 71 h 426"/>
                <a:gd name="T46" fmla="*/ 324 w 1624"/>
                <a:gd name="T47" fmla="*/ 55 h 426"/>
                <a:gd name="T48" fmla="*/ 388 w 1624"/>
                <a:gd name="T49" fmla="*/ 29 h 426"/>
                <a:gd name="T50" fmla="*/ 448 w 1624"/>
                <a:gd name="T51" fmla="*/ 6 h 426"/>
                <a:gd name="T52" fmla="*/ 490 w 1624"/>
                <a:gd name="T53" fmla="*/ 0 h 426"/>
                <a:gd name="T54" fmla="*/ 552 w 1624"/>
                <a:gd name="T55" fmla="*/ 2 h 426"/>
                <a:gd name="T56" fmla="*/ 615 w 1624"/>
                <a:gd name="T57" fmla="*/ 22 h 426"/>
                <a:gd name="T58" fmla="*/ 717 w 1624"/>
                <a:gd name="T59" fmla="*/ 71 h 426"/>
                <a:gd name="T60" fmla="*/ 801 w 1624"/>
                <a:gd name="T61" fmla="*/ 95 h 426"/>
                <a:gd name="T62" fmla="*/ 892 w 1624"/>
                <a:gd name="T63" fmla="*/ 111 h 426"/>
                <a:gd name="T64" fmla="*/ 1007 w 1624"/>
                <a:gd name="T65" fmla="*/ 113 h 426"/>
                <a:gd name="T66" fmla="*/ 1094 w 1624"/>
                <a:gd name="T67" fmla="*/ 111 h 426"/>
                <a:gd name="T68" fmla="*/ 1158 w 1624"/>
                <a:gd name="T69" fmla="*/ 126 h 426"/>
                <a:gd name="T70" fmla="*/ 1205 w 1624"/>
                <a:gd name="T71" fmla="*/ 148 h 426"/>
                <a:gd name="T72" fmla="*/ 1254 w 1624"/>
                <a:gd name="T73" fmla="*/ 191 h 426"/>
                <a:gd name="T74" fmla="*/ 1318 w 1624"/>
                <a:gd name="T75" fmla="*/ 255 h 426"/>
                <a:gd name="T76" fmla="*/ 1356 w 1624"/>
                <a:gd name="T77" fmla="*/ 288 h 426"/>
                <a:gd name="T78" fmla="*/ 1404 w 1624"/>
                <a:gd name="T79" fmla="*/ 315 h 426"/>
                <a:gd name="T80" fmla="*/ 1469 w 1624"/>
                <a:gd name="T81" fmla="*/ 335 h 426"/>
                <a:gd name="T82" fmla="*/ 1549 w 1624"/>
                <a:gd name="T83" fmla="*/ 348 h 426"/>
                <a:gd name="T84" fmla="*/ 1573 w 1624"/>
                <a:gd name="T85" fmla="*/ 350 h 426"/>
                <a:gd name="T86" fmla="*/ 1604 w 1624"/>
                <a:gd name="T87" fmla="*/ 355 h 426"/>
                <a:gd name="T88" fmla="*/ 1604 w 1624"/>
                <a:gd name="T89" fmla="*/ 373 h 426"/>
                <a:gd name="T90" fmla="*/ 1558 w 1624"/>
                <a:gd name="T91" fmla="*/ 399 h 426"/>
                <a:gd name="T92" fmla="*/ 1511 w 1624"/>
                <a:gd name="T93" fmla="*/ 417 h 426"/>
                <a:gd name="T94" fmla="*/ 1464 w 1624"/>
                <a:gd name="T95" fmla="*/ 426 h 426"/>
                <a:gd name="T96" fmla="*/ 1418 w 1624"/>
                <a:gd name="T97" fmla="*/ 426 h 426"/>
                <a:gd name="T98" fmla="*/ 1369 w 1624"/>
                <a:gd name="T99" fmla="*/ 419 h 426"/>
                <a:gd name="T100" fmla="*/ 1320 w 1624"/>
                <a:gd name="T101" fmla="*/ 404 h 426"/>
                <a:gd name="T102" fmla="*/ 1271 w 1624"/>
                <a:gd name="T103" fmla="*/ 379 h 426"/>
                <a:gd name="T104" fmla="*/ 1227 w 1624"/>
                <a:gd name="T105" fmla="*/ 350 h 426"/>
                <a:gd name="T106" fmla="*/ 1185 w 1624"/>
                <a:gd name="T107" fmla="*/ 322 h 426"/>
                <a:gd name="T108" fmla="*/ 1129 w 1624"/>
                <a:gd name="T109" fmla="*/ 286 h 426"/>
                <a:gd name="T110" fmla="*/ 1056 w 1624"/>
                <a:gd name="T111" fmla="*/ 255 h 426"/>
                <a:gd name="T112" fmla="*/ 1014 w 1624"/>
                <a:gd name="T113" fmla="*/ 248 h 426"/>
                <a:gd name="T114" fmla="*/ 970 w 1624"/>
                <a:gd name="T115" fmla="*/ 248 h 426"/>
                <a:gd name="T116" fmla="*/ 919 w 1624"/>
                <a:gd name="T117" fmla="*/ 257 h 426"/>
                <a:gd name="T118" fmla="*/ 890 w 1624"/>
                <a:gd name="T119" fmla="*/ 259 h 426"/>
                <a:gd name="T120" fmla="*/ 854 w 1624"/>
                <a:gd name="T121" fmla="*/ 255 h 426"/>
                <a:gd name="T122" fmla="*/ 823 w 1624"/>
                <a:gd name="T123" fmla="*/ 248 h 426"/>
                <a:gd name="T124" fmla="*/ 801 w 1624"/>
                <a:gd name="T125" fmla="*/ 242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4" h="426">
                  <a:moveTo>
                    <a:pt x="801" y="246"/>
                  </a:moveTo>
                  <a:lnTo>
                    <a:pt x="794" y="244"/>
                  </a:lnTo>
                  <a:lnTo>
                    <a:pt x="783" y="242"/>
                  </a:lnTo>
                  <a:lnTo>
                    <a:pt x="772" y="239"/>
                  </a:lnTo>
                  <a:lnTo>
                    <a:pt x="759" y="235"/>
                  </a:lnTo>
                  <a:lnTo>
                    <a:pt x="728" y="226"/>
                  </a:lnTo>
                  <a:lnTo>
                    <a:pt x="712" y="219"/>
                  </a:lnTo>
                  <a:lnTo>
                    <a:pt x="692" y="211"/>
                  </a:lnTo>
                  <a:lnTo>
                    <a:pt x="670" y="197"/>
                  </a:lnTo>
                  <a:lnTo>
                    <a:pt x="648" y="184"/>
                  </a:lnTo>
                  <a:lnTo>
                    <a:pt x="628" y="175"/>
                  </a:lnTo>
                  <a:lnTo>
                    <a:pt x="606" y="166"/>
                  </a:lnTo>
                  <a:lnTo>
                    <a:pt x="566" y="157"/>
                  </a:lnTo>
                  <a:lnTo>
                    <a:pt x="528" y="155"/>
                  </a:lnTo>
                  <a:lnTo>
                    <a:pt x="486" y="157"/>
                  </a:lnTo>
                  <a:lnTo>
                    <a:pt x="444" y="164"/>
                  </a:lnTo>
                  <a:lnTo>
                    <a:pt x="395" y="173"/>
                  </a:lnTo>
                  <a:lnTo>
                    <a:pt x="344" y="184"/>
                  </a:lnTo>
                  <a:lnTo>
                    <a:pt x="317" y="188"/>
                  </a:lnTo>
                  <a:lnTo>
                    <a:pt x="288" y="191"/>
                  </a:lnTo>
                  <a:lnTo>
                    <a:pt x="237" y="191"/>
                  </a:lnTo>
                  <a:lnTo>
                    <a:pt x="213" y="188"/>
                  </a:lnTo>
                  <a:lnTo>
                    <a:pt x="191" y="184"/>
                  </a:lnTo>
                  <a:lnTo>
                    <a:pt x="166" y="177"/>
                  </a:lnTo>
                  <a:lnTo>
                    <a:pt x="144" y="168"/>
                  </a:lnTo>
                  <a:lnTo>
                    <a:pt x="124" y="157"/>
                  </a:lnTo>
                  <a:lnTo>
                    <a:pt x="102" y="146"/>
                  </a:lnTo>
                  <a:lnTo>
                    <a:pt x="84" y="133"/>
                  </a:lnTo>
                  <a:lnTo>
                    <a:pt x="64" y="117"/>
                  </a:lnTo>
                  <a:lnTo>
                    <a:pt x="49" y="100"/>
                  </a:lnTo>
                  <a:lnTo>
                    <a:pt x="31" y="80"/>
                  </a:lnTo>
                  <a:lnTo>
                    <a:pt x="15" y="57"/>
                  </a:lnTo>
                  <a:lnTo>
                    <a:pt x="0" y="35"/>
                  </a:lnTo>
                  <a:lnTo>
                    <a:pt x="11" y="37"/>
                  </a:lnTo>
                  <a:lnTo>
                    <a:pt x="15" y="40"/>
                  </a:lnTo>
                  <a:lnTo>
                    <a:pt x="22" y="40"/>
                  </a:lnTo>
                  <a:lnTo>
                    <a:pt x="35" y="42"/>
                  </a:lnTo>
                  <a:lnTo>
                    <a:pt x="51" y="46"/>
                  </a:lnTo>
                  <a:lnTo>
                    <a:pt x="62" y="49"/>
                  </a:lnTo>
                  <a:lnTo>
                    <a:pt x="75" y="51"/>
                  </a:lnTo>
                  <a:lnTo>
                    <a:pt x="115" y="64"/>
                  </a:lnTo>
                  <a:lnTo>
                    <a:pt x="153" y="71"/>
                  </a:lnTo>
                  <a:lnTo>
                    <a:pt x="189" y="75"/>
                  </a:lnTo>
                  <a:lnTo>
                    <a:pt x="220" y="75"/>
                  </a:lnTo>
                  <a:lnTo>
                    <a:pt x="248" y="73"/>
                  </a:lnTo>
                  <a:lnTo>
                    <a:pt x="275" y="71"/>
                  </a:lnTo>
                  <a:lnTo>
                    <a:pt x="302" y="64"/>
                  </a:lnTo>
                  <a:lnTo>
                    <a:pt x="324" y="55"/>
                  </a:lnTo>
                  <a:lnTo>
                    <a:pt x="368" y="37"/>
                  </a:lnTo>
                  <a:lnTo>
                    <a:pt x="388" y="29"/>
                  </a:lnTo>
                  <a:lnTo>
                    <a:pt x="408" y="22"/>
                  </a:lnTo>
                  <a:lnTo>
                    <a:pt x="448" y="6"/>
                  </a:lnTo>
                  <a:lnTo>
                    <a:pt x="468" y="2"/>
                  </a:lnTo>
                  <a:lnTo>
                    <a:pt x="490" y="0"/>
                  </a:lnTo>
                  <a:lnTo>
                    <a:pt x="521" y="0"/>
                  </a:lnTo>
                  <a:lnTo>
                    <a:pt x="552" y="2"/>
                  </a:lnTo>
                  <a:lnTo>
                    <a:pt x="586" y="9"/>
                  </a:lnTo>
                  <a:lnTo>
                    <a:pt x="615" y="22"/>
                  </a:lnTo>
                  <a:lnTo>
                    <a:pt x="663" y="46"/>
                  </a:lnTo>
                  <a:lnTo>
                    <a:pt x="717" y="71"/>
                  </a:lnTo>
                  <a:lnTo>
                    <a:pt x="772" y="89"/>
                  </a:lnTo>
                  <a:lnTo>
                    <a:pt x="801" y="95"/>
                  </a:lnTo>
                  <a:lnTo>
                    <a:pt x="832" y="102"/>
                  </a:lnTo>
                  <a:lnTo>
                    <a:pt x="892" y="111"/>
                  </a:lnTo>
                  <a:lnTo>
                    <a:pt x="952" y="115"/>
                  </a:lnTo>
                  <a:lnTo>
                    <a:pt x="1007" y="113"/>
                  </a:lnTo>
                  <a:lnTo>
                    <a:pt x="1063" y="108"/>
                  </a:lnTo>
                  <a:lnTo>
                    <a:pt x="1094" y="111"/>
                  </a:lnTo>
                  <a:lnTo>
                    <a:pt x="1127" y="117"/>
                  </a:lnTo>
                  <a:lnTo>
                    <a:pt x="1158" y="126"/>
                  </a:lnTo>
                  <a:lnTo>
                    <a:pt x="1185" y="140"/>
                  </a:lnTo>
                  <a:lnTo>
                    <a:pt x="1205" y="148"/>
                  </a:lnTo>
                  <a:lnTo>
                    <a:pt x="1220" y="160"/>
                  </a:lnTo>
                  <a:lnTo>
                    <a:pt x="1254" y="191"/>
                  </a:lnTo>
                  <a:lnTo>
                    <a:pt x="1285" y="222"/>
                  </a:lnTo>
                  <a:lnTo>
                    <a:pt x="1318" y="255"/>
                  </a:lnTo>
                  <a:lnTo>
                    <a:pt x="1336" y="273"/>
                  </a:lnTo>
                  <a:lnTo>
                    <a:pt x="1356" y="288"/>
                  </a:lnTo>
                  <a:lnTo>
                    <a:pt x="1380" y="302"/>
                  </a:lnTo>
                  <a:lnTo>
                    <a:pt x="1404" y="315"/>
                  </a:lnTo>
                  <a:lnTo>
                    <a:pt x="1436" y="326"/>
                  </a:lnTo>
                  <a:lnTo>
                    <a:pt x="1469" y="335"/>
                  </a:lnTo>
                  <a:lnTo>
                    <a:pt x="1507" y="341"/>
                  </a:lnTo>
                  <a:lnTo>
                    <a:pt x="1549" y="348"/>
                  </a:lnTo>
                  <a:lnTo>
                    <a:pt x="1562" y="348"/>
                  </a:lnTo>
                  <a:lnTo>
                    <a:pt x="1573" y="350"/>
                  </a:lnTo>
                  <a:lnTo>
                    <a:pt x="1589" y="355"/>
                  </a:lnTo>
                  <a:lnTo>
                    <a:pt x="1604" y="355"/>
                  </a:lnTo>
                  <a:lnTo>
                    <a:pt x="1624" y="357"/>
                  </a:lnTo>
                  <a:lnTo>
                    <a:pt x="1604" y="373"/>
                  </a:lnTo>
                  <a:lnTo>
                    <a:pt x="1580" y="388"/>
                  </a:lnTo>
                  <a:lnTo>
                    <a:pt x="1558" y="399"/>
                  </a:lnTo>
                  <a:lnTo>
                    <a:pt x="1535" y="408"/>
                  </a:lnTo>
                  <a:lnTo>
                    <a:pt x="1511" y="417"/>
                  </a:lnTo>
                  <a:lnTo>
                    <a:pt x="1487" y="421"/>
                  </a:lnTo>
                  <a:lnTo>
                    <a:pt x="1464" y="426"/>
                  </a:lnTo>
                  <a:lnTo>
                    <a:pt x="1440" y="426"/>
                  </a:lnTo>
                  <a:lnTo>
                    <a:pt x="1418" y="426"/>
                  </a:lnTo>
                  <a:lnTo>
                    <a:pt x="1393" y="424"/>
                  </a:lnTo>
                  <a:lnTo>
                    <a:pt x="1369" y="419"/>
                  </a:lnTo>
                  <a:lnTo>
                    <a:pt x="1345" y="410"/>
                  </a:lnTo>
                  <a:lnTo>
                    <a:pt x="1320" y="404"/>
                  </a:lnTo>
                  <a:lnTo>
                    <a:pt x="1296" y="393"/>
                  </a:lnTo>
                  <a:lnTo>
                    <a:pt x="1271" y="379"/>
                  </a:lnTo>
                  <a:lnTo>
                    <a:pt x="1249" y="366"/>
                  </a:lnTo>
                  <a:lnTo>
                    <a:pt x="1227" y="350"/>
                  </a:lnTo>
                  <a:lnTo>
                    <a:pt x="1205" y="335"/>
                  </a:lnTo>
                  <a:lnTo>
                    <a:pt x="1185" y="322"/>
                  </a:lnTo>
                  <a:lnTo>
                    <a:pt x="1167" y="308"/>
                  </a:lnTo>
                  <a:lnTo>
                    <a:pt x="1129" y="286"/>
                  </a:lnTo>
                  <a:lnTo>
                    <a:pt x="1094" y="268"/>
                  </a:lnTo>
                  <a:lnTo>
                    <a:pt x="1056" y="255"/>
                  </a:lnTo>
                  <a:lnTo>
                    <a:pt x="1036" y="250"/>
                  </a:lnTo>
                  <a:lnTo>
                    <a:pt x="1014" y="248"/>
                  </a:lnTo>
                  <a:lnTo>
                    <a:pt x="992" y="248"/>
                  </a:lnTo>
                  <a:lnTo>
                    <a:pt x="970" y="248"/>
                  </a:lnTo>
                  <a:lnTo>
                    <a:pt x="945" y="250"/>
                  </a:lnTo>
                  <a:lnTo>
                    <a:pt x="919" y="257"/>
                  </a:lnTo>
                  <a:lnTo>
                    <a:pt x="905" y="259"/>
                  </a:lnTo>
                  <a:lnTo>
                    <a:pt x="890" y="259"/>
                  </a:lnTo>
                  <a:lnTo>
                    <a:pt x="865" y="257"/>
                  </a:lnTo>
                  <a:lnTo>
                    <a:pt x="854" y="255"/>
                  </a:lnTo>
                  <a:lnTo>
                    <a:pt x="839" y="250"/>
                  </a:lnTo>
                  <a:lnTo>
                    <a:pt x="823" y="248"/>
                  </a:lnTo>
                  <a:lnTo>
                    <a:pt x="801" y="246"/>
                  </a:lnTo>
                  <a:lnTo>
                    <a:pt x="801" y="242"/>
                  </a:lnTo>
                  <a:lnTo>
                    <a:pt x="801" y="24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2" name="Freeform 18"/>
            <p:cNvSpPr>
              <a:spLocks/>
            </p:cNvSpPr>
            <p:nvPr/>
          </p:nvSpPr>
          <p:spPr bwMode="auto">
            <a:xfrm>
              <a:off x="795" y="1134"/>
              <a:ext cx="149" cy="151"/>
            </a:xfrm>
            <a:custGeom>
              <a:avLst/>
              <a:gdLst>
                <a:gd name="T0" fmla="*/ 69 w 149"/>
                <a:gd name="T1" fmla="*/ 151 h 151"/>
                <a:gd name="T2" fmla="*/ 54 w 149"/>
                <a:gd name="T3" fmla="*/ 149 h 151"/>
                <a:gd name="T4" fmla="*/ 40 w 149"/>
                <a:gd name="T5" fmla="*/ 142 h 151"/>
                <a:gd name="T6" fmla="*/ 27 w 149"/>
                <a:gd name="T7" fmla="*/ 135 h 151"/>
                <a:gd name="T8" fmla="*/ 16 w 149"/>
                <a:gd name="T9" fmla="*/ 127 h 151"/>
                <a:gd name="T10" fmla="*/ 9 w 149"/>
                <a:gd name="T11" fmla="*/ 113 h 151"/>
                <a:gd name="T12" fmla="*/ 3 w 149"/>
                <a:gd name="T13" fmla="*/ 100 h 151"/>
                <a:gd name="T14" fmla="*/ 0 w 149"/>
                <a:gd name="T15" fmla="*/ 84 h 151"/>
                <a:gd name="T16" fmla="*/ 0 w 149"/>
                <a:gd name="T17" fmla="*/ 69 h 151"/>
                <a:gd name="T18" fmla="*/ 3 w 149"/>
                <a:gd name="T19" fmla="*/ 56 h 151"/>
                <a:gd name="T20" fmla="*/ 7 w 149"/>
                <a:gd name="T21" fmla="*/ 42 h 151"/>
                <a:gd name="T22" fmla="*/ 16 w 149"/>
                <a:gd name="T23" fmla="*/ 31 h 151"/>
                <a:gd name="T24" fmla="*/ 25 w 149"/>
                <a:gd name="T25" fmla="*/ 20 h 151"/>
                <a:gd name="T26" fmla="*/ 36 w 149"/>
                <a:gd name="T27" fmla="*/ 11 h 151"/>
                <a:gd name="T28" fmla="*/ 49 w 149"/>
                <a:gd name="T29" fmla="*/ 5 h 151"/>
                <a:gd name="T30" fmla="*/ 65 w 149"/>
                <a:gd name="T31" fmla="*/ 0 h 151"/>
                <a:gd name="T32" fmla="*/ 80 w 149"/>
                <a:gd name="T33" fmla="*/ 0 h 151"/>
                <a:gd name="T34" fmla="*/ 94 w 149"/>
                <a:gd name="T35" fmla="*/ 2 h 151"/>
                <a:gd name="T36" fmla="*/ 107 w 149"/>
                <a:gd name="T37" fmla="*/ 9 h 151"/>
                <a:gd name="T38" fmla="*/ 120 w 149"/>
                <a:gd name="T39" fmla="*/ 18 h 151"/>
                <a:gd name="T40" fmla="*/ 129 w 149"/>
                <a:gd name="T41" fmla="*/ 27 h 151"/>
                <a:gd name="T42" fmla="*/ 138 w 149"/>
                <a:gd name="T43" fmla="*/ 40 h 151"/>
                <a:gd name="T44" fmla="*/ 145 w 149"/>
                <a:gd name="T45" fmla="*/ 51 h 151"/>
                <a:gd name="T46" fmla="*/ 149 w 149"/>
                <a:gd name="T47" fmla="*/ 67 h 151"/>
                <a:gd name="T48" fmla="*/ 149 w 149"/>
                <a:gd name="T49" fmla="*/ 82 h 151"/>
                <a:gd name="T50" fmla="*/ 147 w 149"/>
                <a:gd name="T51" fmla="*/ 96 h 151"/>
                <a:gd name="T52" fmla="*/ 140 w 149"/>
                <a:gd name="T53" fmla="*/ 111 h 151"/>
                <a:gd name="T54" fmla="*/ 134 w 149"/>
                <a:gd name="T55" fmla="*/ 124 h 151"/>
                <a:gd name="T56" fmla="*/ 123 w 149"/>
                <a:gd name="T57" fmla="*/ 133 h 151"/>
                <a:gd name="T58" fmla="*/ 111 w 149"/>
                <a:gd name="T59" fmla="*/ 142 h 151"/>
                <a:gd name="T60" fmla="*/ 98 w 149"/>
                <a:gd name="T61" fmla="*/ 149 h 151"/>
                <a:gd name="T62" fmla="*/ 83 w 149"/>
                <a:gd name="T63" fmla="*/ 151 h 151"/>
                <a:gd name="T64" fmla="*/ 67 w 149"/>
                <a:gd name="T65" fmla="*/ 151 h 151"/>
                <a:gd name="T66" fmla="*/ 69 w 149"/>
                <a:gd name="T67" fmla="*/ 151 h 1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1">
                  <a:moveTo>
                    <a:pt x="69" y="151"/>
                  </a:moveTo>
                  <a:lnTo>
                    <a:pt x="54" y="149"/>
                  </a:lnTo>
                  <a:lnTo>
                    <a:pt x="40" y="142"/>
                  </a:lnTo>
                  <a:lnTo>
                    <a:pt x="27" y="135"/>
                  </a:lnTo>
                  <a:lnTo>
                    <a:pt x="16" y="127"/>
                  </a:lnTo>
                  <a:lnTo>
                    <a:pt x="9" y="113"/>
                  </a:lnTo>
                  <a:lnTo>
                    <a:pt x="3" y="100"/>
                  </a:lnTo>
                  <a:lnTo>
                    <a:pt x="0" y="84"/>
                  </a:lnTo>
                  <a:lnTo>
                    <a:pt x="0" y="69"/>
                  </a:lnTo>
                  <a:lnTo>
                    <a:pt x="3" y="56"/>
                  </a:lnTo>
                  <a:lnTo>
                    <a:pt x="7" y="42"/>
                  </a:lnTo>
                  <a:lnTo>
                    <a:pt x="16" y="31"/>
                  </a:lnTo>
                  <a:lnTo>
                    <a:pt x="25" y="20"/>
                  </a:lnTo>
                  <a:lnTo>
                    <a:pt x="36" y="11"/>
                  </a:lnTo>
                  <a:lnTo>
                    <a:pt x="49" y="5"/>
                  </a:lnTo>
                  <a:lnTo>
                    <a:pt x="65" y="0"/>
                  </a:lnTo>
                  <a:lnTo>
                    <a:pt x="80" y="0"/>
                  </a:lnTo>
                  <a:lnTo>
                    <a:pt x="94" y="2"/>
                  </a:lnTo>
                  <a:lnTo>
                    <a:pt x="107" y="9"/>
                  </a:lnTo>
                  <a:lnTo>
                    <a:pt x="120" y="18"/>
                  </a:lnTo>
                  <a:lnTo>
                    <a:pt x="129" y="27"/>
                  </a:lnTo>
                  <a:lnTo>
                    <a:pt x="138" y="40"/>
                  </a:lnTo>
                  <a:lnTo>
                    <a:pt x="145" y="51"/>
                  </a:lnTo>
                  <a:lnTo>
                    <a:pt x="149" y="67"/>
                  </a:lnTo>
                  <a:lnTo>
                    <a:pt x="149" y="82"/>
                  </a:lnTo>
                  <a:lnTo>
                    <a:pt x="147" y="96"/>
                  </a:lnTo>
                  <a:lnTo>
                    <a:pt x="140" y="111"/>
                  </a:lnTo>
                  <a:lnTo>
                    <a:pt x="134" y="124"/>
                  </a:lnTo>
                  <a:lnTo>
                    <a:pt x="123" y="133"/>
                  </a:lnTo>
                  <a:lnTo>
                    <a:pt x="111" y="142"/>
                  </a:lnTo>
                  <a:lnTo>
                    <a:pt x="98" y="149"/>
                  </a:lnTo>
                  <a:lnTo>
                    <a:pt x="83" y="151"/>
                  </a:lnTo>
                  <a:lnTo>
                    <a:pt x="67" y="151"/>
                  </a:lnTo>
                  <a:lnTo>
                    <a:pt x="69" y="15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3" name="Freeform 19"/>
            <p:cNvSpPr>
              <a:spLocks/>
            </p:cNvSpPr>
            <p:nvPr/>
          </p:nvSpPr>
          <p:spPr bwMode="auto">
            <a:xfrm>
              <a:off x="534" y="1309"/>
              <a:ext cx="645" cy="821"/>
            </a:xfrm>
            <a:custGeom>
              <a:avLst/>
              <a:gdLst>
                <a:gd name="T0" fmla="*/ 299 w 645"/>
                <a:gd name="T1" fmla="*/ 11 h 821"/>
                <a:gd name="T2" fmla="*/ 293 w 645"/>
                <a:gd name="T3" fmla="*/ 11 h 821"/>
                <a:gd name="T4" fmla="*/ 636 w 645"/>
                <a:gd name="T5" fmla="*/ 819 h 821"/>
                <a:gd name="T6" fmla="*/ 641 w 645"/>
                <a:gd name="T7" fmla="*/ 813 h 821"/>
                <a:gd name="T8" fmla="*/ 6 w 645"/>
                <a:gd name="T9" fmla="*/ 813 h 821"/>
                <a:gd name="T10" fmla="*/ 11 w 645"/>
                <a:gd name="T11" fmla="*/ 819 h 821"/>
                <a:gd name="T12" fmla="*/ 299 w 645"/>
                <a:gd name="T13" fmla="*/ 11 h 821"/>
                <a:gd name="T14" fmla="*/ 297 w 645"/>
                <a:gd name="T15" fmla="*/ 0 h 821"/>
                <a:gd name="T16" fmla="*/ 0 w 645"/>
                <a:gd name="T17" fmla="*/ 821 h 821"/>
                <a:gd name="T18" fmla="*/ 645 w 645"/>
                <a:gd name="T19" fmla="*/ 821 h 821"/>
                <a:gd name="T20" fmla="*/ 297 w 645"/>
                <a:gd name="T21" fmla="*/ 0 h 821"/>
                <a:gd name="T22" fmla="*/ 299 w 645"/>
                <a:gd name="T23" fmla="*/ 11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5" h="821">
                  <a:moveTo>
                    <a:pt x="299" y="11"/>
                  </a:moveTo>
                  <a:lnTo>
                    <a:pt x="293" y="11"/>
                  </a:lnTo>
                  <a:lnTo>
                    <a:pt x="636" y="819"/>
                  </a:lnTo>
                  <a:lnTo>
                    <a:pt x="641" y="813"/>
                  </a:lnTo>
                  <a:lnTo>
                    <a:pt x="6" y="813"/>
                  </a:lnTo>
                  <a:lnTo>
                    <a:pt x="11" y="819"/>
                  </a:lnTo>
                  <a:lnTo>
                    <a:pt x="299" y="11"/>
                  </a:lnTo>
                  <a:lnTo>
                    <a:pt x="297" y="0"/>
                  </a:lnTo>
                  <a:lnTo>
                    <a:pt x="0" y="821"/>
                  </a:lnTo>
                  <a:lnTo>
                    <a:pt x="645" y="821"/>
                  </a:lnTo>
                  <a:lnTo>
                    <a:pt x="297" y="0"/>
                  </a:lnTo>
                  <a:lnTo>
                    <a:pt x="299"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4" name="Freeform 20"/>
            <p:cNvSpPr>
              <a:spLocks/>
            </p:cNvSpPr>
            <p:nvPr/>
          </p:nvSpPr>
          <p:spPr bwMode="auto">
            <a:xfrm>
              <a:off x="827" y="1325"/>
              <a:ext cx="8" cy="801"/>
            </a:xfrm>
            <a:custGeom>
              <a:avLst/>
              <a:gdLst>
                <a:gd name="T0" fmla="*/ 0 w 8"/>
                <a:gd name="T1" fmla="*/ 0 h 801"/>
                <a:gd name="T2" fmla="*/ 2 w 8"/>
                <a:gd name="T3" fmla="*/ 801 h 801"/>
                <a:gd name="T4" fmla="*/ 8 w 8"/>
                <a:gd name="T5" fmla="*/ 801 h 801"/>
                <a:gd name="T6" fmla="*/ 6 w 8"/>
                <a:gd name="T7" fmla="*/ 0 h 801"/>
                <a:gd name="T8" fmla="*/ 0 w 8"/>
                <a:gd name="T9" fmla="*/ 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01">
                  <a:moveTo>
                    <a:pt x="0" y="0"/>
                  </a:moveTo>
                  <a:lnTo>
                    <a:pt x="2" y="801"/>
                  </a:lnTo>
                  <a:lnTo>
                    <a:pt x="8" y="801"/>
                  </a:lnTo>
                  <a:lnTo>
                    <a:pt x="6"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5" name="Freeform 21"/>
            <p:cNvSpPr>
              <a:spLocks/>
            </p:cNvSpPr>
            <p:nvPr/>
          </p:nvSpPr>
          <p:spPr bwMode="auto">
            <a:xfrm>
              <a:off x="385" y="2122"/>
              <a:ext cx="919" cy="48"/>
            </a:xfrm>
            <a:custGeom>
              <a:avLst/>
              <a:gdLst>
                <a:gd name="T0" fmla="*/ 919 w 919"/>
                <a:gd name="T1" fmla="*/ 42 h 48"/>
                <a:gd name="T2" fmla="*/ 919 w 919"/>
                <a:gd name="T3" fmla="*/ 0 h 48"/>
                <a:gd name="T4" fmla="*/ 0 w 919"/>
                <a:gd name="T5" fmla="*/ 4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4"/>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 name="Freeform 22"/>
            <p:cNvSpPr>
              <a:spLocks/>
            </p:cNvSpPr>
            <p:nvPr/>
          </p:nvSpPr>
          <p:spPr bwMode="auto">
            <a:xfrm>
              <a:off x="492" y="2146"/>
              <a:ext cx="712" cy="66"/>
            </a:xfrm>
            <a:custGeom>
              <a:avLst/>
              <a:gdLst>
                <a:gd name="T0" fmla="*/ 712 w 712"/>
                <a:gd name="T1" fmla="*/ 62 h 66"/>
                <a:gd name="T2" fmla="*/ 710 w 712"/>
                <a:gd name="T3" fmla="*/ 0 h 66"/>
                <a:gd name="T4" fmla="*/ 0 w 712"/>
                <a:gd name="T5" fmla="*/ 4 h 66"/>
                <a:gd name="T6" fmla="*/ 0 w 712"/>
                <a:gd name="T7" fmla="*/ 66 h 66"/>
                <a:gd name="T8" fmla="*/ 712 w 712"/>
                <a:gd name="T9" fmla="*/ 6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6">
                  <a:moveTo>
                    <a:pt x="712" y="62"/>
                  </a:moveTo>
                  <a:lnTo>
                    <a:pt x="710" y="0"/>
                  </a:lnTo>
                  <a:lnTo>
                    <a:pt x="0" y="4"/>
                  </a:lnTo>
                  <a:lnTo>
                    <a:pt x="0" y="66"/>
                  </a:lnTo>
                  <a:lnTo>
                    <a:pt x="712" y="6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7" name="Freeform 23"/>
            <p:cNvSpPr>
              <a:spLocks/>
            </p:cNvSpPr>
            <p:nvPr/>
          </p:nvSpPr>
          <p:spPr bwMode="auto">
            <a:xfrm>
              <a:off x="598" y="2190"/>
              <a:ext cx="519" cy="74"/>
            </a:xfrm>
            <a:custGeom>
              <a:avLst/>
              <a:gdLst>
                <a:gd name="T0" fmla="*/ 519 w 519"/>
                <a:gd name="T1" fmla="*/ 0 h 74"/>
                <a:gd name="T2" fmla="*/ 0 w 519"/>
                <a:gd name="T3" fmla="*/ 3 h 74"/>
                <a:gd name="T4" fmla="*/ 2 w 519"/>
                <a:gd name="T5" fmla="*/ 3 h 74"/>
                <a:gd name="T6" fmla="*/ 4 w 519"/>
                <a:gd name="T7" fmla="*/ 16 h 74"/>
                <a:gd name="T8" fmla="*/ 9 w 519"/>
                <a:gd name="T9" fmla="*/ 29 h 74"/>
                <a:gd name="T10" fmla="*/ 18 w 519"/>
                <a:gd name="T11" fmla="*/ 40 h 74"/>
                <a:gd name="T12" fmla="*/ 27 w 519"/>
                <a:gd name="T13" fmla="*/ 51 h 74"/>
                <a:gd name="T14" fmla="*/ 36 w 519"/>
                <a:gd name="T15" fmla="*/ 60 h 74"/>
                <a:gd name="T16" fmla="*/ 49 w 519"/>
                <a:gd name="T17" fmla="*/ 67 h 74"/>
                <a:gd name="T18" fmla="*/ 60 w 519"/>
                <a:gd name="T19" fmla="*/ 71 h 74"/>
                <a:gd name="T20" fmla="*/ 73 w 519"/>
                <a:gd name="T21" fmla="*/ 74 h 74"/>
                <a:gd name="T22" fmla="*/ 69 w 519"/>
                <a:gd name="T23" fmla="*/ 74 h 74"/>
                <a:gd name="T24" fmla="*/ 448 w 519"/>
                <a:gd name="T25" fmla="*/ 69 h 74"/>
                <a:gd name="T26" fmla="*/ 453 w 519"/>
                <a:gd name="T27" fmla="*/ 69 h 74"/>
                <a:gd name="T28" fmla="*/ 462 w 519"/>
                <a:gd name="T29" fmla="*/ 67 h 74"/>
                <a:gd name="T30" fmla="*/ 473 w 519"/>
                <a:gd name="T31" fmla="*/ 65 h 74"/>
                <a:gd name="T32" fmla="*/ 484 w 519"/>
                <a:gd name="T33" fmla="*/ 58 h 74"/>
                <a:gd name="T34" fmla="*/ 495 w 519"/>
                <a:gd name="T35" fmla="*/ 49 h 74"/>
                <a:gd name="T36" fmla="*/ 506 w 519"/>
                <a:gd name="T37" fmla="*/ 38 h 74"/>
                <a:gd name="T38" fmla="*/ 513 w 519"/>
                <a:gd name="T39" fmla="*/ 27 h 74"/>
                <a:gd name="T40" fmla="*/ 519 w 519"/>
                <a:gd name="T41" fmla="*/ 14 h 74"/>
                <a:gd name="T42" fmla="*/ 519 w 51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9" h="74">
                  <a:moveTo>
                    <a:pt x="519" y="0"/>
                  </a:moveTo>
                  <a:lnTo>
                    <a:pt x="0" y="3"/>
                  </a:lnTo>
                  <a:lnTo>
                    <a:pt x="2" y="3"/>
                  </a:lnTo>
                  <a:lnTo>
                    <a:pt x="4" y="16"/>
                  </a:lnTo>
                  <a:lnTo>
                    <a:pt x="9" y="29"/>
                  </a:lnTo>
                  <a:lnTo>
                    <a:pt x="18" y="40"/>
                  </a:lnTo>
                  <a:lnTo>
                    <a:pt x="27" y="51"/>
                  </a:lnTo>
                  <a:lnTo>
                    <a:pt x="36" y="60"/>
                  </a:lnTo>
                  <a:lnTo>
                    <a:pt x="49" y="67"/>
                  </a:lnTo>
                  <a:lnTo>
                    <a:pt x="60" y="71"/>
                  </a:lnTo>
                  <a:lnTo>
                    <a:pt x="73" y="74"/>
                  </a:lnTo>
                  <a:lnTo>
                    <a:pt x="69" y="74"/>
                  </a:lnTo>
                  <a:lnTo>
                    <a:pt x="448" y="69"/>
                  </a:lnTo>
                  <a:lnTo>
                    <a:pt x="453" y="69"/>
                  </a:lnTo>
                  <a:lnTo>
                    <a:pt x="462" y="67"/>
                  </a:lnTo>
                  <a:lnTo>
                    <a:pt x="473" y="65"/>
                  </a:lnTo>
                  <a:lnTo>
                    <a:pt x="484" y="58"/>
                  </a:lnTo>
                  <a:lnTo>
                    <a:pt x="495" y="49"/>
                  </a:lnTo>
                  <a:lnTo>
                    <a:pt x="506" y="38"/>
                  </a:lnTo>
                  <a:lnTo>
                    <a:pt x="513" y="27"/>
                  </a:lnTo>
                  <a:lnTo>
                    <a:pt x="519" y="14"/>
                  </a:lnTo>
                  <a:lnTo>
                    <a:pt x="519"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8" name="Freeform 24"/>
            <p:cNvSpPr>
              <a:spLocks/>
            </p:cNvSpPr>
            <p:nvPr/>
          </p:nvSpPr>
          <p:spPr bwMode="auto">
            <a:xfrm>
              <a:off x="1557" y="981"/>
              <a:ext cx="115" cy="113"/>
            </a:xfrm>
            <a:custGeom>
              <a:avLst/>
              <a:gdLst>
                <a:gd name="T0" fmla="*/ 57 w 115"/>
                <a:gd name="T1" fmla="*/ 2 h 113"/>
                <a:gd name="T2" fmla="*/ 68 w 115"/>
                <a:gd name="T3" fmla="*/ 4 h 113"/>
                <a:gd name="T4" fmla="*/ 79 w 115"/>
                <a:gd name="T5" fmla="*/ 7 h 113"/>
                <a:gd name="T6" fmla="*/ 91 w 115"/>
                <a:gd name="T7" fmla="*/ 11 h 113"/>
                <a:gd name="T8" fmla="*/ 97 w 115"/>
                <a:gd name="T9" fmla="*/ 18 h 113"/>
                <a:gd name="T10" fmla="*/ 106 w 115"/>
                <a:gd name="T11" fmla="*/ 27 h 113"/>
                <a:gd name="T12" fmla="*/ 111 w 115"/>
                <a:gd name="T13" fmla="*/ 36 h 113"/>
                <a:gd name="T14" fmla="*/ 113 w 115"/>
                <a:gd name="T15" fmla="*/ 47 h 113"/>
                <a:gd name="T16" fmla="*/ 115 w 115"/>
                <a:gd name="T17" fmla="*/ 58 h 113"/>
                <a:gd name="T18" fmla="*/ 113 w 115"/>
                <a:gd name="T19" fmla="*/ 69 h 113"/>
                <a:gd name="T20" fmla="*/ 111 w 115"/>
                <a:gd name="T21" fmla="*/ 80 h 113"/>
                <a:gd name="T22" fmla="*/ 106 w 115"/>
                <a:gd name="T23" fmla="*/ 89 h 113"/>
                <a:gd name="T24" fmla="*/ 91 w 115"/>
                <a:gd name="T25" fmla="*/ 104 h 113"/>
                <a:gd name="T26" fmla="*/ 79 w 115"/>
                <a:gd name="T27" fmla="*/ 111 h 113"/>
                <a:gd name="T28" fmla="*/ 68 w 115"/>
                <a:gd name="T29" fmla="*/ 113 h 113"/>
                <a:gd name="T30" fmla="*/ 57 w 115"/>
                <a:gd name="T31" fmla="*/ 113 h 113"/>
                <a:gd name="T32" fmla="*/ 46 w 115"/>
                <a:gd name="T33" fmla="*/ 113 h 113"/>
                <a:gd name="T34" fmla="*/ 35 w 115"/>
                <a:gd name="T35" fmla="*/ 111 h 113"/>
                <a:gd name="T36" fmla="*/ 24 w 115"/>
                <a:gd name="T37" fmla="*/ 104 h 113"/>
                <a:gd name="T38" fmla="*/ 8 w 115"/>
                <a:gd name="T39" fmla="*/ 89 h 113"/>
                <a:gd name="T40" fmla="*/ 4 w 115"/>
                <a:gd name="T41" fmla="*/ 80 h 113"/>
                <a:gd name="T42" fmla="*/ 0 w 115"/>
                <a:gd name="T43" fmla="*/ 69 h 113"/>
                <a:gd name="T44" fmla="*/ 0 w 115"/>
                <a:gd name="T45" fmla="*/ 58 h 113"/>
                <a:gd name="T46" fmla="*/ 0 w 115"/>
                <a:gd name="T47" fmla="*/ 47 h 113"/>
                <a:gd name="T48" fmla="*/ 4 w 115"/>
                <a:gd name="T49" fmla="*/ 36 h 113"/>
                <a:gd name="T50" fmla="*/ 8 w 115"/>
                <a:gd name="T51" fmla="*/ 27 h 113"/>
                <a:gd name="T52" fmla="*/ 17 w 115"/>
                <a:gd name="T53" fmla="*/ 18 h 113"/>
                <a:gd name="T54" fmla="*/ 24 w 115"/>
                <a:gd name="T55" fmla="*/ 11 h 113"/>
                <a:gd name="T56" fmla="*/ 35 w 115"/>
                <a:gd name="T57" fmla="*/ 7 h 113"/>
                <a:gd name="T58" fmla="*/ 46 w 115"/>
                <a:gd name="T59" fmla="*/ 4 h 113"/>
                <a:gd name="T60" fmla="*/ 57 w 115"/>
                <a:gd name="T61" fmla="*/ 2 h 113"/>
                <a:gd name="T62" fmla="*/ 55 w 115"/>
                <a:gd name="T63" fmla="*/ 0 h 113"/>
                <a:gd name="T64" fmla="*/ 57 w 115"/>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3">
                  <a:moveTo>
                    <a:pt x="57" y="2"/>
                  </a:moveTo>
                  <a:lnTo>
                    <a:pt x="68" y="4"/>
                  </a:lnTo>
                  <a:lnTo>
                    <a:pt x="79" y="7"/>
                  </a:lnTo>
                  <a:lnTo>
                    <a:pt x="91" y="11"/>
                  </a:lnTo>
                  <a:lnTo>
                    <a:pt x="97" y="18"/>
                  </a:lnTo>
                  <a:lnTo>
                    <a:pt x="106" y="27"/>
                  </a:lnTo>
                  <a:lnTo>
                    <a:pt x="111" y="36"/>
                  </a:lnTo>
                  <a:lnTo>
                    <a:pt x="113" y="47"/>
                  </a:lnTo>
                  <a:lnTo>
                    <a:pt x="115" y="58"/>
                  </a:lnTo>
                  <a:lnTo>
                    <a:pt x="113" y="69"/>
                  </a:lnTo>
                  <a:lnTo>
                    <a:pt x="111" y="80"/>
                  </a:lnTo>
                  <a:lnTo>
                    <a:pt x="106" y="89"/>
                  </a:lnTo>
                  <a:lnTo>
                    <a:pt x="91" y="104"/>
                  </a:lnTo>
                  <a:lnTo>
                    <a:pt x="79" y="111"/>
                  </a:lnTo>
                  <a:lnTo>
                    <a:pt x="68" y="113"/>
                  </a:lnTo>
                  <a:lnTo>
                    <a:pt x="57" y="113"/>
                  </a:lnTo>
                  <a:lnTo>
                    <a:pt x="46" y="113"/>
                  </a:lnTo>
                  <a:lnTo>
                    <a:pt x="35" y="111"/>
                  </a:lnTo>
                  <a:lnTo>
                    <a:pt x="24" y="104"/>
                  </a:lnTo>
                  <a:lnTo>
                    <a:pt x="8" y="89"/>
                  </a:lnTo>
                  <a:lnTo>
                    <a:pt x="4" y="80"/>
                  </a:lnTo>
                  <a:lnTo>
                    <a:pt x="0" y="69"/>
                  </a:lnTo>
                  <a:lnTo>
                    <a:pt x="0" y="58"/>
                  </a:lnTo>
                  <a:lnTo>
                    <a:pt x="0" y="47"/>
                  </a:lnTo>
                  <a:lnTo>
                    <a:pt x="4" y="36"/>
                  </a:lnTo>
                  <a:lnTo>
                    <a:pt x="8" y="27"/>
                  </a:lnTo>
                  <a:lnTo>
                    <a:pt x="17" y="18"/>
                  </a:lnTo>
                  <a:lnTo>
                    <a:pt x="24" y="11"/>
                  </a:lnTo>
                  <a:lnTo>
                    <a:pt x="35" y="7"/>
                  </a:lnTo>
                  <a:lnTo>
                    <a:pt x="46" y="4"/>
                  </a:lnTo>
                  <a:lnTo>
                    <a:pt x="57" y="2"/>
                  </a:lnTo>
                  <a:lnTo>
                    <a:pt x="55" y="0"/>
                  </a:lnTo>
                  <a:lnTo>
                    <a:pt x="57" y="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9" name="Freeform 25"/>
            <p:cNvSpPr>
              <a:spLocks/>
            </p:cNvSpPr>
            <p:nvPr/>
          </p:nvSpPr>
          <p:spPr bwMode="auto">
            <a:xfrm>
              <a:off x="1463" y="1119"/>
              <a:ext cx="307" cy="488"/>
            </a:xfrm>
            <a:custGeom>
              <a:avLst/>
              <a:gdLst>
                <a:gd name="T0" fmla="*/ 151 w 307"/>
                <a:gd name="T1" fmla="*/ 488 h 488"/>
                <a:gd name="T2" fmla="*/ 127 w 307"/>
                <a:gd name="T3" fmla="*/ 486 h 488"/>
                <a:gd name="T4" fmla="*/ 105 w 307"/>
                <a:gd name="T5" fmla="*/ 483 h 488"/>
                <a:gd name="T6" fmla="*/ 87 w 307"/>
                <a:gd name="T7" fmla="*/ 479 h 488"/>
                <a:gd name="T8" fmla="*/ 69 w 307"/>
                <a:gd name="T9" fmla="*/ 472 h 488"/>
                <a:gd name="T10" fmla="*/ 54 w 307"/>
                <a:gd name="T11" fmla="*/ 463 h 488"/>
                <a:gd name="T12" fmla="*/ 43 w 307"/>
                <a:gd name="T13" fmla="*/ 452 h 488"/>
                <a:gd name="T14" fmla="*/ 29 w 307"/>
                <a:gd name="T15" fmla="*/ 439 h 488"/>
                <a:gd name="T16" fmla="*/ 18 w 307"/>
                <a:gd name="T17" fmla="*/ 423 h 488"/>
                <a:gd name="T18" fmla="*/ 11 w 307"/>
                <a:gd name="T19" fmla="*/ 408 h 488"/>
                <a:gd name="T20" fmla="*/ 5 w 307"/>
                <a:gd name="T21" fmla="*/ 392 h 488"/>
                <a:gd name="T22" fmla="*/ 0 w 307"/>
                <a:gd name="T23" fmla="*/ 375 h 488"/>
                <a:gd name="T24" fmla="*/ 0 w 307"/>
                <a:gd name="T25" fmla="*/ 359 h 488"/>
                <a:gd name="T26" fmla="*/ 0 w 307"/>
                <a:gd name="T27" fmla="*/ 324 h 488"/>
                <a:gd name="T28" fmla="*/ 9 w 307"/>
                <a:gd name="T29" fmla="*/ 288 h 488"/>
                <a:gd name="T30" fmla="*/ 14 w 307"/>
                <a:gd name="T31" fmla="*/ 268 h 488"/>
                <a:gd name="T32" fmla="*/ 20 w 307"/>
                <a:gd name="T33" fmla="*/ 248 h 488"/>
                <a:gd name="T34" fmla="*/ 36 w 307"/>
                <a:gd name="T35" fmla="*/ 201 h 488"/>
                <a:gd name="T36" fmla="*/ 58 w 307"/>
                <a:gd name="T37" fmla="*/ 157 h 488"/>
                <a:gd name="T38" fmla="*/ 78 w 307"/>
                <a:gd name="T39" fmla="*/ 117 h 488"/>
                <a:gd name="T40" fmla="*/ 91 w 307"/>
                <a:gd name="T41" fmla="*/ 91 h 488"/>
                <a:gd name="T42" fmla="*/ 109 w 307"/>
                <a:gd name="T43" fmla="*/ 64 h 488"/>
                <a:gd name="T44" fmla="*/ 129 w 307"/>
                <a:gd name="T45" fmla="*/ 33 h 488"/>
                <a:gd name="T46" fmla="*/ 151 w 307"/>
                <a:gd name="T47" fmla="*/ 0 h 488"/>
                <a:gd name="T48" fmla="*/ 178 w 307"/>
                <a:gd name="T49" fmla="*/ 33 h 488"/>
                <a:gd name="T50" fmla="*/ 198 w 307"/>
                <a:gd name="T51" fmla="*/ 64 h 488"/>
                <a:gd name="T52" fmla="*/ 216 w 307"/>
                <a:gd name="T53" fmla="*/ 91 h 488"/>
                <a:gd name="T54" fmla="*/ 229 w 307"/>
                <a:gd name="T55" fmla="*/ 117 h 488"/>
                <a:gd name="T56" fmla="*/ 247 w 307"/>
                <a:gd name="T57" fmla="*/ 157 h 488"/>
                <a:gd name="T58" fmla="*/ 269 w 307"/>
                <a:gd name="T59" fmla="*/ 201 h 488"/>
                <a:gd name="T60" fmla="*/ 284 w 307"/>
                <a:gd name="T61" fmla="*/ 248 h 488"/>
                <a:gd name="T62" fmla="*/ 298 w 307"/>
                <a:gd name="T63" fmla="*/ 288 h 488"/>
                <a:gd name="T64" fmla="*/ 304 w 307"/>
                <a:gd name="T65" fmla="*/ 324 h 488"/>
                <a:gd name="T66" fmla="*/ 307 w 307"/>
                <a:gd name="T67" fmla="*/ 359 h 488"/>
                <a:gd name="T68" fmla="*/ 304 w 307"/>
                <a:gd name="T69" fmla="*/ 375 h 488"/>
                <a:gd name="T70" fmla="*/ 300 w 307"/>
                <a:gd name="T71" fmla="*/ 392 h 488"/>
                <a:gd name="T72" fmla="*/ 293 w 307"/>
                <a:gd name="T73" fmla="*/ 408 h 488"/>
                <a:gd name="T74" fmla="*/ 284 w 307"/>
                <a:gd name="T75" fmla="*/ 423 h 488"/>
                <a:gd name="T76" fmla="*/ 276 w 307"/>
                <a:gd name="T77" fmla="*/ 439 h 488"/>
                <a:gd name="T78" fmla="*/ 264 w 307"/>
                <a:gd name="T79" fmla="*/ 452 h 488"/>
                <a:gd name="T80" fmla="*/ 251 w 307"/>
                <a:gd name="T81" fmla="*/ 463 h 488"/>
                <a:gd name="T82" fmla="*/ 238 w 307"/>
                <a:gd name="T83" fmla="*/ 472 h 488"/>
                <a:gd name="T84" fmla="*/ 220 w 307"/>
                <a:gd name="T85" fmla="*/ 479 h 488"/>
                <a:gd name="T86" fmla="*/ 200 w 307"/>
                <a:gd name="T87" fmla="*/ 483 h 488"/>
                <a:gd name="T88" fmla="*/ 178 w 307"/>
                <a:gd name="T89" fmla="*/ 486 h 488"/>
                <a:gd name="T90" fmla="*/ 153 w 307"/>
                <a:gd name="T91" fmla="*/ 488 h 488"/>
                <a:gd name="T92" fmla="*/ 151 w 307"/>
                <a:gd name="T93" fmla="*/ 486 h 488"/>
                <a:gd name="T94" fmla="*/ 149 w 307"/>
                <a:gd name="T95" fmla="*/ 486 h 488"/>
                <a:gd name="T96" fmla="*/ 151 w 307"/>
                <a:gd name="T97" fmla="*/ 488 h 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 h="488">
                  <a:moveTo>
                    <a:pt x="151" y="488"/>
                  </a:moveTo>
                  <a:lnTo>
                    <a:pt x="127" y="486"/>
                  </a:lnTo>
                  <a:lnTo>
                    <a:pt x="105" y="483"/>
                  </a:lnTo>
                  <a:lnTo>
                    <a:pt x="87" y="479"/>
                  </a:lnTo>
                  <a:lnTo>
                    <a:pt x="69" y="472"/>
                  </a:lnTo>
                  <a:lnTo>
                    <a:pt x="54" y="463"/>
                  </a:lnTo>
                  <a:lnTo>
                    <a:pt x="43" y="452"/>
                  </a:lnTo>
                  <a:lnTo>
                    <a:pt x="29" y="439"/>
                  </a:lnTo>
                  <a:lnTo>
                    <a:pt x="18" y="423"/>
                  </a:lnTo>
                  <a:lnTo>
                    <a:pt x="11" y="408"/>
                  </a:lnTo>
                  <a:lnTo>
                    <a:pt x="5" y="392"/>
                  </a:lnTo>
                  <a:lnTo>
                    <a:pt x="0" y="375"/>
                  </a:lnTo>
                  <a:lnTo>
                    <a:pt x="0" y="359"/>
                  </a:lnTo>
                  <a:lnTo>
                    <a:pt x="0" y="324"/>
                  </a:lnTo>
                  <a:lnTo>
                    <a:pt x="9" y="288"/>
                  </a:lnTo>
                  <a:lnTo>
                    <a:pt x="14" y="268"/>
                  </a:lnTo>
                  <a:lnTo>
                    <a:pt x="20" y="248"/>
                  </a:lnTo>
                  <a:lnTo>
                    <a:pt x="36" y="201"/>
                  </a:lnTo>
                  <a:lnTo>
                    <a:pt x="58" y="157"/>
                  </a:lnTo>
                  <a:lnTo>
                    <a:pt x="78" y="117"/>
                  </a:lnTo>
                  <a:lnTo>
                    <a:pt x="91" y="91"/>
                  </a:lnTo>
                  <a:lnTo>
                    <a:pt x="109" y="64"/>
                  </a:lnTo>
                  <a:lnTo>
                    <a:pt x="129" y="33"/>
                  </a:lnTo>
                  <a:lnTo>
                    <a:pt x="151" y="0"/>
                  </a:lnTo>
                  <a:lnTo>
                    <a:pt x="178" y="33"/>
                  </a:lnTo>
                  <a:lnTo>
                    <a:pt x="198" y="64"/>
                  </a:lnTo>
                  <a:lnTo>
                    <a:pt x="216" y="91"/>
                  </a:lnTo>
                  <a:lnTo>
                    <a:pt x="229" y="117"/>
                  </a:lnTo>
                  <a:lnTo>
                    <a:pt x="247" y="157"/>
                  </a:lnTo>
                  <a:lnTo>
                    <a:pt x="269" y="201"/>
                  </a:lnTo>
                  <a:lnTo>
                    <a:pt x="284" y="248"/>
                  </a:lnTo>
                  <a:lnTo>
                    <a:pt x="298" y="288"/>
                  </a:lnTo>
                  <a:lnTo>
                    <a:pt x="304" y="324"/>
                  </a:lnTo>
                  <a:lnTo>
                    <a:pt x="307" y="359"/>
                  </a:lnTo>
                  <a:lnTo>
                    <a:pt x="304" y="375"/>
                  </a:lnTo>
                  <a:lnTo>
                    <a:pt x="300" y="392"/>
                  </a:lnTo>
                  <a:lnTo>
                    <a:pt x="293" y="408"/>
                  </a:lnTo>
                  <a:lnTo>
                    <a:pt x="284" y="423"/>
                  </a:lnTo>
                  <a:lnTo>
                    <a:pt x="276" y="439"/>
                  </a:lnTo>
                  <a:lnTo>
                    <a:pt x="264" y="452"/>
                  </a:lnTo>
                  <a:lnTo>
                    <a:pt x="251" y="463"/>
                  </a:lnTo>
                  <a:lnTo>
                    <a:pt x="238" y="472"/>
                  </a:lnTo>
                  <a:lnTo>
                    <a:pt x="220" y="479"/>
                  </a:lnTo>
                  <a:lnTo>
                    <a:pt x="200" y="483"/>
                  </a:lnTo>
                  <a:lnTo>
                    <a:pt x="178" y="486"/>
                  </a:lnTo>
                  <a:lnTo>
                    <a:pt x="153" y="488"/>
                  </a:lnTo>
                  <a:lnTo>
                    <a:pt x="151" y="486"/>
                  </a:lnTo>
                  <a:lnTo>
                    <a:pt x="149" y="486"/>
                  </a:lnTo>
                  <a:lnTo>
                    <a:pt x="151" y="48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50" name="Freeform 26"/>
            <p:cNvSpPr>
              <a:spLocks/>
            </p:cNvSpPr>
            <p:nvPr/>
          </p:nvSpPr>
          <p:spPr bwMode="auto">
            <a:xfrm>
              <a:off x="1506" y="2188"/>
              <a:ext cx="208" cy="530"/>
            </a:xfrm>
            <a:custGeom>
              <a:avLst/>
              <a:gdLst>
                <a:gd name="T0" fmla="*/ 104 w 208"/>
                <a:gd name="T1" fmla="*/ 530 h 530"/>
                <a:gd name="T2" fmla="*/ 115 w 208"/>
                <a:gd name="T3" fmla="*/ 528 h 530"/>
                <a:gd name="T4" fmla="*/ 126 w 208"/>
                <a:gd name="T5" fmla="*/ 526 h 530"/>
                <a:gd name="T6" fmla="*/ 135 w 208"/>
                <a:gd name="T7" fmla="*/ 519 h 530"/>
                <a:gd name="T8" fmla="*/ 144 w 208"/>
                <a:gd name="T9" fmla="*/ 510 h 530"/>
                <a:gd name="T10" fmla="*/ 153 w 208"/>
                <a:gd name="T11" fmla="*/ 497 h 530"/>
                <a:gd name="T12" fmla="*/ 162 w 208"/>
                <a:gd name="T13" fmla="*/ 484 h 530"/>
                <a:gd name="T14" fmla="*/ 170 w 208"/>
                <a:gd name="T15" fmla="*/ 468 h 530"/>
                <a:gd name="T16" fmla="*/ 177 w 208"/>
                <a:gd name="T17" fmla="*/ 453 h 530"/>
                <a:gd name="T18" fmla="*/ 190 w 208"/>
                <a:gd name="T19" fmla="*/ 413 h 530"/>
                <a:gd name="T20" fmla="*/ 199 w 208"/>
                <a:gd name="T21" fmla="*/ 366 h 530"/>
                <a:gd name="T22" fmla="*/ 204 w 208"/>
                <a:gd name="T23" fmla="*/ 317 h 530"/>
                <a:gd name="T24" fmla="*/ 208 w 208"/>
                <a:gd name="T25" fmla="*/ 262 h 530"/>
                <a:gd name="T26" fmla="*/ 204 w 208"/>
                <a:gd name="T27" fmla="*/ 211 h 530"/>
                <a:gd name="T28" fmla="*/ 199 w 208"/>
                <a:gd name="T29" fmla="*/ 162 h 530"/>
                <a:gd name="T30" fmla="*/ 190 w 208"/>
                <a:gd name="T31" fmla="*/ 118 h 530"/>
                <a:gd name="T32" fmla="*/ 177 w 208"/>
                <a:gd name="T33" fmla="*/ 78 h 530"/>
                <a:gd name="T34" fmla="*/ 170 w 208"/>
                <a:gd name="T35" fmla="*/ 60 h 530"/>
                <a:gd name="T36" fmla="*/ 162 w 208"/>
                <a:gd name="T37" fmla="*/ 44 h 530"/>
                <a:gd name="T38" fmla="*/ 153 w 208"/>
                <a:gd name="T39" fmla="*/ 31 h 530"/>
                <a:gd name="T40" fmla="*/ 144 w 208"/>
                <a:gd name="T41" fmla="*/ 20 h 530"/>
                <a:gd name="T42" fmla="*/ 135 w 208"/>
                <a:gd name="T43" fmla="*/ 11 h 530"/>
                <a:gd name="T44" fmla="*/ 126 w 208"/>
                <a:gd name="T45" fmla="*/ 5 h 530"/>
                <a:gd name="T46" fmla="*/ 115 w 208"/>
                <a:gd name="T47" fmla="*/ 0 h 530"/>
                <a:gd name="T48" fmla="*/ 104 w 208"/>
                <a:gd name="T49" fmla="*/ 0 h 530"/>
                <a:gd name="T50" fmla="*/ 93 w 208"/>
                <a:gd name="T51" fmla="*/ 0 h 530"/>
                <a:gd name="T52" fmla="*/ 82 w 208"/>
                <a:gd name="T53" fmla="*/ 5 h 530"/>
                <a:gd name="T54" fmla="*/ 73 w 208"/>
                <a:gd name="T55" fmla="*/ 11 h 530"/>
                <a:gd name="T56" fmla="*/ 62 w 208"/>
                <a:gd name="T57" fmla="*/ 20 h 530"/>
                <a:gd name="T58" fmla="*/ 53 w 208"/>
                <a:gd name="T59" fmla="*/ 31 h 530"/>
                <a:gd name="T60" fmla="*/ 44 w 208"/>
                <a:gd name="T61" fmla="*/ 44 h 530"/>
                <a:gd name="T62" fmla="*/ 37 w 208"/>
                <a:gd name="T63" fmla="*/ 60 h 530"/>
                <a:gd name="T64" fmla="*/ 31 w 208"/>
                <a:gd name="T65" fmla="*/ 78 h 530"/>
                <a:gd name="T66" fmla="*/ 17 w 208"/>
                <a:gd name="T67" fmla="*/ 118 h 530"/>
                <a:gd name="T68" fmla="*/ 8 w 208"/>
                <a:gd name="T69" fmla="*/ 162 h 530"/>
                <a:gd name="T70" fmla="*/ 2 w 208"/>
                <a:gd name="T71" fmla="*/ 211 h 530"/>
                <a:gd name="T72" fmla="*/ 0 w 208"/>
                <a:gd name="T73" fmla="*/ 262 h 530"/>
                <a:gd name="T74" fmla="*/ 2 w 208"/>
                <a:gd name="T75" fmla="*/ 317 h 530"/>
                <a:gd name="T76" fmla="*/ 8 w 208"/>
                <a:gd name="T77" fmla="*/ 366 h 530"/>
                <a:gd name="T78" fmla="*/ 17 w 208"/>
                <a:gd name="T79" fmla="*/ 413 h 530"/>
                <a:gd name="T80" fmla="*/ 31 w 208"/>
                <a:gd name="T81" fmla="*/ 453 h 530"/>
                <a:gd name="T82" fmla="*/ 37 w 208"/>
                <a:gd name="T83" fmla="*/ 468 h 530"/>
                <a:gd name="T84" fmla="*/ 44 w 208"/>
                <a:gd name="T85" fmla="*/ 484 h 530"/>
                <a:gd name="T86" fmla="*/ 53 w 208"/>
                <a:gd name="T87" fmla="*/ 497 h 530"/>
                <a:gd name="T88" fmla="*/ 62 w 208"/>
                <a:gd name="T89" fmla="*/ 510 h 530"/>
                <a:gd name="T90" fmla="*/ 73 w 208"/>
                <a:gd name="T91" fmla="*/ 519 h 530"/>
                <a:gd name="T92" fmla="*/ 82 w 208"/>
                <a:gd name="T93" fmla="*/ 526 h 530"/>
                <a:gd name="T94" fmla="*/ 93 w 208"/>
                <a:gd name="T95" fmla="*/ 528 h 530"/>
                <a:gd name="T96" fmla="*/ 104 w 208"/>
                <a:gd name="T97" fmla="*/ 530 h 530"/>
                <a:gd name="T98" fmla="*/ 102 w 208"/>
                <a:gd name="T99" fmla="*/ 528 h 530"/>
                <a:gd name="T100" fmla="*/ 104 w 208"/>
                <a:gd name="T101" fmla="*/ 530 h 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 h="530">
                  <a:moveTo>
                    <a:pt x="104" y="530"/>
                  </a:moveTo>
                  <a:lnTo>
                    <a:pt x="115" y="528"/>
                  </a:lnTo>
                  <a:lnTo>
                    <a:pt x="126" y="526"/>
                  </a:lnTo>
                  <a:lnTo>
                    <a:pt x="135" y="519"/>
                  </a:lnTo>
                  <a:lnTo>
                    <a:pt x="144" y="510"/>
                  </a:lnTo>
                  <a:lnTo>
                    <a:pt x="153" y="497"/>
                  </a:lnTo>
                  <a:lnTo>
                    <a:pt x="162" y="484"/>
                  </a:lnTo>
                  <a:lnTo>
                    <a:pt x="170" y="468"/>
                  </a:lnTo>
                  <a:lnTo>
                    <a:pt x="177" y="453"/>
                  </a:lnTo>
                  <a:lnTo>
                    <a:pt x="190" y="413"/>
                  </a:lnTo>
                  <a:lnTo>
                    <a:pt x="199" y="366"/>
                  </a:lnTo>
                  <a:lnTo>
                    <a:pt x="204" y="317"/>
                  </a:lnTo>
                  <a:lnTo>
                    <a:pt x="208" y="262"/>
                  </a:lnTo>
                  <a:lnTo>
                    <a:pt x="204" y="211"/>
                  </a:lnTo>
                  <a:lnTo>
                    <a:pt x="199" y="162"/>
                  </a:lnTo>
                  <a:lnTo>
                    <a:pt x="190" y="118"/>
                  </a:lnTo>
                  <a:lnTo>
                    <a:pt x="177" y="78"/>
                  </a:lnTo>
                  <a:lnTo>
                    <a:pt x="170" y="60"/>
                  </a:lnTo>
                  <a:lnTo>
                    <a:pt x="162" y="44"/>
                  </a:lnTo>
                  <a:lnTo>
                    <a:pt x="153" y="31"/>
                  </a:lnTo>
                  <a:lnTo>
                    <a:pt x="144" y="20"/>
                  </a:lnTo>
                  <a:lnTo>
                    <a:pt x="135" y="11"/>
                  </a:lnTo>
                  <a:lnTo>
                    <a:pt x="126" y="5"/>
                  </a:lnTo>
                  <a:lnTo>
                    <a:pt x="115" y="0"/>
                  </a:lnTo>
                  <a:lnTo>
                    <a:pt x="104" y="0"/>
                  </a:lnTo>
                  <a:lnTo>
                    <a:pt x="93" y="0"/>
                  </a:lnTo>
                  <a:lnTo>
                    <a:pt x="82" y="5"/>
                  </a:lnTo>
                  <a:lnTo>
                    <a:pt x="73" y="11"/>
                  </a:lnTo>
                  <a:lnTo>
                    <a:pt x="62" y="20"/>
                  </a:lnTo>
                  <a:lnTo>
                    <a:pt x="53" y="31"/>
                  </a:lnTo>
                  <a:lnTo>
                    <a:pt x="44" y="44"/>
                  </a:lnTo>
                  <a:lnTo>
                    <a:pt x="37" y="60"/>
                  </a:lnTo>
                  <a:lnTo>
                    <a:pt x="31" y="78"/>
                  </a:lnTo>
                  <a:lnTo>
                    <a:pt x="17" y="118"/>
                  </a:lnTo>
                  <a:lnTo>
                    <a:pt x="8" y="162"/>
                  </a:lnTo>
                  <a:lnTo>
                    <a:pt x="2" y="211"/>
                  </a:lnTo>
                  <a:lnTo>
                    <a:pt x="0" y="262"/>
                  </a:lnTo>
                  <a:lnTo>
                    <a:pt x="2" y="317"/>
                  </a:lnTo>
                  <a:lnTo>
                    <a:pt x="8" y="366"/>
                  </a:lnTo>
                  <a:lnTo>
                    <a:pt x="17" y="413"/>
                  </a:lnTo>
                  <a:lnTo>
                    <a:pt x="31" y="453"/>
                  </a:lnTo>
                  <a:lnTo>
                    <a:pt x="37" y="468"/>
                  </a:lnTo>
                  <a:lnTo>
                    <a:pt x="44" y="484"/>
                  </a:lnTo>
                  <a:lnTo>
                    <a:pt x="53" y="497"/>
                  </a:lnTo>
                  <a:lnTo>
                    <a:pt x="62" y="510"/>
                  </a:lnTo>
                  <a:lnTo>
                    <a:pt x="73" y="519"/>
                  </a:lnTo>
                  <a:lnTo>
                    <a:pt x="82" y="526"/>
                  </a:lnTo>
                  <a:lnTo>
                    <a:pt x="93" y="528"/>
                  </a:lnTo>
                  <a:lnTo>
                    <a:pt x="104" y="530"/>
                  </a:lnTo>
                  <a:lnTo>
                    <a:pt x="102" y="528"/>
                  </a:lnTo>
                  <a:lnTo>
                    <a:pt x="104" y="53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51" name="Freeform 27"/>
            <p:cNvSpPr>
              <a:spLocks/>
            </p:cNvSpPr>
            <p:nvPr/>
          </p:nvSpPr>
          <p:spPr bwMode="auto">
            <a:xfrm>
              <a:off x="1537" y="2667"/>
              <a:ext cx="148" cy="151"/>
            </a:xfrm>
            <a:custGeom>
              <a:avLst/>
              <a:gdLst>
                <a:gd name="T0" fmla="*/ 51 w 148"/>
                <a:gd name="T1" fmla="*/ 147 h 151"/>
                <a:gd name="T2" fmla="*/ 64 w 148"/>
                <a:gd name="T3" fmla="*/ 151 h 151"/>
                <a:gd name="T4" fmla="*/ 79 w 148"/>
                <a:gd name="T5" fmla="*/ 151 h 151"/>
                <a:gd name="T6" fmla="*/ 95 w 148"/>
                <a:gd name="T7" fmla="*/ 149 h 151"/>
                <a:gd name="T8" fmla="*/ 106 w 148"/>
                <a:gd name="T9" fmla="*/ 142 h 151"/>
                <a:gd name="T10" fmla="*/ 119 w 148"/>
                <a:gd name="T11" fmla="*/ 136 h 151"/>
                <a:gd name="T12" fmla="*/ 131 w 148"/>
                <a:gd name="T13" fmla="*/ 127 h 151"/>
                <a:gd name="T14" fmla="*/ 137 w 148"/>
                <a:gd name="T15" fmla="*/ 116 h 151"/>
                <a:gd name="T16" fmla="*/ 144 w 148"/>
                <a:gd name="T17" fmla="*/ 100 h 151"/>
                <a:gd name="T18" fmla="*/ 148 w 148"/>
                <a:gd name="T19" fmla="*/ 85 h 151"/>
                <a:gd name="T20" fmla="*/ 148 w 148"/>
                <a:gd name="T21" fmla="*/ 71 h 151"/>
                <a:gd name="T22" fmla="*/ 146 w 148"/>
                <a:gd name="T23" fmla="*/ 58 h 151"/>
                <a:gd name="T24" fmla="*/ 142 w 148"/>
                <a:gd name="T25" fmla="*/ 43 h 151"/>
                <a:gd name="T26" fmla="*/ 135 w 148"/>
                <a:gd name="T27" fmla="*/ 31 h 151"/>
                <a:gd name="T28" fmla="*/ 124 w 148"/>
                <a:gd name="T29" fmla="*/ 20 h 151"/>
                <a:gd name="T30" fmla="*/ 113 w 148"/>
                <a:gd name="T31" fmla="*/ 11 h 151"/>
                <a:gd name="T32" fmla="*/ 99 w 148"/>
                <a:gd name="T33" fmla="*/ 5 h 151"/>
                <a:gd name="T34" fmla="*/ 84 w 148"/>
                <a:gd name="T35" fmla="*/ 0 h 151"/>
                <a:gd name="T36" fmla="*/ 71 w 148"/>
                <a:gd name="T37" fmla="*/ 0 h 151"/>
                <a:gd name="T38" fmla="*/ 55 w 148"/>
                <a:gd name="T39" fmla="*/ 5 h 151"/>
                <a:gd name="T40" fmla="*/ 42 w 148"/>
                <a:gd name="T41" fmla="*/ 9 h 151"/>
                <a:gd name="T42" fmla="*/ 28 w 148"/>
                <a:gd name="T43" fmla="*/ 18 h 151"/>
                <a:gd name="T44" fmla="*/ 20 w 148"/>
                <a:gd name="T45" fmla="*/ 29 h 151"/>
                <a:gd name="T46" fmla="*/ 11 w 148"/>
                <a:gd name="T47" fmla="*/ 40 h 151"/>
                <a:gd name="T48" fmla="*/ 4 w 148"/>
                <a:gd name="T49" fmla="*/ 54 h 151"/>
                <a:gd name="T50" fmla="*/ 0 w 148"/>
                <a:gd name="T51" fmla="*/ 67 h 151"/>
                <a:gd name="T52" fmla="*/ 0 w 148"/>
                <a:gd name="T53" fmla="*/ 82 h 151"/>
                <a:gd name="T54" fmla="*/ 2 w 148"/>
                <a:gd name="T55" fmla="*/ 96 h 151"/>
                <a:gd name="T56" fmla="*/ 8 w 148"/>
                <a:gd name="T57" fmla="*/ 109 h 151"/>
                <a:gd name="T58" fmla="*/ 15 w 148"/>
                <a:gd name="T59" fmla="*/ 122 h 151"/>
                <a:gd name="T60" fmla="*/ 26 w 148"/>
                <a:gd name="T61" fmla="*/ 131 h 151"/>
                <a:gd name="T62" fmla="*/ 37 w 148"/>
                <a:gd name="T63" fmla="*/ 140 h 151"/>
                <a:gd name="T64" fmla="*/ 51 w 148"/>
                <a:gd name="T65" fmla="*/ 147 h 151"/>
                <a:gd name="T66" fmla="*/ 48 w 148"/>
                <a:gd name="T67" fmla="*/ 147 h 151"/>
                <a:gd name="T68" fmla="*/ 51 w 148"/>
                <a:gd name="T69" fmla="*/ 147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51">
                  <a:moveTo>
                    <a:pt x="51" y="147"/>
                  </a:moveTo>
                  <a:lnTo>
                    <a:pt x="64" y="151"/>
                  </a:lnTo>
                  <a:lnTo>
                    <a:pt x="79" y="151"/>
                  </a:lnTo>
                  <a:lnTo>
                    <a:pt x="95" y="149"/>
                  </a:lnTo>
                  <a:lnTo>
                    <a:pt x="106" y="142"/>
                  </a:lnTo>
                  <a:lnTo>
                    <a:pt x="119" y="136"/>
                  </a:lnTo>
                  <a:lnTo>
                    <a:pt x="131" y="127"/>
                  </a:lnTo>
                  <a:lnTo>
                    <a:pt x="137" y="116"/>
                  </a:lnTo>
                  <a:lnTo>
                    <a:pt x="144" y="100"/>
                  </a:lnTo>
                  <a:lnTo>
                    <a:pt x="148" y="85"/>
                  </a:lnTo>
                  <a:lnTo>
                    <a:pt x="148" y="71"/>
                  </a:lnTo>
                  <a:lnTo>
                    <a:pt x="146" y="58"/>
                  </a:lnTo>
                  <a:lnTo>
                    <a:pt x="142" y="43"/>
                  </a:lnTo>
                  <a:lnTo>
                    <a:pt x="135" y="31"/>
                  </a:lnTo>
                  <a:lnTo>
                    <a:pt x="124" y="20"/>
                  </a:lnTo>
                  <a:lnTo>
                    <a:pt x="113" y="11"/>
                  </a:lnTo>
                  <a:lnTo>
                    <a:pt x="99" y="5"/>
                  </a:lnTo>
                  <a:lnTo>
                    <a:pt x="84" y="0"/>
                  </a:lnTo>
                  <a:lnTo>
                    <a:pt x="71" y="0"/>
                  </a:lnTo>
                  <a:lnTo>
                    <a:pt x="55" y="5"/>
                  </a:lnTo>
                  <a:lnTo>
                    <a:pt x="42" y="9"/>
                  </a:lnTo>
                  <a:lnTo>
                    <a:pt x="28" y="18"/>
                  </a:lnTo>
                  <a:lnTo>
                    <a:pt x="20" y="29"/>
                  </a:lnTo>
                  <a:lnTo>
                    <a:pt x="11" y="40"/>
                  </a:lnTo>
                  <a:lnTo>
                    <a:pt x="4" y="54"/>
                  </a:lnTo>
                  <a:lnTo>
                    <a:pt x="0" y="67"/>
                  </a:lnTo>
                  <a:lnTo>
                    <a:pt x="0" y="82"/>
                  </a:lnTo>
                  <a:lnTo>
                    <a:pt x="2" y="96"/>
                  </a:lnTo>
                  <a:lnTo>
                    <a:pt x="8" y="109"/>
                  </a:lnTo>
                  <a:lnTo>
                    <a:pt x="15" y="122"/>
                  </a:lnTo>
                  <a:lnTo>
                    <a:pt x="26" y="131"/>
                  </a:lnTo>
                  <a:lnTo>
                    <a:pt x="37" y="140"/>
                  </a:lnTo>
                  <a:lnTo>
                    <a:pt x="51" y="147"/>
                  </a:lnTo>
                  <a:lnTo>
                    <a:pt x="48" y="147"/>
                  </a:lnTo>
                  <a:lnTo>
                    <a:pt x="51" y="147"/>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52" name="Freeform 28"/>
            <p:cNvSpPr>
              <a:spLocks/>
            </p:cNvSpPr>
            <p:nvPr/>
          </p:nvSpPr>
          <p:spPr bwMode="auto">
            <a:xfrm>
              <a:off x="1537" y="2093"/>
              <a:ext cx="148" cy="148"/>
            </a:xfrm>
            <a:custGeom>
              <a:avLst/>
              <a:gdLst>
                <a:gd name="T0" fmla="*/ 51 w 148"/>
                <a:gd name="T1" fmla="*/ 146 h 148"/>
                <a:gd name="T2" fmla="*/ 64 w 148"/>
                <a:gd name="T3" fmla="*/ 148 h 148"/>
                <a:gd name="T4" fmla="*/ 79 w 148"/>
                <a:gd name="T5" fmla="*/ 148 h 148"/>
                <a:gd name="T6" fmla="*/ 95 w 148"/>
                <a:gd name="T7" fmla="*/ 146 h 148"/>
                <a:gd name="T8" fmla="*/ 106 w 148"/>
                <a:gd name="T9" fmla="*/ 142 h 148"/>
                <a:gd name="T10" fmla="*/ 119 w 148"/>
                <a:gd name="T11" fmla="*/ 135 h 148"/>
                <a:gd name="T12" fmla="*/ 131 w 148"/>
                <a:gd name="T13" fmla="*/ 126 h 148"/>
                <a:gd name="T14" fmla="*/ 137 w 148"/>
                <a:gd name="T15" fmla="*/ 113 h 148"/>
                <a:gd name="T16" fmla="*/ 144 w 148"/>
                <a:gd name="T17" fmla="*/ 100 h 148"/>
                <a:gd name="T18" fmla="*/ 148 w 148"/>
                <a:gd name="T19" fmla="*/ 84 h 148"/>
                <a:gd name="T20" fmla="*/ 148 w 148"/>
                <a:gd name="T21" fmla="*/ 71 h 148"/>
                <a:gd name="T22" fmla="*/ 146 w 148"/>
                <a:gd name="T23" fmla="*/ 55 h 148"/>
                <a:gd name="T24" fmla="*/ 142 w 148"/>
                <a:gd name="T25" fmla="*/ 42 h 148"/>
                <a:gd name="T26" fmla="*/ 135 w 148"/>
                <a:gd name="T27" fmla="*/ 29 h 148"/>
                <a:gd name="T28" fmla="*/ 124 w 148"/>
                <a:gd name="T29" fmla="*/ 20 h 148"/>
                <a:gd name="T30" fmla="*/ 113 w 148"/>
                <a:gd name="T31" fmla="*/ 11 h 148"/>
                <a:gd name="T32" fmla="*/ 99 w 148"/>
                <a:gd name="T33" fmla="*/ 4 h 148"/>
                <a:gd name="T34" fmla="*/ 84 w 148"/>
                <a:gd name="T35" fmla="*/ 0 h 148"/>
                <a:gd name="T36" fmla="*/ 71 w 148"/>
                <a:gd name="T37" fmla="*/ 0 h 148"/>
                <a:gd name="T38" fmla="*/ 55 w 148"/>
                <a:gd name="T39" fmla="*/ 2 h 148"/>
                <a:gd name="T40" fmla="*/ 42 w 148"/>
                <a:gd name="T41" fmla="*/ 9 h 148"/>
                <a:gd name="T42" fmla="*/ 28 w 148"/>
                <a:gd name="T43" fmla="*/ 17 h 148"/>
                <a:gd name="T44" fmla="*/ 20 w 148"/>
                <a:gd name="T45" fmla="*/ 26 h 148"/>
                <a:gd name="T46" fmla="*/ 11 w 148"/>
                <a:gd name="T47" fmla="*/ 37 h 148"/>
                <a:gd name="T48" fmla="*/ 4 w 148"/>
                <a:gd name="T49" fmla="*/ 53 h 148"/>
                <a:gd name="T50" fmla="*/ 0 w 148"/>
                <a:gd name="T51" fmla="*/ 68 h 148"/>
                <a:gd name="T52" fmla="*/ 0 w 148"/>
                <a:gd name="T53" fmla="*/ 82 h 148"/>
                <a:gd name="T54" fmla="*/ 2 w 148"/>
                <a:gd name="T55" fmla="*/ 95 h 148"/>
                <a:gd name="T56" fmla="*/ 8 w 148"/>
                <a:gd name="T57" fmla="*/ 111 h 148"/>
                <a:gd name="T58" fmla="*/ 15 w 148"/>
                <a:gd name="T59" fmla="*/ 122 h 148"/>
                <a:gd name="T60" fmla="*/ 26 w 148"/>
                <a:gd name="T61" fmla="*/ 131 h 148"/>
                <a:gd name="T62" fmla="*/ 37 w 148"/>
                <a:gd name="T63" fmla="*/ 139 h 148"/>
                <a:gd name="T64" fmla="*/ 51 w 148"/>
                <a:gd name="T65" fmla="*/ 146 h 148"/>
                <a:gd name="T66" fmla="*/ 48 w 148"/>
                <a:gd name="T67" fmla="*/ 146 h 148"/>
                <a:gd name="T68" fmla="*/ 51 w 148"/>
                <a:gd name="T69" fmla="*/ 146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8">
                  <a:moveTo>
                    <a:pt x="51" y="146"/>
                  </a:moveTo>
                  <a:lnTo>
                    <a:pt x="64" y="148"/>
                  </a:lnTo>
                  <a:lnTo>
                    <a:pt x="79" y="148"/>
                  </a:lnTo>
                  <a:lnTo>
                    <a:pt x="95" y="146"/>
                  </a:lnTo>
                  <a:lnTo>
                    <a:pt x="106" y="142"/>
                  </a:lnTo>
                  <a:lnTo>
                    <a:pt x="119" y="135"/>
                  </a:lnTo>
                  <a:lnTo>
                    <a:pt x="131" y="126"/>
                  </a:lnTo>
                  <a:lnTo>
                    <a:pt x="137" y="113"/>
                  </a:lnTo>
                  <a:lnTo>
                    <a:pt x="144" y="100"/>
                  </a:lnTo>
                  <a:lnTo>
                    <a:pt x="148" y="84"/>
                  </a:lnTo>
                  <a:lnTo>
                    <a:pt x="148" y="71"/>
                  </a:lnTo>
                  <a:lnTo>
                    <a:pt x="146" y="55"/>
                  </a:lnTo>
                  <a:lnTo>
                    <a:pt x="142" y="42"/>
                  </a:lnTo>
                  <a:lnTo>
                    <a:pt x="135" y="29"/>
                  </a:lnTo>
                  <a:lnTo>
                    <a:pt x="124" y="20"/>
                  </a:lnTo>
                  <a:lnTo>
                    <a:pt x="113" y="11"/>
                  </a:lnTo>
                  <a:lnTo>
                    <a:pt x="99" y="4"/>
                  </a:lnTo>
                  <a:lnTo>
                    <a:pt x="84" y="0"/>
                  </a:lnTo>
                  <a:lnTo>
                    <a:pt x="71" y="0"/>
                  </a:lnTo>
                  <a:lnTo>
                    <a:pt x="55" y="2"/>
                  </a:lnTo>
                  <a:lnTo>
                    <a:pt x="42" y="9"/>
                  </a:lnTo>
                  <a:lnTo>
                    <a:pt x="28" y="17"/>
                  </a:lnTo>
                  <a:lnTo>
                    <a:pt x="20" y="26"/>
                  </a:lnTo>
                  <a:lnTo>
                    <a:pt x="11" y="37"/>
                  </a:lnTo>
                  <a:lnTo>
                    <a:pt x="4" y="53"/>
                  </a:lnTo>
                  <a:lnTo>
                    <a:pt x="0" y="68"/>
                  </a:lnTo>
                  <a:lnTo>
                    <a:pt x="0" y="82"/>
                  </a:lnTo>
                  <a:lnTo>
                    <a:pt x="2" y="95"/>
                  </a:lnTo>
                  <a:lnTo>
                    <a:pt x="8" y="111"/>
                  </a:lnTo>
                  <a:lnTo>
                    <a:pt x="15" y="122"/>
                  </a:lnTo>
                  <a:lnTo>
                    <a:pt x="26" y="131"/>
                  </a:lnTo>
                  <a:lnTo>
                    <a:pt x="37" y="139"/>
                  </a:lnTo>
                  <a:lnTo>
                    <a:pt x="51" y="146"/>
                  </a:lnTo>
                  <a:lnTo>
                    <a:pt x="48" y="146"/>
                  </a:lnTo>
                  <a:lnTo>
                    <a:pt x="51"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53" name="Rectangle 29"/>
            <p:cNvSpPr>
              <a:spLocks noChangeArrowheads="1"/>
            </p:cNvSpPr>
            <p:nvPr/>
          </p:nvSpPr>
          <p:spPr bwMode="auto">
            <a:xfrm>
              <a:off x="1188" y="2745"/>
              <a:ext cx="881" cy="115"/>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54" name="Rectangle 30"/>
            <p:cNvSpPr>
              <a:spLocks noChangeArrowheads="1"/>
            </p:cNvSpPr>
            <p:nvPr/>
          </p:nvSpPr>
          <p:spPr bwMode="auto">
            <a:xfrm>
              <a:off x="1009" y="2829"/>
              <a:ext cx="1211" cy="107"/>
            </a:xfrm>
            <a:prstGeom prst="rect">
              <a:avLst/>
            </a:prstGeom>
            <a:solidFill>
              <a:srgbClr val="B2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7429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endParaRPr lang="hu-HU" altLang="hu-HU" sz="2400">
                <a:solidFill>
                  <a:srgbClr val="CBBD3B"/>
                </a:solidFill>
                <a:latin typeface="Palatino" pitchFamily="18" charset="0"/>
              </a:endParaRPr>
            </a:p>
          </p:txBody>
        </p:sp>
        <p:sp>
          <p:nvSpPr>
            <p:cNvPr id="55" name="Freeform 31"/>
            <p:cNvSpPr>
              <a:spLocks/>
            </p:cNvSpPr>
            <p:nvPr/>
          </p:nvSpPr>
          <p:spPr bwMode="auto">
            <a:xfrm>
              <a:off x="831" y="2905"/>
              <a:ext cx="1558" cy="73"/>
            </a:xfrm>
            <a:custGeom>
              <a:avLst/>
              <a:gdLst>
                <a:gd name="T0" fmla="*/ 0 w 1558"/>
                <a:gd name="T1" fmla="*/ 73 h 73"/>
                <a:gd name="T2" fmla="*/ 1558 w 1558"/>
                <a:gd name="T3" fmla="*/ 73 h 73"/>
                <a:gd name="T4" fmla="*/ 1555 w 1558"/>
                <a:gd name="T5" fmla="*/ 62 h 73"/>
                <a:gd name="T6" fmla="*/ 1551 w 1558"/>
                <a:gd name="T7" fmla="*/ 49 h 73"/>
                <a:gd name="T8" fmla="*/ 1544 w 1558"/>
                <a:gd name="T9" fmla="*/ 37 h 73"/>
                <a:gd name="T10" fmla="*/ 1535 w 1558"/>
                <a:gd name="T11" fmla="*/ 26 h 73"/>
                <a:gd name="T12" fmla="*/ 1524 w 1558"/>
                <a:gd name="T13" fmla="*/ 15 h 73"/>
                <a:gd name="T14" fmla="*/ 1513 w 1558"/>
                <a:gd name="T15" fmla="*/ 9 h 73"/>
                <a:gd name="T16" fmla="*/ 1500 w 1558"/>
                <a:gd name="T17" fmla="*/ 2 h 73"/>
                <a:gd name="T18" fmla="*/ 1487 w 1558"/>
                <a:gd name="T19" fmla="*/ 0 h 73"/>
                <a:gd name="T20" fmla="*/ 73 w 1558"/>
                <a:gd name="T21" fmla="*/ 0 h 73"/>
                <a:gd name="T22" fmla="*/ 60 w 1558"/>
                <a:gd name="T23" fmla="*/ 2 h 73"/>
                <a:gd name="T24" fmla="*/ 47 w 1558"/>
                <a:gd name="T25" fmla="*/ 4 h 73"/>
                <a:gd name="T26" fmla="*/ 35 w 1558"/>
                <a:gd name="T27" fmla="*/ 11 h 73"/>
                <a:gd name="T28" fmla="*/ 24 w 1558"/>
                <a:gd name="T29" fmla="*/ 18 h 73"/>
                <a:gd name="T30" fmla="*/ 16 w 1558"/>
                <a:gd name="T31" fmla="*/ 29 h 73"/>
                <a:gd name="T32" fmla="*/ 9 w 1558"/>
                <a:gd name="T33" fmla="*/ 40 h 73"/>
                <a:gd name="T34" fmla="*/ 2 w 1558"/>
                <a:gd name="T35" fmla="*/ 55 h 73"/>
                <a:gd name="T36" fmla="*/ 0 w 1558"/>
                <a:gd name="T37" fmla="*/ 7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8" h="73">
                  <a:moveTo>
                    <a:pt x="0" y="73"/>
                  </a:moveTo>
                  <a:lnTo>
                    <a:pt x="1558" y="73"/>
                  </a:lnTo>
                  <a:lnTo>
                    <a:pt x="1555" y="62"/>
                  </a:lnTo>
                  <a:lnTo>
                    <a:pt x="1551" y="49"/>
                  </a:lnTo>
                  <a:lnTo>
                    <a:pt x="1544" y="37"/>
                  </a:lnTo>
                  <a:lnTo>
                    <a:pt x="1535" y="26"/>
                  </a:lnTo>
                  <a:lnTo>
                    <a:pt x="1524" y="15"/>
                  </a:lnTo>
                  <a:lnTo>
                    <a:pt x="1513" y="9"/>
                  </a:lnTo>
                  <a:lnTo>
                    <a:pt x="1500" y="2"/>
                  </a:lnTo>
                  <a:lnTo>
                    <a:pt x="1487" y="0"/>
                  </a:lnTo>
                  <a:lnTo>
                    <a:pt x="73" y="0"/>
                  </a:lnTo>
                  <a:lnTo>
                    <a:pt x="60" y="2"/>
                  </a:lnTo>
                  <a:lnTo>
                    <a:pt x="47" y="4"/>
                  </a:lnTo>
                  <a:lnTo>
                    <a:pt x="35" y="11"/>
                  </a:lnTo>
                  <a:lnTo>
                    <a:pt x="24" y="18"/>
                  </a:lnTo>
                  <a:lnTo>
                    <a:pt x="16" y="29"/>
                  </a:lnTo>
                  <a:lnTo>
                    <a:pt x="9" y="40"/>
                  </a:lnTo>
                  <a:lnTo>
                    <a:pt x="2" y="55"/>
                  </a:lnTo>
                  <a:lnTo>
                    <a:pt x="0" y="7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33794"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D4A4AFBE-C63A-4257-BCE7-852DE4E0148F}" type="slidenum">
              <a:rPr lang="hu-HU" altLang="hu-HU" sz="1400" smtClean="0">
                <a:solidFill>
                  <a:schemeClr val="bg1"/>
                </a:solidFill>
              </a:rPr>
              <a:pPr algn="r" eaLnBrk="1" hangingPunct="1">
                <a:spcBef>
                  <a:spcPct val="0"/>
                </a:spcBef>
                <a:buFontTx/>
                <a:buNone/>
              </a:pPr>
              <a:t>37</a:t>
            </a:fld>
            <a:endParaRPr lang="hu-HU" altLang="hu-HU" sz="1400" smtClean="0">
              <a:solidFill>
                <a:schemeClr val="bg1"/>
              </a:solidFill>
            </a:endParaRPr>
          </a:p>
        </p:txBody>
      </p:sp>
      <p:sp>
        <p:nvSpPr>
          <p:cNvPr id="629762" name="Text Box 2"/>
          <p:cNvSpPr txBox="1">
            <a:spLocks noChangeArrowheads="1"/>
          </p:cNvSpPr>
          <p:nvPr/>
        </p:nvSpPr>
        <p:spPr bwMode="auto">
          <a:xfrm>
            <a:off x="468313" y="5283200"/>
            <a:ext cx="8305800" cy="1077218"/>
          </a:xfrm>
          <a:prstGeom prst="rect">
            <a:avLst/>
          </a:prstGeom>
          <a:noFill/>
          <a:ln w="57150">
            <a:solidFill>
              <a:srgbClr val="FF3300"/>
            </a:solidFill>
            <a:miter lim="800000"/>
            <a:headEnd type="none" w="sm" len="sm"/>
            <a:tailEnd type="none" w="sm" len="sm"/>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None/>
            </a:pPr>
            <a:r>
              <a:rPr lang="hu-HU" altLang="hu-HU" b="1" dirty="0" smtClean="0">
                <a:solidFill>
                  <a:srgbClr val="FF3300"/>
                </a:solidFill>
              </a:rPr>
              <a:t>IDŐSZAK EREDMÉNYE =</a:t>
            </a:r>
            <a:endParaRPr lang="hu-HU" altLang="hu-HU" sz="4400" b="1" dirty="0" smtClean="0">
              <a:solidFill>
                <a:srgbClr val="FF3300"/>
              </a:solidFill>
            </a:endParaRPr>
          </a:p>
          <a:p>
            <a:pPr algn="ctr">
              <a:lnSpc>
                <a:spcPct val="90000"/>
              </a:lnSpc>
              <a:buFontTx/>
              <a:buNone/>
            </a:pPr>
            <a:r>
              <a:rPr lang="hu-HU" altLang="hu-HU" b="1" dirty="0" smtClean="0">
                <a:solidFill>
                  <a:srgbClr val="FF3300"/>
                </a:solidFill>
              </a:rPr>
              <a:t>HOZAMOK </a:t>
            </a:r>
            <a:r>
              <a:rPr lang="hu-HU" altLang="hu-HU" b="1" dirty="0">
                <a:solidFill>
                  <a:srgbClr val="FF3300"/>
                </a:solidFill>
              </a:rPr>
              <a:t>– </a:t>
            </a:r>
            <a:r>
              <a:rPr lang="hu-HU" altLang="hu-HU" b="1" dirty="0" smtClean="0">
                <a:solidFill>
                  <a:srgbClr val="FF3300"/>
                </a:solidFill>
              </a:rPr>
              <a:t>RÁFORDÍTÁSOK</a:t>
            </a:r>
            <a:endParaRPr lang="hu-HU" altLang="hu-HU" sz="2800" b="1" dirty="0">
              <a:solidFill>
                <a:srgbClr val="FF3300"/>
              </a:solidFill>
            </a:endParaRPr>
          </a:p>
        </p:txBody>
      </p:sp>
      <p:sp>
        <p:nvSpPr>
          <p:cNvPr id="629763" name="Text Box 3"/>
          <p:cNvSpPr txBox="1">
            <a:spLocks noChangeArrowheads="1"/>
          </p:cNvSpPr>
          <p:nvPr/>
        </p:nvSpPr>
        <p:spPr bwMode="auto">
          <a:xfrm>
            <a:off x="1475656" y="4133949"/>
            <a:ext cx="6172200" cy="107721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b="1" dirty="0">
                <a:solidFill>
                  <a:srgbClr val="FF3300"/>
                </a:solidFill>
              </a:rPr>
              <a:t>IDŐSZAK </a:t>
            </a:r>
            <a:r>
              <a:rPr lang="hu-HU" altLang="hu-HU" b="1" dirty="0" smtClean="0">
                <a:solidFill>
                  <a:srgbClr val="FF3300"/>
                </a:solidFill>
              </a:rPr>
              <a:t>EREDMÉNYE</a:t>
            </a:r>
            <a:br>
              <a:rPr lang="hu-HU" altLang="hu-HU" b="1" dirty="0" smtClean="0">
                <a:solidFill>
                  <a:srgbClr val="FF3300"/>
                </a:solidFill>
              </a:rPr>
            </a:br>
            <a:r>
              <a:rPr lang="hu-HU" altLang="hu-HU" b="1" dirty="0" smtClean="0">
                <a:solidFill>
                  <a:srgbClr val="FF3300"/>
                </a:solidFill>
              </a:rPr>
              <a:t>60 </a:t>
            </a:r>
            <a:r>
              <a:rPr lang="hu-HU" altLang="hu-HU" b="1" dirty="0">
                <a:solidFill>
                  <a:srgbClr val="FF3300"/>
                </a:solidFill>
              </a:rPr>
              <a:t>- </a:t>
            </a:r>
            <a:r>
              <a:rPr lang="hu-HU" altLang="hu-HU" b="1" dirty="0" smtClean="0">
                <a:solidFill>
                  <a:srgbClr val="FF3300"/>
                </a:solidFill>
              </a:rPr>
              <a:t>100 </a:t>
            </a:r>
            <a:r>
              <a:rPr lang="hu-HU" altLang="hu-HU" b="1" dirty="0">
                <a:solidFill>
                  <a:srgbClr val="FF3300"/>
                </a:solidFill>
              </a:rPr>
              <a:t>= </a:t>
            </a:r>
            <a:r>
              <a:rPr lang="hu-HU" altLang="hu-HU" b="1" dirty="0" smtClean="0">
                <a:solidFill>
                  <a:srgbClr val="FF3300"/>
                </a:solidFill>
              </a:rPr>
              <a:t>- </a:t>
            </a:r>
            <a:r>
              <a:rPr lang="hu-HU" altLang="hu-HU" b="1" dirty="0">
                <a:solidFill>
                  <a:srgbClr val="FF3300"/>
                </a:solidFill>
              </a:rPr>
              <a:t>40</a:t>
            </a:r>
          </a:p>
        </p:txBody>
      </p:sp>
      <p:sp>
        <p:nvSpPr>
          <p:cNvPr id="629788" name="Text Box 28"/>
          <p:cNvSpPr txBox="1">
            <a:spLocks noChangeArrowheads="1"/>
          </p:cNvSpPr>
          <p:nvPr/>
        </p:nvSpPr>
        <p:spPr bwMode="auto">
          <a:xfrm>
            <a:off x="899592" y="1484784"/>
            <a:ext cx="3384550" cy="13731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800" b="1" dirty="0">
                <a:solidFill>
                  <a:srgbClr val="FF3300"/>
                </a:solidFill>
              </a:rPr>
              <a:t>RÁFOR-</a:t>
            </a:r>
            <a:br>
              <a:rPr lang="hu-HU" altLang="hu-HU" sz="2800" b="1" dirty="0">
                <a:solidFill>
                  <a:srgbClr val="FF3300"/>
                </a:solidFill>
              </a:rPr>
            </a:br>
            <a:r>
              <a:rPr lang="hu-HU" altLang="hu-HU" sz="2800" b="1" dirty="0">
                <a:solidFill>
                  <a:srgbClr val="FF3300"/>
                </a:solidFill>
              </a:rPr>
              <a:t>DÍTÁSOK</a:t>
            </a:r>
            <a:br>
              <a:rPr lang="hu-HU" altLang="hu-HU" sz="2800" b="1" dirty="0">
                <a:solidFill>
                  <a:srgbClr val="FF3300"/>
                </a:solidFill>
              </a:rPr>
            </a:br>
            <a:r>
              <a:rPr lang="hu-HU" altLang="hu-HU" sz="2800" b="1" dirty="0" smtClean="0">
                <a:solidFill>
                  <a:srgbClr val="FF3300"/>
                </a:solidFill>
              </a:rPr>
              <a:t>100</a:t>
            </a:r>
            <a:endParaRPr lang="hu-HU" altLang="hu-HU" sz="2800" b="1" dirty="0">
              <a:solidFill>
                <a:srgbClr val="FF3300"/>
              </a:solidFill>
            </a:endParaRPr>
          </a:p>
        </p:txBody>
      </p:sp>
      <p:sp>
        <p:nvSpPr>
          <p:cNvPr id="629789" name="Text Box 29"/>
          <p:cNvSpPr txBox="1">
            <a:spLocks noChangeArrowheads="1"/>
          </p:cNvSpPr>
          <p:nvPr/>
        </p:nvSpPr>
        <p:spPr bwMode="auto">
          <a:xfrm>
            <a:off x="4788024" y="1412776"/>
            <a:ext cx="3719513" cy="946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2800" b="1" dirty="0">
                <a:solidFill>
                  <a:srgbClr val="FF3300"/>
                </a:solidFill>
              </a:rPr>
              <a:t>HOZAMOK</a:t>
            </a:r>
            <a:br>
              <a:rPr lang="hu-HU" altLang="hu-HU" sz="2800" b="1" dirty="0">
                <a:solidFill>
                  <a:srgbClr val="FF3300"/>
                </a:solidFill>
              </a:rPr>
            </a:br>
            <a:r>
              <a:rPr lang="hu-HU" altLang="hu-HU" sz="2800" b="1" dirty="0" smtClean="0">
                <a:solidFill>
                  <a:srgbClr val="FF3300"/>
                </a:solidFill>
              </a:rPr>
              <a:t>60</a:t>
            </a:r>
            <a:endParaRPr lang="hu-HU" altLang="hu-HU" sz="2800" b="1" dirty="0">
              <a:solidFill>
                <a:srgbClr val="FF3300"/>
              </a:solidFill>
            </a:endParaRPr>
          </a:p>
        </p:txBody>
      </p:sp>
      <p:sp>
        <p:nvSpPr>
          <p:cNvPr id="31" name="Lekerekített téglalap feliratnak 30"/>
          <p:cNvSpPr/>
          <p:nvPr/>
        </p:nvSpPr>
        <p:spPr bwMode="auto">
          <a:xfrm>
            <a:off x="7205234" y="4371974"/>
            <a:ext cx="1831262" cy="569597"/>
          </a:xfrm>
          <a:prstGeom prst="wedgeRoundRectCallout">
            <a:avLst>
              <a:gd name="adj1" fmla="val -119035"/>
              <a:gd name="adj2" fmla="val 44652"/>
              <a:gd name="adj3" fmla="val 16667"/>
            </a:avLst>
          </a:prstGeom>
          <a:solidFill>
            <a:schemeClr val="bg1"/>
          </a:solid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rPr>
              <a:t>VESZTESÉG</a:t>
            </a:r>
          </a:p>
        </p:txBody>
      </p:sp>
    </p:spTree>
    <p:extLst>
      <p:ext uri="{BB962C8B-B14F-4D97-AF65-F5344CB8AC3E}">
        <p14:creationId xmlns:p14="http://schemas.microsoft.com/office/powerpoint/2010/main" val="1615240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BBC2BCCF-1671-4236-A1CE-B2D0ADB3B242}" type="slidenum">
              <a:rPr lang="hu-HU" altLang="hu-HU" sz="1400" smtClean="0">
                <a:solidFill>
                  <a:schemeClr val="bg1"/>
                </a:solidFill>
              </a:rPr>
              <a:pPr algn="r" eaLnBrk="1" hangingPunct="1">
                <a:spcBef>
                  <a:spcPct val="0"/>
                </a:spcBef>
                <a:buFontTx/>
                <a:buNone/>
              </a:pPr>
              <a:t>38</a:t>
            </a:fld>
            <a:endParaRPr lang="hu-HU" altLang="hu-HU" sz="1400" smtClean="0">
              <a:solidFill>
                <a:schemeClr val="bg1"/>
              </a:solidFill>
            </a:endParaRPr>
          </a:p>
        </p:txBody>
      </p:sp>
      <p:grpSp>
        <p:nvGrpSpPr>
          <p:cNvPr id="46083" name="Group 2"/>
          <p:cNvGrpSpPr>
            <a:grpSpLocks/>
          </p:cNvGrpSpPr>
          <p:nvPr/>
        </p:nvGrpSpPr>
        <p:grpSpPr bwMode="auto">
          <a:xfrm>
            <a:off x="323850" y="620713"/>
            <a:ext cx="8820150" cy="4968875"/>
            <a:chOff x="310" y="729"/>
            <a:chExt cx="5315" cy="3130"/>
          </a:xfrm>
        </p:grpSpPr>
        <p:sp>
          <p:nvSpPr>
            <p:cNvPr id="46148" name="Rectangle 3"/>
            <p:cNvSpPr>
              <a:spLocks noChangeArrowheads="1"/>
            </p:cNvSpPr>
            <p:nvPr/>
          </p:nvSpPr>
          <p:spPr bwMode="auto">
            <a:xfrm>
              <a:off x="340" y="729"/>
              <a:ext cx="4896" cy="2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4800"/>
            </a:p>
          </p:txBody>
        </p:sp>
        <p:sp>
          <p:nvSpPr>
            <p:cNvPr id="46149" name="Rectangle 4"/>
            <p:cNvSpPr>
              <a:spLocks noChangeArrowheads="1"/>
            </p:cNvSpPr>
            <p:nvPr/>
          </p:nvSpPr>
          <p:spPr bwMode="auto">
            <a:xfrm>
              <a:off x="310" y="1191"/>
              <a:ext cx="2615" cy="25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hu-HU" altLang="hu-HU" sz="1800"/>
                <a:t>A) BEFEKTETETT ESZKÖZÖK </a:t>
              </a:r>
            </a:p>
            <a:p>
              <a:pPr eaLnBrk="1" hangingPunct="1">
                <a:buFontTx/>
                <a:buNone/>
              </a:pPr>
              <a:r>
                <a:rPr lang="hu-HU" altLang="hu-HU" sz="1800"/>
                <a:t>      I.	Immateriális javak</a:t>
              </a:r>
            </a:p>
            <a:p>
              <a:pPr eaLnBrk="1" hangingPunct="1">
                <a:buFontTx/>
                <a:buNone/>
              </a:pPr>
              <a:r>
                <a:rPr lang="hu-HU" altLang="hu-HU" sz="1800"/>
                <a:t>      II.	Tárgyi eszközök</a:t>
              </a:r>
            </a:p>
            <a:p>
              <a:pPr eaLnBrk="1" hangingPunct="1">
                <a:buFontTx/>
                <a:buNone/>
              </a:pPr>
              <a:r>
                <a:rPr lang="hu-HU" altLang="hu-HU" sz="1800"/>
                <a:t>      III.	Befektetett pénzügyi eszközök</a:t>
              </a:r>
            </a:p>
            <a:p>
              <a:pPr eaLnBrk="1" hangingPunct="1">
                <a:buFontTx/>
                <a:buNone/>
              </a:pPr>
              <a:r>
                <a:rPr lang="hu-HU" altLang="hu-HU" sz="1800"/>
                <a:t>B) FORGÓESZKÖZÖK</a:t>
              </a:r>
            </a:p>
            <a:p>
              <a:pPr eaLnBrk="1" hangingPunct="1">
                <a:buFontTx/>
                <a:buNone/>
              </a:pPr>
              <a:r>
                <a:rPr lang="hu-HU" altLang="hu-HU" sz="1800"/>
                <a:t>      I.	Készletek</a:t>
              </a:r>
            </a:p>
            <a:p>
              <a:pPr eaLnBrk="1" hangingPunct="1">
                <a:buFontTx/>
                <a:buNone/>
              </a:pPr>
              <a:r>
                <a:rPr lang="hu-HU" altLang="hu-HU" sz="1800"/>
                <a:t>      II.	Követelések</a:t>
              </a:r>
            </a:p>
            <a:p>
              <a:pPr eaLnBrk="1" hangingPunct="1">
                <a:buFontTx/>
                <a:buNone/>
              </a:pPr>
              <a:r>
                <a:rPr lang="hu-HU" altLang="hu-HU" sz="1800"/>
                <a:t>      III.	Értékpapírok</a:t>
              </a:r>
            </a:p>
            <a:p>
              <a:pPr eaLnBrk="1" hangingPunct="1">
                <a:buFontTx/>
                <a:buNone/>
              </a:pPr>
              <a:r>
                <a:rPr lang="hu-HU" altLang="hu-HU" sz="1800">
                  <a:solidFill>
                    <a:srgbClr val="FF0000"/>
                  </a:solidFill>
                </a:rPr>
                <a:t>      </a:t>
              </a:r>
              <a:r>
                <a:rPr lang="hu-HU" altLang="hu-HU" sz="2000">
                  <a:solidFill>
                    <a:srgbClr val="FF0000"/>
                  </a:solidFill>
                </a:rPr>
                <a:t>IV.	Pénzeszközök</a:t>
              </a:r>
              <a:r>
                <a:rPr lang="hu-HU" altLang="hu-HU" sz="2000"/>
                <a:t> </a:t>
              </a:r>
            </a:p>
            <a:p>
              <a:pPr eaLnBrk="1" hangingPunct="1">
                <a:buFontTx/>
                <a:buNone/>
              </a:pPr>
              <a:r>
                <a:rPr lang="hu-HU" altLang="hu-HU" sz="1600" u="sng"/>
                <a:t>C) AKTIV  IDŐBELI ELHATÁROLÁS</a:t>
              </a:r>
              <a:endParaRPr lang="hu-HU" altLang="hu-HU" sz="1600"/>
            </a:p>
            <a:p>
              <a:pPr eaLnBrk="1" hangingPunct="1">
                <a:buFontTx/>
                <a:buNone/>
              </a:pPr>
              <a:r>
                <a:rPr lang="hu-HU" altLang="hu-HU" sz="1800"/>
                <a:t>ESZKÖZÖK ÖSSZESEN</a:t>
              </a:r>
            </a:p>
          </p:txBody>
        </p:sp>
        <p:sp>
          <p:nvSpPr>
            <p:cNvPr id="46150" name="Rectangle 5"/>
            <p:cNvSpPr>
              <a:spLocks noChangeArrowheads="1"/>
            </p:cNvSpPr>
            <p:nvPr/>
          </p:nvSpPr>
          <p:spPr bwMode="auto">
            <a:xfrm>
              <a:off x="2835" y="1143"/>
              <a:ext cx="2790" cy="26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5000"/>
                </a:lnSpc>
                <a:buFontTx/>
                <a:buNone/>
              </a:pPr>
              <a:r>
                <a:rPr lang="hu-HU" altLang="hu-HU" sz="1600" dirty="0"/>
                <a:t>D) SAJÁT TŐKE</a:t>
              </a:r>
            </a:p>
            <a:p>
              <a:pPr eaLnBrk="1" hangingPunct="1">
                <a:lnSpc>
                  <a:spcPct val="95000"/>
                </a:lnSpc>
                <a:buFontTx/>
                <a:buNone/>
              </a:pPr>
              <a:r>
                <a:rPr lang="hu-HU" altLang="hu-HU" sz="1600" dirty="0"/>
                <a:t>       I.	Jegyzett tőke</a:t>
              </a:r>
            </a:p>
            <a:p>
              <a:pPr eaLnBrk="1" hangingPunct="1">
                <a:lnSpc>
                  <a:spcPct val="95000"/>
                </a:lnSpc>
                <a:buFontTx/>
                <a:buNone/>
              </a:pPr>
              <a:r>
                <a:rPr lang="hu-HU" altLang="hu-HU" sz="1600" dirty="0"/>
                <a:t>       II.	Jegyzett, de be nem fizetett tőke (-)</a:t>
              </a:r>
            </a:p>
            <a:p>
              <a:pPr eaLnBrk="1" hangingPunct="1">
                <a:lnSpc>
                  <a:spcPct val="95000"/>
                </a:lnSpc>
                <a:buFontTx/>
                <a:buNone/>
              </a:pPr>
              <a:r>
                <a:rPr lang="hu-HU" altLang="hu-HU" sz="1600" dirty="0"/>
                <a:t>       III.	 Tőketartalék</a:t>
              </a:r>
            </a:p>
            <a:p>
              <a:pPr eaLnBrk="1" hangingPunct="1">
                <a:lnSpc>
                  <a:spcPct val="95000"/>
                </a:lnSpc>
                <a:buFontTx/>
                <a:buNone/>
              </a:pPr>
              <a:r>
                <a:rPr lang="hu-HU" altLang="hu-HU" sz="1600" dirty="0"/>
                <a:t>       IV.	Eredménytartalék</a:t>
              </a:r>
            </a:p>
            <a:p>
              <a:pPr eaLnBrk="1" hangingPunct="1">
                <a:lnSpc>
                  <a:spcPct val="95000"/>
                </a:lnSpc>
                <a:buFontTx/>
                <a:buNone/>
              </a:pPr>
              <a:r>
                <a:rPr lang="hu-HU" altLang="hu-HU" sz="1600" dirty="0"/>
                <a:t>       V.	Lekötött tartalék</a:t>
              </a:r>
            </a:p>
            <a:p>
              <a:pPr eaLnBrk="1" hangingPunct="1">
                <a:lnSpc>
                  <a:spcPct val="95000"/>
                </a:lnSpc>
                <a:buFontTx/>
                <a:buNone/>
              </a:pPr>
              <a:r>
                <a:rPr lang="hu-HU" altLang="hu-HU" sz="1600" dirty="0"/>
                <a:t>       VI.	Értékelési tartalék</a:t>
              </a:r>
            </a:p>
            <a:p>
              <a:pPr eaLnBrk="1" hangingPunct="1">
                <a:lnSpc>
                  <a:spcPct val="95000"/>
                </a:lnSpc>
                <a:buFontTx/>
                <a:buNone/>
              </a:pPr>
              <a:r>
                <a:rPr lang="hu-HU" altLang="hu-HU" sz="1600" dirty="0"/>
                <a:t>       </a:t>
              </a:r>
              <a:r>
                <a:rPr lang="hu-HU" altLang="hu-HU" sz="1800" dirty="0">
                  <a:solidFill>
                    <a:srgbClr val="FF0000"/>
                  </a:solidFill>
                </a:rPr>
                <a:t>VII.	</a:t>
              </a:r>
              <a:r>
                <a:rPr lang="hu-HU" altLang="hu-HU" sz="1800" dirty="0" smtClean="0">
                  <a:solidFill>
                    <a:srgbClr val="FF0000"/>
                  </a:solidFill>
                </a:rPr>
                <a:t>Adózott </a:t>
              </a:r>
              <a:r>
                <a:rPr lang="hu-HU" altLang="hu-HU" sz="1800" dirty="0">
                  <a:solidFill>
                    <a:srgbClr val="FF0000"/>
                  </a:solidFill>
                </a:rPr>
                <a:t>eredmény</a:t>
              </a:r>
            </a:p>
            <a:p>
              <a:pPr eaLnBrk="1" hangingPunct="1">
                <a:lnSpc>
                  <a:spcPct val="95000"/>
                </a:lnSpc>
                <a:buFontTx/>
                <a:buNone/>
              </a:pPr>
              <a:r>
                <a:rPr lang="hu-HU" altLang="hu-HU" sz="1600" dirty="0"/>
                <a:t>E) CÉLTARTALÉK</a:t>
              </a:r>
            </a:p>
            <a:p>
              <a:pPr eaLnBrk="1" hangingPunct="1">
                <a:lnSpc>
                  <a:spcPct val="95000"/>
                </a:lnSpc>
                <a:buFontTx/>
                <a:buNone/>
              </a:pPr>
              <a:r>
                <a:rPr lang="hu-HU" altLang="hu-HU" sz="1600" dirty="0"/>
                <a:t>F)  KÖTELEZETTSÉGEK</a:t>
              </a:r>
            </a:p>
            <a:p>
              <a:pPr eaLnBrk="1" hangingPunct="1">
                <a:lnSpc>
                  <a:spcPct val="95000"/>
                </a:lnSpc>
                <a:buFontTx/>
                <a:buNone/>
              </a:pPr>
              <a:r>
                <a:rPr lang="hu-HU" altLang="hu-HU" sz="1600" dirty="0"/>
                <a:t>       I.	Hátrasorolt kötelezettségek</a:t>
              </a:r>
            </a:p>
            <a:p>
              <a:pPr eaLnBrk="1" hangingPunct="1">
                <a:lnSpc>
                  <a:spcPct val="95000"/>
                </a:lnSpc>
                <a:buFontTx/>
                <a:buNone/>
              </a:pPr>
              <a:r>
                <a:rPr lang="hu-HU" altLang="hu-HU" sz="1600" dirty="0"/>
                <a:t>       II.	Hosszú lejáratú kötelezettségek</a:t>
              </a:r>
            </a:p>
            <a:p>
              <a:pPr eaLnBrk="1" hangingPunct="1">
                <a:lnSpc>
                  <a:spcPct val="95000"/>
                </a:lnSpc>
                <a:buFontTx/>
                <a:buNone/>
              </a:pPr>
              <a:r>
                <a:rPr lang="hu-HU" altLang="hu-HU" sz="1600" dirty="0"/>
                <a:t>       III.	Rövid lejáratú kötelezettségek</a:t>
              </a:r>
            </a:p>
            <a:p>
              <a:pPr eaLnBrk="1" hangingPunct="1">
                <a:lnSpc>
                  <a:spcPct val="95000"/>
                </a:lnSpc>
                <a:buFontTx/>
                <a:buNone/>
              </a:pPr>
              <a:r>
                <a:rPr lang="hu-HU" altLang="hu-HU" sz="1400" u="sng" dirty="0"/>
                <a:t>G) PASSZIV  IDŐBELI ELHATÁROLÁS</a:t>
              </a:r>
              <a:endParaRPr lang="hu-HU" altLang="hu-HU" sz="1400" dirty="0"/>
            </a:p>
            <a:p>
              <a:pPr eaLnBrk="1" hangingPunct="1">
                <a:lnSpc>
                  <a:spcPct val="95000"/>
                </a:lnSpc>
                <a:buFontTx/>
                <a:buNone/>
              </a:pPr>
              <a:r>
                <a:rPr lang="hu-HU" altLang="hu-HU" sz="1800" dirty="0"/>
                <a:t>FORRÁSOK ÖSSZESEN</a:t>
              </a:r>
            </a:p>
          </p:txBody>
        </p:sp>
        <p:sp>
          <p:nvSpPr>
            <p:cNvPr id="46151" name="Line 6"/>
            <p:cNvSpPr>
              <a:spLocks noChangeShapeType="1"/>
            </p:cNvSpPr>
            <p:nvPr/>
          </p:nvSpPr>
          <p:spPr bwMode="auto">
            <a:xfrm flipV="1">
              <a:off x="340" y="1071"/>
              <a:ext cx="5080" cy="24"/>
            </a:xfrm>
            <a:prstGeom prst="line">
              <a:avLst/>
            </a:prstGeom>
            <a:noFill/>
            <a:ln w="1016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6152" name="Line 7"/>
            <p:cNvSpPr>
              <a:spLocks noChangeShapeType="1"/>
            </p:cNvSpPr>
            <p:nvPr/>
          </p:nvSpPr>
          <p:spPr bwMode="auto">
            <a:xfrm>
              <a:off x="2736" y="1095"/>
              <a:ext cx="0" cy="2764"/>
            </a:xfrm>
            <a:prstGeom prst="line">
              <a:avLst/>
            </a:prstGeom>
            <a:noFill/>
            <a:ln w="1016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46084" name="Text Box 60"/>
          <p:cNvSpPr txBox="1">
            <a:spLocks noChangeArrowheads="1"/>
          </p:cNvSpPr>
          <p:nvPr/>
        </p:nvSpPr>
        <p:spPr bwMode="auto">
          <a:xfrm>
            <a:off x="385763" y="350838"/>
            <a:ext cx="80025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a:solidFill>
                  <a:schemeClr val="tx2"/>
                </a:solidFill>
                <a:latin typeface="Tahoma" pitchFamily="34" charset="0"/>
                <a:cs typeface="Tahoma" pitchFamily="34" charset="0"/>
              </a:rPr>
              <a:t>MÉRLEG</a:t>
            </a:r>
            <a:br>
              <a:rPr lang="hu-HU" altLang="hu-HU" sz="2000" b="1">
                <a:solidFill>
                  <a:schemeClr val="tx2"/>
                </a:solidFill>
                <a:latin typeface="Tahoma" pitchFamily="34" charset="0"/>
                <a:cs typeface="Tahoma" pitchFamily="34" charset="0"/>
              </a:rPr>
            </a:br>
            <a:r>
              <a:rPr lang="hu-HU" altLang="hu-HU" sz="2000" b="1">
                <a:solidFill>
                  <a:schemeClr val="tx2"/>
                </a:solidFill>
                <a:latin typeface="Tahoma" pitchFamily="34" charset="0"/>
                <a:cs typeface="Tahoma" pitchFamily="34" charset="0"/>
              </a:rPr>
              <a:t>ESZKÖZÖK</a:t>
            </a:r>
            <a:r>
              <a:rPr lang="hu-HU" altLang="hu-HU" sz="1600" b="1">
                <a:solidFill>
                  <a:schemeClr val="tx2"/>
                </a:solidFill>
                <a:latin typeface="Tahoma" pitchFamily="34" charset="0"/>
                <a:cs typeface="Tahoma" pitchFamily="34" charset="0"/>
              </a:rPr>
              <a:t>		    				</a:t>
            </a:r>
            <a:r>
              <a:rPr lang="hu-HU" altLang="hu-HU" sz="2000" b="1">
                <a:solidFill>
                  <a:schemeClr val="tx2"/>
                </a:solidFill>
                <a:latin typeface="Tahoma" pitchFamily="34" charset="0"/>
                <a:cs typeface="Tahoma" pitchFamily="34" charset="0"/>
              </a:rPr>
              <a:t>FORRÁSOK</a:t>
            </a:r>
            <a:endParaRPr lang="hu-HU" altLang="hu-HU" sz="1600" b="1">
              <a:solidFill>
                <a:schemeClr val="tx2"/>
              </a:solidFill>
              <a:latin typeface="Tahoma" pitchFamily="34" charset="0"/>
              <a:cs typeface="Tahoma" pitchFamily="34" charset="0"/>
            </a:endParaRPr>
          </a:p>
        </p:txBody>
      </p:sp>
      <p:sp>
        <p:nvSpPr>
          <p:cNvPr id="635965" name="Text Box 61"/>
          <p:cNvSpPr txBox="1">
            <a:spLocks noChangeArrowheads="1"/>
          </p:cNvSpPr>
          <p:nvPr/>
        </p:nvSpPr>
        <p:spPr bwMode="auto">
          <a:xfrm>
            <a:off x="3490913" y="1516063"/>
            <a:ext cx="93662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hu-HU" altLang="hu-HU" sz="1800" b="1">
                <a:solidFill>
                  <a:srgbClr val="FF5353"/>
                </a:solidFill>
              </a:rPr>
              <a:t>20</a:t>
            </a:r>
            <a:br>
              <a:rPr lang="hu-HU" altLang="hu-HU" sz="1800" b="1">
                <a:solidFill>
                  <a:srgbClr val="FF5353"/>
                </a:solidFill>
              </a:rPr>
            </a:br>
            <a:r>
              <a:rPr lang="hu-HU" altLang="hu-HU" sz="1800" b="1">
                <a:solidFill>
                  <a:srgbClr val="FF5353"/>
                </a:solidFill>
              </a:rPr>
              <a:t/>
            </a:r>
            <a:br>
              <a:rPr lang="hu-HU" altLang="hu-HU" sz="1800" b="1">
                <a:solidFill>
                  <a:srgbClr val="FF5353"/>
                </a:solidFill>
              </a:rPr>
            </a:br>
            <a:r>
              <a:rPr lang="hu-HU" altLang="hu-HU" sz="1800">
                <a:solidFill>
                  <a:srgbClr val="FF5353"/>
                </a:solidFill>
              </a:rPr>
              <a:t>20</a:t>
            </a:r>
            <a:br>
              <a:rPr lang="hu-HU" altLang="hu-HU" sz="1800">
                <a:solidFill>
                  <a:srgbClr val="FF5353"/>
                </a:solidFill>
              </a:rPr>
            </a:br>
            <a:r>
              <a:rPr lang="hu-HU" altLang="hu-HU" sz="1800">
                <a:solidFill>
                  <a:srgbClr val="FF5353"/>
                </a:solidFill>
              </a:rPr>
              <a:t/>
            </a:r>
            <a:br>
              <a:rPr lang="hu-HU" altLang="hu-HU" sz="1800">
                <a:solidFill>
                  <a:srgbClr val="FF5353"/>
                </a:solidFill>
              </a:rPr>
            </a:br>
            <a:r>
              <a:rPr lang="hu-HU" altLang="hu-HU" sz="1800" b="1">
                <a:solidFill>
                  <a:srgbClr val="FF5353"/>
                </a:solidFill>
              </a:rPr>
              <a:t>180</a:t>
            </a:r>
            <a:br>
              <a:rPr lang="hu-HU" altLang="hu-HU" sz="1800" b="1">
                <a:solidFill>
                  <a:srgbClr val="FF5353"/>
                </a:solidFill>
              </a:rPr>
            </a:br>
            <a:r>
              <a:rPr lang="hu-HU" altLang="hu-HU" sz="1800">
                <a:solidFill>
                  <a:srgbClr val="FF5353"/>
                </a:solidFill>
              </a:rPr>
              <a:t>10</a:t>
            </a:r>
            <a:br>
              <a:rPr lang="hu-HU" altLang="hu-HU" sz="1800">
                <a:solidFill>
                  <a:srgbClr val="FF5353"/>
                </a:solidFill>
              </a:rPr>
            </a:br>
            <a:r>
              <a:rPr lang="hu-HU" altLang="hu-HU" sz="1800">
                <a:solidFill>
                  <a:srgbClr val="FF5353"/>
                </a:solidFill>
              </a:rPr>
              <a:t/>
            </a:r>
            <a:br>
              <a:rPr lang="hu-HU" altLang="hu-HU" sz="1800">
                <a:solidFill>
                  <a:srgbClr val="FF5353"/>
                </a:solidFill>
              </a:rPr>
            </a:br>
            <a:r>
              <a:rPr lang="hu-HU" altLang="hu-HU" sz="1800">
                <a:solidFill>
                  <a:srgbClr val="FF5353"/>
                </a:solidFill>
              </a:rPr>
              <a:t/>
            </a:r>
            <a:br>
              <a:rPr lang="hu-HU" altLang="hu-HU" sz="1800">
                <a:solidFill>
                  <a:srgbClr val="FF5353"/>
                </a:solidFill>
              </a:rPr>
            </a:br>
            <a:r>
              <a:rPr lang="hu-HU" altLang="hu-HU" sz="1800" b="1">
                <a:solidFill>
                  <a:srgbClr val="FF5353"/>
                </a:solidFill>
              </a:rPr>
              <a:t/>
            </a:r>
            <a:br>
              <a:rPr lang="hu-HU" altLang="hu-HU" sz="1800" b="1">
                <a:solidFill>
                  <a:srgbClr val="FF5353"/>
                </a:solidFill>
              </a:rPr>
            </a:br>
            <a:r>
              <a:rPr lang="hu-HU" altLang="hu-HU" sz="1800" b="1"/>
              <a:t>170</a:t>
            </a:r>
            <a:r>
              <a:rPr lang="hu-HU" altLang="hu-HU" sz="1800">
                <a:solidFill>
                  <a:srgbClr val="FF5353"/>
                </a:solidFill>
              </a:rPr>
              <a:t/>
            </a:r>
            <a:br>
              <a:rPr lang="hu-HU" altLang="hu-HU" sz="1800">
                <a:solidFill>
                  <a:srgbClr val="FF5353"/>
                </a:solidFill>
              </a:rPr>
            </a:br>
            <a:r>
              <a:rPr lang="hu-HU" altLang="hu-HU" sz="1800">
                <a:solidFill>
                  <a:srgbClr val="FF5353"/>
                </a:solidFill>
              </a:rPr>
              <a:t/>
            </a:r>
            <a:br>
              <a:rPr lang="hu-HU" altLang="hu-HU" sz="1800">
                <a:solidFill>
                  <a:srgbClr val="FF5353"/>
                </a:solidFill>
              </a:rPr>
            </a:br>
            <a:r>
              <a:rPr lang="hu-HU" altLang="hu-HU" sz="2400" b="1">
                <a:solidFill>
                  <a:srgbClr val="FF5353"/>
                </a:solidFill>
              </a:rPr>
              <a:t>200</a:t>
            </a:r>
            <a:endParaRPr lang="hu-HU" altLang="hu-HU" sz="1800">
              <a:solidFill>
                <a:srgbClr val="FF5353"/>
              </a:solidFill>
            </a:endParaRPr>
          </a:p>
        </p:txBody>
      </p:sp>
      <p:sp>
        <p:nvSpPr>
          <p:cNvPr id="635966" name="Text Box 62"/>
          <p:cNvSpPr txBox="1">
            <a:spLocks noChangeArrowheads="1"/>
          </p:cNvSpPr>
          <p:nvPr/>
        </p:nvSpPr>
        <p:spPr bwMode="auto">
          <a:xfrm>
            <a:off x="7954963" y="1287463"/>
            <a:ext cx="936625"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hu-HU" altLang="hu-HU" sz="1800" b="1">
                <a:solidFill>
                  <a:srgbClr val="FF5353"/>
                </a:solidFill>
              </a:rPr>
              <a:t>140</a:t>
            </a:r>
            <a:br>
              <a:rPr lang="hu-HU" altLang="hu-HU" sz="1800" b="1">
                <a:solidFill>
                  <a:srgbClr val="FF5353"/>
                </a:solidFill>
              </a:rPr>
            </a:br>
            <a:r>
              <a:rPr lang="hu-HU" altLang="hu-HU" sz="1800">
                <a:solidFill>
                  <a:srgbClr val="FF5353"/>
                </a:solidFill>
              </a:rPr>
              <a:t>100</a:t>
            </a:r>
            <a:r>
              <a:rPr lang="hu-HU" altLang="hu-HU" sz="1800" b="1">
                <a:solidFill>
                  <a:srgbClr val="FF5353"/>
                </a:solidFill>
              </a:rPr>
              <a:t/>
            </a:r>
            <a:br>
              <a:rPr lang="hu-HU" altLang="hu-HU" sz="1800" b="1">
                <a:solidFill>
                  <a:srgbClr val="FF5353"/>
                </a:solidFill>
              </a:rPr>
            </a:br>
            <a:r>
              <a:rPr lang="hu-HU" altLang="hu-HU" sz="1800" b="1">
                <a:solidFill>
                  <a:srgbClr val="FF5353"/>
                </a:solidFill>
              </a:rPr>
              <a:t/>
            </a:r>
            <a:br>
              <a:rPr lang="hu-HU" altLang="hu-HU" sz="1800" b="1">
                <a:solidFill>
                  <a:srgbClr val="FF5353"/>
                </a:solidFill>
              </a:rPr>
            </a:br>
            <a:r>
              <a:rPr lang="hu-HU" altLang="hu-HU" sz="1800" b="1">
                <a:solidFill>
                  <a:srgbClr val="FF5353"/>
                </a:solidFill>
              </a:rPr>
              <a:t/>
            </a:r>
            <a:br>
              <a:rPr lang="hu-HU" altLang="hu-HU" sz="1800" b="1">
                <a:solidFill>
                  <a:srgbClr val="FF5353"/>
                </a:solidFill>
              </a:rPr>
            </a:br>
            <a:r>
              <a:rPr lang="hu-HU" altLang="hu-HU" sz="1800" b="1">
                <a:solidFill>
                  <a:srgbClr val="FF5353"/>
                </a:solidFill>
              </a:rPr>
              <a:t/>
            </a:r>
            <a:br>
              <a:rPr lang="hu-HU" altLang="hu-HU" sz="1800" b="1">
                <a:solidFill>
                  <a:srgbClr val="FF5353"/>
                </a:solidFill>
              </a:rPr>
            </a:br>
            <a:r>
              <a:rPr lang="hu-HU" altLang="hu-HU" sz="1800" b="1">
                <a:solidFill>
                  <a:srgbClr val="FF5353"/>
                </a:solidFill>
              </a:rPr>
              <a:t/>
            </a:r>
            <a:br>
              <a:rPr lang="hu-HU" altLang="hu-HU" sz="1800" b="1">
                <a:solidFill>
                  <a:srgbClr val="FF5353"/>
                </a:solidFill>
              </a:rPr>
            </a:br>
            <a:r>
              <a:rPr lang="hu-HU" altLang="hu-HU" sz="1800" b="1">
                <a:solidFill>
                  <a:srgbClr val="FF5353"/>
                </a:solidFill>
              </a:rPr>
              <a:t/>
            </a:r>
            <a:br>
              <a:rPr lang="hu-HU" altLang="hu-HU" sz="1800" b="1">
                <a:solidFill>
                  <a:srgbClr val="FF5353"/>
                </a:solidFill>
              </a:rPr>
            </a:br>
            <a:r>
              <a:rPr lang="hu-HU" altLang="hu-HU" sz="1800" b="1"/>
              <a:t>40</a:t>
            </a:r>
            <a:br>
              <a:rPr lang="hu-HU" altLang="hu-HU" sz="1800" b="1"/>
            </a:br>
            <a:r>
              <a:rPr lang="hu-HU" altLang="hu-HU" sz="1800" b="1">
                <a:solidFill>
                  <a:srgbClr val="FF5353"/>
                </a:solidFill>
              </a:rPr>
              <a:t/>
            </a:r>
            <a:br>
              <a:rPr lang="hu-HU" altLang="hu-HU" sz="1800" b="1">
                <a:solidFill>
                  <a:srgbClr val="FF5353"/>
                </a:solidFill>
              </a:rPr>
            </a:br>
            <a:r>
              <a:rPr lang="hu-HU" altLang="hu-HU" sz="1800" b="1">
                <a:solidFill>
                  <a:srgbClr val="FF5353"/>
                </a:solidFill>
              </a:rPr>
              <a:t>60</a:t>
            </a:r>
            <a:br>
              <a:rPr lang="hu-HU" altLang="hu-HU" sz="1800" b="1">
                <a:solidFill>
                  <a:srgbClr val="FF5353"/>
                </a:solidFill>
              </a:rPr>
            </a:br>
            <a:r>
              <a:rPr lang="hu-HU" altLang="hu-HU" sz="1800" b="1">
                <a:solidFill>
                  <a:srgbClr val="FF5353"/>
                </a:solidFill>
              </a:rPr>
              <a:t/>
            </a:r>
            <a:br>
              <a:rPr lang="hu-HU" altLang="hu-HU" sz="1800" b="1">
                <a:solidFill>
                  <a:srgbClr val="FF5353"/>
                </a:solidFill>
              </a:rPr>
            </a:br>
            <a:r>
              <a:rPr lang="hu-HU" altLang="hu-HU" sz="1800">
                <a:solidFill>
                  <a:srgbClr val="FF5353"/>
                </a:solidFill>
              </a:rPr>
              <a:t>10</a:t>
            </a:r>
            <a:r>
              <a:rPr lang="hu-HU" altLang="hu-HU" sz="1800" b="1">
                <a:solidFill>
                  <a:srgbClr val="FF5353"/>
                </a:solidFill>
              </a:rPr>
              <a:t/>
            </a:r>
            <a:br>
              <a:rPr lang="hu-HU" altLang="hu-HU" sz="1800" b="1">
                <a:solidFill>
                  <a:srgbClr val="FF5353"/>
                </a:solidFill>
              </a:rPr>
            </a:br>
            <a:r>
              <a:rPr lang="hu-HU" altLang="hu-HU" sz="1800">
                <a:solidFill>
                  <a:srgbClr val="FF5353"/>
                </a:solidFill>
              </a:rPr>
              <a:t>50</a:t>
            </a:r>
            <a:br>
              <a:rPr lang="hu-HU" altLang="hu-HU" sz="1800">
                <a:solidFill>
                  <a:srgbClr val="FF5353"/>
                </a:solidFill>
              </a:rPr>
            </a:br>
            <a:r>
              <a:rPr lang="hu-HU" altLang="hu-HU" sz="1800">
                <a:solidFill>
                  <a:srgbClr val="FF5353"/>
                </a:solidFill>
              </a:rPr>
              <a:t/>
            </a:r>
            <a:br>
              <a:rPr lang="hu-HU" altLang="hu-HU" sz="1800">
                <a:solidFill>
                  <a:srgbClr val="FF5353"/>
                </a:solidFill>
              </a:rPr>
            </a:br>
            <a:r>
              <a:rPr lang="hu-HU" altLang="hu-HU" sz="2400" b="1">
                <a:solidFill>
                  <a:srgbClr val="FF5353"/>
                </a:solidFill>
              </a:rPr>
              <a:t>200</a:t>
            </a:r>
            <a:endParaRPr lang="hu-HU" altLang="hu-HU" sz="1800">
              <a:solidFill>
                <a:srgbClr val="FF5353"/>
              </a:solidFill>
            </a:endParaRPr>
          </a:p>
        </p:txBody>
      </p:sp>
      <p:pic>
        <p:nvPicPr>
          <p:cNvPr id="635967" name="Picture 63" descr="MCWB01753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644900"/>
            <a:ext cx="1944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968" name="Picture 64" descr="MCWB01753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2924175"/>
            <a:ext cx="19446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995" name="Group 91"/>
          <p:cNvGrpSpPr>
            <a:grpSpLocks/>
          </p:cNvGrpSpPr>
          <p:nvPr/>
        </p:nvGrpSpPr>
        <p:grpSpPr bwMode="auto">
          <a:xfrm>
            <a:off x="282575" y="4987925"/>
            <a:ext cx="3165475" cy="1681163"/>
            <a:chOff x="363" y="300"/>
            <a:chExt cx="5329" cy="2994"/>
          </a:xfrm>
        </p:grpSpPr>
        <p:grpSp>
          <p:nvGrpSpPr>
            <p:cNvPr id="46122" name="Group 65"/>
            <p:cNvGrpSpPr>
              <a:grpSpLocks noChangeAspect="1"/>
            </p:cNvGrpSpPr>
            <p:nvPr/>
          </p:nvGrpSpPr>
          <p:grpSpPr bwMode="auto">
            <a:xfrm flipH="1">
              <a:off x="537" y="300"/>
              <a:ext cx="4853" cy="2994"/>
              <a:chOff x="385" y="981"/>
              <a:chExt cx="2494" cy="1997"/>
            </a:xfrm>
          </p:grpSpPr>
          <p:sp>
            <p:nvSpPr>
              <p:cNvPr id="46125" name="AutoShape 66"/>
              <p:cNvSpPr>
                <a:spLocks noChangeAspect="1" noChangeArrowheads="1" noTextEdit="1"/>
              </p:cNvSpPr>
              <p:nvPr/>
            </p:nvSpPr>
            <p:spPr bwMode="auto">
              <a:xfrm>
                <a:off x="385" y="981"/>
                <a:ext cx="2494" cy="1997"/>
              </a:xfrm>
              <a:prstGeom prst="rect">
                <a:avLst/>
              </a:prstGeom>
              <a:solidFill>
                <a:srgbClr val="E6E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sp>
            <p:nvSpPr>
              <p:cNvPr id="46126" name="Rectangle 67"/>
              <p:cNvSpPr>
                <a:spLocks noChangeArrowheads="1"/>
              </p:cNvSpPr>
              <p:nvPr/>
            </p:nvSpPr>
            <p:spPr bwMode="auto">
              <a:xfrm>
                <a:off x="1574" y="1076"/>
                <a:ext cx="76" cy="1767"/>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46127" name="Freeform 68"/>
              <p:cNvSpPr>
                <a:spLocks/>
              </p:cNvSpPr>
              <p:nvPr/>
            </p:nvSpPr>
            <p:spPr bwMode="auto">
              <a:xfrm>
                <a:off x="2111" y="1591"/>
                <a:ext cx="646" cy="823"/>
              </a:xfrm>
              <a:custGeom>
                <a:avLst/>
                <a:gdLst>
                  <a:gd name="T0" fmla="*/ 300 w 646"/>
                  <a:gd name="T1" fmla="*/ 11 h 823"/>
                  <a:gd name="T2" fmla="*/ 291 w 646"/>
                  <a:gd name="T3" fmla="*/ 11 h 823"/>
                  <a:gd name="T4" fmla="*/ 637 w 646"/>
                  <a:gd name="T5" fmla="*/ 821 h 823"/>
                  <a:gd name="T6" fmla="*/ 642 w 646"/>
                  <a:gd name="T7" fmla="*/ 817 h 823"/>
                  <a:gd name="T8" fmla="*/ 5 w 646"/>
                  <a:gd name="T9" fmla="*/ 817 h 823"/>
                  <a:gd name="T10" fmla="*/ 9 w 646"/>
                  <a:gd name="T11" fmla="*/ 821 h 823"/>
                  <a:gd name="T12" fmla="*/ 300 w 646"/>
                  <a:gd name="T13" fmla="*/ 11 h 823"/>
                  <a:gd name="T14" fmla="*/ 295 w 646"/>
                  <a:gd name="T15" fmla="*/ 0 h 823"/>
                  <a:gd name="T16" fmla="*/ 0 w 646"/>
                  <a:gd name="T17" fmla="*/ 823 h 823"/>
                  <a:gd name="T18" fmla="*/ 646 w 646"/>
                  <a:gd name="T19" fmla="*/ 823 h 823"/>
                  <a:gd name="T20" fmla="*/ 295 w 646"/>
                  <a:gd name="T21" fmla="*/ 0 h 823"/>
                  <a:gd name="T22" fmla="*/ 300 w 646"/>
                  <a:gd name="T23" fmla="*/ 11 h 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6" h="823">
                    <a:moveTo>
                      <a:pt x="300" y="11"/>
                    </a:moveTo>
                    <a:lnTo>
                      <a:pt x="291" y="11"/>
                    </a:lnTo>
                    <a:lnTo>
                      <a:pt x="637" y="821"/>
                    </a:lnTo>
                    <a:lnTo>
                      <a:pt x="642" y="817"/>
                    </a:lnTo>
                    <a:lnTo>
                      <a:pt x="5" y="817"/>
                    </a:lnTo>
                    <a:lnTo>
                      <a:pt x="9" y="821"/>
                    </a:lnTo>
                    <a:lnTo>
                      <a:pt x="300" y="11"/>
                    </a:lnTo>
                    <a:lnTo>
                      <a:pt x="295" y="0"/>
                    </a:lnTo>
                    <a:lnTo>
                      <a:pt x="0" y="823"/>
                    </a:lnTo>
                    <a:lnTo>
                      <a:pt x="646" y="823"/>
                    </a:lnTo>
                    <a:lnTo>
                      <a:pt x="295" y="0"/>
                    </a:lnTo>
                    <a:lnTo>
                      <a:pt x="300"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28" name="Freeform 69"/>
              <p:cNvSpPr>
                <a:spLocks/>
              </p:cNvSpPr>
              <p:nvPr/>
            </p:nvSpPr>
            <p:spPr bwMode="auto">
              <a:xfrm>
                <a:off x="2402" y="1607"/>
                <a:ext cx="11" cy="805"/>
              </a:xfrm>
              <a:custGeom>
                <a:avLst/>
                <a:gdLst>
                  <a:gd name="T0" fmla="*/ 0 w 11"/>
                  <a:gd name="T1" fmla="*/ 0 h 805"/>
                  <a:gd name="T2" fmla="*/ 2 w 11"/>
                  <a:gd name="T3" fmla="*/ 805 h 805"/>
                  <a:gd name="T4" fmla="*/ 11 w 11"/>
                  <a:gd name="T5" fmla="*/ 805 h 805"/>
                  <a:gd name="T6" fmla="*/ 9 w 11"/>
                  <a:gd name="T7" fmla="*/ 0 h 805"/>
                  <a:gd name="T8" fmla="*/ 0 w 11"/>
                  <a:gd name="T9" fmla="*/ 0 h 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05">
                    <a:moveTo>
                      <a:pt x="0" y="0"/>
                    </a:moveTo>
                    <a:lnTo>
                      <a:pt x="2" y="805"/>
                    </a:lnTo>
                    <a:lnTo>
                      <a:pt x="11" y="805"/>
                    </a:lnTo>
                    <a:lnTo>
                      <a:pt x="9"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29" name="Freeform 70"/>
              <p:cNvSpPr>
                <a:spLocks/>
              </p:cNvSpPr>
              <p:nvPr/>
            </p:nvSpPr>
            <p:spPr bwMode="auto">
              <a:xfrm>
                <a:off x="1960" y="2406"/>
                <a:ext cx="919" cy="48"/>
              </a:xfrm>
              <a:custGeom>
                <a:avLst/>
                <a:gdLst>
                  <a:gd name="T0" fmla="*/ 919 w 919"/>
                  <a:gd name="T1" fmla="*/ 42 h 48"/>
                  <a:gd name="T2" fmla="*/ 919 w 919"/>
                  <a:gd name="T3" fmla="*/ 0 h 48"/>
                  <a:gd name="T4" fmla="*/ 0 w 919"/>
                  <a:gd name="T5" fmla="*/ 2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2"/>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30" name="Freeform 71"/>
              <p:cNvSpPr>
                <a:spLocks/>
              </p:cNvSpPr>
              <p:nvPr/>
            </p:nvSpPr>
            <p:spPr bwMode="auto">
              <a:xfrm>
                <a:off x="2067" y="2430"/>
                <a:ext cx="712" cy="67"/>
              </a:xfrm>
              <a:custGeom>
                <a:avLst/>
                <a:gdLst>
                  <a:gd name="T0" fmla="*/ 712 w 712"/>
                  <a:gd name="T1" fmla="*/ 64 h 67"/>
                  <a:gd name="T2" fmla="*/ 712 w 712"/>
                  <a:gd name="T3" fmla="*/ 0 h 67"/>
                  <a:gd name="T4" fmla="*/ 0 w 712"/>
                  <a:gd name="T5" fmla="*/ 2 h 67"/>
                  <a:gd name="T6" fmla="*/ 0 w 712"/>
                  <a:gd name="T7" fmla="*/ 67 h 67"/>
                  <a:gd name="T8" fmla="*/ 712 w 712"/>
                  <a:gd name="T9" fmla="*/ 6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7">
                    <a:moveTo>
                      <a:pt x="712" y="64"/>
                    </a:moveTo>
                    <a:lnTo>
                      <a:pt x="712" y="0"/>
                    </a:lnTo>
                    <a:lnTo>
                      <a:pt x="0" y="2"/>
                    </a:lnTo>
                    <a:lnTo>
                      <a:pt x="0" y="67"/>
                    </a:lnTo>
                    <a:lnTo>
                      <a:pt x="712" y="64"/>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31" name="Freeform 72"/>
              <p:cNvSpPr>
                <a:spLocks/>
              </p:cNvSpPr>
              <p:nvPr/>
            </p:nvSpPr>
            <p:spPr bwMode="auto">
              <a:xfrm>
                <a:off x="2176" y="2474"/>
                <a:ext cx="517" cy="74"/>
              </a:xfrm>
              <a:custGeom>
                <a:avLst/>
                <a:gdLst>
                  <a:gd name="T0" fmla="*/ 514 w 517"/>
                  <a:gd name="T1" fmla="*/ 0 h 74"/>
                  <a:gd name="T2" fmla="*/ 0 w 517"/>
                  <a:gd name="T3" fmla="*/ 5 h 74"/>
                  <a:gd name="T4" fmla="*/ 2 w 517"/>
                  <a:gd name="T5" fmla="*/ 16 h 74"/>
                  <a:gd name="T6" fmla="*/ 8 w 517"/>
                  <a:gd name="T7" fmla="*/ 29 h 74"/>
                  <a:gd name="T8" fmla="*/ 15 w 517"/>
                  <a:gd name="T9" fmla="*/ 40 h 74"/>
                  <a:gd name="T10" fmla="*/ 24 w 517"/>
                  <a:gd name="T11" fmla="*/ 51 h 74"/>
                  <a:gd name="T12" fmla="*/ 35 w 517"/>
                  <a:gd name="T13" fmla="*/ 60 h 74"/>
                  <a:gd name="T14" fmla="*/ 44 w 517"/>
                  <a:gd name="T15" fmla="*/ 67 h 74"/>
                  <a:gd name="T16" fmla="*/ 55 w 517"/>
                  <a:gd name="T17" fmla="*/ 71 h 74"/>
                  <a:gd name="T18" fmla="*/ 68 w 517"/>
                  <a:gd name="T19" fmla="*/ 74 h 74"/>
                  <a:gd name="T20" fmla="*/ 68 w 517"/>
                  <a:gd name="T21" fmla="*/ 69 h 74"/>
                  <a:gd name="T22" fmla="*/ 448 w 517"/>
                  <a:gd name="T23" fmla="*/ 69 h 74"/>
                  <a:gd name="T24" fmla="*/ 459 w 517"/>
                  <a:gd name="T25" fmla="*/ 69 h 74"/>
                  <a:gd name="T26" fmla="*/ 470 w 517"/>
                  <a:gd name="T27" fmla="*/ 65 h 74"/>
                  <a:gd name="T28" fmla="*/ 481 w 517"/>
                  <a:gd name="T29" fmla="*/ 58 h 74"/>
                  <a:gd name="T30" fmla="*/ 492 w 517"/>
                  <a:gd name="T31" fmla="*/ 49 h 74"/>
                  <a:gd name="T32" fmla="*/ 503 w 517"/>
                  <a:gd name="T33" fmla="*/ 38 h 74"/>
                  <a:gd name="T34" fmla="*/ 512 w 517"/>
                  <a:gd name="T35" fmla="*/ 27 h 74"/>
                  <a:gd name="T36" fmla="*/ 517 w 517"/>
                  <a:gd name="T37" fmla="*/ 14 h 74"/>
                  <a:gd name="T38" fmla="*/ 517 w 517"/>
                  <a:gd name="T39" fmla="*/ 0 h 74"/>
                  <a:gd name="T40" fmla="*/ 514 w 51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7" h="74">
                    <a:moveTo>
                      <a:pt x="514" y="0"/>
                    </a:moveTo>
                    <a:lnTo>
                      <a:pt x="0" y="5"/>
                    </a:lnTo>
                    <a:lnTo>
                      <a:pt x="2" y="16"/>
                    </a:lnTo>
                    <a:lnTo>
                      <a:pt x="8" y="29"/>
                    </a:lnTo>
                    <a:lnTo>
                      <a:pt x="15" y="40"/>
                    </a:lnTo>
                    <a:lnTo>
                      <a:pt x="24" y="51"/>
                    </a:lnTo>
                    <a:lnTo>
                      <a:pt x="35" y="60"/>
                    </a:lnTo>
                    <a:lnTo>
                      <a:pt x="44" y="67"/>
                    </a:lnTo>
                    <a:lnTo>
                      <a:pt x="55" y="71"/>
                    </a:lnTo>
                    <a:lnTo>
                      <a:pt x="68" y="74"/>
                    </a:lnTo>
                    <a:lnTo>
                      <a:pt x="68" y="69"/>
                    </a:lnTo>
                    <a:lnTo>
                      <a:pt x="448" y="69"/>
                    </a:lnTo>
                    <a:lnTo>
                      <a:pt x="459" y="69"/>
                    </a:lnTo>
                    <a:lnTo>
                      <a:pt x="470" y="65"/>
                    </a:lnTo>
                    <a:lnTo>
                      <a:pt x="481" y="58"/>
                    </a:lnTo>
                    <a:lnTo>
                      <a:pt x="492" y="49"/>
                    </a:lnTo>
                    <a:lnTo>
                      <a:pt x="503" y="38"/>
                    </a:lnTo>
                    <a:lnTo>
                      <a:pt x="512" y="27"/>
                    </a:lnTo>
                    <a:lnTo>
                      <a:pt x="517" y="14"/>
                    </a:lnTo>
                    <a:lnTo>
                      <a:pt x="517" y="0"/>
                    </a:lnTo>
                    <a:lnTo>
                      <a:pt x="514"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32" name="Freeform 73"/>
              <p:cNvSpPr>
                <a:spLocks/>
              </p:cNvSpPr>
              <p:nvPr/>
            </p:nvSpPr>
            <p:spPr bwMode="auto">
              <a:xfrm>
                <a:off x="2302" y="1436"/>
                <a:ext cx="147" cy="151"/>
              </a:xfrm>
              <a:custGeom>
                <a:avLst/>
                <a:gdLst>
                  <a:gd name="T0" fmla="*/ 47 w 147"/>
                  <a:gd name="T1" fmla="*/ 146 h 151"/>
                  <a:gd name="T2" fmla="*/ 62 w 147"/>
                  <a:gd name="T3" fmla="*/ 151 h 151"/>
                  <a:gd name="T4" fmla="*/ 78 w 147"/>
                  <a:gd name="T5" fmla="*/ 151 h 151"/>
                  <a:gd name="T6" fmla="*/ 93 w 147"/>
                  <a:gd name="T7" fmla="*/ 149 h 151"/>
                  <a:gd name="T8" fmla="*/ 104 w 147"/>
                  <a:gd name="T9" fmla="*/ 142 h 151"/>
                  <a:gd name="T10" fmla="*/ 118 w 147"/>
                  <a:gd name="T11" fmla="*/ 135 h 151"/>
                  <a:gd name="T12" fmla="*/ 129 w 147"/>
                  <a:gd name="T13" fmla="*/ 124 h 151"/>
                  <a:gd name="T14" fmla="*/ 138 w 147"/>
                  <a:gd name="T15" fmla="*/ 113 h 151"/>
                  <a:gd name="T16" fmla="*/ 144 w 147"/>
                  <a:gd name="T17" fmla="*/ 100 h 151"/>
                  <a:gd name="T18" fmla="*/ 147 w 147"/>
                  <a:gd name="T19" fmla="*/ 84 h 151"/>
                  <a:gd name="T20" fmla="*/ 147 w 147"/>
                  <a:gd name="T21" fmla="*/ 69 h 151"/>
                  <a:gd name="T22" fmla="*/ 144 w 147"/>
                  <a:gd name="T23" fmla="*/ 55 h 151"/>
                  <a:gd name="T24" fmla="*/ 140 w 147"/>
                  <a:gd name="T25" fmla="*/ 42 h 151"/>
                  <a:gd name="T26" fmla="*/ 131 w 147"/>
                  <a:gd name="T27" fmla="*/ 29 h 151"/>
                  <a:gd name="T28" fmla="*/ 122 w 147"/>
                  <a:gd name="T29" fmla="*/ 18 h 151"/>
                  <a:gd name="T30" fmla="*/ 111 w 147"/>
                  <a:gd name="T31" fmla="*/ 9 h 151"/>
                  <a:gd name="T32" fmla="*/ 96 w 147"/>
                  <a:gd name="T33" fmla="*/ 2 h 151"/>
                  <a:gd name="T34" fmla="*/ 82 w 147"/>
                  <a:gd name="T35" fmla="*/ 0 h 151"/>
                  <a:gd name="T36" fmla="*/ 69 w 147"/>
                  <a:gd name="T37" fmla="*/ 0 h 151"/>
                  <a:gd name="T38" fmla="*/ 53 w 147"/>
                  <a:gd name="T39" fmla="*/ 2 h 151"/>
                  <a:gd name="T40" fmla="*/ 40 w 147"/>
                  <a:gd name="T41" fmla="*/ 7 h 151"/>
                  <a:gd name="T42" fmla="*/ 29 w 147"/>
                  <a:gd name="T43" fmla="*/ 15 h 151"/>
                  <a:gd name="T44" fmla="*/ 18 w 147"/>
                  <a:gd name="T45" fmla="*/ 24 h 151"/>
                  <a:gd name="T46" fmla="*/ 9 w 147"/>
                  <a:gd name="T47" fmla="*/ 35 h 151"/>
                  <a:gd name="T48" fmla="*/ 2 w 147"/>
                  <a:gd name="T49" fmla="*/ 51 h 151"/>
                  <a:gd name="T50" fmla="*/ 0 w 147"/>
                  <a:gd name="T51" fmla="*/ 66 h 151"/>
                  <a:gd name="T52" fmla="*/ 0 w 147"/>
                  <a:gd name="T53" fmla="*/ 82 h 151"/>
                  <a:gd name="T54" fmla="*/ 2 w 147"/>
                  <a:gd name="T55" fmla="*/ 95 h 151"/>
                  <a:gd name="T56" fmla="*/ 7 w 147"/>
                  <a:gd name="T57" fmla="*/ 109 h 151"/>
                  <a:gd name="T58" fmla="*/ 13 w 147"/>
                  <a:gd name="T59" fmla="*/ 120 h 151"/>
                  <a:gd name="T60" fmla="*/ 22 w 147"/>
                  <a:gd name="T61" fmla="*/ 133 h 151"/>
                  <a:gd name="T62" fmla="*/ 36 w 147"/>
                  <a:gd name="T63" fmla="*/ 140 h 151"/>
                  <a:gd name="T64" fmla="*/ 47 w 147"/>
                  <a:gd name="T65" fmla="*/ 146 h 151"/>
                  <a:gd name="T66" fmla="*/ 47 w 147"/>
                  <a:gd name="T67" fmla="*/ 144 h 151"/>
                  <a:gd name="T68" fmla="*/ 47 w 147"/>
                  <a:gd name="T69" fmla="*/ 146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7" h="151">
                    <a:moveTo>
                      <a:pt x="47" y="146"/>
                    </a:moveTo>
                    <a:lnTo>
                      <a:pt x="62" y="151"/>
                    </a:lnTo>
                    <a:lnTo>
                      <a:pt x="78" y="151"/>
                    </a:lnTo>
                    <a:lnTo>
                      <a:pt x="93" y="149"/>
                    </a:lnTo>
                    <a:lnTo>
                      <a:pt x="104" y="142"/>
                    </a:lnTo>
                    <a:lnTo>
                      <a:pt x="118" y="135"/>
                    </a:lnTo>
                    <a:lnTo>
                      <a:pt x="129" y="124"/>
                    </a:lnTo>
                    <a:lnTo>
                      <a:pt x="138" y="113"/>
                    </a:lnTo>
                    <a:lnTo>
                      <a:pt x="144" y="100"/>
                    </a:lnTo>
                    <a:lnTo>
                      <a:pt x="147" y="84"/>
                    </a:lnTo>
                    <a:lnTo>
                      <a:pt x="147" y="69"/>
                    </a:lnTo>
                    <a:lnTo>
                      <a:pt x="144" y="55"/>
                    </a:lnTo>
                    <a:lnTo>
                      <a:pt x="140" y="42"/>
                    </a:lnTo>
                    <a:lnTo>
                      <a:pt x="131" y="29"/>
                    </a:lnTo>
                    <a:lnTo>
                      <a:pt x="122" y="18"/>
                    </a:lnTo>
                    <a:lnTo>
                      <a:pt x="111" y="9"/>
                    </a:lnTo>
                    <a:lnTo>
                      <a:pt x="96" y="2"/>
                    </a:lnTo>
                    <a:lnTo>
                      <a:pt x="82" y="0"/>
                    </a:lnTo>
                    <a:lnTo>
                      <a:pt x="69" y="0"/>
                    </a:lnTo>
                    <a:lnTo>
                      <a:pt x="53" y="2"/>
                    </a:lnTo>
                    <a:lnTo>
                      <a:pt x="40" y="7"/>
                    </a:lnTo>
                    <a:lnTo>
                      <a:pt x="29" y="15"/>
                    </a:lnTo>
                    <a:lnTo>
                      <a:pt x="18" y="24"/>
                    </a:lnTo>
                    <a:lnTo>
                      <a:pt x="9" y="35"/>
                    </a:lnTo>
                    <a:lnTo>
                      <a:pt x="2" y="51"/>
                    </a:lnTo>
                    <a:lnTo>
                      <a:pt x="0" y="66"/>
                    </a:lnTo>
                    <a:lnTo>
                      <a:pt x="0" y="82"/>
                    </a:lnTo>
                    <a:lnTo>
                      <a:pt x="2" y="95"/>
                    </a:lnTo>
                    <a:lnTo>
                      <a:pt x="7" y="109"/>
                    </a:lnTo>
                    <a:lnTo>
                      <a:pt x="13" y="120"/>
                    </a:lnTo>
                    <a:lnTo>
                      <a:pt x="22" y="133"/>
                    </a:lnTo>
                    <a:lnTo>
                      <a:pt x="36" y="140"/>
                    </a:lnTo>
                    <a:lnTo>
                      <a:pt x="47" y="146"/>
                    </a:lnTo>
                    <a:lnTo>
                      <a:pt x="47" y="144"/>
                    </a:lnTo>
                    <a:lnTo>
                      <a:pt x="47"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33" name="Freeform 74"/>
              <p:cNvSpPr>
                <a:spLocks/>
              </p:cNvSpPr>
              <p:nvPr/>
            </p:nvSpPr>
            <p:spPr bwMode="auto">
              <a:xfrm>
                <a:off x="800" y="1212"/>
                <a:ext cx="1624" cy="426"/>
              </a:xfrm>
              <a:custGeom>
                <a:avLst/>
                <a:gdLst>
                  <a:gd name="T0" fmla="*/ 794 w 1624"/>
                  <a:gd name="T1" fmla="*/ 244 h 426"/>
                  <a:gd name="T2" fmla="*/ 772 w 1624"/>
                  <a:gd name="T3" fmla="*/ 239 h 426"/>
                  <a:gd name="T4" fmla="*/ 728 w 1624"/>
                  <a:gd name="T5" fmla="*/ 226 h 426"/>
                  <a:gd name="T6" fmla="*/ 692 w 1624"/>
                  <a:gd name="T7" fmla="*/ 211 h 426"/>
                  <a:gd name="T8" fmla="*/ 648 w 1624"/>
                  <a:gd name="T9" fmla="*/ 184 h 426"/>
                  <a:gd name="T10" fmla="*/ 606 w 1624"/>
                  <a:gd name="T11" fmla="*/ 166 h 426"/>
                  <a:gd name="T12" fmla="*/ 528 w 1624"/>
                  <a:gd name="T13" fmla="*/ 155 h 426"/>
                  <a:gd name="T14" fmla="*/ 444 w 1624"/>
                  <a:gd name="T15" fmla="*/ 164 h 426"/>
                  <a:gd name="T16" fmla="*/ 344 w 1624"/>
                  <a:gd name="T17" fmla="*/ 184 h 426"/>
                  <a:gd name="T18" fmla="*/ 288 w 1624"/>
                  <a:gd name="T19" fmla="*/ 191 h 426"/>
                  <a:gd name="T20" fmla="*/ 213 w 1624"/>
                  <a:gd name="T21" fmla="*/ 188 h 426"/>
                  <a:gd name="T22" fmla="*/ 166 w 1624"/>
                  <a:gd name="T23" fmla="*/ 177 h 426"/>
                  <a:gd name="T24" fmla="*/ 124 w 1624"/>
                  <a:gd name="T25" fmla="*/ 157 h 426"/>
                  <a:gd name="T26" fmla="*/ 84 w 1624"/>
                  <a:gd name="T27" fmla="*/ 133 h 426"/>
                  <a:gd name="T28" fmla="*/ 49 w 1624"/>
                  <a:gd name="T29" fmla="*/ 100 h 426"/>
                  <a:gd name="T30" fmla="*/ 15 w 1624"/>
                  <a:gd name="T31" fmla="*/ 57 h 426"/>
                  <a:gd name="T32" fmla="*/ 11 w 1624"/>
                  <a:gd name="T33" fmla="*/ 37 h 426"/>
                  <a:gd name="T34" fmla="*/ 22 w 1624"/>
                  <a:gd name="T35" fmla="*/ 40 h 426"/>
                  <a:gd name="T36" fmla="*/ 51 w 1624"/>
                  <a:gd name="T37" fmla="*/ 46 h 426"/>
                  <a:gd name="T38" fmla="*/ 75 w 1624"/>
                  <a:gd name="T39" fmla="*/ 51 h 426"/>
                  <a:gd name="T40" fmla="*/ 153 w 1624"/>
                  <a:gd name="T41" fmla="*/ 71 h 426"/>
                  <a:gd name="T42" fmla="*/ 220 w 1624"/>
                  <a:gd name="T43" fmla="*/ 75 h 426"/>
                  <a:gd name="T44" fmla="*/ 275 w 1624"/>
                  <a:gd name="T45" fmla="*/ 71 h 426"/>
                  <a:gd name="T46" fmla="*/ 324 w 1624"/>
                  <a:gd name="T47" fmla="*/ 55 h 426"/>
                  <a:gd name="T48" fmla="*/ 388 w 1624"/>
                  <a:gd name="T49" fmla="*/ 29 h 426"/>
                  <a:gd name="T50" fmla="*/ 448 w 1624"/>
                  <a:gd name="T51" fmla="*/ 6 h 426"/>
                  <a:gd name="T52" fmla="*/ 490 w 1624"/>
                  <a:gd name="T53" fmla="*/ 0 h 426"/>
                  <a:gd name="T54" fmla="*/ 552 w 1624"/>
                  <a:gd name="T55" fmla="*/ 2 h 426"/>
                  <a:gd name="T56" fmla="*/ 615 w 1624"/>
                  <a:gd name="T57" fmla="*/ 22 h 426"/>
                  <a:gd name="T58" fmla="*/ 717 w 1624"/>
                  <a:gd name="T59" fmla="*/ 71 h 426"/>
                  <a:gd name="T60" fmla="*/ 801 w 1624"/>
                  <a:gd name="T61" fmla="*/ 95 h 426"/>
                  <a:gd name="T62" fmla="*/ 892 w 1624"/>
                  <a:gd name="T63" fmla="*/ 111 h 426"/>
                  <a:gd name="T64" fmla="*/ 1007 w 1624"/>
                  <a:gd name="T65" fmla="*/ 113 h 426"/>
                  <a:gd name="T66" fmla="*/ 1094 w 1624"/>
                  <a:gd name="T67" fmla="*/ 111 h 426"/>
                  <a:gd name="T68" fmla="*/ 1158 w 1624"/>
                  <a:gd name="T69" fmla="*/ 126 h 426"/>
                  <a:gd name="T70" fmla="*/ 1205 w 1624"/>
                  <a:gd name="T71" fmla="*/ 148 h 426"/>
                  <a:gd name="T72" fmla="*/ 1254 w 1624"/>
                  <a:gd name="T73" fmla="*/ 191 h 426"/>
                  <a:gd name="T74" fmla="*/ 1318 w 1624"/>
                  <a:gd name="T75" fmla="*/ 255 h 426"/>
                  <a:gd name="T76" fmla="*/ 1356 w 1624"/>
                  <a:gd name="T77" fmla="*/ 288 h 426"/>
                  <a:gd name="T78" fmla="*/ 1404 w 1624"/>
                  <a:gd name="T79" fmla="*/ 315 h 426"/>
                  <a:gd name="T80" fmla="*/ 1469 w 1624"/>
                  <a:gd name="T81" fmla="*/ 335 h 426"/>
                  <a:gd name="T82" fmla="*/ 1549 w 1624"/>
                  <a:gd name="T83" fmla="*/ 348 h 426"/>
                  <a:gd name="T84" fmla="*/ 1573 w 1624"/>
                  <a:gd name="T85" fmla="*/ 350 h 426"/>
                  <a:gd name="T86" fmla="*/ 1604 w 1624"/>
                  <a:gd name="T87" fmla="*/ 355 h 426"/>
                  <a:gd name="T88" fmla="*/ 1604 w 1624"/>
                  <a:gd name="T89" fmla="*/ 373 h 426"/>
                  <a:gd name="T90" fmla="*/ 1558 w 1624"/>
                  <a:gd name="T91" fmla="*/ 399 h 426"/>
                  <a:gd name="T92" fmla="*/ 1511 w 1624"/>
                  <a:gd name="T93" fmla="*/ 417 h 426"/>
                  <a:gd name="T94" fmla="*/ 1464 w 1624"/>
                  <a:gd name="T95" fmla="*/ 426 h 426"/>
                  <a:gd name="T96" fmla="*/ 1418 w 1624"/>
                  <a:gd name="T97" fmla="*/ 426 h 426"/>
                  <a:gd name="T98" fmla="*/ 1369 w 1624"/>
                  <a:gd name="T99" fmla="*/ 419 h 426"/>
                  <a:gd name="T100" fmla="*/ 1320 w 1624"/>
                  <a:gd name="T101" fmla="*/ 404 h 426"/>
                  <a:gd name="T102" fmla="*/ 1271 w 1624"/>
                  <a:gd name="T103" fmla="*/ 379 h 426"/>
                  <a:gd name="T104" fmla="*/ 1227 w 1624"/>
                  <a:gd name="T105" fmla="*/ 350 h 426"/>
                  <a:gd name="T106" fmla="*/ 1185 w 1624"/>
                  <a:gd name="T107" fmla="*/ 322 h 426"/>
                  <a:gd name="T108" fmla="*/ 1129 w 1624"/>
                  <a:gd name="T109" fmla="*/ 286 h 426"/>
                  <a:gd name="T110" fmla="*/ 1056 w 1624"/>
                  <a:gd name="T111" fmla="*/ 255 h 426"/>
                  <a:gd name="T112" fmla="*/ 1014 w 1624"/>
                  <a:gd name="T113" fmla="*/ 248 h 426"/>
                  <a:gd name="T114" fmla="*/ 970 w 1624"/>
                  <a:gd name="T115" fmla="*/ 248 h 426"/>
                  <a:gd name="T116" fmla="*/ 919 w 1624"/>
                  <a:gd name="T117" fmla="*/ 257 h 426"/>
                  <a:gd name="T118" fmla="*/ 890 w 1624"/>
                  <a:gd name="T119" fmla="*/ 259 h 426"/>
                  <a:gd name="T120" fmla="*/ 854 w 1624"/>
                  <a:gd name="T121" fmla="*/ 255 h 426"/>
                  <a:gd name="T122" fmla="*/ 823 w 1624"/>
                  <a:gd name="T123" fmla="*/ 248 h 426"/>
                  <a:gd name="T124" fmla="*/ 801 w 1624"/>
                  <a:gd name="T125" fmla="*/ 242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4" h="426">
                    <a:moveTo>
                      <a:pt x="801" y="246"/>
                    </a:moveTo>
                    <a:lnTo>
                      <a:pt x="794" y="244"/>
                    </a:lnTo>
                    <a:lnTo>
                      <a:pt x="783" y="242"/>
                    </a:lnTo>
                    <a:lnTo>
                      <a:pt x="772" y="239"/>
                    </a:lnTo>
                    <a:lnTo>
                      <a:pt x="759" y="235"/>
                    </a:lnTo>
                    <a:lnTo>
                      <a:pt x="728" y="226"/>
                    </a:lnTo>
                    <a:lnTo>
                      <a:pt x="712" y="219"/>
                    </a:lnTo>
                    <a:lnTo>
                      <a:pt x="692" y="211"/>
                    </a:lnTo>
                    <a:lnTo>
                      <a:pt x="670" y="197"/>
                    </a:lnTo>
                    <a:lnTo>
                      <a:pt x="648" y="184"/>
                    </a:lnTo>
                    <a:lnTo>
                      <a:pt x="628" y="175"/>
                    </a:lnTo>
                    <a:lnTo>
                      <a:pt x="606" y="166"/>
                    </a:lnTo>
                    <a:lnTo>
                      <a:pt x="566" y="157"/>
                    </a:lnTo>
                    <a:lnTo>
                      <a:pt x="528" y="155"/>
                    </a:lnTo>
                    <a:lnTo>
                      <a:pt x="486" y="157"/>
                    </a:lnTo>
                    <a:lnTo>
                      <a:pt x="444" y="164"/>
                    </a:lnTo>
                    <a:lnTo>
                      <a:pt x="395" y="173"/>
                    </a:lnTo>
                    <a:lnTo>
                      <a:pt x="344" y="184"/>
                    </a:lnTo>
                    <a:lnTo>
                      <a:pt x="317" y="188"/>
                    </a:lnTo>
                    <a:lnTo>
                      <a:pt x="288" y="191"/>
                    </a:lnTo>
                    <a:lnTo>
                      <a:pt x="237" y="191"/>
                    </a:lnTo>
                    <a:lnTo>
                      <a:pt x="213" y="188"/>
                    </a:lnTo>
                    <a:lnTo>
                      <a:pt x="191" y="184"/>
                    </a:lnTo>
                    <a:lnTo>
                      <a:pt x="166" y="177"/>
                    </a:lnTo>
                    <a:lnTo>
                      <a:pt x="144" y="168"/>
                    </a:lnTo>
                    <a:lnTo>
                      <a:pt x="124" y="157"/>
                    </a:lnTo>
                    <a:lnTo>
                      <a:pt x="102" y="146"/>
                    </a:lnTo>
                    <a:lnTo>
                      <a:pt x="84" y="133"/>
                    </a:lnTo>
                    <a:lnTo>
                      <a:pt x="64" y="117"/>
                    </a:lnTo>
                    <a:lnTo>
                      <a:pt x="49" y="100"/>
                    </a:lnTo>
                    <a:lnTo>
                      <a:pt x="31" y="80"/>
                    </a:lnTo>
                    <a:lnTo>
                      <a:pt x="15" y="57"/>
                    </a:lnTo>
                    <a:lnTo>
                      <a:pt x="0" y="35"/>
                    </a:lnTo>
                    <a:lnTo>
                      <a:pt x="11" y="37"/>
                    </a:lnTo>
                    <a:lnTo>
                      <a:pt x="15" y="40"/>
                    </a:lnTo>
                    <a:lnTo>
                      <a:pt x="22" y="40"/>
                    </a:lnTo>
                    <a:lnTo>
                      <a:pt x="35" y="42"/>
                    </a:lnTo>
                    <a:lnTo>
                      <a:pt x="51" y="46"/>
                    </a:lnTo>
                    <a:lnTo>
                      <a:pt x="62" y="49"/>
                    </a:lnTo>
                    <a:lnTo>
                      <a:pt x="75" y="51"/>
                    </a:lnTo>
                    <a:lnTo>
                      <a:pt x="115" y="64"/>
                    </a:lnTo>
                    <a:lnTo>
                      <a:pt x="153" y="71"/>
                    </a:lnTo>
                    <a:lnTo>
                      <a:pt x="189" y="75"/>
                    </a:lnTo>
                    <a:lnTo>
                      <a:pt x="220" y="75"/>
                    </a:lnTo>
                    <a:lnTo>
                      <a:pt x="248" y="73"/>
                    </a:lnTo>
                    <a:lnTo>
                      <a:pt x="275" y="71"/>
                    </a:lnTo>
                    <a:lnTo>
                      <a:pt x="302" y="64"/>
                    </a:lnTo>
                    <a:lnTo>
                      <a:pt x="324" y="55"/>
                    </a:lnTo>
                    <a:lnTo>
                      <a:pt x="368" y="37"/>
                    </a:lnTo>
                    <a:lnTo>
                      <a:pt x="388" y="29"/>
                    </a:lnTo>
                    <a:lnTo>
                      <a:pt x="408" y="22"/>
                    </a:lnTo>
                    <a:lnTo>
                      <a:pt x="448" y="6"/>
                    </a:lnTo>
                    <a:lnTo>
                      <a:pt x="468" y="2"/>
                    </a:lnTo>
                    <a:lnTo>
                      <a:pt x="490" y="0"/>
                    </a:lnTo>
                    <a:lnTo>
                      <a:pt x="521" y="0"/>
                    </a:lnTo>
                    <a:lnTo>
                      <a:pt x="552" y="2"/>
                    </a:lnTo>
                    <a:lnTo>
                      <a:pt x="586" y="9"/>
                    </a:lnTo>
                    <a:lnTo>
                      <a:pt x="615" y="22"/>
                    </a:lnTo>
                    <a:lnTo>
                      <a:pt x="663" y="46"/>
                    </a:lnTo>
                    <a:lnTo>
                      <a:pt x="717" y="71"/>
                    </a:lnTo>
                    <a:lnTo>
                      <a:pt x="772" y="89"/>
                    </a:lnTo>
                    <a:lnTo>
                      <a:pt x="801" y="95"/>
                    </a:lnTo>
                    <a:lnTo>
                      <a:pt x="832" y="102"/>
                    </a:lnTo>
                    <a:lnTo>
                      <a:pt x="892" y="111"/>
                    </a:lnTo>
                    <a:lnTo>
                      <a:pt x="952" y="115"/>
                    </a:lnTo>
                    <a:lnTo>
                      <a:pt x="1007" y="113"/>
                    </a:lnTo>
                    <a:lnTo>
                      <a:pt x="1063" y="108"/>
                    </a:lnTo>
                    <a:lnTo>
                      <a:pt x="1094" y="111"/>
                    </a:lnTo>
                    <a:lnTo>
                      <a:pt x="1127" y="117"/>
                    </a:lnTo>
                    <a:lnTo>
                      <a:pt x="1158" y="126"/>
                    </a:lnTo>
                    <a:lnTo>
                      <a:pt x="1185" y="140"/>
                    </a:lnTo>
                    <a:lnTo>
                      <a:pt x="1205" y="148"/>
                    </a:lnTo>
                    <a:lnTo>
                      <a:pt x="1220" y="160"/>
                    </a:lnTo>
                    <a:lnTo>
                      <a:pt x="1254" y="191"/>
                    </a:lnTo>
                    <a:lnTo>
                      <a:pt x="1285" y="222"/>
                    </a:lnTo>
                    <a:lnTo>
                      <a:pt x="1318" y="255"/>
                    </a:lnTo>
                    <a:lnTo>
                      <a:pt x="1336" y="273"/>
                    </a:lnTo>
                    <a:lnTo>
                      <a:pt x="1356" y="288"/>
                    </a:lnTo>
                    <a:lnTo>
                      <a:pt x="1380" y="302"/>
                    </a:lnTo>
                    <a:lnTo>
                      <a:pt x="1404" y="315"/>
                    </a:lnTo>
                    <a:lnTo>
                      <a:pt x="1436" y="326"/>
                    </a:lnTo>
                    <a:lnTo>
                      <a:pt x="1469" y="335"/>
                    </a:lnTo>
                    <a:lnTo>
                      <a:pt x="1507" y="341"/>
                    </a:lnTo>
                    <a:lnTo>
                      <a:pt x="1549" y="348"/>
                    </a:lnTo>
                    <a:lnTo>
                      <a:pt x="1562" y="348"/>
                    </a:lnTo>
                    <a:lnTo>
                      <a:pt x="1573" y="350"/>
                    </a:lnTo>
                    <a:lnTo>
                      <a:pt x="1589" y="355"/>
                    </a:lnTo>
                    <a:lnTo>
                      <a:pt x="1604" y="355"/>
                    </a:lnTo>
                    <a:lnTo>
                      <a:pt x="1624" y="357"/>
                    </a:lnTo>
                    <a:lnTo>
                      <a:pt x="1604" y="373"/>
                    </a:lnTo>
                    <a:lnTo>
                      <a:pt x="1580" y="388"/>
                    </a:lnTo>
                    <a:lnTo>
                      <a:pt x="1558" y="399"/>
                    </a:lnTo>
                    <a:lnTo>
                      <a:pt x="1535" y="408"/>
                    </a:lnTo>
                    <a:lnTo>
                      <a:pt x="1511" y="417"/>
                    </a:lnTo>
                    <a:lnTo>
                      <a:pt x="1487" y="421"/>
                    </a:lnTo>
                    <a:lnTo>
                      <a:pt x="1464" y="426"/>
                    </a:lnTo>
                    <a:lnTo>
                      <a:pt x="1440" y="426"/>
                    </a:lnTo>
                    <a:lnTo>
                      <a:pt x="1418" y="426"/>
                    </a:lnTo>
                    <a:lnTo>
                      <a:pt x="1393" y="424"/>
                    </a:lnTo>
                    <a:lnTo>
                      <a:pt x="1369" y="419"/>
                    </a:lnTo>
                    <a:lnTo>
                      <a:pt x="1345" y="410"/>
                    </a:lnTo>
                    <a:lnTo>
                      <a:pt x="1320" y="404"/>
                    </a:lnTo>
                    <a:lnTo>
                      <a:pt x="1296" y="393"/>
                    </a:lnTo>
                    <a:lnTo>
                      <a:pt x="1271" y="379"/>
                    </a:lnTo>
                    <a:lnTo>
                      <a:pt x="1249" y="366"/>
                    </a:lnTo>
                    <a:lnTo>
                      <a:pt x="1227" y="350"/>
                    </a:lnTo>
                    <a:lnTo>
                      <a:pt x="1205" y="335"/>
                    </a:lnTo>
                    <a:lnTo>
                      <a:pt x="1185" y="322"/>
                    </a:lnTo>
                    <a:lnTo>
                      <a:pt x="1167" y="308"/>
                    </a:lnTo>
                    <a:lnTo>
                      <a:pt x="1129" y="286"/>
                    </a:lnTo>
                    <a:lnTo>
                      <a:pt x="1094" y="268"/>
                    </a:lnTo>
                    <a:lnTo>
                      <a:pt x="1056" y="255"/>
                    </a:lnTo>
                    <a:lnTo>
                      <a:pt x="1036" y="250"/>
                    </a:lnTo>
                    <a:lnTo>
                      <a:pt x="1014" y="248"/>
                    </a:lnTo>
                    <a:lnTo>
                      <a:pt x="992" y="248"/>
                    </a:lnTo>
                    <a:lnTo>
                      <a:pt x="970" y="248"/>
                    </a:lnTo>
                    <a:lnTo>
                      <a:pt x="945" y="250"/>
                    </a:lnTo>
                    <a:lnTo>
                      <a:pt x="919" y="257"/>
                    </a:lnTo>
                    <a:lnTo>
                      <a:pt x="905" y="259"/>
                    </a:lnTo>
                    <a:lnTo>
                      <a:pt x="890" y="259"/>
                    </a:lnTo>
                    <a:lnTo>
                      <a:pt x="865" y="257"/>
                    </a:lnTo>
                    <a:lnTo>
                      <a:pt x="854" y="255"/>
                    </a:lnTo>
                    <a:lnTo>
                      <a:pt x="839" y="250"/>
                    </a:lnTo>
                    <a:lnTo>
                      <a:pt x="823" y="248"/>
                    </a:lnTo>
                    <a:lnTo>
                      <a:pt x="801" y="246"/>
                    </a:lnTo>
                    <a:lnTo>
                      <a:pt x="801" y="242"/>
                    </a:lnTo>
                    <a:lnTo>
                      <a:pt x="801" y="24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34" name="Freeform 75"/>
              <p:cNvSpPr>
                <a:spLocks/>
              </p:cNvSpPr>
              <p:nvPr/>
            </p:nvSpPr>
            <p:spPr bwMode="auto">
              <a:xfrm>
                <a:off x="795" y="1134"/>
                <a:ext cx="149" cy="151"/>
              </a:xfrm>
              <a:custGeom>
                <a:avLst/>
                <a:gdLst>
                  <a:gd name="T0" fmla="*/ 69 w 149"/>
                  <a:gd name="T1" fmla="*/ 151 h 151"/>
                  <a:gd name="T2" fmla="*/ 54 w 149"/>
                  <a:gd name="T3" fmla="*/ 149 h 151"/>
                  <a:gd name="T4" fmla="*/ 40 w 149"/>
                  <a:gd name="T5" fmla="*/ 142 h 151"/>
                  <a:gd name="T6" fmla="*/ 27 w 149"/>
                  <a:gd name="T7" fmla="*/ 135 h 151"/>
                  <a:gd name="T8" fmla="*/ 16 w 149"/>
                  <a:gd name="T9" fmla="*/ 127 h 151"/>
                  <a:gd name="T10" fmla="*/ 9 w 149"/>
                  <a:gd name="T11" fmla="*/ 113 h 151"/>
                  <a:gd name="T12" fmla="*/ 3 w 149"/>
                  <a:gd name="T13" fmla="*/ 100 h 151"/>
                  <a:gd name="T14" fmla="*/ 0 w 149"/>
                  <a:gd name="T15" fmla="*/ 84 h 151"/>
                  <a:gd name="T16" fmla="*/ 0 w 149"/>
                  <a:gd name="T17" fmla="*/ 69 h 151"/>
                  <a:gd name="T18" fmla="*/ 3 w 149"/>
                  <a:gd name="T19" fmla="*/ 56 h 151"/>
                  <a:gd name="T20" fmla="*/ 7 w 149"/>
                  <a:gd name="T21" fmla="*/ 42 h 151"/>
                  <a:gd name="T22" fmla="*/ 16 w 149"/>
                  <a:gd name="T23" fmla="*/ 31 h 151"/>
                  <a:gd name="T24" fmla="*/ 25 w 149"/>
                  <a:gd name="T25" fmla="*/ 20 h 151"/>
                  <a:gd name="T26" fmla="*/ 36 w 149"/>
                  <a:gd name="T27" fmla="*/ 11 h 151"/>
                  <a:gd name="T28" fmla="*/ 49 w 149"/>
                  <a:gd name="T29" fmla="*/ 5 h 151"/>
                  <a:gd name="T30" fmla="*/ 65 w 149"/>
                  <a:gd name="T31" fmla="*/ 0 h 151"/>
                  <a:gd name="T32" fmla="*/ 80 w 149"/>
                  <a:gd name="T33" fmla="*/ 0 h 151"/>
                  <a:gd name="T34" fmla="*/ 94 w 149"/>
                  <a:gd name="T35" fmla="*/ 2 h 151"/>
                  <a:gd name="T36" fmla="*/ 107 w 149"/>
                  <a:gd name="T37" fmla="*/ 9 h 151"/>
                  <a:gd name="T38" fmla="*/ 120 w 149"/>
                  <a:gd name="T39" fmla="*/ 18 h 151"/>
                  <a:gd name="T40" fmla="*/ 129 w 149"/>
                  <a:gd name="T41" fmla="*/ 27 h 151"/>
                  <a:gd name="T42" fmla="*/ 138 w 149"/>
                  <a:gd name="T43" fmla="*/ 40 h 151"/>
                  <a:gd name="T44" fmla="*/ 145 w 149"/>
                  <a:gd name="T45" fmla="*/ 51 h 151"/>
                  <a:gd name="T46" fmla="*/ 149 w 149"/>
                  <a:gd name="T47" fmla="*/ 67 h 151"/>
                  <a:gd name="T48" fmla="*/ 149 w 149"/>
                  <a:gd name="T49" fmla="*/ 82 h 151"/>
                  <a:gd name="T50" fmla="*/ 147 w 149"/>
                  <a:gd name="T51" fmla="*/ 96 h 151"/>
                  <a:gd name="T52" fmla="*/ 140 w 149"/>
                  <a:gd name="T53" fmla="*/ 111 h 151"/>
                  <a:gd name="T54" fmla="*/ 134 w 149"/>
                  <a:gd name="T55" fmla="*/ 124 h 151"/>
                  <a:gd name="T56" fmla="*/ 123 w 149"/>
                  <a:gd name="T57" fmla="*/ 133 h 151"/>
                  <a:gd name="T58" fmla="*/ 111 w 149"/>
                  <a:gd name="T59" fmla="*/ 142 h 151"/>
                  <a:gd name="T60" fmla="*/ 98 w 149"/>
                  <a:gd name="T61" fmla="*/ 149 h 151"/>
                  <a:gd name="T62" fmla="*/ 83 w 149"/>
                  <a:gd name="T63" fmla="*/ 151 h 151"/>
                  <a:gd name="T64" fmla="*/ 67 w 149"/>
                  <a:gd name="T65" fmla="*/ 151 h 151"/>
                  <a:gd name="T66" fmla="*/ 69 w 149"/>
                  <a:gd name="T67" fmla="*/ 151 h 1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1">
                    <a:moveTo>
                      <a:pt x="69" y="151"/>
                    </a:moveTo>
                    <a:lnTo>
                      <a:pt x="54" y="149"/>
                    </a:lnTo>
                    <a:lnTo>
                      <a:pt x="40" y="142"/>
                    </a:lnTo>
                    <a:lnTo>
                      <a:pt x="27" y="135"/>
                    </a:lnTo>
                    <a:lnTo>
                      <a:pt x="16" y="127"/>
                    </a:lnTo>
                    <a:lnTo>
                      <a:pt x="9" y="113"/>
                    </a:lnTo>
                    <a:lnTo>
                      <a:pt x="3" y="100"/>
                    </a:lnTo>
                    <a:lnTo>
                      <a:pt x="0" y="84"/>
                    </a:lnTo>
                    <a:lnTo>
                      <a:pt x="0" y="69"/>
                    </a:lnTo>
                    <a:lnTo>
                      <a:pt x="3" y="56"/>
                    </a:lnTo>
                    <a:lnTo>
                      <a:pt x="7" y="42"/>
                    </a:lnTo>
                    <a:lnTo>
                      <a:pt x="16" y="31"/>
                    </a:lnTo>
                    <a:lnTo>
                      <a:pt x="25" y="20"/>
                    </a:lnTo>
                    <a:lnTo>
                      <a:pt x="36" y="11"/>
                    </a:lnTo>
                    <a:lnTo>
                      <a:pt x="49" y="5"/>
                    </a:lnTo>
                    <a:lnTo>
                      <a:pt x="65" y="0"/>
                    </a:lnTo>
                    <a:lnTo>
                      <a:pt x="80" y="0"/>
                    </a:lnTo>
                    <a:lnTo>
                      <a:pt x="94" y="2"/>
                    </a:lnTo>
                    <a:lnTo>
                      <a:pt x="107" y="9"/>
                    </a:lnTo>
                    <a:lnTo>
                      <a:pt x="120" y="18"/>
                    </a:lnTo>
                    <a:lnTo>
                      <a:pt x="129" y="27"/>
                    </a:lnTo>
                    <a:lnTo>
                      <a:pt x="138" y="40"/>
                    </a:lnTo>
                    <a:lnTo>
                      <a:pt x="145" y="51"/>
                    </a:lnTo>
                    <a:lnTo>
                      <a:pt x="149" y="67"/>
                    </a:lnTo>
                    <a:lnTo>
                      <a:pt x="149" y="82"/>
                    </a:lnTo>
                    <a:lnTo>
                      <a:pt x="147" y="96"/>
                    </a:lnTo>
                    <a:lnTo>
                      <a:pt x="140" y="111"/>
                    </a:lnTo>
                    <a:lnTo>
                      <a:pt x="134" y="124"/>
                    </a:lnTo>
                    <a:lnTo>
                      <a:pt x="123" y="133"/>
                    </a:lnTo>
                    <a:lnTo>
                      <a:pt x="111" y="142"/>
                    </a:lnTo>
                    <a:lnTo>
                      <a:pt x="98" y="149"/>
                    </a:lnTo>
                    <a:lnTo>
                      <a:pt x="83" y="151"/>
                    </a:lnTo>
                    <a:lnTo>
                      <a:pt x="67" y="151"/>
                    </a:lnTo>
                    <a:lnTo>
                      <a:pt x="69" y="15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35" name="Freeform 76"/>
              <p:cNvSpPr>
                <a:spLocks/>
              </p:cNvSpPr>
              <p:nvPr/>
            </p:nvSpPr>
            <p:spPr bwMode="auto">
              <a:xfrm>
                <a:off x="534" y="1309"/>
                <a:ext cx="645" cy="821"/>
              </a:xfrm>
              <a:custGeom>
                <a:avLst/>
                <a:gdLst>
                  <a:gd name="T0" fmla="*/ 299 w 645"/>
                  <a:gd name="T1" fmla="*/ 11 h 821"/>
                  <a:gd name="T2" fmla="*/ 293 w 645"/>
                  <a:gd name="T3" fmla="*/ 11 h 821"/>
                  <a:gd name="T4" fmla="*/ 636 w 645"/>
                  <a:gd name="T5" fmla="*/ 819 h 821"/>
                  <a:gd name="T6" fmla="*/ 641 w 645"/>
                  <a:gd name="T7" fmla="*/ 813 h 821"/>
                  <a:gd name="T8" fmla="*/ 6 w 645"/>
                  <a:gd name="T9" fmla="*/ 813 h 821"/>
                  <a:gd name="T10" fmla="*/ 11 w 645"/>
                  <a:gd name="T11" fmla="*/ 819 h 821"/>
                  <a:gd name="T12" fmla="*/ 299 w 645"/>
                  <a:gd name="T13" fmla="*/ 11 h 821"/>
                  <a:gd name="T14" fmla="*/ 297 w 645"/>
                  <a:gd name="T15" fmla="*/ 0 h 821"/>
                  <a:gd name="T16" fmla="*/ 0 w 645"/>
                  <a:gd name="T17" fmla="*/ 821 h 821"/>
                  <a:gd name="T18" fmla="*/ 645 w 645"/>
                  <a:gd name="T19" fmla="*/ 821 h 821"/>
                  <a:gd name="T20" fmla="*/ 297 w 645"/>
                  <a:gd name="T21" fmla="*/ 0 h 821"/>
                  <a:gd name="T22" fmla="*/ 299 w 645"/>
                  <a:gd name="T23" fmla="*/ 11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5" h="821">
                    <a:moveTo>
                      <a:pt x="299" y="11"/>
                    </a:moveTo>
                    <a:lnTo>
                      <a:pt x="293" y="11"/>
                    </a:lnTo>
                    <a:lnTo>
                      <a:pt x="636" y="819"/>
                    </a:lnTo>
                    <a:lnTo>
                      <a:pt x="641" y="813"/>
                    </a:lnTo>
                    <a:lnTo>
                      <a:pt x="6" y="813"/>
                    </a:lnTo>
                    <a:lnTo>
                      <a:pt x="11" y="819"/>
                    </a:lnTo>
                    <a:lnTo>
                      <a:pt x="299" y="11"/>
                    </a:lnTo>
                    <a:lnTo>
                      <a:pt x="297" y="0"/>
                    </a:lnTo>
                    <a:lnTo>
                      <a:pt x="0" y="821"/>
                    </a:lnTo>
                    <a:lnTo>
                      <a:pt x="645" y="821"/>
                    </a:lnTo>
                    <a:lnTo>
                      <a:pt x="297" y="0"/>
                    </a:lnTo>
                    <a:lnTo>
                      <a:pt x="299"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36" name="Freeform 77"/>
              <p:cNvSpPr>
                <a:spLocks/>
              </p:cNvSpPr>
              <p:nvPr/>
            </p:nvSpPr>
            <p:spPr bwMode="auto">
              <a:xfrm>
                <a:off x="827" y="1325"/>
                <a:ext cx="8" cy="801"/>
              </a:xfrm>
              <a:custGeom>
                <a:avLst/>
                <a:gdLst>
                  <a:gd name="T0" fmla="*/ 0 w 8"/>
                  <a:gd name="T1" fmla="*/ 0 h 801"/>
                  <a:gd name="T2" fmla="*/ 2 w 8"/>
                  <a:gd name="T3" fmla="*/ 801 h 801"/>
                  <a:gd name="T4" fmla="*/ 8 w 8"/>
                  <a:gd name="T5" fmla="*/ 801 h 801"/>
                  <a:gd name="T6" fmla="*/ 6 w 8"/>
                  <a:gd name="T7" fmla="*/ 0 h 801"/>
                  <a:gd name="T8" fmla="*/ 0 w 8"/>
                  <a:gd name="T9" fmla="*/ 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01">
                    <a:moveTo>
                      <a:pt x="0" y="0"/>
                    </a:moveTo>
                    <a:lnTo>
                      <a:pt x="2" y="801"/>
                    </a:lnTo>
                    <a:lnTo>
                      <a:pt x="8" y="801"/>
                    </a:lnTo>
                    <a:lnTo>
                      <a:pt x="6"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37" name="Freeform 78"/>
              <p:cNvSpPr>
                <a:spLocks/>
              </p:cNvSpPr>
              <p:nvPr/>
            </p:nvSpPr>
            <p:spPr bwMode="auto">
              <a:xfrm>
                <a:off x="385" y="2122"/>
                <a:ext cx="919" cy="48"/>
              </a:xfrm>
              <a:custGeom>
                <a:avLst/>
                <a:gdLst>
                  <a:gd name="T0" fmla="*/ 919 w 919"/>
                  <a:gd name="T1" fmla="*/ 42 h 48"/>
                  <a:gd name="T2" fmla="*/ 919 w 919"/>
                  <a:gd name="T3" fmla="*/ 0 h 48"/>
                  <a:gd name="T4" fmla="*/ 0 w 919"/>
                  <a:gd name="T5" fmla="*/ 4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4"/>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38" name="Freeform 79"/>
              <p:cNvSpPr>
                <a:spLocks/>
              </p:cNvSpPr>
              <p:nvPr/>
            </p:nvSpPr>
            <p:spPr bwMode="auto">
              <a:xfrm>
                <a:off x="492" y="2146"/>
                <a:ext cx="712" cy="66"/>
              </a:xfrm>
              <a:custGeom>
                <a:avLst/>
                <a:gdLst>
                  <a:gd name="T0" fmla="*/ 712 w 712"/>
                  <a:gd name="T1" fmla="*/ 62 h 66"/>
                  <a:gd name="T2" fmla="*/ 710 w 712"/>
                  <a:gd name="T3" fmla="*/ 0 h 66"/>
                  <a:gd name="T4" fmla="*/ 0 w 712"/>
                  <a:gd name="T5" fmla="*/ 4 h 66"/>
                  <a:gd name="T6" fmla="*/ 0 w 712"/>
                  <a:gd name="T7" fmla="*/ 66 h 66"/>
                  <a:gd name="T8" fmla="*/ 712 w 712"/>
                  <a:gd name="T9" fmla="*/ 6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6">
                    <a:moveTo>
                      <a:pt x="712" y="62"/>
                    </a:moveTo>
                    <a:lnTo>
                      <a:pt x="710" y="0"/>
                    </a:lnTo>
                    <a:lnTo>
                      <a:pt x="0" y="4"/>
                    </a:lnTo>
                    <a:lnTo>
                      <a:pt x="0" y="66"/>
                    </a:lnTo>
                    <a:lnTo>
                      <a:pt x="712" y="6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39" name="Freeform 80"/>
              <p:cNvSpPr>
                <a:spLocks/>
              </p:cNvSpPr>
              <p:nvPr/>
            </p:nvSpPr>
            <p:spPr bwMode="auto">
              <a:xfrm>
                <a:off x="598" y="2190"/>
                <a:ext cx="519" cy="74"/>
              </a:xfrm>
              <a:custGeom>
                <a:avLst/>
                <a:gdLst>
                  <a:gd name="T0" fmla="*/ 519 w 519"/>
                  <a:gd name="T1" fmla="*/ 0 h 74"/>
                  <a:gd name="T2" fmla="*/ 0 w 519"/>
                  <a:gd name="T3" fmla="*/ 3 h 74"/>
                  <a:gd name="T4" fmla="*/ 2 w 519"/>
                  <a:gd name="T5" fmla="*/ 3 h 74"/>
                  <a:gd name="T6" fmla="*/ 4 w 519"/>
                  <a:gd name="T7" fmla="*/ 16 h 74"/>
                  <a:gd name="T8" fmla="*/ 9 w 519"/>
                  <a:gd name="T9" fmla="*/ 29 h 74"/>
                  <a:gd name="T10" fmla="*/ 18 w 519"/>
                  <a:gd name="T11" fmla="*/ 40 h 74"/>
                  <a:gd name="T12" fmla="*/ 27 w 519"/>
                  <a:gd name="T13" fmla="*/ 51 h 74"/>
                  <a:gd name="T14" fmla="*/ 36 w 519"/>
                  <a:gd name="T15" fmla="*/ 60 h 74"/>
                  <a:gd name="T16" fmla="*/ 49 w 519"/>
                  <a:gd name="T17" fmla="*/ 67 h 74"/>
                  <a:gd name="T18" fmla="*/ 60 w 519"/>
                  <a:gd name="T19" fmla="*/ 71 h 74"/>
                  <a:gd name="T20" fmla="*/ 73 w 519"/>
                  <a:gd name="T21" fmla="*/ 74 h 74"/>
                  <a:gd name="T22" fmla="*/ 69 w 519"/>
                  <a:gd name="T23" fmla="*/ 74 h 74"/>
                  <a:gd name="T24" fmla="*/ 448 w 519"/>
                  <a:gd name="T25" fmla="*/ 69 h 74"/>
                  <a:gd name="T26" fmla="*/ 453 w 519"/>
                  <a:gd name="T27" fmla="*/ 69 h 74"/>
                  <a:gd name="T28" fmla="*/ 462 w 519"/>
                  <a:gd name="T29" fmla="*/ 67 h 74"/>
                  <a:gd name="T30" fmla="*/ 473 w 519"/>
                  <a:gd name="T31" fmla="*/ 65 h 74"/>
                  <a:gd name="T32" fmla="*/ 484 w 519"/>
                  <a:gd name="T33" fmla="*/ 58 h 74"/>
                  <a:gd name="T34" fmla="*/ 495 w 519"/>
                  <a:gd name="T35" fmla="*/ 49 h 74"/>
                  <a:gd name="T36" fmla="*/ 506 w 519"/>
                  <a:gd name="T37" fmla="*/ 38 h 74"/>
                  <a:gd name="T38" fmla="*/ 513 w 519"/>
                  <a:gd name="T39" fmla="*/ 27 h 74"/>
                  <a:gd name="T40" fmla="*/ 519 w 519"/>
                  <a:gd name="T41" fmla="*/ 14 h 74"/>
                  <a:gd name="T42" fmla="*/ 519 w 51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9" h="74">
                    <a:moveTo>
                      <a:pt x="519" y="0"/>
                    </a:moveTo>
                    <a:lnTo>
                      <a:pt x="0" y="3"/>
                    </a:lnTo>
                    <a:lnTo>
                      <a:pt x="2" y="3"/>
                    </a:lnTo>
                    <a:lnTo>
                      <a:pt x="4" y="16"/>
                    </a:lnTo>
                    <a:lnTo>
                      <a:pt x="9" y="29"/>
                    </a:lnTo>
                    <a:lnTo>
                      <a:pt x="18" y="40"/>
                    </a:lnTo>
                    <a:lnTo>
                      <a:pt x="27" y="51"/>
                    </a:lnTo>
                    <a:lnTo>
                      <a:pt x="36" y="60"/>
                    </a:lnTo>
                    <a:lnTo>
                      <a:pt x="49" y="67"/>
                    </a:lnTo>
                    <a:lnTo>
                      <a:pt x="60" y="71"/>
                    </a:lnTo>
                    <a:lnTo>
                      <a:pt x="73" y="74"/>
                    </a:lnTo>
                    <a:lnTo>
                      <a:pt x="69" y="74"/>
                    </a:lnTo>
                    <a:lnTo>
                      <a:pt x="448" y="69"/>
                    </a:lnTo>
                    <a:lnTo>
                      <a:pt x="453" y="69"/>
                    </a:lnTo>
                    <a:lnTo>
                      <a:pt x="462" y="67"/>
                    </a:lnTo>
                    <a:lnTo>
                      <a:pt x="473" y="65"/>
                    </a:lnTo>
                    <a:lnTo>
                      <a:pt x="484" y="58"/>
                    </a:lnTo>
                    <a:lnTo>
                      <a:pt x="495" y="49"/>
                    </a:lnTo>
                    <a:lnTo>
                      <a:pt x="506" y="38"/>
                    </a:lnTo>
                    <a:lnTo>
                      <a:pt x="513" y="27"/>
                    </a:lnTo>
                    <a:lnTo>
                      <a:pt x="519" y="14"/>
                    </a:lnTo>
                    <a:lnTo>
                      <a:pt x="519"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40" name="Freeform 81"/>
              <p:cNvSpPr>
                <a:spLocks/>
              </p:cNvSpPr>
              <p:nvPr/>
            </p:nvSpPr>
            <p:spPr bwMode="auto">
              <a:xfrm>
                <a:off x="1557" y="981"/>
                <a:ext cx="115" cy="113"/>
              </a:xfrm>
              <a:custGeom>
                <a:avLst/>
                <a:gdLst>
                  <a:gd name="T0" fmla="*/ 57 w 115"/>
                  <a:gd name="T1" fmla="*/ 2 h 113"/>
                  <a:gd name="T2" fmla="*/ 68 w 115"/>
                  <a:gd name="T3" fmla="*/ 4 h 113"/>
                  <a:gd name="T4" fmla="*/ 79 w 115"/>
                  <a:gd name="T5" fmla="*/ 7 h 113"/>
                  <a:gd name="T6" fmla="*/ 91 w 115"/>
                  <a:gd name="T7" fmla="*/ 11 h 113"/>
                  <a:gd name="T8" fmla="*/ 97 w 115"/>
                  <a:gd name="T9" fmla="*/ 18 h 113"/>
                  <a:gd name="T10" fmla="*/ 106 w 115"/>
                  <a:gd name="T11" fmla="*/ 27 h 113"/>
                  <a:gd name="T12" fmla="*/ 111 w 115"/>
                  <a:gd name="T13" fmla="*/ 36 h 113"/>
                  <a:gd name="T14" fmla="*/ 113 w 115"/>
                  <a:gd name="T15" fmla="*/ 47 h 113"/>
                  <a:gd name="T16" fmla="*/ 115 w 115"/>
                  <a:gd name="T17" fmla="*/ 58 h 113"/>
                  <a:gd name="T18" fmla="*/ 113 w 115"/>
                  <a:gd name="T19" fmla="*/ 69 h 113"/>
                  <a:gd name="T20" fmla="*/ 111 w 115"/>
                  <a:gd name="T21" fmla="*/ 80 h 113"/>
                  <a:gd name="T22" fmla="*/ 106 w 115"/>
                  <a:gd name="T23" fmla="*/ 89 h 113"/>
                  <a:gd name="T24" fmla="*/ 91 w 115"/>
                  <a:gd name="T25" fmla="*/ 104 h 113"/>
                  <a:gd name="T26" fmla="*/ 79 w 115"/>
                  <a:gd name="T27" fmla="*/ 111 h 113"/>
                  <a:gd name="T28" fmla="*/ 68 w 115"/>
                  <a:gd name="T29" fmla="*/ 113 h 113"/>
                  <a:gd name="T30" fmla="*/ 57 w 115"/>
                  <a:gd name="T31" fmla="*/ 113 h 113"/>
                  <a:gd name="T32" fmla="*/ 46 w 115"/>
                  <a:gd name="T33" fmla="*/ 113 h 113"/>
                  <a:gd name="T34" fmla="*/ 35 w 115"/>
                  <a:gd name="T35" fmla="*/ 111 h 113"/>
                  <a:gd name="T36" fmla="*/ 24 w 115"/>
                  <a:gd name="T37" fmla="*/ 104 h 113"/>
                  <a:gd name="T38" fmla="*/ 8 w 115"/>
                  <a:gd name="T39" fmla="*/ 89 h 113"/>
                  <a:gd name="T40" fmla="*/ 4 w 115"/>
                  <a:gd name="T41" fmla="*/ 80 h 113"/>
                  <a:gd name="T42" fmla="*/ 0 w 115"/>
                  <a:gd name="T43" fmla="*/ 69 h 113"/>
                  <a:gd name="T44" fmla="*/ 0 w 115"/>
                  <a:gd name="T45" fmla="*/ 58 h 113"/>
                  <a:gd name="T46" fmla="*/ 0 w 115"/>
                  <a:gd name="T47" fmla="*/ 47 h 113"/>
                  <a:gd name="T48" fmla="*/ 4 w 115"/>
                  <a:gd name="T49" fmla="*/ 36 h 113"/>
                  <a:gd name="T50" fmla="*/ 8 w 115"/>
                  <a:gd name="T51" fmla="*/ 27 h 113"/>
                  <a:gd name="T52" fmla="*/ 17 w 115"/>
                  <a:gd name="T53" fmla="*/ 18 h 113"/>
                  <a:gd name="T54" fmla="*/ 24 w 115"/>
                  <a:gd name="T55" fmla="*/ 11 h 113"/>
                  <a:gd name="T56" fmla="*/ 35 w 115"/>
                  <a:gd name="T57" fmla="*/ 7 h 113"/>
                  <a:gd name="T58" fmla="*/ 46 w 115"/>
                  <a:gd name="T59" fmla="*/ 4 h 113"/>
                  <a:gd name="T60" fmla="*/ 57 w 115"/>
                  <a:gd name="T61" fmla="*/ 2 h 113"/>
                  <a:gd name="T62" fmla="*/ 55 w 115"/>
                  <a:gd name="T63" fmla="*/ 0 h 113"/>
                  <a:gd name="T64" fmla="*/ 57 w 115"/>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3">
                    <a:moveTo>
                      <a:pt x="57" y="2"/>
                    </a:moveTo>
                    <a:lnTo>
                      <a:pt x="68" y="4"/>
                    </a:lnTo>
                    <a:lnTo>
                      <a:pt x="79" y="7"/>
                    </a:lnTo>
                    <a:lnTo>
                      <a:pt x="91" y="11"/>
                    </a:lnTo>
                    <a:lnTo>
                      <a:pt x="97" y="18"/>
                    </a:lnTo>
                    <a:lnTo>
                      <a:pt x="106" y="27"/>
                    </a:lnTo>
                    <a:lnTo>
                      <a:pt x="111" y="36"/>
                    </a:lnTo>
                    <a:lnTo>
                      <a:pt x="113" y="47"/>
                    </a:lnTo>
                    <a:lnTo>
                      <a:pt x="115" y="58"/>
                    </a:lnTo>
                    <a:lnTo>
                      <a:pt x="113" y="69"/>
                    </a:lnTo>
                    <a:lnTo>
                      <a:pt x="111" y="80"/>
                    </a:lnTo>
                    <a:lnTo>
                      <a:pt x="106" y="89"/>
                    </a:lnTo>
                    <a:lnTo>
                      <a:pt x="91" y="104"/>
                    </a:lnTo>
                    <a:lnTo>
                      <a:pt x="79" y="111"/>
                    </a:lnTo>
                    <a:lnTo>
                      <a:pt x="68" y="113"/>
                    </a:lnTo>
                    <a:lnTo>
                      <a:pt x="57" y="113"/>
                    </a:lnTo>
                    <a:lnTo>
                      <a:pt x="46" y="113"/>
                    </a:lnTo>
                    <a:lnTo>
                      <a:pt x="35" y="111"/>
                    </a:lnTo>
                    <a:lnTo>
                      <a:pt x="24" y="104"/>
                    </a:lnTo>
                    <a:lnTo>
                      <a:pt x="8" y="89"/>
                    </a:lnTo>
                    <a:lnTo>
                      <a:pt x="4" y="80"/>
                    </a:lnTo>
                    <a:lnTo>
                      <a:pt x="0" y="69"/>
                    </a:lnTo>
                    <a:lnTo>
                      <a:pt x="0" y="58"/>
                    </a:lnTo>
                    <a:lnTo>
                      <a:pt x="0" y="47"/>
                    </a:lnTo>
                    <a:lnTo>
                      <a:pt x="4" y="36"/>
                    </a:lnTo>
                    <a:lnTo>
                      <a:pt x="8" y="27"/>
                    </a:lnTo>
                    <a:lnTo>
                      <a:pt x="17" y="18"/>
                    </a:lnTo>
                    <a:lnTo>
                      <a:pt x="24" y="11"/>
                    </a:lnTo>
                    <a:lnTo>
                      <a:pt x="35" y="7"/>
                    </a:lnTo>
                    <a:lnTo>
                      <a:pt x="46" y="4"/>
                    </a:lnTo>
                    <a:lnTo>
                      <a:pt x="57" y="2"/>
                    </a:lnTo>
                    <a:lnTo>
                      <a:pt x="55" y="0"/>
                    </a:lnTo>
                    <a:lnTo>
                      <a:pt x="57" y="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41" name="Freeform 82"/>
              <p:cNvSpPr>
                <a:spLocks/>
              </p:cNvSpPr>
              <p:nvPr/>
            </p:nvSpPr>
            <p:spPr bwMode="auto">
              <a:xfrm>
                <a:off x="1463" y="1119"/>
                <a:ext cx="307" cy="488"/>
              </a:xfrm>
              <a:custGeom>
                <a:avLst/>
                <a:gdLst>
                  <a:gd name="T0" fmla="*/ 151 w 307"/>
                  <a:gd name="T1" fmla="*/ 488 h 488"/>
                  <a:gd name="T2" fmla="*/ 127 w 307"/>
                  <a:gd name="T3" fmla="*/ 486 h 488"/>
                  <a:gd name="T4" fmla="*/ 105 w 307"/>
                  <a:gd name="T5" fmla="*/ 483 h 488"/>
                  <a:gd name="T6" fmla="*/ 87 w 307"/>
                  <a:gd name="T7" fmla="*/ 479 h 488"/>
                  <a:gd name="T8" fmla="*/ 69 w 307"/>
                  <a:gd name="T9" fmla="*/ 472 h 488"/>
                  <a:gd name="T10" fmla="*/ 54 w 307"/>
                  <a:gd name="T11" fmla="*/ 463 h 488"/>
                  <a:gd name="T12" fmla="*/ 43 w 307"/>
                  <a:gd name="T13" fmla="*/ 452 h 488"/>
                  <a:gd name="T14" fmla="*/ 29 w 307"/>
                  <a:gd name="T15" fmla="*/ 439 h 488"/>
                  <a:gd name="T16" fmla="*/ 18 w 307"/>
                  <a:gd name="T17" fmla="*/ 423 h 488"/>
                  <a:gd name="T18" fmla="*/ 11 w 307"/>
                  <a:gd name="T19" fmla="*/ 408 h 488"/>
                  <a:gd name="T20" fmla="*/ 5 w 307"/>
                  <a:gd name="T21" fmla="*/ 392 h 488"/>
                  <a:gd name="T22" fmla="*/ 0 w 307"/>
                  <a:gd name="T23" fmla="*/ 375 h 488"/>
                  <a:gd name="T24" fmla="*/ 0 w 307"/>
                  <a:gd name="T25" fmla="*/ 359 h 488"/>
                  <a:gd name="T26" fmla="*/ 0 w 307"/>
                  <a:gd name="T27" fmla="*/ 324 h 488"/>
                  <a:gd name="T28" fmla="*/ 9 w 307"/>
                  <a:gd name="T29" fmla="*/ 288 h 488"/>
                  <a:gd name="T30" fmla="*/ 14 w 307"/>
                  <a:gd name="T31" fmla="*/ 268 h 488"/>
                  <a:gd name="T32" fmla="*/ 20 w 307"/>
                  <a:gd name="T33" fmla="*/ 248 h 488"/>
                  <a:gd name="T34" fmla="*/ 36 w 307"/>
                  <a:gd name="T35" fmla="*/ 201 h 488"/>
                  <a:gd name="T36" fmla="*/ 58 w 307"/>
                  <a:gd name="T37" fmla="*/ 157 h 488"/>
                  <a:gd name="T38" fmla="*/ 78 w 307"/>
                  <a:gd name="T39" fmla="*/ 117 h 488"/>
                  <a:gd name="T40" fmla="*/ 91 w 307"/>
                  <a:gd name="T41" fmla="*/ 91 h 488"/>
                  <a:gd name="T42" fmla="*/ 109 w 307"/>
                  <a:gd name="T43" fmla="*/ 64 h 488"/>
                  <a:gd name="T44" fmla="*/ 129 w 307"/>
                  <a:gd name="T45" fmla="*/ 33 h 488"/>
                  <a:gd name="T46" fmla="*/ 151 w 307"/>
                  <a:gd name="T47" fmla="*/ 0 h 488"/>
                  <a:gd name="T48" fmla="*/ 178 w 307"/>
                  <a:gd name="T49" fmla="*/ 33 h 488"/>
                  <a:gd name="T50" fmla="*/ 198 w 307"/>
                  <a:gd name="T51" fmla="*/ 64 h 488"/>
                  <a:gd name="T52" fmla="*/ 216 w 307"/>
                  <a:gd name="T53" fmla="*/ 91 h 488"/>
                  <a:gd name="T54" fmla="*/ 229 w 307"/>
                  <a:gd name="T55" fmla="*/ 117 h 488"/>
                  <a:gd name="T56" fmla="*/ 247 w 307"/>
                  <a:gd name="T57" fmla="*/ 157 h 488"/>
                  <a:gd name="T58" fmla="*/ 269 w 307"/>
                  <a:gd name="T59" fmla="*/ 201 h 488"/>
                  <a:gd name="T60" fmla="*/ 284 w 307"/>
                  <a:gd name="T61" fmla="*/ 248 h 488"/>
                  <a:gd name="T62" fmla="*/ 298 w 307"/>
                  <a:gd name="T63" fmla="*/ 288 h 488"/>
                  <a:gd name="T64" fmla="*/ 304 w 307"/>
                  <a:gd name="T65" fmla="*/ 324 h 488"/>
                  <a:gd name="T66" fmla="*/ 307 w 307"/>
                  <a:gd name="T67" fmla="*/ 359 h 488"/>
                  <a:gd name="T68" fmla="*/ 304 w 307"/>
                  <a:gd name="T69" fmla="*/ 375 h 488"/>
                  <a:gd name="T70" fmla="*/ 300 w 307"/>
                  <a:gd name="T71" fmla="*/ 392 h 488"/>
                  <a:gd name="T72" fmla="*/ 293 w 307"/>
                  <a:gd name="T73" fmla="*/ 408 h 488"/>
                  <a:gd name="T74" fmla="*/ 284 w 307"/>
                  <a:gd name="T75" fmla="*/ 423 h 488"/>
                  <a:gd name="T76" fmla="*/ 276 w 307"/>
                  <a:gd name="T77" fmla="*/ 439 h 488"/>
                  <a:gd name="T78" fmla="*/ 264 w 307"/>
                  <a:gd name="T79" fmla="*/ 452 h 488"/>
                  <a:gd name="T80" fmla="*/ 251 w 307"/>
                  <a:gd name="T81" fmla="*/ 463 h 488"/>
                  <a:gd name="T82" fmla="*/ 238 w 307"/>
                  <a:gd name="T83" fmla="*/ 472 h 488"/>
                  <a:gd name="T84" fmla="*/ 220 w 307"/>
                  <a:gd name="T85" fmla="*/ 479 h 488"/>
                  <a:gd name="T86" fmla="*/ 200 w 307"/>
                  <a:gd name="T87" fmla="*/ 483 h 488"/>
                  <a:gd name="T88" fmla="*/ 178 w 307"/>
                  <a:gd name="T89" fmla="*/ 486 h 488"/>
                  <a:gd name="T90" fmla="*/ 153 w 307"/>
                  <a:gd name="T91" fmla="*/ 488 h 488"/>
                  <a:gd name="T92" fmla="*/ 151 w 307"/>
                  <a:gd name="T93" fmla="*/ 486 h 488"/>
                  <a:gd name="T94" fmla="*/ 149 w 307"/>
                  <a:gd name="T95" fmla="*/ 486 h 488"/>
                  <a:gd name="T96" fmla="*/ 151 w 307"/>
                  <a:gd name="T97" fmla="*/ 488 h 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 h="488">
                    <a:moveTo>
                      <a:pt x="151" y="488"/>
                    </a:moveTo>
                    <a:lnTo>
                      <a:pt x="127" y="486"/>
                    </a:lnTo>
                    <a:lnTo>
                      <a:pt x="105" y="483"/>
                    </a:lnTo>
                    <a:lnTo>
                      <a:pt x="87" y="479"/>
                    </a:lnTo>
                    <a:lnTo>
                      <a:pt x="69" y="472"/>
                    </a:lnTo>
                    <a:lnTo>
                      <a:pt x="54" y="463"/>
                    </a:lnTo>
                    <a:lnTo>
                      <a:pt x="43" y="452"/>
                    </a:lnTo>
                    <a:lnTo>
                      <a:pt x="29" y="439"/>
                    </a:lnTo>
                    <a:lnTo>
                      <a:pt x="18" y="423"/>
                    </a:lnTo>
                    <a:lnTo>
                      <a:pt x="11" y="408"/>
                    </a:lnTo>
                    <a:lnTo>
                      <a:pt x="5" y="392"/>
                    </a:lnTo>
                    <a:lnTo>
                      <a:pt x="0" y="375"/>
                    </a:lnTo>
                    <a:lnTo>
                      <a:pt x="0" y="359"/>
                    </a:lnTo>
                    <a:lnTo>
                      <a:pt x="0" y="324"/>
                    </a:lnTo>
                    <a:lnTo>
                      <a:pt x="9" y="288"/>
                    </a:lnTo>
                    <a:lnTo>
                      <a:pt x="14" y="268"/>
                    </a:lnTo>
                    <a:lnTo>
                      <a:pt x="20" y="248"/>
                    </a:lnTo>
                    <a:lnTo>
                      <a:pt x="36" y="201"/>
                    </a:lnTo>
                    <a:lnTo>
                      <a:pt x="58" y="157"/>
                    </a:lnTo>
                    <a:lnTo>
                      <a:pt x="78" y="117"/>
                    </a:lnTo>
                    <a:lnTo>
                      <a:pt x="91" y="91"/>
                    </a:lnTo>
                    <a:lnTo>
                      <a:pt x="109" y="64"/>
                    </a:lnTo>
                    <a:lnTo>
                      <a:pt x="129" y="33"/>
                    </a:lnTo>
                    <a:lnTo>
                      <a:pt x="151" y="0"/>
                    </a:lnTo>
                    <a:lnTo>
                      <a:pt x="178" y="33"/>
                    </a:lnTo>
                    <a:lnTo>
                      <a:pt x="198" y="64"/>
                    </a:lnTo>
                    <a:lnTo>
                      <a:pt x="216" y="91"/>
                    </a:lnTo>
                    <a:lnTo>
                      <a:pt x="229" y="117"/>
                    </a:lnTo>
                    <a:lnTo>
                      <a:pt x="247" y="157"/>
                    </a:lnTo>
                    <a:lnTo>
                      <a:pt x="269" y="201"/>
                    </a:lnTo>
                    <a:lnTo>
                      <a:pt x="284" y="248"/>
                    </a:lnTo>
                    <a:lnTo>
                      <a:pt x="298" y="288"/>
                    </a:lnTo>
                    <a:lnTo>
                      <a:pt x="304" y="324"/>
                    </a:lnTo>
                    <a:lnTo>
                      <a:pt x="307" y="359"/>
                    </a:lnTo>
                    <a:lnTo>
                      <a:pt x="304" y="375"/>
                    </a:lnTo>
                    <a:lnTo>
                      <a:pt x="300" y="392"/>
                    </a:lnTo>
                    <a:lnTo>
                      <a:pt x="293" y="408"/>
                    </a:lnTo>
                    <a:lnTo>
                      <a:pt x="284" y="423"/>
                    </a:lnTo>
                    <a:lnTo>
                      <a:pt x="276" y="439"/>
                    </a:lnTo>
                    <a:lnTo>
                      <a:pt x="264" y="452"/>
                    </a:lnTo>
                    <a:lnTo>
                      <a:pt x="251" y="463"/>
                    </a:lnTo>
                    <a:lnTo>
                      <a:pt x="238" y="472"/>
                    </a:lnTo>
                    <a:lnTo>
                      <a:pt x="220" y="479"/>
                    </a:lnTo>
                    <a:lnTo>
                      <a:pt x="200" y="483"/>
                    </a:lnTo>
                    <a:lnTo>
                      <a:pt x="178" y="486"/>
                    </a:lnTo>
                    <a:lnTo>
                      <a:pt x="153" y="488"/>
                    </a:lnTo>
                    <a:lnTo>
                      <a:pt x="151" y="486"/>
                    </a:lnTo>
                    <a:lnTo>
                      <a:pt x="149" y="486"/>
                    </a:lnTo>
                    <a:lnTo>
                      <a:pt x="151" y="48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42" name="Freeform 83"/>
              <p:cNvSpPr>
                <a:spLocks/>
              </p:cNvSpPr>
              <p:nvPr/>
            </p:nvSpPr>
            <p:spPr bwMode="auto">
              <a:xfrm>
                <a:off x="1506" y="2188"/>
                <a:ext cx="208" cy="530"/>
              </a:xfrm>
              <a:custGeom>
                <a:avLst/>
                <a:gdLst>
                  <a:gd name="T0" fmla="*/ 104 w 208"/>
                  <a:gd name="T1" fmla="*/ 530 h 530"/>
                  <a:gd name="T2" fmla="*/ 115 w 208"/>
                  <a:gd name="T3" fmla="*/ 528 h 530"/>
                  <a:gd name="T4" fmla="*/ 126 w 208"/>
                  <a:gd name="T5" fmla="*/ 526 h 530"/>
                  <a:gd name="T6" fmla="*/ 135 w 208"/>
                  <a:gd name="T7" fmla="*/ 519 h 530"/>
                  <a:gd name="T8" fmla="*/ 144 w 208"/>
                  <a:gd name="T9" fmla="*/ 510 h 530"/>
                  <a:gd name="T10" fmla="*/ 153 w 208"/>
                  <a:gd name="T11" fmla="*/ 497 h 530"/>
                  <a:gd name="T12" fmla="*/ 162 w 208"/>
                  <a:gd name="T13" fmla="*/ 484 h 530"/>
                  <a:gd name="T14" fmla="*/ 170 w 208"/>
                  <a:gd name="T15" fmla="*/ 468 h 530"/>
                  <a:gd name="T16" fmla="*/ 177 w 208"/>
                  <a:gd name="T17" fmla="*/ 453 h 530"/>
                  <a:gd name="T18" fmla="*/ 190 w 208"/>
                  <a:gd name="T19" fmla="*/ 413 h 530"/>
                  <a:gd name="T20" fmla="*/ 199 w 208"/>
                  <a:gd name="T21" fmla="*/ 366 h 530"/>
                  <a:gd name="T22" fmla="*/ 204 w 208"/>
                  <a:gd name="T23" fmla="*/ 317 h 530"/>
                  <a:gd name="T24" fmla="*/ 208 w 208"/>
                  <a:gd name="T25" fmla="*/ 262 h 530"/>
                  <a:gd name="T26" fmla="*/ 204 w 208"/>
                  <a:gd name="T27" fmla="*/ 211 h 530"/>
                  <a:gd name="T28" fmla="*/ 199 w 208"/>
                  <a:gd name="T29" fmla="*/ 162 h 530"/>
                  <a:gd name="T30" fmla="*/ 190 w 208"/>
                  <a:gd name="T31" fmla="*/ 118 h 530"/>
                  <a:gd name="T32" fmla="*/ 177 w 208"/>
                  <a:gd name="T33" fmla="*/ 78 h 530"/>
                  <a:gd name="T34" fmla="*/ 170 w 208"/>
                  <a:gd name="T35" fmla="*/ 60 h 530"/>
                  <a:gd name="T36" fmla="*/ 162 w 208"/>
                  <a:gd name="T37" fmla="*/ 44 h 530"/>
                  <a:gd name="T38" fmla="*/ 153 w 208"/>
                  <a:gd name="T39" fmla="*/ 31 h 530"/>
                  <a:gd name="T40" fmla="*/ 144 w 208"/>
                  <a:gd name="T41" fmla="*/ 20 h 530"/>
                  <a:gd name="T42" fmla="*/ 135 w 208"/>
                  <a:gd name="T43" fmla="*/ 11 h 530"/>
                  <a:gd name="T44" fmla="*/ 126 w 208"/>
                  <a:gd name="T45" fmla="*/ 5 h 530"/>
                  <a:gd name="T46" fmla="*/ 115 w 208"/>
                  <a:gd name="T47" fmla="*/ 0 h 530"/>
                  <a:gd name="T48" fmla="*/ 104 w 208"/>
                  <a:gd name="T49" fmla="*/ 0 h 530"/>
                  <a:gd name="T50" fmla="*/ 93 w 208"/>
                  <a:gd name="T51" fmla="*/ 0 h 530"/>
                  <a:gd name="T52" fmla="*/ 82 w 208"/>
                  <a:gd name="T53" fmla="*/ 5 h 530"/>
                  <a:gd name="T54" fmla="*/ 73 w 208"/>
                  <a:gd name="T55" fmla="*/ 11 h 530"/>
                  <a:gd name="T56" fmla="*/ 62 w 208"/>
                  <a:gd name="T57" fmla="*/ 20 h 530"/>
                  <a:gd name="T58" fmla="*/ 53 w 208"/>
                  <a:gd name="T59" fmla="*/ 31 h 530"/>
                  <a:gd name="T60" fmla="*/ 44 w 208"/>
                  <a:gd name="T61" fmla="*/ 44 h 530"/>
                  <a:gd name="T62" fmla="*/ 37 w 208"/>
                  <a:gd name="T63" fmla="*/ 60 h 530"/>
                  <a:gd name="T64" fmla="*/ 31 w 208"/>
                  <a:gd name="T65" fmla="*/ 78 h 530"/>
                  <a:gd name="T66" fmla="*/ 17 w 208"/>
                  <a:gd name="T67" fmla="*/ 118 h 530"/>
                  <a:gd name="T68" fmla="*/ 8 w 208"/>
                  <a:gd name="T69" fmla="*/ 162 h 530"/>
                  <a:gd name="T70" fmla="*/ 2 w 208"/>
                  <a:gd name="T71" fmla="*/ 211 h 530"/>
                  <a:gd name="T72" fmla="*/ 0 w 208"/>
                  <a:gd name="T73" fmla="*/ 262 h 530"/>
                  <a:gd name="T74" fmla="*/ 2 w 208"/>
                  <a:gd name="T75" fmla="*/ 317 h 530"/>
                  <a:gd name="T76" fmla="*/ 8 w 208"/>
                  <a:gd name="T77" fmla="*/ 366 h 530"/>
                  <a:gd name="T78" fmla="*/ 17 w 208"/>
                  <a:gd name="T79" fmla="*/ 413 h 530"/>
                  <a:gd name="T80" fmla="*/ 31 w 208"/>
                  <a:gd name="T81" fmla="*/ 453 h 530"/>
                  <a:gd name="T82" fmla="*/ 37 w 208"/>
                  <a:gd name="T83" fmla="*/ 468 h 530"/>
                  <a:gd name="T84" fmla="*/ 44 w 208"/>
                  <a:gd name="T85" fmla="*/ 484 h 530"/>
                  <a:gd name="T86" fmla="*/ 53 w 208"/>
                  <a:gd name="T87" fmla="*/ 497 h 530"/>
                  <a:gd name="T88" fmla="*/ 62 w 208"/>
                  <a:gd name="T89" fmla="*/ 510 h 530"/>
                  <a:gd name="T90" fmla="*/ 73 w 208"/>
                  <a:gd name="T91" fmla="*/ 519 h 530"/>
                  <a:gd name="T92" fmla="*/ 82 w 208"/>
                  <a:gd name="T93" fmla="*/ 526 h 530"/>
                  <a:gd name="T94" fmla="*/ 93 w 208"/>
                  <a:gd name="T95" fmla="*/ 528 h 530"/>
                  <a:gd name="T96" fmla="*/ 104 w 208"/>
                  <a:gd name="T97" fmla="*/ 530 h 530"/>
                  <a:gd name="T98" fmla="*/ 102 w 208"/>
                  <a:gd name="T99" fmla="*/ 528 h 530"/>
                  <a:gd name="T100" fmla="*/ 104 w 208"/>
                  <a:gd name="T101" fmla="*/ 530 h 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 h="530">
                    <a:moveTo>
                      <a:pt x="104" y="530"/>
                    </a:moveTo>
                    <a:lnTo>
                      <a:pt x="115" y="528"/>
                    </a:lnTo>
                    <a:lnTo>
                      <a:pt x="126" y="526"/>
                    </a:lnTo>
                    <a:lnTo>
                      <a:pt x="135" y="519"/>
                    </a:lnTo>
                    <a:lnTo>
                      <a:pt x="144" y="510"/>
                    </a:lnTo>
                    <a:lnTo>
                      <a:pt x="153" y="497"/>
                    </a:lnTo>
                    <a:lnTo>
                      <a:pt x="162" y="484"/>
                    </a:lnTo>
                    <a:lnTo>
                      <a:pt x="170" y="468"/>
                    </a:lnTo>
                    <a:lnTo>
                      <a:pt x="177" y="453"/>
                    </a:lnTo>
                    <a:lnTo>
                      <a:pt x="190" y="413"/>
                    </a:lnTo>
                    <a:lnTo>
                      <a:pt x="199" y="366"/>
                    </a:lnTo>
                    <a:lnTo>
                      <a:pt x="204" y="317"/>
                    </a:lnTo>
                    <a:lnTo>
                      <a:pt x="208" y="262"/>
                    </a:lnTo>
                    <a:lnTo>
                      <a:pt x="204" y="211"/>
                    </a:lnTo>
                    <a:lnTo>
                      <a:pt x="199" y="162"/>
                    </a:lnTo>
                    <a:lnTo>
                      <a:pt x="190" y="118"/>
                    </a:lnTo>
                    <a:lnTo>
                      <a:pt x="177" y="78"/>
                    </a:lnTo>
                    <a:lnTo>
                      <a:pt x="170" y="60"/>
                    </a:lnTo>
                    <a:lnTo>
                      <a:pt x="162" y="44"/>
                    </a:lnTo>
                    <a:lnTo>
                      <a:pt x="153" y="31"/>
                    </a:lnTo>
                    <a:lnTo>
                      <a:pt x="144" y="20"/>
                    </a:lnTo>
                    <a:lnTo>
                      <a:pt x="135" y="11"/>
                    </a:lnTo>
                    <a:lnTo>
                      <a:pt x="126" y="5"/>
                    </a:lnTo>
                    <a:lnTo>
                      <a:pt x="115" y="0"/>
                    </a:lnTo>
                    <a:lnTo>
                      <a:pt x="104" y="0"/>
                    </a:lnTo>
                    <a:lnTo>
                      <a:pt x="93" y="0"/>
                    </a:lnTo>
                    <a:lnTo>
                      <a:pt x="82" y="5"/>
                    </a:lnTo>
                    <a:lnTo>
                      <a:pt x="73" y="11"/>
                    </a:lnTo>
                    <a:lnTo>
                      <a:pt x="62" y="20"/>
                    </a:lnTo>
                    <a:lnTo>
                      <a:pt x="53" y="31"/>
                    </a:lnTo>
                    <a:lnTo>
                      <a:pt x="44" y="44"/>
                    </a:lnTo>
                    <a:lnTo>
                      <a:pt x="37" y="60"/>
                    </a:lnTo>
                    <a:lnTo>
                      <a:pt x="31" y="78"/>
                    </a:lnTo>
                    <a:lnTo>
                      <a:pt x="17" y="118"/>
                    </a:lnTo>
                    <a:lnTo>
                      <a:pt x="8" y="162"/>
                    </a:lnTo>
                    <a:lnTo>
                      <a:pt x="2" y="211"/>
                    </a:lnTo>
                    <a:lnTo>
                      <a:pt x="0" y="262"/>
                    </a:lnTo>
                    <a:lnTo>
                      <a:pt x="2" y="317"/>
                    </a:lnTo>
                    <a:lnTo>
                      <a:pt x="8" y="366"/>
                    </a:lnTo>
                    <a:lnTo>
                      <a:pt x="17" y="413"/>
                    </a:lnTo>
                    <a:lnTo>
                      <a:pt x="31" y="453"/>
                    </a:lnTo>
                    <a:lnTo>
                      <a:pt x="37" y="468"/>
                    </a:lnTo>
                    <a:lnTo>
                      <a:pt x="44" y="484"/>
                    </a:lnTo>
                    <a:lnTo>
                      <a:pt x="53" y="497"/>
                    </a:lnTo>
                    <a:lnTo>
                      <a:pt x="62" y="510"/>
                    </a:lnTo>
                    <a:lnTo>
                      <a:pt x="73" y="519"/>
                    </a:lnTo>
                    <a:lnTo>
                      <a:pt x="82" y="526"/>
                    </a:lnTo>
                    <a:lnTo>
                      <a:pt x="93" y="528"/>
                    </a:lnTo>
                    <a:lnTo>
                      <a:pt x="104" y="530"/>
                    </a:lnTo>
                    <a:lnTo>
                      <a:pt x="102" y="528"/>
                    </a:lnTo>
                    <a:lnTo>
                      <a:pt x="104" y="53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43" name="Freeform 84"/>
              <p:cNvSpPr>
                <a:spLocks/>
              </p:cNvSpPr>
              <p:nvPr/>
            </p:nvSpPr>
            <p:spPr bwMode="auto">
              <a:xfrm>
                <a:off x="1537" y="2667"/>
                <a:ext cx="148" cy="151"/>
              </a:xfrm>
              <a:custGeom>
                <a:avLst/>
                <a:gdLst>
                  <a:gd name="T0" fmla="*/ 51 w 148"/>
                  <a:gd name="T1" fmla="*/ 147 h 151"/>
                  <a:gd name="T2" fmla="*/ 64 w 148"/>
                  <a:gd name="T3" fmla="*/ 151 h 151"/>
                  <a:gd name="T4" fmla="*/ 79 w 148"/>
                  <a:gd name="T5" fmla="*/ 151 h 151"/>
                  <a:gd name="T6" fmla="*/ 95 w 148"/>
                  <a:gd name="T7" fmla="*/ 149 h 151"/>
                  <a:gd name="T8" fmla="*/ 106 w 148"/>
                  <a:gd name="T9" fmla="*/ 142 h 151"/>
                  <a:gd name="T10" fmla="*/ 119 w 148"/>
                  <a:gd name="T11" fmla="*/ 136 h 151"/>
                  <a:gd name="T12" fmla="*/ 131 w 148"/>
                  <a:gd name="T13" fmla="*/ 127 h 151"/>
                  <a:gd name="T14" fmla="*/ 137 w 148"/>
                  <a:gd name="T15" fmla="*/ 116 h 151"/>
                  <a:gd name="T16" fmla="*/ 144 w 148"/>
                  <a:gd name="T17" fmla="*/ 100 h 151"/>
                  <a:gd name="T18" fmla="*/ 148 w 148"/>
                  <a:gd name="T19" fmla="*/ 85 h 151"/>
                  <a:gd name="T20" fmla="*/ 148 w 148"/>
                  <a:gd name="T21" fmla="*/ 71 h 151"/>
                  <a:gd name="T22" fmla="*/ 146 w 148"/>
                  <a:gd name="T23" fmla="*/ 58 h 151"/>
                  <a:gd name="T24" fmla="*/ 142 w 148"/>
                  <a:gd name="T25" fmla="*/ 43 h 151"/>
                  <a:gd name="T26" fmla="*/ 135 w 148"/>
                  <a:gd name="T27" fmla="*/ 31 h 151"/>
                  <a:gd name="T28" fmla="*/ 124 w 148"/>
                  <a:gd name="T29" fmla="*/ 20 h 151"/>
                  <a:gd name="T30" fmla="*/ 113 w 148"/>
                  <a:gd name="T31" fmla="*/ 11 h 151"/>
                  <a:gd name="T32" fmla="*/ 99 w 148"/>
                  <a:gd name="T33" fmla="*/ 5 h 151"/>
                  <a:gd name="T34" fmla="*/ 84 w 148"/>
                  <a:gd name="T35" fmla="*/ 0 h 151"/>
                  <a:gd name="T36" fmla="*/ 71 w 148"/>
                  <a:gd name="T37" fmla="*/ 0 h 151"/>
                  <a:gd name="T38" fmla="*/ 55 w 148"/>
                  <a:gd name="T39" fmla="*/ 5 h 151"/>
                  <a:gd name="T40" fmla="*/ 42 w 148"/>
                  <a:gd name="T41" fmla="*/ 9 h 151"/>
                  <a:gd name="T42" fmla="*/ 28 w 148"/>
                  <a:gd name="T43" fmla="*/ 18 h 151"/>
                  <a:gd name="T44" fmla="*/ 20 w 148"/>
                  <a:gd name="T45" fmla="*/ 29 h 151"/>
                  <a:gd name="T46" fmla="*/ 11 w 148"/>
                  <a:gd name="T47" fmla="*/ 40 h 151"/>
                  <a:gd name="T48" fmla="*/ 4 w 148"/>
                  <a:gd name="T49" fmla="*/ 54 h 151"/>
                  <a:gd name="T50" fmla="*/ 0 w 148"/>
                  <a:gd name="T51" fmla="*/ 67 h 151"/>
                  <a:gd name="T52" fmla="*/ 0 w 148"/>
                  <a:gd name="T53" fmla="*/ 82 h 151"/>
                  <a:gd name="T54" fmla="*/ 2 w 148"/>
                  <a:gd name="T55" fmla="*/ 96 h 151"/>
                  <a:gd name="T56" fmla="*/ 8 w 148"/>
                  <a:gd name="T57" fmla="*/ 109 h 151"/>
                  <a:gd name="T58" fmla="*/ 15 w 148"/>
                  <a:gd name="T59" fmla="*/ 122 h 151"/>
                  <a:gd name="T60" fmla="*/ 26 w 148"/>
                  <a:gd name="T61" fmla="*/ 131 h 151"/>
                  <a:gd name="T62" fmla="*/ 37 w 148"/>
                  <a:gd name="T63" fmla="*/ 140 h 151"/>
                  <a:gd name="T64" fmla="*/ 51 w 148"/>
                  <a:gd name="T65" fmla="*/ 147 h 151"/>
                  <a:gd name="T66" fmla="*/ 48 w 148"/>
                  <a:gd name="T67" fmla="*/ 147 h 151"/>
                  <a:gd name="T68" fmla="*/ 51 w 148"/>
                  <a:gd name="T69" fmla="*/ 147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51">
                    <a:moveTo>
                      <a:pt x="51" y="147"/>
                    </a:moveTo>
                    <a:lnTo>
                      <a:pt x="64" y="151"/>
                    </a:lnTo>
                    <a:lnTo>
                      <a:pt x="79" y="151"/>
                    </a:lnTo>
                    <a:lnTo>
                      <a:pt x="95" y="149"/>
                    </a:lnTo>
                    <a:lnTo>
                      <a:pt x="106" y="142"/>
                    </a:lnTo>
                    <a:lnTo>
                      <a:pt x="119" y="136"/>
                    </a:lnTo>
                    <a:lnTo>
                      <a:pt x="131" y="127"/>
                    </a:lnTo>
                    <a:lnTo>
                      <a:pt x="137" y="116"/>
                    </a:lnTo>
                    <a:lnTo>
                      <a:pt x="144" y="100"/>
                    </a:lnTo>
                    <a:lnTo>
                      <a:pt x="148" y="85"/>
                    </a:lnTo>
                    <a:lnTo>
                      <a:pt x="148" y="71"/>
                    </a:lnTo>
                    <a:lnTo>
                      <a:pt x="146" y="58"/>
                    </a:lnTo>
                    <a:lnTo>
                      <a:pt x="142" y="43"/>
                    </a:lnTo>
                    <a:lnTo>
                      <a:pt x="135" y="31"/>
                    </a:lnTo>
                    <a:lnTo>
                      <a:pt x="124" y="20"/>
                    </a:lnTo>
                    <a:lnTo>
                      <a:pt x="113" y="11"/>
                    </a:lnTo>
                    <a:lnTo>
                      <a:pt x="99" y="5"/>
                    </a:lnTo>
                    <a:lnTo>
                      <a:pt x="84" y="0"/>
                    </a:lnTo>
                    <a:lnTo>
                      <a:pt x="71" y="0"/>
                    </a:lnTo>
                    <a:lnTo>
                      <a:pt x="55" y="5"/>
                    </a:lnTo>
                    <a:lnTo>
                      <a:pt x="42" y="9"/>
                    </a:lnTo>
                    <a:lnTo>
                      <a:pt x="28" y="18"/>
                    </a:lnTo>
                    <a:lnTo>
                      <a:pt x="20" y="29"/>
                    </a:lnTo>
                    <a:lnTo>
                      <a:pt x="11" y="40"/>
                    </a:lnTo>
                    <a:lnTo>
                      <a:pt x="4" y="54"/>
                    </a:lnTo>
                    <a:lnTo>
                      <a:pt x="0" y="67"/>
                    </a:lnTo>
                    <a:lnTo>
                      <a:pt x="0" y="82"/>
                    </a:lnTo>
                    <a:lnTo>
                      <a:pt x="2" y="96"/>
                    </a:lnTo>
                    <a:lnTo>
                      <a:pt x="8" y="109"/>
                    </a:lnTo>
                    <a:lnTo>
                      <a:pt x="15" y="122"/>
                    </a:lnTo>
                    <a:lnTo>
                      <a:pt x="26" y="131"/>
                    </a:lnTo>
                    <a:lnTo>
                      <a:pt x="37" y="140"/>
                    </a:lnTo>
                    <a:lnTo>
                      <a:pt x="51" y="147"/>
                    </a:lnTo>
                    <a:lnTo>
                      <a:pt x="48" y="147"/>
                    </a:lnTo>
                    <a:lnTo>
                      <a:pt x="51" y="147"/>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44" name="Freeform 85"/>
              <p:cNvSpPr>
                <a:spLocks/>
              </p:cNvSpPr>
              <p:nvPr/>
            </p:nvSpPr>
            <p:spPr bwMode="auto">
              <a:xfrm>
                <a:off x="1537" y="2093"/>
                <a:ext cx="148" cy="148"/>
              </a:xfrm>
              <a:custGeom>
                <a:avLst/>
                <a:gdLst>
                  <a:gd name="T0" fmla="*/ 51 w 148"/>
                  <a:gd name="T1" fmla="*/ 146 h 148"/>
                  <a:gd name="T2" fmla="*/ 64 w 148"/>
                  <a:gd name="T3" fmla="*/ 148 h 148"/>
                  <a:gd name="T4" fmla="*/ 79 w 148"/>
                  <a:gd name="T5" fmla="*/ 148 h 148"/>
                  <a:gd name="T6" fmla="*/ 95 w 148"/>
                  <a:gd name="T7" fmla="*/ 146 h 148"/>
                  <a:gd name="T8" fmla="*/ 106 w 148"/>
                  <a:gd name="T9" fmla="*/ 142 h 148"/>
                  <a:gd name="T10" fmla="*/ 119 w 148"/>
                  <a:gd name="T11" fmla="*/ 135 h 148"/>
                  <a:gd name="T12" fmla="*/ 131 w 148"/>
                  <a:gd name="T13" fmla="*/ 126 h 148"/>
                  <a:gd name="T14" fmla="*/ 137 w 148"/>
                  <a:gd name="T15" fmla="*/ 113 h 148"/>
                  <a:gd name="T16" fmla="*/ 144 w 148"/>
                  <a:gd name="T17" fmla="*/ 100 h 148"/>
                  <a:gd name="T18" fmla="*/ 148 w 148"/>
                  <a:gd name="T19" fmla="*/ 84 h 148"/>
                  <a:gd name="T20" fmla="*/ 148 w 148"/>
                  <a:gd name="T21" fmla="*/ 71 h 148"/>
                  <a:gd name="T22" fmla="*/ 146 w 148"/>
                  <a:gd name="T23" fmla="*/ 55 h 148"/>
                  <a:gd name="T24" fmla="*/ 142 w 148"/>
                  <a:gd name="T25" fmla="*/ 42 h 148"/>
                  <a:gd name="T26" fmla="*/ 135 w 148"/>
                  <a:gd name="T27" fmla="*/ 29 h 148"/>
                  <a:gd name="T28" fmla="*/ 124 w 148"/>
                  <a:gd name="T29" fmla="*/ 20 h 148"/>
                  <a:gd name="T30" fmla="*/ 113 w 148"/>
                  <a:gd name="T31" fmla="*/ 11 h 148"/>
                  <a:gd name="T32" fmla="*/ 99 w 148"/>
                  <a:gd name="T33" fmla="*/ 4 h 148"/>
                  <a:gd name="T34" fmla="*/ 84 w 148"/>
                  <a:gd name="T35" fmla="*/ 0 h 148"/>
                  <a:gd name="T36" fmla="*/ 71 w 148"/>
                  <a:gd name="T37" fmla="*/ 0 h 148"/>
                  <a:gd name="T38" fmla="*/ 55 w 148"/>
                  <a:gd name="T39" fmla="*/ 2 h 148"/>
                  <a:gd name="T40" fmla="*/ 42 w 148"/>
                  <a:gd name="T41" fmla="*/ 9 h 148"/>
                  <a:gd name="T42" fmla="*/ 28 w 148"/>
                  <a:gd name="T43" fmla="*/ 17 h 148"/>
                  <a:gd name="T44" fmla="*/ 20 w 148"/>
                  <a:gd name="T45" fmla="*/ 26 h 148"/>
                  <a:gd name="T46" fmla="*/ 11 w 148"/>
                  <a:gd name="T47" fmla="*/ 37 h 148"/>
                  <a:gd name="T48" fmla="*/ 4 w 148"/>
                  <a:gd name="T49" fmla="*/ 53 h 148"/>
                  <a:gd name="T50" fmla="*/ 0 w 148"/>
                  <a:gd name="T51" fmla="*/ 68 h 148"/>
                  <a:gd name="T52" fmla="*/ 0 w 148"/>
                  <a:gd name="T53" fmla="*/ 82 h 148"/>
                  <a:gd name="T54" fmla="*/ 2 w 148"/>
                  <a:gd name="T55" fmla="*/ 95 h 148"/>
                  <a:gd name="T56" fmla="*/ 8 w 148"/>
                  <a:gd name="T57" fmla="*/ 111 h 148"/>
                  <a:gd name="T58" fmla="*/ 15 w 148"/>
                  <a:gd name="T59" fmla="*/ 122 h 148"/>
                  <a:gd name="T60" fmla="*/ 26 w 148"/>
                  <a:gd name="T61" fmla="*/ 131 h 148"/>
                  <a:gd name="T62" fmla="*/ 37 w 148"/>
                  <a:gd name="T63" fmla="*/ 139 h 148"/>
                  <a:gd name="T64" fmla="*/ 51 w 148"/>
                  <a:gd name="T65" fmla="*/ 146 h 148"/>
                  <a:gd name="T66" fmla="*/ 48 w 148"/>
                  <a:gd name="T67" fmla="*/ 146 h 148"/>
                  <a:gd name="T68" fmla="*/ 51 w 148"/>
                  <a:gd name="T69" fmla="*/ 146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8">
                    <a:moveTo>
                      <a:pt x="51" y="146"/>
                    </a:moveTo>
                    <a:lnTo>
                      <a:pt x="64" y="148"/>
                    </a:lnTo>
                    <a:lnTo>
                      <a:pt x="79" y="148"/>
                    </a:lnTo>
                    <a:lnTo>
                      <a:pt x="95" y="146"/>
                    </a:lnTo>
                    <a:lnTo>
                      <a:pt x="106" y="142"/>
                    </a:lnTo>
                    <a:lnTo>
                      <a:pt x="119" y="135"/>
                    </a:lnTo>
                    <a:lnTo>
                      <a:pt x="131" y="126"/>
                    </a:lnTo>
                    <a:lnTo>
                      <a:pt x="137" y="113"/>
                    </a:lnTo>
                    <a:lnTo>
                      <a:pt x="144" y="100"/>
                    </a:lnTo>
                    <a:lnTo>
                      <a:pt x="148" y="84"/>
                    </a:lnTo>
                    <a:lnTo>
                      <a:pt x="148" y="71"/>
                    </a:lnTo>
                    <a:lnTo>
                      <a:pt x="146" y="55"/>
                    </a:lnTo>
                    <a:lnTo>
                      <a:pt x="142" y="42"/>
                    </a:lnTo>
                    <a:lnTo>
                      <a:pt x="135" y="29"/>
                    </a:lnTo>
                    <a:lnTo>
                      <a:pt x="124" y="20"/>
                    </a:lnTo>
                    <a:lnTo>
                      <a:pt x="113" y="11"/>
                    </a:lnTo>
                    <a:lnTo>
                      <a:pt x="99" y="4"/>
                    </a:lnTo>
                    <a:lnTo>
                      <a:pt x="84" y="0"/>
                    </a:lnTo>
                    <a:lnTo>
                      <a:pt x="71" y="0"/>
                    </a:lnTo>
                    <a:lnTo>
                      <a:pt x="55" y="2"/>
                    </a:lnTo>
                    <a:lnTo>
                      <a:pt x="42" y="9"/>
                    </a:lnTo>
                    <a:lnTo>
                      <a:pt x="28" y="17"/>
                    </a:lnTo>
                    <a:lnTo>
                      <a:pt x="20" y="26"/>
                    </a:lnTo>
                    <a:lnTo>
                      <a:pt x="11" y="37"/>
                    </a:lnTo>
                    <a:lnTo>
                      <a:pt x="4" y="53"/>
                    </a:lnTo>
                    <a:lnTo>
                      <a:pt x="0" y="68"/>
                    </a:lnTo>
                    <a:lnTo>
                      <a:pt x="0" y="82"/>
                    </a:lnTo>
                    <a:lnTo>
                      <a:pt x="2" y="95"/>
                    </a:lnTo>
                    <a:lnTo>
                      <a:pt x="8" y="111"/>
                    </a:lnTo>
                    <a:lnTo>
                      <a:pt x="15" y="122"/>
                    </a:lnTo>
                    <a:lnTo>
                      <a:pt x="26" y="131"/>
                    </a:lnTo>
                    <a:lnTo>
                      <a:pt x="37" y="139"/>
                    </a:lnTo>
                    <a:lnTo>
                      <a:pt x="51" y="146"/>
                    </a:lnTo>
                    <a:lnTo>
                      <a:pt x="48" y="146"/>
                    </a:lnTo>
                    <a:lnTo>
                      <a:pt x="51"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45" name="Rectangle 86"/>
              <p:cNvSpPr>
                <a:spLocks noChangeArrowheads="1"/>
              </p:cNvSpPr>
              <p:nvPr/>
            </p:nvSpPr>
            <p:spPr bwMode="auto">
              <a:xfrm>
                <a:off x="1188" y="2745"/>
                <a:ext cx="881" cy="115"/>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46146" name="Rectangle 87"/>
              <p:cNvSpPr>
                <a:spLocks noChangeArrowheads="1"/>
              </p:cNvSpPr>
              <p:nvPr/>
            </p:nvSpPr>
            <p:spPr bwMode="auto">
              <a:xfrm>
                <a:off x="1009" y="2829"/>
                <a:ext cx="1211" cy="107"/>
              </a:xfrm>
              <a:prstGeom prst="rect">
                <a:avLst/>
              </a:prstGeom>
              <a:solidFill>
                <a:srgbClr val="B2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7429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endParaRPr lang="hu-HU" altLang="hu-HU" sz="2400">
                  <a:solidFill>
                    <a:srgbClr val="CBBD3B"/>
                  </a:solidFill>
                  <a:latin typeface="Palatino" pitchFamily="18" charset="0"/>
                </a:endParaRPr>
              </a:p>
            </p:txBody>
          </p:sp>
          <p:sp>
            <p:nvSpPr>
              <p:cNvPr id="46147" name="Freeform 88"/>
              <p:cNvSpPr>
                <a:spLocks/>
              </p:cNvSpPr>
              <p:nvPr/>
            </p:nvSpPr>
            <p:spPr bwMode="auto">
              <a:xfrm>
                <a:off x="831" y="2905"/>
                <a:ext cx="1558" cy="73"/>
              </a:xfrm>
              <a:custGeom>
                <a:avLst/>
                <a:gdLst>
                  <a:gd name="T0" fmla="*/ 0 w 1558"/>
                  <a:gd name="T1" fmla="*/ 73 h 73"/>
                  <a:gd name="T2" fmla="*/ 1558 w 1558"/>
                  <a:gd name="T3" fmla="*/ 73 h 73"/>
                  <a:gd name="T4" fmla="*/ 1555 w 1558"/>
                  <a:gd name="T5" fmla="*/ 62 h 73"/>
                  <a:gd name="T6" fmla="*/ 1551 w 1558"/>
                  <a:gd name="T7" fmla="*/ 49 h 73"/>
                  <a:gd name="T8" fmla="*/ 1544 w 1558"/>
                  <a:gd name="T9" fmla="*/ 37 h 73"/>
                  <a:gd name="T10" fmla="*/ 1535 w 1558"/>
                  <a:gd name="T11" fmla="*/ 26 h 73"/>
                  <a:gd name="T12" fmla="*/ 1524 w 1558"/>
                  <a:gd name="T13" fmla="*/ 15 h 73"/>
                  <a:gd name="T14" fmla="*/ 1513 w 1558"/>
                  <a:gd name="T15" fmla="*/ 9 h 73"/>
                  <a:gd name="T16" fmla="*/ 1500 w 1558"/>
                  <a:gd name="T17" fmla="*/ 2 h 73"/>
                  <a:gd name="T18" fmla="*/ 1487 w 1558"/>
                  <a:gd name="T19" fmla="*/ 0 h 73"/>
                  <a:gd name="T20" fmla="*/ 73 w 1558"/>
                  <a:gd name="T21" fmla="*/ 0 h 73"/>
                  <a:gd name="T22" fmla="*/ 60 w 1558"/>
                  <a:gd name="T23" fmla="*/ 2 h 73"/>
                  <a:gd name="T24" fmla="*/ 47 w 1558"/>
                  <a:gd name="T25" fmla="*/ 4 h 73"/>
                  <a:gd name="T26" fmla="*/ 35 w 1558"/>
                  <a:gd name="T27" fmla="*/ 11 h 73"/>
                  <a:gd name="T28" fmla="*/ 24 w 1558"/>
                  <a:gd name="T29" fmla="*/ 18 h 73"/>
                  <a:gd name="T30" fmla="*/ 16 w 1558"/>
                  <a:gd name="T31" fmla="*/ 29 h 73"/>
                  <a:gd name="T32" fmla="*/ 9 w 1558"/>
                  <a:gd name="T33" fmla="*/ 40 h 73"/>
                  <a:gd name="T34" fmla="*/ 2 w 1558"/>
                  <a:gd name="T35" fmla="*/ 55 h 73"/>
                  <a:gd name="T36" fmla="*/ 0 w 1558"/>
                  <a:gd name="T37" fmla="*/ 7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8" h="73">
                    <a:moveTo>
                      <a:pt x="0" y="73"/>
                    </a:moveTo>
                    <a:lnTo>
                      <a:pt x="1558" y="73"/>
                    </a:lnTo>
                    <a:lnTo>
                      <a:pt x="1555" y="62"/>
                    </a:lnTo>
                    <a:lnTo>
                      <a:pt x="1551" y="49"/>
                    </a:lnTo>
                    <a:lnTo>
                      <a:pt x="1544" y="37"/>
                    </a:lnTo>
                    <a:lnTo>
                      <a:pt x="1535" y="26"/>
                    </a:lnTo>
                    <a:lnTo>
                      <a:pt x="1524" y="15"/>
                    </a:lnTo>
                    <a:lnTo>
                      <a:pt x="1513" y="9"/>
                    </a:lnTo>
                    <a:lnTo>
                      <a:pt x="1500" y="2"/>
                    </a:lnTo>
                    <a:lnTo>
                      <a:pt x="1487" y="0"/>
                    </a:lnTo>
                    <a:lnTo>
                      <a:pt x="73" y="0"/>
                    </a:lnTo>
                    <a:lnTo>
                      <a:pt x="60" y="2"/>
                    </a:lnTo>
                    <a:lnTo>
                      <a:pt x="47" y="4"/>
                    </a:lnTo>
                    <a:lnTo>
                      <a:pt x="35" y="11"/>
                    </a:lnTo>
                    <a:lnTo>
                      <a:pt x="24" y="18"/>
                    </a:lnTo>
                    <a:lnTo>
                      <a:pt x="16" y="29"/>
                    </a:lnTo>
                    <a:lnTo>
                      <a:pt x="9" y="40"/>
                    </a:lnTo>
                    <a:lnTo>
                      <a:pt x="2" y="55"/>
                    </a:lnTo>
                    <a:lnTo>
                      <a:pt x="0" y="7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46123" name="Text Box 89"/>
            <p:cNvSpPr txBox="1">
              <a:spLocks noChangeArrowheads="1"/>
            </p:cNvSpPr>
            <p:nvPr/>
          </p:nvSpPr>
          <p:spPr bwMode="auto">
            <a:xfrm>
              <a:off x="363" y="1499"/>
              <a:ext cx="2130" cy="106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900" b="1">
                  <a:solidFill>
                    <a:srgbClr val="FF3300"/>
                  </a:solidFill>
                </a:rPr>
                <a:t>PÉNZBEVÉTELEK</a:t>
              </a:r>
              <a:r>
                <a:rPr lang="hu-HU" altLang="hu-HU" sz="2400" b="1">
                  <a:solidFill>
                    <a:srgbClr val="FF3300"/>
                  </a:solidFill>
                </a:rPr>
                <a:t>120</a:t>
              </a:r>
            </a:p>
          </p:txBody>
        </p:sp>
        <p:sp>
          <p:nvSpPr>
            <p:cNvPr id="46124" name="Text Box 90"/>
            <p:cNvSpPr txBox="1">
              <a:spLocks noChangeArrowheads="1"/>
            </p:cNvSpPr>
            <p:nvPr/>
          </p:nvSpPr>
          <p:spPr bwMode="auto">
            <a:xfrm>
              <a:off x="3348" y="1090"/>
              <a:ext cx="2344" cy="117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900" b="1">
                  <a:solidFill>
                    <a:srgbClr val="FF3300"/>
                  </a:solidFill>
                </a:rPr>
                <a:t>PÉNZKIADÁSOK</a:t>
              </a:r>
              <a:br>
                <a:rPr lang="hu-HU" altLang="hu-HU" sz="900" b="1">
                  <a:solidFill>
                    <a:srgbClr val="FF3300"/>
                  </a:solidFill>
                </a:rPr>
              </a:br>
              <a:r>
                <a:rPr lang="hu-HU" altLang="hu-HU" sz="2800" b="1">
                  <a:solidFill>
                    <a:srgbClr val="FF3300"/>
                  </a:solidFill>
                </a:rPr>
                <a:t>50</a:t>
              </a:r>
            </a:p>
          </p:txBody>
        </p:sp>
      </p:grpSp>
      <p:sp>
        <p:nvSpPr>
          <p:cNvPr id="635996" name="Rectangle 92"/>
          <p:cNvSpPr>
            <a:spLocks noChangeArrowheads="1"/>
          </p:cNvSpPr>
          <p:nvPr/>
        </p:nvSpPr>
        <p:spPr bwMode="auto">
          <a:xfrm>
            <a:off x="323850" y="6464300"/>
            <a:ext cx="2879725" cy="349250"/>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hu-HU" altLang="hu-HU" sz="1800" b="1">
                <a:solidFill>
                  <a:srgbClr val="FF0000"/>
                </a:solidFill>
              </a:rPr>
              <a:t>NY </a:t>
            </a:r>
            <a:r>
              <a:rPr lang="hu-HU" altLang="hu-HU" sz="1800" b="1">
                <a:solidFill>
                  <a:srgbClr val="FF0000"/>
                </a:solidFill>
                <a:sym typeface="Symbol" pitchFamily="18" charset="2"/>
              </a:rPr>
              <a:t> CF = </a:t>
            </a:r>
            <a:r>
              <a:rPr lang="hu-HU" altLang="hu-HU" sz="1800" b="1">
                <a:solidFill>
                  <a:srgbClr val="FF0000"/>
                </a:solidFill>
              </a:rPr>
              <a:t>100 +70 = 170</a:t>
            </a:r>
          </a:p>
        </p:txBody>
      </p:sp>
      <p:grpSp>
        <p:nvGrpSpPr>
          <p:cNvPr id="636023" name="Group 119"/>
          <p:cNvGrpSpPr>
            <a:grpSpLocks/>
          </p:cNvGrpSpPr>
          <p:nvPr/>
        </p:nvGrpSpPr>
        <p:grpSpPr bwMode="auto">
          <a:xfrm>
            <a:off x="4211638" y="5518150"/>
            <a:ext cx="3455987" cy="1295400"/>
            <a:chOff x="703" y="300"/>
            <a:chExt cx="4792" cy="2177"/>
          </a:xfrm>
        </p:grpSpPr>
        <p:grpSp>
          <p:nvGrpSpPr>
            <p:cNvPr id="46096" name="Group 93"/>
            <p:cNvGrpSpPr>
              <a:grpSpLocks noChangeAspect="1"/>
            </p:cNvGrpSpPr>
            <p:nvPr/>
          </p:nvGrpSpPr>
          <p:grpSpPr bwMode="auto">
            <a:xfrm>
              <a:off x="1111" y="300"/>
              <a:ext cx="3807" cy="2177"/>
              <a:chOff x="385" y="981"/>
              <a:chExt cx="2494" cy="1997"/>
            </a:xfrm>
          </p:grpSpPr>
          <p:sp>
            <p:nvSpPr>
              <p:cNvPr id="46099" name="AutoShape 94"/>
              <p:cNvSpPr>
                <a:spLocks noChangeAspect="1" noChangeArrowheads="1" noTextEdit="1"/>
              </p:cNvSpPr>
              <p:nvPr/>
            </p:nvSpPr>
            <p:spPr bwMode="auto">
              <a:xfrm>
                <a:off x="385" y="981"/>
                <a:ext cx="2494" cy="1997"/>
              </a:xfrm>
              <a:prstGeom prst="rect">
                <a:avLst/>
              </a:prstGeom>
              <a:solidFill>
                <a:srgbClr val="E6E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sp>
            <p:nvSpPr>
              <p:cNvPr id="46100" name="Rectangle 95"/>
              <p:cNvSpPr>
                <a:spLocks noChangeArrowheads="1"/>
              </p:cNvSpPr>
              <p:nvPr/>
            </p:nvSpPr>
            <p:spPr bwMode="auto">
              <a:xfrm>
                <a:off x="1574" y="1076"/>
                <a:ext cx="76" cy="1767"/>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46101" name="Freeform 96"/>
              <p:cNvSpPr>
                <a:spLocks/>
              </p:cNvSpPr>
              <p:nvPr/>
            </p:nvSpPr>
            <p:spPr bwMode="auto">
              <a:xfrm>
                <a:off x="2111" y="1591"/>
                <a:ext cx="646" cy="823"/>
              </a:xfrm>
              <a:custGeom>
                <a:avLst/>
                <a:gdLst>
                  <a:gd name="T0" fmla="*/ 300 w 646"/>
                  <a:gd name="T1" fmla="*/ 11 h 823"/>
                  <a:gd name="T2" fmla="*/ 291 w 646"/>
                  <a:gd name="T3" fmla="*/ 11 h 823"/>
                  <a:gd name="T4" fmla="*/ 637 w 646"/>
                  <a:gd name="T5" fmla="*/ 821 h 823"/>
                  <a:gd name="T6" fmla="*/ 642 w 646"/>
                  <a:gd name="T7" fmla="*/ 817 h 823"/>
                  <a:gd name="T8" fmla="*/ 5 w 646"/>
                  <a:gd name="T9" fmla="*/ 817 h 823"/>
                  <a:gd name="T10" fmla="*/ 9 w 646"/>
                  <a:gd name="T11" fmla="*/ 821 h 823"/>
                  <a:gd name="T12" fmla="*/ 300 w 646"/>
                  <a:gd name="T13" fmla="*/ 11 h 823"/>
                  <a:gd name="T14" fmla="*/ 295 w 646"/>
                  <a:gd name="T15" fmla="*/ 0 h 823"/>
                  <a:gd name="T16" fmla="*/ 0 w 646"/>
                  <a:gd name="T17" fmla="*/ 823 h 823"/>
                  <a:gd name="T18" fmla="*/ 646 w 646"/>
                  <a:gd name="T19" fmla="*/ 823 h 823"/>
                  <a:gd name="T20" fmla="*/ 295 w 646"/>
                  <a:gd name="T21" fmla="*/ 0 h 823"/>
                  <a:gd name="T22" fmla="*/ 300 w 646"/>
                  <a:gd name="T23" fmla="*/ 11 h 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6" h="823">
                    <a:moveTo>
                      <a:pt x="300" y="11"/>
                    </a:moveTo>
                    <a:lnTo>
                      <a:pt x="291" y="11"/>
                    </a:lnTo>
                    <a:lnTo>
                      <a:pt x="637" y="821"/>
                    </a:lnTo>
                    <a:lnTo>
                      <a:pt x="642" y="817"/>
                    </a:lnTo>
                    <a:lnTo>
                      <a:pt x="5" y="817"/>
                    </a:lnTo>
                    <a:lnTo>
                      <a:pt x="9" y="821"/>
                    </a:lnTo>
                    <a:lnTo>
                      <a:pt x="300" y="11"/>
                    </a:lnTo>
                    <a:lnTo>
                      <a:pt x="295" y="0"/>
                    </a:lnTo>
                    <a:lnTo>
                      <a:pt x="0" y="823"/>
                    </a:lnTo>
                    <a:lnTo>
                      <a:pt x="646" y="823"/>
                    </a:lnTo>
                    <a:lnTo>
                      <a:pt x="295" y="0"/>
                    </a:lnTo>
                    <a:lnTo>
                      <a:pt x="300"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02" name="Freeform 97"/>
              <p:cNvSpPr>
                <a:spLocks/>
              </p:cNvSpPr>
              <p:nvPr/>
            </p:nvSpPr>
            <p:spPr bwMode="auto">
              <a:xfrm>
                <a:off x="2402" y="1607"/>
                <a:ext cx="11" cy="805"/>
              </a:xfrm>
              <a:custGeom>
                <a:avLst/>
                <a:gdLst>
                  <a:gd name="T0" fmla="*/ 0 w 11"/>
                  <a:gd name="T1" fmla="*/ 0 h 805"/>
                  <a:gd name="T2" fmla="*/ 2 w 11"/>
                  <a:gd name="T3" fmla="*/ 805 h 805"/>
                  <a:gd name="T4" fmla="*/ 11 w 11"/>
                  <a:gd name="T5" fmla="*/ 805 h 805"/>
                  <a:gd name="T6" fmla="*/ 9 w 11"/>
                  <a:gd name="T7" fmla="*/ 0 h 805"/>
                  <a:gd name="T8" fmla="*/ 0 w 11"/>
                  <a:gd name="T9" fmla="*/ 0 h 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05">
                    <a:moveTo>
                      <a:pt x="0" y="0"/>
                    </a:moveTo>
                    <a:lnTo>
                      <a:pt x="2" y="805"/>
                    </a:lnTo>
                    <a:lnTo>
                      <a:pt x="11" y="805"/>
                    </a:lnTo>
                    <a:lnTo>
                      <a:pt x="9"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03" name="Freeform 98"/>
              <p:cNvSpPr>
                <a:spLocks/>
              </p:cNvSpPr>
              <p:nvPr/>
            </p:nvSpPr>
            <p:spPr bwMode="auto">
              <a:xfrm>
                <a:off x="1960" y="2406"/>
                <a:ext cx="919" cy="48"/>
              </a:xfrm>
              <a:custGeom>
                <a:avLst/>
                <a:gdLst>
                  <a:gd name="T0" fmla="*/ 919 w 919"/>
                  <a:gd name="T1" fmla="*/ 42 h 48"/>
                  <a:gd name="T2" fmla="*/ 919 w 919"/>
                  <a:gd name="T3" fmla="*/ 0 h 48"/>
                  <a:gd name="T4" fmla="*/ 0 w 919"/>
                  <a:gd name="T5" fmla="*/ 2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2"/>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04" name="Freeform 99"/>
              <p:cNvSpPr>
                <a:spLocks/>
              </p:cNvSpPr>
              <p:nvPr/>
            </p:nvSpPr>
            <p:spPr bwMode="auto">
              <a:xfrm>
                <a:off x="2067" y="2430"/>
                <a:ext cx="712" cy="67"/>
              </a:xfrm>
              <a:custGeom>
                <a:avLst/>
                <a:gdLst>
                  <a:gd name="T0" fmla="*/ 712 w 712"/>
                  <a:gd name="T1" fmla="*/ 64 h 67"/>
                  <a:gd name="T2" fmla="*/ 712 w 712"/>
                  <a:gd name="T3" fmla="*/ 0 h 67"/>
                  <a:gd name="T4" fmla="*/ 0 w 712"/>
                  <a:gd name="T5" fmla="*/ 2 h 67"/>
                  <a:gd name="T6" fmla="*/ 0 w 712"/>
                  <a:gd name="T7" fmla="*/ 67 h 67"/>
                  <a:gd name="T8" fmla="*/ 712 w 712"/>
                  <a:gd name="T9" fmla="*/ 6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7">
                    <a:moveTo>
                      <a:pt x="712" y="64"/>
                    </a:moveTo>
                    <a:lnTo>
                      <a:pt x="712" y="0"/>
                    </a:lnTo>
                    <a:lnTo>
                      <a:pt x="0" y="2"/>
                    </a:lnTo>
                    <a:lnTo>
                      <a:pt x="0" y="67"/>
                    </a:lnTo>
                    <a:lnTo>
                      <a:pt x="712" y="64"/>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05" name="Freeform 100"/>
              <p:cNvSpPr>
                <a:spLocks/>
              </p:cNvSpPr>
              <p:nvPr/>
            </p:nvSpPr>
            <p:spPr bwMode="auto">
              <a:xfrm>
                <a:off x="2176" y="2474"/>
                <a:ext cx="517" cy="74"/>
              </a:xfrm>
              <a:custGeom>
                <a:avLst/>
                <a:gdLst>
                  <a:gd name="T0" fmla="*/ 514 w 517"/>
                  <a:gd name="T1" fmla="*/ 0 h 74"/>
                  <a:gd name="T2" fmla="*/ 0 w 517"/>
                  <a:gd name="T3" fmla="*/ 5 h 74"/>
                  <a:gd name="T4" fmla="*/ 2 w 517"/>
                  <a:gd name="T5" fmla="*/ 16 h 74"/>
                  <a:gd name="T6" fmla="*/ 8 w 517"/>
                  <a:gd name="T7" fmla="*/ 29 h 74"/>
                  <a:gd name="T8" fmla="*/ 15 w 517"/>
                  <a:gd name="T9" fmla="*/ 40 h 74"/>
                  <a:gd name="T10" fmla="*/ 24 w 517"/>
                  <a:gd name="T11" fmla="*/ 51 h 74"/>
                  <a:gd name="T12" fmla="*/ 35 w 517"/>
                  <a:gd name="T13" fmla="*/ 60 h 74"/>
                  <a:gd name="T14" fmla="*/ 44 w 517"/>
                  <a:gd name="T15" fmla="*/ 67 h 74"/>
                  <a:gd name="T16" fmla="*/ 55 w 517"/>
                  <a:gd name="T17" fmla="*/ 71 h 74"/>
                  <a:gd name="T18" fmla="*/ 68 w 517"/>
                  <a:gd name="T19" fmla="*/ 74 h 74"/>
                  <a:gd name="T20" fmla="*/ 68 w 517"/>
                  <a:gd name="T21" fmla="*/ 69 h 74"/>
                  <a:gd name="T22" fmla="*/ 448 w 517"/>
                  <a:gd name="T23" fmla="*/ 69 h 74"/>
                  <a:gd name="T24" fmla="*/ 459 w 517"/>
                  <a:gd name="T25" fmla="*/ 69 h 74"/>
                  <a:gd name="T26" fmla="*/ 470 w 517"/>
                  <a:gd name="T27" fmla="*/ 65 h 74"/>
                  <a:gd name="T28" fmla="*/ 481 w 517"/>
                  <a:gd name="T29" fmla="*/ 58 h 74"/>
                  <a:gd name="T30" fmla="*/ 492 w 517"/>
                  <a:gd name="T31" fmla="*/ 49 h 74"/>
                  <a:gd name="T32" fmla="*/ 503 w 517"/>
                  <a:gd name="T33" fmla="*/ 38 h 74"/>
                  <a:gd name="T34" fmla="*/ 512 w 517"/>
                  <a:gd name="T35" fmla="*/ 27 h 74"/>
                  <a:gd name="T36" fmla="*/ 517 w 517"/>
                  <a:gd name="T37" fmla="*/ 14 h 74"/>
                  <a:gd name="T38" fmla="*/ 517 w 517"/>
                  <a:gd name="T39" fmla="*/ 0 h 74"/>
                  <a:gd name="T40" fmla="*/ 514 w 51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7" h="74">
                    <a:moveTo>
                      <a:pt x="514" y="0"/>
                    </a:moveTo>
                    <a:lnTo>
                      <a:pt x="0" y="5"/>
                    </a:lnTo>
                    <a:lnTo>
                      <a:pt x="2" y="16"/>
                    </a:lnTo>
                    <a:lnTo>
                      <a:pt x="8" y="29"/>
                    </a:lnTo>
                    <a:lnTo>
                      <a:pt x="15" y="40"/>
                    </a:lnTo>
                    <a:lnTo>
                      <a:pt x="24" y="51"/>
                    </a:lnTo>
                    <a:lnTo>
                      <a:pt x="35" y="60"/>
                    </a:lnTo>
                    <a:lnTo>
                      <a:pt x="44" y="67"/>
                    </a:lnTo>
                    <a:lnTo>
                      <a:pt x="55" y="71"/>
                    </a:lnTo>
                    <a:lnTo>
                      <a:pt x="68" y="74"/>
                    </a:lnTo>
                    <a:lnTo>
                      <a:pt x="68" y="69"/>
                    </a:lnTo>
                    <a:lnTo>
                      <a:pt x="448" y="69"/>
                    </a:lnTo>
                    <a:lnTo>
                      <a:pt x="459" y="69"/>
                    </a:lnTo>
                    <a:lnTo>
                      <a:pt x="470" y="65"/>
                    </a:lnTo>
                    <a:lnTo>
                      <a:pt x="481" y="58"/>
                    </a:lnTo>
                    <a:lnTo>
                      <a:pt x="492" y="49"/>
                    </a:lnTo>
                    <a:lnTo>
                      <a:pt x="503" y="38"/>
                    </a:lnTo>
                    <a:lnTo>
                      <a:pt x="512" y="27"/>
                    </a:lnTo>
                    <a:lnTo>
                      <a:pt x="517" y="14"/>
                    </a:lnTo>
                    <a:lnTo>
                      <a:pt x="517" y="0"/>
                    </a:lnTo>
                    <a:lnTo>
                      <a:pt x="514"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06" name="Freeform 101"/>
              <p:cNvSpPr>
                <a:spLocks/>
              </p:cNvSpPr>
              <p:nvPr/>
            </p:nvSpPr>
            <p:spPr bwMode="auto">
              <a:xfrm>
                <a:off x="2302" y="1436"/>
                <a:ext cx="147" cy="151"/>
              </a:xfrm>
              <a:custGeom>
                <a:avLst/>
                <a:gdLst>
                  <a:gd name="T0" fmla="*/ 47 w 147"/>
                  <a:gd name="T1" fmla="*/ 146 h 151"/>
                  <a:gd name="T2" fmla="*/ 62 w 147"/>
                  <a:gd name="T3" fmla="*/ 151 h 151"/>
                  <a:gd name="T4" fmla="*/ 78 w 147"/>
                  <a:gd name="T5" fmla="*/ 151 h 151"/>
                  <a:gd name="T6" fmla="*/ 93 w 147"/>
                  <a:gd name="T7" fmla="*/ 149 h 151"/>
                  <a:gd name="T8" fmla="*/ 104 w 147"/>
                  <a:gd name="T9" fmla="*/ 142 h 151"/>
                  <a:gd name="T10" fmla="*/ 118 w 147"/>
                  <a:gd name="T11" fmla="*/ 135 h 151"/>
                  <a:gd name="T12" fmla="*/ 129 w 147"/>
                  <a:gd name="T13" fmla="*/ 124 h 151"/>
                  <a:gd name="T14" fmla="*/ 138 w 147"/>
                  <a:gd name="T15" fmla="*/ 113 h 151"/>
                  <a:gd name="T16" fmla="*/ 144 w 147"/>
                  <a:gd name="T17" fmla="*/ 100 h 151"/>
                  <a:gd name="T18" fmla="*/ 147 w 147"/>
                  <a:gd name="T19" fmla="*/ 84 h 151"/>
                  <a:gd name="T20" fmla="*/ 147 w 147"/>
                  <a:gd name="T21" fmla="*/ 69 h 151"/>
                  <a:gd name="T22" fmla="*/ 144 w 147"/>
                  <a:gd name="T23" fmla="*/ 55 h 151"/>
                  <a:gd name="T24" fmla="*/ 140 w 147"/>
                  <a:gd name="T25" fmla="*/ 42 h 151"/>
                  <a:gd name="T26" fmla="*/ 131 w 147"/>
                  <a:gd name="T27" fmla="*/ 29 h 151"/>
                  <a:gd name="T28" fmla="*/ 122 w 147"/>
                  <a:gd name="T29" fmla="*/ 18 h 151"/>
                  <a:gd name="T30" fmla="*/ 111 w 147"/>
                  <a:gd name="T31" fmla="*/ 9 h 151"/>
                  <a:gd name="T32" fmla="*/ 96 w 147"/>
                  <a:gd name="T33" fmla="*/ 2 h 151"/>
                  <a:gd name="T34" fmla="*/ 82 w 147"/>
                  <a:gd name="T35" fmla="*/ 0 h 151"/>
                  <a:gd name="T36" fmla="*/ 69 w 147"/>
                  <a:gd name="T37" fmla="*/ 0 h 151"/>
                  <a:gd name="T38" fmla="*/ 53 w 147"/>
                  <a:gd name="T39" fmla="*/ 2 h 151"/>
                  <a:gd name="T40" fmla="*/ 40 w 147"/>
                  <a:gd name="T41" fmla="*/ 7 h 151"/>
                  <a:gd name="T42" fmla="*/ 29 w 147"/>
                  <a:gd name="T43" fmla="*/ 15 h 151"/>
                  <a:gd name="T44" fmla="*/ 18 w 147"/>
                  <a:gd name="T45" fmla="*/ 24 h 151"/>
                  <a:gd name="T46" fmla="*/ 9 w 147"/>
                  <a:gd name="T47" fmla="*/ 35 h 151"/>
                  <a:gd name="T48" fmla="*/ 2 w 147"/>
                  <a:gd name="T49" fmla="*/ 51 h 151"/>
                  <a:gd name="T50" fmla="*/ 0 w 147"/>
                  <a:gd name="T51" fmla="*/ 66 h 151"/>
                  <a:gd name="T52" fmla="*/ 0 w 147"/>
                  <a:gd name="T53" fmla="*/ 82 h 151"/>
                  <a:gd name="T54" fmla="*/ 2 w 147"/>
                  <a:gd name="T55" fmla="*/ 95 h 151"/>
                  <a:gd name="T56" fmla="*/ 7 w 147"/>
                  <a:gd name="T57" fmla="*/ 109 h 151"/>
                  <a:gd name="T58" fmla="*/ 13 w 147"/>
                  <a:gd name="T59" fmla="*/ 120 h 151"/>
                  <a:gd name="T60" fmla="*/ 22 w 147"/>
                  <a:gd name="T61" fmla="*/ 133 h 151"/>
                  <a:gd name="T62" fmla="*/ 36 w 147"/>
                  <a:gd name="T63" fmla="*/ 140 h 151"/>
                  <a:gd name="T64" fmla="*/ 47 w 147"/>
                  <a:gd name="T65" fmla="*/ 146 h 151"/>
                  <a:gd name="T66" fmla="*/ 47 w 147"/>
                  <a:gd name="T67" fmla="*/ 144 h 151"/>
                  <a:gd name="T68" fmla="*/ 47 w 147"/>
                  <a:gd name="T69" fmla="*/ 146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7" h="151">
                    <a:moveTo>
                      <a:pt x="47" y="146"/>
                    </a:moveTo>
                    <a:lnTo>
                      <a:pt x="62" y="151"/>
                    </a:lnTo>
                    <a:lnTo>
                      <a:pt x="78" y="151"/>
                    </a:lnTo>
                    <a:lnTo>
                      <a:pt x="93" y="149"/>
                    </a:lnTo>
                    <a:lnTo>
                      <a:pt x="104" y="142"/>
                    </a:lnTo>
                    <a:lnTo>
                      <a:pt x="118" y="135"/>
                    </a:lnTo>
                    <a:lnTo>
                      <a:pt x="129" y="124"/>
                    </a:lnTo>
                    <a:lnTo>
                      <a:pt x="138" y="113"/>
                    </a:lnTo>
                    <a:lnTo>
                      <a:pt x="144" y="100"/>
                    </a:lnTo>
                    <a:lnTo>
                      <a:pt x="147" y="84"/>
                    </a:lnTo>
                    <a:lnTo>
                      <a:pt x="147" y="69"/>
                    </a:lnTo>
                    <a:lnTo>
                      <a:pt x="144" y="55"/>
                    </a:lnTo>
                    <a:lnTo>
                      <a:pt x="140" y="42"/>
                    </a:lnTo>
                    <a:lnTo>
                      <a:pt x="131" y="29"/>
                    </a:lnTo>
                    <a:lnTo>
                      <a:pt x="122" y="18"/>
                    </a:lnTo>
                    <a:lnTo>
                      <a:pt x="111" y="9"/>
                    </a:lnTo>
                    <a:lnTo>
                      <a:pt x="96" y="2"/>
                    </a:lnTo>
                    <a:lnTo>
                      <a:pt x="82" y="0"/>
                    </a:lnTo>
                    <a:lnTo>
                      <a:pt x="69" y="0"/>
                    </a:lnTo>
                    <a:lnTo>
                      <a:pt x="53" y="2"/>
                    </a:lnTo>
                    <a:lnTo>
                      <a:pt x="40" y="7"/>
                    </a:lnTo>
                    <a:lnTo>
                      <a:pt x="29" y="15"/>
                    </a:lnTo>
                    <a:lnTo>
                      <a:pt x="18" y="24"/>
                    </a:lnTo>
                    <a:lnTo>
                      <a:pt x="9" y="35"/>
                    </a:lnTo>
                    <a:lnTo>
                      <a:pt x="2" y="51"/>
                    </a:lnTo>
                    <a:lnTo>
                      <a:pt x="0" y="66"/>
                    </a:lnTo>
                    <a:lnTo>
                      <a:pt x="0" y="82"/>
                    </a:lnTo>
                    <a:lnTo>
                      <a:pt x="2" y="95"/>
                    </a:lnTo>
                    <a:lnTo>
                      <a:pt x="7" y="109"/>
                    </a:lnTo>
                    <a:lnTo>
                      <a:pt x="13" y="120"/>
                    </a:lnTo>
                    <a:lnTo>
                      <a:pt x="22" y="133"/>
                    </a:lnTo>
                    <a:lnTo>
                      <a:pt x="36" y="140"/>
                    </a:lnTo>
                    <a:lnTo>
                      <a:pt x="47" y="146"/>
                    </a:lnTo>
                    <a:lnTo>
                      <a:pt x="47" y="144"/>
                    </a:lnTo>
                    <a:lnTo>
                      <a:pt x="47"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07" name="Freeform 102"/>
              <p:cNvSpPr>
                <a:spLocks/>
              </p:cNvSpPr>
              <p:nvPr/>
            </p:nvSpPr>
            <p:spPr bwMode="auto">
              <a:xfrm>
                <a:off x="800" y="1212"/>
                <a:ext cx="1624" cy="426"/>
              </a:xfrm>
              <a:custGeom>
                <a:avLst/>
                <a:gdLst>
                  <a:gd name="T0" fmla="*/ 794 w 1624"/>
                  <a:gd name="T1" fmla="*/ 244 h 426"/>
                  <a:gd name="T2" fmla="*/ 772 w 1624"/>
                  <a:gd name="T3" fmla="*/ 239 h 426"/>
                  <a:gd name="T4" fmla="*/ 728 w 1624"/>
                  <a:gd name="T5" fmla="*/ 226 h 426"/>
                  <a:gd name="T6" fmla="*/ 692 w 1624"/>
                  <a:gd name="T7" fmla="*/ 211 h 426"/>
                  <a:gd name="T8" fmla="*/ 648 w 1624"/>
                  <a:gd name="T9" fmla="*/ 184 h 426"/>
                  <a:gd name="T10" fmla="*/ 606 w 1624"/>
                  <a:gd name="T11" fmla="*/ 166 h 426"/>
                  <a:gd name="T12" fmla="*/ 528 w 1624"/>
                  <a:gd name="T13" fmla="*/ 155 h 426"/>
                  <a:gd name="T14" fmla="*/ 444 w 1624"/>
                  <a:gd name="T15" fmla="*/ 164 h 426"/>
                  <a:gd name="T16" fmla="*/ 344 w 1624"/>
                  <a:gd name="T17" fmla="*/ 184 h 426"/>
                  <a:gd name="T18" fmla="*/ 288 w 1624"/>
                  <a:gd name="T19" fmla="*/ 191 h 426"/>
                  <a:gd name="T20" fmla="*/ 213 w 1624"/>
                  <a:gd name="T21" fmla="*/ 188 h 426"/>
                  <a:gd name="T22" fmla="*/ 166 w 1624"/>
                  <a:gd name="T23" fmla="*/ 177 h 426"/>
                  <a:gd name="T24" fmla="*/ 124 w 1624"/>
                  <a:gd name="T25" fmla="*/ 157 h 426"/>
                  <a:gd name="T26" fmla="*/ 84 w 1624"/>
                  <a:gd name="T27" fmla="*/ 133 h 426"/>
                  <a:gd name="T28" fmla="*/ 49 w 1624"/>
                  <a:gd name="T29" fmla="*/ 100 h 426"/>
                  <a:gd name="T30" fmla="*/ 15 w 1624"/>
                  <a:gd name="T31" fmla="*/ 57 h 426"/>
                  <a:gd name="T32" fmla="*/ 11 w 1624"/>
                  <a:gd name="T33" fmla="*/ 37 h 426"/>
                  <a:gd name="T34" fmla="*/ 22 w 1624"/>
                  <a:gd name="T35" fmla="*/ 40 h 426"/>
                  <a:gd name="T36" fmla="*/ 51 w 1624"/>
                  <a:gd name="T37" fmla="*/ 46 h 426"/>
                  <a:gd name="T38" fmla="*/ 75 w 1624"/>
                  <a:gd name="T39" fmla="*/ 51 h 426"/>
                  <a:gd name="T40" fmla="*/ 153 w 1624"/>
                  <a:gd name="T41" fmla="*/ 71 h 426"/>
                  <a:gd name="T42" fmla="*/ 220 w 1624"/>
                  <a:gd name="T43" fmla="*/ 75 h 426"/>
                  <a:gd name="T44" fmla="*/ 275 w 1624"/>
                  <a:gd name="T45" fmla="*/ 71 h 426"/>
                  <a:gd name="T46" fmla="*/ 324 w 1624"/>
                  <a:gd name="T47" fmla="*/ 55 h 426"/>
                  <a:gd name="T48" fmla="*/ 388 w 1624"/>
                  <a:gd name="T49" fmla="*/ 29 h 426"/>
                  <a:gd name="T50" fmla="*/ 448 w 1624"/>
                  <a:gd name="T51" fmla="*/ 6 h 426"/>
                  <a:gd name="T52" fmla="*/ 490 w 1624"/>
                  <a:gd name="T53" fmla="*/ 0 h 426"/>
                  <a:gd name="T54" fmla="*/ 552 w 1624"/>
                  <a:gd name="T55" fmla="*/ 2 h 426"/>
                  <a:gd name="T56" fmla="*/ 615 w 1624"/>
                  <a:gd name="T57" fmla="*/ 22 h 426"/>
                  <a:gd name="T58" fmla="*/ 717 w 1624"/>
                  <a:gd name="T59" fmla="*/ 71 h 426"/>
                  <a:gd name="T60" fmla="*/ 801 w 1624"/>
                  <a:gd name="T61" fmla="*/ 95 h 426"/>
                  <a:gd name="T62" fmla="*/ 892 w 1624"/>
                  <a:gd name="T63" fmla="*/ 111 h 426"/>
                  <a:gd name="T64" fmla="*/ 1007 w 1624"/>
                  <a:gd name="T65" fmla="*/ 113 h 426"/>
                  <a:gd name="T66" fmla="*/ 1094 w 1624"/>
                  <a:gd name="T67" fmla="*/ 111 h 426"/>
                  <a:gd name="T68" fmla="*/ 1158 w 1624"/>
                  <a:gd name="T69" fmla="*/ 126 h 426"/>
                  <a:gd name="T70" fmla="*/ 1205 w 1624"/>
                  <a:gd name="T71" fmla="*/ 148 h 426"/>
                  <a:gd name="T72" fmla="*/ 1254 w 1624"/>
                  <a:gd name="T73" fmla="*/ 191 h 426"/>
                  <a:gd name="T74" fmla="*/ 1318 w 1624"/>
                  <a:gd name="T75" fmla="*/ 255 h 426"/>
                  <a:gd name="T76" fmla="*/ 1356 w 1624"/>
                  <a:gd name="T77" fmla="*/ 288 h 426"/>
                  <a:gd name="T78" fmla="*/ 1404 w 1624"/>
                  <a:gd name="T79" fmla="*/ 315 h 426"/>
                  <a:gd name="T80" fmla="*/ 1469 w 1624"/>
                  <a:gd name="T81" fmla="*/ 335 h 426"/>
                  <a:gd name="T82" fmla="*/ 1549 w 1624"/>
                  <a:gd name="T83" fmla="*/ 348 h 426"/>
                  <a:gd name="T84" fmla="*/ 1573 w 1624"/>
                  <a:gd name="T85" fmla="*/ 350 h 426"/>
                  <a:gd name="T86" fmla="*/ 1604 w 1624"/>
                  <a:gd name="T87" fmla="*/ 355 h 426"/>
                  <a:gd name="T88" fmla="*/ 1604 w 1624"/>
                  <a:gd name="T89" fmla="*/ 373 h 426"/>
                  <a:gd name="T90" fmla="*/ 1558 w 1624"/>
                  <a:gd name="T91" fmla="*/ 399 h 426"/>
                  <a:gd name="T92" fmla="*/ 1511 w 1624"/>
                  <a:gd name="T93" fmla="*/ 417 h 426"/>
                  <a:gd name="T94" fmla="*/ 1464 w 1624"/>
                  <a:gd name="T95" fmla="*/ 426 h 426"/>
                  <a:gd name="T96" fmla="*/ 1418 w 1624"/>
                  <a:gd name="T97" fmla="*/ 426 h 426"/>
                  <a:gd name="T98" fmla="*/ 1369 w 1624"/>
                  <a:gd name="T99" fmla="*/ 419 h 426"/>
                  <a:gd name="T100" fmla="*/ 1320 w 1624"/>
                  <a:gd name="T101" fmla="*/ 404 h 426"/>
                  <a:gd name="T102" fmla="*/ 1271 w 1624"/>
                  <a:gd name="T103" fmla="*/ 379 h 426"/>
                  <a:gd name="T104" fmla="*/ 1227 w 1624"/>
                  <a:gd name="T105" fmla="*/ 350 h 426"/>
                  <a:gd name="T106" fmla="*/ 1185 w 1624"/>
                  <a:gd name="T107" fmla="*/ 322 h 426"/>
                  <a:gd name="T108" fmla="*/ 1129 w 1624"/>
                  <a:gd name="T109" fmla="*/ 286 h 426"/>
                  <a:gd name="T110" fmla="*/ 1056 w 1624"/>
                  <a:gd name="T111" fmla="*/ 255 h 426"/>
                  <a:gd name="T112" fmla="*/ 1014 w 1624"/>
                  <a:gd name="T113" fmla="*/ 248 h 426"/>
                  <a:gd name="T114" fmla="*/ 970 w 1624"/>
                  <a:gd name="T115" fmla="*/ 248 h 426"/>
                  <a:gd name="T116" fmla="*/ 919 w 1624"/>
                  <a:gd name="T117" fmla="*/ 257 h 426"/>
                  <a:gd name="T118" fmla="*/ 890 w 1624"/>
                  <a:gd name="T119" fmla="*/ 259 h 426"/>
                  <a:gd name="T120" fmla="*/ 854 w 1624"/>
                  <a:gd name="T121" fmla="*/ 255 h 426"/>
                  <a:gd name="T122" fmla="*/ 823 w 1624"/>
                  <a:gd name="T123" fmla="*/ 248 h 426"/>
                  <a:gd name="T124" fmla="*/ 801 w 1624"/>
                  <a:gd name="T125" fmla="*/ 242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4" h="426">
                    <a:moveTo>
                      <a:pt x="801" y="246"/>
                    </a:moveTo>
                    <a:lnTo>
                      <a:pt x="794" y="244"/>
                    </a:lnTo>
                    <a:lnTo>
                      <a:pt x="783" y="242"/>
                    </a:lnTo>
                    <a:lnTo>
                      <a:pt x="772" y="239"/>
                    </a:lnTo>
                    <a:lnTo>
                      <a:pt x="759" y="235"/>
                    </a:lnTo>
                    <a:lnTo>
                      <a:pt x="728" y="226"/>
                    </a:lnTo>
                    <a:lnTo>
                      <a:pt x="712" y="219"/>
                    </a:lnTo>
                    <a:lnTo>
                      <a:pt x="692" y="211"/>
                    </a:lnTo>
                    <a:lnTo>
                      <a:pt x="670" y="197"/>
                    </a:lnTo>
                    <a:lnTo>
                      <a:pt x="648" y="184"/>
                    </a:lnTo>
                    <a:lnTo>
                      <a:pt x="628" y="175"/>
                    </a:lnTo>
                    <a:lnTo>
                      <a:pt x="606" y="166"/>
                    </a:lnTo>
                    <a:lnTo>
                      <a:pt x="566" y="157"/>
                    </a:lnTo>
                    <a:lnTo>
                      <a:pt x="528" y="155"/>
                    </a:lnTo>
                    <a:lnTo>
                      <a:pt x="486" y="157"/>
                    </a:lnTo>
                    <a:lnTo>
                      <a:pt x="444" y="164"/>
                    </a:lnTo>
                    <a:lnTo>
                      <a:pt x="395" y="173"/>
                    </a:lnTo>
                    <a:lnTo>
                      <a:pt x="344" y="184"/>
                    </a:lnTo>
                    <a:lnTo>
                      <a:pt x="317" y="188"/>
                    </a:lnTo>
                    <a:lnTo>
                      <a:pt x="288" y="191"/>
                    </a:lnTo>
                    <a:lnTo>
                      <a:pt x="237" y="191"/>
                    </a:lnTo>
                    <a:lnTo>
                      <a:pt x="213" y="188"/>
                    </a:lnTo>
                    <a:lnTo>
                      <a:pt x="191" y="184"/>
                    </a:lnTo>
                    <a:lnTo>
                      <a:pt x="166" y="177"/>
                    </a:lnTo>
                    <a:lnTo>
                      <a:pt x="144" y="168"/>
                    </a:lnTo>
                    <a:lnTo>
                      <a:pt x="124" y="157"/>
                    </a:lnTo>
                    <a:lnTo>
                      <a:pt x="102" y="146"/>
                    </a:lnTo>
                    <a:lnTo>
                      <a:pt x="84" y="133"/>
                    </a:lnTo>
                    <a:lnTo>
                      <a:pt x="64" y="117"/>
                    </a:lnTo>
                    <a:lnTo>
                      <a:pt x="49" y="100"/>
                    </a:lnTo>
                    <a:lnTo>
                      <a:pt x="31" y="80"/>
                    </a:lnTo>
                    <a:lnTo>
                      <a:pt x="15" y="57"/>
                    </a:lnTo>
                    <a:lnTo>
                      <a:pt x="0" y="35"/>
                    </a:lnTo>
                    <a:lnTo>
                      <a:pt x="11" y="37"/>
                    </a:lnTo>
                    <a:lnTo>
                      <a:pt x="15" y="40"/>
                    </a:lnTo>
                    <a:lnTo>
                      <a:pt x="22" y="40"/>
                    </a:lnTo>
                    <a:lnTo>
                      <a:pt x="35" y="42"/>
                    </a:lnTo>
                    <a:lnTo>
                      <a:pt x="51" y="46"/>
                    </a:lnTo>
                    <a:lnTo>
                      <a:pt x="62" y="49"/>
                    </a:lnTo>
                    <a:lnTo>
                      <a:pt x="75" y="51"/>
                    </a:lnTo>
                    <a:lnTo>
                      <a:pt x="115" y="64"/>
                    </a:lnTo>
                    <a:lnTo>
                      <a:pt x="153" y="71"/>
                    </a:lnTo>
                    <a:lnTo>
                      <a:pt x="189" y="75"/>
                    </a:lnTo>
                    <a:lnTo>
                      <a:pt x="220" y="75"/>
                    </a:lnTo>
                    <a:lnTo>
                      <a:pt x="248" y="73"/>
                    </a:lnTo>
                    <a:lnTo>
                      <a:pt x="275" y="71"/>
                    </a:lnTo>
                    <a:lnTo>
                      <a:pt x="302" y="64"/>
                    </a:lnTo>
                    <a:lnTo>
                      <a:pt x="324" y="55"/>
                    </a:lnTo>
                    <a:lnTo>
                      <a:pt x="368" y="37"/>
                    </a:lnTo>
                    <a:lnTo>
                      <a:pt x="388" y="29"/>
                    </a:lnTo>
                    <a:lnTo>
                      <a:pt x="408" y="22"/>
                    </a:lnTo>
                    <a:lnTo>
                      <a:pt x="448" y="6"/>
                    </a:lnTo>
                    <a:lnTo>
                      <a:pt x="468" y="2"/>
                    </a:lnTo>
                    <a:lnTo>
                      <a:pt x="490" y="0"/>
                    </a:lnTo>
                    <a:lnTo>
                      <a:pt x="521" y="0"/>
                    </a:lnTo>
                    <a:lnTo>
                      <a:pt x="552" y="2"/>
                    </a:lnTo>
                    <a:lnTo>
                      <a:pt x="586" y="9"/>
                    </a:lnTo>
                    <a:lnTo>
                      <a:pt x="615" y="22"/>
                    </a:lnTo>
                    <a:lnTo>
                      <a:pt x="663" y="46"/>
                    </a:lnTo>
                    <a:lnTo>
                      <a:pt x="717" y="71"/>
                    </a:lnTo>
                    <a:lnTo>
                      <a:pt x="772" y="89"/>
                    </a:lnTo>
                    <a:lnTo>
                      <a:pt x="801" y="95"/>
                    </a:lnTo>
                    <a:lnTo>
                      <a:pt x="832" y="102"/>
                    </a:lnTo>
                    <a:lnTo>
                      <a:pt x="892" y="111"/>
                    </a:lnTo>
                    <a:lnTo>
                      <a:pt x="952" y="115"/>
                    </a:lnTo>
                    <a:lnTo>
                      <a:pt x="1007" y="113"/>
                    </a:lnTo>
                    <a:lnTo>
                      <a:pt x="1063" y="108"/>
                    </a:lnTo>
                    <a:lnTo>
                      <a:pt x="1094" y="111"/>
                    </a:lnTo>
                    <a:lnTo>
                      <a:pt x="1127" y="117"/>
                    </a:lnTo>
                    <a:lnTo>
                      <a:pt x="1158" y="126"/>
                    </a:lnTo>
                    <a:lnTo>
                      <a:pt x="1185" y="140"/>
                    </a:lnTo>
                    <a:lnTo>
                      <a:pt x="1205" y="148"/>
                    </a:lnTo>
                    <a:lnTo>
                      <a:pt x="1220" y="160"/>
                    </a:lnTo>
                    <a:lnTo>
                      <a:pt x="1254" y="191"/>
                    </a:lnTo>
                    <a:lnTo>
                      <a:pt x="1285" y="222"/>
                    </a:lnTo>
                    <a:lnTo>
                      <a:pt x="1318" y="255"/>
                    </a:lnTo>
                    <a:lnTo>
                      <a:pt x="1336" y="273"/>
                    </a:lnTo>
                    <a:lnTo>
                      <a:pt x="1356" y="288"/>
                    </a:lnTo>
                    <a:lnTo>
                      <a:pt x="1380" y="302"/>
                    </a:lnTo>
                    <a:lnTo>
                      <a:pt x="1404" y="315"/>
                    </a:lnTo>
                    <a:lnTo>
                      <a:pt x="1436" y="326"/>
                    </a:lnTo>
                    <a:lnTo>
                      <a:pt x="1469" y="335"/>
                    </a:lnTo>
                    <a:lnTo>
                      <a:pt x="1507" y="341"/>
                    </a:lnTo>
                    <a:lnTo>
                      <a:pt x="1549" y="348"/>
                    </a:lnTo>
                    <a:lnTo>
                      <a:pt x="1562" y="348"/>
                    </a:lnTo>
                    <a:lnTo>
                      <a:pt x="1573" y="350"/>
                    </a:lnTo>
                    <a:lnTo>
                      <a:pt x="1589" y="355"/>
                    </a:lnTo>
                    <a:lnTo>
                      <a:pt x="1604" y="355"/>
                    </a:lnTo>
                    <a:lnTo>
                      <a:pt x="1624" y="357"/>
                    </a:lnTo>
                    <a:lnTo>
                      <a:pt x="1604" y="373"/>
                    </a:lnTo>
                    <a:lnTo>
                      <a:pt x="1580" y="388"/>
                    </a:lnTo>
                    <a:lnTo>
                      <a:pt x="1558" y="399"/>
                    </a:lnTo>
                    <a:lnTo>
                      <a:pt x="1535" y="408"/>
                    </a:lnTo>
                    <a:lnTo>
                      <a:pt x="1511" y="417"/>
                    </a:lnTo>
                    <a:lnTo>
                      <a:pt x="1487" y="421"/>
                    </a:lnTo>
                    <a:lnTo>
                      <a:pt x="1464" y="426"/>
                    </a:lnTo>
                    <a:lnTo>
                      <a:pt x="1440" y="426"/>
                    </a:lnTo>
                    <a:lnTo>
                      <a:pt x="1418" y="426"/>
                    </a:lnTo>
                    <a:lnTo>
                      <a:pt x="1393" y="424"/>
                    </a:lnTo>
                    <a:lnTo>
                      <a:pt x="1369" y="419"/>
                    </a:lnTo>
                    <a:lnTo>
                      <a:pt x="1345" y="410"/>
                    </a:lnTo>
                    <a:lnTo>
                      <a:pt x="1320" y="404"/>
                    </a:lnTo>
                    <a:lnTo>
                      <a:pt x="1296" y="393"/>
                    </a:lnTo>
                    <a:lnTo>
                      <a:pt x="1271" y="379"/>
                    </a:lnTo>
                    <a:lnTo>
                      <a:pt x="1249" y="366"/>
                    </a:lnTo>
                    <a:lnTo>
                      <a:pt x="1227" y="350"/>
                    </a:lnTo>
                    <a:lnTo>
                      <a:pt x="1205" y="335"/>
                    </a:lnTo>
                    <a:lnTo>
                      <a:pt x="1185" y="322"/>
                    </a:lnTo>
                    <a:lnTo>
                      <a:pt x="1167" y="308"/>
                    </a:lnTo>
                    <a:lnTo>
                      <a:pt x="1129" y="286"/>
                    </a:lnTo>
                    <a:lnTo>
                      <a:pt x="1094" y="268"/>
                    </a:lnTo>
                    <a:lnTo>
                      <a:pt x="1056" y="255"/>
                    </a:lnTo>
                    <a:lnTo>
                      <a:pt x="1036" y="250"/>
                    </a:lnTo>
                    <a:lnTo>
                      <a:pt x="1014" y="248"/>
                    </a:lnTo>
                    <a:lnTo>
                      <a:pt x="992" y="248"/>
                    </a:lnTo>
                    <a:lnTo>
                      <a:pt x="970" y="248"/>
                    </a:lnTo>
                    <a:lnTo>
                      <a:pt x="945" y="250"/>
                    </a:lnTo>
                    <a:lnTo>
                      <a:pt x="919" y="257"/>
                    </a:lnTo>
                    <a:lnTo>
                      <a:pt x="905" y="259"/>
                    </a:lnTo>
                    <a:lnTo>
                      <a:pt x="890" y="259"/>
                    </a:lnTo>
                    <a:lnTo>
                      <a:pt x="865" y="257"/>
                    </a:lnTo>
                    <a:lnTo>
                      <a:pt x="854" y="255"/>
                    </a:lnTo>
                    <a:lnTo>
                      <a:pt x="839" y="250"/>
                    </a:lnTo>
                    <a:lnTo>
                      <a:pt x="823" y="248"/>
                    </a:lnTo>
                    <a:lnTo>
                      <a:pt x="801" y="246"/>
                    </a:lnTo>
                    <a:lnTo>
                      <a:pt x="801" y="242"/>
                    </a:lnTo>
                    <a:lnTo>
                      <a:pt x="801" y="24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08" name="Freeform 103"/>
              <p:cNvSpPr>
                <a:spLocks/>
              </p:cNvSpPr>
              <p:nvPr/>
            </p:nvSpPr>
            <p:spPr bwMode="auto">
              <a:xfrm>
                <a:off x="795" y="1134"/>
                <a:ext cx="149" cy="151"/>
              </a:xfrm>
              <a:custGeom>
                <a:avLst/>
                <a:gdLst>
                  <a:gd name="T0" fmla="*/ 69 w 149"/>
                  <a:gd name="T1" fmla="*/ 151 h 151"/>
                  <a:gd name="T2" fmla="*/ 54 w 149"/>
                  <a:gd name="T3" fmla="*/ 149 h 151"/>
                  <a:gd name="T4" fmla="*/ 40 w 149"/>
                  <a:gd name="T5" fmla="*/ 142 h 151"/>
                  <a:gd name="T6" fmla="*/ 27 w 149"/>
                  <a:gd name="T7" fmla="*/ 135 h 151"/>
                  <a:gd name="T8" fmla="*/ 16 w 149"/>
                  <a:gd name="T9" fmla="*/ 127 h 151"/>
                  <a:gd name="T10" fmla="*/ 9 w 149"/>
                  <a:gd name="T11" fmla="*/ 113 h 151"/>
                  <a:gd name="T12" fmla="*/ 3 w 149"/>
                  <a:gd name="T13" fmla="*/ 100 h 151"/>
                  <a:gd name="T14" fmla="*/ 0 w 149"/>
                  <a:gd name="T15" fmla="*/ 84 h 151"/>
                  <a:gd name="T16" fmla="*/ 0 w 149"/>
                  <a:gd name="T17" fmla="*/ 69 h 151"/>
                  <a:gd name="T18" fmla="*/ 3 w 149"/>
                  <a:gd name="T19" fmla="*/ 56 h 151"/>
                  <a:gd name="T20" fmla="*/ 7 w 149"/>
                  <a:gd name="T21" fmla="*/ 42 h 151"/>
                  <a:gd name="T22" fmla="*/ 16 w 149"/>
                  <a:gd name="T23" fmla="*/ 31 h 151"/>
                  <a:gd name="T24" fmla="*/ 25 w 149"/>
                  <a:gd name="T25" fmla="*/ 20 h 151"/>
                  <a:gd name="T26" fmla="*/ 36 w 149"/>
                  <a:gd name="T27" fmla="*/ 11 h 151"/>
                  <a:gd name="T28" fmla="*/ 49 w 149"/>
                  <a:gd name="T29" fmla="*/ 5 h 151"/>
                  <a:gd name="T30" fmla="*/ 65 w 149"/>
                  <a:gd name="T31" fmla="*/ 0 h 151"/>
                  <a:gd name="T32" fmla="*/ 80 w 149"/>
                  <a:gd name="T33" fmla="*/ 0 h 151"/>
                  <a:gd name="T34" fmla="*/ 94 w 149"/>
                  <a:gd name="T35" fmla="*/ 2 h 151"/>
                  <a:gd name="T36" fmla="*/ 107 w 149"/>
                  <a:gd name="T37" fmla="*/ 9 h 151"/>
                  <a:gd name="T38" fmla="*/ 120 w 149"/>
                  <a:gd name="T39" fmla="*/ 18 h 151"/>
                  <a:gd name="T40" fmla="*/ 129 w 149"/>
                  <a:gd name="T41" fmla="*/ 27 h 151"/>
                  <a:gd name="T42" fmla="*/ 138 w 149"/>
                  <a:gd name="T43" fmla="*/ 40 h 151"/>
                  <a:gd name="T44" fmla="*/ 145 w 149"/>
                  <a:gd name="T45" fmla="*/ 51 h 151"/>
                  <a:gd name="T46" fmla="*/ 149 w 149"/>
                  <a:gd name="T47" fmla="*/ 67 h 151"/>
                  <a:gd name="T48" fmla="*/ 149 w 149"/>
                  <a:gd name="T49" fmla="*/ 82 h 151"/>
                  <a:gd name="T50" fmla="*/ 147 w 149"/>
                  <a:gd name="T51" fmla="*/ 96 h 151"/>
                  <a:gd name="T52" fmla="*/ 140 w 149"/>
                  <a:gd name="T53" fmla="*/ 111 h 151"/>
                  <a:gd name="T54" fmla="*/ 134 w 149"/>
                  <a:gd name="T55" fmla="*/ 124 h 151"/>
                  <a:gd name="T56" fmla="*/ 123 w 149"/>
                  <a:gd name="T57" fmla="*/ 133 h 151"/>
                  <a:gd name="T58" fmla="*/ 111 w 149"/>
                  <a:gd name="T59" fmla="*/ 142 h 151"/>
                  <a:gd name="T60" fmla="*/ 98 w 149"/>
                  <a:gd name="T61" fmla="*/ 149 h 151"/>
                  <a:gd name="T62" fmla="*/ 83 w 149"/>
                  <a:gd name="T63" fmla="*/ 151 h 151"/>
                  <a:gd name="T64" fmla="*/ 67 w 149"/>
                  <a:gd name="T65" fmla="*/ 151 h 151"/>
                  <a:gd name="T66" fmla="*/ 69 w 149"/>
                  <a:gd name="T67" fmla="*/ 151 h 1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1">
                    <a:moveTo>
                      <a:pt x="69" y="151"/>
                    </a:moveTo>
                    <a:lnTo>
                      <a:pt x="54" y="149"/>
                    </a:lnTo>
                    <a:lnTo>
                      <a:pt x="40" y="142"/>
                    </a:lnTo>
                    <a:lnTo>
                      <a:pt x="27" y="135"/>
                    </a:lnTo>
                    <a:lnTo>
                      <a:pt x="16" y="127"/>
                    </a:lnTo>
                    <a:lnTo>
                      <a:pt x="9" y="113"/>
                    </a:lnTo>
                    <a:lnTo>
                      <a:pt x="3" y="100"/>
                    </a:lnTo>
                    <a:lnTo>
                      <a:pt x="0" y="84"/>
                    </a:lnTo>
                    <a:lnTo>
                      <a:pt x="0" y="69"/>
                    </a:lnTo>
                    <a:lnTo>
                      <a:pt x="3" y="56"/>
                    </a:lnTo>
                    <a:lnTo>
                      <a:pt x="7" y="42"/>
                    </a:lnTo>
                    <a:lnTo>
                      <a:pt x="16" y="31"/>
                    </a:lnTo>
                    <a:lnTo>
                      <a:pt x="25" y="20"/>
                    </a:lnTo>
                    <a:lnTo>
                      <a:pt x="36" y="11"/>
                    </a:lnTo>
                    <a:lnTo>
                      <a:pt x="49" y="5"/>
                    </a:lnTo>
                    <a:lnTo>
                      <a:pt x="65" y="0"/>
                    </a:lnTo>
                    <a:lnTo>
                      <a:pt x="80" y="0"/>
                    </a:lnTo>
                    <a:lnTo>
                      <a:pt x="94" y="2"/>
                    </a:lnTo>
                    <a:lnTo>
                      <a:pt x="107" y="9"/>
                    </a:lnTo>
                    <a:lnTo>
                      <a:pt x="120" y="18"/>
                    </a:lnTo>
                    <a:lnTo>
                      <a:pt x="129" y="27"/>
                    </a:lnTo>
                    <a:lnTo>
                      <a:pt x="138" y="40"/>
                    </a:lnTo>
                    <a:lnTo>
                      <a:pt x="145" y="51"/>
                    </a:lnTo>
                    <a:lnTo>
                      <a:pt x="149" y="67"/>
                    </a:lnTo>
                    <a:lnTo>
                      <a:pt x="149" y="82"/>
                    </a:lnTo>
                    <a:lnTo>
                      <a:pt x="147" y="96"/>
                    </a:lnTo>
                    <a:lnTo>
                      <a:pt x="140" y="111"/>
                    </a:lnTo>
                    <a:lnTo>
                      <a:pt x="134" y="124"/>
                    </a:lnTo>
                    <a:lnTo>
                      <a:pt x="123" y="133"/>
                    </a:lnTo>
                    <a:lnTo>
                      <a:pt x="111" y="142"/>
                    </a:lnTo>
                    <a:lnTo>
                      <a:pt x="98" y="149"/>
                    </a:lnTo>
                    <a:lnTo>
                      <a:pt x="83" y="151"/>
                    </a:lnTo>
                    <a:lnTo>
                      <a:pt x="67" y="151"/>
                    </a:lnTo>
                    <a:lnTo>
                      <a:pt x="69" y="15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09" name="Freeform 104"/>
              <p:cNvSpPr>
                <a:spLocks/>
              </p:cNvSpPr>
              <p:nvPr/>
            </p:nvSpPr>
            <p:spPr bwMode="auto">
              <a:xfrm>
                <a:off x="534" y="1309"/>
                <a:ext cx="645" cy="821"/>
              </a:xfrm>
              <a:custGeom>
                <a:avLst/>
                <a:gdLst>
                  <a:gd name="T0" fmla="*/ 299 w 645"/>
                  <a:gd name="T1" fmla="*/ 11 h 821"/>
                  <a:gd name="T2" fmla="*/ 293 w 645"/>
                  <a:gd name="T3" fmla="*/ 11 h 821"/>
                  <a:gd name="T4" fmla="*/ 636 w 645"/>
                  <a:gd name="T5" fmla="*/ 819 h 821"/>
                  <a:gd name="T6" fmla="*/ 641 w 645"/>
                  <a:gd name="T7" fmla="*/ 813 h 821"/>
                  <a:gd name="T8" fmla="*/ 6 w 645"/>
                  <a:gd name="T9" fmla="*/ 813 h 821"/>
                  <a:gd name="T10" fmla="*/ 11 w 645"/>
                  <a:gd name="T11" fmla="*/ 819 h 821"/>
                  <a:gd name="T12" fmla="*/ 299 w 645"/>
                  <a:gd name="T13" fmla="*/ 11 h 821"/>
                  <a:gd name="T14" fmla="*/ 297 w 645"/>
                  <a:gd name="T15" fmla="*/ 0 h 821"/>
                  <a:gd name="T16" fmla="*/ 0 w 645"/>
                  <a:gd name="T17" fmla="*/ 821 h 821"/>
                  <a:gd name="T18" fmla="*/ 645 w 645"/>
                  <a:gd name="T19" fmla="*/ 821 h 821"/>
                  <a:gd name="T20" fmla="*/ 297 w 645"/>
                  <a:gd name="T21" fmla="*/ 0 h 821"/>
                  <a:gd name="T22" fmla="*/ 299 w 645"/>
                  <a:gd name="T23" fmla="*/ 11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5" h="821">
                    <a:moveTo>
                      <a:pt x="299" y="11"/>
                    </a:moveTo>
                    <a:lnTo>
                      <a:pt x="293" y="11"/>
                    </a:lnTo>
                    <a:lnTo>
                      <a:pt x="636" y="819"/>
                    </a:lnTo>
                    <a:lnTo>
                      <a:pt x="641" y="813"/>
                    </a:lnTo>
                    <a:lnTo>
                      <a:pt x="6" y="813"/>
                    </a:lnTo>
                    <a:lnTo>
                      <a:pt x="11" y="819"/>
                    </a:lnTo>
                    <a:lnTo>
                      <a:pt x="299" y="11"/>
                    </a:lnTo>
                    <a:lnTo>
                      <a:pt x="297" y="0"/>
                    </a:lnTo>
                    <a:lnTo>
                      <a:pt x="0" y="821"/>
                    </a:lnTo>
                    <a:lnTo>
                      <a:pt x="645" y="821"/>
                    </a:lnTo>
                    <a:lnTo>
                      <a:pt x="297" y="0"/>
                    </a:lnTo>
                    <a:lnTo>
                      <a:pt x="299" y="1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10" name="Freeform 105"/>
              <p:cNvSpPr>
                <a:spLocks/>
              </p:cNvSpPr>
              <p:nvPr/>
            </p:nvSpPr>
            <p:spPr bwMode="auto">
              <a:xfrm>
                <a:off x="827" y="1325"/>
                <a:ext cx="8" cy="801"/>
              </a:xfrm>
              <a:custGeom>
                <a:avLst/>
                <a:gdLst>
                  <a:gd name="T0" fmla="*/ 0 w 8"/>
                  <a:gd name="T1" fmla="*/ 0 h 801"/>
                  <a:gd name="T2" fmla="*/ 2 w 8"/>
                  <a:gd name="T3" fmla="*/ 801 h 801"/>
                  <a:gd name="T4" fmla="*/ 8 w 8"/>
                  <a:gd name="T5" fmla="*/ 801 h 801"/>
                  <a:gd name="T6" fmla="*/ 6 w 8"/>
                  <a:gd name="T7" fmla="*/ 0 h 801"/>
                  <a:gd name="T8" fmla="*/ 0 w 8"/>
                  <a:gd name="T9" fmla="*/ 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01">
                    <a:moveTo>
                      <a:pt x="0" y="0"/>
                    </a:moveTo>
                    <a:lnTo>
                      <a:pt x="2" y="801"/>
                    </a:lnTo>
                    <a:lnTo>
                      <a:pt x="8" y="801"/>
                    </a:lnTo>
                    <a:lnTo>
                      <a:pt x="6" y="0"/>
                    </a:lnTo>
                    <a:lnTo>
                      <a:pt x="0"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11" name="Freeform 106"/>
              <p:cNvSpPr>
                <a:spLocks/>
              </p:cNvSpPr>
              <p:nvPr/>
            </p:nvSpPr>
            <p:spPr bwMode="auto">
              <a:xfrm>
                <a:off x="385" y="2122"/>
                <a:ext cx="919" cy="48"/>
              </a:xfrm>
              <a:custGeom>
                <a:avLst/>
                <a:gdLst>
                  <a:gd name="T0" fmla="*/ 919 w 919"/>
                  <a:gd name="T1" fmla="*/ 42 h 48"/>
                  <a:gd name="T2" fmla="*/ 919 w 919"/>
                  <a:gd name="T3" fmla="*/ 0 h 48"/>
                  <a:gd name="T4" fmla="*/ 0 w 919"/>
                  <a:gd name="T5" fmla="*/ 4 h 48"/>
                  <a:gd name="T6" fmla="*/ 0 w 919"/>
                  <a:gd name="T7" fmla="*/ 48 h 48"/>
                  <a:gd name="T8" fmla="*/ 919 w 919"/>
                  <a:gd name="T9" fmla="*/ 4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8">
                    <a:moveTo>
                      <a:pt x="919" y="42"/>
                    </a:moveTo>
                    <a:lnTo>
                      <a:pt x="919" y="0"/>
                    </a:lnTo>
                    <a:lnTo>
                      <a:pt x="0" y="4"/>
                    </a:lnTo>
                    <a:lnTo>
                      <a:pt x="0" y="48"/>
                    </a:lnTo>
                    <a:lnTo>
                      <a:pt x="919" y="4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12" name="Freeform 107"/>
              <p:cNvSpPr>
                <a:spLocks/>
              </p:cNvSpPr>
              <p:nvPr/>
            </p:nvSpPr>
            <p:spPr bwMode="auto">
              <a:xfrm>
                <a:off x="492" y="2146"/>
                <a:ext cx="712" cy="66"/>
              </a:xfrm>
              <a:custGeom>
                <a:avLst/>
                <a:gdLst>
                  <a:gd name="T0" fmla="*/ 712 w 712"/>
                  <a:gd name="T1" fmla="*/ 62 h 66"/>
                  <a:gd name="T2" fmla="*/ 710 w 712"/>
                  <a:gd name="T3" fmla="*/ 0 h 66"/>
                  <a:gd name="T4" fmla="*/ 0 w 712"/>
                  <a:gd name="T5" fmla="*/ 4 h 66"/>
                  <a:gd name="T6" fmla="*/ 0 w 712"/>
                  <a:gd name="T7" fmla="*/ 66 h 66"/>
                  <a:gd name="T8" fmla="*/ 712 w 712"/>
                  <a:gd name="T9" fmla="*/ 6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6">
                    <a:moveTo>
                      <a:pt x="712" y="62"/>
                    </a:moveTo>
                    <a:lnTo>
                      <a:pt x="710" y="0"/>
                    </a:lnTo>
                    <a:lnTo>
                      <a:pt x="0" y="4"/>
                    </a:lnTo>
                    <a:lnTo>
                      <a:pt x="0" y="66"/>
                    </a:lnTo>
                    <a:lnTo>
                      <a:pt x="712" y="6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13" name="Freeform 108"/>
              <p:cNvSpPr>
                <a:spLocks/>
              </p:cNvSpPr>
              <p:nvPr/>
            </p:nvSpPr>
            <p:spPr bwMode="auto">
              <a:xfrm>
                <a:off x="598" y="2190"/>
                <a:ext cx="519" cy="74"/>
              </a:xfrm>
              <a:custGeom>
                <a:avLst/>
                <a:gdLst>
                  <a:gd name="T0" fmla="*/ 519 w 519"/>
                  <a:gd name="T1" fmla="*/ 0 h 74"/>
                  <a:gd name="T2" fmla="*/ 0 w 519"/>
                  <a:gd name="T3" fmla="*/ 3 h 74"/>
                  <a:gd name="T4" fmla="*/ 2 w 519"/>
                  <a:gd name="T5" fmla="*/ 3 h 74"/>
                  <a:gd name="T6" fmla="*/ 4 w 519"/>
                  <a:gd name="T7" fmla="*/ 16 h 74"/>
                  <a:gd name="T8" fmla="*/ 9 w 519"/>
                  <a:gd name="T9" fmla="*/ 29 h 74"/>
                  <a:gd name="T10" fmla="*/ 18 w 519"/>
                  <a:gd name="T11" fmla="*/ 40 h 74"/>
                  <a:gd name="T12" fmla="*/ 27 w 519"/>
                  <a:gd name="T13" fmla="*/ 51 h 74"/>
                  <a:gd name="T14" fmla="*/ 36 w 519"/>
                  <a:gd name="T15" fmla="*/ 60 h 74"/>
                  <a:gd name="T16" fmla="*/ 49 w 519"/>
                  <a:gd name="T17" fmla="*/ 67 h 74"/>
                  <a:gd name="T18" fmla="*/ 60 w 519"/>
                  <a:gd name="T19" fmla="*/ 71 h 74"/>
                  <a:gd name="T20" fmla="*/ 73 w 519"/>
                  <a:gd name="T21" fmla="*/ 74 h 74"/>
                  <a:gd name="T22" fmla="*/ 69 w 519"/>
                  <a:gd name="T23" fmla="*/ 74 h 74"/>
                  <a:gd name="T24" fmla="*/ 448 w 519"/>
                  <a:gd name="T25" fmla="*/ 69 h 74"/>
                  <a:gd name="T26" fmla="*/ 453 w 519"/>
                  <a:gd name="T27" fmla="*/ 69 h 74"/>
                  <a:gd name="T28" fmla="*/ 462 w 519"/>
                  <a:gd name="T29" fmla="*/ 67 h 74"/>
                  <a:gd name="T30" fmla="*/ 473 w 519"/>
                  <a:gd name="T31" fmla="*/ 65 h 74"/>
                  <a:gd name="T32" fmla="*/ 484 w 519"/>
                  <a:gd name="T33" fmla="*/ 58 h 74"/>
                  <a:gd name="T34" fmla="*/ 495 w 519"/>
                  <a:gd name="T35" fmla="*/ 49 h 74"/>
                  <a:gd name="T36" fmla="*/ 506 w 519"/>
                  <a:gd name="T37" fmla="*/ 38 h 74"/>
                  <a:gd name="T38" fmla="*/ 513 w 519"/>
                  <a:gd name="T39" fmla="*/ 27 h 74"/>
                  <a:gd name="T40" fmla="*/ 519 w 519"/>
                  <a:gd name="T41" fmla="*/ 14 h 74"/>
                  <a:gd name="T42" fmla="*/ 519 w 51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9" h="74">
                    <a:moveTo>
                      <a:pt x="519" y="0"/>
                    </a:moveTo>
                    <a:lnTo>
                      <a:pt x="0" y="3"/>
                    </a:lnTo>
                    <a:lnTo>
                      <a:pt x="2" y="3"/>
                    </a:lnTo>
                    <a:lnTo>
                      <a:pt x="4" y="16"/>
                    </a:lnTo>
                    <a:lnTo>
                      <a:pt x="9" y="29"/>
                    </a:lnTo>
                    <a:lnTo>
                      <a:pt x="18" y="40"/>
                    </a:lnTo>
                    <a:lnTo>
                      <a:pt x="27" y="51"/>
                    </a:lnTo>
                    <a:lnTo>
                      <a:pt x="36" y="60"/>
                    </a:lnTo>
                    <a:lnTo>
                      <a:pt x="49" y="67"/>
                    </a:lnTo>
                    <a:lnTo>
                      <a:pt x="60" y="71"/>
                    </a:lnTo>
                    <a:lnTo>
                      <a:pt x="73" y="74"/>
                    </a:lnTo>
                    <a:lnTo>
                      <a:pt x="69" y="74"/>
                    </a:lnTo>
                    <a:lnTo>
                      <a:pt x="448" y="69"/>
                    </a:lnTo>
                    <a:lnTo>
                      <a:pt x="453" y="69"/>
                    </a:lnTo>
                    <a:lnTo>
                      <a:pt x="462" y="67"/>
                    </a:lnTo>
                    <a:lnTo>
                      <a:pt x="473" y="65"/>
                    </a:lnTo>
                    <a:lnTo>
                      <a:pt x="484" y="58"/>
                    </a:lnTo>
                    <a:lnTo>
                      <a:pt x="495" y="49"/>
                    </a:lnTo>
                    <a:lnTo>
                      <a:pt x="506" y="38"/>
                    </a:lnTo>
                    <a:lnTo>
                      <a:pt x="513" y="27"/>
                    </a:lnTo>
                    <a:lnTo>
                      <a:pt x="519" y="14"/>
                    </a:lnTo>
                    <a:lnTo>
                      <a:pt x="519" y="0"/>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14" name="Freeform 109"/>
              <p:cNvSpPr>
                <a:spLocks/>
              </p:cNvSpPr>
              <p:nvPr/>
            </p:nvSpPr>
            <p:spPr bwMode="auto">
              <a:xfrm>
                <a:off x="1557" y="981"/>
                <a:ext cx="115" cy="113"/>
              </a:xfrm>
              <a:custGeom>
                <a:avLst/>
                <a:gdLst>
                  <a:gd name="T0" fmla="*/ 57 w 115"/>
                  <a:gd name="T1" fmla="*/ 2 h 113"/>
                  <a:gd name="T2" fmla="*/ 68 w 115"/>
                  <a:gd name="T3" fmla="*/ 4 h 113"/>
                  <a:gd name="T4" fmla="*/ 79 w 115"/>
                  <a:gd name="T5" fmla="*/ 7 h 113"/>
                  <a:gd name="T6" fmla="*/ 91 w 115"/>
                  <a:gd name="T7" fmla="*/ 11 h 113"/>
                  <a:gd name="T8" fmla="*/ 97 w 115"/>
                  <a:gd name="T9" fmla="*/ 18 h 113"/>
                  <a:gd name="T10" fmla="*/ 106 w 115"/>
                  <a:gd name="T11" fmla="*/ 27 h 113"/>
                  <a:gd name="T12" fmla="*/ 111 w 115"/>
                  <a:gd name="T13" fmla="*/ 36 h 113"/>
                  <a:gd name="T14" fmla="*/ 113 w 115"/>
                  <a:gd name="T15" fmla="*/ 47 h 113"/>
                  <a:gd name="T16" fmla="*/ 115 w 115"/>
                  <a:gd name="T17" fmla="*/ 58 h 113"/>
                  <a:gd name="T18" fmla="*/ 113 w 115"/>
                  <a:gd name="T19" fmla="*/ 69 h 113"/>
                  <a:gd name="T20" fmla="*/ 111 w 115"/>
                  <a:gd name="T21" fmla="*/ 80 h 113"/>
                  <a:gd name="T22" fmla="*/ 106 w 115"/>
                  <a:gd name="T23" fmla="*/ 89 h 113"/>
                  <a:gd name="T24" fmla="*/ 91 w 115"/>
                  <a:gd name="T25" fmla="*/ 104 h 113"/>
                  <a:gd name="T26" fmla="*/ 79 w 115"/>
                  <a:gd name="T27" fmla="*/ 111 h 113"/>
                  <a:gd name="T28" fmla="*/ 68 w 115"/>
                  <a:gd name="T29" fmla="*/ 113 h 113"/>
                  <a:gd name="T30" fmla="*/ 57 w 115"/>
                  <a:gd name="T31" fmla="*/ 113 h 113"/>
                  <a:gd name="T32" fmla="*/ 46 w 115"/>
                  <a:gd name="T33" fmla="*/ 113 h 113"/>
                  <a:gd name="T34" fmla="*/ 35 w 115"/>
                  <a:gd name="T35" fmla="*/ 111 h 113"/>
                  <a:gd name="T36" fmla="*/ 24 w 115"/>
                  <a:gd name="T37" fmla="*/ 104 h 113"/>
                  <a:gd name="T38" fmla="*/ 8 w 115"/>
                  <a:gd name="T39" fmla="*/ 89 h 113"/>
                  <a:gd name="T40" fmla="*/ 4 w 115"/>
                  <a:gd name="T41" fmla="*/ 80 h 113"/>
                  <a:gd name="T42" fmla="*/ 0 w 115"/>
                  <a:gd name="T43" fmla="*/ 69 h 113"/>
                  <a:gd name="T44" fmla="*/ 0 w 115"/>
                  <a:gd name="T45" fmla="*/ 58 h 113"/>
                  <a:gd name="T46" fmla="*/ 0 w 115"/>
                  <a:gd name="T47" fmla="*/ 47 h 113"/>
                  <a:gd name="T48" fmla="*/ 4 w 115"/>
                  <a:gd name="T49" fmla="*/ 36 h 113"/>
                  <a:gd name="T50" fmla="*/ 8 w 115"/>
                  <a:gd name="T51" fmla="*/ 27 h 113"/>
                  <a:gd name="T52" fmla="*/ 17 w 115"/>
                  <a:gd name="T53" fmla="*/ 18 h 113"/>
                  <a:gd name="T54" fmla="*/ 24 w 115"/>
                  <a:gd name="T55" fmla="*/ 11 h 113"/>
                  <a:gd name="T56" fmla="*/ 35 w 115"/>
                  <a:gd name="T57" fmla="*/ 7 h 113"/>
                  <a:gd name="T58" fmla="*/ 46 w 115"/>
                  <a:gd name="T59" fmla="*/ 4 h 113"/>
                  <a:gd name="T60" fmla="*/ 57 w 115"/>
                  <a:gd name="T61" fmla="*/ 2 h 113"/>
                  <a:gd name="T62" fmla="*/ 55 w 115"/>
                  <a:gd name="T63" fmla="*/ 0 h 113"/>
                  <a:gd name="T64" fmla="*/ 57 w 115"/>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3">
                    <a:moveTo>
                      <a:pt x="57" y="2"/>
                    </a:moveTo>
                    <a:lnTo>
                      <a:pt x="68" y="4"/>
                    </a:lnTo>
                    <a:lnTo>
                      <a:pt x="79" y="7"/>
                    </a:lnTo>
                    <a:lnTo>
                      <a:pt x="91" y="11"/>
                    </a:lnTo>
                    <a:lnTo>
                      <a:pt x="97" y="18"/>
                    </a:lnTo>
                    <a:lnTo>
                      <a:pt x="106" y="27"/>
                    </a:lnTo>
                    <a:lnTo>
                      <a:pt x="111" y="36"/>
                    </a:lnTo>
                    <a:lnTo>
                      <a:pt x="113" y="47"/>
                    </a:lnTo>
                    <a:lnTo>
                      <a:pt x="115" y="58"/>
                    </a:lnTo>
                    <a:lnTo>
                      <a:pt x="113" y="69"/>
                    </a:lnTo>
                    <a:lnTo>
                      <a:pt x="111" y="80"/>
                    </a:lnTo>
                    <a:lnTo>
                      <a:pt x="106" y="89"/>
                    </a:lnTo>
                    <a:lnTo>
                      <a:pt x="91" y="104"/>
                    </a:lnTo>
                    <a:lnTo>
                      <a:pt x="79" y="111"/>
                    </a:lnTo>
                    <a:lnTo>
                      <a:pt x="68" y="113"/>
                    </a:lnTo>
                    <a:lnTo>
                      <a:pt x="57" y="113"/>
                    </a:lnTo>
                    <a:lnTo>
                      <a:pt x="46" y="113"/>
                    </a:lnTo>
                    <a:lnTo>
                      <a:pt x="35" y="111"/>
                    </a:lnTo>
                    <a:lnTo>
                      <a:pt x="24" y="104"/>
                    </a:lnTo>
                    <a:lnTo>
                      <a:pt x="8" y="89"/>
                    </a:lnTo>
                    <a:lnTo>
                      <a:pt x="4" y="80"/>
                    </a:lnTo>
                    <a:lnTo>
                      <a:pt x="0" y="69"/>
                    </a:lnTo>
                    <a:lnTo>
                      <a:pt x="0" y="58"/>
                    </a:lnTo>
                    <a:lnTo>
                      <a:pt x="0" y="47"/>
                    </a:lnTo>
                    <a:lnTo>
                      <a:pt x="4" y="36"/>
                    </a:lnTo>
                    <a:lnTo>
                      <a:pt x="8" y="27"/>
                    </a:lnTo>
                    <a:lnTo>
                      <a:pt x="17" y="18"/>
                    </a:lnTo>
                    <a:lnTo>
                      <a:pt x="24" y="11"/>
                    </a:lnTo>
                    <a:lnTo>
                      <a:pt x="35" y="7"/>
                    </a:lnTo>
                    <a:lnTo>
                      <a:pt x="46" y="4"/>
                    </a:lnTo>
                    <a:lnTo>
                      <a:pt x="57" y="2"/>
                    </a:lnTo>
                    <a:lnTo>
                      <a:pt x="55" y="0"/>
                    </a:lnTo>
                    <a:lnTo>
                      <a:pt x="57" y="2"/>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15" name="Freeform 110"/>
              <p:cNvSpPr>
                <a:spLocks/>
              </p:cNvSpPr>
              <p:nvPr/>
            </p:nvSpPr>
            <p:spPr bwMode="auto">
              <a:xfrm>
                <a:off x="1463" y="1119"/>
                <a:ext cx="307" cy="488"/>
              </a:xfrm>
              <a:custGeom>
                <a:avLst/>
                <a:gdLst>
                  <a:gd name="T0" fmla="*/ 151 w 307"/>
                  <a:gd name="T1" fmla="*/ 488 h 488"/>
                  <a:gd name="T2" fmla="*/ 127 w 307"/>
                  <a:gd name="T3" fmla="*/ 486 h 488"/>
                  <a:gd name="T4" fmla="*/ 105 w 307"/>
                  <a:gd name="T5" fmla="*/ 483 h 488"/>
                  <a:gd name="T6" fmla="*/ 87 w 307"/>
                  <a:gd name="T7" fmla="*/ 479 h 488"/>
                  <a:gd name="T8" fmla="*/ 69 w 307"/>
                  <a:gd name="T9" fmla="*/ 472 h 488"/>
                  <a:gd name="T10" fmla="*/ 54 w 307"/>
                  <a:gd name="T11" fmla="*/ 463 h 488"/>
                  <a:gd name="T12" fmla="*/ 43 w 307"/>
                  <a:gd name="T13" fmla="*/ 452 h 488"/>
                  <a:gd name="T14" fmla="*/ 29 w 307"/>
                  <a:gd name="T15" fmla="*/ 439 h 488"/>
                  <a:gd name="T16" fmla="*/ 18 w 307"/>
                  <a:gd name="T17" fmla="*/ 423 h 488"/>
                  <a:gd name="T18" fmla="*/ 11 w 307"/>
                  <a:gd name="T19" fmla="*/ 408 h 488"/>
                  <a:gd name="T20" fmla="*/ 5 w 307"/>
                  <a:gd name="T21" fmla="*/ 392 h 488"/>
                  <a:gd name="T22" fmla="*/ 0 w 307"/>
                  <a:gd name="T23" fmla="*/ 375 h 488"/>
                  <a:gd name="T24" fmla="*/ 0 w 307"/>
                  <a:gd name="T25" fmla="*/ 359 h 488"/>
                  <a:gd name="T26" fmla="*/ 0 w 307"/>
                  <a:gd name="T27" fmla="*/ 324 h 488"/>
                  <a:gd name="T28" fmla="*/ 9 w 307"/>
                  <a:gd name="T29" fmla="*/ 288 h 488"/>
                  <a:gd name="T30" fmla="*/ 14 w 307"/>
                  <a:gd name="T31" fmla="*/ 268 h 488"/>
                  <a:gd name="T32" fmla="*/ 20 w 307"/>
                  <a:gd name="T33" fmla="*/ 248 h 488"/>
                  <a:gd name="T34" fmla="*/ 36 w 307"/>
                  <a:gd name="T35" fmla="*/ 201 h 488"/>
                  <a:gd name="T36" fmla="*/ 58 w 307"/>
                  <a:gd name="T37" fmla="*/ 157 h 488"/>
                  <a:gd name="T38" fmla="*/ 78 w 307"/>
                  <a:gd name="T39" fmla="*/ 117 h 488"/>
                  <a:gd name="T40" fmla="*/ 91 w 307"/>
                  <a:gd name="T41" fmla="*/ 91 h 488"/>
                  <a:gd name="T42" fmla="*/ 109 w 307"/>
                  <a:gd name="T43" fmla="*/ 64 h 488"/>
                  <a:gd name="T44" fmla="*/ 129 w 307"/>
                  <a:gd name="T45" fmla="*/ 33 h 488"/>
                  <a:gd name="T46" fmla="*/ 151 w 307"/>
                  <a:gd name="T47" fmla="*/ 0 h 488"/>
                  <a:gd name="T48" fmla="*/ 178 w 307"/>
                  <a:gd name="T49" fmla="*/ 33 h 488"/>
                  <a:gd name="T50" fmla="*/ 198 w 307"/>
                  <a:gd name="T51" fmla="*/ 64 h 488"/>
                  <a:gd name="T52" fmla="*/ 216 w 307"/>
                  <a:gd name="T53" fmla="*/ 91 h 488"/>
                  <a:gd name="T54" fmla="*/ 229 w 307"/>
                  <a:gd name="T55" fmla="*/ 117 h 488"/>
                  <a:gd name="T56" fmla="*/ 247 w 307"/>
                  <a:gd name="T57" fmla="*/ 157 h 488"/>
                  <a:gd name="T58" fmla="*/ 269 w 307"/>
                  <a:gd name="T59" fmla="*/ 201 h 488"/>
                  <a:gd name="T60" fmla="*/ 284 w 307"/>
                  <a:gd name="T61" fmla="*/ 248 h 488"/>
                  <a:gd name="T62" fmla="*/ 298 w 307"/>
                  <a:gd name="T63" fmla="*/ 288 h 488"/>
                  <a:gd name="T64" fmla="*/ 304 w 307"/>
                  <a:gd name="T65" fmla="*/ 324 h 488"/>
                  <a:gd name="T66" fmla="*/ 307 w 307"/>
                  <a:gd name="T67" fmla="*/ 359 h 488"/>
                  <a:gd name="T68" fmla="*/ 304 w 307"/>
                  <a:gd name="T69" fmla="*/ 375 h 488"/>
                  <a:gd name="T70" fmla="*/ 300 w 307"/>
                  <a:gd name="T71" fmla="*/ 392 h 488"/>
                  <a:gd name="T72" fmla="*/ 293 w 307"/>
                  <a:gd name="T73" fmla="*/ 408 h 488"/>
                  <a:gd name="T74" fmla="*/ 284 w 307"/>
                  <a:gd name="T75" fmla="*/ 423 h 488"/>
                  <a:gd name="T76" fmla="*/ 276 w 307"/>
                  <a:gd name="T77" fmla="*/ 439 h 488"/>
                  <a:gd name="T78" fmla="*/ 264 w 307"/>
                  <a:gd name="T79" fmla="*/ 452 h 488"/>
                  <a:gd name="T80" fmla="*/ 251 w 307"/>
                  <a:gd name="T81" fmla="*/ 463 h 488"/>
                  <a:gd name="T82" fmla="*/ 238 w 307"/>
                  <a:gd name="T83" fmla="*/ 472 h 488"/>
                  <a:gd name="T84" fmla="*/ 220 w 307"/>
                  <a:gd name="T85" fmla="*/ 479 h 488"/>
                  <a:gd name="T86" fmla="*/ 200 w 307"/>
                  <a:gd name="T87" fmla="*/ 483 h 488"/>
                  <a:gd name="T88" fmla="*/ 178 w 307"/>
                  <a:gd name="T89" fmla="*/ 486 h 488"/>
                  <a:gd name="T90" fmla="*/ 153 w 307"/>
                  <a:gd name="T91" fmla="*/ 488 h 488"/>
                  <a:gd name="T92" fmla="*/ 151 w 307"/>
                  <a:gd name="T93" fmla="*/ 486 h 488"/>
                  <a:gd name="T94" fmla="*/ 149 w 307"/>
                  <a:gd name="T95" fmla="*/ 486 h 488"/>
                  <a:gd name="T96" fmla="*/ 151 w 307"/>
                  <a:gd name="T97" fmla="*/ 488 h 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 h="488">
                    <a:moveTo>
                      <a:pt x="151" y="488"/>
                    </a:moveTo>
                    <a:lnTo>
                      <a:pt x="127" y="486"/>
                    </a:lnTo>
                    <a:lnTo>
                      <a:pt x="105" y="483"/>
                    </a:lnTo>
                    <a:lnTo>
                      <a:pt x="87" y="479"/>
                    </a:lnTo>
                    <a:lnTo>
                      <a:pt x="69" y="472"/>
                    </a:lnTo>
                    <a:lnTo>
                      <a:pt x="54" y="463"/>
                    </a:lnTo>
                    <a:lnTo>
                      <a:pt x="43" y="452"/>
                    </a:lnTo>
                    <a:lnTo>
                      <a:pt x="29" y="439"/>
                    </a:lnTo>
                    <a:lnTo>
                      <a:pt x="18" y="423"/>
                    </a:lnTo>
                    <a:lnTo>
                      <a:pt x="11" y="408"/>
                    </a:lnTo>
                    <a:lnTo>
                      <a:pt x="5" y="392"/>
                    </a:lnTo>
                    <a:lnTo>
                      <a:pt x="0" y="375"/>
                    </a:lnTo>
                    <a:lnTo>
                      <a:pt x="0" y="359"/>
                    </a:lnTo>
                    <a:lnTo>
                      <a:pt x="0" y="324"/>
                    </a:lnTo>
                    <a:lnTo>
                      <a:pt x="9" y="288"/>
                    </a:lnTo>
                    <a:lnTo>
                      <a:pt x="14" y="268"/>
                    </a:lnTo>
                    <a:lnTo>
                      <a:pt x="20" y="248"/>
                    </a:lnTo>
                    <a:lnTo>
                      <a:pt x="36" y="201"/>
                    </a:lnTo>
                    <a:lnTo>
                      <a:pt x="58" y="157"/>
                    </a:lnTo>
                    <a:lnTo>
                      <a:pt x="78" y="117"/>
                    </a:lnTo>
                    <a:lnTo>
                      <a:pt x="91" y="91"/>
                    </a:lnTo>
                    <a:lnTo>
                      <a:pt x="109" y="64"/>
                    </a:lnTo>
                    <a:lnTo>
                      <a:pt x="129" y="33"/>
                    </a:lnTo>
                    <a:lnTo>
                      <a:pt x="151" y="0"/>
                    </a:lnTo>
                    <a:lnTo>
                      <a:pt x="178" y="33"/>
                    </a:lnTo>
                    <a:lnTo>
                      <a:pt x="198" y="64"/>
                    </a:lnTo>
                    <a:lnTo>
                      <a:pt x="216" y="91"/>
                    </a:lnTo>
                    <a:lnTo>
                      <a:pt x="229" y="117"/>
                    </a:lnTo>
                    <a:lnTo>
                      <a:pt x="247" y="157"/>
                    </a:lnTo>
                    <a:lnTo>
                      <a:pt x="269" y="201"/>
                    </a:lnTo>
                    <a:lnTo>
                      <a:pt x="284" y="248"/>
                    </a:lnTo>
                    <a:lnTo>
                      <a:pt x="298" y="288"/>
                    </a:lnTo>
                    <a:lnTo>
                      <a:pt x="304" y="324"/>
                    </a:lnTo>
                    <a:lnTo>
                      <a:pt x="307" y="359"/>
                    </a:lnTo>
                    <a:lnTo>
                      <a:pt x="304" y="375"/>
                    </a:lnTo>
                    <a:lnTo>
                      <a:pt x="300" y="392"/>
                    </a:lnTo>
                    <a:lnTo>
                      <a:pt x="293" y="408"/>
                    </a:lnTo>
                    <a:lnTo>
                      <a:pt x="284" y="423"/>
                    </a:lnTo>
                    <a:lnTo>
                      <a:pt x="276" y="439"/>
                    </a:lnTo>
                    <a:lnTo>
                      <a:pt x="264" y="452"/>
                    </a:lnTo>
                    <a:lnTo>
                      <a:pt x="251" y="463"/>
                    </a:lnTo>
                    <a:lnTo>
                      <a:pt x="238" y="472"/>
                    </a:lnTo>
                    <a:lnTo>
                      <a:pt x="220" y="479"/>
                    </a:lnTo>
                    <a:lnTo>
                      <a:pt x="200" y="483"/>
                    </a:lnTo>
                    <a:lnTo>
                      <a:pt x="178" y="486"/>
                    </a:lnTo>
                    <a:lnTo>
                      <a:pt x="153" y="488"/>
                    </a:lnTo>
                    <a:lnTo>
                      <a:pt x="151" y="486"/>
                    </a:lnTo>
                    <a:lnTo>
                      <a:pt x="149" y="486"/>
                    </a:lnTo>
                    <a:lnTo>
                      <a:pt x="151" y="48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16" name="Freeform 111"/>
              <p:cNvSpPr>
                <a:spLocks/>
              </p:cNvSpPr>
              <p:nvPr/>
            </p:nvSpPr>
            <p:spPr bwMode="auto">
              <a:xfrm>
                <a:off x="1506" y="2188"/>
                <a:ext cx="208" cy="530"/>
              </a:xfrm>
              <a:custGeom>
                <a:avLst/>
                <a:gdLst>
                  <a:gd name="T0" fmla="*/ 104 w 208"/>
                  <a:gd name="T1" fmla="*/ 530 h 530"/>
                  <a:gd name="T2" fmla="*/ 115 w 208"/>
                  <a:gd name="T3" fmla="*/ 528 h 530"/>
                  <a:gd name="T4" fmla="*/ 126 w 208"/>
                  <a:gd name="T5" fmla="*/ 526 h 530"/>
                  <a:gd name="T6" fmla="*/ 135 w 208"/>
                  <a:gd name="T7" fmla="*/ 519 h 530"/>
                  <a:gd name="T8" fmla="*/ 144 w 208"/>
                  <a:gd name="T9" fmla="*/ 510 h 530"/>
                  <a:gd name="T10" fmla="*/ 153 w 208"/>
                  <a:gd name="T11" fmla="*/ 497 h 530"/>
                  <a:gd name="T12" fmla="*/ 162 w 208"/>
                  <a:gd name="T13" fmla="*/ 484 h 530"/>
                  <a:gd name="T14" fmla="*/ 170 w 208"/>
                  <a:gd name="T15" fmla="*/ 468 h 530"/>
                  <a:gd name="T16" fmla="*/ 177 w 208"/>
                  <a:gd name="T17" fmla="*/ 453 h 530"/>
                  <a:gd name="T18" fmla="*/ 190 w 208"/>
                  <a:gd name="T19" fmla="*/ 413 h 530"/>
                  <a:gd name="T20" fmla="*/ 199 w 208"/>
                  <a:gd name="T21" fmla="*/ 366 h 530"/>
                  <a:gd name="T22" fmla="*/ 204 w 208"/>
                  <a:gd name="T23" fmla="*/ 317 h 530"/>
                  <a:gd name="T24" fmla="*/ 208 w 208"/>
                  <a:gd name="T25" fmla="*/ 262 h 530"/>
                  <a:gd name="T26" fmla="*/ 204 w 208"/>
                  <a:gd name="T27" fmla="*/ 211 h 530"/>
                  <a:gd name="T28" fmla="*/ 199 w 208"/>
                  <a:gd name="T29" fmla="*/ 162 h 530"/>
                  <a:gd name="T30" fmla="*/ 190 w 208"/>
                  <a:gd name="T31" fmla="*/ 118 h 530"/>
                  <a:gd name="T32" fmla="*/ 177 w 208"/>
                  <a:gd name="T33" fmla="*/ 78 h 530"/>
                  <a:gd name="T34" fmla="*/ 170 w 208"/>
                  <a:gd name="T35" fmla="*/ 60 h 530"/>
                  <a:gd name="T36" fmla="*/ 162 w 208"/>
                  <a:gd name="T37" fmla="*/ 44 h 530"/>
                  <a:gd name="T38" fmla="*/ 153 w 208"/>
                  <a:gd name="T39" fmla="*/ 31 h 530"/>
                  <a:gd name="T40" fmla="*/ 144 w 208"/>
                  <a:gd name="T41" fmla="*/ 20 h 530"/>
                  <a:gd name="T42" fmla="*/ 135 w 208"/>
                  <a:gd name="T43" fmla="*/ 11 h 530"/>
                  <a:gd name="T44" fmla="*/ 126 w 208"/>
                  <a:gd name="T45" fmla="*/ 5 h 530"/>
                  <a:gd name="T46" fmla="*/ 115 w 208"/>
                  <a:gd name="T47" fmla="*/ 0 h 530"/>
                  <a:gd name="T48" fmla="*/ 104 w 208"/>
                  <a:gd name="T49" fmla="*/ 0 h 530"/>
                  <a:gd name="T50" fmla="*/ 93 w 208"/>
                  <a:gd name="T51" fmla="*/ 0 h 530"/>
                  <a:gd name="T52" fmla="*/ 82 w 208"/>
                  <a:gd name="T53" fmla="*/ 5 h 530"/>
                  <a:gd name="T54" fmla="*/ 73 w 208"/>
                  <a:gd name="T55" fmla="*/ 11 h 530"/>
                  <a:gd name="T56" fmla="*/ 62 w 208"/>
                  <a:gd name="T57" fmla="*/ 20 h 530"/>
                  <a:gd name="T58" fmla="*/ 53 w 208"/>
                  <a:gd name="T59" fmla="*/ 31 h 530"/>
                  <a:gd name="T60" fmla="*/ 44 w 208"/>
                  <a:gd name="T61" fmla="*/ 44 h 530"/>
                  <a:gd name="T62" fmla="*/ 37 w 208"/>
                  <a:gd name="T63" fmla="*/ 60 h 530"/>
                  <a:gd name="T64" fmla="*/ 31 w 208"/>
                  <a:gd name="T65" fmla="*/ 78 h 530"/>
                  <a:gd name="T66" fmla="*/ 17 w 208"/>
                  <a:gd name="T67" fmla="*/ 118 h 530"/>
                  <a:gd name="T68" fmla="*/ 8 w 208"/>
                  <a:gd name="T69" fmla="*/ 162 h 530"/>
                  <a:gd name="T70" fmla="*/ 2 w 208"/>
                  <a:gd name="T71" fmla="*/ 211 h 530"/>
                  <a:gd name="T72" fmla="*/ 0 w 208"/>
                  <a:gd name="T73" fmla="*/ 262 h 530"/>
                  <a:gd name="T74" fmla="*/ 2 w 208"/>
                  <a:gd name="T75" fmla="*/ 317 h 530"/>
                  <a:gd name="T76" fmla="*/ 8 w 208"/>
                  <a:gd name="T77" fmla="*/ 366 h 530"/>
                  <a:gd name="T78" fmla="*/ 17 w 208"/>
                  <a:gd name="T79" fmla="*/ 413 h 530"/>
                  <a:gd name="T80" fmla="*/ 31 w 208"/>
                  <a:gd name="T81" fmla="*/ 453 h 530"/>
                  <a:gd name="T82" fmla="*/ 37 w 208"/>
                  <a:gd name="T83" fmla="*/ 468 h 530"/>
                  <a:gd name="T84" fmla="*/ 44 w 208"/>
                  <a:gd name="T85" fmla="*/ 484 h 530"/>
                  <a:gd name="T86" fmla="*/ 53 w 208"/>
                  <a:gd name="T87" fmla="*/ 497 h 530"/>
                  <a:gd name="T88" fmla="*/ 62 w 208"/>
                  <a:gd name="T89" fmla="*/ 510 h 530"/>
                  <a:gd name="T90" fmla="*/ 73 w 208"/>
                  <a:gd name="T91" fmla="*/ 519 h 530"/>
                  <a:gd name="T92" fmla="*/ 82 w 208"/>
                  <a:gd name="T93" fmla="*/ 526 h 530"/>
                  <a:gd name="T94" fmla="*/ 93 w 208"/>
                  <a:gd name="T95" fmla="*/ 528 h 530"/>
                  <a:gd name="T96" fmla="*/ 104 w 208"/>
                  <a:gd name="T97" fmla="*/ 530 h 530"/>
                  <a:gd name="T98" fmla="*/ 102 w 208"/>
                  <a:gd name="T99" fmla="*/ 528 h 530"/>
                  <a:gd name="T100" fmla="*/ 104 w 208"/>
                  <a:gd name="T101" fmla="*/ 530 h 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 h="530">
                    <a:moveTo>
                      <a:pt x="104" y="530"/>
                    </a:moveTo>
                    <a:lnTo>
                      <a:pt x="115" y="528"/>
                    </a:lnTo>
                    <a:lnTo>
                      <a:pt x="126" y="526"/>
                    </a:lnTo>
                    <a:lnTo>
                      <a:pt x="135" y="519"/>
                    </a:lnTo>
                    <a:lnTo>
                      <a:pt x="144" y="510"/>
                    </a:lnTo>
                    <a:lnTo>
                      <a:pt x="153" y="497"/>
                    </a:lnTo>
                    <a:lnTo>
                      <a:pt x="162" y="484"/>
                    </a:lnTo>
                    <a:lnTo>
                      <a:pt x="170" y="468"/>
                    </a:lnTo>
                    <a:lnTo>
                      <a:pt x="177" y="453"/>
                    </a:lnTo>
                    <a:lnTo>
                      <a:pt x="190" y="413"/>
                    </a:lnTo>
                    <a:lnTo>
                      <a:pt x="199" y="366"/>
                    </a:lnTo>
                    <a:lnTo>
                      <a:pt x="204" y="317"/>
                    </a:lnTo>
                    <a:lnTo>
                      <a:pt x="208" y="262"/>
                    </a:lnTo>
                    <a:lnTo>
                      <a:pt x="204" y="211"/>
                    </a:lnTo>
                    <a:lnTo>
                      <a:pt x="199" y="162"/>
                    </a:lnTo>
                    <a:lnTo>
                      <a:pt x="190" y="118"/>
                    </a:lnTo>
                    <a:lnTo>
                      <a:pt x="177" y="78"/>
                    </a:lnTo>
                    <a:lnTo>
                      <a:pt x="170" y="60"/>
                    </a:lnTo>
                    <a:lnTo>
                      <a:pt x="162" y="44"/>
                    </a:lnTo>
                    <a:lnTo>
                      <a:pt x="153" y="31"/>
                    </a:lnTo>
                    <a:lnTo>
                      <a:pt x="144" y="20"/>
                    </a:lnTo>
                    <a:lnTo>
                      <a:pt x="135" y="11"/>
                    </a:lnTo>
                    <a:lnTo>
                      <a:pt x="126" y="5"/>
                    </a:lnTo>
                    <a:lnTo>
                      <a:pt x="115" y="0"/>
                    </a:lnTo>
                    <a:lnTo>
                      <a:pt x="104" y="0"/>
                    </a:lnTo>
                    <a:lnTo>
                      <a:pt x="93" y="0"/>
                    </a:lnTo>
                    <a:lnTo>
                      <a:pt x="82" y="5"/>
                    </a:lnTo>
                    <a:lnTo>
                      <a:pt x="73" y="11"/>
                    </a:lnTo>
                    <a:lnTo>
                      <a:pt x="62" y="20"/>
                    </a:lnTo>
                    <a:lnTo>
                      <a:pt x="53" y="31"/>
                    </a:lnTo>
                    <a:lnTo>
                      <a:pt x="44" y="44"/>
                    </a:lnTo>
                    <a:lnTo>
                      <a:pt x="37" y="60"/>
                    </a:lnTo>
                    <a:lnTo>
                      <a:pt x="31" y="78"/>
                    </a:lnTo>
                    <a:lnTo>
                      <a:pt x="17" y="118"/>
                    </a:lnTo>
                    <a:lnTo>
                      <a:pt x="8" y="162"/>
                    </a:lnTo>
                    <a:lnTo>
                      <a:pt x="2" y="211"/>
                    </a:lnTo>
                    <a:lnTo>
                      <a:pt x="0" y="262"/>
                    </a:lnTo>
                    <a:lnTo>
                      <a:pt x="2" y="317"/>
                    </a:lnTo>
                    <a:lnTo>
                      <a:pt x="8" y="366"/>
                    </a:lnTo>
                    <a:lnTo>
                      <a:pt x="17" y="413"/>
                    </a:lnTo>
                    <a:lnTo>
                      <a:pt x="31" y="453"/>
                    </a:lnTo>
                    <a:lnTo>
                      <a:pt x="37" y="468"/>
                    </a:lnTo>
                    <a:lnTo>
                      <a:pt x="44" y="484"/>
                    </a:lnTo>
                    <a:lnTo>
                      <a:pt x="53" y="497"/>
                    </a:lnTo>
                    <a:lnTo>
                      <a:pt x="62" y="510"/>
                    </a:lnTo>
                    <a:lnTo>
                      <a:pt x="73" y="519"/>
                    </a:lnTo>
                    <a:lnTo>
                      <a:pt x="82" y="526"/>
                    </a:lnTo>
                    <a:lnTo>
                      <a:pt x="93" y="528"/>
                    </a:lnTo>
                    <a:lnTo>
                      <a:pt x="104" y="530"/>
                    </a:lnTo>
                    <a:lnTo>
                      <a:pt x="102" y="528"/>
                    </a:lnTo>
                    <a:lnTo>
                      <a:pt x="104" y="53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17" name="Freeform 112"/>
              <p:cNvSpPr>
                <a:spLocks/>
              </p:cNvSpPr>
              <p:nvPr/>
            </p:nvSpPr>
            <p:spPr bwMode="auto">
              <a:xfrm>
                <a:off x="1537" y="2667"/>
                <a:ext cx="148" cy="151"/>
              </a:xfrm>
              <a:custGeom>
                <a:avLst/>
                <a:gdLst>
                  <a:gd name="T0" fmla="*/ 51 w 148"/>
                  <a:gd name="T1" fmla="*/ 147 h 151"/>
                  <a:gd name="T2" fmla="*/ 64 w 148"/>
                  <a:gd name="T3" fmla="*/ 151 h 151"/>
                  <a:gd name="T4" fmla="*/ 79 w 148"/>
                  <a:gd name="T5" fmla="*/ 151 h 151"/>
                  <a:gd name="T6" fmla="*/ 95 w 148"/>
                  <a:gd name="T7" fmla="*/ 149 h 151"/>
                  <a:gd name="T8" fmla="*/ 106 w 148"/>
                  <a:gd name="T9" fmla="*/ 142 h 151"/>
                  <a:gd name="T10" fmla="*/ 119 w 148"/>
                  <a:gd name="T11" fmla="*/ 136 h 151"/>
                  <a:gd name="T12" fmla="*/ 131 w 148"/>
                  <a:gd name="T13" fmla="*/ 127 h 151"/>
                  <a:gd name="T14" fmla="*/ 137 w 148"/>
                  <a:gd name="T15" fmla="*/ 116 h 151"/>
                  <a:gd name="T16" fmla="*/ 144 w 148"/>
                  <a:gd name="T17" fmla="*/ 100 h 151"/>
                  <a:gd name="T18" fmla="*/ 148 w 148"/>
                  <a:gd name="T19" fmla="*/ 85 h 151"/>
                  <a:gd name="T20" fmla="*/ 148 w 148"/>
                  <a:gd name="T21" fmla="*/ 71 h 151"/>
                  <a:gd name="T22" fmla="*/ 146 w 148"/>
                  <a:gd name="T23" fmla="*/ 58 h 151"/>
                  <a:gd name="T24" fmla="*/ 142 w 148"/>
                  <a:gd name="T25" fmla="*/ 43 h 151"/>
                  <a:gd name="T26" fmla="*/ 135 w 148"/>
                  <a:gd name="T27" fmla="*/ 31 h 151"/>
                  <a:gd name="T28" fmla="*/ 124 w 148"/>
                  <a:gd name="T29" fmla="*/ 20 h 151"/>
                  <a:gd name="T30" fmla="*/ 113 w 148"/>
                  <a:gd name="T31" fmla="*/ 11 h 151"/>
                  <a:gd name="T32" fmla="*/ 99 w 148"/>
                  <a:gd name="T33" fmla="*/ 5 h 151"/>
                  <a:gd name="T34" fmla="*/ 84 w 148"/>
                  <a:gd name="T35" fmla="*/ 0 h 151"/>
                  <a:gd name="T36" fmla="*/ 71 w 148"/>
                  <a:gd name="T37" fmla="*/ 0 h 151"/>
                  <a:gd name="T38" fmla="*/ 55 w 148"/>
                  <a:gd name="T39" fmla="*/ 5 h 151"/>
                  <a:gd name="T40" fmla="*/ 42 w 148"/>
                  <a:gd name="T41" fmla="*/ 9 h 151"/>
                  <a:gd name="T42" fmla="*/ 28 w 148"/>
                  <a:gd name="T43" fmla="*/ 18 h 151"/>
                  <a:gd name="T44" fmla="*/ 20 w 148"/>
                  <a:gd name="T45" fmla="*/ 29 h 151"/>
                  <a:gd name="T46" fmla="*/ 11 w 148"/>
                  <a:gd name="T47" fmla="*/ 40 h 151"/>
                  <a:gd name="T48" fmla="*/ 4 w 148"/>
                  <a:gd name="T49" fmla="*/ 54 h 151"/>
                  <a:gd name="T50" fmla="*/ 0 w 148"/>
                  <a:gd name="T51" fmla="*/ 67 h 151"/>
                  <a:gd name="T52" fmla="*/ 0 w 148"/>
                  <a:gd name="T53" fmla="*/ 82 h 151"/>
                  <a:gd name="T54" fmla="*/ 2 w 148"/>
                  <a:gd name="T55" fmla="*/ 96 h 151"/>
                  <a:gd name="T56" fmla="*/ 8 w 148"/>
                  <a:gd name="T57" fmla="*/ 109 h 151"/>
                  <a:gd name="T58" fmla="*/ 15 w 148"/>
                  <a:gd name="T59" fmla="*/ 122 h 151"/>
                  <a:gd name="T60" fmla="*/ 26 w 148"/>
                  <a:gd name="T61" fmla="*/ 131 h 151"/>
                  <a:gd name="T62" fmla="*/ 37 w 148"/>
                  <a:gd name="T63" fmla="*/ 140 h 151"/>
                  <a:gd name="T64" fmla="*/ 51 w 148"/>
                  <a:gd name="T65" fmla="*/ 147 h 151"/>
                  <a:gd name="T66" fmla="*/ 48 w 148"/>
                  <a:gd name="T67" fmla="*/ 147 h 151"/>
                  <a:gd name="T68" fmla="*/ 51 w 148"/>
                  <a:gd name="T69" fmla="*/ 147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51">
                    <a:moveTo>
                      <a:pt x="51" y="147"/>
                    </a:moveTo>
                    <a:lnTo>
                      <a:pt x="64" y="151"/>
                    </a:lnTo>
                    <a:lnTo>
                      <a:pt x="79" y="151"/>
                    </a:lnTo>
                    <a:lnTo>
                      <a:pt x="95" y="149"/>
                    </a:lnTo>
                    <a:lnTo>
                      <a:pt x="106" y="142"/>
                    </a:lnTo>
                    <a:lnTo>
                      <a:pt x="119" y="136"/>
                    </a:lnTo>
                    <a:lnTo>
                      <a:pt x="131" y="127"/>
                    </a:lnTo>
                    <a:lnTo>
                      <a:pt x="137" y="116"/>
                    </a:lnTo>
                    <a:lnTo>
                      <a:pt x="144" y="100"/>
                    </a:lnTo>
                    <a:lnTo>
                      <a:pt x="148" y="85"/>
                    </a:lnTo>
                    <a:lnTo>
                      <a:pt x="148" y="71"/>
                    </a:lnTo>
                    <a:lnTo>
                      <a:pt x="146" y="58"/>
                    </a:lnTo>
                    <a:lnTo>
                      <a:pt x="142" y="43"/>
                    </a:lnTo>
                    <a:lnTo>
                      <a:pt x="135" y="31"/>
                    </a:lnTo>
                    <a:lnTo>
                      <a:pt x="124" y="20"/>
                    </a:lnTo>
                    <a:lnTo>
                      <a:pt x="113" y="11"/>
                    </a:lnTo>
                    <a:lnTo>
                      <a:pt x="99" y="5"/>
                    </a:lnTo>
                    <a:lnTo>
                      <a:pt x="84" y="0"/>
                    </a:lnTo>
                    <a:lnTo>
                      <a:pt x="71" y="0"/>
                    </a:lnTo>
                    <a:lnTo>
                      <a:pt x="55" y="5"/>
                    </a:lnTo>
                    <a:lnTo>
                      <a:pt x="42" y="9"/>
                    </a:lnTo>
                    <a:lnTo>
                      <a:pt x="28" y="18"/>
                    </a:lnTo>
                    <a:lnTo>
                      <a:pt x="20" y="29"/>
                    </a:lnTo>
                    <a:lnTo>
                      <a:pt x="11" y="40"/>
                    </a:lnTo>
                    <a:lnTo>
                      <a:pt x="4" y="54"/>
                    </a:lnTo>
                    <a:lnTo>
                      <a:pt x="0" y="67"/>
                    </a:lnTo>
                    <a:lnTo>
                      <a:pt x="0" y="82"/>
                    </a:lnTo>
                    <a:lnTo>
                      <a:pt x="2" y="96"/>
                    </a:lnTo>
                    <a:lnTo>
                      <a:pt x="8" y="109"/>
                    </a:lnTo>
                    <a:lnTo>
                      <a:pt x="15" y="122"/>
                    </a:lnTo>
                    <a:lnTo>
                      <a:pt x="26" y="131"/>
                    </a:lnTo>
                    <a:lnTo>
                      <a:pt x="37" y="140"/>
                    </a:lnTo>
                    <a:lnTo>
                      <a:pt x="51" y="147"/>
                    </a:lnTo>
                    <a:lnTo>
                      <a:pt x="48" y="147"/>
                    </a:lnTo>
                    <a:lnTo>
                      <a:pt x="51" y="147"/>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18" name="Freeform 113"/>
              <p:cNvSpPr>
                <a:spLocks/>
              </p:cNvSpPr>
              <p:nvPr/>
            </p:nvSpPr>
            <p:spPr bwMode="auto">
              <a:xfrm>
                <a:off x="1537" y="2093"/>
                <a:ext cx="148" cy="148"/>
              </a:xfrm>
              <a:custGeom>
                <a:avLst/>
                <a:gdLst>
                  <a:gd name="T0" fmla="*/ 51 w 148"/>
                  <a:gd name="T1" fmla="*/ 146 h 148"/>
                  <a:gd name="T2" fmla="*/ 64 w 148"/>
                  <a:gd name="T3" fmla="*/ 148 h 148"/>
                  <a:gd name="T4" fmla="*/ 79 w 148"/>
                  <a:gd name="T5" fmla="*/ 148 h 148"/>
                  <a:gd name="T6" fmla="*/ 95 w 148"/>
                  <a:gd name="T7" fmla="*/ 146 h 148"/>
                  <a:gd name="T8" fmla="*/ 106 w 148"/>
                  <a:gd name="T9" fmla="*/ 142 h 148"/>
                  <a:gd name="T10" fmla="*/ 119 w 148"/>
                  <a:gd name="T11" fmla="*/ 135 h 148"/>
                  <a:gd name="T12" fmla="*/ 131 w 148"/>
                  <a:gd name="T13" fmla="*/ 126 h 148"/>
                  <a:gd name="T14" fmla="*/ 137 w 148"/>
                  <a:gd name="T15" fmla="*/ 113 h 148"/>
                  <a:gd name="T16" fmla="*/ 144 w 148"/>
                  <a:gd name="T17" fmla="*/ 100 h 148"/>
                  <a:gd name="T18" fmla="*/ 148 w 148"/>
                  <a:gd name="T19" fmla="*/ 84 h 148"/>
                  <a:gd name="T20" fmla="*/ 148 w 148"/>
                  <a:gd name="T21" fmla="*/ 71 h 148"/>
                  <a:gd name="T22" fmla="*/ 146 w 148"/>
                  <a:gd name="T23" fmla="*/ 55 h 148"/>
                  <a:gd name="T24" fmla="*/ 142 w 148"/>
                  <a:gd name="T25" fmla="*/ 42 h 148"/>
                  <a:gd name="T26" fmla="*/ 135 w 148"/>
                  <a:gd name="T27" fmla="*/ 29 h 148"/>
                  <a:gd name="T28" fmla="*/ 124 w 148"/>
                  <a:gd name="T29" fmla="*/ 20 h 148"/>
                  <a:gd name="T30" fmla="*/ 113 w 148"/>
                  <a:gd name="T31" fmla="*/ 11 h 148"/>
                  <a:gd name="T32" fmla="*/ 99 w 148"/>
                  <a:gd name="T33" fmla="*/ 4 h 148"/>
                  <a:gd name="T34" fmla="*/ 84 w 148"/>
                  <a:gd name="T35" fmla="*/ 0 h 148"/>
                  <a:gd name="T36" fmla="*/ 71 w 148"/>
                  <a:gd name="T37" fmla="*/ 0 h 148"/>
                  <a:gd name="T38" fmla="*/ 55 w 148"/>
                  <a:gd name="T39" fmla="*/ 2 h 148"/>
                  <a:gd name="T40" fmla="*/ 42 w 148"/>
                  <a:gd name="T41" fmla="*/ 9 h 148"/>
                  <a:gd name="T42" fmla="*/ 28 w 148"/>
                  <a:gd name="T43" fmla="*/ 17 h 148"/>
                  <a:gd name="T44" fmla="*/ 20 w 148"/>
                  <a:gd name="T45" fmla="*/ 26 h 148"/>
                  <a:gd name="T46" fmla="*/ 11 w 148"/>
                  <a:gd name="T47" fmla="*/ 37 h 148"/>
                  <a:gd name="T48" fmla="*/ 4 w 148"/>
                  <a:gd name="T49" fmla="*/ 53 h 148"/>
                  <a:gd name="T50" fmla="*/ 0 w 148"/>
                  <a:gd name="T51" fmla="*/ 68 h 148"/>
                  <a:gd name="T52" fmla="*/ 0 w 148"/>
                  <a:gd name="T53" fmla="*/ 82 h 148"/>
                  <a:gd name="T54" fmla="*/ 2 w 148"/>
                  <a:gd name="T55" fmla="*/ 95 h 148"/>
                  <a:gd name="T56" fmla="*/ 8 w 148"/>
                  <a:gd name="T57" fmla="*/ 111 h 148"/>
                  <a:gd name="T58" fmla="*/ 15 w 148"/>
                  <a:gd name="T59" fmla="*/ 122 h 148"/>
                  <a:gd name="T60" fmla="*/ 26 w 148"/>
                  <a:gd name="T61" fmla="*/ 131 h 148"/>
                  <a:gd name="T62" fmla="*/ 37 w 148"/>
                  <a:gd name="T63" fmla="*/ 139 h 148"/>
                  <a:gd name="T64" fmla="*/ 51 w 148"/>
                  <a:gd name="T65" fmla="*/ 146 h 148"/>
                  <a:gd name="T66" fmla="*/ 48 w 148"/>
                  <a:gd name="T67" fmla="*/ 146 h 148"/>
                  <a:gd name="T68" fmla="*/ 51 w 148"/>
                  <a:gd name="T69" fmla="*/ 146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8">
                    <a:moveTo>
                      <a:pt x="51" y="146"/>
                    </a:moveTo>
                    <a:lnTo>
                      <a:pt x="64" y="148"/>
                    </a:lnTo>
                    <a:lnTo>
                      <a:pt x="79" y="148"/>
                    </a:lnTo>
                    <a:lnTo>
                      <a:pt x="95" y="146"/>
                    </a:lnTo>
                    <a:lnTo>
                      <a:pt x="106" y="142"/>
                    </a:lnTo>
                    <a:lnTo>
                      <a:pt x="119" y="135"/>
                    </a:lnTo>
                    <a:lnTo>
                      <a:pt x="131" y="126"/>
                    </a:lnTo>
                    <a:lnTo>
                      <a:pt x="137" y="113"/>
                    </a:lnTo>
                    <a:lnTo>
                      <a:pt x="144" y="100"/>
                    </a:lnTo>
                    <a:lnTo>
                      <a:pt x="148" y="84"/>
                    </a:lnTo>
                    <a:lnTo>
                      <a:pt x="148" y="71"/>
                    </a:lnTo>
                    <a:lnTo>
                      <a:pt x="146" y="55"/>
                    </a:lnTo>
                    <a:lnTo>
                      <a:pt x="142" y="42"/>
                    </a:lnTo>
                    <a:lnTo>
                      <a:pt x="135" y="29"/>
                    </a:lnTo>
                    <a:lnTo>
                      <a:pt x="124" y="20"/>
                    </a:lnTo>
                    <a:lnTo>
                      <a:pt x="113" y="11"/>
                    </a:lnTo>
                    <a:lnTo>
                      <a:pt x="99" y="4"/>
                    </a:lnTo>
                    <a:lnTo>
                      <a:pt x="84" y="0"/>
                    </a:lnTo>
                    <a:lnTo>
                      <a:pt x="71" y="0"/>
                    </a:lnTo>
                    <a:lnTo>
                      <a:pt x="55" y="2"/>
                    </a:lnTo>
                    <a:lnTo>
                      <a:pt x="42" y="9"/>
                    </a:lnTo>
                    <a:lnTo>
                      <a:pt x="28" y="17"/>
                    </a:lnTo>
                    <a:lnTo>
                      <a:pt x="20" y="26"/>
                    </a:lnTo>
                    <a:lnTo>
                      <a:pt x="11" y="37"/>
                    </a:lnTo>
                    <a:lnTo>
                      <a:pt x="4" y="53"/>
                    </a:lnTo>
                    <a:lnTo>
                      <a:pt x="0" y="68"/>
                    </a:lnTo>
                    <a:lnTo>
                      <a:pt x="0" y="82"/>
                    </a:lnTo>
                    <a:lnTo>
                      <a:pt x="2" y="95"/>
                    </a:lnTo>
                    <a:lnTo>
                      <a:pt x="8" y="111"/>
                    </a:lnTo>
                    <a:lnTo>
                      <a:pt x="15" y="122"/>
                    </a:lnTo>
                    <a:lnTo>
                      <a:pt x="26" y="131"/>
                    </a:lnTo>
                    <a:lnTo>
                      <a:pt x="37" y="139"/>
                    </a:lnTo>
                    <a:lnTo>
                      <a:pt x="51" y="146"/>
                    </a:lnTo>
                    <a:lnTo>
                      <a:pt x="48" y="146"/>
                    </a:lnTo>
                    <a:lnTo>
                      <a:pt x="51" y="146"/>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6119" name="Rectangle 114"/>
              <p:cNvSpPr>
                <a:spLocks noChangeArrowheads="1"/>
              </p:cNvSpPr>
              <p:nvPr/>
            </p:nvSpPr>
            <p:spPr bwMode="auto">
              <a:xfrm>
                <a:off x="1188" y="2745"/>
                <a:ext cx="881" cy="115"/>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46120" name="Rectangle 115"/>
              <p:cNvSpPr>
                <a:spLocks noChangeArrowheads="1"/>
              </p:cNvSpPr>
              <p:nvPr/>
            </p:nvSpPr>
            <p:spPr bwMode="auto">
              <a:xfrm>
                <a:off x="1009" y="2829"/>
                <a:ext cx="1211" cy="107"/>
              </a:xfrm>
              <a:prstGeom prst="rect">
                <a:avLst/>
              </a:prstGeom>
              <a:solidFill>
                <a:srgbClr val="B2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7429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Char char="Ø"/>
                </a:pPr>
                <a:endParaRPr lang="hu-HU" altLang="hu-HU" sz="2400">
                  <a:solidFill>
                    <a:srgbClr val="CBBD3B"/>
                  </a:solidFill>
                  <a:latin typeface="Palatino" pitchFamily="18" charset="0"/>
                </a:endParaRPr>
              </a:p>
            </p:txBody>
          </p:sp>
          <p:sp>
            <p:nvSpPr>
              <p:cNvPr id="46121" name="Freeform 116"/>
              <p:cNvSpPr>
                <a:spLocks/>
              </p:cNvSpPr>
              <p:nvPr/>
            </p:nvSpPr>
            <p:spPr bwMode="auto">
              <a:xfrm>
                <a:off x="831" y="2905"/>
                <a:ext cx="1558" cy="73"/>
              </a:xfrm>
              <a:custGeom>
                <a:avLst/>
                <a:gdLst>
                  <a:gd name="T0" fmla="*/ 0 w 1558"/>
                  <a:gd name="T1" fmla="*/ 73 h 73"/>
                  <a:gd name="T2" fmla="*/ 1558 w 1558"/>
                  <a:gd name="T3" fmla="*/ 73 h 73"/>
                  <a:gd name="T4" fmla="*/ 1555 w 1558"/>
                  <a:gd name="T5" fmla="*/ 62 h 73"/>
                  <a:gd name="T6" fmla="*/ 1551 w 1558"/>
                  <a:gd name="T7" fmla="*/ 49 h 73"/>
                  <a:gd name="T8" fmla="*/ 1544 w 1558"/>
                  <a:gd name="T9" fmla="*/ 37 h 73"/>
                  <a:gd name="T10" fmla="*/ 1535 w 1558"/>
                  <a:gd name="T11" fmla="*/ 26 h 73"/>
                  <a:gd name="T12" fmla="*/ 1524 w 1558"/>
                  <a:gd name="T13" fmla="*/ 15 h 73"/>
                  <a:gd name="T14" fmla="*/ 1513 w 1558"/>
                  <a:gd name="T15" fmla="*/ 9 h 73"/>
                  <a:gd name="T16" fmla="*/ 1500 w 1558"/>
                  <a:gd name="T17" fmla="*/ 2 h 73"/>
                  <a:gd name="T18" fmla="*/ 1487 w 1558"/>
                  <a:gd name="T19" fmla="*/ 0 h 73"/>
                  <a:gd name="T20" fmla="*/ 73 w 1558"/>
                  <a:gd name="T21" fmla="*/ 0 h 73"/>
                  <a:gd name="T22" fmla="*/ 60 w 1558"/>
                  <a:gd name="T23" fmla="*/ 2 h 73"/>
                  <a:gd name="T24" fmla="*/ 47 w 1558"/>
                  <a:gd name="T25" fmla="*/ 4 h 73"/>
                  <a:gd name="T26" fmla="*/ 35 w 1558"/>
                  <a:gd name="T27" fmla="*/ 11 h 73"/>
                  <a:gd name="T28" fmla="*/ 24 w 1558"/>
                  <a:gd name="T29" fmla="*/ 18 h 73"/>
                  <a:gd name="T30" fmla="*/ 16 w 1558"/>
                  <a:gd name="T31" fmla="*/ 29 h 73"/>
                  <a:gd name="T32" fmla="*/ 9 w 1558"/>
                  <a:gd name="T33" fmla="*/ 40 h 73"/>
                  <a:gd name="T34" fmla="*/ 2 w 1558"/>
                  <a:gd name="T35" fmla="*/ 55 h 73"/>
                  <a:gd name="T36" fmla="*/ 0 w 1558"/>
                  <a:gd name="T37" fmla="*/ 7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8" h="73">
                    <a:moveTo>
                      <a:pt x="0" y="73"/>
                    </a:moveTo>
                    <a:lnTo>
                      <a:pt x="1558" y="73"/>
                    </a:lnTo>
                    <a:lnTo>
                      <a:pt x="1555" y="62"/>
                    </a:lnTo>
                    <a:lnTo>
                      <a:pt x="1551" y="49"/>
                    </a:lnTo>
                    <a:lnTo>
                      <a:pt x="1544" y="37"/>
                    </a:lnTo>
                    <a:lnTo>
                      <a:pt x="1535" y="26"/>
                    </a:lnTo>
                    <a:lnTo>
                      <a:pt x="1524" y="15"/>
                    </a:lnTo>
                    <a:lnTo>
                      <a:pt x="1513" y="9"/>
                    </a:lnTo>
                    <a:lnTo>
                      <a:pt x="1500" y="2"/>
                    </a:lnTo>
                    <a:lnTo>
                      <a:pt x="1487" y="0"/>
                    </a:lnTo>
                    <a:lnTo>
                      <a:pt x="73" y="0"/>
                    </a:lnTo>
                    <a:lnTo>
                      <a:pt x="60" y="2"/>
                    </a:lnTo>
                    <a:lnTo>
                      <a:pt x="47" y="4"/>
                    </a:lnTo>
                    <a:lnTo>
                      <a:pt x="35" y="11"/>
                    </a:lnTo>
                    <a:lnTo>
                      <a:pt x="24" y="18"/>
                    </a:lnTo>
                    <a:lnTo>
                      <a:pt x="16" y="29"/>
                    </a:lnTo>
                    <a:lnTo>
                      <a:pt x="9" y="40"/>
                    </a:lnTo>
                    <a:lnTo>
                      <a:pt x="2" y="55"/>
                    </a:lnTo>
                    <a:lnTo>
                      <a:pt x="0" y="7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46097" name="Text Box 117"/>
            <p:cNvSpPr txBox="1">
              <a:spLocks noChangeArrowheads="1"/>
            </p:cNvSpPr>
            <p:nvPr/>
          </p:nvSpPr>
          <p:spPr bwMode="auto">
            <a:xfrm>
              <a:off x="703" y="662"/>
              <a:ext cx="2133" cy="11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000" b="1">
                  <a:solidFill>
                    <a:srgbClr val="FF3300"/>
                  </a:solidFill>
                </a:rPr>
                <a:t>RÁFORDÍTÁSOK</a:t>
              </a:r>
              <a:br>
                <a:rPr lang="hu-HU" altLang="hu-HU" sz="1000" b="1">
                  <a:solidFill>
                    <a:srgbClr val="FF3300"/>
                  </a:solidFill>
                </a:rPr>
              </a:br>
              <a:r>
                <a:rPr lang="hu-HU" altLang="hu-HU" sz="2800" b="1">
                  <a:solidFill>
                    <a:srgbClr val="FF3300"/>
                  </a:solidFill>
                </a:rPr>
                <a:t>60</a:t>
              </a:r>
            </a:p>
          </p:txBody>
        </p:sp>
        <p:sp>
          <p:nvSpPr>
            <p:cNvPr id="46098" name="Text Box 118"/>
            <p:cNvSpPr txBox="1">
              <a:spLocks noChangeArrowheads="1"/>
            </p:cNvSpPr>
            <p:nvPr/>
          </p:nvSpPr>
          <p:spPr bwMode="auto">
            <a:xfrm>
              <a:off x="3153" y="904"/>
              <a:ext cx="2342" cy="108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100" b="1">
                  <a:solidFill>
                    <a:srgbClr val="FF3300"/>
                  </a:solidFill>
                </a:rPr>
                <a:t>HOZAMOK</a:t>
              </a:r>
              <a:br>
                <a:rPr lang="hu-HU" altLang="hu-HU" sz="1100" b="1">
                  <a:solidFill>
                    <a:srgbClr val="FF3300"/>
                  </a:solidFill>
                </a:rPr>
              </a:br>
              <a:r>
                <a:rPr lang="hu-HU" altLang="hu-HU" sz="2400" b="1">
                  <a:solidFill>
                    <a:srgbClr val="FF3300"/>
                  </a:solidFill>
                </a:rPr>
                <a:t>100</a:t>
              </a:r>
            </a:p>
          </p:txBody>
        </p:sp>
      </p:grpSp>
      <p:sp>
        <p:nvSpPr>
          <p:cNvPr id="69" name="Text Box 3"/>
          <p:cNvSpPr txBox="1">
            <a:spLocks noChangeArrowheads="1"/>
          </p:cNvSpPr>
          <p:nvPr/>
        </p:nvSpPr>
        <p:spPr bwMode="auto">
          <a:xfrm>
            <a:off x="4427538" y="6524625"/>
            <a:ext cx="4224337" cy="338138"/>
          </a:xfrm>
          <a:prstGeom prst="rect">
            <a:avLst/>
          </a:prstGeom>
          <a:solidFill>
            <a:schemeClr val="bg1"/>
          </a:solidFill>
          <a:ln w="9525">
            <a:solidFill>
              <a:srgbClr val="FF0000"/>
            </a:solidFill>
            <a:miter lim="800000"/>
            <a:headEnd/>
            <a:tailEnd/>
          </a:ln>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600" b="1">
                <a:solidFill>
                  <a:srgbClr val="FF3300"/>
                </a:solidFill>
              </a:rPr>
              <a:t>IDŐSZAK EREDMÉNYE = 100 - 60 = + 40</a:t>
            </a:r>
          </a:p>
        </p:txBody>
      </p:sp>
      <p:cxnSp>
        <p:nvCxnSpPr>
          <p:cNvPr id="46093" name="Egyenes összekötő nyíllal 2"/>
          <p:cNvCxnSpPr>
            <a:cxnSpLocks noChangeShapeType="1"/>
          </p:cNvCxnSpPr>
          <p:nvPr/>
        </p:nvCxnSpPr>
        <p:spPr bwMode="auto">
          <a:xfrm flipV="1">
            <a:off x="3095625" y="4221163"/>
            <a:ext cx="612775" cy="2357437"/>
          </a:xfrm>
          <a:prstGeom prst="straightConnector1">
            <a:avLst/>
          </a:prstGeom>
          <a:noFill/>
          <a:ln w="38100" algn="ctr">
            <a:solidFill>
              <a:srgbClr val="FF33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94" name="Egyenes összekötő nyíllal 71"/>
          <p:cNvCxnSpPr>
            <a:cxnSpLocks noChangeShapeType="1"/>
          </p:cNvCxnSpPr>
          <p:nvPr/>
        </p:nvCxnSpPr>
        <p:spPr bwMode="auto">
          <a:xfrm flipH="1" flipV="1">
            <a:off x="8135938" y="3438525"/>
            <a:ext cx="209550" cy="3152775"/>
          </a:xfrm>
          <a:prstGeom prst="straightConnector1">
            <a:avLst/>
          </a:prstGeom>
          <a:noFill/>
          <a:ln w="38100" algn="ctr">
            <a:solidFill>
              <a:srgbClr val="FF33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95" name="Téglalap 4"/>
          <p:cNvSpPr>
            <a:spLocks noChangeArrowheads="1"/>
          </p:cNvSpPr>
          <p:nvPr/>
        </p:nvSpPr>
        <p:spPr bwMode="auto">
          <a:xfrm>
            <a:off x="4718050" y="5467350"/>
            <a:ext cx="2517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600" b="1">
                <a:solidFill>
                  <a:srgbClr val="FF0000"/>
                </a:solidFill>
              </a:rPr>
              <a:t>EREDMÉNYKIMUTATÁS</a:t>
            </a:r>
          </a:p>
        </p:txBody>
      </p:sp>
    </p:spTree>
    <p:extLst>
      <p:ext uri="{BB962C8B-B14F-4D97-AF65-F5344CB8AC3E}">
        <p14:creationId xmlns:p14="http://schemas.microsoft.com/office/powerpoint/2010/main" val="39598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9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59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59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59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35967"/>
                                        </p:tgtEl>
                                        <p:attrNameLst>
                                          <p:attrName>style.visibility</p:attrName>
                                        </p:attrNameLst>
                                      </p:cBhvr>
                                      <p:to>
                                        <p:strVal val="visible"/>
                                      </p:to>
                                    </p:set>
                                    <p:animEffect transition="in" filter="wipe(down)">
                                      <p:cBhvr>
                                        <p:cTn id="19" dur="580">
                                          <p:stCondLst>
                                            <p:cond delay="0"/>
                                          </p:stCondLst>
                                        </p:cTn>
                                        <p:tgtEl>
                                          <p:spTgt spid="635967"/>
                                        </p:tgtEl>
                                      </p:cBhvr>
                                    </p:animEffect>
                                    <p:anim calcmode="lin" valueType="num">
                                      <p:cBhvr>
                                        <p:cTn id="20" dur="1822" tmFilter="0,0; 0.14,0.36; 0.43,0.73; 0.71,0.91; 1.0,1.0">
                                          <p:stCondLst>
                                            <p:cond delay="0"/>
                                          </p:stCondLst>
                                        </p:cTn>
                                        <p:tgtEl>
                                          <p:spTgt spid="63596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3596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3596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3596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35967"/>
                                        </p:tgtEl>
                                        <p:attrNameLst>
                                          <p:attrName>ppt_y</p:attrName>
                                        </p:attrNameLst>
                                      </p:cBhvr>
                                      <p:tavLst>
                                        <p:tav tm="0" fmla="#ppt_y-sin(pi*$)/81">
                                          <p:val>
                                            <p:fltVal val="0"/>
                                          </p:val>
                                        </p:tav>
                                        <p:tav tm="100000">
                                          <p:val>
                                            <p:fltVal val="1"/>
                                          </p:val>
                                        </p:tav>
                                      </p:tavLst>
                                    </p:anim>
                                    <p:animScale>
                                      <p:cBhvr>
                                        <p:cTn id="25" dur="26">
                                          <p:stCondLst>
                                            <p:cond delay="650"/>
                                          </p:stCondLst>
                                        </p:cTn>
                                        <p:tgtEl>
                                          <p:spTgt spid="635967"/>
                                        </p:tgtEl>
                                      </p:cBhvr>
                                      <p:to x="100000" y="60000"/>
                                    </p:animScale>
                                    <p:animScale>
                                      <p:cBhvr>
                                        <p:cTn id="26" dur="166" decel="50000">
                                          <p:stCondLst>
                                            <p:cond delay="676"/>
                                          </p:stCondLst>
                                        </p:cTn>
                                        <p:tgtEl>
                                          <p:spTgt spid="635967"/>
                                        </p:tgtEl>
                                      </p:cBhvr>
                                      <p:to x="100000" y="100000"/>
                                    </p:animScale>
                                    <p:animScale>
                                      <p:cBhvr>
                                        <p:cTn id="27" dur="26">
                                          <p:stCondLst>
                                            <p:cond delay="1312"/>
                                          </p:stCondLst>
                                        </p:cTn>
                                        <p:tgtEl>
                                          <p:spTgt spid="635967"/>
                                        </p:tgtEl>
                                      </p:cBhvr>
                                      <p:to x="100000" y="80000"/>
                                    </p:animScale>
                                    <p:animScale>
                                      <p:cBhvr>
                                        <p:cTn id="28" dur="166" decel="50000">
                                          <p:stCondLst>
                                            <p:cond delay="1338"/>
                                          </p:stCondLst>
                                        </p:cTn>
                                        <p:tgtEl>
                                          <p:spTgt spid="635967"/>
                                        </p:tgtEl>
                                      </p:cBhvr>
                                      <p:to x="100000" y="100000"/>
                                    </p:animScale>
                                    <p:animScale>
                                      <p:cBhvr>
                                        <p:cTn id="29" dur="26">
                                          <p:stCondLst>
                                            <p:cond delay="1642"/>
                                          </p:stCondLst>
                                        </p:cTn>
                                        <p:tgtEl>
                                          <p:spTgt spid="635967"/>
                                        </p:tgtEl>
                                      </p:cBhvr>
                                      <p:to x="100000" y="90000"/>
                                    </p:animScale>
                                    <p:animScale>
                                      <p:cBhvr>
                                        <p:cTn id="30" dur="166" decel="50000">
                                          <p:stCondLst>
                                            <p:cond delay="1668"/>
                                          </p:stCondLst>
                                        </p:cTn>
                                        <p:tgtEl>
                                          <p:spTgt spid="635967"/>
                                        </p:tgtEl>
                                      </p:cBhvr>
                                      <p:to x="100000" y="100000"/>
                                    </p:animScale>
                                    <p:animScale>
                                      <p:cBhvr>
                                        <p:cTn id="31" dur="26">
                                          <p:stCondLst>
                                            <p:cond delay="1808"/>
                                          </p:stCondLst>
                                        </p:cTn>
                                        <p:tgtEl>
                                          <p:spTgt spid="635967"/>
                                        </p:tgtEl>
                                      </p:cBhvr>
                                      <p:to x="100000" y="95000"/>
                                    </p:animScale>
                                    <p:animScale>
                                      <p:cBhvr>
                                        <p:cTn id="32" dur="166" decel="50000">
                                          <p:stCondLst>
                                            <p:cond delay="1834"/>
                                          </p:stCondLst>
                                        </p:cTn>
                                        <p:tgtEl>
                                          <p:spTgt spid="635967"/>
                                        </p:tgtEl>
                                      </p:cBhvr>
                                      <p:to x="100000" y="100000"/>
                                    </p:animScale>
                                  </p:childTnLst>
                                </p:cTn>
                              </p:par>
                              <p:par>
                                <p:cTn id="33" presetID="1" presetClass="entr" presetSubtype="0" fill="hold" nodeType="withEffect">
                                  <p:stCondLst>
                                    <p:cond delay="0"/>
                                  </p:stCondLst>
                                  <p:childTnLst>
                                    <p:set>
                                      <p:cBhvr>
                                        <p:cTn id="34" dur="1" fill="hold">
                                          <p:stCondLst>
                                            <p:cond delay="0"/>
                                          </p:stCondLst>
                                        </p:cTn>
                                        <p:tgtEl>
                                          <p:spTgt spid="460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6023"/>
                                        </p:tgtEl>
                                        <p:attrNameLst>
                                          <p:attrName>style.visibility</p:attrName>
                                        </p:attrNameLst>
                                      </p:cBhvr>
                                      <p:to>
                                        <p:strVal val="visible"/>
                                      </p:to>
                                    </p:set>
                                  </p:childTnLst>
                                </p:cTn>
                              </p:par>
                              <p:par>
                                <p:cTn id="39" presetID="26" presetClass="entr" presetSubtype="0" fill="hold" nodeType="withEffect">
                                  <p:stCondLst>
                                    <p:cond delay="0"/>
                                  </p:stCondLst>
                                  <p:childTnLst>
                                    <p:set>
                                      <p:cBhvr>
                                        <p:cTn id="40" dur="1" fill="hold">
                                          <p:stCondLst>
                                            <p:cond delay="0"/>
                                          </p:stCondLst>
                                        </p:cTn>
                                        <p:tgtEl>
                                          <p:spTgt spid="635968"/>
                                        </p:tgtEl>
                                        <p:attrNameLst>
                                          <p:attrName>style.visibility</p:attrName>
                                        </p:attrNameLst>
                                      </p:cBhvr>
                                      <p:to>
                                        <p:strVal val="visible"/>
                                      </p:to>
                                    </p:set>
                                    <p:animEffect transition="in" filter="wipe(down)">
                                      <p:cBhvr>
                                        <p:cTn id="41" dur="580">
                                          <p:stCondLst>
                                            <p:cond delay="0"/>
                                          </p:stCondLst>
                                        </p:cTn>
                                        <p:tgtEl>
                                          <p:spTgt spid="635968"/>
                                        </p:tgtEl>
                                      </p:cBhvr>
                                    </p:animEffect>
                                    <p:anim calcmode="lin" valueType="num">
                                      <p:cBhvr>
                                        <p:cTn id="42" dur="1822" tmFilter="0,0; 0.14,0.36; 0.43,0.73; 0.71,0.91; 1.0,1.0">
                                          <p:stCondLst>
                                            <p:cond delay="0"/>
                                          </p:stCondLst>
                                        </p:cTn>
                                        <p:tgtEl>
                                          <p:spTgt spid="63596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3596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3596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3596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35968"/>
                                        </p:tgtEl>
                                        <p:attrNameLst>
                                          <p:attrName>ppt_y</p:attrName>
                                        </p:attrNameLst>
                                      </p:cBhvr>
                                      <p:tavLst>
                                        <p:tav tm="0" fmla="#ppt_y-sin(pi*$)/81">
                                          <p:val>
                                            <p:fltVal val="0"/>
                                          </p:val>
                                        </p:tav>
                                        <p:tav tm="100000">
                                          <p:val>
                                            <p:fltVal val="1"/>
                                          </p:val>
                                        </p:tav>
                                      </p:tavLst>
                                    </p:anim>
                                    <p:animScale>
                                      <p:cBhvr>
                                        <p:cTn id="47" dur="26">
                                          <p:stCondLst>
                                            <p:cond delay="650"/>
                                          </p:stCondLst>
                                        </p:cTn>
                                        <p:tgtEl>
                                          <p:spTgt spid="635968"/>
                                        </p:tgtEl>
                                      </p:cBhvr>
                                      <p:to x="100000" y="60000"/>
                                    </p:animScale>
                                    <p:animScale>
                                      <p:cBhvr>
                                        <p:cTn id="48" dur="166" decel="50000">
                                          <p:stCondLst>
                                            <p:cond delay="676"/>
                                          </p:stCondLst>
                                        </p:cTn>
                                        <p:tgtEl>
                                          <p:spTgt spid="635968"/>
                                        </p:tgtEl>
                                      </p:cBhvr>
                                      <p:to x="100000" y="100000"/>
                                    </p:animScale>
                                    <p:animScale>
                                      <p:cBhvr>
                                        <p:cTn id="49" dur="26">
                                          <p:stCondLst>
                                            <p:cond delay="1312"/>
                                          </p:stCondLst>
                                        </p:cTn>
                                        <p:tgtEl>
                                          <p:spTgt spid="635968"/>
                                        </p:tgtEl>
                                      </p:cBhvr>
                                      <p:to x="100000" y="80000"/>
                                    </p:animScale>
                                    <p:animScale>
                                      <p:cBhvr>
                                        <p:cTn id="50" dur="166" decel="50000">
                                          <p:stCondLst>
                                            <p:cond delay="1338"/>
                                          </p:stCondLst>
                                        </p:cTn>
                                        <p:tgtEl>
                                          <p:spTgt spid="635968"/>
                                        </p:tgtEl>
                                      </p:cBhvr>
                                      <p:to x="100000" y="100000"/>
                                    </p:animScale>
                                    <p:animScale>
                                      <p:cBhvr>
                                        <p:cTn id="51" dur="26">
                                          <p:stCondLst>
                                            <p:cond delay="1642"/>
                                          </p:stCondLst>
                                        </p:cTn>
                                        <p:tgtEl>
                                          <p:spTgt spid="635968"/>
                                        </p:tgtEl>
                                      </p:cBhvr>
                                      <p:to x="100000" y="90000"/>
                                    </p:animScale>
                                    <p:animScale>
                                      <p:cBhvr>
                                        <p:cTn id="52" dur="166" decel="50000">
                                          <p:stCondLst>
                                            <p:cond delay="1668"/>
                                          </p:stCondLst>
                                        </p:cTn>
                                        <p:tgtEl>
                                          <p:spTgt spid="635968"/>
                                        </p:tgtEl>
                                      </p:cBhvr>
                                      <p:to x="100000" y="100000"/>
                                    </p:animScale>
                                    <p:animScale>
                                      <p:cBhvr>
                                        <p:cTn id="53" dur="26">
                                          <p:stCondLst>
                                            <p:cond delay="1808"/>
                                          </p:stCondLst>
                                        </p:cTn>
                                        <p:tgtEl>
                                          <p:spTgt spid="635968"/>
                                        </p:tgtEl>
                                      </p:cBhvr>
                                      <p:to x="100000" y="95000"/>
                                    </p:animScale>
                                    <p:animScale>
                                      <p:cBhvr>
                                        <p:cTn id="54" dur="166" decel="50000">
                                          <p:stCondLst>
                                            <p:cond delay="1834"/>
                                          </p:stCondLst>
                                        </p:cTn>
                                        <p:tgtEl>
                                          <p:spTgt spid="635968"/>
                                        </p:tgtEl>
                                      </p:cBhvr>
                                      <p:to x="100000" y="100000"/>
                                    </p:animScale>
                                  </p:childTnLst>
                                </p:cTn>
                              </p:par>
                              <p:par>
                                <p:cTn id="55" presetID="1" presetClass="entr" presetSubtype="0" fill="hold" nodeType="withEffect">
                                  <p:stCondLst>
                                    <p:cond delay="0"/>
                                  </p:stCondLst>
                                  <p:childTnLst>
                                    <p:set>
                                      <p:cBhvr>
                                        <p:cTn id="56" dur="1" fill="hold">
                                          <p:stCondLst>
                                            <p:cond delay="0"/>
                                          </p:stCondLst>
                                        </p:cTn>
                                        <p:tgtEl>
                                          <p:spTgt spid="460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65" grpId="0"/>
      <p:bldP spid="635966" grpId="0"/>
      <p:bldP spid="635996" grpId="0" animBg="1"/>
      <p:bldP spid="6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3"/>
          <p:cNvSpPr>
            <a:spLocks noGrp="1"/>
          </p:cNvSpPr>
          <p:nvPr>
            <p:ph type="sldNum" sz="quarter" idx="12"/>
          </p:nvPr>
        </p:nvSpPr>
        <p:spPr/>
        <p:txBody>
          <a:bodyPr/>
          <a:lstStyle/>
          <a:p>
            <a:fld id="{EB2728B4-8CA5-4163-A8F4-76BF0A391645}" type="slidenum">
              <a:rPr lang="hu-HU">
                <a:solidFill>
                  <a:schemeClr val="tx1"/>
                </a:solidFill>
              </a:rPr>
              <a:pPr/>
              <a:t>39</a:t>
            </a:fld>
            <a:endParaRPr lang="hu-HU">
              <a:solidFill>
                <a:schemeClr val="tx1"/>
              </a:solidFill>
            </a:endParaRPr>
          </a:p>
        </p:txBody>
      </p:sp>
      <p:sp>
        <p:nvSpPr>
          <p:cNvPr id="1437698" name="AutoShape 2"/>
          <p:cNvSpPr>
            <a:spLocks/>
          </p:cNvSpPr>
          <p:nvPr/>
        </p:nvSpPr>
        <p:spPr bwMode="auto">
          <a:xfrm>
            <a:off x="539750" y="3502025"/>
            <a:ext cx="8070850" cy="1150938"/>
          </a:xfrm>
          <a:prstGeom prst="roundRect">
            <a:avLst>
              <a:gd name="adj" fmla="val 14421"/>
            </a:avLst>
          </a:prstGeom>
          <a:noFill/>
          <a:ln>
            <a:noFill/>
          </a:ln>
          <a:effectLst>
            <a:outerShdw dist="76201" dir="3059923" algn="ctr" rotWithShape="0">
              <a:srgbClr val="663300">
                <a:alpha val="75000"/>
              </a:srgbClr>
            </a:outerShdw>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p>
            <a:pPr algn="ctr" defTabSz="822325"/>
            <a:r>
              <a:rPr lang="hu-HU" sz="4400" b="1" dirty="0">
                <a:solidFill>
                  <a:srgbClr val="FF0000"/>
                </a:solidFill>
                <a:effectLst>
                  <a:outerShdw blurRad="38100" dist="38100" dir="2700000" algn="tl">
                    <a:srgbClr val="000000">
                      <a:alpha val="43137"/>
                    </a:srgbClr>
                  </a:outerShdw>
                </a:effectLst>
                <a:sym typeface="Wingdings" pitchFamily="2" charset="2"/>
              </a:rPr>
              <a:t>MŰKÖDÉS EREDMÉNYESSÉGE </a:t>
            </a:r>
          </a:p>
          <a:p>
            <a:pPr algn="ctr" defTabSz="822325"/>
            <a:r>
              <a:rPr lang="hu-HU" sz="6000" b="1" dirty="0">
                <a:solidFill>
                  <a:srgbClr val="FF0000"/>
                </a:solidFill>
                <a:effectLst>
                  <a:outerShdw blurRad="38100" dist="38100" dir="2700000" algn="tl">
                    <a:srgbClr val="000000">
                      <a:alpha val="43137"/>
                    </a:srgbClr>
                  </a:outerShdw>
                </a:effectLst>
                <a:cs typeface="Arial" pitchFamily="34" charset="0"/>
                <a:sym typeface="Wingdings" pitchFamily="2" charset="2"/>
              </a:rPr>
              <a:t>≠ </a:t>
            </a:r>
            <a:r>
              <a:rPr lang="hu-HU" sz="6000" b="1" dirty="0">
                <a:solidFill>
                  <a:srgbClr val="FF0000"/>
                </a:solidFill>
                <a:effectLst>
                  <a:outerShdw blurRad="38100" dist="38100" dir="2700000" algn="tl">
                    <a:srgbClr val="000000">
                      <a:alpha val="43137"/>
                    </a:srgbClr>
                  </a:outerShdw>
                </a:effectLst>
                <a:sym typeface="Wingdings" pitchFamily="2" charset="2"/>
              </a:rPr>
              <a:t> </a:t>
            </a:r>
            <a:br>
              <a:rPr lang="hu-HU" sz="6000" b="1" dirty="0">
                <a:solidFill>
                  <a:srgbClr val="FF0000"/>
                </a:solidFill>
                <a:effectLst>
                  <a:outerShdw blurRad="38100" dist="38100" dir="2700000" algn="tl">
                    <a:srgbClr val="000000">
                      <a:alpha val="43137"/>
                    </a:srgbClr>
                  </a:outerShdw>
                </a:effectLst>
                <a:sym typeface="Wingdings" pitchFamily="2" charset="2"/>
              </a:rPr>
            </a:br>
            <a:r>
              <a:rPr lang="hu-HU" sz="4400" b="1" dirty="0">
                <a:solidFill>
                  <a:srgbClr val="FF0000"/>
                </a:solidFill>
                <a:effectLst>
                  <a:outerShdw blurRad="38100" dist="38100" dir="2700000" algn="tl">
                    <a:srgbClr val="000000">
                      <a:alpha val="43137"/>
                    </a:srgbClr>
                  </a:outerShdw>
                </a:effectLst>
                <a:sym typeface="Wingdings" pitchFamily="2" charset="2"/>
              </a:rPr>
              <a:t>FINANSZÍROZHATÓSÁG</a:t>
            </a:r>
            <a:endParaRPr lang="hu-HU" sz="8200" b="1" dirty="0">
              <a:solidFill>
                <a:srgbClr val="FF0000"/>
              </a:solidFill>
              <a:effectLst>
                <a:outerShdw blurRad="38100" dist="38100" dir="2700000" algn="tl">
                  <a:srgbClr val="000000">
                    <a:alpha val="43137"/>
                  </a:srgbClr>
                </a:outerShdw>
              </a:effectLst>
            </a:endParaRPr>
          </a:p>
        </p:txBody>
      </p:sp>
      <p:sp>
        <p:nvSpPr>
          <p:cNvPr id="1437699" name="AutoShape 3"/>
          <p:cNvSpPr>
            <a:spLocks/>
          </p:cNvSpPr>
          <p:nvPr/>
        </p:nvSpPr>
        <p:spPr bwMode="auto">
          <a:xfrm>
            <a:off x="684213" y="2205038"/>
            <a:ext cx="7343775" cy="3168650"/>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p>
            <a:pPr algn="l" defTabSz="822325"/>
            <a:endParaRPr lang="hu-HU" sz="4200" b="1">
              <a:solidFill>
                <a:schemeClr val="bg1"/>
              </a:solidFill>
            </a:endParaRPr>
          </a:p>
        </p:txBody>
      </p:sp>
      <p:sp>
        <p:nvSpPr>
          <p:cNvPr id="1437700" name="Text Box 4"/>
          <p:cNvSpPr txBox="1">
            <a:spLocks noChangeArrowheads="1"/>
          </p:cNvSpPr>
          <p:nvPr/>
        </p:nvSpPr>
        <p:spPr bwMode="auto">
          <a:xfrm>
            <a:off x="2700338" y="125413"/>
            <a:ext cx="364013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4800" b="1">
                <a:solidFill>
                  <a:srgbClr val="FF3300"/>
                </a:solidFill>
              </a:rPr>
              <a:t>VIGYÁZZ!!!!</a:t>
            </a:r>
          </a:p>
        </p:txBody>
      </p:sp>
      <p:pic>
        <p:nvPicPr>
          <p:cNvPr id="1437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25" y="1196975"/>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126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4</a:t>
            </a:fld>
            <a:endParaRPr lang="hu-HU"/>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52" y="77042"/>
            <a:ext cx="8463812" cy="6736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837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4"/>
          <p:cNvSpPr>
            <a:spLocks noGrp="1"/>
          </p:cNvSpPr>
          <p:nvPr>
            <p:ph type="sldNum" sz="quarter" idx="12"/>
          </p:nvPr>
        </p:nvSpPr>
        <p:spPr/>
        <p:txBody>
          <a:bodyPr/>
          <a:lstStyle/>
          <a:p>
            <a:fld id="{03FEC2EE-D270-4882-81BB-381BF4198CAC}" type="slidenum">
              <a:rPr lang="hu-HU"/>
              <a:pPr/>
              <a:t>40</a:t>
            </a:fld>
            <a:endParaRPr lang="hu-HU"/>
          </a:p>
        </p:txBody>
      </p:sp>
      <p:pic>
        <p:nvPicPr>
          <p:cNvPr id="14387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66000"/>
                    </a14:imgEffect>
                  </a14:imgLayer>
                </a14:imgProps>
              </a:ext>
              <a:ext uri="{28A0092B-C50C-407E-A947-70E740481C1C}">
                <a14:useLocalDpi xmlns:a14="http://schemas.microsoft.com/office/drawing/2010/main" val="0"/>
              </a:ext>
            </a:extLst>
          </a:blip>
          <a:srcRect/>
          <a:stretch>
            <a:fillRect/>
          </a:stretch>
        </p:blipFill>
        <p:spPr bwMode="auto">
          <a:xfrm>
            <a:off x="-468560" y="-4572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8723" name="Rectangle 3"/>
          <p:cNvSpPr>
            <a:spLocks noGrp="1" noChangeArrowheads="1"/>
          </p:cNvSpPr>
          <p:nvPr>
            <p:ph type="title"/>
          </p:nvPr>
        </p:nvSpPr>
        <p:spPr>
          <a:xfrm>
            <a:off x="457200" y="2852738"/>
            <a:ext cx="8229600" cy="1143000"/>
          </a:xfrm>
          <a:effectLst>
            <a:outerShdw dist="35921" dir="18900000" algn="ctr" rotWithShape="0">
              <a:schemeClr val="tx2">
                <a:alpha val="50000"/>
              </a:schemeClr>
            </a:outerShdw>
          </a:effectLst>
        </p:spPr>
        <p:txBody>
          <a:bodyPr>
            <a:normAutofit fontScale="90000"/>
          </a:bodyPr>
          <a:lstStyle/>
          <a:p>
            <a:r>
              <a:rPr lang="hu-HU" sz="4000" b="1" dirty="0">
                <a:solidFill>
                  <a:schemeClr val="bg1"/>
                </a:solidFill>
              </a:rPr>
              <a:t>A PÉNZÁRAMLÁS ZAVARTALANSÁGA LEGALÁBB ANNYIRA FONTOS AZ ÜZLETI ÉLETBEN, MINT A JÖVEDELEM (PROFIT) SZERZÉS.</a:t>
            </a:r>
          </a:p>
        </p:txBody>
      </p:sp>
    </p:spTree>
    <p:extLst>
      <p:ext uri="{BB962C8B-B14F-4D97-AF65-F5344CB8AC3E}">
        <p14:creationId xmlns:p14="http://schemas.microsoft.com/office/powerpoint/2010/main" val="404540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4"/>
          <p:cNvSpPr>
            <a:spLocks noGrp="1"/>
          </p:cNvSpPr>
          <p:nvPr>
            <p:ph type="sldNum" sz="quarter" idx="12"/>
          </p:nvPr>
        </p:nvSpPr>
        <p:spPr/>
        <p:txBody>
          <a:bodyPr/>
          <a:lstStyle/>
          <a:p>
            <a:fld id="{C9BC89BC-17BD-4242-82C5-4E0D9E17BC54}" type="slidenum">
              <a:rPr lang="hu-HU">
                <a:solidFill>
                  <a:schemeClr val="tx1"/>
                </a:solidFill>
              </a:rPr>
              <a:pPr/>
              <a:t>41</a:t>
            </a:fld>
            <a:endParaRPr lang="hu-HU" dirty="0">
              <a:solidFill>
                <a:schemeClr val="tx1"/>
              </a:solidFill>
            </a:endParaRPr>
          </a:p>
        </p:txBody>
      </p:sp>
      <p:sp>
        <p:nvSpPr>
          <p:cNvPr id="1439746" name="Rectangle 2"/>
          <p:cNvSpPr>
            <a:spLocks noGrp="1" noChangeArrowheads="1"/>
          </p:cNvSpPr>
          <p:nvPr>
            <p:ph type="title"/>
          </p:nvPr>
        </p:nvSpPr>
        <p:spPr>
          <a:xfrm>
            <a:off x="457200" y="990600"/>
            <a:ext cx="8229600" cy="1143000"/>
          </a:xfrm>
        </p:spPr>
        <p:txBody>
          <a:bodyPr>
            <a:normAutofit fontScale="90000"/>
          </a:bodyPr>
          <a:lstStyle/>
          <a:p>
            <a:r>
              <a:rPr lang="hu-HU" sz="4000" dirty="0">
                <a:solidFill>
                  <a:schemeClr val="tx1"/>
                </a:solidFill>
              </a:rPr>
              <a:t>A CÉG, HA NÖVEKEDNI, FEJLŐDNI AKAR, TÁPLÁLÉKRA VAN SZÜKSÉGE – </a:t>
            </a:r>
            <a:r>
              <a:rPr lang="hu-HU" sz="4000" dirty="0" smtClean="0">
                <a:solidFill>
                  <a:schemeClr val="tx1"/>
                </a:solidFill>
              </a:rPr>
              <a:t>EBBŐL LESZ </a:t>
            </a:r>
            <a:r>
              <a:rPr lang="hu-HU" sz="4000" dirty="0">
                <a:solidFill>
                  <a:schemeClr val="tx1"/>
                </a:solidFill>
              </a:rPr>
              <a:t>A NYERESÉG.</a:t>
            </a:r>
          </a:p>
        </p:txBody>
      </p:sp>
      <p:pic>
        <p:nvPicPr>
          <p:cNvPr id="1439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59063"/>
            <a:ext cx="2370137"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2662238"/>
            <a:ext cx="2598738" cy="17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9749" name="Rectangle 5"/>
          <p:cNvSpPr>
            <a:spLocks noChangeArrowheads="1"/>
          </p:cNvSpPr>
          <p:nvPr/>
        </p:nvSpPr>
        <p:spPr bwMode="auto">
          <a:xfrm>
            <a:off x="468313" y="46624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hu-HU" sz="4000" b="1" dirty="0">
                <a:latin typeface="Tahoma" pitchFamily="34" charset="0"/>
              </a:rPr>
              <a:t/>
            </a:r>
            <a:br>
              <a:rPr lang="hu-HU" sz="4000" b="1" dirty="0">
                <a:latin typeface="Tahoma" pitchFamily="34" charset="0"/>
              </a:rPr>
            </a:br>
            <a:r>
              <a:rPr lang="hu-HU" sz="4000" b="1" dirty="0">
                <a:latin typeface="Tahoma" pitchFamily="34" charset="0"/>
              </a:rPr>
              <a:t>A NYERESÉG BIZTOSÍTJA SZÁMÁRA, HOGY EGÉSZSÉGES ÉS ERŐS LEGYEN!</a:t>
            </a:r>
          </a:p>
        </p:txBody>
      </p:sp>
    </p:spTree>
    <p:extLst>
      <p:ext uri="{BB962C8B-B14F-4D97-AF65-F5344CB8AC3E}">
        <p14:creationId xmlns:p14="http://schemas.microsoft.com/office/powerpoint/2010/main" val="1666220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9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7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4"/>
          <p:cNvSpPr>
            <a:spLocks noGrp="1"/>
          </p:cNvSpPr>
          <p:nvPr>
            <p:ph type="sldNum" sz="quarter" idx="12"/>
          </p:nvPr>
        </p:nvSpPr>
        <p:spPr/>
        <p:txBody>
          <a:bodyPr/>
          <a:lstStyle/>
          <a:p>
            <a:fld id="{5598CD7D-2A78-4E34-AD4F-7C67C81481FA}" type="slidenum">
              <a:rPr lang="hu-HU">
                <a:solidFill>
                  <a:schemeClr val="tx1"/>
                </a:solidFill>
              </a:rPr>
              <a:pPr/>
              <a:t>42</a:t>
            </a:fld>
            <a:endParaRPr lang="hu-HU">
              <a:solidFill>
                <a:schemeClr val="tx1"/>
              </a:solidFill>
            </a:endParaRPr>
          </a:p>
        </p:txBody>
      </p:sp>
      <p:sp>
        <p:nvSpPr>
          <p:cNvPr id="1440770" name="Rectangle 2"/>
          <p:cNvSpPr>
            <a:spLocks noGrp="1" noChangeArrowheads="1"/>
          </p:cNvSpPr>
          <p:nvPr>
            <p:ph type="title"/>
          </p:nvPr>
        </p:nvSpPr>
        <p:spPr>
          <a:xfrm>
            <a:off x="519113" y="2205038"/>
            <a:ext cx="4989512" cy="1143000"/>
          </a:xfrm>
        </p:spPr>
        <p:txBody>
          <a:bodyPr>
            <a:normAutofit fontScale="90000"/>
          </a:bodyPr>
          <a:lstStyle/>
          <a:p>
            <a:r>
              <a:rPr lang="hu-HU" sz="4000">
                <a:solidFill>
                  <a:schemeClr val="tx1"/>
                </a:solidFill>
              </a:rPr>
              <a:t>ÉHEZNI LEHET EGY DARABIG – ÍGY A NYERESÉG HIÁNYÁT TÚL LEHET ÉLNI!</a:t>
            </a:r>
          </a:p>
        </p:txBody>
      </p:sp>
      <p:pic>
        <p:nvPicPr>
          <p:cNvPr id="1440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25" y="476250"/>
            <a:ext cx="312102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265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4"/>
          <p:cNvSpPr>
            <a:spLocks noGrp="1"/>
          </p:cNvSpPr>
          <p:nvPr>
            <p:ph type="sldNum" sz="quarter" idx="12"/>
          </p:nvPr>
        </p:nvSpPr>
        <p:spPr/>
        <p:txBody>
          <a:bodyPr/>
          <a:lstStyle/>
          <a:p>
            <a:fld id="{AFE20926-98C7-409F-AA5A-FA1CCA2A3006}" type="slidenum">
              <a:rPr lang="hu-HU">
                <a:solidFill>
                  <a:schemeClr val="tx1"/>
                </a:solidFill>
              </a:rPr>
              <a:pPr/>
              <a:t>43</a:t>
            </a:fld>
            <a:endParaRPr lang="hu-HU">
              <a:solidFill>
                <a:schemeClr val="tx1"/>
              </a:solidFill>
            </a:endParaRPr>
          </a:p>
        </p:txBody>
      </p:sp>
      <p:sp>
        <p:nvSpPr>
          <p:cNvPr id="1441794" name="Rectangle 2"/>
          <p:cNvSpPr>
            <a:spLocks noGrp="1" noChangeArrowheads="1"/>
          </p:cNvSpPr>
          <p:nvPr>
            <p:ph type="title"/>
          </p:nvPr>
        </p:nvSpPr>
        <p:spPr>
          <a:xfrm>
            <a:off x="457200" y="917575"/>
            <a:ext cx="8229600" cy="1143000"/>
          </a:xfrm>
        </p:spPr>
        <p:txBody>
          <a:bodyPr>
            <a:normAutofit fontScale="90000"/>
          </a:bodyPr>
          <a:lstStyle/>
          <a:p>
            <a:pPr algn="l"/>
            <a:r>
              <a:rPr lang="hu-HU" sz="4000">
                <a:solidFill>
                  <a:schemeClr val="tx1"/>
                </a:solidFill>
              </a:rPr>
              <a:t>A PÉNZÁRAMLÁS </a:t>
            </a:r>
            <a:br>
              <a:rPr lang="hu-HU" sz="4000">
                <a:solidFill>
                  <a:schemeClr val="tx1"/>
                </a:solidFill>
              </a:rPr>
            </a:br>
            <a:r>
              <a:rPr lang="hu-HU" sz="4000">
                <a:solidFill>
                  <a:schemeClr val="tx1"/>
                </a:solidFill>
              </a:rPr>
              <a:t>AZONBAN OLYAN, </a:t>
            </a:r>
            <a:br>
              <a:rPr lang="hu-HU" sz="4000">
                <a:solidFill>
                  <a:schemeClr val="tx1"/>
                </a:solidFill>
              </a:rPr>
            </a:br>
            <a:r>
              <a:rPr lang="hu-HU" sz="4000">
                <a:solidFill>
                  <a:schemeClr val="tx1"/>
                </a:solidFill>
              </a:rPr>
              <a:t>MINT A LÉGZÉS: </a:t>
            </a:r>
          </a:p>
        </p:txBody>
      </p:sp>
      <p:pic>
        <p:nvPicPr>
          <p:cNvPr id="1441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188913"/>
            <a:ext cx="31623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901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4"/>
          <p:cNvSpPr>
            <a:spLocks noGrp="1"/>
          </p:cNvSpPr>
          <p:nvPr>
            <p:ph type="sldNum" sz="quarter" idx="12"/>
          </p:nvPr>
        </p:nvSpPr>
        <p:spPr/>
        <p:txBody>
          <a:bodyPr/>
          <a:lstStyle/>
          <a:p>
            <a:fld id="{3DECA201-41EB-4EAD-A6CE-FA9408D4CE35}" type="slidenum">
              <a:rPr lang="hu-HU"/>
              <a:pPr/>
              <a:t>44</a:t>
            </a:fld>
            <a:endParaRPr lang="hu-HU"/>
          </a:p>
        </p:txBody>
      </p:sp>
      <p:pic>
        <p:nvPicPr>
          <p:cNvPr id="1442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79438"/>
            <a:ext cx="9144000" cy="801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2819" name="Rectangle 3"/>
          <p:cNvSpPr>
            <a:spLocks noGrp="1" noChangeArrowheads="1"/>
          </p:cNvSpPr>
          <p:nvPr>
            <p:ph type="title"/>
          </p:nvPr>
        </p:nvSpPr>
        <p:spPr>
          <a:xfrm>
            <a:off x="0" y="836613"/>
            <a:ext cx="9144000" cy="2305050"/>
          </a:xfrm>
          <a:solidFill>
            <a:schemeClr val="bg1"/>
          </a:solidFill>
        </p:spPr>
        <p:txBody>
          <a:bodyPr/>
          <a:lstStyle/>
          <a:p>
            <a:r>
              <a:rPr lang="hu-HU" sz="4000">
                <a:solidFill>
                  <a:schemeClr val="tx1"/>
                </a:solidFill>
              </a:rPr>
              <a:t>AHOGY  FOLYAMATOS BE- ÉS KILÉGZÉS NÉLKÜL MEGHALNÁNK, </a:t>
            </a:r>
          </a:p>
        </p:txBody>
      </p:sp>
      <p:sp>
        <p:nvSpPr>
          <p:cNvPr id="1442820" name="Rectangle 4"/>
          <p:cNvSpPr>
            <a:spLocks noChangeArrowheads="1"/>
          </p:cNvSpPr>
          <p:nvPr/>
        </p:nvSpPr>
        <p:spPr bwMode="auto">
          <a:xfrm>
            <a:off x="468313" y="3870325"/>
            <a:ext cx="82296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hu-HU" sz="4000" b="1">
                <a:solidFill>
                  <a:srgbClr val="FF3300"/>
                </a:solidFill>
                <a:latin typeface="Tahoma" pitchFamily="34" charset="0"/>
              </a:rPr>
              <a:t>FOLYAMATOS PÉNZÁRAMLÁS NÉLKÜL A CÉG SEM LÉTEZHET!</a:t>
            </a:r>
          </a:p>
        </p:txBody>
      </p:sp>
    </p:spTree>
    <p:extLst>
      <p:ext uri="{BB962C8B-B14F-4D97-AF65-F5344CB8AC3E}">
        <p14:creationId xmlns:p14="http://schemas.microsoft.com/office/powerpoint/2010/main" val="2398031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42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4281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42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819" grpId="0" animBg="1"/>
      <p:bldP spid="1442819" grpId="1" animBg="1"/>
      <p:bldP spid="14428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C5390468-FB61-4B93-A29B-7AC5418877B5}" type="slidenum">
              <a:rPr lang="hu-HU" altLang="hu-HU" sz="1200" smtClean="0"/>
              <a:pPr>
                <a:spcBef>
                  <a:spcPct val="0"/>
                </a:spcBef>
                <a:buFontTx/>
                <a:buNone/>
                <a:defRPr/>
              </a:pPr>
              <a:t>45</a:t>
            </a:fld>
            <a:endParaRPr lang="hu-HU" altLang="hu-HU" sz="1200" smtClean="0"/>
          </a:p>
        </p:txBody>
      </p:sp>
      <p:sp>
        <p:nvSpPr>
          <p:cNvPr id="3076" name="Rectangle 3"/>
          <p:cNvSpPr>
            <a:spLocks noChangeArrowheads="1"/>
          </p:cNvSpPr>
          <p:nvPr/>
        </p:nvSpPr>
        <p:spPr bwMode="auto">
          <a:xfrm>
            <a:off x="457200" y="-171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hu-HU" altLang="hu-HU" sz="4400" b="1" i="0" dirty="0" smtClean="0">
                <a:solidFill>
                  <a:srgbClr val="FF0000"/>
                </a:solidFill>
              </a:rPr>
              <a:t>MIRŐL VOLT SZÓ?</a:t>
            </a:r>
          </a:p>
        </p:txBody>
      </p:sp>
      <p:sp>
        <p:nvSpPr>
          <p:cNvPr id="2272261" name="AutoShape 1"/>
          <p:cNvSpPr>
            <a:spLocks/>
          </p:cNvSpPr>
          <p:nvPr/>
        </p:nvSpPr>
        <p:spPr bwMode="auto">
          <a:xfrm>
            <a:off x="107950" y="837902"/>
            <a:ext cx="8856538"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marL="571500" indent="-571500" algn="l">
              <a:spcBef>
                <a:spcPct val="0"/>
              </a:spcBef>
              <a:defRPr/>
            </a:pPr>
            <a:r>
              <a:rPr lang="hu-HU" altLang="hu-HU" sz="2400" b="1" dirty="0" smtClean="0"/>
              <a:t>MEGÉRTETTÜK, HOGY HA A PÉNZÜGYI TELJESÍTÉS IDŐBEN ELSZAKAD, AKKOR SZÜKSÉG VAN A KÖVETELÉSEINK ÉS KÖTELEZETTSÉGEINK NYILVÁNTARTÁSÁRA, AMI KETTŐS KÖNYVELÉSSEL OLDHATÓ MEG AZ ESZKÖZ ÉS FORRÁS SZÁMLÁK SEGÍTSÉGÉVEL. </a:t>
            </a:r>
            <a:endParaRPr lang="hu-HU" altLang="hu-HU" sz="1800" b="1" i="0" dirty="0" smtClean="0"/>
          </a:p>
        </p:txBody>
      </p:sp>
      <p:sp>
        <p:nvSpPr>
          <p:cNvPr id="10" name="AutoShape 4"/>
          <p:cNvSpPr>
            <a:spLocks/>
          </p:cNvSpPr>
          <p:nvPr/>
        </p:nvSpPr>
        <p:spPr bwMode="auto">
          <a:xfrm>
            <a:off x="251520" y="3501008"/>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marL="457200" indent="-457200" algn="l">
              <a:spcBef>
                <a:spcPct val="0"/>
              </a:spcBef>
              <a:defRPr/>
            </a:pPr>
            <a:r>
              <a:rPr lang="hu-HU" altLang="hu-HU" sz="2400" b="1" dirty="0" smtClean="0"/>
              <a:t>AZT IS ÉRTJÜK, HOGY FŐKÖNYVI KÖNYVELÉS EGYES SZÁMLÁIHOZ KAPCSOLÓDÓ AZ ANALITIKUS (RÉSZLETEZŐ) NYILVÁNTARTÁSOK EGYENLEGE MEG KELL HOGY EGYEZZEN!</a:t>
            </a:r>
            <a:endParaRPr lang="hu-HU" altLang="hu-HU" sz="2400" b="1" i="0" dirty="0" smtClean="0"/>
          </a:p>
        </p:txBody>
      </p:sp>
      <p:sp>
        <p:nvSpPr>
          <p:cNvPr id="7" name="AutoShape 4"/>
          <p:cNvSpPr>
            <a:spLocks/>
          </p:cNvSpPr>
          <p:nvPr/>
        </p:nvSpPr>
        <p:spPr bwMode="auto">
          <a:xfrm>
            <a:off x="179512" y="5230391"/>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marL="457200" indent="-457200" algn="l">
              <a:spcBef>
                <a:spcPct val="0"/>
              </a:spcBef>
              <a:defRPr/>
            </a:pPr>
            <a:r>
              <a:rPr lang="hu-HU" altLang="hu-HU" sz="2400" b="1" dirty="0" smtClean="0"/>
              <a:t>MÁR TUDJUK, HOGY </a:t>
            </a:r>
            <a:r>
              <a:rPr lang="hu-HU" altLang="hu-HU" sz="2400" b="1" i="0" dirty="0" smtClean="0"/>
              <a:t>A MŰKÖDÉS EREDMÉNYESSÉGE ÉS FINANSZÍROZHATÓSÁGA NEM UGYANAZ. </a:t>
            </a:r>
            <a:r>
              <a:rPr lang="hu-HU" altLang="hu-HU" sz="2400" b="1" dirty="0" smtClean="0"/>
              <a:t>A FIZETÉSKÉPTELENSÉG ELHÚZÓDÁSA CSŐDBE VIHET EGY VIRÁGZÓ VÁLLALKOZÁST IS!</a:t>
            </a:r>
            <a:endParaRPr lang="hu-HU" altLang="hu-HU" sz="2400" b="1" i="0" dirty="0" smtClean="0"/>
          </a:p>
        </p:txBody>
      </p:sp>
    </p:spTree>
    <p:extLst>
      <p:ext uri="{BB962C8B-B14F-4D97-AF65-F5344CB8AC3E}">
        <p14:creationId xmlns:p14="http://schemas.microsoft.com/office/powerpoint/2010/main" val="28471503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1" grpId="0"/>
      <p:bldP spid="1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5</a:t>
            </a:fld>
            <a:endParaRPr lang="hu-HU"/>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22892"/>
            <a:ext cx="9073008" cy="135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496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16632"/>
            <a:ext cx="9144000" cy="720080"/>
          </a:xfrm>
        </p:spPr>
        <p:txBody>
          <a:bodyPr>
            <a:normAutofit/>
          </a:bodyPr>
          <a:lstStyle/>
          <a:p>
            <a:r>
              <a:rPr lang="hu-HU" sz="3200" b="1" dirty="0" smtClean="0">
                <a:solidFill>
                  <a:srgbClr val="FF3300"/>
                </a:solidFill>
              </a:rPr>
              <a:t>5. TÜCSÖK KIFIZETI VALAMENNYI TARTOZÁSÁT</a:t>
            </a:r>
            <a:endParaRPr lang="hu-HU" sz="3200" b="1" dirty="0">
              <a:solidFill>
                <a:srgbClr val="FF3300"/>
              </a:solidFill>
            </a:endParaRPr>
          </a:p>
        </p:txBody>
      </p:sp>
      <p:sp>
        <p:nvSpPr>
          <p:cNvPr id="3" name="Dia számának helye 2"/>
          <p:cNvSpPr>
            <a:spLocks noGrp="1"/>
          </p:cNvSpPr>
          <p:nvPr>
            <p:ph type="sldNum" sz="quarter" idx="12"/>
          </p:nvPr>
        </p:nvSpPr>
        <p:spPr/>
        <p:txBody>
          <a:bodyPr/>
          <a:lstStyle/>
          <a:p>
            <a:pPr>
              <a:defRPr/>
            </a:pPr>
            <a:fld id="{BE9230F7-312F-4703-B1B0-D1169389C943}" type="slidenum">
              <a:rPr lang="hu-HU" smtClean="0"/>
              <a:pPr>
                <a:defRPr/>
              </a:pPr>
              <a:t>6</a:t>
            </a:fld>
            <a:endParaRPr lang="hu-HU"/>
          </a:p>
        </p:txBody>
      </p:sp>
      <p:sp>
        <p:nvSpPr>
          <p:cNvPr id="6" name="Szövegdoboz 5"/>
          <p:cNvSpPr txBox="1"/>
          <p:nvPr/>
        </p:nvSpPr>
        <p:spPr>
          <a:xfrm>
            <a:off x="179512" y="6453336"/>
            <a:ext cx="4332020" cy="369332"/>
          </a:xfrm>
          <a:prstGeom prst="rect">
            <a:avLst/>
          </a:prstGeom>
          <a:noFill/>
        </p:spPr>
        <p:txBody>
          <a:bodyPr wrap="none" rtlCol="0">
            <a:spAutoFit/>
          </a:bodyPr>
          <a:lstStyle/>
          <a:p>
            <a:r>
              <a:rPr lang="hu-HU" b="1" i="1" dirty="0"/>
              <a:t>Horváth </a:t>
            </a:r>
            <a:r>
              <a:rPr lang="hu-HU" b="1" i="1" dirty="0" smtClean="0"/>
              <a:t>Csanád illusztrációja TK.:  51. oldal</a:t>
            </a:r>
            <a:endParaRPr lang="hu-HU"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6788" y="2143125"/>
            <a:ext cx="721042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04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7</a:t>
            </a:fld>
            <a:endParaRPr lang="hu-HU"/>
          </a:p>
        </p:txBody>
      </p:sp>
      <p:sp>
        <p:nvSpPr>
          <p:cNvPr id="3" name="Szövegdoboz 2"/>
          <p:cNvSpPr txBox="1"/>
          <p:nvPr/>
        </p:nvSpPr>
        <p:spPr>
          <a:xfrm>
            <a:off x="323528" y="188640"/>
            <a:ext cx="1838965" cy="369332"/>
          </a:xfrm>
          <a:prstGeom prst="rect">
            <a:avLst/>
          </a:prstGeom>
          <a:noFill/>
        </p:spPr>
        <p:txBody>
          <a:bodyPr wrap="none" rtlCol="0">
            <a:spAutoFit/>
          </a:bodyPr>
          <a:lstStyle/>
          <a:p>
            <a:r>
              <a:rPr lang="hu-HU" b="1" dirty="0" smtClean="0">
                <a:solidFill>
                  <a:srgbClr val="FF3300"/>
                </a:solidFill>
              </a:rPr>
              <a:t>IDŐSOROSAN:</a:t>
            </a:r>
            <a:endParaRPr lang="hu-HU" b="1" dirty="0">
              <a:solidFill>
                <a:srgbClr val="FF3300"/>
              </a:solidFill>
            </a:endParaRPr>
          </a:p>
        </p:txBody>
      </p:sp>
      <p:sp>
        <p:nvSpPr>
          <p:cNvPr id="8" name="Szövegdoboz 7"/>
          <p:cNvSpPr txBox="1"/>
          <p:nvPr/>
        </p:nvSpPr>
        <p:spPr>
          <a:xfrm>
            <a:off x="323528" y="2780928"/>
            <a:ext cx="2390398" cy="369332"/>
          </a:xfrm>
          <a:prstGeom prst="rect">
            <a:avLst/>
          </a:prstGeom>
          <a:noFill/>
        </p:spPr>
        <p:txBody>
          <a:bodyPr wrap="none" rtlCol="0">
            <a:spAutoFit/>
          </a:bodyPr>
          <a:lstStyle/>
          <a:p>
            <a:r>
              <a:rPr lang="hu-HU" b="1" dirty="0" smtClean="0">
                <a:solidFill>
                  <a:srgbClr val="FF3300"/>
                </a:solidFill>
              </a:rPr>
              <a:t>SZÁMLASOROSAN</a:t>
            </a:r>
            <a:endParaRPr lang="hu-HU" b="1" dirty="0">
              <a:solidFill>
                <a:srgbClr val="FF33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548680"/>
            <a:ext cx="7442200" cy="20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3212976"/>
            <a:ext cx="7410450" cy="356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0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8</a:t>
            </a:fld>
            <a:endParaRPr lang="hu-H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68" y="144016"/>
            <a:ext cx="9289072"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églalap 2"/>
          <p:cNvSpPr/>
          <p:nvPr/>
        </p:nvSpPr>
        <p:spPr>
          <a:xfrm>
            <a:off x="2411760" y="4221088"/>
            <a:ext cx="151216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p:cNvSpPr/>
          <p:nvPr/>
        </p:nvSpPr>
        <p:spPr>
          <a:xfrm>
            <a:off x="7164288" y="4509120"/>
            <a:ext cx="187220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7164288" y="5373216"/>
            <a:ext cx="1872208" cy="28803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7164288" y="5733256"/>
            <a:ext cx="1872208" cy="28803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3650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D87FC58B-7DA9-49C8-B44F-92A3F358FBFB}" type="slidenum">
              <a:rPr lang="hu-HU" smtClean="0"/>
              <a:pPr>
                <a:defRPr/>
              </a:pPr>
              <a:t>9</a:t>
            </a:fld>
            <a:endParaRPr lang="hu-H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87" y="2665859"/>
            <a:ext cx="8747201" cy="148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018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2199</TotalTime>
  <Words>1953</Words>
  <Application>Microsoft Office PowerPoint</Application>
  <PresentationFormat>Diavetítés a képernyőre (4:3 oldalarány)</PresentationFormat>
  <Paragraphs>334</Paragraphs>
  <Slides>45</Slides>
  <Notes>16</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45</vt:i4>
      </vt:variant>
    </vt:vector>
  </HeadingPairs>
  <TitlesOfParts>
    <vt:vector size="53" baseType="lpstr">
      <vt:lpstr>Arial</vt:lpstr>
      <vt:lpstr>Calibri</vt:lpstr>
      <vt:lpstr>Palatino</vt:lpstr>
      <vt:lpstr>Symbol</vt:lpstr>
      <vt:lpstr>Tahoma</vt:lpstr>
      <vt:lpstr>Times New Roman</vt:lpstr>
      <vt:lpstr>Wingdings</vt:lpstr>
      <vt:lpstr>Office-téma</vt:lpstr>
      <vt:lpstr>  GAZDASÁGI ESEMÉNYEK NYOMON KÖVETÉSE A KETTŐS  KÖNYVELÉSBEN (FOLYTATÁS)</vt:lpstr>
      <vt:lpstr>4. TÜCSÖK NYER A LOTTÓN!</vt:lpstr>
      <vt:lpstr>PowerPoint bemutató</vt:lpstr>
      <vt:lpstr>PowerPoint bemutató</vt:lpstr>
      <vt:lpstr>PowerPoint bemutató</vt:lpstr>
      <vt:lpstr>5. TÜCSÖK KIFIZETI VALAMENNYI TARTOZÁSÁT</vt:lpstr>
      <vt:lpstr>PowerPoint bemutató</vt:lpstr>
      <vt:lpstr>PowerPoint bemutató</vt:lpstr>
      <vt:lpstr>PowerPoint bemutató</vt:lpstr>
      <vt:lpstr>6. TÜCSÖK MEGVESZI HANGYA INGATLANJÁT</vt:lpstr>
      <vt:lpstr>PowerPoint bemutató</vt:lpstr>
      <vt:lpstr>PowerPoint bemutató</vt:lpstr>
      <vt:lpstr>PowerPoint bemutató</vt:lpstr>
      <vt:lpstr>7. TÜCSÖK PÉNZZÉ TESZI AZ INGATLANT ÉS LELÉP…</vt:lpstr>
      <vt:lpstr>PowerPoint bemutató</vt:lpstr>
      <vt:lpstr>PowerPoint bemutató</vt:lpstr>
      <vt:lpstr>PowerPoint bemutató</vt:lpstr>
      <vt:lpstr>PowerPoint bemutató</vt:lpstr>
      <vt:lpstr>KÖNYVELÉSI EGYSZEREGY:  T: ESZKÖZ NŐ, FORRÁS CSÖKKEN  K: ESZKÖZ CSÖKKEN, FORRÁS NŐ!</vt:lpstr>
      <vt:lpstr>SZÁMLAREND A KETTŐS KÖNYVELÉSEN</vt:lpstr>
      <vt:lpstr>A VAGYON PONTOS NYILVÁNTARTÁSÁHOZ A GAZDASÁGI ESEMÉNYEK FELJEGYZÉSÉRE VAN SZÜKSÉG</vt:lpstr>
      <vt:lpstr>MI SZÁMÍT GAZDASÁGI  ESEMÉNYNEK?</vt:lpstr>
      <vt:lpstr>CSAK AZ A GAZDASÁGI ESEMÉNY,  AMELY  VAGYONVÁLTOZÁST OKOZ (MEGVÁLTOZTATJA A VAGYON NAGYSÁGÁT  VAGY SZERKEZETÉT)</vt:lpstr>
      <vt:lpstr>A GAZDASÁGI ESEMÉNYEK NYOMON KÖVETÉSE A BESZÁMOLÓIG</vt:lpstr>
      <vt:lpstr>PowerPoint bemutató</vt:lpstr>
      <vt:lpstr>PowerPoint bemutató</vt:lpstr>
      <vt:lpstr>MELYIK A SZÁLLÍTÓ ÉS  MELYIK A VEVŐ SZÁMLA?</vt:lpstr>
      <vt:lpstr>PowerPoint bemutató</vt:lpstr>
      <vt:lpstr>PowerPoint bemutató</vt:lpstr>
      <vt:lpstr>PowerPoint bemutató</vt:lpstr>
      <vt:lpstr>HOVÁ TŰNT A NYERESÉG? </vt:lpstr>
      <vt:lpstr>ÜZLETI FELJEGYZÉSEINK VONATKOZHATNAK</vt:lpstr>
      <vt:lpstr>PowerPoint bemutató</vt:lpstr>
      <vt:lpstr>PowerPoint bemutató</vt:lpstr>
      <vt:lpstr>PowerPoint bemutató</vt:lpstr>
      <vt:lpstr>PowerPoint bemutató</vt:lpstr>
      <vt:lpstr>PowerPoint bemutató</vt:lpstr>
      <vt:lpstr>PowerPoint bemutató</vt:lpstr>
      <vt:lpstr>PowerPoint bemutató</vt:lpstr>
      <vt:lpstr>A PÉNZÁRAMLÁS ZAVARTALANSÁGA LEGALÁBB ANNYIRA FONTOS AZ ÜZLETI ÉLETBEN, MINT A JÖVEDELEM (PROFIT) SZERZÉS.</vt:lpstr>
      <vt:lpstr>A CÉG, HA NÖVEKEDNI, FEJLŐDNI AKAR, TÁPLÁLÉKRA VAN SZÜKSÉGE – EBBŐL LESZ A NYERESÉG.</vt:lpstr>
      <vt:lpstr>ÉHEZNI LEHET EGY DARABIG – ÍGY A NYERESÉG HIÁNYÁT TÚL LEHET ÉLNI!</vt:lpstr>
      <vt:lpstr>A PÉNZÁRAMLÁS  AZONBAN OLYAN,  MINT A LÉGZÉS: </vt:lpstr>
      <vt:lpstr>AHOGY  FOLYAMATOS BE- ÉS KILÉGZÉS NÉLKÜL MEGHALNÁNK, </vt:lpstr>
      <vt:lpstr>PowerPoint bemutató</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TÜCSÖK KIFIZETI VALAMENNYI TARTOZÁSÁT</dc:title>
  <dc:creator>LaabA</dc:creator>
  <cp:lastModifiedBy>BaranyM</cp:lastModifiedBy>
  <cp:revision>31</cp:revision>
  <dcterms:created xsi:type="dcterms:W3CDTF">2016-09-19T04:53:34Z</dcterms:created>
  <dcterms:modified xsi:type="dcterms:W3CDTF">2016-09-20T20:00:56Z</dcterms:modified>
</cp:coreProperties>
</file>