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1" r:id="rId1"/>
  </p:sldMasterIdLst>
  <p:notesMasterIdLst>
    <p:notesMasterId r:id="rId34"/>
  </p:notesMasterIdLst>
  <p:handoutMasterIdLst>
    <p:handoutMasterId r:id="rId35"/>
  </p:handoutMasterIdLst>
  <p:sldIdLst>
    <p:sldId id="1401" r:id="rId2"/>
    <p:sldId id="1402" r:id="rId3"/>
    <p:sldId id="1403" r:id="rId4"/>
    <p:sldId id="1404" r:id="rId5"/>
    <p:sldId id="1406" r:id="rId6"/>
    <p:sldId id="1407" r:id="rId7"/>
    <p:sldId id="1408" r:id="rId8"/>
    <p:sldId id="1409" r:id="rId9"/>
    <p:sldId id="1410" r:id="rId10"/>
    <p:sldId id="1411" r:id="rId11"/>
    <p:sldId id="1412" r:id="rId12"/>
    <p:sldId id="1413" r:id="rId13"/>
    <p:sldId id="1414" r:id="rId14"/>
    <p:sldId id="1415" r:id="rId15"/>
    <p:sldId id="1416" r:id="rId16"/>
    <p:sldId id="1417" r:id="rId17"/>
    <p:sldId id="1419" r:id="rId18"/>
    <p:sldId id="1420" r:id="rId19"/>
    <p:sldId id="1421" r:id="rId20"/>
    <p:sldId id="1422" r:id="rId21"/>
    <p:sldId id="1423" r:id="rId22"/>
    <p:sldId id="1424" r:id="rId23"/>
    <p:sldId id="1425" r:id="rId24"/>
    <p:sldId id="1426" r:id="rId25"/>
    <p:sldId id="1427" r:id="rId26"/>
    <p:sldId id="1428" r:id="rId27"/>
    <p:sldId id="1429" r:id="rId28"/>
    <p:sldId id="1430" r:id="rId29"/>
    <p:sldId id="1431" r:id="rId30"/>
    <p:sldId id="1432" r:id="rId31"/>
    <p:sldId id="1433" r:id="rId32"/>
    <p:sldId id="1434" r:id="rId33"/>
  </p:sldIdLst>
  <p:sldSz cx="9144000" cy="5715000" type="screen16x10"/>
  <p:notesSz cx="6858000" cy="9144000"/>
  <p:defaultTextStyle>
    <a:defPPr>
      <a:defRPr lang="en-US"/>
    </a:defPPr>
    <a:lvl1pPr marL="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orient="horz" pos="1800">
          <p15:clr>
            <a:srgbClr val="A4A3A4"/>
          </p15:clr>
        </p15:guide>
        <p15:guide id="8" pos="2880">
          <p15:clr>
            <a:srgbClr val="A4A3A4"/>
          </p15:clr>
        </p15:guide>
        <p15:guide id="9" pos="7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78" autoAdjust="0"/>
    <p:restoredTop sz="83659" autoAdjust="0"/>
  </p:normalViewPr>
  <p:slideViewPr>
    <p:cSldViewPr snapToGrid="0" showGuides="1">
      <p:cViewPr varScale="1">
        <p:scale>
          <a:sx n="112" d="100"/>
          <a:sy n="112" d="100"/>
        </p:scale>
        <p:origin x="1128" y="90"/>
      </p:cViewPr>
      <p:guideLst>
        <p:guide orient="horz" pos="2160"/>
        <p:guide pos="3839"/>
        <p:guide pos="1007"/>
        <p:guide orient="horz" pos="1800"/>
        <p:guide pos="2880"/>
        <p:guide pos="7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5750"/>
    </p:cViewPr>
  </p:sorterViewPr>
  <p:notesViewPr>
    <p:cSldViewPr snapToGrid="0" showGuides="1">
      <p:cViewPr varScale="1">
        <p:scale>
          <a:sx n="91" d="100"/>
          <a:sy n="91" d="100"/>
        </p:scale>
        <p:origin x="-216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24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6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8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66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59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5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0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25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8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6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8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3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5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73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4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6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6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3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686800" y="4699000"/>
            <a:ext cx="457200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8200" y="4699000"/>
            <a:ext cx="228600" cy="10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1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914400" cy="571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699000"/>
            <a:ext cx="9144000" cy="1016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8682231" y="4699000"/>
            <a:ext cx="0" cy="101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" y="4702610"/>
            <a:ext cx="912352" cy="101239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914401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1" y="4692670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333502"/>
            <a:ext cx="6785758" cy="1574703"/>
          </a:xfrm>
        </p:spPr>
        <p:txBody>
          <a:bodyPr>
            <a:noAutofit/>
          </a:bodyPr>
          <a:lstStyle>
            <a:lvl1pPr algn="ctr">
              <a:defRPr sz="4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602" y="3345756"/>
            <a:ext cx="6778884" cy="93007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5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9" name="Szövegdoboz 18"/>
          <p:cNvSpPr txBox="1"/>
          <p:nvPr userDrawn="1"/>
        </p:nvSpPr>
        <p:spPr>
          <a:xfrm>
            <a:off x="55973" y="4860132"/>
            <a:ext cx="74314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7568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534390"/>
            <a:ext cx="8819408" cy="442355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 userDrawn="1"/>
        </p:nvGrpSpPr>
        <p:grpSpPr>
          <a:xfrm>
            <a:off x="-1" y="5500049"/>
            <a:ext cx="9144001" cy="221776"/>
            <a:chOff x="-1" y="5558051"/>
            <a:chExt cx="9144001" cy="163773"/>
          </a:xfrm>
        </p:grpSpPr>
        <p:sp>
          <p:nvSpPr>
            <p:cNvPr id="34" name="Rectangle 25"/>
            <p:cNvSpPr/>
            <p:nvPr userDrawn="1"/>
          </p:nvSpPr>
          <p:spPr>
            <a:xfrm>
              <a:off x="8686800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6"/>
            <p:cNvSpPr/>
            <p:nvPr userDrawn="1"/>
          </p:nvSpPr>
          <p:spPr>
            <a:xfrm>
              <a:off x="8458200" y="5561470"/>
              <a:ext cx="2286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7"/>
            <p:cNvSpPr/>
            <p:nvPr userDrawn="1"/>
          </p:nvSpPr>
          <p:spPr>
            <a:xfrm>
              <a:off x="914401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8"/>
            <p:cNvSpPr/>
            <p:nvPr userDrawn="1"/>
          </p:nvSpPr>
          <p:spPr>
            <a:xfrm>
              <a:off x="-1" y="5561470"/>
              <a:ext cx="9144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9"/>
            <p:cNvSpPr/>
            <p:nvPr userDrawn="1"/>
          </p:nvSpPr>
          <p:spPr>
            <a:xfrm>
              <a:off x="0" y="5560495"/>
              <a:ext cx="9144000" cy="161329"/>
            </a:xfrm>
            <a:prstGeom prst="rect">
              <a:avLst/>
            </a:prstGeom>
            <a:solidFill>
              <a:schemeClr val="accent1">
                <a:lumMod val="7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30"/>
            <p:cNvCxnSpPr/>
            <p:nvPr userDrawn="1"/>
          </p:nvCxnSpPr>
          <p:spPr bwMode="white">
            <a:xfrm>
              <a:off x="8682231" y="5560390"/>
              <a:ext cx="0" cy="161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31"/>
            <p:cNvSpPr/>
            <p:nvPr userDrawn="1"/>
          </p:nvSpPr>
          <p:spPr>
            <a:xfrm>
              <a:off x="1" y="5560495"/>
              <a:ext cx="912352" cy="161329"/>
            </a:xfrm>
            <a:prstGeom prst="rect">
              <a:avLst/>
            </a:prstGeom>
            <a:solidFill>
              <a:schemeClr val="accent1">
                <a:lumMod val="5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Straight Connector 32"/>
            <p:cNvCxnSpPr/>
            <p:nvPr userDrawn="1"/>
          </p:nvCxnSpPr>
          <p:spPr bwMode="white">
            <a:xfrm>
              <a:off x="914401" y="5558051"/>
              <a:ext cx="0" cy="16377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8686800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3419"/>
            <a:ext cx="2286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3419"/>
            <a:ext cx="9144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444"/>
            <a:ext cx="9144000" cy="161329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2339"/>
            <a:ext cx="0" cy="1614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2444"/>
            <a:ext cx="912352" cy="161329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1637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 userDrawn="1">
            <p:ph idx="1"/>
          </p:nvPr>
        </p:nvSpPr>
        <p:spPr>
          <a:xfrm>
            <a:off x="152400" y="279779"/>
            <a:ext cx="8819408" cy="512473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5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4838700"/>
            <a:ext cx="457200" cy="87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4838700"/>
            <a:ext cx="228600" cy="876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4838700"/>
            <a:ext cx="457200" cy="87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838700"/>
            <a:ext cx="9144000" cy="8763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8682231" y="4699000"/>
            <a:ext cx="0" cy="101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4838700"/>
            <a:ext cx="912352" cy="8763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4699000"/>
            <a:ext cx="0" cy="101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0"/>
            <a:ext cx="4572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0"/>
            <a:ext cx="228600" cy="5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0"/>
            <a:ext cx="4572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0"/>
            <a:ext cx="914400" cy="5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508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50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5080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50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5296961"/>
            <a:ext cx="914400" cy="304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0" y="5296961"/>
            <a:ext cx="298132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0526" y="5296961"/>
            <a:ext cx="4572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5" name="Szövegdoboz 24"/>
          <p:cNvSpPr txBox="1"/>
          <p:nvPr userDrawn="1"/>
        </p:nvSpPr>
        <p:spPr>
          <a:xfrm>
            <a:off x="55973" y="4987379"/>
            <a:ext cx="7431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BME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409700"/>
            <a:ext cx="8763000" cy="3276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52400" y="647435"/>
            <a:ext cx="8763000" cy="60986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27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6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1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1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154" y="144378"/>
            <a:ext cx="7768962" cy="532139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1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33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5715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978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" cy="5715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978" y="613516"/>
            <a:ext cx="457200" cy="5080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7" tIns="35664" rIns="71327" bIns="35664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462978" y="613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462978" y="1121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462978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029" y="148167"/>
            <a:ext cx="7775837" cy="986239"/>
          </a:xfrm>
          <a:prstGeom prst="rect">
            <a:avLst/>
          </a:prstGeom>
        </p:spPr>
        <p:txBody>
          <a:bodyPr vert="horz" lIns="71327" tIns="35664" rIns="71327" bIns="35664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1251283"/>
            <a:ext cx="7762087" cy="4228242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456129" y="677876"/>
            <a:ext cx="45731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6495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6" r:id="rId3"/>
    <p:sldLayoutId id="2147483691" r:id="rId4"/>
    <p:sldLayoutId id="2147483694" r:id="rId5"/>
    <p:sldLayoutId id="2147483687" r:id="rId6"/>
    <p:sldLayoutId id="2147483684" r:id="rId7"/>
    <p:sldLayoutId id="2147483688" r:id="rId8"/>
    <p:sldLayoutId id="2147483692" r:id="rId9"/>
    <p:sldLayoutId id="2147483693" r:id="rId10"/>
    <p:sldLayoutId id="2147483689" r:id="rId11"/>
    <p:sldLayoutId id="2147483690" r:id="rId12"/>
    <p:sldLayoutId id="214748369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71327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2584" indent="-192584" algn="l" defTabSz="713274" rtl="0" eaLnBrk="1" latinLnBrk="0" hangingPunct="1">
        <a:lnSpc>
          <a:spcPct val="90000"/>
        </a:lnSpc>
        <a:spcBef>
          <a:spcPts val="1092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3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46088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8650" indent="-192088" algn="l" defTabSz="713274" rtl="0" eaLnBrk="1" latinLnBrk="0" hangingPunct="1">
        <a:lnSpc>
          <a:spcPct val="90000"/>
        </a:lnSpc>
        <a:spcBef>
          <a:spcPts val="468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048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1913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44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75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7506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3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74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1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55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18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825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46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10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1.5	A pénz, mint általános termelési tényező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465562"/>
                </a:solidFill>
              </a:rPr>
              <a:t>A pénznek (csak) két paramétere van: időbelisége és kockázatossága. </a:t>
            </a:r>
            <a:endParaRPr lang="hu-HU" dirty="0"/>
          </a:p>
          <a:p>
            <a:pPr lvl="1"/>
            <a:r>
              <a:rPr lang="hu-HU" dirty="0"/>
              <a:t>E két minőségi paraméter rendkívül kevés</a:t>
            </a:r>
            <a:r>
              <a:rPr lang="hu-HU" dirty="0" smtClean="0"/>
              <a:t>. </a:t>
            </a:r>
          </a:p>
          <a:p>
            <a:pPr lvl="2"/>
            <a:r>
              <a:rPr lang="hu-HU" dirty="0" smtClean="0"/>
              <a:t>Ehhez képest a többi termelési tényező sokkal bonyolultabb. </a:t>
            </a:r>
          </a:p>
          <a:p>
            <a:r>
              <a:rPr lang="hu-HU" dirty="0"/>
              <a:t>E fejezetben </a:t>
            </a:r>
            <a:r>
              <a:rPr lang="hu-HU" dirty="0" smtClean="0"/>
              <a:t>a </a:t>
            </a:r>
            <a:r>
              <a:rPr lang="hu-HU" dirty="0"/>
              <a:t>pénz, a pénztőke </a:t>
            </a:r>
            <a:r>
              <a:rPr lang="hu-HU" dirty="0" smtClean="0"/>
              <a:t>árazódását próbáljuk megérteni.</a:t>
            </a:r>
          </a:p>
          <a:p>
            <a:pPr lvl="1"/>
            <a:r>
              <a:rPr lang="hu-HU" dirty="0" smtClean="0"/>
              <a:t>Majd ezen keresztül a többi termelési tényezőjét is. </a:t>
            </a:r>
            <a:endParaRPr lang="hu-HU" dirty="0">
              <a:solidFill>
                <a:srgbClr val="46556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2840774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397560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487010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440238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367347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2779358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 rot="414520">
            <a:off x="3730529" y="3506135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34" name="Ellipszis 33"/>
          <p:cNvSpPr/>
          <p:nvPr/>
        </p:nvSpPr>
        <p:spPr>
          <a:xfrm rot="21900000">
            <a:off x="4370048" y="3277069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1546118" y="460374"/>
            <a:ext cx="0" cy="2937183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1135915" y="537716"/>
            <a:ext cx="3899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Egyenes összekötő 49"/>
          <p:cNvCxnSpPr/>
          <p:nvPr/>
        </p:nvCxnSpPr>
        <p:spPr>
          <a:xfrm flipH="1">
            <a:off x="1475382" y="1112609"/>
            <a:ext cx="157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flipV="1">
            <a:off x="2065354" y="2706739"/>
            <a:ext cx="0" cy="6311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al oldali kapcsos zárójel 34"/>
          <p:cNvSpPr/>
          <p:nvPr/>
        </p:nvSpPr>
        <p:spPr>
          <a:xfrm>
            <a:off x="1250989" y="1757743"/>
            <a:ext cx="297320" cy="1645546"/>
          </a:xfrm>
          <a:prstGeom prst="leftBrace">
            <a:avLst>
              <a:gd name="adj1" fmla="val 68710"/>
              <a:gd name="adj2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54" name="Bal oldali kapcsos zárójel 53"/>
          <p:cNvSpPr/>
          <p:nvPr/>
        </p:nvSpPr>
        <p:spPr>
          <a:xfrm>
            <a:off x="1189281" y="2767510"/>
            <a:ext cx="353418" cy="626429"/>
          </a:xfrm>
          <a:prstGeom prst="leftBrace">
            <a:avLst>
              <a:gd name="adj1" fmla="val 178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8" name="Egyenes összekötő 67"/>
          <p:cNvCxnSpPr/>
          <p:nvPr/>
        </p:nvCxnSpPr>
        <p:spPr>
          <a:xfrm>
            <a:off x="2079337" y="3336618"/>
            <a:ext cx="2448772" cy="6837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1569339" y="1765872"/>
            <a:ext cx="2483480" cy="6977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4059038" y="2472995"/>
            <a:ext cx="0" cy="16361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4072726" y="4028710"/>
            <a:ext cx="504884" cy="661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zis 81"/>
          <p:cNvSpPr/>
          <p:nvPr/>
        </p:nvSpPr>
        <p:spPr>
          <a:xfrm rot="414520">
            <a:off x="4465417" y="3996993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84" name="Bal oldali kapcsos zárójel 83"/>
          <p:cNvSpPr/>
          <p:nvPr/>
        </p:nvSpPr>
        <p:spPr>
          <a:xfrm>
            <a:off x="1194891" y="1121963"/>
            <a:ext cx="353418" cy="626429"/>
          </a:xfrm>
          <a:prstGeom prst="leftBrace">
            <a:avLst>
              <a:gd name="adj1" fmla="val 178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87" name="Egyenes összekötő 86"/>
          <p:cNvCxnSpPr/>
          <p:nvPr/>
        </p:nvCxnSpPr>
        <p:spPr>
          <a:xfrm flipV="1">
            <a:off x="1562519" y="2711411"/>
            <a:ext cx="431534" cy="5655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8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10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70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reeform 8"/>
          <p:cNvSpPr>
            <a:spLocks/>
          </p:cNvSpPr>
          <p:nvPr/>
        </p:nvSpPr>
        <p:spPr bwMode="auto">
          <a:xfrm>
            <a:off x="3775409" y="3141498"/>
            <a:ext cx="1648901" cy="1168365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0000 w 10018"/>
              <a:gd name="connsiteY0" fmla="*/ 0 h 10849"/>
              <a:gd name="connsiteX1" fmla="*/ 707 w 10018"/>
              <a:gd name="connsiteY1" fmla="*/ 2972 h 10849"/>
              <a:gd name="connsiteX2" fmla="*/ 1569 w 10018"/>
              <a:gd name="connsiteY2" fmla="*/ 6533 h 10849"/>
              <a:gd name="connsiteX3" fmla="*/ 10018 w 10018"/>
              <a:gd name="connsiteY3" fmla="*/ 10849 h 1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18" h="10849">
                <a:moveTo>
                  <a:pt x="10000" y="0"/>
                </a:moveTo>
                <a:cubicBezTo>
                  <a:pt x="6926" y="666"/>
                  <a:pt x="2112" y="1883"/>
                  <a:pt x="707" y="2972"/>
                </a:cubicBezTo>
                <a:cubicBezTo>
                  <a:pt x="-698" y="4061"/>
                  <a:pt x="201" y="5381"/>
                  <a:pt x="1569" y="6533"/>
                </a:cubicBezTo>
                <a:cubicBezTo>
                  <a:pt x="2937" y="7684"/>
                  <a:pt x="8149" y="10062"/>
                  <a:pt x="10018" y="10849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2840774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397560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487010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440238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1558120" y="2453076"/>
            <a:ext cx="691417" cy="1942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367347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2779358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2263897" y="2641289"/>
            <a:ext cx="0" cy="9692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3766039" y="1755174"/>
            <a:ext cx="0" cy="13592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1562520" y="1785791"/>
            <a:ext cx="2179389" cy="28562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flipV="1">
            <a:off x="2260756" y="3314467"/>
            <a:ext cx="2173718" cy="28487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>
            <a:endCxn id="34" idx="1"/>
          </p:cNvCxnSpPr>
          <p:nvPr/>
        </p:nvCxnSpPr>
        <p:spPr>
          <a:xfrm>
            <a:off x="3768381" y="3112226"/>
            <a:ext cx="624640" cy="1702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zis 10"/>
          <p:cNvSpPr/>
          <p:nvPr/>
        </p:nvSpPr>
        <p:spPr>
          <a:xfrm rot="414520">
            <a:off x="3730529" y="3506135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34" name="Ellipszis 33"/>
          <p:cNvSpPr/>
          <p:nvPr/>
        </p:nvSpPr>
        <p:spPr>
          <a:xfrm rot="21900000">
            <a:off x="4370048" y="3277069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1546118" y="460374"/>
            <a:ext cx="0" cy="2937183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1135915" y="537716"/>
            <a:ext cx="3899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al oldali kapcsos zárójel 44"/>
          <p:cNvSpPr/>
          <p:nvPr/>
        </p:nvSpPr>
        <p:spPr>
          <a:xfrm>
            <a:off x="1408065" y="2449620"/>
            <a:ext cx="145855" cy="953668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46" name="Bal oldali kapcsos zárójel 45"/>
          <p:cNvSpPr/>
          <p:nvPr/>
        </p:nvSpPr>
        <p:spPr>
          <a:xfrm>
            <a:off x="1340747" y="2080307"/>
            <a:ext cx="201953" cy="1322982"/>
          </a:xfrm>
          <a:prstGeom prst="leftBrace">
            <a:avLst>
              <a:gd name="adj1" fmla="val 3419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50" name="Egyenes összekötő 49"/>
          <p:cNvCxnSpPr/>
          <p:nvPr/>
        </p:nvCxnSpPr>
        <p:spPr>
          <a:xfrm flipH="1">
            <a:off x="1475382" y="1112609"/>
            <a:ext cx="157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al oldali kapcsos zárójel 50"/>
          <p:cNvSpPr/>
          <p:nvPr/>
        </p:nvSpPr>
        <p:spPr>
          <a:xfrm>
            <a:off x="1396845" y="1117289"/>
            <a:ext cx="145855" cy="953668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57" name="Egyenes összekötő 56"/>
          <p:cNvCxnSpPr/>
          <p:nvPr/>
        </p:nvCxnSpPr>
        <p:spPr>
          <a:xfrm flipV="1">
            <a:off x="2065354" y="2706739"/>
            <a:ext cx="0" cy="6311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al oldali kapcsos zárójel 34"/>
          <p:cNvSpPr/>
          <p:nvPr/>
        </p:nvSpPr>
        <p:spPr>
          <a:xfrm>
            <a:off x="1250989" y="1757743"/>
            <a:ext cx="297320" cy="1645546"/>
          </a:xfrm>
          <a:prstGeom prst="leftBrace">
            <a:avLst>
              <a:gd name="adj1" fmla="val 68710"/>
              <a:gd name="adj2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54" name="Bal oldali kapcsos zárójel 53"/>
          <p:cNvSpPr/>
          <p:nvPr/>
        </p:nvSpPr>
        <p:spPr>
          <a:xfrm>
            <a:off x="1189281" y="2767510"/>
            <a:ext cx="353418" cy="626429"/>
          </a:xfrm>
          <a:prstGeom prst="leftBrace">
            <a:avLst>
              <a:gd name="adj1" fmla="val 178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8" name="Egyenes összekötő 67"/>
          <p:cNvCxnSpPr/>
          <p:nvPr/>
        </p:nvCxnSpPr>
        <p:spPr>
          <a:xfrm>
            <a:off x="2079337" y="3336618"/>
            <a:ext cx="2448772" cy="6837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1569339" y="1765872"/>
            <a:ext cx="2483480" cy="6977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4059038" y="2472995"/>
            <a:ext cx="0" cy="16361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4072726" y="4028710"/>
            <a:ext cx="504884" cy="661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zis 81"/>
          <p:cNvSpPr/>
          <p:nvPr/>
        </p:nvSpPr>
        <p:spPr>
          <a:xfrm rot="414520">
            <a:off x="4465417" y="3996993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84" name="Bal oldali kapcsos zárójel 83"/>
          <p:cNvSpPr/>
          <p:nvPr/>
        </p:nvSpPr>
        <p:spPr>
          <a:xfrm>
            <a:off x="1194891" y="1121963"/>
            <a:ext cx="353418" cy="626429"/>
          </a:xfrm>
          <a:prstGeom prst="leftBrace">
            <a:avLst>
              <a:gd name="adj1" fmla="val 178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87" name="Egyenes összekötő 86"/>
          <p:cNvCxnSpPr/>
          <p:nvPr/>
        </p:nvCxnSpPr>
        <p:spPr>
          <a:xfrm flipV="1">
            <a:off x="1562519" y="2711411"/>
            <a:ext cx="431534" cy="5655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1547665" y="3397559"/>
            <a:ext cx="5318751" cy="3440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8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11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8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8"/>
          <p:cNvSpPr>
            <a:spLocks/>
          </p:cNvSpPr>
          <p:nvPr/>
        </p:nvSpPr>
        <p:spPr bwMode="auto">
          <a:xfrm>
            <a:off x="3782256" y="3590128"/>
            <a:ext cx="1735148" cy="1193134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0000 w 10018"/>
              <a:gd name="connsiteY0" fmla="*/ 0 h 10849"/>
              <a:gd name="connsiteX1" fmla="*/ 707 w 10018"/>
              <a:gd name="connsiteY1" fmla="*/ 2972 h 10849"/>
              <a:gd name="connsiteX2" fmla="*/ 1569 w 10018"/>
              <a:gd name="connsiteY2" fmla="*/ 6533 h 10849"/>
              <a:gd name="connsiteX3" fmla="*/ 10018 w 10018"/>
              <a:gd name="connsiteY3" fmla="*/ 10849 h 10849"/>
              <a:gd name="connsiteX0" fmla="*/ 10542 w 10542"/>
              <a:gd name="connsiteY0" fmla="*/ 0 h 10941"/>
              <a:gd name="connsiteX1" fmla="*/ 744 w 10542"/>
              <a:gd name="connsiteY1" fmla="*/ 3064 h 10941"/>
              <a:gd name="connsiteX2" fmla="*/ 1606 w 10542"/>
              <a:gd name="connsiteY2" fmla="*/ 6625 h 10941"/>
              <a:gd name="connsiteX3" fmla="*/ 10055 w 10542"/>
              <a:gd name="connsiteY3" fmla="*/ 10941 h 10941"/>
              <a:gd name="connsiteX0" fmla="*/ 10542 w 10542"/>
              <a:gd name="connsiteY0" fmla="*/ 0 h 11079"/>
              <a:gd name="connsiteX1" fmla="*/ 744 w 10542"/>
              <a:gd name="connsiteY1" fmla="*/ 3064 h 11079"/>
              <a:gd name="connsiteX2" fmla="*/ 1606 w 10542"/>
              <a:gd name="connsiteY2" fmla="*/ 6625 h 11079"/>
              <a:gd name="connsiteX3" fmla="*/ 10308 w 10542"/>
              <a:gd name="connsiteY3" fmla="*/ 11079 h 1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42" h="11079">
                <a:moveTo>
                  <a:pt x="10542" y="0"/>
                </a:moveTo>
                <a:cubicBezTo>
                  <a:pt x="7468" y="666"/>
                  <a:pt x="2233" y="1960"/>
                  <a:pt x="744" y="3064"/>
                </a:cubicBezTo>
                <a:cubicBezTo>
                  <a:pt x="-745" y="4168"/>
                  <a:pt x="238" y="5473"/>
                  <a:pt x="1606" y="6625"/>
                </a:cubicBezTo>
                <a:cubicBezTo>
                  <a:pt x="2974" y="7776"/>
                  <a:pt x="8439" y="10292"/>
                  <a:pt x="10308" y="11079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6" name="Freeform 8"/>
          <p:cNvSpPr>
            <a:spLocks/>
          </p:cNvSpPr>
          <p:nvPr/>
        </p:nvSpPr>
        <p:spPr bwMode="auto">
          <a:xfrm>
            <a:off x="3226017" y="3496568"/>
            <a:ext cx="2118498" cy="1311234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1384 w 11384"/>
              <a:gd name="connsiteY0" fmla="*/ 0 h 10396"/>
              <a:gd name="connsiteX1" fmla="*/ 802 w 11384"/>
              <a:gd name="connsiteY1" fmla="*/ 3085 h 10396"/>
              <a:gd name="connsiteX2" fmla="*/ 1664 w 11384"/>
              <a:gd name="connsiteY2" fmla="*/ 6646 h 10396"/>
              <a:gd name="connsiteX3" fmla="*/ 9091 w 11384"/>
              <a:gd name="connsiteY3" fmla="*/ 10396 h 10396"/>
              <a:gd name="connsiteX0" fmla="*/ 11384 w 12069"/>
              <a:gd name="connsiteY0" fmla="*/ 0 h 12094"/>
              <a:gd name="connsiteX1" fmla="*/ 802 w 12069"/>
              <a:gd name="connsiteY1" fmla="*/ 3085 h 12094"/>
              <a:gd name="connsiteX2" fmla="*/ 1664 w 12069"/>
              <a:gd name="connsiteY2" fmla="*/ 6646 h 12094"/>
              <a:gd name="connsiteX3" fmla="*/ 12069 w 12069"/>
              <a:gd name="connsiteY3" fmla="*/ 12094 h 12094"/>
              <a:gd name="connsiteX0" fmla="*/ 11215 w 11900"/>
              <a:gd name="connsiteY0" fmla="*/ 0 h 12094"/>
              <a:gd name="connsiteX1" fmla="*/ 633 w 11900"/>
              <a:gd name="connsiteY1" fmla="*/ 3085 h 12094"/>
              <a:gd name="connsiteX2" fmla="*/ 2028 w 11900"/>
              <a:gd name="connsiteY2" fmla="*/ 7155 h 12094"/>
              <a:gd name="connsiteX3" fmla="*/ 11900 w 11900"/>
              <a:gd name="connsiteY3" fmla="*/ 12094 h 12094"/>
              <a:gd name="connsiteX0" fmla="*/ 11081 w 11766"/>
              <a:gd name="connsiteY0" fmla="*/ 0 h 12094"/>
              <a:gd name="connsiteX1" fmla="*/ 499 w 11766"/>
              <a:gd name="connsiteY1" fmla="*/ 3085 h 12094"/>
              <a:gd name="connsiteX2" fmla="*/ 2433 w 11766"/>
              <a:gd name="connsiteY2" fmla="*/ 6971 h 12094"/>
              <a:gd name="connsiteX3" fmla="*/ 11766 w 11766"/>
              <a:gd name="connsiteY3" fmla="*/ 12094 h 12094"/>
              <a:gd name="connsiteX0" fmla="*/ 10402 w 11087"/>
              <a:gd name="connsiteY0" fmla="*/ 0 h 12094"/>
              <a:gd name="connsiteX1" fmla="*/ 662 w 11087"/>
              <a:gd name="connsiteY1" fmla="*/ 2901 h 12094"/>
              <a:gd name="connsiteX2" fmla="*/ 1754 w 11087"/>
              <a:gd name="connsiteY2" fmla="*/ 6971 h 12094"/>
              <a:gd name="connsiteX3" fmla="*/ 11087 w 11087"/>
              <a:gd name="connsiteY3" fmla="*/ 12094 h 12094"/>
              <a:gd name="connsiteX0" fmla="*/ 10689 w 11374"/>
              <a:gd name="connsiteY0" fmla="*/ 0 h 12094"/>
              <a:gd name="connsiteX1" fmla="*/ 579 w 11374"/>
              <a:gd name="connsiteY1" fmla="*/ 2901 h 12094"/>
              <a:gd name="connsiteX2" fmla="*/ 2041 w 11374"/>
              <a:gd name="connsiteY2" fmla="*/ 6971 h 12094"/>
              <a:gd name="connsiteX3" fmla="*/ 11374 w 11374"/>
              <a:gd name="connsiteY3" fmla="*/ 12094 h 12094"/>
              <a:gd name="connsiteX0" fmla="*/ 11282 w 11967"/>
              <a:gd name="connsiteY0" fmla="*/ 0 h 12094"/>
              <a:gd name="connsiteX1" fmla="*/ 465 w 11967"/>
              <a:gd name="connsiteY1" fmla="*/ 3039 h 12094"/>
              <a:gd name="connsiteX2" fmla="*/ 2634 w 11967"/>
              <a:gd name="connsiteY2" fmla="*/ 6971 h 12094"/>
              <a:gd name="connsiteX3" fmla="*/ 11967 w 11967"/>
              <a:gd name="connsiteY3" fmla="*/ 12094 h 12094"/>
              <a:gd name="connsiteX0" fmla="*/ 11175 w 11860"/>
              <a:gd name="connsiteY0" fmla="*/ 0 h 12094"/>
              <a:gd name="connsiteX1" fmla="*/ 358 w 11860"/>
              <a:gd name="connsiteY1" fmla="*/ 3039 h 12094"/>
              <a:gd name="connsiteX2" fmla="*/ 2527 w 11860"/>
              <a:gd name="connsiteY2" fmla="*/ 6971 h 12094"/>
              <a:gd name="connsiteX3" fmla="*/ 11860 w 11860"/>
              <a:gd name="connsiteY3" fmla="*/ 12094 h 12094"/>
              <a:gd name="connsiteX0" fmla="*/ 11066 w 11953"/>
              <a:gd name="connsiteY0" fmla="*/ 0 h 12278"/>
              <a:gd name="connsiteX1" fmla="*/ 451 w 11953"/>
              <a:gd name="connsiteY1" fmla="*/ 3223 h 12278"/>
              <a:gd name="connsiteX2" fmla="*/ 2620 w 11953"/>
              <a:gd name="connsiteY2" fmla="*/ 7155 h 12278"/>
              <a:gd name="connsiteX3" fmla="*/ 11953 w 11953"/>
              <a:gd name="connsiteY3" fmla="*/ 12278 h 12278"/>
              <a:gd name="connsiteX0" fmla="*/ 11066 w 11717"/>
              <a:gd name="connsiteY0" fmla="*/ 0 h 12324"/>
              <a:gd name="connsiteX1" fmla="*/ 451 w 11717"/>
              <a:gd name="connsiteY1" fmla="*/ 3223 h 12324"/>
              <a:gd name="connsiteX2" fmla="*/ 2620 w 11717"/>
              <a:gd name="connsiteY2" fmla="*/ 7155 h 12324"/>
              <a:gd name="connsiteX3" fmla="*/ 11717 w 11717"/>
              <a:gd name="connsiteY3" fmla="*/ 12324 h 12324"/>
              <a:gd name="connsiteX0" fmla="*/ 11066 w 11717"/>
              <a:gd name="connsiteY0" fmla="*/ 0 h 12324"/>
              <a:gd name="connsiteX1" fmla="*/ 451 w 11717"/>
              <a:gd name="connsiteY1" fmla="*/ 3223 h 12324"/>
              <a:gd name="connsiteX2" fmla="*/ 2620 w 11717"/>
              <a:gd name="connsiteY2" fmla="*/ 7155 h 12324"/>
              <a:gd name="connsiteX3" fmla="*/ 11717 w 11717"/>
              <a:gd name="connsiteY3" fmla="*/ 12324 h 12324"/>
              <a:gd name="connsiteX0" fmla="*/ 11066 w 11717"/>
              <a:gd name="connsiteY0" fmla="*/ 0 h 12324"/>
              <a:gd name="connsiteX1" fmla="*/ 451 w 11717"/>
              <a:gd name="connsiteY1" fmla="*/ 3223 h 12324"/>
              <a:gd name="connsiteX2" fmla="*/ 2620 w 11717"/>
              <a:gd name="connsiteY2" fmla="*/ 7155 h 12324"/>
              <a:gd name="connsiteX3" fmla="*/ 11717 w 11717"/>
              <a:gd name="connsiteY3" fmla="*/ 12324 h 12324"/>
              <a:gd name="connsiteX0" fmla="*/ 11094 w 11745"/>
              <a:gd name="connsiteY0" fmla="*/ 0 h 12324"/>
              <a:gd name="connsiteX1" fmla="*/ 479 w 11745"/>
              <a:gd name="connsiteY1" fmla="*/ 3223 h 12324"/>
              <a:gd name="connsiteX2" fmla="*/ 2513 w 11745"/>
              <a:gd name="connsiteY2" fmla="*/ 7247 h 12324"/>
              <a:gd name="connsiteX3" fmla="*/ 11745 w 11745"/>
              <a:gd name="connsiteY3" fmla="*/ 12324 h 12324"/>
              <a:gd name="connsiteX0" fmla="*/ 11061 w 11712"/>
              <a:gd name="connsiteY0" fmla="*/ 0 h 12324"/>
              <a:gd name="connsiteX1" fmla="*/ 446 w 11712"/>
              <a:gd name="connsiteY1" fmla="*/ 3223 h 12324"/>
              <a:gd name="connsiteX2" fmla="*/ 2648 w 11712"/>
              <a:gd name="connsiteY2" fmla="*/ 7201 h 12324"/>
              <a:gd name="connsiteX3" fmla="*/ 11712 w 11712"/>
              <a:gd name="connsiteY3" fmla="*/ 12324 h 12324"/>
              <a:gd name="connsiteX0" fmla="*/ 11106 w 11757"/>
              <a:gd name="connsiteY0" fmla="*/ 0 h 12324"/>
              <a:gd name="connsiteX1" fmla="*/ 438 w 11757"/>
              <a:gd name="connsiteY1" fmla="*/ 3745 h 12324"/>
              <a:gd name="connsiteX2" fmla="*/ 2693 w 11757"/>
              <a:gd name="connsiteY2" fmla="*/ 7201 h 12324"/>
              <a:gd name="connsiteX3" fmla="*/ 11757 w 11757"/>
              <a:gd name="connsiteY3" fmla="*/ 12324 h 12324"/>
              <a:gd name="connsiteX0" fmla="*/ 10901 w 11552"/>
              <a:gd name="connsiteY0" fmla="*/ 0 h 12324"/>
              <a:gd name="connsiteX1" fmla="*/ 233 w 11552"/>
              <a:gd name="connsiteY1" fmla="*/ 3745 h 12324"/>
              <a:gd name="connsiteX2" fmla="*/ 2488 w 11552"/>
              <a:gd name="connsiteY2" fmla="*/ 7201 h 12324"/>
              <a:gd name="connsiteX3" fmla="*/ 11552 w 11552"/>
              <a:gd name="connsiteY3" fmla="*/ 12324 h 12324"/>
              <a:gd name="connsiteX0" fmla="*/ 10789 w 11440"/>
              <a:gd name="connsiteY0" fmla="*/ 0 h 12324"/>
              <a:gd name="connsiteX1" fmla="*/ 121 w 11440"/>
              <a:gd name="connsiteY1" fmla="*/ 3745 h 12324"/>
              <a:gd name="connsiteX2" fmla="*/ 2376 w 11440"/>
              <a:gd name="connsiteY2" fmla="*/ 7201 h 12324"/>
              <a:gd name="connsiteX3" fmla="*/ 11440 w 11440"/>
              <a:gd name="connsiteY3" fmla="*/ 12324 h 12324"/>
              <a:gd name="connsiteX0" fmla="*/ 11138 w 11789"/>
              <a:gd name="connsiteY0" fmla="*/ 0 h 12324"/>
              <a:gd name="connsiteX1" fmla="*/ 470 w 11789"/>
              <a:gd name="connsiteY1" fmla="*/ 3745 h 12324"/>
              <a:gd name="connsiteX2" fmla="*/ 2566 w 11789"/>
              <a:gd name="connsiteY2" fmla="*/ 7201 h 12324"/>
              <a:gd name="connsiteX3" fmla="*/ 11789 w 11789"/>
              <a:gd name="connsiteY3" fmla="*/ 12324 h 12324"/>
              <a:gd name="connsiteX0" fmla="*/ 11158 w 11809"/>
              <a:gd name="connsiteY0" fmla="*/ 0 h 12324"/>
              <a:gd name="connsiteX1" fmla="*/ 490 w 11809"/>
              <a:gd name="connsiteY1" fmla="*/ 3745 h 12324"/>
              <a:gd name="connsiteX2" fmla="*/ 2586 w 11809"/>
              <a:gd name="connsiteY2" fmla="*/ 7201 h 12324"/>
              <a:gd name="connsiteX3" fmla="*/ 11809 w 11809"/>
              <a:gd name="connsiteY3" fmla="*/ 12324 h 1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9" h="12324">
                <a:moveTo>
                  <a:pt x="11158" y="0"/>
                </a:moveTo>
                <a:cubicBezTo>
                  <a:pt x="8084" y="666"/>
                  <a:pt x="1919" y="2545"/>
                  <a:pt x="490" y="3745"/>
                </a:cubicBezTo>
                <a:cubicBezTo>
                  <a:pt x="-939" y="4945"/>
                  <a:pt x="1059" y="6124"/>
                  <a:pt x="2586" y="7201"/>
                </a:cubicBezTo>
                <a:cubicBezTo>
                  <a:pt x="4113" y="8278"/>
                  <a:pt x="9805" y="11491"/>
                  <a:pt x="11809" y="1232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9" name="Freeform 8"/>
          <p:cNvSpPr>
            <a:spLocks/>
          </p:cNvSpPr>
          <p:nvPr/>
        </p:nvSpPr>
        <p:spPr bwMode="auto">
          <a:xfrm>
            <a:off x="2815990" y="3442139"/>
            <a:ext cx="2374143" cy="1380507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1384 w 11384"/>
              <a:gd name="connsiteY0" fmla="*/ 0 h 10396"/>
              <a:gd name="connsiteX1" fmla="*/ 802 w 11384"/>
              <a:gd name="connsiteY1" fmla="*/ 3085 h 10396"/>
              <a:gd name="connsiteX2" fmla="*/ 1664 w 11384"/>
              <a:gd name="connsiteY2" fmla="*/ 6646 h 10396"/>
              <a:gd name="connsiteX3" fmla="*/ 9091 w 11384"/>
              <a:gd name="connsiteY3" fmla="*/ 10396 h 10396"/>
              <a:gd name="connsiteX0" fmla="*/ 11384 w 12069"/>
              <a:gd name="connsiteY0" fmla="*/ 0 h 12094"/>
              <a:gd name="connsiteX1" fmla="*/ 802 w 12069"/>
              <a:gd name="connsiteY1" fmla="*/ 3085 h 12094"/>
              <a:gd name="connsiteX2" fmla="*/ 1664 w 12069"/>
              <a:gd name="connsiteY2" fmla="*/ 6646 h 12094"/>
              <a:gd name="connsiteX3" fmla="*/ 12069 w 12069"/>
              <a:gd name="connsiteY3" fmla="*/ 12094 h 12094"/>
              <a:gd name="connsiteX0" fmla="*/ 11215 w 11900"/>
              <a:gd name="connsiteY0" fmla="*/ 0 h 12094"/>
              <a:gd name="connsiteX1" fmla="*/ 633 w 11900"/>
              <a:gd name="connsiteY1" fmla="*/ 3085 h 12094"/>
              <a:gd name="connsiteX2" fmla="*/ 2028 w 11900"/>
              <a:gd name="connsiteY2" fmla="*/ 7155 h 12094"/>
              <a:gd name="connsiteX3" fmla="*/ 11900 w 11900"/>
              <a:gd name="connsiteY3" fmla="*/ 12094 h 12094"/>
              <a:gd name="connsiteX0" fmla="*/ 11663 w 12348"/>
              <a:gd name="connsiteY0" fmla="*/ 0 h 12094"/>
              <a:gd name="connsiteX1" fmla="*/ 534 w 12348"/>
              <a:gd name="connsiteY1" fmla="*/ 3085 h 12094"/>
              <a:gd name="connsiteX2" fmla="*/ 2476 w 12348"/>
              <a:gd name="connsiteY2" fmla="*/ 7155 h 12094"/>
              <a:gd name="connsiteX3" fmla="*/ 12348 w 12348"/>
              <a:gd name="connsiteY3" fmla="*/ 12094 h 12094"/>
              <a:gd name="connsiteX0" fmla="*/ 12047 w 12732"/>
              <a:gd name="connsiteY0" fmla="*/ 0 h 12094"/>
              <a:gd name="connsiteX1" fmla="*/ 474 w 12732"/>
              <a:gd name="connsiteY1" fmla="*/ 3172 h 12094"/>
              <a:gd name="connsiteX2" fmla="*/ 2860 w 12732"/>
              <a:gd name="connsiteY2" fmla="*/ 7155 h 12094"/>
              <a:gd name="connsiteX3" fmla="*/ 12732 w 12732"/>
              <a:gd name="connsiteY3" fmla="*/ 12094 h 12094"/>
              <a:gd name="connsiteX0" fmla="*/ 12196 w 12881"/>
              <a:gd name="connsiteY0" fmla="*/ 0 h 12094"/>
              <a:gd name="connsiteX1" fmla="*/ 623 w 12881"/>
              <a:gd name="connsiteY1" fmla="*/ 3172 h 12094"/>
              <a:gd name="connsiteX2" fmla="*/ 2326 w 12881"/>
              <a:gd name="connsiteY2" fmla="*/ 6807 h 12094"/>
              <a:gd name="connsiteX3" fmla="*/ 12881 w 12881"/>
              <a:gd name="connsiteY3" fmla="*/ 12094 h 12094"/>
              <a:gd name="connsiteX0" fmla="*/ 12273 w 12958"/>
              <a:gd name="connsiteY0" fmla="*/ 0 h 12094"/>
              <a:gd name="connsiteX1" fmla="*/ 700 w 12958"/>
              <a:gd name="connsiteY1" fmla="*/ 3172 h 12094"/>
              <a:gd name="connsiteX2" fmla="*/ 2403 w 12958"/>
              <a:gd name="connsiteY2" fmla="*/ 6807 h 12094"/>
              <a:gd name="connsiteX3" fmla="*/ 12958 w 12958"/>
              <a:gd name="connsiteY3" fmla="*/ 12094 h 12094"/>
              <a:gd name="connsiteX0" fmla="*/ 12410 w 13095"/>
              <a:gd name="connsiteY0" fmla="*/ 0 h 12094"/>
              <a:gd name="connsiteX1" fmla="*/ 837 w 13095"/>
              <a:gd name="connsiteY1" fmla="*/ 3172 h 12094"/>
              <a:gd name="connsiteX2" fmla="*/ 2540 w 13095"/>
              <a:gd name="connsiteY2" fmla="*/ 6807 h 12094"/>
              <a:gd name="connsiteX3" fmla="*/ 13095 w 13095"/>
              <a:gd name="connsiteY3" fmla="*/ 12094 h 12094"/>
              <a:gd name="connsiteX0" fmla="*/ 12824 w 13509"/>
              <a:gd name="connsiteY0" fmla="*/ 0 h 12094"/>
              <a:gd name="connsiteX1" fmla="*/ 704 w 13509"/>
              <a:gd name="connsiteY1" fmla="*/ 3128 h 12094"/>
              <a:gd name="connsiteX2" fmla="*/ 2954 w 13509"/>
              <a:gd name="connsiteY2" fmla="*/ 6807 h 12094"/>
              <a:gd name="connsiteX3" fmla="*/ 13509 w 13509"/>
              <a:gd name="connsiteY3" fmla="*/ 12094 h 12094"/>
              <a:gd name="connsiteX0" fmla="*/ 12656 w 13341"/>
              <a:gd name="connsiteY0" fmla="*/ 0 h 12094"/>
              <a:gd name="connsiteX1" fmla="*/ 536 w 13341"/>
              <a:gd name="connsiteY1" fmla="*/ 3128 h 12094"/>
              <a:gd name="connsiteX2" fmla="*/ 2786 w 13341"/>
              <a:gd name="connsiteY2" fmla="*/ 6807 h 12094"/>
              <a:gd name="connsiteX3" fmla="*/ 13341 w 13341"/>
              <a:gd name="connsiteY3" fmla="*/ 12094 h 12094"/>
              <a:gd name="connsiteX0" fmla="*/ 12752 w 13437"/>
              <a:gd name="connsiteY0" fmla="*/ 0 h 12094"/>
              <a:gd name="connsiteX1" fmla="*/ 632 w 13437"/>
              <a:gd name="connsiteY1" fmla="*/ 3128 h 12094"/>
              <a:gd name="connsiteX2" fmla="*/ 2882 w 13437"/>
              <a:gd name="connsiteY2" fmla="*/ 6807 h 12094"/>
              <a:gd name="connsiteX3" fmla="*/ 13437 w 13437"/>
              <a:gd name="connsiteY3" fmla="*/ 12094 h 12094"/>
              <a:gd name="connsiteX0" fmla="*/ 12979 w 13664"/>
              <a:gd name="connsiteY0" fmla="*/ 0 h 12094"/>
              <a:gd name="connsiteX1" fmla="*/ 859 w 13664"/>
              <a:gd name="connsiteY1" fmla="*/ 3128 h 12094"/>
              <a:gd name="connsiteX2" fmla="*/ 2616 w 13664"/>
              <a:gd name="connsiteY2" fmla="*/ 6737 h 12094"/>
              <a:gd name="connsiteX3" fmla="*/ 13664 w 13664"/>
              <a:gd name="connsiteY3" fmla="*/ 12094 h 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64" h="12094">
                <a:moveTo>
                  <a:pt x="12979" y="0"/>
                </a:moveTo>
                <a:cubicBezTo>
                  <a:pt x="9905" y="666"/>
                  <a:pt x="2586" y="2005"/>
                  <a:pt x="859" y="3128"/>
                </a:cubicBezTo>
                <a:cubicBezTo>
                  <a:pt x="-868" y="4251"/>
                  <a:pt x="155" y="5063"/>
                  <a:pt x="2616" y="6737"/>
                </a:cubicBezTo>
                <a:cubicBezTo>
                  <a:pt x="3984" y="7888"/>
                  <a:pt x="11795" y="11307"/>
                  <a:pt x="13664" y="1209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70" name="Freeform 8"/>
          <p:cNvSpPr>
            <a:spLocks/>
          </p:cNvSpPr>
          <p:nvPr/>
        </p:nvSpPr>
        <p:spPr bwMode="auto">
          <a:xfrm>
            <a:off x="4596370" y="3674286"/>
            <a:ext cx="1351516" cy="1054348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0000 w 10018"/>
              <a:gd name="connsiteY0" fmla="*/ 0 h 10849"/>
              <a:gd name="connsiteX1" fmla="*/ 707 w 10018"/>
              <a:gd name="connsiteY1" fmla="*/ 2972 h 10849"/>
              <a:gd name="connsiteX2" fmla="*/ 1569 w 10018"/>
              <a:gd name="connsiteY2" fmla="*/ 6533 h 10849"/>
              <a:gd name="connsiteX3" fmla="*/ 10018 w 10018"/>
              <a:gd name="connsiteY3" fmla="*/ 10849 h 10849"/>
              <a:gd name="connsiteX0" fmla="*/ 8787 w 8805"/>
              <a:gd name="connsiteY0" fmla="*/ 0 h 10849"/>
              <a:gd name="connsiteX1" fmla="*/ 3318 w 8805"/>
              <a:gd name="connsiteY1" fmla="*/ 3233 h 10849"/>
              <a:gd name="connsiteX2" fmla="*/ 356 w 8805"/>
              <a:gd name="connsiteY2" fmla="*/ 6533 h 10849"/>
              <a:gd name="connsiteX3" fmla="*/ 8805 w 8805"/>
              <a:gd name="connsiteY3" fmla="*/ 10849 h 10849"/>
              <a:gd name="connsiteX0" fmla="*/ 6213 w 6233"/>
              <a:gd name="connsiteY0" fmla="*/ 0 h 10000"/>
              <a:gd name="connsiteX1" fmla="*/ 1 w 6233"/>
              <a:gd name="connsiteY1" fmla="*/ 2980 h 10000"/>
              <a:gd name="connsiteX2" fmla="*/ 6233 w 6233"/>
              <a:gd name="connsiteY2" fmla="*/ 10000 h 10000"/>
              <a:gd name="connsiteX0" fmla="*/ 9244 w 9276"/>
              <a:gd name="connsiteY0" fmla="*/ 0 h 10000"/>
              <a:gd name="connsiteX1" fmla="*/ 1 w 9276"/>
              <a:gd name="connsiteY1" fmla="*/ 4229 h 10000"/>
              <a:gd name="connsiteX2" fmla="*/ 9276 w 9276"/>
              <a:gd name="connsiteY2" fmla="*/ 10000 h 10000"/>
              <a:gd name="connsiteX0" fmla="*/ 9966 w 10000"/>
              <a:gd name="connsiteY0" fmla="*/ 0 h 10000"/>
              <a:gd name="connsiteX1" fmla="*/ 1 w 10000"/>
              <a:gd name="connsiteY1" fmla="*/ 4229 h 10000"/>
              <a:gd name="connsiteX2" fmla="*/ 10000 w 10000"/>
              <a:gd name="connsiteY2" fmla="*/ 10000 h 10000"/>
              <a:gd name="connsiteX0" fmla="*/ 9966 w 10000"/>
              <a:gd name="connsiteY0" fmla="*/ 0 h 10000"/>
              <a:gd name="connsiteX1" fmla="*/ 1 w 10000"/>
              <a:gd name="connsiteY1" fmla="*/ 4229 h 10000"/>
              <a:gd name="connsiteX2" fmla="*/ 10000 w 10000"/>
              <a:gd name="connsiteY2" fmla="*/ 10000 h 10000"/>
              <a:gd name="connsiteX0" fmla="*/ 9967 w 10001"/>
              <a:gd name="connsiteY0" fmla="*/ 0 h 10000"/>
              <a:gd name="connsiteX1" fmla="*/ 2 w 10001"/>
              <a:gd name="connsiteY1" fmla="*/ 4229 h 10000"/>
              <a:gd name="connsiteX2" fmla="*/ 10001 w 10001"/>
              <a:gd name="connsiteY2" fmla="*/ 10000 h 10000"/>
              <a:gd name="connsiteX0" fmla="*/ 9967 w 10001"/>
              <a:gd name="connsiteY0" fmla="*/ 0 h 10000"/>
              <a:gd name="connsiteX1" fmla="*/ 2 w 10001"/>
              <a:gd name="connsiteY1" fmla="*/ 4229 h 10000"/>
              <a:gd name="connsiteX2" fmla="*/ 10001 w 10001"/>
              <a:gd name="connsiteY2" fmla="*/ 10000 h 10000"/>
              <a:gd name="connsiteX0" fmla="*/ 8942 w 10007"/>
              <a:gd name="connsiteY0" fmla="*/ 0 h 10240"/>
              <a:gd name="connsiteX1" fmla="*/ 8 w 10007"/>
              <a:gd name="connsiteY1" fmla="*/ 4469 h 10240"/>
              <a:gd name="connsiteX2" fmla="*/ 10007 w 10007"/>
              <a:gd name="connsiteY2" fmla="*/ 10240 h 10240"/>
              <a:gd name="connsiteX0" fmla="*/ 11057 w 12122"/>
              <a:gd name="connsiteY0" fmla="*/ 0 h 10240"/>
              <a:gd name="connsiteX1" fmla="*/ 4 w 12122"/>
              <a:gd name="connsiteY1" fmla="*/ 4469 h 10240"/>
              <a:gd name="connsiteX2" fmla="*/ 12122 w 12122"/>
              <a:gd name="connsiteY2" fmla="*/ 10240 h 1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2" h="10240">
                <a:moveTo>
                  <a:pt x="11057" y="0"/>
                </a:moveTo>
                <a:cubicBezTo>
                  <a:pt x="4662" y="1335"/>
                  <a:pt x="-173" y="2762"/>
                  <a:pt x="4" y="4469"/>
                </a:cubicBezTo>
                <a:cubicBezTo>
                  <a:pt x="181" y="6176"/>
                  <a:pt x="6688" y="8249"/>
                  <a:pt x="12122" y="1024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73" name="Freeform 8"/>
          <p:cNvSpPr>
            <a:spLocks/>
          </p:cNvSpPr>
          <p:nvPr/>
        </p:nvSpPr>
        <p:spPr bwMode="auto">
          <a:xfrm>
            <a:off x="5463352" y="3773664"/>
            <a:ext cx="825252" cy="90541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0000 w 10018"/>
              <a:gd name="connsiteY0" fmla="*/ 0 h 10849"/>
              <a:gd name="connsiteX1" fmla="*/ 707 w 10018"/>
              <a:gd name="connsiteY1" fmla="*/ 2972 h 10849"/>
              <a:gd name="connsiteX2" fmla="*/ 1569 w 10018"/>
              <a:gd name="connsiteY2" fmla="*/ 6533 h 10849"/>
              <a:gd name="connsiteX3" fmla="*/ 10018 w 10018"/>
              <a:gd name="connsiteY3" fmla="*/ 10849 h 10849"/>
              <a:gd name="connsiteX0" fmla="*/ 10000 w 10000"/>
              <a:gd name="connsiteY0" fmla="*/ 0 h 9125"/>
              <a:gd name="connsiteX1" fmla="*/ 707 w 10000"/>
              <a:gd name="connsiteY1" fmla="*/ 2972 h 9125"/>
              <a:gd name="connsiteX2" fmla="*/ 1569 w 10000"/>
              <a:gd name="connsiteY2" fmla="*/ 6533 h 9125"/>
              <a:gd name="connsiteX3" fmla="*/ 9902 w 10000"/>
              <a:gd name="connsiteY3" fmla="*/ 9125 h 9125"/>
              <a:gd name="connsiteX0" fmla="*/ 9362 w 9362"/>
              <a:gd name="connsiteY0" fmla="*/ 0 h 10000"/>
              <a:gd name="connsiteX1" fmla="*/ 69 w 9362"/>
              <a:gd name="connsiteY1" fmla="*/ 3257 h 10000"/>
              <a:gd name="connsiteX2" fmla="*/ 5300 w 9362"/>
              <a:gd name="connsiteY2" fmla="*/ 7159 h 10000"/>
              <a:gd name="connsiteX3" fmla="*/ 9264 w 9362"/>
              <a:gd name="connsiteY3" fmla="*/ 10000 h 10000"/>
              <a:gd name="connsiteX0" fmla="*/ 5185 w 5185"/>
              <a:gd name="connsiteY0" fmla="*/ 0 h 10000"/>
              <a:gd name="connsiteX1" fmla="*/ 835 w 5185"/>
              <a:gd name="connsiteY1" fmla="*/ 2590 h 10000"/>
              <a:gd name="connsiteX2" fmla="*/ 846 w 5185"/>
              <a:gd name="connsiteY2" fmla="*/ 7159 h 10000"/>
              <a:gd name="connsiteX3" fmla="*/ 5080 w 5185"/>
              <a:gd name="connsiteY3" fmla="*/ 10000 h 10000"/>
              <a:gd name="connsiteX0" fmla="*/ 9425 w 9425"/>
              <a:gd name="connsiteY0" fmla="*/ 0 h 10000"/>
              <a:gd name="connsiteX1" fmla="*/ 1035 w 9425"/>
              <a:gd name="connsiteY1" fmla="*/ 2590 h 10000"/>
              <a:gd name="connsiteX2" fmla="*/ 2013 w 9425"/>
              <a:gd name="connsiteY2" fmla="*/ 7215 h 10000"/>
              <a:gd name="connsiteX3" fmla="*/ 9222 w 9425"/>
              <a:gd name="connsiteY3" fmla="*/ 10000 h 10000"/>
              <a:gd name="connsiteX0" fmla="*/ 9721 w 9721"/>
              <a:gd name="connsiteY0" fmla="*/ 0 h 10000"/>
              <a:gd name="connsiteX1" fmla="*/ 819 w 9721"/>
              <a:gd name="connsiteY1" fmla="*/ 2590 h 10000"/>
              <a:gd name="connsiteX2" fmla="*/ 1857 w 9721"/>
              <a:gd name="connsiteY2" fmla="*/ 7215 h 10000"/>
              <a:gd name="connsiteX3" fmla="*/ 9506 w 9721"/>
              <a:gd name="connsiteY3" fmla="*/ 10000 h 10000"/>
              <a:gd name="connsiteX0" fmla="*/ 9427 w 9427"/>
              <a:gd name="connsiteY0" fmla="*/ 0 h 10000"/>
              <a:gd name="connsiteX1" fmla="*/ 270 w 9427"/>
              <a:gd name="connsiteY1" fmla="*/ 2590 h 10000"/>
              <a:gd name="connsiteX2" fmla="*/ 3424 w 9427"/>
              <a:gd name="connsiteY2" fmla="*/ 6882 h 10000"/>
              <a:gd name="connsiteX3" fmla="*/ 9206 w 9427"/>
              <a:gd name="connsiteY3" fmla="*/ 10000 h 10000"/>
              <a:gd name="connsiteX0" fmla="*/ 6856 w 6856"/>
              <a:gd name="connsiteY0" fmla="*/ 0 h 10000"/>
              <a:gd name="connsiteX1" fmla="*/ 1108 w 6856"/>
              <a:gd name="connsiteY1" fmla="*/ 2812 h 10000"/>
              <a:gd name="connsiteX2" fmla="*/ 488 w 6856"/>
              <a:gd name="connsiteY2" fmla="*/ 6882 h 10000"/>
              <a:gd name="connsiteX3" fmla="*/ 6622 w 6856"/>
              <a:gd name="connsiteY3" fmla="*/ 10000 h 10000"/>
              <a:gd name="connsiteX0" fmla="*/ 10000 w 10000"/>
              <a:gd name="connsiteY0" fmla="*/ 0 h 10000"/>
              <a:gd name="connsiteX1" fmla="*/ 1616 w 10000"/>
              <a:gd name="connsiteY1" fmla="*/ 2812 h 10000"/>
              <a:gd name="connsiteX2" fmla="*/ 712 w 10000"/>
              <a:gd name="connsiteY2" fmla="*/ 6882 h 10000"/>
              <a:gd name="connsiteX3" fmla="*/ 9659 w 10000"/>
              <a:gd name="connsiteY3" fmla="*/ 10000 h 10000"/>
              <a:gd name="connsiteX0" fmla="*/ 9096 w 9096"/>
              <a:gd name="connsiteY0" fmla="*/ 0 h 10000"/>
              <a:gd name="connsiteX1" fmla="*/ 712 w 9096"/>
              <a:gd name="connsiteY1" fmla="*/ 2812 h 10000"/>
              <a:gd name="connsiteX2" fmla="*/ 1371 w 9096"/>
              <a:gd name="connsiteY2" fmla="*/ 6398 h 10000"/>
              <a:gd name="connsiteX3" fmla="*/ 8755 w 9096"/>
              <a:gd name="connsiteY3" fmla="*/ 10000 h 10000"/>
              <a:gd name="connsiteX0" fmla="*/ 9999 w 9999"/>
              <a:gd name="connsiteY0" fmla="*/ 0 h 10000"/>
              <a:gd name="connsiteX1" fmla="*/ 782 w 9999"/>
              <a:gd name="connsiteY1" fmla="*/ 2812 h 10000"/>
              <a:gd name="connsiteX2" fmla="*/ 1506 w 9999"/>
              <a:gd name="connsiteY2" fmla="*/ 6398 h 10000"/>
              <a:gd name="connsiteX3" fmla="*/ 9624 w 9999"/>
              <a:gd name="connsiteY3" fmla="*/ 10000 h 10000"/>
              <a:gd name="connsiteX0" fmla="*/ 9248 w 9248"/>
              <a:gd name="connsiteY0" fmla="*/ 0 h 10000"/>
              <a:gd name="connsiteX1" fmla="*/ 1319 w 9248"/>
              <a:gd name="connsiteY1" fmla="*/ 2973 h 10000"/>
              <a:gd name="connsiteX2" fmla="*/ 754 w 9248"/>
              <a:gd name="connsiteY2" fmla="*/ 6398 h 10000"/>
              <a:gd name="connsiteX3" fmla="*/ 8873 w 9248"/>
              <a:gd name="connsiteY3" fmla="*/ 10000 h 10000"/>
              <a:gd name="connsiteX0" fmla="*/ 10000 w 10000"/>
              <a:gd name="connsiteY0" fmla="*/ 0 h 10000"/>
              <a:gd name="connsiteX1" fmla="*/ 1426 w 10000"/>
              <a:gd name="connsiteY1" fmla="*/ 2973 h 10000"/>
              <a:gd name="connsiteX2" fmla="*/ 815 w 10000"/>
              <a:gd name="connsiteY2" fmla="*/ 6398 h 10000"/>
              <a:gd name="connsiteX3" fmla="*/ 9595 w 10000"/>
              <a:gd name="connsiteY3" fmla="*/ 10000 h 10000"/>
              <a:gd name="connsiteX0" fmla="*/ 10000 w 10000"/>
              <a:gd name="connsiteY0" fmla="*/ 0 h 10000"/>
              <a:gd name="connsiteX1" fmla="*/ 1426 w 10000"/>
              <a:gd name="connsiteY1" fmla="*/ 2973 h 10000"/>
              <a:gd name="connsiteX2" fmla="*/ 815 w 10000"/>
              <a:gd name="connsiteY2" fmla="*/ 6398 h 10000"/>
              <a:gd name="connsiteX3" fmla="*/ 9595 w 10000"/>
              <a:gd name="connsiteY3" fmla="*/ 10000 h 10000"/>
              <a:gd name="connsiteX0" fmla="*/ 10226 w 10226"/>
              <a:gd name="connsiteY0" fmla="*/ 0 h 10000"/>
              <a:gd name="connsiteX1" fmla="*/ 1652 w 10226"/>
              <a:gd name="connsiteY1" fmla="*/ 2973 h 10000"/>
              <a:gd name="connsiteX2" fmla="*/ 721 w 10226"/>
              <a:gd name="connsiteY2" fmla="*/ 5954 h 10000"/>
              <a:gd name="connsiteX3" fmla="*/ 9821 w 10226"/>
              <a:gd name="connsiteY3" fmla="*/ 10000 h 10000"/>
              <a:gd name="connsiteX0" fmla="*/ 9946 w 9946"/>
              <a:gd name="connsiteY0" fmla="*/ 0 h 10000"/>
              <a:gd name="connsiteX1" fmla="*/ 1372 w 9946"/>
              <a:gd name="connsiteY1" fmla="*/ 2973 h 10000"/>
              <a:gd name="connsiteX2" fmla="*/ 441 w 9946"/>
              <a:gd name="connsiteY2" fmla="*/ 5954 h 10000"/>
              <a:gd name="connsiteX3" fmla="*/ 9541 w 9946"/>
              <a:gd name="connsiteY3" fmla="*/ 10000 h 10000"/>
              <a:gd name="connsiteX0" fmla="*/ 10000 w 10000"/>
              <a:gd name="connsiteY0" fmla="*/ 0 h 10000"/>
              <a:gd name="connsiteX1" fmla="*/ 1379 w 10000"/>
              <a:gd name="connsiteY1" fmla="*/ 2973 h 10000"/>
              <a:gd name="connsiteX2" fmla="*/ 443 w 10000"/>
              <a:gd name="connsiteY2" fmla="*/ 5954 h 10000"/>
              <a:gd name="connsiteX3" fmla="*/ 9593 w 10000"/>
              <a:gd name="connsiteY3" fmla="*/ 10000 h 10000"/>
              <a:gd name="connsiteX0" fmla="*/ 10000 w 10000"/>
              <a:gd name="connsiteY0" fmla="*/ 0 h 10000"/>
              <a:gd name="connsiteX1" fmla="*/ 1379 w 10000"/>
              <a:gd name="connsiteY1" fmla="*/ 2973 h 10000"/>
              <a:gd name="connsiteX2" fmla="*/ 443 w 10000"/>
              <a:gd name="connsiteY2" fmla="*/ 5954 h 10000"/>
              <a:gd name="connsiteX3" fmla="*/ 9593 w 10000"/>
              <a:gd name="connsiteY3" fmla="*/ 10000 h 10000"/>
              <a:gd name="connsiteX0" fmla="*/ 10000 w 10000"/>
              <a:gd name="connsiteY0" fmla="*/ 0 h 10000"/>
              <a:gd name="connsiteX1" fmla="*/ 1379 w 10000"/>
              <a:gd name="connsiteY1" fmla="*/ 2973 h 10000"/>
              <a:gd name="connsiteX2" fmla="*/ 443 w 10000"/>
              <a:gd name="connsiteY2" fmla="*/ 5954 h 10000"/>
              <a:gd name="connsiteX3" fmla="*/ 9593 w 10000"/>
              <a:gd name="connsiteY3" fmla="*/ 10000 h 10000"/>
              <a:gd name="connsiteX0" fmla="*/ 10000 w 10000"/>
              <a:gd name="connsiteY0" fmla="*/ 0 h 10000"/>
              <a:gd name="connsiteX1" fmla="*/ 1379 w 10000"/>
              <a:gd name="connsiteY1" fmla="*/ 2973 h 10000"/>
              <a:gd name="connsiteX2" fmla="*/ 443 w 10000"/>
              <a:gd name="connsiteY2" fmla="*/ 5954 h 10000"/>
              <a:gd name="connsiteX3" fmla="*/ 9593 w 10000"/>
              <a:gd name="connsiteY3" fmla="*/ 10000 h 10000"/>
              <a:gd name="connsiteX0" fmla="*/ 10920 w 10920"/>
              <a:gd name="connsiteY0" fmla="*/ 0 h 10000"/>
              <a:gd name="connsiteX1" fmla="*/ 2299 w 10920"/>
              <a:gd name="connsiteY1" fmla="*/ 2973 h 10000"/>
              <a:gd name="connsiteX2" fmla="*/ 237 w 10920"/>
              <a:gd name="connsiteY2" fmla="*/ 5954 h 10000"/>
              <a:gd name="connsiteX3" fmla="*/ 10513 w 10920"/>
              <a:gd name="connsiteY3" fmla="*/ 10000 h 10000"/>
              <a:gd name="connsiteX0" fmla="*/ 11753 w 11753"/>
              <a:gd name="connsiteY0" fmla="*/ 0 h 10000"/>
              <a:gd name="connsiteX1" fmla="*/ 1524 w 11753"/>
              <a:gd name="connsiteY1" fmla="*/ 2973 h 10000"/>
              <a:gd name="connsiteX2" fmla="*/ 1070 w 11753"/>
              <a:gd name="connsiteY2" fmla="*/ 5954 h 10000"/>
              <a:gd name="connsiteX3" fmla="*/ 11346 w 11753"/>
              <a:gd name="connsiteY3" fmla="*/ 10000 h 10000"/>
              <a:gd name="connsiteX0" fmla="*/ 10683 w 10683"/>
              <a:gd name="connsiteY0" fmla="*/ 0 h 10000"/>
              <a:gd name="connsiteX1" fmla="*/ 0 w 10683"/>
              <a:gd name="connsiteY1" fmla="*/ 5954 h 10000"/>
              <a:gd name="connsiteX2" fmla="*/ 10276 w 10683"/>
              <a:gd name="connsiteY2" fmla="*/ 10000 h 10000"/>
              <a:gd name="connsiteX0" fmla="*/ 12773 w 12773"/>
              <a:gd name="connsiteY0" fmla="*/ 0 h 10000"/>
              <a:gd name="connsiteX1" fmla="*/ 0 w 12773"/>
              <a:gd name="connsiteY1" fmla="*/ 4843 h 10000"/>
              <a:gd name="connsiteX2" fmla="*/ 12366 w 12773"/>
              <a:gd name="connsiteY2" fmla="*/ 10000 h 10000"/>
              <a:gd name="connsiteX0" fmla="*/ 12810 w 12810"/>
              <a:gd name="connsiteY0" fmla="*/ 0 h 10000"/>
              <a:gd name="connsiteX1" fmla="*/ 37 w 12810"/>
              <a:gd name="connsiteY1" fmla="*/ 4843 h 10000"/>
              <a:gd name="connsiteX2" fmla="*/ 12403 w 12810"/>
              <a:gd name="connsiteY2" fmla="*/ 10000 h 10000"/>
              <a:gd name="connsiteX0" fmla="*/ 12816 w 12816"/>
              <a:gd name="connsiteY0" fmla="*/ 0 h 10000"/>
              <a:gd name="connsiteX1" fmla="*/ 43 w 12816"/>
              <a:gd name="connsiteY1" fmla="*/ 4843 h 10000"/>
              <a:gd name="connsiteX2" fmla="*/ 12409 w 12816"/>
              <a:gd name="connsiteY2" fmla="*/ 10000 h 10000"/>
              <a:gd name="connsiteX0" fmla="*/ 12840 w 12840"/>
              <a:gd name="connsiteY0" fmla="*/ 0 h 10000"/>
              <a:gd name="connsiteX1" fmla="*/ 67 w 12840"/>
              <a:gd name="connsiteY1" fmla="*/ 4843 h 10000"/>
              <a:gd name="connsiteX2" fmla="*/ 12433 w 12840"/>
              <a:gd name="connsiteY2" fmla="*/ 10000 h 10000"/>
              <a:gd name="connsiteX0" fmla="*/ 13957 w 13957"/>
              <a:gd name="connsiteY0" fmla="*/ 0 h 10000"/>
              <a:gd name="connsiteX1" fmla="*/ 58 w 13957"/>
              <a:gd name="connsiteY1" fmla="*/ 4621 h 10000"/>
              <a:gd name="connsiteX2" fmla="*/ 13550 w 13957"/>
              <a:gd name="connsiteY2" fmla="*/ 10000 h 10000"/>
              <a:gd name="connsiteX0" fmla="*/ 13908 w 15752"/>
              <a:gd name="connsiteY0" fmla="*/ 0 h 9944"/>
              <a:gd name="connsiteX1" fmla="*/ 9 w 15752"/>
              <a:gd name="connsiteY1" fmla="*/ 4621 h 9944"/>
              <a:gd name="connsiteX2" fmla="*/ 15752 w 15752"/>
              <a:gd name="connsiteY2" fmla="*/ 9944 h 9944"/>
              <a:gd name="connsiteX0" fmla="*/ 7924 w 10014"/>
              <a:gd name="connsiteY0" fmla="*/ 0 h 10056"/>
              <a:gd name="connsiteX1" fmla="*/ 20 w 10014"/>
              <a:gd name="connsiteY1" fmla="*/ 4703 h 10056"/>
              <a:gd name="connsiteX2" fmla="*/ 10014 w 10014"/>
              <a:gd name="connsiteY2" fmla="*/ 10056 h 10056"/>
              <a:gd name="connsiteX0" fmla="*/ 8526 w 10004"/>
              <a:gd name="connsiteY0" fmla="*/ 0 h 9944"/>
              <a:gd name="connsiteX1" fmla="*/ 10 w 10004"/>
              <a:gd name="connsiteY1" fmla="*/ 4591 h 9944"/>
              <a:gd name="connsiteX2" fmla="*/ 10004 w 10004"/>
              <a:gd name="connsiteY2" fmla="*/ 9944 h 9944"/>
              <a:gd name="connsiteX0" fmla="*/ 8523 w 10000"/>
              <a:gd name="connsiteY0" fmla="*/ 0 h 10000"/>
              <a:gd name="connsiteX1" fmla="*/ 10 w 10000"/>
              <a:gd name="connsiteY1" fmla="*/ 4617 h 10000"/>
              <a:gd name="connsiteX2" fmla="*/ 10000 w 10000"/>
              <a:gd name="connsiteY2" fmla="*/ 10000 h 10000"/>
              <a:gd name="connsiteX0" fmla="*/ 8666 w 9999"/>
              <a:gd name="connsiteY0" fmla="*/ 0 h 10281"/>
              <a:gd name="connsiteX1" fmla="*/ 9 w 9999"/>
              <a:gd name="connsiteY1" fmla="*/ 4898 h 10281"/>
              <a:gd name="connsiteX2" fmla="*/ 9999 w 9999"/>
              <a:gd name="connsiteY2" fmla="*/ 10281 h 1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9" h="10281">
                <a:moveTo>
                  <a:pt x="8666" y="0"/>
                </a:moveTo>
                <a:cubicBezTo>
                  <a:pt x="3988" y="1142"/>
                  <a:pt x="-213" y="3185"/>
                  <a:pt x="9" y="4898"/>
                </a:cubicBezTo>
                <a:cubicBezTo>
                  <a:pt x="231" y="6611"/>
                  <a:pt x="4148" y="8079"/>
                  <a:pt x="9999" y="10281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1" name="Freeform 8"/>
          <p:cNvSpPr>
            <a:spLocks/>
          </p:cNvSpPr>
          <p:nvPr/>
        </p:nvSpPr>
        <p:spPr bwMode="auto">
          <a:xfrm>
            <a:off x="3775409" y="3594705"/>
            <a:ext cx="1648901" cy="1168365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  <a:gd name="connsiteX0" fmla="*/ 7755 w 7755"/>
              <a:gd name="connsiteY0" fmla="*/ 3586 h 21165"/>
              <a:gd name="connsiteX1" fmla="*/ 3311 w 7755"/>
              <a:gd name="connsiteY1" fmla="*/ 863 h 21165"/>
              <a:gd name="connsiteX2" fmla="*/ 4 w 7755"/>
              <a:gd name="connsiteY2" fmla="*/ 1927 h 21165"/>
              <a:gd name="connsiteX3" fmla="*/ 2569 w 7755"/>
              <a:gd name="connsiteY3" fmla="*/ 21165 h 21165"/>
              <a:gd name="connsiteX0" fmla="*/ 12171 w 12171"/>
              <a:gd name="connsiteY0" fmla="*/ 1482 h 9788"/>
              <a:gd name="connsiteX1" fmla="*/ 6441 w 12171"/>
              <a:gd name="connsiteY1" fmla="*/ 196 h 9788"/>
              <a:gd name="connsiteX2" fmla="*/ 2 w 12171"/>
              <a:gd name="connsiteY2" fmla="*/ 5481 h 9788"/>
              <a:gd name="connsiteX3" fmla="*/ 5484 w 12171"/>
              <a:gd name="connsiteY3" fmla="*/ 9788 h 9788"/>
              <a:gd name="connsiteX0" fmla="*/ 5292 w 5292"/>
              <a:gd name="connsiteY0" fmla="*/ 0 h 9800"/>
              <a:gd name="connsiteX1" fmla="*/ 2 w 5292"/>
              <a:gd name="connsiteY1" fmla="*/ 5400 h 9800"/>
              <a:gd name="connsiteX2" fmla="*/ 4506 w 5292"/>
              <a:gd name="connsiteY2" fmla="*/ 9800 h 9800"/>
              <a:gd name="connsiteX0" fmla="*/ 10319 w 10319"/>
              <a:gd name="connsiteY0" fmla="*/ 0 h 6116"/>
              <a:gd name="connsiteX1" fmla="*/ 6 w 10319"/>
              <a:gd name="connsiteY1" fmla="*/ 1626 h 6116"/>
              <a:gd name="connsiteX2" fmla="*/ 8517 w 10319"/>
              <a:gd name="connsiteY2" fmla="*/ 6116 h 6116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413 w 10413"/>
              <a:gd name="connsiteY0" fmla="*/ 0 h 10000"/>
              <a:gd name="connsiteX1" fmla="*/ 419 w 10413"/>
              <a:gd name="connsiteY1" fmla="*/ 2659 h 10000"/>
              <a:gd name="connsiteX2" fmla="*/ 2544 w 10413"/>
              <a:gd name="connsiteY2" fmla="*/ 4494 h 10000"/>
              <a:gd name="connsiteX3" fmla="*/ 8667 w 10413"/>
              <a:gd name="connsiteY3" fmla="*/ 10000 h 10000"/>
              <a:gd name="connsiteX0" fmla="*/ 10553 w 10553"/>
              <a:gd name="connsiteY0" fmla="*/ 0 h 10000"/>
              <a:gd name="connsiteX1" fmla="*/ 559 w 10553"/>
              <a:gd name="connsiteY1" fmla="*/ 2659 h 10000"/>
              <a:gd name="connsiteX2" fmla="*/ 2069 w 10553"/>
              <a:gd name="connsiteY2" fmla="*/ 5082 h 10000"/>
              <a:gd name="connsiteX3" fmla="*/ 8807 w 10553"/>
              <a:gd name="connsiteY3" fmla="*/ 10000 h 10000"/>
              <a:gd name="connsiteX0" fmla="*/ 9223 w 9223"/>
              <a:gd name="connsiteY0" fmla="*/ 0 h 10000"/>
              <a:gd name="connsiteX1" fmla="*/ 1494 w 9223"/>
              <a:gd name="connsiteY1" fmla="*/ 2933 h 10000"/>
              <a:gd name="connsiteX2" fmla="*/ 739 w 9223"/>
              <a:gd name="connsiteY2" fmla="*/ 5082 h 10000"/>
              <a:gd name="connsiteX3" fmla="*/ 7477 w 9223"/>
              <a:gd name="connsiteY3" fmla="*/ 10000 h 10000"/>
              <a:gd name="connsiteX0" fmla="*/ 9889 w 9889"/>
              <a:gd name="connsiteY0" fmla="*/ 0 h 10000"/>
              <a:gd name="connsiteX1" fmla="*/ 1509 w 9889"/>
              <a:gd name="connsiteY1" fmla="*/ 2933 h 10000"/>
              <a:gd name="connsiteX2" fmla="*/ 690 w 9889"/>
              <a:gd name="connsiteY2" fmla="*/ 5082 h 10000"/>
              <a:gd name="connsiteX3" fmla="*/ 7996 w 9889"/>
              <a:gd name="connsiteY3" fmla="*/ 10000 h 10000"/>
              <a:gd name="connsiteX0" fmla="*/ 9624 w 9624"/>
              <a:gd name="connsiteY0" fmla="*/ 0 h 10000"/>
              <a:gd name="connsiteX1" fmla="*/ 1150 w 9624"/>
              <a:gd name="connsiteY1" fmla="*/ 2933 h 10000"/>
              <a:gd name="connsiteX2" fmla="*/ 1058 w 9624"/>
              <a:gd name="connsiteY2" fmla="*/ 5905 h 10000"/>
              <a:gd name="connsiteX3" fmla="*/ 7710 w 9624"/>
              <a:gd name="connsiteY3" fmla="*/ 10000 h 10000"/>
              <a:gd name="connsiteX0" fmla="*/ 10261 w 10261"/>
              <a:gd name="connsiteY0" fmla="*/ 0 h 10000"/>
              <a:gd name="connsiteX1" fmla="*/ 1456 w 10261"/>
              <a:gd name="connsiteY1" fmla="*/ 2933 h 10000"/>
              <a:gd name="connsiteX2" fmla="*/ 946 w 10261"/>
              <a:gd name="connsiteY2" fmla="*/ 6258 h 10000"/>
              <a:gd name="connsiteX3" fmla="*/ 8272 w 10261"/>
              <a:gd name="connsiteY3" fmla="*/ 10000 h 10000"/>
              <a:gd name="connsiteX0" fmla="*/ 9909 w 9909"/>
              <a:gd name="connsiteY0" fmla="*/ 0 h 10000"/>
              <a:gd name="connsiteX1" fmla="*/ 1104 w 9909"/>
              <a:gd name="connsiteY1" fmla="*/ 2933 h 10000"/>
              <a:gd name="connsiteX2" fmla="*/ 594 w 9909"/>
              <a:gd name="connsiteY2" fmla="*/ 6258 h 10000"/>
              <a:gd name="connsiteX3" fmla="*/ 7920 w 9909"/>
              <a:gd name="connsiteY3" fmla="*/ 10000 h 10000"/>
              <a:gd name="connsiteX0" fmla="*/ 10000 w 10000"/>
              <a:gd name="connsiteY0" fmla="*/ 0 h 10000"/>
              <a:gd name="connsiteX1" fmla="*/ 1114 w 10000"/>
              <a:gd name="connsiteY1" fmla="*/ 2933 h 10000"/>
              <a:gd name="connsiteX2" fmla="*/ 599 w 10000"/>
              <a:gd name="connsiteY2" fmla="*/ 6258 h 10000"/>
              <a:gd name="connsiteX3" fmla="*/ 7993 w 10000"/>
              <a:gd name="connsiteY3" fmla="*/ 10000 h 10000"/>
              <a:gd name="connsiteX0" fmla="*/ 9830 w 9830"/>
              <a:gd name="connsiteY0" fmla="*/ 0 h 9647"/>
              <a:gd name="connsiteX1" fmla="*/ 1105 w 9830"/>
              <a:gd name="connsiteY1" fmla="*/ 2580 h 9647"/>
              <a:gd name="connsiteX2" fmla="*/ 590 w 9830"/>
              <a:gd name="connsiteY2" fmla="*/ 5905 h 9647"/>
              <a:gd name="connsiteX3" fmla="*/ 7984 w 9830"/>
              <a:gd name="connsiteY3" fmla="*/ 9647 h 9647"/>
              <a:gd name="connsiteX0" fmla="*/ 10000 w 10000"/>
              <a:gd name="connsiteY0" fmla="*/ 0 h 10000"/>
              <a:gd name="connsiteX1" fmla="*/ 1124 w 10000"/>
              <a:gd name="connsiteY1" fmla="*/ 2674 h 10000"/>
              <a:gd name="connsiteX2" fmla="*/ 600 w 10000"/>
              <a:gd name="connsiteY2" fmla="*/ 6121 h 10000"/>
              <a:gd name="connsiteX3" fmla="*/ 8122 w 10000"/>
              <a:gd name="connsiteY3" fmla="*/ 10000 h 10000"/>
              <a:gd name="connsiteX0" fmla="*/ 9480 w 9480"/>
              <a:gd name="connsiteY0" fmla="*/ 0 h 10163"/>
              <a:gd name="connsiteX1" fmla="*/ 1095 w 9480"/>
              <a:gd name="connsiteY1" fmla="*/ 2837 h 10163"/>
              <a:gd name="connsiteX2" fmla="*/ 571 w 9480"/>
              <a:gd name="connsiteY2" fmla="*/ 6284 h 10163"/>
              <a:gd name="connsiteX3" fmla="*/ 8093 w 9480"/>
              <a:gd name="connsiteY3" fmla="*/ 10163 h 10163"/>
              <a:gd name="connsiteX0" fmla="*/ 10000 w 10000"/>
              <a:gd name="connsiteY0" fmla="*/ 0 h 10000"/>
              <a:gd name="connsiteX1" fmla="*/ 1155 w 10000"/>
              <a:gd name="connsiteY1" fmla="*/ 2791 h 10000"/>
              <a:gd name="connsiteX2" fmla="*/ 602 w 10000"/>
              <a:gd name="connsiteY2" fmla="*/ 6183 h 10000"/>
              <a:gd name="connsiteX3" fmla="*/ 8537 w 10000"/>
              <a:gd name="connsiteY3" fmla="*/ 10000 h 10000"/>
              <a:gd name="connsiteX0" fmla="*/ 9984 w 9984"/>
              <a:gd name="connsiteY0" fmla="*/ 0 h 10000"/>
              <a:gd name="connsiteX1" fmla="*/ 1173 w 9984"/>
              <a:gd name="connsiteY1" fmla="*/ 3071 h 10000"/>
              <a:gd name="connsiteX2" fmla="*/ 586 w 9984"/>
              <a:gd name="connsiteY2" fmla="*/ 6183 h 10000"/>
              <a:gd name="connsiteX3" fmla="*/ 8521 w 9984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19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191 w 10191"/>
              <a:gd name="connsiteY0" fmla="*/ 0 h 10000"/>
              <a:gd name="connsiteX1" fmla="*/ 986 w 10191"/>
              <a:gd name="connsiteY1" fmla="*/ 3311 h 10000"/>
              <a:gd name="connsiteX2" fmla="*/ 778 w 10191"/>
              <a:gd name="connsiteY2" fmla="*/ 6183 h 10000"/>
              <a:gd name="connsiteX3" fmla="*/ 8726 w 10191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8764 w 10229"/>
              <a:gd name="connsiteY3" fmla="*/ 10000 h 1000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160"/>
              <a:gd name="connsiteX1" fmla="*/ 955 w 10229"/>
              <a:gd name="connsiteY1" fmla="*/ 3311 h 10160"/>
              <a:gd name="connsiteX2" fmla="*/ 816 w 10229"/>
              <a:gd name="connsiteY2" fmla="*/ 6183 h 10160"/>
              <a:gd name="connsiteX3" fmla="*/ 8937 w 10229"/>
              <a:gd name="connsiteY3" fmla="*/ 10160 h 1016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000"/>
              <a:gd name="connsiteX1" fmla="*/ 955 w 10229"/>
              <a:gd name="connsiteY1" fmla="*/ 3311 h 10000"/>
              <a:gd name="connsiteX2" fmla="*/ 816 w 10229"/>
              <a:gd name="connsiteY2" fmla="*/ 6183 h 10000"/>
              <a:gd name="connsiteX3" fmla="*/ 9283 w 10229"/>
              <a:gd name="connsiteY3" fmla="*/ 10000 h 10000"/>
              <a:gd name="connsiteX0" fmla="*/ 10229 w 10229"/>
              <a:gd name="connsiteY0" fmla="*/ 0 h 10360"/>
              <a:gd name="connsiteX1" fmla="*/ 955 w 10229"/>
              <a:gd name="connsiteY1" fmla="*/ 3311 h 10360"/>
              <a:gd name="connsiteX2" fmla="*/ 816 w 10229"/>
              <a:gd name="connsiteY2" fmla="*/ 6183 h 10360"/>
              <a:gd name="connsiteX3" fmla="*/ 9179 w 10229"/>
              <a:gd name="connsiteY3" fmla="*/ 10360 h 10360"/>
              <a:gd name="connsiteX0" fmla="*/ 10517 w 10517"/>
              <a:gd name="connsiteY0" fmla="*/ 0 h 10360"/>
              <a:gd name="connsiteX1" fmla="*/ 1243 w 10517"/>
              <a:gd name="connsiteY1" fmla="*/ 3311 h 10360"/>
              <a:gd name="connsiteX2" fmla="*/ 586 w 10517"/>
              <a:gd name="connsiteY2" fmla="*/ 6143 h 10360"/>
              <a:gd name="connsiteX3" fmla="*/ 9467 w 10517"/>
              <a:gd name="connsiteY3" fmla="*/ 10360 h 10360"/>
              <a:gd name="connsiteX0" fmla="*/ 9278 w 9278"/>
              <a:gd name="connsiteY0" fmla="*/ 0 h 10360"/>
              <a:gd name="connsiteX1" fmla="*/ 4 w 9278"/>
              <a:gd name="connsiteY1" fmla="*/ 3311 h 10360"/>
              <a:gd name="connsiteX2" fmla="*/ 8228 w 9278"/>
              <a:gd name="connsiteY2" fmla="*/ 10360 h 10360"/>
              <a:gd name="connsiteX0" fmla="*/ 10770 w 10770"/>
              <a:gd name="connsiteY0" fmla="*/ 0 h 10000"/>
              <a:gd name="connsiteX1" fmla="*/ 774 w 10770"/>
              <a:gd name="connsiteY1" fmla="*/ 3196 h 10000"/>
              <a:gd name="connsiteX2" fmla="*/ 1668 w 10770"/>
              <a:gd name="connsiteY2" fmla="*/ 6586 h 10000"/>
              <a:gd name="connsiteX3" fmla="*/ 9638 w 10770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10000"/>
              <a:gd name="connsiteX1" fmla="*/ 763 w 10796"/>
              <a:gd name="connsiteY1" fmla="*/ 3080 h 10000"/>
              <a:gd name="connsiteX2" fmla="*/ 1694 w 10796"/>
              <a:gd name="connsiteY2" fmla="*/ 6586 h 10000"/>
              <a:gd name="connsiteX3" fmla="*/ 9664 w 10796"/>
              <a:gd name="connsiteY3" fmla="*/ 10000 h 10000"/>
              <a:gd name="connsiteX0" fmla="*/ 10796 w 10796"/>
              <a:gd name="connsiteY0" fmla="*/ 0 h 9846"/>
              <a:gd name="connsiteX1" fmla="*/ 763 w 10796"/>
              <a:gd name="connsiteY1" fmla="*/ 2926 h 9846"/>
              <a:gd name="connsiteX2" fmla="*/ 1694 w 10796"/>
              <a:gd name="connsiteY2" fmla="*/ 6432 h 9846"/>
              <a:gd name="connsiteX3" fmla="*/ 9664 w 10796"/>
              <a:gd name="connsiteY3" fmla="*/ 9846 h 9846"/>
              <a:gd name="connsiteX0" fmla="*/ 10000 w 10000"/>
              <a:gd name="connsiteY0" fmla="*/ 0 h 10000"/>
              <a:gd name="connsiteX1" fmla="*/ 707 w 10000"/>
              <a:gd name="connsiteY1" fmla="*/ 2972 h 10000"/>
              <a:gd name="connsiteX2" fmla="*/ 1569 w 10000"/>
              <a:gd name="connsiteY2" fmla="*/ 6533 h 10000"/>
              <a:gd name="connsiteX3" fmla="*/ 8951 w 10000"/>
              <a:gd name="connsiteY3" fmla="*/ 10000 h 10000"/>
              <a:gd name="connsiteX0" fmla="*/ 10000 w 10000"/>
              <a:gd name="connsiteY0" fmla="*/ 0 h 10226"/>
              <a:gd name="connsiteX1" fmla="*/ 707 w 10000"/>
              <a:gd name="connsiteY1" fmla="*/ 2972 h 10226"/>
              <a:gd name="connsiteX2" fmla="*/ 1569 w 10000"/>
              <a:gd name="connsiteY2" fmla="*/ 6533 h 10226"/>
              <a:gd name="connsiteX3" fmla="*/ 8907 w 10000"/>
              <a:gd name="connsiteY3" fmla="*/ 10226 h 10226"/>
              <a:gd name="connsiteX0" fmla="*/ 10000 w 10000"/>
              <a:gd name="connsiteY0" fmla="*/ 0 h 10113"/>
              <a:gd name="connsiteX1" fmla="*/ 707 w 10000"/>
              <a:gd name="connsiteY1" fmla="*/ 2972 h 10113"/>
              <a:gd name="connsiteX2" fmla="*/ 1569 w 10000"/>
              <a:gd name="connsiteY2" fmla="*/ 6533 h 10113"/>
              <a:gd name="connsiteX3" fmla="*/ 9040 w 10000"/>
              <a:gd name="connsiteY3" fmla="*/ 10113 h 10113"/>
              <a:gd name="connsiteX0" fmla="*/ 10000 w 10000"/>
              <a:gd name="connsiteY0" fmla="*/ 0 h 10283"/>
              <a:gd name="connsiteX1" fmla="*/ 707 w 10000"/>
              <a:gd name="connsiteY1" fmla="*/ 2972 h 10283"/>
              <a:gd name="connsiteX2" fmla="*/ 1569 w 10000"/>
              <a:gd name="connsiteY2" fmla="*/ 6533 h 10283"/>
              <a:gd name="connsiteX3" fmla="*/ 8996 w 10000"/>
              <a:gd name="connsiteY3" fmla="*/ 10283 h 10283"/>
              <a:gd name="connsiteX0" fmla="*/ 10000 w 10018"/>
              <a:gd name="connsiteY0" fmla="*/ 0 h 10849"/>
              <a:gd name="connsiteX1" fmla="*/ 707 w 10018"/>
              <a:gd name="connsiteY1" fmla="*/ 2972 h 10849"/>
              <a:gd name="connsiteX2" fmla="*/ 1569 w 10018"/>
              <a:gd name="connsiteY2" fmla="*/ 6533 h 10849"/>
              <a:gd name="connsiteX3" fmla="*/ 10018 w 10018"/>
              <a:gd name="connsiteY3" fmla="*/ 10849 h 1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18" h="10849">
                <a:moveTo>
                  <a:pt x="10000" y="0"/>
                </a:moveTo>
                <a:cubicBezTo>
                  <a:pt x="6926" y="666"/>
                  <a:pt x="2112" y="1883"/>
                  <a:pt x="707" y="2972"/>
                </a:cubicBezTo>
                <a:cubicBezTo>
                  <a:pt x="-698" y="4061"/>
                  <a:pt x="201" y="5381"/>
                  <a:pt x="1569" y="6533"/>
                </a:cubicBezTo>
                <a:cubicBezTo>
                  <a:pt x="2937" y="7684"/>
                  <a:pt x="8149" y="10062"/>
                  <a:pt x="10018" y="10849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3293981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850767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940217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893445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820554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3232565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 rot="414520">
            <a:off x="3730529" y="3959342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34" name="Ellipszis 33"/>
          <p:cNvSpPr/>
          <p:nvPr/>
        </p:nvSpPr>
        <p:spPr>
          <a:xfrm rot="21900000">
            <a:off x="4370048" y="3730276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1546118" y="223020"/>
            <a:ext cx="0" cy="3627746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1165175" y="258519"/>
            <a:ext cx="3899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Egyenes összekötő 75"/>
          <p:cNvCxnSpPr/>
          <p:nvPr/>
        </p:nvCxnSpPr>
        <p:spPr>
          <a:xfrm flipV="1">
            <a:off x="4913974" y="4659447"/>
            <a:ext cx="964330" cy="12638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zis 81"/>
          <p:cNvSpPr/>
          <p:nvPr/>
        </p:nvSpPr>
        <p:spPr>
          <a:xfrm rot="414520">
            <a:off x="4465417" y="4450200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cxnSp>
        <p:nvCxnSpPr>
          <p:cNvPr id="50" name="Egyenes összekötő 49"/>
          <p:cNvCxnSpPr/>
          <p:nvPr/>
        </p:nvCxnSpPr>
        <p:spPr>
          <a:xfrm flipH="1">
            <a:off x="1443025" y="1568775"/>
            <a:ext cx="195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H="1">
            <a:off x="1443025" y="1142055"/>
            <a:ext cx="195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1443025" y="1995495"/>
            <a:ext cx="195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1547665" y="3850766"/>
            <a:ext cx="5318751" cy="3440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 flipH="1">
            <a:off x="1443025" y="2400307"/>
            <a:ext cx="195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/>
          <p:nvPr/>
        </p:nvCxnSpPr>
        <p:spPr>
          <a:xfrm flipH="1">
            <a:off x="1443025" y="737242"/>
            <a:ext cx="195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12"/>
          <p:cNvSpPr txBox="1">
            <a:spLocks noChangeArrowheads="1"/>
          </p:cNvSpPr>
          <p:nvPr/>
        </p:nvSpPr>
        <p:spPr bwMode="auto">
          <a:xfrm>
            <a:off x="1108025" y="1792441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12"/>
          <p:cNvSpPr txBox="1">
            <a:spLocks noChangeArrowheads="1"/>
          </p:cNvSpPr>
          <p:nvPr/>
        </p:nvSpPr>
        <p:spPr bwMode="auto">
          <a:xfrm>
            <a:off x="1108025" y="2203206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12"/>
          <p:cNvSpPr txBox="1">
            <a:spLocks noChangeArrowheads="1"/>
          </p:cNvSpPr>
          <p:nvPr/>
        </p:nvSpPr>
        <p:spPr bwMode="auto">
          <a:xfrm>
            <a:off x="1108025" y="1381675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12"/>
          <p:cNvSpPr txBox="1">
            <a:spLocks noChangeArrowheads="1"/>
          </p:cNvSpPr>
          <p:nvPr/>
        </p:nvSpPr>
        <p:spPr bwMode="auto">
          <a:xfrm>
            <a:off x="1108025" y="970910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1108025" y="560144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2946350" y="3677817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12"/>
          <p:cNvSpPr txBox="1">
            <a:spLocks noChangeArrowheads="1"/>
          </p:cNvSpPr>
          <p:nvPr/>
        </p:nvSpPr>
        <p:spPr bwMode="auto">
          <a:xfrm>
            <a:off x="2517725" y="3636145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2"/>
          <p:cNvSpPr txBox="1">
            <a:spLocks noChangeArrowheads="1"/>
          </p:cNvSpPr>
          <p:nvPr/>
        </p:nvSpPr>
        <p:spPr bwMode="auto">
          <a:xfrm>
            <a:off x="3470225" y="3719489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4317950" y="3777035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5194250" y="3834582"/>
            <a:ext cx="3899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hu-HU" sz="20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0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12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38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  <p:bldP spid="70" grpId="0" animBg="1"/>
      <p:bldP spid="73" grpId="0" animBg="1"/>
      <p:bldP spid="90" grpId="0"/>
      <p:bldP spid="91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26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13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28" name="Csoportba foglalás 27"/>
          <p:cNvGrpSpPr/>
          <p:nvPr/>
        </p:nvGrpSpPr>
        <p:grpSpPr>
          <a:xfrm>
            <a:off x="1703600" y="189088"/>
            <a:ext cx="5803557" cy="5399440"/>
            <a:chOff x="995468" y="260647"/>
            <a:chExt cx="5808780" cy="5399440"/>
          </a:xfrm>
        </p:grpSpPr>
        <p:grpSp>
          <p:nvGrpSpPr>
            <p:cNvPr id="29" name="Csoportba foglalás 28"/>
            <p:cNvGrpSpPr/>
            <p:nvPr/>
          </p:nvGrpSpPr>
          <p:grpSpPr>
            <a:xfrm>
              <a:off x="1474497" y="260647"/>
              <a:ext cx="5329751" cy="4968553"/>
              <a:chOff x="1547664" y="260647"/>
              <a:chExt cx="5256584" cy="4896545"/>
            </a:xfrm>
          </p:grpSpPr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1547664" y="5157192"/>
                <a:ext cx="5256584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 flipV="1">
                <a:off x="1547664" y="260647"/>
                <a:ext cx="0" cy="4896544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2555777" y="5229200"/>
              <a:ext cx="4187716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hu-HU" sz="22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hu-HU" sz="2200" b="1" baseline="-25000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hu-HU" sz="2200" b="1" baseline="-25000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995468" y="333390"/>
              <a:ext cx="512525" cy="43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hu-HU" sz="22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hu-HU" sz="2200" b="1" baseline="-25000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hu-HU" sz="2200" b="1" baseline="-25000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Freeform 8"/>
          <p:cNvSpPr>
            <a:spLocks/>
          </p:cNvSpPr>
          <p:nvPr/>
        </p:nvSpPr>
        <p:spPr bwMode="auto">
          <a:xfrm>
            <a:off x="2976635" y="601076"/>
            <a:ext cx="4257756" cy="40903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067 w 10056"/>
              <a:gd name="connsiteY2" fmla="*/ 682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211 w 10056"/>
              <a:gd name="connsiteY2" fmla="*/ 673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14 w 10056"/>
              <a:gd name="connsiteY1" fmla="*/ 3845 h 10108"/>
              <a:gd name="connsiteX2" fmla="*/ 446 w 10056"/>
              <a:gd name="connsiteY2" fmla="*/ 3969 h 10108"/>
              <a:gd name="connsiteX3" fmla="*/ 2211 w 10056"/>
              <a:gd name="connsiteY3" fmla="*/ 6734 h 10108"/>
              <a:gd name="connsiteX4" fmla="*/ 5013 w 10056"/>
              <a:gd name="connsiteY4" fmla="*/ 9313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211 w 10056"/>
              <a:gd name="connsiteY2" fmla="*/ 673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211 w 10056"/>
              <a:gd name="connsiteY2" fmla="*/ 6734 h 10108"/>
              <a:gd name="connsiteX3" fmla="*/ 5175 w 10056"/>
              <a:gd name="connsiteY3" fmla="*/ 913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72 w 10056"/>
              <a:gd name="connsiteY1" fmla="*/ 3951 h 10108"/>
              <a:gd name="connsiteX2" fmla="*/ 2211 w 10056"/>
              <a:gd name="connsiteY2" fmla="*/ 6734 h 10108"/>
              <a:gd name="connsiteX3" fmla="*/ 5175 w 10056"/>
              <a:gd name="connsiteY3" fmla="*/ 913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72 w 10056"/>
              <a:gd name="connsiteY1" fmla="*/ 3951 h 10108"/>
              <a:gd name="connsiteX2" fmla="*/ 2211 w 10056"/>
              <a:gd name="connsiteY2" fmla="*/ 6734 h 10108"/>
              <a:gd name="connsiteX3" fmla="*/ 4887 w 10056"/>
              <a:gd name="connsiteY3" fmla="*/ 907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16 w 10056"/>
              <a:gd name="connsiteY1" fmla="*/ 3933 h 10108"/>
              <a:gd name="connsiteX2" fmla="*/ 2211 w 10056"/>
              <a:gd name="connsiteY2" fmla="*/ 6734 h 10108"/>
              <a:gd name="connsiteX3" fmla="*/ 4887 w 10056"/>
              <a:gd name="connsiteY3" fmla="*/ 907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16 w 10056"/>
              <a:gd name="connsiteY1" fmla="*/ 3933 h 10108"/>
              <a:gd name="connsiteX2" fmla="*/ 2211 w 10056"/>
              <a:gd name="connsiteY2" fmla="*/ 6734 h 10108"/>
              <a:gd name="connsiteX3" fmla="*/ 4923 w 10056"/>
              <a:gd name="connsiteY3" fmla="*/ 9133 h 10108"/>
              <a:gd name="connsiteX4" fmla="*/ 10056 w 10056"/>
              <a:gd name="connsiteY4" fmla="*/ 10108 h 10108"/>
              <a:gd name="connsiteX0" fmla="*/ 0 w 10236"/>
              <a:gd name="connsiteY0" fmla="*/ 0 h 10108"/>
              <a:gd name="connsiteX1" fmla="*/ 896 w 10236"/>
              <a:gd name="connsiteY1" fmla="*/ 3933 h 10108"/>
              <a:gd name="connsiteX2" fmla="*/ 2391 w 10236"/>
              <a:gd name="connsiteY2" fmla="*/ 6734 h 10108"/>
              <a:gd name="connsiteX3" fmla="*/ 5103 w 10236"/>
              <a:gd name="connsiteY3" fmla="*/ 9133 h 10108"/>
              <a:gd name="connsiteX4" fmla="*/ 10236 w 10236"/>
              <a:gd name="connsiteY4" fmla="*/ 10108 h 10108"/>
              <a:gd name="connsiteX0" fmla="*/ 0 w 10236"/>
              <a:gd name="connsiteY0" fmla="*/ 0 h 10108"/>
              <a:gd name="connsiteX1" fmla="*/ 896 w 10236"/>
              <a:gd name="connsiteY1" fmla="*/ 3933 h 10108"/>
              <a:gd name="connsiteX2" fmla="*/ 2301 w 10236"/>
              <a:gd name="connsiteY2" fmla="*/ 6806 h 10108"/>
              <a:gd name="connsiteX3" fmla="*/ 5103 w 10236"/>
              <a:gd name="connsiteY3" fmla="*/ 9133 h 10108"/>
              <a:gd name="connsiteX4" fmla="*/ 10236 w 10236"/>
              <a:gd name="connsiteY4" fmla="*/ 10108 h 10108"/>
              <a:gd name="connsiteX0" fmla="*/ 0 w 10236"/>
              <a:gd name="connsiteY0" fmla="*/ 0 h 10108"/>
              <a:gd name="connsiteX1" fmla="*/ 770 w 10236"/>
              <a:gd name="connsiteY1" fmla="*/ 3897 h 10108"/>
              <a:gd name="connsiteX2" fmla="*/ 2301 w 10236"/>
              <a:gd name="connsiteY2" fmla="*/ 6806 h 10108"/>
              <a:gd name="connsiteX3" fmla="*/ 5103 w 10236"/>
              <a:gd name="connsiteY3" fmla="*/ 9133 h 10108"/>
              <a:gd name="connsiteX4" fmla="*/ 10236 w 10236"/>
              <a:gd name="connsiteY4" fmla="*/ 10108 h 10108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5157 w 10290"/>
              <a:gd name="connsiteY3" fmla="*/ 9115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959 w 10290"/>
              <a:gd name="connsiteY3" fmla="*/ 8844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959 w 10290"/>
              <a:gd name="connsiteY3" fmla="*/ 8844 h 10090"/>
              <a:gd name="connsiteX4" fmla="*/ 4307 w 10290"/>
              <a:gd name="connsiteY4" fmla="*/ 8718 h 10090"/>
              <a:gd name="connsiteX5" fmla="*/ 10290 w 10290"/>
              <a:gd name="connsiteY5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959 w 10290"/>
              <a:gd name="connsiteY3" fmla="*/ 8844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797 w 10290"/>
              <a:gd name="connsiteY3" fmla="*/ 8754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5013 w 10290"/>
              <a:gd name="connsiteY3" fmla="*/ 8772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5013 w 10290"/>
              <a:gd name="connsiteY3" fmla="*/ 8772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5013 w 10290"/>
              <a:gd name="connsiteY3" fmla="*/ 8772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977 w 10290"/>
              <a:gd name="connsiteY3" fmla="*/ 8880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824 w 10290"/>
              <a:gd name="connsiteY1" fmla="*/ 3879 h 10090"/>
              <a:gd name="connsiteX2" fmla="*/ 2355 w 10290"/>
              <a:gd name="connsiteY2" fmla="*/ 6788 h 10090"/>
              <a:gd name="connsiteX3" fmla="*/ 4977 w 10290"/>
              <a:gd name="connsiteY3" fmla="*/ 8880 h 10090"/>
              <a:gd name="connsiteX4" fmla="*/ 10290 w 10290"/>
              <a:gd name="connsiteY4" fmla="*/ 10090 h 10090"/>
              <a:gd name="connsiteX0" fmla="*/ 0 w 10290"/>
              <a:gd name="connsiteY0" fmla="*/ 0 h 10090"/>
              <a:gd name="connsiteX1" fmla="*/ 757 w 10290"/>
              <a:gd name="connsiteY1" fmla="*/ 3879 h 10090"/>
              <a:gd name="connsiteX2" fmla="*/ 2355 w 10290"/>
              <a:gd name="connsiteY2" fmla="*/ 6788 h 10090"/>
              <a:gd name="connsiteX3" fmla="*/ 4977 w 10290"/>
              <a:gd name="connsiteY3" fmla="*/ 8880 h 10090"/>
              <a:gd name="connsiteX4" fmla="*/ 10290 w 10290"/>
              <a:gd name="connsiteY4" fmla="*/ 10090 h 10090"/>
              <a:gd name="connsiteX0" fmla="*/ 0 w 10390"/>
              <a:gd name="connsiteY0" fmla="*/ 0 h 10073"/>
              <a:gd name="connsiteX1" fmla="*/ 857 w 10390"/>
              <a:gd name="connsiteY1" fmla="*/ 3862 h 10073"/>
              <a:gd name="connsiteX2" fmla="*/ 2455 w 10390"/>
              <a:gd name="connsiteY2" fmla="*/ 6771 h 10073"/>
              <a:gd name="connsiteX3" fmla="*/ 5077 w 10390"/>
              <a:gd name="connsiteY3" fmla="*/ 8863 h 10073"/>
              <a:gd name="connsiteX4" fmla="*/ 10390 w 10390"/>
              <a:gd name="connsiteY4" fmla="*/ 10073 h 10073"/>
              <a:gd name="connsiteX0" fmla="*/ 0 w 10390"/>
              <a:gd name="connsiteY0" fmla="*/ 0 h 9973"/>
              <a:gd name="connsiteX1" fmla="*/ 857 w 10390"/>
              <a:gd name="connsiteY1" fmla="*/ 3862 h 9973"/>
              <a:gd name="connsiteX2" fmla="*/ 2455 w 10390"/>
              <a:gd name="connsiteY2" fmla="*/ 6771 h 9973"/>
              <a:gd name="connsiteX3" fmla="*/ 5077 w 10390"/>
              <a:gd name="connsiteY3" fmla="*/ 8863 h 9973"/>
              <a:gd name="connsiteX4" fmla="*/ 10390 w 10390"/>
              <a:gd name="connsiteY4" fmla="*/ 9973 h 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0" h="9973">
                <a:moveTo>
                  <a:pt x="0" y="0"/>
                </a:moveTo>
                <a:cubicBezTo>
                  <a:pt x="93" y="827"/>
                  <a:pt x="448" y="2734"/>
                  <a:pt x="857" y="3862"/>
                </a:cubicBezTo>
                <a:cubicBezTo>
                  <a:pt x="1266" y="4990"/>
                  <a:pt x="1752" y="5938"/>
                  <a:pt x="2455" y="6771"/>
                </a:cubicBezTo>
                <a:cubicBezTo>
                  <a:pt x="3158" y="7604"/>
                  <a:pt x="3755" y="8329"/>
                  <a:pt x="5077" y="8863"/>
                </a:cubicBezTo>
                <a:cubicBezTo>
                  <a:pt x="6399" y="9397"/>
                  <a:pt x="7838" y="9750"/>
                  <a:pt x="10390" y="997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35" name="Egyenes összekötő 34"/>
          <p:cNvCxnSpPr>
            <a:stCxn id="32" idx="0"/>
          </p:cNvCxnSpPr>
          <p:nvPr/>
        </p:nvCxnSpPr>
        <p:spPr>
          <a:xfrm flipV="1">
            <a:off x="2182198" y="661866"/>
            <a:ext cx="4502279" cy="4495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8"/>
          <p:cNvSpPr>
            <a:spLocks/>
          </p:cNvSpPr>
          <p:nvPr/>
        </p:nvSpPr>
        <p:spPr bwMode="auto">
          <a:xfrm>
            <a:off x="2649125" y="586809"/>
            <a:ext cx="4585267" cy="4275298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915 w 10056"/>
              <a:gd name="connsiteY2" fmla="*/ 7542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144 w 10056"/>
              <a:gd name="connsiteY2" fmla="*/ 7421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242 w 10056"/>
              <a:gd name="connsiteY2" fmla="*/ 7369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28 w 10056"/>
              <a:gd name="connsiteY1" fmla="*/ 3952 h 10108"/>
              <a:gd name="connsiteX2" fmla="*/ 2242 w 10056"/>
              <a:gd name="connsiteY2" fmla="*/ 7369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28 w 10056"/>
              <a:gd name="connsiteY1" fmla="*/ 3952 h 10108"/>
              <a:gd name="connsiteX2" fmla="*/ 2242 w 10056"/>
              <a:gd name="connsiteY2" fmla="*/ 7369 h 10108"/>
              <a:gd name="connsiteX3" fmla="*/ 4702 w 10056"/>
              <a:gd name="connsiteY3" fmla="*/ 934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28 w 10056"/>
              <a:gd name="connsiteY1" fmla="*/ 3952 h 10108"/>
              <a:gd name="connsiteX2" fmla="*/ 2242 w 10056"/>
              <a:gd name="connsiteY2" fmla="*/ 7369 h 10108"/>
              <a:gd name="connsiteX3" fmla="*/ 4882 w 10056"/>
              <a:gd name="connsiteY3" fmla="*/ 9348 h 10108"/>
              <a:gd name="connsiteX4" fmla="*/ 10056 w 10056"/>
              <a:gd name="connsiteY4" fmla="*/ 10108 h 10108"/>
              <a:gd name="connsiteX0" fmla="*/ 0 w 10138"/>
              <a:gd name="connsiteY0" fmla="*/ 0 h 10108"/>
              <a:gd name="connsiteX1" fmla="*/ 610 w 10138"/>
              <a:gd name="connsiteY1" fmla="*/ 3952 h 10108"/>
              <a:gd name="connsiteX2" fmla="*/ 2324 w 10138"/>
              <a:gd name="connsiteY2" fmla="*/ 7369 h 10108"/>
              <a:gd name="connsiteX3" fmla="*/ 4964 w 10138"/>
              <a:gd name="connsiteY3" fmla="*/ 9348 h 10108"/>
              <a:gd name="connsiteX4" fmla="*/ 10138 w 10138"/>
              <a:gd name="connsiteY4" fmla="*/ 10108 h 10108"/>
              <a:gd name="connsiteX0" fmla="*/ 0 w 10138"/>
              <a:gd name="connsiteY0" fmla="*/ 0 h 10108"/>
              <a:gd name="connsiteX1" fmla="*/ 692 w 10138"/>
              <a:gd name="connsiteY1" fmla="*/ 3952 h 10108"/>
              <a:gd name="connsiteX2" fmla="*/ 2324 w 10138"/>
              <a:gd name="connsiteY2" fmla="*/ 7369 h 10108"/>
              <a:gd name="connsiteX3" fmla="*/ 4964 w 10138"/>
              <a:gd name="connsiteY3" fmla="*/ 9348 h 10108"/>
              <a:gd name="connsiteX4" fmla="*/ 10138 w 10138"/>
              <a:gd name="connsiteY4" fmla="*/ 10108 h 10108"/>
              <a:gd name="connsiteX0" fmla="*/ 0 w 10138"/>
              <a:gd name="connsiteY0" fmla="*/ 0 h 10108"/>
              <a:gd name="connsiteX1" fmla="*/ 692 w 10138"/>
              <a:gd name="connsiteY1" fmla="*/ 3952 h 10108"/>
              <a:gd name="connsiteX2" fmla="*/ 2324 w 10138"/>
              <a:gd name="connsiteY2" fmla="*/ 7369 h 10108"/>
              <a:gd name="connsiteX3" fmla="*/ 5046 w 10138"/>
              <a:gd name="connsiteY3" fmla="*/ 9331 h 10108"/>
              <a:gd name="connsiteX4" fmla="*/ 10138 w 10138"/>
              <a:gd name="connsiteY4" fmla="*/ 10108 h 10108"/>
              <a:gd name="connsiteX0" fmla="*/ 0 w 10138"/>
              <a:gd name="connsiteY0" fmla="*/ 0 h 10108"/>
              <a:gd name="connsiteX1" fmla="*/ 692 w 10138"/>
              <a:gd name="connsiteY1" fmla="*/ 3952 h 10108"/>
              <a:gd name="connsiteX2" fmla="*/ 2291 w 10138"/>
              <a:gd name="connsiteY2" fmla="*/ 7438 h 10108"/>
              <a:gd name="connsiteX3" fmla="*/ 5046 w 10138"/>
              <a:gd name="connsiteY3" fmla="*/ 9331 h 10108"/>
              <a:gd name="connsiteX4" fmla="*/ 10138 w 10138"/>
              <a:gd name="connsiteY4" fmla="*/ 10108 h 10108"/>
              <a:gd name="connsiteX0" fmla="*/ 0 w 10138"/>
              <a:gd name="connsiteY0" fmla="*/ 0 h 10108"/>
              <a:gd name="connsiteX1" fmla="*/ 692 w 10138"/>
              <a:gd name="connsiteY1" fmla="*/ 3952 h 10108"/>
              <a:gd name="connsiteX2" fmla="*/ 2357 w 10138"/>
              <a:gd name="connsiteY2" fmla="*/ 7403 h 10108"/>
              <a:gd name="connsiteX3" fmla="*/ 5046 w 10138"/>
              <a:gd name="connsiteY3" fmla="*/ 9331 h 10108"/>
              <a:gd name="connsiteX4" fmla="*/ 10138 w 10138"/>
              <a:gd name="connsiteY4" fmla="*/ 10108 h 1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8" h="10108">
                <a:moveTo>
                  <a:pt x="0" y="0"/>
                </a:moveTo>
                <a:cubicBezTo>
                  <a:pt x="122" y="1664"/>
                  <a:pt x="299" y="2718"/>
                  <a:pt x="692" y="3952"/>
                </a:cubicBezTo>
                <a:cubicBezTo>
                  <a:pt x="1085" y="5186"/>
                  <a:pt x="1631" y="6507"/>
                  <a:pt x="2357" y="7403"/>
                </a:cubicBezTo>
                <a:cubicBezTo>
                  <a:pt x="3083" y="8299"/>
                  <a:pt x="3749" y="8880"/>
                  <a:pt x="5046" y="9331"/>
                </a:cubicBezTo>
                <a:cubicBezTo>
                  <a:pt x="6343" y="9782"/>
                  <a:pt x="8844" y="10036"/>
                  <a:pt x="10138" y="1010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3467956" y="607134"/>
            <a:ext cx="3766436" cy="3784125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161 w 10056"/>
              <a:gd name="connsiteY2" fmla="*/ 694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246 w 10056"/>
              <a:gd name="connsiteY2" fmla="*/ 5888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82 w 10056"/>
              <a:gd name="connsiteY2" fmla="*/ 606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39 w 10056"/>
              <a:gd name="connsiteY2" fmla="*/ 6181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5305 w 10056"/>
              <a:gd name="connsiteY4" fmla="*/ 8818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8 w 10056"/>
              <a:gd name="connsiteY1" fmla="*/ 3553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385"/>
              <a:gd name="connsiteY0" fmla="*/ 0 h 10072"/>
              <a:gd name="connsiteX1" fmla="*/ 987 w 10385"/>
              <a:gd name="connsiteY1" fmla="*/ 3517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583 w 10385"/>
              <a:gd name="connsiteY3" fmla="*/ 8888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370 w 10385"/>
              <a:gd name="connsiteY3" fmla="*/ 8634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28 w 10385"/>
              <a:gd name="connsiteY3" fmla="*/ 8507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697 w 10385"/>
              <a:gd name="connsiteY1" fmla="*/ 3607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540"/>
              <a:gd name="connsiteY0" fmla="*/ 0 h 10072"/>
              <a:gd name="connsiteX1" fmla="*/ 852 w 10540"/>
              <a:gd name="connsiteY1" fmla="*/ 3607 h 10072"/>
              <a:gd name="connsiteX2" fmla="*/ 2556 w 10540"/>
              <a:gd name="connsiteY2" fmla="*/ 6215 h 10072"/>
              <a:gd name="connsiteX3" fmla="*/ 6241 w 10540"/>
              <a:gd name="connsiteY3" fmla="*/ 8833 h 10072"/>
              <a:gd name="connsiteX4" fmla="*/ 10540 w 10540"/>
              <a:gd name="connsiteY4" fmla="*/ 10072 h 10072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5" h="10054">
                <a:moveTo>
                  <a:pt x="0" y="0"/>
                </a:moveTo>
                <a:cubicBezTo>
                  <a:pt x="180" y="1446"/>
                  <a:pt x="539" y="2556"/>
                  <a:pt x="987" y="3589"/>
                </a:cubicBezTo>
                <a:cubicBezTo>
                  <a:pt x="1436" y="4622"/>
                  <a:pt x="1793" y="5326"/>
                  <a:pt x="2691" y="6197"/>
                </a:cubicBezTo>
                <a:cubicBezTo>
                  <a:pt x="3589" y="7068"/>
                  <a:pt x="5045" y="8172"/>
                  <a:pt x="6376" y="8815"/>
                </a:cubicBezTo>
                <a:cubicBezTo>
                  <a:pt x="7707" y="9458"/>
                  <a:pt x="9298" y="9928"/>
                  <a:pt x="10675" y="1005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4308389" y="604716"/>
            <a:ext cx="2928516" cy="3130049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877 w 10056"/>
              <a:gd name="connsiteY2" fmla="*/ 6833 h 10108"/>
              <a:gd name="connsiteX3" fmla="*/ 1833 w 10056"/>
              <a:gd name="connsiteY3" fmla="*/ 7023 h 10108"/>
              <a:gd name="connsiteX4" fmla="*/ 5013 w 10056"/>
              <a:gd name="connsiteY4" fmla="*/ 9313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877 w 10056"/>
              <a:gd name="connsiteY2" fmla="*/ 683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877 w 10056"/>
              <a:gd name="connsiteY2" fmla="*/ 6833 h 10108"/>
              <a:gd name="connsiteX3" fmla="*/ 5478 w 10056"/>
              <a:gd name="connsiteY3" fmla="*/ 881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674 w 10056"/>
              <a:gd name="connsiteY2" fmla="*/ 6927 h 10108"/>
              <a:gd name="connsiteX3" fmla="*/ 5478 w 10056"/>
              <a:gd name="connsiteY3" fmla="*/ 881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587 w 10056"/>
              <a:gd name="connsiteY2" fmla="*/ 6927 h 10108"/>
              <a:gd name="connsiteX3" fmla="*/ 5478 w 10056"/>
              <a:gd name="connsiteY3" fmla="*/ 881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587 w 10056"/>
              <a:gd name="connsiteY2" fmla="*/ 6927 h 10108"/>
              <a:gd name="connsiteX3" fmla="*/ 5420 w 10056"/>
              <a:gd name="connsiteY3" fmla="*/ 888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334 w 10056"/>
              <a:gd name="connsiteY2" fmla="*/ 4812 h 10108"/>
              <a:gd name="connsiteX3" fmla="*/ 5420 w 10056"/>
              <a:gd name="connsiteY3" fmla="*/ 888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2165 w 10056"/>
              <a:gd name="connsiteY2" fmla="*/ 4998 h 10108"/>
              <a:gd name="connsiteX3" fmla="*/ 5420 w 10056"/>
              <a:gd name="connsiteY3" fmla="*/ 888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53 w 10056"/>
              <a:gd name="connsiteY1" fmla="*/ 3969 h 10108"/>
              <a:gd name="connsiteX2" fmla="*/ 1968 w 10056"/>
              <a:gd name="connsiteY2" fmla="*/ 5137 h 10108"/>
              <a:gd name="connsiteX3" fmla="*/ 5420 w 10056"/>
              <a:gd name="connsiteY3" fmla="*/ 888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6 w 10056"/>
              <a:gd name="connsiteY1" fmla="*/ 2830 h 10108"/>
              <a:gd name="connsiteX2" fmla="*/ 1968 w 10056"/>
              <a:gd name="connsiteY2" fmla="*/ 5137 h 10108"/>
              <a:gd name="connsiteX3" fmla="*/ 5420 w 10056"/>
              <a:gd name="connsiteY3" fmla="*/ 8889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6 w 10056"/>
              <a:gd name="connsiteY1" fmla="*/ 2830 h 10108"/>
              <a:gd name="connsiteX2" fmla="*/ 1968 w 10056"/>
              <a:gd name="connsiteY2" fmla="*/ 5137 h 10108"/>
              <a:gd name="connsiteX3" fmla="*/ 5701 w 10056"/>
              <a:gd name="connsiteY3" fmla="*/ 870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16 w 10056"/>
              <a:gd name="connsiteY1" fmla="*/ 2900 h 10108"/>
              <a:gd name="connsiteX2" fmla="*/ 1968 w 10056"/>
              <a:gd name="connsiteY2" fmla="*/ 5137 h 10108"/>
              <a:gd name="connsiteX3" fmla="*/ 5701 w 10056"/>
              <a:gd name="connsiteY3" fmla="*/ 870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28 w 10056"/>
              <a:gd name="connsiteY1" fmla="*/ 2877 h 10108"/>
              <a:gd name="connsiteX2" fmla="*/ 1968 w 10056"/>
              <a:gd name="connsiteY2" fmla="*/ 5137 h 10108"/>
              <a:gd name="connsiteX3" fmla="*/ 5701 w 10056"/>
              <a:gd name="connsiteY3" fmla="*/ 870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28 w 10056"/>
              <a:gd name="connsiteY1" fmla="*/ 2877 h 10108"/>
              <a:gd name="connsiteX2" fmla="*/ 1968 w 10056"/>
              <a:gd name="connsiteY2" fmla="*/ 5137 h 10108"/>
              <a:gd name="connsiteX3" fmla="*/ 4943 w 10056"/>
              <a:gd name="connsiteY3" fmla="*/ 8354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28 w 10056"/>
              <a:gd name="connsiteY1" fmla="*/ 2877 h 10108"/>
              <a:gd name="connsiteX2" fmla="*/ 1758 w 10056"/>
              <a:gd name="connsiteY2" fmla="*/ 5419 h 10108"/>
              <a:gd name="connsiteX3" fmla="*/ 4943 w 10056"/>
              <a:gd name="connsiteY3" fmla="*/ 8354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28 w 10056"/>
              <a:gd name="connsiteY1" fmla="*/ 2877 h 10108"/>
              <a:gd name="connsiteX2" fmla="*/ 1758 w 10056"/>
              <a:gd name="connsiteY2" fmla="*/ 5419 h 10108"/>
              <a:gd name="connsiteX3" fmla="*/ 4943 w 10056"/>
              <a:gd name="connsiteY3" fmla="*/ 8354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235 w 10056"/>
              <a:gd name="connsiteY1" fmla="*/ 2855 h 10108"/>
              <a:gd name="connsiteX2" fmla="*/ 1758 w 10056"/>
              <a:gd name="connsiteY2" fmla="*/ 5419 h 10108"/>
              <a:gd name="connsiteX3" fmla="*/ 4943 w 10056"/>
              <a:gd name="connsiteY3" fmla="*/ 8354 h 10108"/>
              <a:gd name="connsiteX4" fmla="*/ 10056 w 10056"/>
              <a:gd name="connsiteY4" fmla="*/ 10108 h 10108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5415 w 10528"/>
              <a:gd name="connsiteY3" fmla="*/ 8246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5415 w 10528"/>
              <a:gd name="connsiteY3" fmla="*/ 8246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5415 w 10528"/>
              <a:gd name="connsiteY3" fmla="*/ 8246 h 10000"/>
              <a:gd name="connsiteX4" fmla="*/ 6075 w 10528"/>
              <a:gd name="connsiteY4" fmla="*/ 8140 h 10000"/>
              <a:gd name="connsiteX5" fmla="*/ 10528 w 10528"/>
              <a:gd name="connsiteY5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5415 w 10528"/>
              <a:gd name="connsiteY3" fmla="*/ 8246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5834 w 10528"/>
              <a:gd name="connsiteY3" fmla="*/ 815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6175 w 10528"/>
              <a:gd name="connsiteY3" fmla="*/ 8072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171 w 10528"/>
              <a:gd name="connsiteY3" fmla="*/ 880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766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766 h 10000"/>
              <a:gd name="connsiteX4" fmla="*/ 7333 w 10528"/>
              <a:gd name="connsiteY4" fmla="*/ 8986 h 10000"/>
              <a:gd name="connsiteX5" fmla="*/ 10528 w 10528"/>
              <a:gd name="connsiteY5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766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93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93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93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93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76 w 10528"/>
              <a:gd name="connsiteY3" fmla="*/ 8939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24 w 10528"/>
              <a:gd name="connsiteY3" fmla="*/ 9047 h 10000"/>
              <a:gd name="connsiteX4" fmla="*/ 10528 w 10528"/>
              <a:gd name="connsiteY4" fmla="*/ 10000 h 10000"/>
              <a:gd name="connsiteX0" fmla="*/ 0 w 10528"/>
              <a:gd name="connsiteY0" fmla="*/ 0 h 10000"/>
              <a:gd name="connsiteX1" fmla="*/ 707 w 10528"/>
              <a:gd name="connsiteY1" fmla="*/ 2747 h 10000"/>
              <a:gd name="connsiteX2" fmla="*/ 2230 w 10528"/>
              <a:gd name="connsiteY2" fmla="*/ 5311 h 10000"/>
              <a:gd name="connsiteX3" fmla="*/ 7224 w 10528"/>
              <a:gd name="connsiteY3" fmla="*/ 9047 h 10000"/>
              <a:gd name="connsiteX4" fmla="*/ 10528 w 10528"/>
              <a:gd name="connsiteY4" fmla="*/ 10000 h 10000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224 w 10502"/>
              <a:gd name="connsiteY3" fmla="*/ 9047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224 w 10502"/>
              <a:gd name="connsiteY3" fmla="*/ 9047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6883 w 10502"/>
              <a:gd name="connsiteY3" fmla="*/ 880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6909 w 10502"/>
              <a:gd name="connsiteY3" fmla="*/ 8982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02"/>
              <a:gd name="connsiteY0" fmla="*/ 0 h 10173"/>
              <a:gd name="connsiteX1" fmla="*/ 707 w 10502"/>
              <a:gd name="connsiteY1" fmla="*/ 2747 h 10173"/>
              <a:gd name="connsiteX2" fmla="*/ 2230 w 10502"/>
              <a:gd name="connsiteY2" fmla="*/ 5311 h 10173"/>
              <a:gd name="connsiteX3" fmla="*/ 7145 w 10502"/>
              <a:gd name="connsiteY3" fmla="*/ 9069 h 10173"/>
              <a:gd name="connsiteX4" fmla="*/ 10502 w 10502"/>
              <a:gd name="connsiteY4" fmla="*/ 10173 h 1017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145 w 10554"/>
              <a:gd name="connsiteY3" fmla="*/ 9069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093 w 10554"/>
              <a:gd name="connsiteY3" fmla="*/ 8874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5918 w 10554"/>
              <a:gd name="connsiteY3" fmla="*/ 8119 h 10043"/>
              <a:gd name="connsiteX4" fmla="*/ 7093 w 10554"/>
              <a:gd name="connsiteY4" fmla="*/ 8874 h 10043"/>
              <a:gd name="connsiteX5" fmla="*/ 10554 w 10554"/>
              <a:gd name="connsiteY5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093 w 10554"/>
              <a:gd name="connsiteY3" fmla="*/ 8874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172 w 10554"/>
              <a:gd name="connsiteY3" fmla="*/ 9004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172 w 10554"/>
              <a:gd name="connsiteY3" fmla="*/ 9004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10554 w 10554"/>
              <a:gd name="connsiteY3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411 w 10554"/>
              <a:gd name="connsiteY3" fmla="*/ 8899 h 10043"/>
              <a:gd name="connsiteX4" fmla="*/ 10554 w 10554"/>
              <a:gd name="connsiteY4" fmla="*/ 10043 h 10043"/>
              <a:gd name="connsiteX0" fmla="*/ 0 w 10554"/>
              <a:gd name="connsiteY0" fmla="*/ 0 h 10043"/>
              <a:gd name="connsiteX1" fmla="*/ 707 w 10554"/>
              <a:gd name="connsiteY1" fmla="*/ 2747 h 10043"/>
              <a:gd name="connsiteX2" fmla="*/ 2230 w 10554"/>
              <a:gd name="connsiteY2" fmla="*/ 5311 h 10043"/>
              <a:gd name="connsiteX3" fmla="*/ 7385 w 10554"/>
              <a:gd name="connsiteY3" fmla="*/ 9029 h 10043"/>
              <a:gd name="connsiteX4" fmla="*/ 10554 w 10554"/>
              <a:gd name="connsiteY4" fmla="*/ 10043 h 10043"/>
              <a:gd name="connsiteX0" fmla="*/ 0 w 10947"/>
              <a:gd name="connsiteY0" fmla="*/ 0 h 10021"/>
              <a:gd name="connsiteX1" fmla="*/ 1100 w 10947"/>
              <a:gd name="connsiteY1" fmla="*/ 2725 h 10021"/>
              <a:gd name="connsiteX2" fmla="*/ 2623 w 10947"/>
              <a:gd name="connsiteY2" fmla="*/ 5289 h 10021"/>
              <a:gd name="connsiteX3" fmla="*/ 7778 w 10947"/>
              <a:gd name="connsiteY3" fmla="*/ 9007 h 10021"/>
              <a:gd name="connsiteX4" fmla="*/ 10947 w 10947"/>
              <a:gd name="connsiteY4" fmla="*/ 10021 h 10021"/>
              <a:gd name="connsiteX0" fmla="*/ 0 w 10947"/>
              <a:gd name="connsiteY0" fmla="*/ 0 h 10021"/>
              <a:gd name="connsiteX1" fmla="*/ 759 w 10947"/>
              <a:gd name="connsiteY1" fmla="*/ 2790 h 10021"/>
              <a:gd name="connsiteX2" fmla="*/ 2623 w 10947"/>
              <a:gd name="connsiteY2" fmla="*/ 5289 h 10021"/>
              <a:gd name="connsiteX3" fmla="*/ 7778 w 10947"/>
              <a:gd name="connsiteY3" fmla="*/ 9007 h 10021"/>
              <a:gd name="connsiteX4" fmla="*/ 10947 w 10947"/>
              <a:gd name="connsiteY4" fmla="*/ 10021 h 10021"/>
              <a:gd name="connsiteX0" fmla="*/ 0 w 11157"/>
              <a:gd name="connsiteY0" fmla="*/ 0 h 9978"/>
              <a:gd name="connsiteX1" fmla="*/ 969 w 11157"/>
              <a:gd name="connsiteY1" fmla="*/ 2747 h 9978"/>
              <a:gd name="connsiteX2" fmla="*/ 2833 w 11157"/>
              <a:gd name="connsiteY2" fmla="*/ 5246 h 9978"/>
              <a:gd name="connsiteX3" fmla="*/ 7988 w 11157"/>
              <a:gd name="connsiteY3" fmla="*/ 8964 h 9978"/>
              <a:gd name="connsiteX4" fmla="*/ 11157 w 11157"/>
              <a:gd name="connsiteY4" fmla="*/ 9978 h 9978"/>
              <a:gd name="connsiteX0" fmla="*/ 0 w 10000"/>
              <a:gd name="connsiteY0" fmla="*/ 0 h 10000"/>
              <a:gd name="connsiteX1" fmla="*/ 799 w 10000"/>
              <a:gd name="connsiteY1" fmla="*/ 2775 h 10000"/>
              <a:gd name="connsiteX2" fmla="*/ 2539 w 10000"/>
              <a:gd name="connsiteY2" fmla="*/ 5258 h 10000"/>
              <a:gd name="connsiteX3" fmla="*/ 7160 w 10000"/>
              <a:gd name="connsiteY3" fmla="*/ 8984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729 w 10000"/>
              <a:gd name="connsiteY1" fmla="*/ 2818 h 10000"/>
              <a:gd name="connsiteX2" fmla="*/ 2539 w 10000"/>
              <a:gd name="connsiteY2" fmla="*/ 5258 h 10000"/>
              <a:gd name="connsiteX3" fmla="*/ 7160 w 10000"/>
              <a:gd name="connsiteY3" fmla="*/ 8984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729 w 10000"/>
              <a:gd name="connsiteY1" fmla="*/ 2818 h 10000"/>
              <a:gd name="connsiteX2" fmla="*/ 2539 w 10000"/>
              <a:gd name="connsiteY2" fmla="*/ 5258 h 10000"/>
              <a:gd name="connsiteX3" fmla="*/ 7230 w 10000"/>
              <a:gd name="connsiteY3" fmla="*/ 889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729 w 10000"/>
              <a:gd name="connsiteY1" fmla="*/ 2818 h 10000"/>
              <a:gd name="connsiteX2" fmla="*/ 2539 w 10000"/>
              <a:gd name="connsiteY2" fmla="*/ 5258 h 10000"/>
              <a:gd name="connsiteX3" fmla="*/ 7230 w 10000"/>
              <a:gd name="connsiteY3" fmla="*/ 889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729 w 10000"/>
              <a:gd name="connsiteY1" fmla="*/ 2818 h 10000"/>
              <a:gd name="connsiteX2" fmla="*/ 2539 w 10000"/>
              <a:gd name="connsiteY2" fmla="*/ 5258 h 10000"/>
              <a:gd name="connsiteX3" fmla="*/ 7230 w 10000"/>
              <a:gd name="connsiteY3" fmla="*/ 8897 h 10000"/>
              <a:gd name="connsiteX4" fmla="*/ 10000 w 10000"/>
              <a:gd name="connsiteY4" fmla="*/ 10000 h 10000"/>
              <a:gd name="connsiteX0" fmla="*/ 0 w 9906"/>
              <a:gd name="connsiteY0" fmla="*/ 0 h 9783"/>
              <a:gd name="connsiteX1" fmla="*/ 729 w 9906"/>
              <a:gd name="connsiteY1" fmla="*/ 2818 h 9783"/>
              <a:gd name="connsiteX2" fmla="*/ 2539 w 9906"/>
              <a:gd name="connsiteY2" fmla="*/ 5258 h 9783"/>
              <a:gd name="connsiteX3" fmla="*/ 7230 w 9906"/>
              <a:gd name="connsiteY3" fmla="*/ 8897 h 9783"/>
              <a:gd name="connsiteX4" fmla="*/ 9906 w 9906"/>
              <a:gd name="connsiteY4" fmla="*/ 9783 h 9783"/>
              <a:gd name="connsiteX0" fmla="*/ 0 w 10000"/>
              <a:gd name="connsiteY0" fmla="*/ 0 h 10000"/>
              <a:gd name="connsiteX1" fmla="*/ 736 w 10000"/>
              <a:gd name="connsiteY1" fmla="*/ 2881 h 10000"/>
              <a:gd name="connsiteX2" fmla="*/ 2563 w 10000"/>
              <a:gd name="connsiteY2" fmla="*/ 5375 h 10000"/>
              <a:gd name="connsiteX3" fmla="*/ 7299 w 10000"/>
              <a:gd name="connsiteY3" fmla="*/ 9094 h 10000"/>
              <a:gd name="connsiteX4" fmla="*/ 10000 w 10000"/>
              <a:gd name="connsiteY4" fmla="*/ 10000 h 10000"/>
              <a:gd name="connsiteX0" fmla="*/ 0 w 10166"/>
              <a:gd name="connsiteY0" fmla="*/ 0 h 10022"/>
              <a:gd name="connsiteX1" fmla="*/ 902 w 10166"/>
              <a:gd name="connsiteY1" fmla="*/ 2903 h 10022"/>
              <a:gd name="connsiteX2" fmla="*/ 2729 w 10166"/>
              <a:gd name="connsiteY2" fmla="*/ 5397 h 10022"/>
              <a:gd name="connsiteX3" fmla="*/ 7465 w 10166"/>
              <a:gd name="connsiteY3" fmla="*/ 9116 h 10022"/>
              <a:gd name="connsiteX4" fmla="*/ 10166 w 10166"/>
              <a:gd name="connsiteY4" fmla="*/ 10022 h 10022"/>
              <a:gd name="connsiteX0" fmla="*/ 0 w 10166"/>
              <a:gd name="connsiteY0" fmla="*/ 0 h 10022"/>
              <a:gd name="connsiteX1" fmla="*/ 902 w 10166"/>
              <a:gd name="connsiteY1" fmla="*/ 2903 h 10022"/>
              <a:gd name="connsiteX2" fmla="*/ 2729 w 10166"/>
              <a:gd name="connsiteY2" fmla="*/ 5397 h 10022"/>
              <a:gd name="connsiteX3" fmla="*/ 7465 w 10166"/>
              <a:gd name="connsiteY3" fmla="*/ 9116 h 10022"/>
              <a:gd name="connsiteX4" fmla="*/ 10166 w 10166"/>
              <a:gd name="connsiteY4" fmla="*/ 10022 h 10022"/>
              <a:gd name="connsiteX0" fmla="*/ 0 w 10166"/>
              <a:gd name="connsiteY0" fmla="*/ 0 h 10022"/>
              <a:gd name="connsiteX1" fmla="*/ 902 w 10166"/>
              <a:gd name="connsiteY1" fmla="*/ 2903 h 10022"/>
              <a:gd name="connsiteX2" fmla="*/ 2729 w 10166"/>
              <a:gd name="connsiteY2" fmla="*/ 5397 h 10022"/>
              <a:gd name="connsiteX3" fmla="*/ 7465 w 10166"/>
              <a:gd name="connsiteY3" fmla="*/ 9116 h 10022"/>
              <a:gd name="connsiteX4" fmla="*/ 10166 w 10166"/>
              <a:gd name="connsiteY4" fmla="*/ 10022 h 1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6" h="10022">
                <a:moveTo>
                  <a:pt x="0" y="0"/>
                </a:moveTo>
                <a:cubicBezTo>
                  <a:pt x="514" y="1749"/>
                  <a:pt x="447" y="2003"/>
                  <a:pt x="902" y="2903"/>
                </a:cubicBezTo>
                <a:cubicBezTo>
                  <a:pt x="1357" y="3803"/>
                  <a:pt x="1635" y="4361"/>
                  <a:pt x="2729" y="5397"/>
                </a:cubicBezTo>
                <a:cubicBezTo>
                  <a:pt x="3823" y="6432"/>
                  <a:pt x="6091" y="8441"/>
                  <a:pt x="7465" y="9116"/>
                </a:cubicBezTo>
                <a:cubicBezTo>
                  <a:pt x="8814" y="9792"/>
                  <a:pt x="9021" y="9789"/>
                  <a:pt x="10166" y="1002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39" name="Freeform 8"/>
          <p:cNvSpPr>
            <a:spLocks/>
          </p:cNvSpPr>
          <p:nvPr/>
        </p:nvSpPr>
        <p:spPr bwMode="auto">
          <a:xfrm>
            <a:off x="2501813" y="586808"/>
            <a:ext cx="4732578" cy="4404951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103 w 10056"/>
              <a:gd name="connsiteY2" fmla="*/ 765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29 w 10056"/>
              <a:gd name="connsiteY1" fmla="*/ 4106 h 10108"/>
              <a:gd name="connsiteX2" fmla="*/ 2103 w 10056"/>
              <a:gd name="connsiteY2" fmla="*/ 765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29 w 10056"/>
              <a:gd name="connsiteY1" fmla="*/ 4106 h 10108"/>
              <a:gd name="connsiteX2" fmla="*/ 2103 w 10056"/>
              <a:gd name="connsiteY2" fmla="*/ 7656 h 10108"/>
              <a:gd name="connsiteX3" fmla="*/ 5030 w 10056"/>
              <a:gd name="connsiteY3" fmla="*/ 9416 h 10108"/>
              <a:gd name="connsiteX4" fmla="*/ 10056 w 10056"/>
              <a:gd name="connsiteY4" fmla="*/ 10108 h 10108"/>
              <a:gd name="connsiteX0" fmla="*/ 0 w 10867"/>
              <a:gd name="connsiteY0" fmla="*/ 0 h 10211"/>
              <a:gd name="connsiteX1" fmla="*/ 429 w 10867"/>
              <a:gd name="connsiteY1" fmla="*/ 4106 h 10211"/>
              <a:gd name="connsiteX2" fmla="*/ 2103 w 10867"/>
              <a:gd name="connsiteY2" fmla="*/ 7656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429 w 10867"/>
              <a:gd name="connsiteY1" fmla="*/ 4106 h 10211"/>
              <a:gd name="connsiteX2" fmla="*/ 1817 w 10867"/>
              <a:gd name="connsiteY2" fmla="*/ 8115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429 w 10867"/>
              <a:gd name="connsiteY1" fmla="*/ 4106 h 10211"/>
              <a:gd name="connsiteX2" fmla="*/ 2254 w 10867"/>
              <a:gd name="connsiteY2" fmla="*/ 7741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488 w 10867"/>
              <a:gd name="connsiteY1" fmla="*/ 4050 h 10211"/>
              <a:gd name="connsiteX2" fmla="*/ 429 w 10867"/>
              <a:gd name="connsiteY2" fmla="*/ 4106 h 10211"/>
              <a:gd name="connsiteX3" fmla="*/ 2254 w 10867"/>
              <a:gd name="connsiteY3" fmla="*/ 7741 h 10211"/>
              <a:gd name="connsiteX4" fmla="*/ 5030 w 10867"/>
              <a:gd name="connsiteY4" fmla="*/ 9416 h 10211"/>
              <a:gd name="connsiteX5" fmla="*/ 10867 w 10867"/>
              <a:gd name="connsiteY5" fmla="*/ 10211 h 10211"/>
              <a:gd name="connsiteX0" fmla="*/ 0 w 10867"/>
              <a:gd name="connsiteY0" fmla="*/ 0 h 10211"/>
              <a:gd name="connsiteX1" fmla="*/ 429 w 10867"/>
              <a:gd name="connsiteY1" fmla="*/ 4106 h 10211"/>
              <a:gd name="connsiteX2" fmla="*/ 2254 w 10867"/>
              <a:gd name="connsiteY2" fmla="*/ 7741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648 w 10867"/>
              <a:gd name="connsiteY1" fmla="*/ 4412 h 10211"/>
              <a:gd name="connsiteX2" fmla="*/ 2254 w 10867"/>
              <a:gd name="connsiteY2" fmla="*/ 7741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648 w 10867"/>
              <a:gd name="connsiteY1" fmla="*/ 4412 h 10211"/>
              <a:gd name="connsiteX2" fmla="*/ 2254 w 10867"/>
              <a:gd name="connsiteY2" fmla="*/ 7741 h 10211"/>
              <a:gd name="connsiteX3" fmla="*/ 5030 w 10867"/>
              <a:gd name="connsiteY3" fmla="*/ 9416 h 10211"/>
              <a:gd name="connsiteX4" fmla="*/ 5047 w 10867"/>
              <a:gd name="connsiteY4" fmla="*/ 9581 h 10211"/>
              <a:gd name="connsiteX5" fmla="*/ 10867 w 10867"/>
              <a:gd name="connsiteY5" fmla="*/ 10211 h 10211"/>
              <a:gd name="connsiteX0" fmla="*/ 0 w 10867"/>
              <a:gd name="connsiteY0" fmla="*/ 0 h 10211"/>
              <a:gd name="connsiteX1" fmla="*/ 648 w 10867"/>
              <a:gd name="connsiteY1" fmla="*/ 4412 h 10211"/>
              <a:gd name="connsiteX2" fmla="*/ 2254 w 10867"/>
              <a:gd name="connsiteY2" fmla="*/ 7741 h 10211"/>
              <a:gd name="connsiteX3" fmla="*/ 5030 w 10867"/>
              <a:gd name="connsiteY3" fmla="*/ 9416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648 w 10867"/>
              <a:gd name="connsiteY1" fmla="*/ 4412 h 10211"/>
              <a:gd name="connsiteX2" fmla="*/ 2254 w 10867"/>
              <a:gd name="connsiteY2" fmla="*/ 7741 h 10211"/>
              <a:gd name="connsiteX3" fmla="*/ 5030 w 10867"/>
              <a:gd name="connsiteY3" fmla="*/ 9535 h 10211"/>
              <a:gd name="connsiteX4" fmla="*/ 10867 w 10867"/>
              <a:gd name="connsiteY4" fmla="*/ 10211 h 10211"/>
              <a:gd name="connsiteX0" fmla="*/ 0 w 10867"/>
              <a:gd name="connsiteY0" fmla="*/ 0 h 10211"/>
              <a:gd name="connsiteX1" fmla="*/ 648 w 10867"/>
              <a:gd name="connsiteY1" fmla="*/ 4412 h 10211"/>
              <a:gd name="connsiteX2" fmla="*/ 2254 w 10867"/>
              <a:gd name="connsiteY2" fmla="*/ 7741 h 10211"/>
              <a:gd name="connsiteX3" fmla="*/ 5030 w 10867"/>
              <a:gd name="connsiteY3" fmla="*/ 9603 h 10211"/>
              <a:gd name="connsiteX4" fmla="*/ 10867 w 10867"/>
              <a:gd name="connsiteY4" fmla="*/ 10211 h 10211"/>
              <a:gd name="connsiteX0" fmla="*/ 0 w 10749"/>
              <a:gd name="connsiteY0" fmla="*/ 0 h 10211"/>
              <a:gd name="connsiteX1" fmla="*/ 530 w 10749"/>
              <a:gd name="connsiteY1" fmla="*/ 4412 h 10211"/>
              <a:gd name="connsiteX2" fmla="*/ 2136 w 10749"/>
              <a:gd name="connsiteY2" fmla="*/ 7741 h 10211"/>
              <a:gd name="connsiteX3" fmla="*/ 4912 w 10749"/>
              <a:gd name="connsiteY3" fmla="*/ 9603 h 10211"/>
              <a:gd name="connsiteX4" fmla="*/ 10749 w 10749"/>
              <a:gd name="connsiteY4" fmla="*/ 10211 h 10211"/>
              <a:gd name="connsiteX0" fmla="*/ 0 w 10799"/>
              <a:gd name="connsiteY0" fmla="*/ 0 h 10211"/>
              <a:gd name="connsiteX1" fmla="*/ 580 w 10799"/>
              <a:gd name="connsiteY1" fmla="*/ 4412 h 10211"/>
              <a:gd name="connsiteX2" fmla="*/ 2186 w 10799"/>
              <a:gd name="connsiteY2" fmla="*/ 7741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328 w 10799"/>
              <a:gd name="connsiteY1" fmla="*/ 3408 h 10211"/>
              <a:gd name="connsiteX2" fmla="*/ 2186 w 10799"/>
              <a:gd name="connsiteY2" fmla="*/ 7741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328 w 10799"/>
              <a:gd name="connsiteY1" fmla="*/ 3408 h 10211"/>
              <a:gd name="connsiteX2" fmla="*/ 2186 w 10799"/>
              <a:gd name="connsiteY2" fmla="*/ 7741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328 w 10799"/>
              <a:gd name="connsiteY1" fmla="*/ 3408 h 10211"/>
              <a:gd name="connsiteX2" fmla="*/ 2253 w 10799"/>
              <a:gd name="connsiteY2" fmla="*/ 7707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496 w 10799"/>
              <a:gd name="connsiteY1" fmla="*/ 3680 h 10211"/>
              <a:gd name="connsiteX2" fmla="*/ 2253 w 10799"/>
              <a:gd name="connsiteY2" fmla="*/ 7707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446 w 10799"/>
              <a:gd name="connsiteY1" fmla="*/ 3714 h 10211"/>
              <a:gd name="connsiteX2" fmla="*/ 2253 w 10799"/>
              <a:gd name="connsiteY2" fmla="*/ 7707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799"/>
              <a:gd name="connsiteY0" fmla="*/ 0 h 10211"/>
              <a:gd name="connsiteX1" fmla="*/ 564 w 10799"/>
              <a:gd name="connsiteY1" fmla="*/ 4071 h 10211"/>
              <a:gd name="connsiteX2" fmla="*/ 2253 w 10799"/>
              <a:gd name="connsiteY2" fmla="*/ 7707 h 10211"/>
              <a:gd name="connsiteX3" fmla="*/ 4962 w 10799"/>
              <a:gd name="connsiteY3" fmla="*/ 9603 h 10211"/>
              <a:gd name="connsiteX4" fmla="*/ 10799 w 10799"/>
              <a:gd name="connsiteY4" fmla="*/ 10211 h 10211"/>
              <a:gd name="connsiteX0" fmla="*/ 0 w 10883"/>
              <a:gd name="connsiteY0" fmla="*/ 0 h 10211"/>
              <a:gd name="connsiteX1" fmla="*/ 648 w 10883"/>
              <a:gd name="connsiteY1" fmla="*/ 4071 h 10211"/>
              <a:gd name="connsiteX2" fmla="*/ 2337 w 10883"/>
              <a:gd name="connsiteY2" fmla="*/ 7707 h 10211"/>
              <a:gd name="connsiteX3" fmla="*/ 5046 w 10883"/>
              <a:gd name="connsiteY3" fmla="*/ 9603 h 10211"/>
              <a:gd name="connsiteX4" fmla="*/ 10883 w 10883"/>
              <a:gd name="connsiteY4" fmla="*/ 10211 h 10211"/>
              <a:gd name="connsiteX0" fmla="*/ 0 w 10883"/>
              <a:gd name="connsiteY0" fmla="*/ 0 h 10211"/>
              <a:gd name="connsiteX1" fmla="*/ 648 w 10883"/>
              <a:gd name="connsiteY1" fmla="*/ 4071 h 10211"/>
              <a:gd name="connsiteX2" fmla="*/ 2264 w 10883"/>
              <a:gd name="connsiteY2" fmla="*/ 7725 h 10211"/>
              <a:gd name="connsiteX3" fmla="*/ 5046 w 10883"/>
              <a:gd name="connsiteY3" fmla="*/ 9603 h 10211"/>
              <a:gd name="connsiteX4" fmla="*/ 10883 w 10883"/>
              <a:gd name="connsiteY4" fmla="*/ 10211 h 10211"/>
              <a:gd name="connsiteX0" fmla="*/ 0 w 10883"/>
              <a:gd name="connsiteY0" fmla="*/ 0 h 10211"/>
              <a:gd name="connsiteX1" fmla="*/ 648 w 10883"/>
              <a:gd name="connsiteY1" fmla="*/ 4071 h 10211"/>
              <a:gd name="connsiteX2" fmla="*/ 2264 w 10883"/>
              <a:gd name="connsiteY2" fmla="*/ 7693 h 10211"/>
              <a:gd name="connsiteX3" fmla="*/ 5046 w 10883"/>
              <a:gd name="connsiteY3" fmla="*/ 9603 h 10211"/>
              <a:gd name="connsiteX4" fmla="*/ 10883 w 10883"/>
              <a:gd name="connsiteY4" fmla="*/ 10211 h 10211"/>
              <a:gd name="connsiteX0" fmla="*/ 0 w 10883"/>
              <a:gd name="connsiteY0" fmla="*/ 0 h 10211"/>
              <a:gd name="connsiteX1" fmla="*/ 648 w 10883"/>
              <a:gd name="connsiteY1" fmla="*/ 4071 h 10211"/>
              <a:gd name="connsiteX2" fmla="*/ 2264 w 10883"/>
              <a:gd name="connsiteY2" fmla="*/ 7693 h 10211"/>
              <a:gd name="connsiteX3" fmla="*/ 5046 w 10883"/>
              <a:gd name="connsiteY3" fmla="*/ 9603 h 10211"/>
              <a:gd name="connsiteX4" fmla="*/ 10883 w 10883"/>
              <a:gd name="connsiteY4" fmla="*/ 10211 h 10211"/>
              <a:gd name="connsiteX0" fmla="*/ 0 w 10883"/>
              <a:gd name="connsiteY0" fmla="*/ 0 h 10211"/>
              <a:gd name="connsiteX1" fmla="*/ 648 w 10883"/>
              <a:gd name="connsiteY1" fmla="*/ 4071 h 10211"/>
              <a:gd name="connsiteX2" fmla="*/ 2264 w 10883"/>
              <a:gd name="connsiteY2" fmla="*/ 7693 h 10211"/>
              <a:gd name="connsiteX3" fmla="*/ 5046 w 10883"/>
              <a:gd name="connsiteY3" fmla="*/ 9603 h 10211"/>
              <a:gd name="connsiteX4" fmla="*/ 10883 w 10883"/>
              <a:gd name="connsiteY4" fmla="*/ 10211 h 1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" h="10211">
                <a:moveTo>
                  <a:pt x="0" y="0"/>
                </a:moveTo>
                <a:cubicBezTo>
                  <a:pt x="89" y="855"/>
                  <a:pt x="271" y="2789"/>
                  <a:pt x="648" y="4071"/>
                </a:cubicBezTo>
                <a:cubicBezTo>
                  <a:pt x="1025" y="5353"/>
                  <a:pt x="1484" y="6676"/>
                  <a:pt x="2264" y="7693"/>
                </a:cubicBezTo>
                <a:cubicBezTo>
                  <a:pt x="3044" y="8710"/>
                  <a:pt x="3609" y="9183"/>
                  <a:pt x="5046" y="9603"/>
                </a:cubicBezTo>
                <a:cubicBezTo>
                  <a:pt x="6483" y="10023"/>
                  <a:pt x="9541" y="10173"/>
                  <a:pt x="10883" y="10211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2403465" y="586809"/>
            <a:ext cx="4830926" cy="4480014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356 w 10056"/>
              <a:gd name="connsiteY1" fmla="*/ 4019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356 w 10056"/>
              <a:gd name="connsiteY1" fmla="*/ 4019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266 w 10056"/>
              <a:gd name="connsiteY1" fmla="*/ 4119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206 w 10056"/>
              <a:gd name="connsiteY1" fmla="*/ 3671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206 w 10056"/>
              <a:gd name="connsiteY1" fmla="*/ 3671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31 w 10056"/>
              <a:gd name="connsiteY1" fmla="*/ 3704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31 w 10056"/>
              <a:gd name="connsiteY1" fmla="*/ 3704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502 w 10056"/>
              <a:gd name="connsiteY2" fmla="*/ 7886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502 w 10056"/>
              <a:gd name="connsiteY2" fmla="*/ 7886 h 10108"/>
              <a:gd name="connsiteX3" fmla="*/ 4953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487 w 10056"/>
              <a:gd name="connsiteY2" fmla="*/ 7952 h 10108"/>
              <a:gd name="connsiteX3" fmla="*/ 4953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622 w 10056"/>
              <a:gd name="connsiteY2" fmla="*/ 8201 h 10108"/>
              <a:gd name="connsiteX3" fmla="*/ 4953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697 w 10056"/>
              <a:gd name="connsiteY2" fmla="*/ 8151 h 10108"/>
              <a:gd name="connsiteX3" fmla="*/ 4953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697 w 10056"/>
              <a:gd name="connsiteY2" fmla="*/ 8151 h 10108"/>
              <a:gd name="connsiteX3" fmla="*/ 4953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91 w 10056"/>
              <a:gd name="connsiteY1" fmla="*/ 3721 h 10108"/>
              <a:gd name="connsiteX2" fmla="*/ 1697 w 10056"/>
              <a:gd name="connsiteY2" fmla="*/ 8151 h 10108"/>
              <a:gd name="connsiteX3" fmla="*/ 4140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311 w 10056"/>
              <a:gd name="connsiteY1" fmla="*/ 3721 h 10108"/>
              <a:gd name="connsiteX2" fmla="*/ 1697 w 10056"/>
              <a:gd name="connsiteY2" fmla="*/ 8151 h 10108"/>
              <a:gd name="connsiteX3" fmla="*/ 4140 w 10056"/>
              <a:gd name="connsiteY3" fmla="*/ 974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311 w 10056"/>
              <a:gd name="connsiteY1" fmla="*/ 3721 h 10108"/>
              <a:gd name="connsiteX2" fmla="*/ 1697 w 10056"/>
              <a:gd name="connsiteY2" fmla="*/ 8151 h 10108"/>
              <a:gd name="connsiteX3" fmla="*/ 4441 w 10056"/>
              <a:gd name="connsiteY3" fmla="*/ 9828 h 10108"/>
              <a:gd name="connsiteX4" fmla="*/ 10056 w 10056"/>
              <a:gd name="connsiteY4" fmla="*/ 10108 h 10108"/>
              <a:gd name="connsiteX0" fmla="*/ 0 w 10056"/>
              <a:gd name="connsiteY0" fmla="*/ 0 h 10158"/>
              <a:gd name="connsiteX1" fmla="*/ 311 w 10056"/>
              <a:gd name="connsiteY1" fmla="*/ 3721 h 10158"/>
              <a:gd name="connsiteX2" fmla="*/ 1697 w 10056"/>
              <a:gd name="connsiteY2" fmla="*/ 8151 h 10158"/>
              <a:gd name="connsiteX3" fmla="*/ 4441 w 10056"/>
              <a:gd name="connsiteY3" fmla="*/ 9828 h 10158"/>
              <a:gd name="connsiteX4" fmla="*/ 10056 w 10056"/>
              <a:gd name="connsiteY4" fmla="*/ 10158 h 10158"/>
              <a:gd name="connsiteX0" fmla="*/ 0 w 10056"/>
              <a:gd name="connsiteY0" fmla="*/ 0 h 10158"/>
              <a:gd name="connsiteX1" fmla="*/ 311 w 10056"/>
              <a:gd name="connsiteY1" fmla="*/ 3721 h 10158"/>
              <a:gd name="connsiteX2" fmla="*/ 1456 w 10056"/>
              <a:gd name="connsiteY2" fmla="*/ 8434 h 10158"/>
              <a:gd name="connsiteX3" fmla="*/ 4441 w 10056"/>
              <a:gd name="connsiteY3" fmla="*/ 9828 h 10158"/>
              <a:gd name="connsiteX4" fmla="*/ 10056 w 10056"/>
              <a:gd name="connsiteY4" fmla="*/ 10158 h 10158"/>
              <a:gd name="connsiteX0" fmla="*/ 0 w 10011"/>
              <a:gd name="connsiteY0" fmla="*/ 0 h 10158"/>
              <a:gd name="connsiteX1" fmla="*/ 266 w 10011"/>
              <a:gd name="connsiteY1" fmla="*/ 3721 h 10158"/>
              <a:gd name="connsiteX2" fmla="*/ 1411 w 10011"/>
              <a:gd name="connsiteY2" fmla="*/ 8434 h 10158"/>
              <a:gd name="connsiteX3" fmla="*/ 4396 w 10011"/>
              <a:gd name="connsiteY3" fmla="*/ 9828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266 w 10011"/>
              <a:gd name="connsiteY1" fmla="*/ 3721 h 10158"/>
              <a:gd name="connsiteX2" fmla="*/ 2028 w 10011"/>
              <a:gd name="connsiteY2" fmla="*/ 7985 h 10158"/>
              <a:gd name="connsiteX3" fmla="*/ 4396 w 10011"/>
              <a:gd name="connsiteY3" fmla="*/ 9828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371 w 10011"/>
              <a:gd name="connsiteY1" fmla="*/ 3788 h 10158"/>
              <a:gd name="connsiteX2" fmla="*/ 2028 w 10011"/>
              <a:gd name="connsiteY2" fmla="*/ 7985 h 10158"/>
              <a:gd name="connsiteX3" fmla="*/ 4396 w 10011"/>
              <a:gd name="connsiteY3" fmla="*/ 9828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371 w 10011"/>
              <a:gd name="connsiteY1" fmla="*/ 3788 h 10158"/>
              <a:gd name="connsiteX2" fmla="*/ 2028 w 10011"/>
              <a:gd name="connsiteY2" fmla="*/ 7985 h 10158"/>
              <a:gd name="connsiteX3" fmla="*/ 4396 w 10011"/>
              <a:gd name="connsiteY3" fmla="*/ 9828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371 w 10011"/>
              <a:gd name="connsiteY1" fmla="*/ 3788 h 10158"/>
              <a:gd name="connsiteX2" fmla="*/ 2028 w 10011"/>
              <a:gd name="connsiteY2" fmla="*/ 7985 h 10158"/>
              <a:gd name="connsiteX3" fmla="*/ 4381 w 10011"/>
              <a:gd name="connsiteY3" fmla="*/ 9845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371 w 10011"/>
              <a:gd name="connsiteY1" fmla="*/ 3788 h 10158"/>
              <a:gd name="connsiteX2" fmla="*/ 2028 w 10011"/>
              <a:gd name="connsiteY2" fmla="*/ 7985 h 10158"/>
              <a:gd name="connsiteX3" fmla="*/ 4610 w 10011"/>
              <a:gd name="connsiteY3" fmla="*/ 9755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371 w 10011"/>
              <a:gd name="connsiteY1" fmla="*/ 3788 h 10158"/>
              <a:gd name="connsiteX2" fmla="*/ 2028 w 10011"/>
              <a:gd name="connsiteY2" fmla="*/ 7985 h 10158"/>
              <a:gd name="connsiteX3" fmla="*/ 4692 w 10011"/>
              <a:gd name="connsiteY3" fmla="*/ 9737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404 w 10011"/>
              <a:gd name="connsiteY1" fmla="*/ 4330 h 10158"/>
              <a:gd name="connsiteX2" fmla="*/ 2028 w 10011"/>
              <a:gd name="connsiteY2" fmla="*/ 7985 h 10158"/>
              <a:gd name="connsiteX3" fmla="*/ 4692 w 10011"/>
              <a:gd name="connsiteY3" fmla="*/ 9737 h 10158"/>
              <a:gd name="connsiteX4" fmla="*/ 10011 w 10011"/>
              <a:gd name="connsiteY4" fmla="*/ 10158 h 10158"/>
              <a:gd name="connsiteX0" fmla="*/ 0 w 10011"/>
              <a:gd name="connsiteY0" fmla="*/ 0 h 10158"/>
              <a:gd name="connsiteX1" fmla="*/ 469 w 10011"/>
              <a:gd name="connsiteY1" fmla="*/ 4330 h 10158"/>
              <a:gd name="connsiteX2" fmla="*/ 2028 w 10011"/>
              <a:gd name="connsiteY2" fmla="*/ 7985 h 10158"/>
              <a:gd name="connsiteX3" fmla="*/ 4692 w 10011"/>
              <a:gd name="connsiteY3" fmla="*/ 9737 h 10158"/>
              <a:gd name="connsiteX4" fmla="*/ 10011 w 10011"/>
              <a:gd name="connsiteY4" fmla="*/ 10158 h 1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1" h="10158">
                <a:moveTo>
                  <a:pt x="0" y="0"/>
                </a:moveTo>
                <a:cubicBezTo>
                  <a:pt x="47" y="1697"/>
                  <a:pt x="236" y="2999"/>
                  <a:pt x="469" y="4330"/>
                </a:cubicBezTo>
                <a:cubicBezTo>
                  <a:pt x="702" y="5661"/>
                  <a:pt x="1324" y="7084"/>
                  <a:pt x="2028" y="7985"/>
                </a:cubicBezTo>
                <a:cubicBezTo>
                  <a:pt x="2732" y="8886"/>
                  <a:pt x="3362" y="9375"/>
                  <a:pt x="4692" y="9737"/>
                </a:cubicBezTo>
                <a:cubicBezTo>
                  <a:pt x="6022" y="10099"/>
                  <a:pt x="8717" y="10086"/>
                  <a:pt x="10011" y="1015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7" name="Freeform 8"/>
          <p:cNvSpPr>
            <a:spLocks/>
          </p:cNvSpPr>
          <p:nvPr/>
        </p:nvSpPr>
        <p:spPr bwMode="auto">
          <a:xfrm>
            <a:off x="5515155" y="627660"/>
            <a:ext cx="1719209" cy="1487791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373 w 10056"/>
              <a:gd name="connsiteY2" fmla="*/ 695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373 w 10056"/>
              <a:gd name="connsiteY2" fmla="*/ 6954 h 10108"/>
              <a:gd name="connsiteX3" fmla="*/ 5405 w 10056"/>
              <a:gd name="connsiteY3" fmla="*/ 9071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2373 w 10056"/>
              <a:gd name="connsiteY2" fmla="*/ 6954 h 10108"/>
              <a:gd name="connsiteX3" fmla="*/ 5454 w 10056"/>
              <a:gd name="connsiteY3" fmla="*/ 889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3109 w 10056"/>
              <a:gd name="connsiteY2" fmla="*/ 6850 h 10108"/>
              <a:gd name="connsiteX3" fmla="*/ 5454 w 10056"/>
              <a:gd name="connsiteY3" fmla="*/ 889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3109 w 10056"/>
              <a:gd name="connsiteY2" fmla="*/ 6850 h 10108"/>
              <a:gd name="connsiteX3" fmla="*/ 6043 w 10056"/>
              <a:gd name="connsiteY3" fmla="*/ 8794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38 w 10056"/>
              <a:gd name="connsiteY1" fmla="*/ 3865 h 10108"/>
              <a:gd name="connsiteX2" fmla="*/ 3109 w 10056"/>
              <a:gd name="connsiteY2" fmla="*/ 6850 h 10108"/>
              <a:gd name="connsiteX3" fmla="*/ 6043 w 10056"/>
              <a:gd name="connsiteY3" fmla="*/ 8794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838 w 10056"/>
              <a:gd name="connsiteY1" fmla="*/ 3865 h 10108"/>
              <a:gd name="connsiteX2" fmla="*/ 3109 w 10056"/>
              <a:gd name="connsiteY2" fmla="*/ 6850 h 10108"/>
              <a:gd name="connsiteX3" fmla="*/ 5945 w 10056"/>
              <a:gd name="connsiteY3" fmla="*/ 889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721 w 10056"/>
              <a:gd name="connsiteY1" fmla="*/ 3761 h 10108"/>
              <a:gd name="connsiteX2" fmla="*/ 3109 w 10056"/>
              <a:gd name="connsiteY2" fmla="*/ 6850 h 10108"/>
              <a:gd name="connsiteX3" fmla="*/ 5945 w 10056"/>
              <a:gd name="connsiteY3" fmla="*/ 889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721 w 10056"/>
              <a:gd name="connsiteY1" fmla="*/ 3761 h 10108"/>
              <a:gd name="connsiteX2" fmla="*/ 3943 w 10056"/>
              <a:gd name="connsiteY2" fmla="*/ 6642 h 10108"/>
              <a:gd name="connsiteX3" fmla="*/ 5945 w 10056"/>
              <a:gd name="connsiteY3" fmla="*/ 8898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721 w 10056"/>
              <a:gd name="connsiteY1" fmla="*/ 3761 h 10108"/>
              <a:gd name="connsiteX2" fmla="*/ 3943 w 10056"/>
              <a:gd name="connsiteY2" fmla="*/ 6642 h 10108"/>
              <a:gd name="connsiteX3" fmla="*/ 6681 w 10056"/>
              <a:gd name="connsiteY3" fmla="*/ 8690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525 w 10056"/>
              <a:gd name="connsiteY1" fmla="*/ 3830 h 10108"/>
              <a:gd name="connsiteX2" fmla="*/ 3943 w 10056"/>
              <a:gd name="connsiteY2" fmla="*/ 6642 h 10108"/>
              <a:gd name="connsiteX3" fmla="*/ 6681 w 10056"/>
              <a:gd name="connsiteY3" fmla="*/ 8690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525 w 10056"/>
              <a:gd name="connsiteY1" fmla="*/ 3830 h 10108"/>
              <a:gd name="connsiteX2" fmla="*/ 3943 w 10056"/>
              <a:gd name="connsiteY2" fmla="*/ 6642 h 10108"/>
              <a:gd name="connsiteX3" fmla="*/ 6583 w 10056"/>
              <a:gd name="connsiteY3" fmla="*/ 886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525 w 10056"/>
              <a:gd name="connsiteY1" fmla="*/ 3830 h 10108"/>
              <a:gd name="connsiteX2" fmla="*/ 3894 w 10056"/>
              <a:gd name="connsiteY2" fmla="*/ 6746 h 10108"/>
              <a:gd name="connsiteX3" fmla="*/ 6583 w 10056"/>
              <a:gd name="connsiteY3" fmla="*/ 886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1378 w 10056"/>
              <a:gd name="connsiteY1" fmla="*/ 3899 h 10108"/>
              <a:gd name="connsiteX2" fmla="*/ 3894 w 10056"/>
              <a:gd name="connsiteY2" fmla="*/ 6746 h 10108"/>
              <a:gd name="connsiteX3" fmla="*/ 6583 w 10056"/>
              <a:gd name="connsiteY3" fmla="*/ 8863 h 10108"/>
              <a:gd name="connsiteX4" fmla="*/ 10056 w 10056"/>
              <a:gd name="connsiteY4" fmla="*/ 10108 h 10108"/>
              <a:gd name="connsiteX0" fmla="*/ 0 w 11337"/>
              <a:gd name="connsiteY0" fmla="*/ 0 h 10076"/>
              <a:gd name="connsiteX1" fmla="*/ 2659 w 11337"/>
              <a:gd name="connsiteY1" fmla="*/ 3867 h 10076"/>
              <a:gd name="connsiteX2" fmla="*/ 5175 w 11337"/>
              <a:gd name="connsiteY2" fmla="*/ 6714 h 10076"/>
              <a:gd name="connsiteX3" fmla="*/ 7864 w 11337"/>
              <a:gd name="connsiteY3" fmla="*/ 8831 h 10076"/>
              <a:gd name="connsiteX4" fmla="*/ 11337 w 11337"/>
              <a:gd name="connsiteY4" fmla="*/ 10076 h 10076"/>
              <a:gd name="connsiteX0" fmla="*/ 0 w 11337"/>
              <a:gd name="connsiteY0" fmla="*/ 0 h 10076"/>
              <a:gd name="connsiteX1" fmla="*/ 2659 w 11337"/>
              <a:gd name="connsiteY1" fmla="*/ 3867 h 10076"/>
              <a:gd name="connsiteX2" fmla="*/ 5175 w 11337"/>
              <a:gd name="connsiteY2" fmla="*/ 6714 h 10076"/>
              <a:gd name="connsiteX3" fmla="*/ 7864 w 11337"/>
              <a:gd name="connsiteY3" fmla="*/ 8831 h 10076"/>
              <a:gd name="connsiteX4" fmla="*/ 11337 w 11337"/>
              <a:gd name="connsiteY4" fmla="*/ 10076 h 10076"/>
              <a:gd name="connsiteX0" fmla="*/ 0 w 11337"/>
              <a:gd name="connsiteY0" fmla="*/ 0 h 10076"/>
              <a:gd name="connsiteX1" fmla="*/ 2659 w 11337"/>
              <a:gd name="connsiteY1" fmla="*/ 3867 h 10076"/>
              <a:gd name="connsiteX2" fmla="*/ 6365 w 11337"/>
              <a:gd name="connsiteY2" fmla="*/ 6520 h 10076"/>
              <a:gd name="connsiteX3" fmla="*/ 7864 w 11337"/>
              <a:gd name="connsiteY3" fmla="*/ 8831 h 10076"/>
              <a:gd name="connsiteX4" fmla="*/ 11337 w 11337"/>
              <a:gd name="connsiteY4" fmla="*/ 10076 h 10076"/>
              <a:gd name="connsiteX0" fmla="*/ 0 w 11337"/>
              <a:gd name="connsiteY0" fmla="*/ 0 h 10076"/>
              <a:gd name="connsiteX1" fmla="*/ 2659 w 11337"/>
              <a:gd name="connsiteY1" fmla="*/ 3867 h 10076"/>
              <a:gd name="connsiteX2" fmla="*/ 6365 w 11337"/>
              <a:gd name="connsiteY2" fmla="*/ 6520 h 10076"/>
              <a:gd name="connsiteX3" fmla="*/ 9145 w 11337"/>
              <a:gd name="connsiteY3" fmla="*/ 7733 h 10076"/>
              <a:gd name="connsiteX4" fmla="*/ 11337 w 11337"/>
              <a:gd name="connsiteY4" fmla="*/ 10076 h 10076"/>
              <a:gd name="connsiteX0" fmla="*/ 0 w 11337"/>
              <a:gd name="connsiteY0" fmla="*/ 0 h 10076"/>
              <a:gd name="connsiteX1" fmla="*/ 2659 w 11337"/>
              <a:gd name="connsiteY1" fmla="*/ 3867 h 10076"/>
              <a:gd name="connsiteX2" fmla="*/ 6365 w 11337"/>
              <a:gd name="connsiteY2" fmla="*/ 6520 h 10076"/>
              <a:gd name="connsiteX3" fmla="*/ 11337 w 11337"/>
              <a:gd name="connsiteY3" fmla="*/ 10076 h 10076"/>
              <a:gd name="connsiteX0" fmla="*/ 0 w 11337"/>
              <a:gd name="connsiteY0" fmla="*/ 0 h 8429"/>
              <a:gd name="connsiteX1" fmla="*/ 2659 w 11337"/>
              <a:gd name="connsiteY1" fmla="*/ 3867 h 8429"/>
              <a:gd name="connsiteX2" fmla="*/ 6365 w 11337"/>
              <a:gd name="connsiteY2" fmla="*/ 6520 h 8429"/>
              <a:gd name="connsiteX3" fmla="*/ 11337 w 11337"/>
              <a:gd name="connsiteY3" fmla="*/ 8429 h 8429"/>
              <a:gd name="connsiteX0" fmla="*/ 0 w 10040"/>
              <a:gd name="connsiteY0" fmla="*/ 0 h 9502"/>
              <a:gd name="connsiteX1" fmla="*/ 2345 w 10040"/>
              <a:gd name="connsiteY1" fmla="*/ 4588 h 9502"/>
              <a:gd name="connsiteX2" fmla="*/ 5614 w 10040"/>
              <a:gd name="connsiteY2" fmla="*/ 7735 h 9502"/>
              <a:gd name="connsiteX3" fmla="*/ 10040 w 10040"/>
              <a:gd name="connsiteY3" fmla="*/ 9502 h 9502"/>
              <a:gd name="connsiteX0" fmla="*/ 0 w 10000"/>
              <a:gd name="connsiteY0" fmla="*/ 0 h 10000"/>
              <a:gd name="connsiteX1" fmla="*/ 2336 w 10000"/>
              <a:gd name="connsiteY1" fmla="*/ 4828 h 10000"/>
              <a:gd name="connsiteX2" fmla="*/ 5592 w 10000"/>
              <a:gd name="connsiteY2" fmla="*/ 8140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2336 w 10000"/>
              <a:gd name="connsiteY1" fmla="*/ 4828 h 10000"/>
              <a:gd name="connsiteX2" fmla="*/ 5833 w 10000"/>
              <a:gd name="connsiteY2" fmla="*/ 7938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2336 w 10000"/>
              <a:gd name="connsiteY1" fmla="*/ 4828 h 10000"/>
              <a:gd name="connsiteX2" fmla="*/ 5994 w 10000"/>
              <a:gd name="connsiteY2" fmla="*/ 7857 h 10000"/>
              <a:gd name="connsiteX3" fmla="*/ 10000 w 10000"/>
              <a:gd name="connsiteY3" fmla="*/ 10000 h 10000"/>
              <a:gd name="connsiteX0" fmla="*/ 0 w 10000"/>
              <a:gd name="connsiteY0" fmla="*/ 0 h 9476"/>
              <a:gd name="connsiteX1" fmla="*/ 2336 w 10000"/>
              <a:gd name="connsiteY1" fmla="*/ 4828 h 9476"/>
              <a:gd name="connsiteX2" fmla="*/ 5994 w 10000"/>
              <a:gd name="connsiteY2" fmla="*/ 7857 h 9476"/>
              <a:gd name="connsiteX3" fmla="*/ 10000 w 10000"/>
              <a:gd name="connsiteY3" fmla="*/ 9476 h 9476"/>
              <a:gd name="connsiteX0" fmla="*/ 0 w 9960"/>
              <a:gd name="connsiteY0" fmla="*/ 0 h 9489"/>
              <a:gd name="connsiteX1" fmla="*/ 2336 w 9960"/>
              <a:gd name="connsiteY1" fmla="*/ 5095 h 9489"/>
              <a:gd name="connsiteX2" fmla="*/ 5994 w 9960"/>
              <a:gd name="connsiteY2" fmla="*/ 8291 h 9489"/>
              <a:gd name="connsiteX3" fmla="*/ 9960 w 9960"/>
              <a:gd name="connsiteY3" fmla="*/ 9489 h 9489"/>
              <a:gd name="connsiteX0" fmla="*/ 0 w 10000"/>
              <a:gd name="connsiteY0" fmla="*/ 0 h 10000"/>
              <a:gd name="connsiteX1" fmla="*/ 2345 w 10000"/>
              <a:gd name="connsiteY1" fmla="*/ 5369 h 10000"/>
              <a:gd name="connsiteX2" fmla="*/ 5937 w 10000"/>
              <a:gd name="connsiteY2" fmla="*/ 8916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2345 w 10000"/>
              <a:gd name="connsiteY1" fmla="*/ 5369 h 10000"/>
              <a:gd name="connsiteX2" fmla="*/ 5937 w 10000"/>
              <a:gd name="connsiteY2" fmla="*/ 8737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2345 w 10000"/>
              <a:gd name="connsiteY1" fmla="*/ 5369 h 10000"/>
              <a:gd name="connsiteX2" fmla="*/ 5977 w 10000"/>
              <a:gd name="connsiteY2" fmla="*/ 8602 h 10000"/>
              <a:gd name="connsiteX3" fmla="*/ 10000 w 10000"/>
              <a:gd name="connsiteY3" fmla="*/ 10000 h 10000"/>
              <a:gd name="connsiteX0" fmla="*/ 0 w 9516"/>
              <a:gd name="connsiteY0" fmla="*/ 0 h 9776"/>
              <a:gd name="connsiteX1" fmla="*/ 1861 w 9516"/>
              <a:gd name="connsiteY1" fmla="*/ 5145 h 9776"/>
              <a:gd name="connsiteX2" fmla="*/ 5493 w 9516"/>
              <a:gd name="connsiteY2" fmla="*/ 8378 h 9776"/>
              <a:gd name="connsiteX3" fmla="*/ 9516 w 9516"/>
              <a:gd name="connsiteY3" fmla="*/ 9776 h 9776"/>
              <a:gd name="connsiteX0" fmla="*/ 552 w 10552"/>
              <a:gd name="connsiteY0" fmla="*/ 145 h 10145"/>
              <a:gd name="connsiteX1" fmla="*/ 78 w 10552"/>
              <a:gd name="connsiteY1" fmla="*/ 491 h 10145"/>
              <a:gd name="connsiteX2" fmla="*/ 2508 w 10552"/>
              <a:gd name="connsiteY2" fmla="*/ 5408 h 10145"/>
              <a:gd name="connsiteX3" fmla="*/ 6324 w 10552"/>
              <a:gd name="connsiteY3" fmla="*/ 8715 h 10145"/>
              <a:gd name="connsiteX4" fmla="*/ 10552 w 10552"/>
              <a:gd name="connsiteY4" fmla="*/ 10145 h 10145"/>
              <a:gd name="connsiteX0" fmla="*/ 0 w 10000"/>
              <a:gd name="connsiteY0" fmla="*/ 0 h 10000"/>
              <a:gd name="connsiteX1" fmla="*/ 1956 w 10000"/>
              <a:gd name="connsiteY1" fmla="*/ 5263 h 10000"/>
              <a:gd name="connsiteX2" fmla="*/ 5772 w 10000"/>
              <a:gd name="connsiteY2" fmla="*/ 8570 h 10000"/>
              <a:gd name="connsiteX3" fmla="*/ 10000 w 10000"/>
              <a:gd name="connsiteY3" fmla="*/ 10000 h 10000"/>
              <a:gd name="connsiteX0" fmla="*/ 0 w 10382"/>
              <a:gd name="connsiteY0" fmla="*/ 0 h 10000"/>
              <a:gd name="connsiteX1" fmla="*/ 2338 w 10382"/>
              <a:gd name="connsiteY1" fmla="*/ 5263 h 10000"/>
              <a:gd name="connsiteX2" fmla="*/ 6154 w 10382"/>
              <a:gd name="connsiteY2" fmla="*/ 8570 h 10000"/>
              <a:gd name="connsiteX3" fmla="*/ 10382 w 10382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2" h="10000">
                <a:moveTo>
                  <a:pt x="0" y="0"/>
                </a:moveTo>
                <a:cubicBezTo>
                  <a:pt x="407" y="1096"/>
                  <a:pt x="1312" y="3835"/>
                  <a:pt x="2338" y="5263"/>
                </a:cubicBezTo>
                <a:cubicBezTo>
                  <a:pt x="3364" y="6691"/>
                  <a:pt x="4813" y="7781"/>
                  <a:pt x="6154" y="8570"/>
                </a:cubicBezTo>
                <a:cubicBezTo>
                  <a:pt x="7495" y="9360"/>
                  <a:pt x="8294" y="9417"/>
                  <a:pt x="10382" y="1000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48" name="Egyenes összekötő 47"/>
          <p:cNvCxnSpPr/>
          <p:nvPr/>
        </p:nvCxnSpPr>
        <p:spPr>
          <a:xfrm>
            <a:off x="5056085" y="582491"/>
            <a:ext cx="2152245" cy="21522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2179587" y="2613118"/>
            <a:ext cx="1987093" cy="254772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50" name="Line 8"/>
          <p:cNvSpPr>
            <a:spLocks noChangeShapeType="1"/>
          </p:cNvSpPr>
          <p:nvPr/>
        </p:nvSpPr>
        <p:spPr bwMode="auto">
          <a:xfrm>
            <a:off x="2185479" y="2277941"/>
            <a:ext cx="2266951" cy="287655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>
            <a:off x="2172781" y="1814391"/>
            <a:ext cx="2654299" cy="333375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52" name="Line 8"/>
          <p:cNvSpPr>
            <a:spLocks noChangeShapeType="1"/>
          </p:cNvSpPr>
          <p:nvPr/>
        </p:nvSpPr>
        <p:spPr bwMode="auto">
          <a:xfrm>
            <a:off x="2179131" y="1230191"/>
            <a:ext cx="3206750" cy="39243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>
            <a:off x="3618690" y="601541"/>
            <a:ext cx="3606127" cy="418465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>
            <a:off x="5201627" y="607892"/>
            <a:ext cx="2013740" cy="233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56" name="Egyenes összekötő 55"/>
          <p:cNvCxnSpPr/>
          <p:nvPr/>
        </p:nvCxnSpPr>
        <p:spPr>
          <a:xfrm>
            <a:off x="3380533" y="588841"/>
            <a:ext cx="3856704" cy="38798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2194560" y="628153"/>
            <a:ext cx="4261897" cy="4524291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27" name="Egyenes összekötő 26"/>
          <p:cNvCxnSpPr/>
          <p:nvPr/>
        </p:nvCxnSpPr>
        <p:spPr>
          <a:xfrm>
            <a:off x="2340242" y="892316"/>
            <a:ext cx="3856704" cy="38798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2194560" y="1632319"/>
            <a:ext cx="3466769" cy="3487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2184177" y="2203836"/>
            <a:ext cx="2931018" cy="29486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2313830" y="2750161"/>
            <a:ext cx="2357655" cy="23718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2164092" y="2910512"/>
            <a:ext cx="2209125" cy="222238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47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kockázatmentes csereügyletek piacát ilyen preferenciájú emberek népesítik be.</a:t>
            </a:r>
          </a:p>
          <a:p>
            <a:pPr lvl="1"/>
            <a:r>
              <a:rPr lang="hu-HU" dirty="0" smtClean="0"/>
              <a:t>Itt alakul ki a jelen-jövő piaci ára.</a:t>
            </a:r>
          </a:p>
          <a:p>
            <a:pPr lvl="2"/>
            <a:r>
              <a:rPr lang="hu-HU" dirty="0"/>
              <a:t>Kialakul tehát az időbeliségének </a:t>
            </a:r>
            <a:r>
              <a:rPr lang="hu-HU" dirty="0" smtClean="0"/>
              <a:t>a </a:t>
            </a:r>
            <a:r>
              <a:rPr lang="hu-HU" dirty="0"/>
              <a:t>kereslete-kínálata, így a piaci ára </a:t>
            </a:r>
            <a:r>
              <a:rPr lang="hu-HU" dirty="0" smtClean="0"/>
              <a:t>is.</a:t>
            </a:r>
          </a:p>
          <a:p>
            <a:pPr lvl="2"/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hu-HU" dirty="0" smtClean="0"/>
              <a:t>Reálértelemben </a:t>
            </a:r>
            <a:endParaRPr lang="hu-HU" dirty="0"/>
          </a:p>
          <a:p>
            <a:pPr lvl="3"/>
            <a:r>
              <a:rPr lang="hu-HU" dirty="0"/>
              <a:t>A lehető legkevésbé kockázatos kölcsönök részpiacán kialakuló éves kamatok</a:t>
            </a:r>
          </a:p>
          <a:p>
            <a:pPr lvl="4"/>
            <a:r>
              <a:rPr lang="hu-HU" dirty="0"/>
              <a:t>USA infláció-indexelt állampapírok piaca</a:t>
            </a:r>
          </a:p>
          <a:p>
            <a:pPr lvl="4"/>
            <a:r>
              <a:rPr lang="hu-HU" dirty="0"/>
              <a:t>Értékét nagyjából 1-3% közé szokás tenni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14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3739486" y="4361763"/>
          <a:ext cx="2944935" cy="74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486" y="4361763"/>
                        <a:ext cx="2944935" cy="744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41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584" lvl="1" indent="-192584">
              <a:spcBef>
                <a:spcPts val="1092"/>
              </a:spcBef>
              <a:buFont typeface="Euphemia" pitchFamily="34" charset="0"/>
              <a:buChar char="›"/>
            </a:pPr>
            <a:r>
              <a:rPr lang="hu-HU" sz="2800" dirty="0" smtClean="0"/>
              <a:t>Úgy tekintjük</a:t>
            </a:r>
            <a:r>
              <a:rPr lang="hu-HU" sz="2800" dirty="0"/>
              <a:t>, </a:t>
            </a:r>
            <a:r>
              <a:rPr lang="hu-HU" sz="2800" dirty="0" smtClean="0"/>
              <a:t>hogy </a:t>
            </a:r>
            <a:r>
              <a:rPr lang="hu-H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sz="2800" dirty="0" smtClean="0"/>
              <a:t>időben </a:t>
            </a:r>
            <a:r>
              <a:rPr lang="hu-HU" sz="2800" dirty="0"/>
              <a:t>konzisztens.</a:t>
            </a:r>
          </a:p>
          <a:p>
            <a:pPr lvl="1"/>
            <a:r>
              <a:rPr lang="hu-HU" dirty="0" smtClean="0"/>
              <a:t>Mindegy</a:t>
            </a:r>
            <a:r>
              <a:rPr lang="hu-HU" dirty="0"/>
              <a:t>, hogy a váltás </a:t>
            </a:r>
            <a:r>
              <a:rPr lang="hu-HU" dirty="0" smtClean="0"/>
              <a:t>a </a:t>
            </a:r>
            <a:r>
              <a:rPr lang="hu-HU" dirty="0"/>
              <a:t>0</a:t>
            </a:r>
            <a:r>
              <a:rPr lang="hu-HU" i="1" dirty="0"/>
              <a:t> </a:t>
            </a:r>
            <a:r>
              <a:rPr lang="hu-HU" dirty="0" smtClean="0"/>
              <a:t>és az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/>
              <a:t> időpontok között történik, vagy a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i="1" dirty="0"/>
              <a:t> </a:t>
            </a:r>
            <a:r>
              <a:rPr lang="hu-HU" dirty="0" smtClean="0"/>
              <a:t>és a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/>
              <a:t> időpontok között. </a:t>
            </a:r>
            <a:endParaRPr lang="hu-HU" dirty="0" smtClean="0"/>
          </a:p>
          <a:p>
            <a:pPr lvl="1"/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dirty="0" smtClean="0"/>
              <a:t> egy időszakra (évre) vonatkozó „egységárát” </a:t>
            </a:r>
            <a:r>
              <a:rPr lang="hu-HU" dirty="0"/>
              <a:t>a kamatos kamat elve szerint tetszőleges időtartamra kiterjeszthetjük</a:t>
            </a:r>
            <a:r>
              <a:rPr lang="hu-HU" dirty="0" smtClean="0"/>
              <a:t>:</a:t>
            </a:r>
            <a:endParaRPr lang="hu-HU" i="1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15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2903960" y="3074641"/>
          <a:ext cx="1532591" cy="120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876300" imgH="685800" progId="Equation.3">
                  <p:embed/>
                </p:oleObj>
              </mc:Choice>
              <mc:Fallback>
                <p:oleObj name="Equation" r:id="rId4" imgW="8763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960" y="3074641"/>
                        <a:ext cx="1532591" cy="1209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4899900" y="3069323"/>
          <a:ext cx="1805051" cy="120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016000" imgH="685800" progId="Equation.3">
                  <p:embed/>
                </p:oleObj>
              </mc:Choice>
              <mc:Fallback>
                <p:oleObj name="Equation" r:id="rId6" imgW="1016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900" y="3069323"/>
                        <a:ext cx="1805051" cy="1209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5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584" lvl="2" indent="-192584">
              <a:spcBef>
                <a:spcPts val="1092"/>
              </a:spcBef>
            </a:pPr>
            <a:r>
              <a:rPr lang="hu-H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/>
              <a:t> időbeli konzisztenciája nem </a:t>
            </a:r>
            <a:r>
              <a:rPr lang="hu-HU" sz="2800" dirty="0"/>
              <a:t>nagyon állja ki a valóság próbáját. </a:t>
            </a:r>
            <a:endParaRPr lang="hu-HU" sz="2800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jövőbeli pillanatok közötti </a:t>
            </a:r>
            <a:r>
              <a:rPr lang="hu-HU" dirty="0" smtClean="0"/>
              <a:t>váltások „váltószámai” függnek </a:t>
            </a:r>
            <a:r>
              <a:rPr lang="hu-HU" dirty="0"/>
              <a:t>attól, hogy a jövőbeli pillanatok milyen távolra esnek a </a:t>
            </a:r>
            <a:r>
              <a:rPr lang="hu-HU" dirty="0" smtClean="0"/>
              <a:t>jelentől.</a:t>
            </a:r>
          </a:p>
          <a:p>
            <a:pPr lvl="2"/>
            <a:r>
              <a:rPr lang="hu-HU" dirty="0" smtClean="0"/>
              <a:t>A </a:t>
            </a:r>
            <a:r>
              <a:rPr lang="hu-HU" dirty="0"/>
              <a:t>jelenhez </a:t>
            </a:r>
            <a:r>
              <a:rPr lang="hu-HU" dirty="0" smtClean="0"/>
              <a:t>közelebbi váltásoknál </a:t>
            </a:r>
            <a:r>
              <a:rPr lang="hu-HU" dirty="0"/>
              <a:t>erőteljesebb a jelen felé torzítás, a későbbieknél gyengébb. </a:t>
            </a:r>
            <a:endParaRPr lang="hu-HU" dirty="0" smtClean="0"/>
          </a:p>
          <a:p>
            <a:pPr lvl="3"/>
            <a:r>
              <a:rPr lang="hu-HU" dirty="0" smtClean="0"/>
              <a:t>Inkább csak a hosszabb </a:t>
            </a:r>
            <a:r>
              <a:rPr lang="hu-HU" dirty="0"/>
              <a:t>távú </a:t>
            </a:r>
            <a:r>
              <a:rPr lang="hu-HU" dirty="0" smtClean="0"/>
              <a:t>időpreferencia konzisztens az időben</a:t>
            </a:r>
          </a:p>
          <a:p>
            <a:pPr lvl="2"/>
            <a:r>
              <a:rPr lang="hu-HU" dirty="0" smtClean="0"/>
              <a:t>A rövid </a:t>
            </a:r>
            <a:r>
              <a:rPr lang="hu-HU" dirty="0"/>
              <a:t>távú </a:t>
            </a:r>
            <a:r>
              <a:rPr lang="hu-HU" dirty="0" smtClean="0"/>
              <a:t>időpreferencia azonban már kevésbé</a:t>
            </a:r>
          </a:p>
          <a:p>
            <a:pPr lvl="3"/>
            <a:r>
              <a:rPr lang="hu-HU" dirty="0" smtClean="0"/>
              <a:t> „azonnal”-„</a:t>
            </a:r>
            <a:r>
              <a:rPr lang="hu-HU" dirty="0"/>
              <a:t>később</a:t>
            </a:r>
            <a:r>
              <a:rPr lang="hu-HU" dirty="0" smtClean="0"/>
              <a:t>” esetekben nagyobb a „váltószám”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16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3098040" y="4438360"/>
          <a:ext cx="3602777" cy="75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2044440" imgH="419040" progId="Equation.3">
                  <p:embed/>
                </p:oleObj>
              </mc:Choice>
              <mc:Fallback>
                <p:oleObj name="Equation" r:id="rId4" imgW="2044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040" y="4438360"/>
                        <a:ext cx="3602777" cy="750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355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Kockázat </a:t>
            </a:r>
          </a:p>
          <a:p>
            <a:pPr lvl="1"/>
            <a:r>
              <a:rPr lang="hu-HU" dirty="0" smtClean="0"/>
              <a:t>Annak lehetősége, </a:t>
            </a:r>
            <a:r>
              <a:rPr lang="hu-HU" dirty="0"/>
              <a:t>hogy a később ténylegesen </a:t>
            </a:r>
            <a:r>
              <a:rPr lang="hu-HU" dirty="0" smtClean="0"/>
              <a:t>visszakapott pénzösszeg </a:t>
            </a:r>
            <a:r>
              <a:rPr lang="hu-HU" dirty="0"/>
              <a:t>eltérhet a </a:t>
            </a:r>
            <a:r>
              <a:rPr lang="hu-HU" dirty="0" smtClean="0"/>
              <a:t>várttól</a:t>
            </a:r>
            <a:r>
              <a:rPr lang="hu-HU" dirty="0"/>
              <a:t>. </a:t>
            </a:r>
            <a:endParaRPr lang="hu-HU" dirty="0" smtClean="0"/>
          </a:p>
          <a:p>
            <a:pPr lvl="2"/>
            <a:r>
              <a:rPr lang="hu-HU" dirty="0" smtClean="0"/>
              <a:t>A </a:t>
            </a:r>
            <a:r>
              <a:rPr lang="hu-HU" dirty="0"/>
              <a:t>„szerencse függvényében” többféle </a:t>
            </a:r>
            <a:r>
              <a:rPr lang="hu-HU" dirty="0" smtClean="0"/>
              <a:t>állapotot </a:t>
            </a:r>
            <a:r>
              <a:rPr lang="hu-HU" dirty="0"/>
              <a:t>is </a:t>
            </a:r>
            <a:r>
              <a:rPr lang="hu-HU" dirty="0" smtClean="0"/>
              <a:t>elérhetünk.</a:t>
            </a:r>
          </a:p>
          <a:p>
            <a:pPr lvl="2"/>
            <a:r>
              <a:rPr lang="hu-HU" dirty="0" smtClean="0"/>
              <a:t>A kockázat </a:t>
            </a:r>
            <a:r>
              <a:rPr lang="hu-HU" dirty="0"/>
              <a:t>fogalmához nemcsak negatív történéseket </a:t>
            </a:r>
            <a:r>
              <a:rPr lang="hu-HU" dirty="0" smtClean="0"/>
              <a:t>kötünk.</a:t>
            </a:r>
          </a:p>
          <a:p>
            <a:pPr lvl="2"/>
            <a:r>
              <a:rPr lang="hu-HU" dirty="0" smtClean="0"/>
              <a:t>A csökkenő </a:t>
            </a:r>
            <a:r>
              <a:rPr lang="hu-HU" dirty="0"/>
              <a:t>határhasznosságot mutató hasznosságfüggvény egyúttal kockázatkerülő </a:t>
            </a:r>
            <a:r>
              <a:rPr lang="hu-HU" dirty="0" smtClean="0"/>
              <a:t>magatartást </a:t>
            </a:r>
            <a:r>
              <a:rPr lang="hu-HU" dirty="0"/>
              <a:t>is </a:t>
            </a:r>
            <a:r>
              <a:rPr lang="hu-HU" dirty="0" smtClean="0"/>
              <a:t>tükröz. </a:t>
            </a:r>
          </a:p>
          <a:p>
            <a:pPr lvl="3"/>
            <a:r>
              <a:rPr lang="hu-HU" dirty="0" smtClean="0"/>
              <a:t>A matematikailag fair változat várható hasznossága kisebb, mint a várható értékének hasznossága </a:t>
            </a:r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1.5.2 Idő- </a:t>
            </a:r>
            <a:r>
              <a:rPr lang="hu-HU" dirty="0"/>
              <a:t>és kockázatdiszkontálás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17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18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159169" y="3535292"/>
            <a:ext cx="41639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925367" y="729128"/>
            <a:ext cx="815566" cy="4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2200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337683" y="3608124"/>
            <a:ext cx="5084859" cy="0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2743310" y="667895"/>
            <a:ext cx="0" cy="374504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 rot="5400000">
            <a:off x="3063173" y="645946"/>
            <a:ext cx="2969943" cy="4548147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161 w 10056"/>
              <a:gd name="connsiteY2" fmla="*/ 694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246 w 10056"/>
              <a:gd name="connsiteY2" fmla="*/ 5888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82 w 10056"/>
              <a:gd name="connsiteY2" fmla="*/ 606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39 w 10056"/>
              <a:gd name="connsiteY2" fmla="*/ 6181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5305 w 10056"/>
              <a:gd name="connsiteY4" fmla="*/ 8818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8 w 10056"/>
              <a:gd name="connsiteY1" fmla="*/ 3553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385"/>
              <a:gd name="connsiteY0" fmla="*/ 0 h 10072"/>
              <a:gd name="connsiteX1" fmla="*/ 987 w 10385"/>
              <a:gd name="connsiteY1" fmla="*/ 3517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583 w 10385"/>
              <a:gd name="connsiteY3" fmla="*/ 8888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370 w 10385"/>
              <a:gd name="connsiteY3" fmla="*/ 8634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28 w 10385"/>
              <a:gd name="connsiteY3" fmla="*/ 8507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697 w 10385"/>
              <a:gd name="connsiteY1" fmla="*/ 3607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540"/>
              <a:gd name="connsiteY0" fmla="*/ 0 h 10072"/>
              <a:gd name="connsiteX1" fmla="*/ 852 w 10540"/>
              <a:gd name="connsiteY1" fmla="*/ 3607 h 10072"/>
              <a:gd name="connsiteX2" fmla="*/ 2556 w 10540"/>
              <a:gd name="connsiteY2" fmla="*/ 6215 h 10072"/>
              <a:gd name="connsiteX3" fmla="*/ 6241 w 10540"/>
              <a:gd name="connsiteY3" fmla="*/ 8833 h 10072"/>
              <a:gd name="connsiteX4" fmla="*/ 10540 w 10540"/>
              <a:gd name="connsiteY4" fmla="*/ 10072 h 10072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6" h="10054">
                <a:moveTo>
                  <a:pt x="0" y="0"/>
                </a:moveTo>
                <a:cubicBezTo>
                  <a:pt x="152" y="2412"/>
                  <a:pt x="124" y="2510"/>
                  <a:pt x="435" y="3624"/>
                </a:cubicBezTo>
                <a:cubicBezTo>
                  <a:pt x="746" y="4738"/>
                  <a:pt x="1282" y="5901"/>
                  <a:pt x="2194" y="6795"/>
                </a:cubicBezTo>
                <a:cubicBezTo>
                  <a:pt x="3106" y="7689"/>
                  <a:pt x="4553" y="8448"/>
                  <a:pt x="5907" y="8991"/>
                </a:cubicBezTo>
                <a:cubicBezTo>
                  <a:pt x="7261" y="9534"/>
                  <a:pt x="8939" y="9928"/>
                  <a:pt x="10316" y="1005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5430742" y="1526617"/>
            <a:ext cx="0" cy="20991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3339547" y="2448968"/>
            <a:ext cx="0" cy="116089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al oldali kapcsos zárójel 16"/>
          <p:cNvSpPr/>
          <p:nvPr/>
        </p:nvSpPr>
        <p:spPr>
          <a:xfrm rot="16200000" flipH="1">
            <a:off x="3729173" y="2961836"/>
            <a:ext cx="258398" cy="1045598"/>
          </a:xfrm>
          <a:prstGeom prst="leftBrace">
            <a:avLst>
              <a:gd name="adj1" fmla="val 311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Bal oldali kapcsos zárójel 17"/>
          <p:cNvSpPr/>
          <p:nvPr/>
        </p:nvSpPr>
        <p:spPr>
          <a:xfrm rot="16200000" flipH="1">
            <a:off x="4778749" y="2969787"/>
            <a:ext cx="258398" cy="1045598"/>
          </a:xfrm>
          <a:prstGeom prst="leftBrace">
            <a:avLst>
              <a:gd name="adj1" fmla="val 311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4389121" y="1773126"/>
            <a:ext cx="0" cy="18367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H="1">
            <a:off x="2743199" y="1510715"/>
            <a:ext cx="268754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H="1">
            <a:off x="2743199" y="1757205"/>
            <a:ext cx="16459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2743199" y="2401263"/>
            <a:ext cx="5963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933319" y="1341378"/>
            <a:ext cx="815566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933319" y="2223972"/>
            <a:ext cx="815566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828800" y="1571966"/>
            <a:ext cx="92008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al oldali kapcsos zárójel 26"/>
          <p:cNvSpPr/>
          <p:nvPr/>
        </p:nvSpPr>
        <p:spPr>
          <a:xfrm rot="10800000">
            <a:off x="2757114" y="1512701"/>
            <a:ext cx="153062" cy="443306"/>
          </a:xfrm>
          <a:prstGeom prst="leftBrace">
            <a:avLst>
              <a:gd name="adj1" fmla="val 311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28" name="Bal oldali kapcsos zárójel 27"/>
          <p:cNvSpPr/>
          <p:nvPr/>
        </p:nvSpPr>
        <p:spPr>
          <a:xfrm rot="10800000">
            <a:off x="2757114" y="1957974"/>
            <a:ext cx="153062" cy="443306"/>
          </a:xfrm>
          <a:prstGeom prst="leftBrace">
            <a:avLst>
              <a:gd name="adj1" fmla="val 311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828800" y="1778700"/>
            <a:ext cx="92008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086971" y="3615452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231964" y="3615452"/>
            <a:ext cx="395300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140775" y="3615450"/>
            <a:ext cx="395300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23" grpId="0"/>
      <p:bldP spid="24" grpId="0"/>
      <p:bldP spid="25" grpId="0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529412" y="534390"/>
            <a:ext cx="5442395" cy="4423558"/>
          </a:xfrm>
        </p:spPr>
        <p:txBody>
          <a:bodyPr>
            <a:noAutofit/>
          </a:bodyPr>
          <a:lstStyle/>
          <a:p>
            <a:r>
              <a:rPr lang="hu-HU" dirty="0" smtClean="0"/>
              <a:t>Biztos egyenértékes</a:t>
            </a:r>
          </a:p>
          <a:p>
            <a:pPr lvl="1"/>
            <a:r>
              <a:rPr lang="hu-HU" dirty="0" smtClean="0"/>
              <a:t>Az az összeg</a:t>
            </a:r>
            <a:r>
              <a:rPr lang="hu-HU" dirty="0"/>
              <a:t>, amely ugyanazt a hasznosságváltozást eredményezi biztosan, mint amit a kockázatos </a:t>
            </a:r>
            <a:r>
              <a:rPr lang="hu-HU" dirty="0" smtClean="0"/>
              <a:t>várhatóan.</a:t>
            </a:r>
            <a:br>
              <a:rPr lang="hu-HU" dirty="0" smtClean="0"/>
            </a:br>
            <a:endParaRPr lang="hu-HU" sz="2800" dirty="0" smtClean="0"/>
          </a:p>
          <a:p>
            <a:r>
              <a:rPr lang="hu-HU" dirty="0" smtClean="0"/>
              <a:t>Kockázati prémium</a:t>
            </a:r>
          </a:p>
          <a:p>
            <a:pPr lvl="1"/>
            <a:r>
              <a:rPr lang="hu-HU" dirty="0" smtClean="0"/>
              <a:t>Éppen </a:t>
            </a:r>
            <a:r>
              <a:rPr lang="hu-HU" dirty="0"/>
              <a:t>kompenzálja a döntéshozót a vállalt </a:t>
            </a:r>
            <a:r>
              <a:rPr lang="hu-HU" dirty="0" smtClean="0"/>
              <a:t>kockázatért. 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19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5006939" y="2548444"/>
          <a:ext cx="2311442" cy="38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1066337" imgH="203112" progId="Equation.3">
                  <p:embed/>
                </p:oleObj>
              </mc:Choice>
              <mc:Fallback>
                <p:oleObj name="Equation" r:id="rId4" imgW="106633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39" y="2548444"/>
                        <a:ext cx="2311442" cy="38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4" y="605497"/>
            <a:ext cx="3657605" cy="248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Csoportba foglalás 10"/>
          <p:cNvGrpSpPr/>
          <p:nvPr/>
        </p:nvGrpSpPr>
        <p:grpSpPr>
          <a:xfrm>
            <a:off x="715618" y="1510747"/>
            <a:ext cx="914399" cy="1319917"/>
            <a:chOff x="2743200" y="1955988"/>
            <a:chExt cx="1484629" cy="2032296"/>
          </a:xfrm>
        </p:grpSpPr>
        <p:cxnSp>
          <p:nvCxnSpPr>
            <p:cNvPr id="42" name="Egyenes összekötő 41"/>
            <p:cNvCxnSpPr/>
            <p:nvPr/>
          </p:nvCxnSpPr>
          <p:spPr>
            <a:xfrm flipH="1">
              <a:off x="2743200" y="1955988"/>
              <a:ext cx="118474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3927946" y="1971909"/>
              <a:ext cx="0" cy="163794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601942" y="3615452"/>
              <a:ext cx="625887" cy="372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1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CE</a:t>
              </a:r>
              <a:endParaRPr lang="hu-HU" sz="1100" b="1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28672" name="Objektum 28671"/>
          <p:cNvGraphicFramePr>
            <a:graphicFrameLocks noChangeAspect="1"/>
          </p:cNvGraphicFramePr>
          <p:nvPr>
            <p:extLst/>
          </p:nvPr>
        </p:nvGraphicFramePr>
        <p:xfrm>
          <a:off x="5034006" y="4209311"/>
          <a:ext cx="2099146" cy="3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7" imgW="977900" imgH="190500" progId="Equation.3">
                  <p:embed/>
                </p:oleObj>
              </mc:Choice>
              <mc:Fallback>
                <p:oleObj name="Equation" r:id="rId7" imgW="9779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4006" y="4209311"/>
                        <a:ext cx="2099146" cy="370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8675" name="Csoportba foglalás 28674"/>
          <p:cNvGrpSpPr/>
          <p:nvPr/>
        </p:nvGrpSpPr>
        <p:grpSpPr>
          <a:xfrm>
            <a:off x="1407385" y="1979875"/>
            <a:ext cx="445269" cy="302129"/>
            <a:chOff x="1518698" y="1818457"/>
            <a:chExt cx="625887" cy="328381"/>
          </a:xfrm>
        </p:grpSpPr>
        <p:cxnSp>
          <p:nvCxnSpPr>
            <p:cNvPr id="50" name="Egyenes összekötő nyíllal 49"/>
            <p:cNvCxnSpPr/>
            <p:nvPr/>
          </p:nvCxnSpPr>
          <p:spPr>
            <a:xfrm>
              <a:off x="1566406" y="2146838"/>
              <a:ext cx="4611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1518698" y="1818457"/>
              <a:ext cx="625887" cy="217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1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RP</a:t>
              </a:r>
              <a:endParaRPr lang="hu-HU" sz="1100" b="1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39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Termelési oldalról: kerülőutas termelés</a:t>
            </a:r>
          </a:p>
          <a:p>
            <a:pPr lvl="1"/>
            <a:r>
              <a:rPr lang="hu-HU" dirty="0" smtClean="0"/>
              <a:t>Előbb </a:t>
            </a:r>
            <a:r>
              <a:rPr lang="hu-HU" dirty="0"/>
              <a:t>tőkejavakat, azaz termelési eszközöket állítunk elő, és csak ezeken keresztül fogyasztási jószágokat</a:t>
            </a:r>
            <a:r>
              <a:rPr lang="hu-HU" dirty="0" smtClean="0"/>
              <a:t>.</a:t>
            </a:r>
          </a:p>
          <a:p>
            <a:pPr lvl="2"/>
            <a:r>
              <a:rPr lang="hu-HU" dirty="0" smtClean="0"/>
              <a:t>Mert így jobban járunk</a:t>
            </a:r>
          </a:p>
          <a:p>
            <a:pPr lvl="1"/>
            <a:r>
              <a:rPr lang="hu-HU" dirty="0" smtClean="0"/>
              <a:t>Így viszont, egy tőkejószág előállítási értéke (áldozata) kevesebb, mint amilyen értékű fogyasztási jószág előállítására alkalmas. </a:t>
            </a:r>
          </a:p>
          <a:p>
            <a:pPr lvl="1"/>
            <a:r>
              <a:rPr lang="hu-HU" dirty="0" smtClean="0"/>
              <a:t>Ha valaki </a:t>
            </a:r>
            <a:r>
              <a:rPr lang="hu-HU" dirty="0"/>
              <a:t>termelési tényezőhöz jut, egyben többletérték előállításának a lehetőségéhez is jut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2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75658" y="151075"/>
            <a:ext cx="3499709" cy="4992425"/>
          </a:xfrm>
        </p:spPr>
        <p:txBody>
          <a:bodyPr/>
          <a:lstStyle/>
          <a:p>
            <a:r>
              <a:rPr lang="hu-HU" dirty="0" smtClean="0"/>
              <a:t>Általánosítsuk a kockázat megadását!</a:t>
            </a:r>
          </a:p>
          <a:p>
            <a:pPr lvl="1"/>
            <a:r>
              <a:rPr lang="hu-HU" dirty="0" smtClean="0"/>
              <a:t>Központi határeloszlás tétel</a:t>
            </a:r>
          </a:p>
          <a:p>
            <a:pPr lvl="1"/>
            <a:r>
              <a:rPr lang="hu-HU" dirty="0" smtClean="0"/>
              <a:t>Normális eloszlás</a:t>
            </a:r>
          </a:p>
          <a:p>
            <a:pPr lvl="2"/>
            <a:r>
              <a:rPr lang="hu-HU" dirty="0" smtClean="0"/>
              <a:t>Várható érték</a:t>
            </a:r>
          </a:p>
          <a:p>
            <a:pPr lvl="2"/>
            <a:r>
              <a:rPr lang="hu-HU" dirty="0" smtClean="0"/>
              <a:t>Szórás</a:t>
            </a:r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8077201" y="5296961"/>
            <a:ext cx="457200" cy="304271"/>
          </a:xfrm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20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 useBgFill="1">
        <p:nvSpPr>
          <p:cNvPr id="8" name="Rectangle 2244"/>
          <p:cNvSpPr>
            <a:spLocks noChangeArrowheads="1"/>
          </p:cNvSpPr>
          <p:nvPr/>
        </p:nvSpPr>
        <p:spPr bwMode="auto">
          <a:xfrm>
            <a:off x="7448267" y="39756"/>
            <a:ext cx="1458227" cy="1076854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" name="Oval 614"/>
          <p:cNvSpPr>
            <a:spLocks noChangeArrowheads="1"/>
          </p:cNvSpPr>
          <p:nvPr/>
        </p:nvSpPr>
        <p:spPr bwMode="auto">
          <a:xfrm rot="-16200000">
            <a:off x="7620379" y="4921450"/>
            <a:ext cx="133614" cy="1571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" name="Oval 615"/>
          <p:cNvSpPr>
            <a:spLocks noChangeArrowheads="1"/>
          </p:cNvSpPr>
          <p:nvPr/>
        </p:nvSpPr>
        <p:spPr bwMode="auto">
          <a:xfrm rot="-16200000">
            <a:off x="7620379" y="5073585"/>
            <a:ext cx="133615" cy="1571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" name="Oval 616"/>
          <p:cNvSpPr>
            <a:spLocks noChangeArrowheads="1"/>
          </p:cNvSpPr>
          <p:nvPr/>
        </p:nvSpPr>
        <p:spPr bwMode="auto">
          <a:xfrm rot="-16200000">
            <a:off x="8652254" y="5075173"/>
            <a:ext cx="133615" cy="1539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" name="Oval 617"/>
          <p:cNvSpPr>
            <a:spLocks noChangeArrowheads="1"/>
          </p:cNvSpPr>
          <p:nvPr/>
        </p:nvSpPr>
        <p:spPr bwMode="auto">
          <a:xfrm rot="-16200000">
            <a:off x="7122698" y="5074379"/>
            <a:ext cx="133615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5" name="Oval 618"/>
          <p:cNvSpPr>
            <a:spLocks noChangeArrowheads="1"/>
          </p:cNvSpPr>
          <p:nvPr/>
        </p:nvSpPr>
        <p:spPr bwMode="auto">
          <a:xfrm rot="-16200000">
            <a:off x="6603584" y="5072792"/>
            <a:ext cx="133615" cy="1587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6" name="Oval 619"/>
          <p:cNvSpPr>
            <a:spLocks noChangeArrowheads="1"/>
          </p:cNvSpPr>
          <p:nvPr/>
        </p:nvSpPr>
        <p:spPr bwMode="auto">
          <a:xfrm rot="-16200000">
            <a:off x="6603585" y="4920657"/>
            <a:ext cx="133614" cy="1587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Oval 620"/>
          <p:cNvSpPr>
            <a:spLocks noChangeArrowheads="1"/>
          </p:cNvSpPr>
          <p:nvPr/>
        </p:nvSpPr>
        <p:spPr bwMode="auto">
          <a:xfrm rot="-16200000">
            <a:off x="6868698" y="4922244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Oval 621"/>
          <p:cNvSpPr>
            <a:spLocks noChangeArrowheads="1"/>
          </p:cNvSpPr>
          <p:nvPr/>
        </p:nvSpPr>
        <p:spPr bwMode="auto">
          <a:xfrm rot="-16200000">
            <a:off x="7371935" y="5072792"/>
            <a:ext cx="133615" cy="1587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9" name="Oval 622"/>
          <p:cNvSpPr>
            <a:spLocks noChangeArrowheads="1"/>
          </p:cNvSpPr>
          <p:nvPr/>
        </p:nvSpPr>
        <p:spPr bwMode="auto">
          <a:xfrm rot="-16200000">
            <a:off x="6868698" y="5074379"/>
            <a:ext cx="133615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0" name="Oval 623"/>
          <p:cNvSpPr>
            <a:spLocks noChangeArrowheads="1"/>
          </p:cNvSpPr>
          <p:nvPr/>
        </p:nvSpPr>
        <p:spPr bwMode="auto">
          <a:xfrm rot="5400000" flipV="1">
            <a:off x="5841585" y="4922244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1" name="Oval 624"/>
          <p:cNvSpPr>
            <a:spLocks noChangeArrowheads="1"/>
          </p:cNvSpPr>
          <p:nvPr/>
        </p:nvSpPr>
        <p:spPr bwMode="auto">
          <a:xfrm rot="5400000" flipV="1">
            <a:off x="6097173" y="4766140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2" name="Oval 625"/>
          <p:cNvSpPr>
            <a:spLocks noChangeArrowheads="1"/>
          </p:cNvSpPr>
          <p:nvPr/>
        </p:nvSpPr>
        <p:spPr bwMode="auto">
          <a:xfrm rot="5400000" flipV="1">
            <a:off x="4814472" y="5072792"/>
            <a:ext cx="133615" cy="1587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3" name="Oval 626"/>
          <p:cNvSpPr>
            <a:spLocks noChangeArrowheads="1"/>
          </p:cNvSpPr>
          <p:nvPr/>
        </p:nvSpPr>
        <p:spPr bwMode="auto">
          <a:xfrm rot="5400000" flipV="1">
            <a:off x="5841585" y="5074379"/>
            <a:ext cx="133615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4" name="Oval 627"/>
          <p:cNvSpPr>
            <a:spLocks noChangeArrowheads="1"/>
          </p:cNvSpPr>
          <p:nvPr/>
        </p:nvSpPr>
        <p:spPr bwMode="auto">
          <a:xfrm rot="5400000" flipV="1">
            <a:off x="6352760" y="4766140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5" name="Oval 628"/>
          <p:cNvSpPr>
            <a:spLocks noChangeArrowheads="1"/>
          </p:cNvSpPr>
          <p:nvPr/>
        </p:nvSpPr>
        <p:spPr bwMode="auto">
          <a:xfrm rot="5400000" flipV="1">
            <a:off x="6352760" y="5074379"/>
            <a:ext cx="133615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6" name="Oval 629"/>
          <p:cNvSpPr>
            <a:spLocks noChangeArrowheads="1"/>
          </p:cNvSpPr>
          <p:nvPr/>
        </p:nvSpPr>
        <p:spPr bwMode="auto">
          <a:xfrm rot="5400000" flipV="1">
            <a:off x="6352760" y="4922244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7" name="Oval 630"/>
          <p:cNvSpPr>
            <a:spLocks noChangeArrowheads="1"/>
          </p:cNvSpPr>
          <p:nvPr/>
        </p:nvSpPr>
        <p:spPr bwMode="auto">
          <a:xfrm rot="5400000" flipV="1">
            <a:off x="6094791" y="4923038"/>
            <a:ext cx="133614" cy="1539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8" name="Oval 631"/>
          <p:cNvSpPr>
            <a:spLocks noChangeArrowheads="1"/>
          </p:cNvSpPr>
          <p:nvPr/>
        </p:nvSpPr>
        <p:spPr bwMode="auto">
          <a:xfrm rot="5400000" flipV="1">
            <a:off x="6094791" y="5075173"/>
            <a:ext cx="133615" cy="1539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9" name="Oval 632"/>
          <p:cNvSpPr>
            <a:spLocks noChangeArrowheads="1"/>
          </p:cNvSpPr>
          <p:nvPr/>
        </p:nvSpPr>
        <p:spPr bwMode="auto">
          <a:xfrm rot="5400000" flipV="1">
            <a:off x="6352760" y="4612682"/>
            <a:ext cx="133614" cy="1555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0" name="Group 633"/>
          <p:cNvGrpSpPr>
            <a:grpSpLocks/>
          </p:cNvGrpSpPr>
          <p:nvPr/>
        </p:nvGrpSpPr>
        <p:grpSpPr bwMode="auto">
          <a:xfrm>
            <a:off x="4546317" y="4019089"/>
            <a:ext cx="3740150" cy="1199886"/>
            <a:chOff x="1673" y="2990"/>
            <a:chExt cx="2356" cy="907"/>
          </a:xfrm>
        </p:grpSpPr>
        <p:sp>
          <p:nvSpPr>
            <p:cNvPr id="31" name="Oval 634"/>
            <p:cNvSpPr>
              <a:spLocks noChangeArrowheads="1"/>
            </p:cNvSpPr>
            <p:nvPr/>
          </p:nvSpPr>
          <p:spPr bwMode="auto">
            <a:xfrm rot="-16200000">
              <a:off x="3287" y="3683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2" name="Oval 635"/>
            <p:cNvSpPr>
              <a:spLocks noChangeArrowheads="1"/>
            </p:cNvSpPr>
            <p:nvPr/>
          </p:nvSpPr>
          <p:spPr bwMode="auto">
            <a:xfrm rot="-16200000">
              <a:off x="3287" y="3449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3" name="Oval 636"/>
            <p:cNvSpPr>
              <a:spLocks noChangeArrowheads="1"/>
            </p:cNvSpPr>
            <p:nvPr/>
          </p:nvSpPr>
          <p:spPr bwMode="auto">
            <a:xfrm rot="-16200000">
              <a:off x="2960" y="3448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4" name="Oval 637"/>
            <p:cNvSpPr>
              <a:spLocks noChangeArrowheads="1"/>
            </p:cNvSpPr>
            <p:nvPr/>
          </p:nvSpPr>
          <p:spPr bwMode="auto">
            <a:xfrm rot="-16200000">
              <a:off x="3444" y="3682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" name="Oval 638"/>
            <p:cNvSpPr>
              <a:spLocks noChangeArrowheads="1"/>
            </p:cNvSpPr>
            <p:nvPr/>
          </p:nvSpPr>
          <p:spPr bwMode="auto">
            <a:xfrm rot="-16200000">
              <a:off x="3126" y="3564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" name="Oval 639"/>
            <p:cNvSpPr>
              <a:spLocks noChangeArrowheads="1"/>
            </p:cNvSpPr>
            <p:nvPr/>
          </p:nvSpPr>
          <p:spPr bwMode="auto">
            <a:xfrm rot="-16200000">
              <a:off x="3126" y="3448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7" name="Oval 640"/>
            <p:cNvSpPr>
              <a:spLocks noChangeArrowheads="1"/>
            </p:cNvSpPr>
            <p:nvPr/>
          </p:nvSpPr>
          <p:spPr bwMode="auto">
            <a:xfrm rot="-16200000">
              <a:off x="3126" y="3220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8" name="Oval 641"/>
            <p:cNvSpPr>
              <a:spLocks noChangeArrowheads="1"/>
            </p:cNvSpPr>
            <p:nvPr/>
          </p:nvSpPr>
          <p:spPr bwMode="auto">
            <a:xfrm rot="-16200000">
              <a:off x="2961" y="3103"/>
              <a:ext cx="99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9" name="Oval 642"/>
            <p:cNvSpPr>
              <a:spLocks noChangeArrowheads="1"/>
            </p:cNvSpPr>
            <p:nvPr/>
          </p:nvSpPr>
          <p:spPr bwMode="auto">
            <a:xfrm rot="-16200000">
              <a:off x="3769" y="3683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0" name="Oval 643"/>
            <p:cNvSpPr>
              <a:spLocks noChangeArrowheads="1"/>
            </p:cNvSpPr>
            <p:nvPr/>
          </p:nvSpPr>
          <p:spPr bwMode="auto">
            <a:xfrm rot="-16200000">
              <a:off x="2960" y="3220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1" name="Oval 644"/>
            <p:cNvSpPr>
              <a:spLocks noChangeArrowheads="1"/>
            </p:cNvSpPr>
            <p:nvPr/>
          </p:nvSpPr>
          <p:spPr bwMode="auto">
            <a:xfrm rot="-16200000">
              <a:off x="3597" y="3447"/>
              <a:ext cx="100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2" name="Oval 645"/>
            <p:cNvSpPr>
              <a:spLocks noChangeArrowheads="1"/>
            </p:cNvSpPr>
            <p:nvPr/>
          </p:nvSpPr>
          <p:spPr bwMode="auto">
            <a:xfrm rot="-16200000">
              <a:off x="3928" y="3797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3" name="Oval 646"/>
            <p:cNvSpPr>
              <a:spLocks noChangeArrowheads="1"/>
            </p:cNvSpPr>
            <p:nvPr/>
          </p:nvSpPr>
          <p:spPr bwMode="auto">
            <a:xfrm rot="-16200000">
              <a:off x="3769" y="3798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4" name="Oval 647"/>
            <p:cNvSpPr>
              <a:spLocks noChangeArrowheads="1"/>
            </p:cNvSpPr>
            <p:nvPr/>
          </p:nvSpPr>
          <p:spPr bwMode="auto">
            <a:xfrm rot="-16200000">
              <a:off x="2960" y="3564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5" name="Oval 648"/>
            <p:cNvSpPr>
              <a:spLocks noChangeArrowheads="1"/>
            </p:cNvSpPr>
            <p:nvPr/>
          </p:nvSpPr>
          <p:spPr bwMode="auto">
            <a:xfrm rot="-16200000">
              <a:off x="3126" y="3334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6" name="Oval 649"/>
            <p:cNvSpPr>
              <a:spLocks noChangeArrowheads="1"/>
            </p:cNvSpPr>
            <p:nvPr/>
          </p:nvSpPr>
          <p:spPr bwMode="auto">
            <a:xfrm rot="-16200000">
              <a:off x="3927" y="3565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7" name="Oval 650"/>
            <p:cNvSpPr>
              <a:spLocks noChangeArrowheads="1"/>
            </p:cNvSpPr>
            <p:nvPr/>
          </p:nvSpPr>
          <p:spPr bwMode="auto">
            <a:xfrm rot="-16200000">
              <a:off x="3287" y="3565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8" name="Oval 651"/>
            <p:cNvSpPr>
              <a:spLocks noChangeArrowheads="1"/>
            </p:cNvSpPr>
            <p:nvPr/>
          </p:nvSpPr>
          <p:spPr bwMode="auto">
            <a:xfrm rot="-16200000">
              <a:off x="2960" y="3334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49" name="Oval 652"/>
            <p:cNvSpPr>
              <a:spLocks noChangeArrowheads="1"/>
            </p:cNvSpPr>
            <p:nvPr/>
          </p:nvSpPr>
          <p:spPr bwMode="auto">
            <a:xfrm rot="-16200000">
              <a:off x="3601" y="3564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0" name="Oval 653"/>
            <p:cNvSpPr>
              <a:spLocks noChangeArrowheads="1"/>
            </p:cNvSpPr>
            <p:nvPr/>
          </p:nvSpPr>
          <p:spPr bwMode="auto">
            <a:xfrm rot="-16200000">
              <a:off x="3928" y="3682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1" name="Oval 654"/>
            <p:cNvSpPr>
              <a:spLocks noChangeArrowheads="1"/>
            </p:cNvSpPr>
            <p:nvPr/>
          </p:nvSpPr>
          <p:spPr bwMode="auto">
            <a:xfrm rot="-16200000">
              <a:off x="3444" y="3564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2" name="Oval 655"/>
            <p:cNvSpPr>
              <a:spLocks noChangeArrowheads="1"/>
            </p:cNvSpPr>
            <p:nvPr/>
          </p:nvSpPr>
          <p:spPr bwMode="auto">
            <a:xfrm rot="5400000" flipV="1">
              <a:off x="2480" y="3449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3" name="Oval 656"/>
            <p:cNvSpPr>
              <a:spLocks noChangeArrowheads="1"/>
            </p:cNvSpPr>
            <p:nvPr/>
          </p:nvSpPr>
          <p:spPr bwMode="auto">
            <a:xfrm rot="5400000" flipV="1">
              <a:off x="2318" y="3682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4" name="Oval 657"/>
            <p:cNvSpPr>
              <a:spLocks noChangeArrowheads="1"/>
            </p:cNvSpPr>
            <p:nvPr/>
          </p:nvSpPr>
          <p:spPr bwMode="auto">
            <a:xfrm rot="5400000" flipV="1">
              <a:off x="2641" y="3449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5" name="Oval 658"/>
            <p:cNvSpPr>
              <a:spLocks noChangeArrowheads="1"/>
            </p:cNvSpPr>
            <p:nvPr/>
          </p:nvSpPr>
          <p:spPr bwMode="auto">
            <a:xfrm rot="5400000" flipV="1">
              <a:off x="2798" y="299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6" name="Oval 659"/>
            <p:cNvSpPr>
              <a:spLocks noChangeArrowheads="1"/>
            </p:cNvSpPr>
            <p:nvPr/>
          </p:nvSpPr>
          <p:spPr bwMode="auto">
            <a:xfrm rot="5400000" flipV="1">
              <a:off x="2159" y="3683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7" name="Oval 660"/>
            <p:cNvSpPr>
              <a:spLocks noChangeArrowheads="1"/>
            </p:cNvSpPr>
            <p:nvPr/>
          </p:nvSpPr>
          <p:spPr bwMode="auto">
            <a:xfrm rot="5400000" flipV="1">
              <a:off x="2803" y="3104"/>
              <a:ext cx="99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8" name="Oval 661"/>
            <p:cNvSpPr>
              <a:spLocks noChangeArrowheads="1"/>
            </p:cNvSpPr>
            <p:nvPr/>
          </p:nvSpPr>
          <p:spPr bwMode="auto">
            <a:xfrm rot="5400000" flipV="1">
              <a:off x="2480" y="3221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59" name="Oval 662"/>
            <p:cNvSpPr>
              <a:spLocks noChangeArrowheads="1"/>
            </p:cNvSpPr>
            <p:nvPr/>
          </p:nvSpPr>
          <p:spPr bwMode="auto">
            <a:xfrm rot="5400000" flipV="1">
              <a:off x="2802" y="3221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0" name="Oval 663"/>
            <p:cNvSpPr>
              <a:spLocks noChangeArrowheads="1"/>
            </p:cNvSpPr>
            <p:nvPr/>
          </p:nvSpPr>
          <p:spPr bwMode="auto">
            <a:xfrm rot="5400000" flipV="1">
              <a:off x="2159" y="3798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1" name="Oval 664"/>
            <p:cNvSpPr>
              <a:spLocks noChangeArrowheads="1"/>
            </p:cNvSpPr>
            <p:nvPr/>
          </p:nvSpPr>
          <p:spPr bwMode="auto">
            <a:xfrm rot="5400000" flipV="1">
              <a:off x="2481" y="3334"/>
              <a:ext cx="100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2" name="Oval 665"/>
            <p:cNvSpPr>
              <a:spLocks noChangeArrowheads="1"/>
            </p:cNvSpPr>
            <p:nvPr/>
          </p:nvSpPr>
          <p:spPr bwMode="auto">
            <a:xfrm rot="5400000" flipV="1">
              <a:off x="2319" y="3447"/>
              <a:ext cx="100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3" name="Oval 666"/>
            <p:cNvSpPr>
              <a:spLocks noChangeArrowheads="1"/>
            </p:cNvSpPr>
            <p:nvPr/>
          </p:nvSpPr>
          <p:spPr bwMode="auto">
            <a:xfrm rot="5400000" flipV="1">
              <a:off x="1996" y="379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4" name="Oval 667"/>
            <p:cNvSpPr>
              <a:spLocks noChangeArrowheads="1"/>
            </p:cNvSpPr>
            <p:nvPr/>
          </p:nvSpPr>
          <p:spPr bwMode="auto">
            <a:xfrm rot="5400000" flipV="1">
              <a:off x="2641" y="3335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5" name="Oval 668"/>
            <p:cNvSpPr>
              <a:spLocks noChangeArrowheads="1"/>
            </p:cNvSpPr>
            <p:nvPr/>
          </p:nvSpPr>
          <p:spPr bwMode="auto">
            <a:xfrm rot="5400000" flipV="1">
              <a:off x="1671" y="3798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6" name="Oval 669"/>
            <p:cNvSpPr>
              <a:spLocks noChangeArrowheads="1"/>
            </p:cNvSpPr>
            <p:nvPr/>
          </p:nvSpPr>
          <p:spPr bwMode="auto">
            <a:xfrm rot="5400000" flipV="1">
              <a:off x="2480" y="3565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7" name="Oval 670"/>
            <p:cNvSpPr>
              <a:spLocks noChangeArrowheads="1"/>
            </p:cNvSpPr>
            <p:nvPr/>
          </p:nvSpPr>
          <p:spPr bwMode="auto">
            <a:xfrm rot="5400000" flipV="1">
              <a:off x="2801" y="3335"/>
              <a:ext cx="101" cy="9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8" name="Oval 671"/>
            <p:cNvSpPr>
              <a:spLocks noChangeArrowheads="1"/>
            </p:cNvSpPr>
            <p:nvPr/>
          </p:nvSpPr>
          <p:spPr bwMode="auto">
            <a:xfrm rot="5400000" flipV="1">
              <a:off x="2159" y="3565"/>
              <a:ext cx="101" cy="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69" name="Oval 672"/>
            <p:cNvSpPr>
              <a:spLocks noChangeArrowheads="1"/>
            </p:cNvSpPr>
            <p:nvPr/>
          </p:nvSpPr>
          <p:spPr bwMode="auto">
            <a:xfrm rot="5400000" flipV="1">
              <a:off x="1833" y="3682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70" name="Oval 673"/>
            <p:cNvSpPr>
              <a:spLocks noChangeArrowheads="1"/>
            </p:cNvSpPr>
            <p:nvPr/>
          </p:nvSpPr>
          <p:spPr bwMode="auto">
            <a:xfrm rot="5400000" flipV="1">
              <a:off x="2318" y="3797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71" name="Oval 674"/>
            <p:cNvSpPr>
              <a:spLocks noChangeArrowheads="1"/>
            </p:cNvSpPr>
            <p:nvPr/>
          </p:nvSpPr>
          <p:spPr bwMode="auto">
            <a:xfrm rot="5400000" flipV="1">
              <a:off x="2318" y="3564"/>
              <a:ext cx="101" cy="1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grpSp>
        <p:nvGrpSpPr>
          <p:cNvPr id="72" name="Group 675"/>
          <p:cNvGrpSpPr>
            <a:grpSpLocks/>
          </p:cNvGrpSpPr>
          <p:nvPr/>
        </p:nvGrpSpPr>
        <p:grpSpPr bwMode="auto">
          <a:xfrm>
            <a:off x="4076418" y="4087880"/>
            <a:ext cx="4948237" cy="1144323"/>
            <a:chOff x="1297" y="794"/>
            <a:chExt cx="3117" cy="1033"/>
          </a:xfrm>
        </p:grpSpPr>
        <p:sp>
          <p:nvSpPr>
            <p:cNvPr id="73" name="Freeform 676"/>
            <p:cNvSpPr>
              <a:spLocks/>
            </p:cNvSpPr>
            <p:nvPr/>
          </p:nvSpPr>
          <p:spPr bwMode="auto">
            <a:xfrm>
              <a:off x="1297" y="799"/>
              <a:ext cx="1553" cy="1028"/>
            </a:xfrm>
            <a:custGeom>
              <a:avLst/>
              <a:gdLst>
                <a:gd name="T0" fmla="*/ 0 w 1553"/>
                <a:gd name="T1" fmla="*/ 1028 h 1028"/>
                <a:gd name="T2" fmla="*/ 570 w 1553"/>
                <a:gd name="T3" fmla="*/ 951 h 1028"/>
                <a:gd name="T4" fmla="*/ 968 w 1553"/>
                <a:gd name="T5" fmla="*/ 625 h 1028"/>
                <a:gd name="T6" fmla="*/ 1348 w 1553"/>
                <a:gd name="T7" fmla="*/ 101 h 1028"/>
                <a:gd name="T8" fmla="*/ 1553 w 1553"/>
                <a:gd name="T9" fmla="*/ 17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3" h="1028">
                  <a:moveTo>
                    <a:pt x="0" y="1028"/>
                  </a:moveTo>
                  <a:cubicBezTo>
                    <a:pt x="95" y="1015"/>
                    <a:pt x="409" y="1018"/>
                    <a:pt x="570" y="951"/>
                  </a:cubicBezTo>
                  <a:cubicBezTo>
                    <a:pt x="732" y="884"/>
                    <a:pt x="838" y="766"/>
                    <a:pt x="968" y="625"/>
                  </a:cubicBezTo>
                  <a:cubicBezTo>
                    <a:pt x="1098" y="483"/>
                    <a:pt x="1251" y="202"/>
                    <a:pt x="1348" y="101"/>
                  </a:cubicBezTo>
                  <a:cubicBezTo>
                    <a:pt x="1445" y="0"/>
                    <a:pt x="1510" y="35"/>
                    <a:pt x="1553" y="17"/>
                  </a:cubicBezTo>
                </a:path>
              </a:pathLst>
            </a:custGeom>
            <a:noFill/>
            <a:ln w="38100" cmpd="sng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74" name="Freeform 677"/>
            <p:cNvSpPr>
              <a:spLocks/>
            </p:cNvSpPr>
            <p:nvPr/>
          </p:nvSpPr>
          <p:spPr bwMode="auto">
            <a:xfrm>
              <a:off x="2850" y="794"/>
              <a:ext cx="1564" cy="1028"/>
            </a:xfrm>
            <a:custGeom>
              <a:avLst/>
              <a:gdLst>
                <a:gd name="T0" fmla="*/ 1564 w 1564"/>
                <a:gd name="T1" fmla="*/ 1028 h 1028"/>
                <a:gd name="T2" fmla="*/ 994 w 1564"/>
                <a:gd name="T3" fmla="*/ 951 h 1028"/>
                <a:gd name="T4" fmla="*/ 596 w 1564"/>
                <a:gd name="T5" fmla="*/ 625 h 1028"/>
                <a:gd name="T6" fmla="*/ 216 w 1564"/>
                <a:gd name="T7" fmla="*/ 101 h 1028"/>
                <a:gd name="T8" fmla="*/ 0 w 1564"/>
                <a:gd name="T9" fmla="*/ 22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4" h="1028">
                  <a:moveTo>
                    <a:pt x="1564" y="1028"/>
                  </a:moveTo>
                  <a:cubicBezTo>
                    <a:pt x="1469" y="1015"/>
                    <a:pt x="1155" y="1018"/>
                    <a:pt x="994" y="951"/>
                  </a:cubicBezTo>
                  <a:cubicBezTo>
                    <a:pt x="832" y="884"/>
                    <a:pt x="726" y="766"/>
                    <a:pt x="596" y="625"/>
                  </a:cubicBezTo>
                  <a:cubicBezTo>
                    <a:pt x="466" y="483"/>
                    <a:pt x="315" y="202"/>
                    <a:pt x="216" y="101"/>
                  </a:cubicBezTo>
                  <a:cubicBezTo>
                    <a:pt x="117" y="0"/>
                    <a:pt x="45" y="38"/>
                    <a:pt x="0" y="22"/>
                  </a:cubicBezTo>
                </a:path>
              </a:pathLst>
            </a:custGeom>
            <a:noFill/>
            <a:ln w="38100" cmpd="sng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>
        <p:nvSpPr>
          <p:cNvPr id="75" name="Line 678"/>
          <p:cNvSpPr>
            <a:spLocks noChangeShapeType="1"/>
          </p:cNvSpPr>
          <p:nvPr/>
        </p:nvSpPr>
        <p:spPr bwMode="auto">
          <a:xfrm>
            <a:off x="3897029" y="5228234"/>
            <a:ext cx="5334000" cy="13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76" name="Group 679"/>
          <p:cNvGrpSpPr>
            <a:grpSpLocks/>
          </p:cNvGrpSpPr>
          <p:nvPr/>
        </p:nvGrpSpPr>
        <p:grpSpPr bwMode="auto">
          <a:xfrm>
            <a:off x="4751104" y="3857693"/>
            <a:ext cx="3838575" cy="1493573"/>
            <a:chOff x="1722" y="498"/>
            <a:chExt cx="2406" cy="1545"/>
          </a:xfrm>
        </p:grpSpPr>
        <p:sp>
          <p:nvSpPr>
            <p:cNvPr id="77" name="Line 680"/>
            <p:cNvSpPr>
              <a:spLocks noChangeShapeType="1"/>
            </p:cNvSpPr>
            <p:nvPr/>
          </p:nvSpPr>
          <p:spPr bwMode="auto">
            <a:xfrm>
              <a:off x="1722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78" name="Line 681"/>
            <p:cNvSpPr>
              <a:spLocks noChangeShapeType="1"/>
            </p:cNvSpPr>
            <p:nvPr/>
          </p:nvSpPr>
          <p:spPr bwMode="auto">
            <a:xfrm>
              <a:off x="1882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79" name="Line 682"/>
            <p:cNvSpPr>
              <a:spLocks noChangeShapeType="1"/>
            </p:cNvSpPr>
            <p:nvPr/>
          </p:nvSpPr>
          <p:spPr bwMode="auto">
            <a:xfrm>
              <a:off x="2042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0" name="Line 683"/>
            <p:cNvSpPr>
              <a:spLocks noChangeShapeType="1"/>
            </p:cNvSpPr>
            <p:nvPr/>
          </p:nvSpPr>
          <p:spPr bwMode="auto">
            <a:xfrm>
              <a:off x="2203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1" name="Line 684"/>
            <p:cNvSpPr>
              <a:spLocks noChangeShapeType="1"/>
            </p:cNvSpPr>
            <p:nvPr/>
          </p:nvSpPr>
          <p:spPr bwMode="auto">
            <a:xfrm>
              <a:off x="2363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2" name="Line 685"/>
            <p:cNvSpPr>
              <a:spLocks noChangeShapeType="1"/>
            </p:cNvSpPr>
            <p:nvPr/>
          </p:nvSpPr>
          <p:spPr bwMode="auto">
            <a:xfrm>
              <a:off x="2524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3" name="Line 686"/>
            <p:cNvSpPr>
              <a:spLocks noChangeShapeType="1"/>
            </p:cNvSpPr>
            <p:nvPr/>
          </p:nvSpPr>
          <p:spPr bwMode="auto">
            <a:xfrm>
              <a:off x="2684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4" name="Line 687"/>
            <p:cNvSpPr>
              <a:spLocks noChangeShapeType="1"/>
            </p:cNvSpPr>
            <p:nvPr/>
          </p:nvSpPr>
          <p:spPr bwMode="auto">
            <a:xfrm>
              <a:off x="2844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5" name="Line 688"/>
            <p:cNvSpPr>
              <a:spLocks noChangeShapeType="1"/>
            </p:cNvSpPr>
            <p:nvPr/>
          </p:nvSpPr>
          <p:spPr bwMode="auto">
            <a:xfrm>
              <a:off x="3005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6" name="Line 689"/>
            <p:cNvSpPr>
              <a:spLocks noChangeShapeType="1"/>
            </p:cNvSpPr>
            <p:nvPr/>
          </p:nvSpPr>
          <p:spPr bwMode="auto">
            <a:xfrm>
              <a:off x="3165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7" name="Line 690"/>
            <p:cNvSpPr>
              <a:spLocks noChangeShapeType="1"/>
            </p:cNvSpPr>
            <p:nvPr/>
          </p:nvSpPr>
          <p:spPr bwMode="auto">
            <a:xfrm>
              <a:off x="3326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8" name="Line 691"/>
            <p:cNvSpPr>
              <a:spLocks noChangeShapeType="1"/>
            </p:cNvSpPr>
            <p:nvPr/>
          </p:nvSpPr>
          <p:spPr bwMode="auto">
            <a:xfrm>
              <a:off x="3486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89" name="Line 692"/>
            <p:cNvSpPr>
              <a:spLocks noChangeShapeType="1"/>
            </p:cNvSpPr>
            <p:nvPr/>
          </p:nvSpPr>
          <p:spPr bwMode="auto">
            <a:xfrm>
              <a:off x="3646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90" name="Line 693"/>
            <p:cNvSpPr>
              <a:spLocks noChangeShapeType="1"/>
            </p:cNvSpPr>
            <p:nvPr/>
          </p:nvSpPr>
          <p:spPr bwMode="auto">
            <a:xfrm>
              <a:off x="3807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91" name="Line 694"/>
            <p:cNvSpPr>
              <a:spLocks noChangeShapeType="1"/>
            </p:cNvSpPr>
            <p:nvPr/>
          </p:nvSpPr>
          <p:spPr bwMode="auto">
            <a:xfrm>
              <a:off x="3967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92" name="Line 695"/>
            <p:cNvSpPr>
              <a:spLocks noChangeShapeType="1"/>
            </p:cNvSpPr>
            <p:nvPr/>
          </p:nvSpPr>
          <p:spPr bwMode="auto">
            <a:xfrm>
              <a:off x="4128" y="498"/>
              <a:ext cx="0" cy="1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 useBgFill="1">
        <p:nvSpPr>
          <p:cNvPr id="93" name="Rectangle 696"/>
          <p:cNvSpPr>
            <a:spLocks noChangeArrowheads="1"/>
          </p:cNvSpPr>
          <p:nvPr/>
        </p:nvSpPr>
        <p:spPr bwMode="auto">
          <a:xfrm>
            <a:off x="4455829" y="3566651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4" name="Oval 697"/>
          <p:cNvSpPr>
            <a:spLocks noChangeArrowheads="1"/>
          </p:cNvSpPr>
          <p:nvPr/>
        </p:nvSpPr>
        <p:spPr bwMode="auto">
          <a:xfrm rot="5400000" flipV="1">
            <a:off x="5951916" y="368187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5" name="Oval 698"/>
          <p:cNvSpPr>
            <a:spLocks noChangeArrowheads="1"/>
          </p:cNvSpPr>
          <p:nvPr/>
        </p:nvSpPr>
        <p:spPr bwMode="auto">
          <a:xfrm rot="5400000" flipV="1">
            <a:off x="7247316" y="3692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96" name="Rectangle 699"/>
          <p:cNvSpPr>
            <a:spLocks noChangeArrowheads="1"/>
          </p:cNvSpPr>
          <p:nvPr/>
        </p:nvSpPr>
        <p:spPr bwMode="auto">
          <a:xfrm>
            <a:off x="4455829" y="3333818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7" name="Oval 700"/>
          <p:cNvSpPr>
            <a:spLocks noChangeArrowheads="1"/>
          </p:cNvSpPr>
          <p:nvPr/>
        </p:nvSpPr>
        <p:spPr bwMode="auto">
          <a:xfrm rot="5400000" flipV="1">
            <a:off x="6091616" y="344904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98" name="Oval 701"/>
          <p:cNvSpPr>
            <a:spLocks noChangeArrowheads="1"/>
          </p:cNvSpPr>
          <p:nvPr/>
        </p:nvSpPr>
        <p:spPr bwMode="auto">
          <a:xfrm rot="5400000" flipV="1">
            <a:off x="7120316" y="344904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99" name="Rectangle 702"/>
          <p:cNvSpPr>
            <a:spLocks noChangeArrowheads="1"/>
          </p:cNvSpPr>
          <p:nvPr/>
        </p:nvSpPr>
        <p:spPr bwMode="auto">
          <a:xfrm>
            <a:off x="4455829" y="3100984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0" name="Oval 703"/>
          <p:cNvSpPr>
            <a:spLocks noChangeArrowheads="1"/>
          </p:cNvSpPr>
          <p:nvPr/>
        </p:nvSpPr>
        <p:spPr bwMode="auto">
          <a:xfrm rot="5400000" flipV="1">
            <a:off x="6218616" y="32056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1" name="Oval 704"/>
          <p:cNvSpPr>
            <a:spLocks noChangeArrowheads="1"/>
          </p:cNvSpPr>
          <p:nvPr/>
        </p:nvSpPr>
        <p:spPr bwMode="auto">
          <a:xfrm rot="5400000" flipV="1">
            <a:off x="6993316" y="32056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02" name="Rectangle 705"/>
          <p:cNvSpPr>
            <a:spLocks noChangeArrowheads="1"/>
          </p:cNvSpPr>
          <p:nvPr/>
        </p:nvSpPr>
        <p:spPr bwMode="auto">
          <a:xfrm>
            <a:off x="4455829" y="2868151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3" name="Oval 706"/>
          <p:cNvSpPr>
            <a:spLocks noChangeArrowheads="1"/>
          </p:cNvSpPr>
          <p:nvPr/>
        </p:nvSpPr>
        <p:spPr bwMode="auto">
          <a:xfrm rot="5400000" flipV="1">
            <a:off x="6091616" y="29727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4" name="Oval 707"/>
          <p:cNvSpPr>
            <a:spLocks noChangeArrowheads="1"/>
          </p:cNvSpPr>
          <p:nvPr/>
        </p:nvSpPr>
        <p:spPr bwMode="auto">
          <a:xfrm rot="5400000" flipV="1">
            <a:off x="6866316" y="29727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05" name="Rectangle 708"/>
          <p:cNvSpPr>
            <a:spLocks noChangeArrowheads="1"/>
          </p:cNvSpPr>
          <p:nvPr/>
        </p:nvSpPr>
        <p:spPr bwMode="auto">
          <a:xfrm>
            <a:off x="4455829" y="2635318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6" name="Oval 709"/>
          <p:cNvSpPr>
            <a:spLocks noChangeArrowheads="1"/>
          </p:cNvSpPr>
          <p:nvPr/>
        </p:nvSpPr>
        <p:spPr bwMode="auto">
          <a:xfrm rot="5400000" flipV="1">
            <a:off x="5964616" y="27399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7" name="Oval 710"/>
          <p:cNvSpPr>
            <a:spLocks noChangeArrowheads="1"/>
          </p:cNvSpPr>
          <p:nvPr/>
        </p:nvSpPr>
        <p:spPr bwMode="auto">
          <a:xfrm rot="5400000" flipV="1">
            <a:off x="6993316" y="27399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08" name="Rectangle 711"/>
          <p:cNvSpPr>
            <a:spLocks noChangeArrowheads="1"/>
          </p:cNvSpPr>
          <p:nvPr/>
        </p:nvSpPr>
        <p:spPr bwMode="auto">
          <a:xfrm>
            <a:off x="4455829" y="2391901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9" name="Oval 712"/>
          <p:cNvSpPr>
            <a:spLocks noChangeArrowheads="1"/>
          </p:cNvSpPr>
          <p:nvPr/>
        </p:nvSpPr>
        <p:spPr bwMode="auto">
          <a:xfrm rot="5400000" flipV="1">
            <a:off x="5824916" y="25071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0" name="Oval 713"/>
          <p:cNvSpPr>
            <a:spLocks noChangeArrowheads="1"/>
          </p:cNvSpPr>
          <p:nvPr/>
        </p:nvSpPr>
        <p:spPr bwMode="auto">
          <a:xfrm rot="5400000" flipV="1">
            <a:off x="6853616" y="25071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11" name="Rectangle 714"/>
          <p:cNvSpPr>
            <a:spLocks noChangeArrowheads="1"/>
          </p:cNvSpPr>
          <p:nvPr/>
        </p:nvSpPr>
        <p:spPr bwMode="auto">
          <a:xfrm>
            <a:off x="4455829" y="2159068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2" name="Oval 715"/>
          <p:cNvSpPr>
            <a:spLocks noChangeArrowheads="1"/>
          </p:cNvSpPr>
          <p:nvPr/>
        </p:nvSpPr>
        <p:spPr bwMode="auto">
          <a:xfrm rot="5400000" flipV="1">
            <a:off x="5964616" y="22742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3" name="Oval 716"/>
          <p:cNvSpPr>
            <a:spLocks noChangeArrowheads="1"/>
          </p:cNvSpPr>
          <p:nvPr/>
        </p:nvSpPr>
        <p:spPr bwMode="auto">
          <a:xfrm rot="5400000" flipV="1">
            <a:off x="6713916" y="22742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14" name="Rectangle 717"/>
          <p:cNvSpPr>
            <a:spLocks noChangeArrowheads="1"/>
          </p:cNvSpPr>
          <p:nvPr/>
        </p:nvSpPr>
        <p:spPr bwMode="auto">
          <a:xfrm>
            <a:off x="4455829" y="1926234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5" name="Oval 718"/>
          <p:cNvSpPr>
            <a:spLocks noChangeArrowheads="1"/>
          </p:cNvSpPr>
          <p:nvPr/>
        </p:nvSpPr>
        <p:spPr bwMode="auto">
          <a:xfrm rot="5400000" flipV="1">
            <a:off x="6078916" y="2041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6" name="Oval 719"/>
          <p:cNvSpPr>
            <a:spLocks noChangeArrowheads="1"/>
          </p:cNvSpPr>
          <p:nvPr/>
        </p:nvSpPr>
        <p:spPr bwMode="auto">
          <a:xfrm rot="5400000" flipV="1">
            <a:off x="6612315" y="2041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17" name="Rectangle 720"/>
          <p:cNvSpPr>
            <a:spLocks noChangeArrowheads="1"/>
          </p:cNvSpPr>
          <p:nvPr/>
        </p:nvSpPr>
        <p:spPr bwMode="auto">
          <a:xfrm>
            <a:off x="4455829" y="1703984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8" name="Oval 721"/>
          <p:cNvSpPr>
            <a:spLocks noChangeArrowheads="1"/>
          </p:cNvSpPr>
          <p:nvPr/>
        </p:nvSpPr>
        <p:spPr bwMode="auto">
          <a:xfrm rot="5400000" flipV="1">
            <a:off x="6218616" y="179804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9" name="Oval 722"/>
          <p:cNvSpPr>
            <a:spLocks noChangeArrowheads="1"/>
          </p:cNvSpPr>
          <p:nvPr/>
        </p:nvSpPr>
        <p:spPr bwMode="auto">
          <a:xfrm rot="5400000" flipV="1">
            <a:off x="6726616" y="179804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20" name="Rectangle 723"/>
          <p:cNvSpPr>
            <a:spLocks noChangeArrowheads="1"/>
          </p:cNvSpPr>
          <p:nvPr/>
        </p:nvSpPr>
        <p:spPr bwMode="auto">
          <a:xfrm>
            <a:off x="4455829" y="1471151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1" name="Oval 724"/>
          <p:cNvSpPr>
            <a:spLocks noChangeArrowheads="1"/>
          </p:cNvSpPr>
          <p:nvPr/>
        </p:nvSpPr>
        <p:spPr bwMode="auto">
          <a:xfrm rot="5400000" flipV="1">
            <a:off x="6345616" y="156521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2" name="Oval 725"/>
          <p:cNvSpPr>
            <a:spLocks noChangeArrowheads="1"/>
          </p:cNvSpPr>
          <p:nvPr/>
        </p:nvSpPr>
        <p:spPr bwMode="auto">
          <a:xfrm rot="5400000" flipV="1">
            <a:off x="6599616" y="156521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23" name="Rectangle 726"/>
          <p:cNvSpPr>
            <a:spLocks noChangeArrowheads="1"/>
          </p:cNvSpPr>
          <p:nvPr/>
        </p:nvSpPr>
        <p:spPr bwMode="auto">
          <a:xfrm>
            <a:off x="4455829" y="1248901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4" name="Oval 727"/>
          <p:cNvSpPr>
            <a:spLocks noChangeArrowheads="1"/>
          </p:cNvSpPr>
          <p:nvPr/>
        </p:nvSpPr>
        <p:spPr bwMode="auto">
          <a:xfrm rot="5400000" flipV="1">
            <a:off x="6472616" y="13217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5" name="Oval 728"/>
          <p:cNvSpPr>
            <a:spLocks noChangeArrowheads="1"/>
          </p:cNvSpPr>
          <p:nvPr/>
        </p:nvSpPr>
        <p:spPr bwMode="auto">
          <a:xfrm rot="5400000" flipV="1">
            <a:off x="6726616" y="132179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26" name="Rectangle 729"/>
          <p:cNvSpPr>
            <a:spLocks noChangeArrowheads="1"/>
          </p:cNvSpPr>
          <p:nvPr/>
        </p:nvSpPr>
        <p:spPr bwMode="auto">
          <a:xfrm>
            <a:off x="4455829" y="1016068"/>
            <a:ext cx="4114800" cy="23283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7" name="Oval 730"/>
          <p:cNvSpPr>
            <a:spLocks noChangeArrowheads="1"/>
          </p:cNvSpPr>
          <p:nvPr/>
        </p:nvSpPr>
        <p:spPr bwMode="auto">
          <a:xfrm rot="5400000" flipV="1">
            <a:off x="6358316" y="10889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28" name="Oval 731"/>
          <p:cNvSpPr>
            <a:spLocks noChangeArrowheads="1"/>
          </p:cNvSpPr>
          <p:nvPr/>
        </p:nvSpPr>
        <p:spPr bwMode="auto">
          <a:xfrm rot="5400000" flipV="1">
            <a:off x="6612315" y="10889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29" name="Rectangle 732"/>
          <p:cNvSpPr>
            <a:spLocks noChangeArrowheads="1"/>
          </p:cNvSpPr>
          <p:nvPr/>
        </p:nvSpPr>
        <p:spPr bwMode="auto">
          <a:xfrm>
            <a:off x="4455829" y="783234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0" name="Oval 733"/>
          <p:cNvSpPr>
            <a:spLocks noChangeArrowheads="1"/>
          </p:cNvSpPr>
          <p:nvPr/>
        </p:nvSpPr>
        <p:spPr bwMode="auto">
          <a:xfrm rot="5400000" flipV="1">
            <a:off x="6485316" y="8561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1" name="Oval 734"/>
          <p:cNvSpPr>
            <a:spLocks noChangeArrowheads="1"/>
          </p:cNvSpPr>
          <p:nvPr/>
        </p:nvSpPr>
        <p:spPr bwMode="auto">
          <a:xfrm rot="5400000" flipV="1">
            <a:off x="6739316" y="856127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32" name="Rectangle 735"/>
          <p:cNvSpPr>
            <a:spLocks noChangeArrowheads="1"/>
          </p:cNvSpPr>
          <p:nvPr/>
        </p:nvSpPr>
        <p:spPr bwMode="auto">
          <a:xfrm>
            <a:off x="4455829" y="539817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3" name="Oval 736"/>
          <p:cNvSpPr>
            <a:spLocks noChangeArrowheads="1"/>
          </p:cNvSpPr>
          <p:nvPr/>
        </p:nvSpPr>
        <p:spPr bwMode="auto">
          <a:xfrm rot="5400000" flipV="1">
            <a:off x="6612315" y="61271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4" name="Oval 737"/>
          <p:cNvSpPr>
            <a:spLocks noChangeArrowheads="1"/>
          </p:cNvSpPr>
          <p:nvPr/>
        </p:nvSpPr>
        <p:spPr bwMode="auto">
          <a:xfrm rot="5400000" flipV="1">
            <a:off x="6853616" y="61271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35" name="Rectangle 738"/>
          <p:cNvSpPr>
            <a:spLocks noChangeArrowheads="1"/>
          </p:cNvSpPr>
          <p:nvPr/>
        </p:nvSpPr>
        <p:spPr bwMode="auto">
          <a:xfrm>
            <a:off x="4608229" y="306984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6" name="Oval 739"/>
          <p:cNvSpPr>
            <a:spLocks noChangeArrowheads="1"/>
          </p:cNvSpPr>
          <p:nvPr/>
        </p:nvSpPr>
        <p:spPr bwMode="auto">
          <a:xfrm rot="5400000" flipV="1">
            <a:off x="6472616" y="390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7" name="Oval 740"/>
          <p:cNvSpPr>
            <a:spLocks noChangeArrowheads="1"/>
          </p:cNvSpPr>
          <p:nvPr/>
        </p:nvSpPr>
        <p:spPr bwMode="auto">
          <a:xfrm rot="5400000" flipV="1">
            <a:off x="6739316" y="390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38" name="Rectangle 741"/>
          <p:cNvSpPr>
            <a:spLocks noChangeArrowheads="1"/>
          </p:cNvSpPr>
          <p:nvPr/>
        </p:nvSpPr>
        <p:spPr bwMode="auto">
          <a:xfrm>
            <a:off x="4570129" y="63567"/>
            <a:ext cx="4114800" cy="24341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39" name="Oval 742"/>
          <p:cNvSpPr>
            <a:spLocks noChangeArrowheads="1"/>
          </p:cNvSpPr>
          <p:nvPr/>
        </p:nvSpPr>
        <p:spPr bwMode="auto">
          <a:xfrm rot="5400000" flipV="1">
            <a:off x="6599616" y="136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40" name="Freeform 743"/>
          <p:cNvSpPr>
            <a:spLocks/>
          </p:cNvSpPr>
          <p:nvPr/>
        </p:nvSpPr>
        <p:spPr bwMode="auto">
          <a:xfrm>
            <a:off x="6449730" y="105901"/>
            <a:ext cx="1101725" cy="3847042"/>
          </a:xfrm>
          <a:custGeom>
            <a:avLst/>
            <a:gdLst>
              <a:gd name="T0" fmla="*/ 584 w 694"/>
              <a:gd name="T1" fmla="*/ 2516 h 2908"/>
              <a:gd name="T2" fmla="*/ 616 w 694"/>
              <a:gd name="T3" fmla="*/ 2611 h 2908"/>
              <a:gd name="T4" fmla="*/ 688 w 694"/>
              <a:gd name="T5" fmla="*/ 2682 h 2908"/>
              <a:gd name="T6" fmla="*/ 600 w 694"/>
              <a:gd name="T7" fmla="*/ 2904 h 2908"/>
              <a:gd name="T8" fmla="*/ 440 w 694"/>
              <a:gd name="T9" fmla="*/ 2896 h 2908"/>
              <a:gd name="T10" fmla="*/ 424 w 694"/>
              <a:gd name="T11" fmla="*/ 2864 h 2908"/>
              <a:gd name="T12" fmla="*/ 392 w 694"/>
              <a:gd name="T13" fmla="*/ 2706 h 2908"/>
              <a:gd name="T14" fmla="*/ 400 w 694"/>
              <a:gd name="T15" fmla="*/ 2635 h 2908"/>
              <a:gd name="T16" fmla="*/ 360 w 694"/>
              <a:gd name="T17" fmla="*/ 2587 h 2908"/>
              <a:gd name="T18" fmla="*/ 296 w 694"/>
              <a:gd name="T19" fmla="*/ 2484 h 2908"/>
              <a:gd name="T20" fmla="*/ 240 w 694"/>
              <a:gd name="T21" fmla="*/ 2389 h 2908"/>
              <a:gd name="T22" fmla="*/ 224 w 694"/>
              <a:gd name="T23" fmla="*/ 2365 h 2908"/>
              <a:gd name="T24" fmla="*/ 224 w 694"/>
              <a:gd name="T25" fmla="*/ 2135 h 2908"/>
              <a:gd name="T26" fmla="*/ 216 w 694"/>
              <a:gd name="T27" fmla="*/ 1985 h 2908"/>
              <a:gd name="T28" fmla="*/ 160 w 694"/>
              <a:gd name="T29" fmla="*/ 1842 h 2908"/>
              <a:gd name="T30" fmla="*/ 80 w 694"/>
              <a:gd name="T31" fmla="*/ 1747 h 2908"/>
              <a:gd name="T32" fmla="*/ 64 w 694"/>
              <a:gd name="T33" fmla="*/ 1636 h 2908"/>
              <a:gd name="T34" fmla="*/ 40 w 694"/>
              <a:gd name="T35" fmla="*/ 1541 h 2908"/>
              <a:gd name="T36" fmla="*/ 72 w 694"/>
              <a:gd name="T37" fmla="*/ 1493 h 2908"/>
              <a:gd name="T38" fmla="*/ 80 w 694"/>
              <a:gd name="T39" fmla="*/ 1374 h 2908"/>
              <a:gd name="T40" fmla="*/ 80 w 694"/>
              <a:gd name="T41" fmla="*/ 1097 h 2908"/>
              <a:gd name="T42" fmla="*/ 144 w 694"/>
              <a:gd name="T43" fmla="*/ 1050 h 2908"/>
              <a:gd name="T44" fmla="*/ 136 w 694"/>
              <a:gd name="T45" fmla="*/ 923 h 2908"/>
              <a:gd name="T46" fmla="*/ 72 w 694"/>
              <a:gd name="T47" fmla="*/ 828 h 2908"/>
              <a:gd name="T48" fmla="*/ 128 w 694"/>
              <a:gd name="T49" fmla="*/ 693 h 2908"/>
              <a:gd name="T50" fmla="*/ 200 w 694"/>
              <a:gd name="T51" fmla="*/ 544 h 2908"/>
              <a:gd name="T52" fmla="*/ 208 w 694"/>
              <a:gd name="T53" fmla="*/ 448 h 2908"/>
              <a:gd name="T54" fmla="*/ 160 w 694"/>
              <a:gd name="T55" fmla="*/ 304 h 2908"/>
              <a:gd name="T56" fmla="*/ 0 w 694"/>
              <a:gd name="T57" fmla="*/ 48 h 2908"/>
              <a:gd name="T58" fmla="*/ 216 w 694"/>
              <a:gd name="T59" fmla="*/ 0 h 2908"/>
              <a:gd name="T60" fmla="*/ 304 w 694"/>
              <a:gd name="T61" fmla="*/ 192 h 2908"/>
              <a:gd name="T62" fmla="*/ 464 w 694"/>
              <a:gd name="T63" fmla="*/ 464 h 2908"/>
              <a:gd name="T64" fmla="*/ 352 w 694"/>
              <a:gd name="T65" fmla="*/ 986 h 2908"/>
              <a:gd name="T66" fmla="*/ 360 w 694"/>
              <a:gd name="T67" fmla="*/ 1327 h 2908"/>
              <a:gd name="T68" fmla="*/ 592 w 694"/>
              <a:gd name="T69" fmla="*/ 2516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94" h="2908">
                <a:moveTo>
                  <a:pt x="584" y="2516"/>
                </a:moveTo>
                <a:cubicBezTo>
                  <a:pt x="593" y="2555"/>
                  <a:pt x="590" y="2583"/>
                  <a:pt x="616" y="2611"/>
                </a:cubicBezTo>
                <a:cubicBezTo>
                  <a:pt x="639" y="2636"/>
                  <a:pt x="688" y="2682"/>
                  <a:pt x="688" y="2682"/>
                </a:cubicBezTo>
                <a:cubicBezTo>
                  <a:pt x="681" y="2764"/>
                  <a:pt x="694" y="2873"/>
                  <a:pt x="600" y="2904"/>
                </a:cubicBezTo>
                <a:cubicBezTo>
                  <a:pt x="547" y="2901"/>
                  <a:pt x="492" y="2908"/>
                  <a:pt x="440" y="2896"/>
                </a:cubicBezTo>
                <a:cubicBezTo>
                  <a:pt x="428" y="2893"/>
                  <a:pt x="426" y="2876"/>
                  <a:pt x="424" y="2864"/>
                </a:cubicBezTo>
                <a:cubicBezTo>
                  <a:pt x="410" y="2780"/>
                  <a:pt x="431" y="2763"/>
                  <a:pt x="392" y="2706"/>
                </a:cubicBezTo>
                <a:cubicBezTo>
                  <a:pt x="395" y="2682"/>
                  <a:pt x="404" y="2658"/>
                  <a:pt x="400" y="2635"/>
                </a:cubicBezTo>
                <a:cubicBezTo>
                  <a:pt x="397" y="2614"/>
                  <a:pt x="369" y="2606"/>
                  <a:pt x="360" y="2587"/>
                </a:cubicBezTo>
                <a:cubicBezTo>
                  <a:pt x="341" y="2549"/>
                  <a:pt x="317" y="2521"/>
                  <a:pt x="296" y="2484"/>
                </a:cubicBezTo>
                <a:cubicBezTo>
                  <a:pt x="277" y="2450"/>
                  <a:pt x="262" y="2422"/>
                  <a:pt x="240" y="2389"/>
                </a:cubicBezTo>
                <a:cubicBezTo>
                  <a:pt x="235" y="2381"/>
                  <a:pt x="224" y="2365"/>
                  <a:pt x="224" y="2365"/>
                </a:cubicBezTo>
                <a:cubicBezTo>
                  <a:pt x="206" y="2260"/>
                  <a:pt x="209" y="2289"/>
                  <a:pt x="224" y="2135"/>
                </a:cubicBezTo>
                <a:cubicBezTo>
                  <a:pt x="213" y="2083"/>
                  <a:pt x="228" y="2037"/>
                  <a:pt x="216" y="1985"/>
                </a:cubicBezTo>
                <a:cubicBezTo>
                  <a:pt x="205" y="1938"/>
                  <a:pt x="187" y="1882"/>
                  <a:pt x="160" y="1842"/>
                </a:cubicBezTo>
                <a:cubicBezTo>
                  <a:pt x="137" y="1808"/>
                  <a:pt x="103" y="1782"/>
                  <a:pt x="80" y="1747"/>
                </a:cubicBezTo>
                <a:cubicBezTo>
                  <a:pt x="75" y="1710"/>
                  <a:pt x="71" y="1673"/>
                  <a:pt x="64" y="1636"/>
                </a:cubicBezTo>
                <a:cubicBezTo>
                  <a:pt x="58" y="1604"/>
                  <a:pt x="40" y="1541"/>
                  <a:pt x="40" y="1541"/>
                </a:cubicBezTo>
                <a:cubicBezTo>
                  <a:pt x="63" y="1450"/>
                  <a:pt x="28" y="1559"/>
                  <a:pt x="72" y="1493"/>
                </a:cubicBezTo>
                <a:cubicBezTo>
                  <a:pt x="94" y="1461"/>
                  <a:pt x="80" y="1414"/>
                  <a:pt x="80" y="1374"/>
                </a:cubicBezTo>
                <a:lnTo>
                  <a:pt x="80" y="1097"/>
                </a:lnTo>
                <a:lnTo>
                  <a:pt x="144" y="1050"/>
                </a:lnTo>
                <a:lnTo>
                  <a:pt x="136" y="923"/>
                </a:lnTo>
                <a:lnTo>
                  <a:pt x="72" y="828"/>
                </a:lnTo>
                <a:lnTo>
                  <a:pt x="128" y="693"/>
                </a:lnTo>
                <a:lnTo>
                  <a:pt x="200" y="544"/>
                </a:lnTo>
                <a:lnTo>
                  <a:pt x="208" y="448"/>
                </a:lnTo>
                <a:lnTo>
                  <a:pt x="160" y="304"/>
                </a:lnTo>
                <a:lnTo>
                  <a:pt x="0" y="48"/>
                </a:lnTo>
                <a:lnTo>
                  <a:pt x="216" y="0"/>
                </a:lnTo>
                <a:lnTo>
                  <a:pt x="304" y="192"/>
                </a:lnTo>
                <a:lnTo>
                  <a:pt x="464" y="464"/>
                </a:lnTo>
                <a:lnTo>
                  <a:pt x="352" y="986"/>
                </a:lnTo>
                <a:lnTo>
                  <a:pt x="360" y="1327"/>
                </a:lnTo>
                <a:lnTo>
                  <a:pt x="592" y="251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41" name="Oval 744"/>
          <p:cNvSpPr>
            <a:spLocks noChangeArrowheads="1"/>
          </p:cNvSpPr>
          <p:nvPr/>
        </p:nvSpPr>
        <p:spPr bwMode="auto">
          <a:xfrm rot="5400000" flipV="1">
            <a:off x="6599616" y="147044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 useBgFill="1">
        <p:nvSpPr>
          <p:cNvPr id="142" name="Rectangle 745"/>
          <p:cNvSpPr>
            <a:spLocks noChangeArrowheads="1"/>
          </p:cNvSpPr>
          <p:nvPr/>
        </p:nvSpPr>
        <p:spPr bwMode="auto">
          <a:xfrm>
            <a:off x="4405029" y="63568"/>
            <a:ext cx="4489589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143" name="Group 746"/>
          <p:cNvGrpSpPr>
            <a:grpSpLocks/>
          </p:cNvGrpSpPr>
          <p:nvPr/>
        </p:nvGrpSpPr>
        <p:grpSpPr bwMode="auto">
          <a:xfrm>
            <a:off x="6206842" y="169401"/>
            <a:ext cx="677862" cy="3668448"/>
            <a:chOff x="2719" y="80"/>
            <a:chExt cx="427" cy="2773"/>
          </a:xfrm>
        </p:grpSpPr>
        <p:sp>
          <p:nvSpPr>
            <p:cNvPr id="144" name="Oval 747"/>
            <p:cNvSpPr>
              <a:spLocks noChangeArrowheads="1"/>
            </p:cNvSpPr>
            <p:nvPr/>
          </p:nvSpPr>
          <p:spPr bwMode="auto">
            <a:xfrm rot="5400000" flipV="1">
              <a:off x="2718" y="275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45" name="Oval 748"/>
            <p:cNvSpPr>
              <a:spLocks noChangeArrowheads="1"/>
            </p:cNvSpPr>
            <p:nvPr/>
          </p:nvSpPr>
          <p:spPr bwMode="auto">
            <a:xfrm rot="5400000" flipV="1">
              <a:off x="2806" y="257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46" name="Oval 749"/>
            <p:cNvSpPr>
              <a:spLocks noChangeArrowheads="1"/>
            </p:cNvSpPr>
            <p:nvPr/>
          </p:nvSpPr>
          <p:spPr bwMode="auto">
            <a:xfrm rot="5400000" flipV="1">
              <a:off x="2886" y="239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47" name="Oval 750"/>
            <p:cNvSpPr>
              <a:spLocks noChangeArrowheads="1"/>
            </p:cNvSpPr>
            <p:nvPr/>
          </p:nvSpPr>
          <p:spPr bwMode="auto">
            <a:xfrm rot="5400000" flipV="1">
              <a:off x="2806" y="221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48" name="Oval 751"/>
            <p:cNvSpPr>
              <a:spLocks noChangeArrowheads="1"/>
            </p:cNvSpPr>
            <p:nvPr/>
          </p:nvSpPr>
          <p:spPr bwMode="auto">
            <a:xfrm rot="5400000" flipV="1">
              <a:off x="2726" y="204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49" name="Oval 752"/>
            <p:cNvSpPr>
              <a:spLocks noChangeArrowheads="1"/>
            </p:cNvSpPr>
            <p:nvPr/>
          </p:nvSpPr>
          <p:spPr bwMode="auto">
            <a:xfrm rot="5400000" flipV="1">
              <a:off x="2790" y="18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0" name="Oval 753"/>
            <p:cNvSpPr>
              <a:spLocks noChangeArrowheads="1"/>
            </p:cNvSpPr>
            <p:nvPr/>
          </p:nvSpPr>
          <p:spPr bwMode="auto">
            <a:xfrm rot="5400000" flipV="1">
              <a:off x="2870" y="168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1" name="Oval 754"/>
            <p:cNvSpPr>
              <a:spLocks noChangeArrowheads="1"/>
            </p:cNvSpPr>
            <p:nvPr/>
          </p:nvSpPr>
          <p:spPr bwMode="auto">
            <a:xfrm rot="5400000" flipV="1">
              <a:off x="2958" y="151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2" name="Oval 755"/>
            <p:cNvSpPr>
              <a:spLocks noChangeArrowheads="1"/>
            </p:cNvSpPr>
            <p:nvPr/>
          </p:nvSpPr>
          <p:spPr bwMode="auto">
            <a:xfrm rot="5400000" flipV="1">
              <a:off x="3038" y="132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3" name="Oval 756"/>
            <p:cNvSpPr>
              <a:spLocks noChangeArrowheads="1"/>
            </p:cNvSpPr>
            <p:nvPr/>
          </p:nvSpPr>
          <p:spPr bwMode="auto">
            <a:xfrm rot="5400000" flipV="1">
              <a:off x="2966" y="115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4" name="Oval 757"/>
            <p:cNvSpPr>
              <a:spLocks noChangeArrowheads="1"/>
            </p:cNvSpPr>
            <p:nvPr/>
          </p:nvSpPr>
          <p:spPr bwMode="auto">
            <a:xfrm rot="5400000" flipV="1">
              <a:off x="3046" y="96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5" name="Oval 758"/>
            <p:cNvSpPr>
              <a:spLocks noChangeArrowheads="1"/>
            </p:cNvSpPr>
            <p:nvPr/>
          </p:nvSpPr>
          <p:spPr bwMode="auto">
            <a:xfrm rot="5400000" flipV="1">
              <a:off x="2974" y="79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6" name="Oval 759"/>
            <p:cNvSpPr>
              <a:spLocks noChangeArrowheads="1"/>
            </p:cNvSpPr>
            <p:nvPr/>
          </p:nvSpPr>
          <p:spPr bwMode="auto">
            <a:xfrm rot="5400000" flipV="1">
              <a:off x="2878" y="61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7" name="Oval 760"/>
            <p:cNvSpPr>
              <a:spLocks noChangeArrowheads="1"/>
            </p:cNvSpPr>
            <p:nvPr/>
          </p:nvSpPr>
          <p:spPr bwMode="auto">
            <a:xfrm rot="5400000" flipV="1">
              <a:off x="2966" y="43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8" name="Oval 761"/>
            <p:cNvSpPr>
              <a:spLocks noChangeArrowheads="1"/>
            </p:cNvSpPr>
            <p:nvPr/>
          </p:nvSpPr>
          <p:spPr bwMode="auto">
            <a:xfrm rot="5400000" flipV="1">
              <a:off x="3046" y="2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159" name="Oval 762"/>
            <p:cNvSpPr>
              <a:spLocks noChangeArrowheads="1"/>
            </p:cNvSpPr>
            <p:nvPr/>
          </p:nvSpPr>
          <p:spPr bwMode="auto">
            <a:xfrm rot="5400000" flipV="1">
              <a:off x="2966" y="8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 useBgFill="1">
        <p:nvSpPr>
          <p:cNvPr id="160" name="Rectangle 763"/>
          <p:cNvSpPr>
            <a:spLocks noChangeArrowheads="1"/>
          </p:cNvSpPr>
          <p:nvPr/>
        </p:nvSpPr>
        <p:spPr bwMode="auto">
          <a:xfrm>
            <a:off x="4214529" y="63568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161" name="Group 764"/>
          <p:cNvGrpSpPr>
            <a:grpSpLocks/>
          </p:cNvGrpSpPr>
          <p:nvPr/>
        </p:nvGrpSpPr>
        <p:grpSpPr bwMode="auto">
          <a:xfrm>
            <a:off x="5686142" y="148234"/>
            <a:ext cx="1071562" cy="3689615"/>
            <a:chOff x="2391" y="64"/>
            <a:chExt cx="675" cy="2789"/>
          </a:xfrm>
        </p:grpSpPr>
        <p:grpSp>
          <p:nvGrpSpPr>
            <p:cNvPr id="162" name="Group 765"/>
            <p:cNvGrpSpPr>
              <a:grpSpLocks/>
            </p:cNvGrpSpPr>
            <p:nvPr/>
          </p:nvGrpSpPr>
          <p:grpSpPr bwMode="auto">
            <a:xfrm>
              <a:off x="2391" y="256"/>
              <a:ext cx="587" cy="2597"/>
              <a:chOff x="2391" y="256"/>
              <a:chExt cx="587" cy="2597"/>
            </a:xfrm>
          </p:grpSpPr>
          <p:sp>
            <p:nvSpPr>
              <p:cNvPr id="164" name="Oval 766"/>
              <p:cNvSpPr>
                <a:spLocks noChangeArrowheads="1"/>
              </p:cNvSpPr>
              <p:nvPr/>
            </p:nvSpPr>
            <p:spPr bwMode="auto">
              <a:xfrm rot="5400000" flipV="1">
                <a:off x="2550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65" name="Oval 767"/>
              <p:cNvSpPr>
                <a:spLocks noChangeArrowheads="1"/>
              </p:cNvSpPr>
              <p:nvPr/>
            </p:nvSpPr>
            <p:spPr bwMode="auto">
              <a:xfrm rot="5400000" flipV="1">
                <a:off x="2470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66" name="Oval 768"/>
              <p:cNvSpPr>
                <a:spLocks noChangeArrowheads="1"/>
              </p:cNvSpPr>
              <p:nvPr/>
            </p:nvSpPr>
            <p:spPr bwMode="auto">
              <a:xfrm rot="5400000" flipV="1">
                <a:off x="2390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67" name="Oval 769"/>
              <p:cNvSpPr>
                <a:spLocks noChangeArrowheads="1"/>
              </p:cNvSpPr>
              <p:nvPr/>
            </p:nvSpPr>
            <p:spPr bwMode="auto">
              <a:xfrm rot="5400000" flipV="1">
                <a:off x="2478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68" name="Oval 770"/>
              <p:cNvSpPr>
                <a:spLocks noChangeArrowheads="1"/>
              </p:cNvSpPr>
              <p:nvPr/>
            </p:nvSpPr>
            <p:spPr bwMode="auto">
              <a:xfrm rot="5400000" flipV="1">
                <a:off x="2390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69" name="Oval 771"/>
              <p:cNvSpPr>
                <a:spLocks noChangeArrowheads="1"/>
              </p:cNvSpPr>
              <p:nvPr/>
            </p:nvSpPr>
            <p:spPr bwMode="auto">
              <a:xfrm rot="5400000" flipV="1">
                <a:off x="2486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0" name="Oval 772"/>
              <p:cNvSpPr>
                <a:spLocks noChangeArrowheads="1"/>
              </p:cNvSpPr>
              <p:nvPr/>
            </p:nvSpPr>
            <p:spPr bwMode="auto">
              <a:xfrm rot="5400000" flipV="1">
                <a:off x="2574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1" name="Oval 773"/>
              <p:cNvSpPr>
                <a:spLocks noChangeArrowheads="1"/>
              </p:cNvSpPr>
              <p:nvPr/>
            </p:nvSpPr>
            <p:spPr bwMode="auto">
              <a:xfrm rot="5400000" flipV="1">
                <a:off x="2670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2" name="Oval 774"/>
              <p:cNvSpPr>
                <a:spLocks noChangeArrowheads="1"/>
              </p:cNvSpPr>
              <p:nvPr/>
            </p:nvSpPr>
            <p:spPr bwMode="auto">
              <a:xfrm rot="5400000" flipV="1">
                <a:off x="2742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3" name="Oval 775"/>
              <p:cNvSpPr>
                <a:spLocks noChangeArrowheads="1"/>
              </p:cNvSpPr>
              <p:nvPr/>
            </p:nvSpPr>
            <p:spPr bwMode="auto">
              <a:xfrm rot="5400000" flipV="1">
                <a:off x="2630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4" name="Oval 776"/>
              <p:cNvSpPr>
                <a:spLocks noChangeArrowheads="1"/>
              </p:cNvSpPr>
              <p:nvPr/>
            </p:nvSpPr>
            <p:spPr bwMode="auto">
              <a:xfrm rot="5400000" flipV="1">
                <a:off x="2710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5" name="Oval 777"/>
              <p:cNvSpPr>
                <a:spLocks noChangeArrowheads="1"/>
              </p:cNvSpPr>
              <p:nvPr/>
            </p:nvSpPr>
            <p:spPr bwMode="auto">
              <a:xfrm rot="5400000" flipV="1">
                <a:off x="2638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6" name="Oval 778"/>
              <p:cNvSpPr>
                <a:spLocks noChangeArrowheads="1"/>
              </p:cNvSpPr>
              <p:nvPr/>
            </p:nvSpPr>
            <p:spPr bwMode="auto">
              <a:xfrm rot="5400000" flipV="1">
                <a:off x="2718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7" name="Oval 779"/>
              <p:cNvSpPr>
                <a:spLocks noChangeArrowheads="1"/>
              </p:cNvSpPr>
              <p:nvPr/>
            </p:nvSpPr>
            <p:spPr bwMode="auto">
              <a:xfrm rot="5400000" flipV="1">
                <a:off x="2806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78" name="Oval 780"/>
              <p:cNvSpPr>
                <a:spLocks noChangeArrowheads="1"/>
              </p:cNvSpPr>
              <p:nvPr/>
            </p:nvSpPr>
            <p:spPr bwMode="auto">
              <a:xfrm rot="5400000" flipV="1">
                <a:off x="2878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sp>
          <p:nvSpPr>
            <p:cNvPr id="163" name="Oval 781"/>
            <p:cNvSpPr>
              <a:spLocks noChangeArrowheads="1"/>
            </p:cNvSpPr>
            <p:nvPr/>
          </p:nvSpPr>
          <p:spPr bwMode="auto">
            <a:xfrm rot="5400000" flipV="1">
              <a:off x="2966" y="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 useBgFill="1">
        <p:nvSpPr>
          <p:cNvPr id="179" name="Rectangle 782"/>
          <p:cNvSpPr>
            <a:spLocks noChangeArrowheads="1"/>
          </p:cNvSpPr>
          <p:nvPr/>
        </p:nvSpPr>
        <p:spPr bwMode="auto">
          <a:xfrm>
            <a:off x="4239929" y="52984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180" name="Group 783"/>
          <p:cNvGrpSpPr>
            <a:grpSpLocks/>
          </p:cNvGrpSpPr>
          <p:nvPr/>
        </p:nvGrpSpPr>
        <p:grpSpPr bwMode="auto">
          <a:xfrm>
            <a:off x="6449730" y="148234"/>
            <a:ext cx="677863" cy="3689615"/>
            <a:chOff x="2872" y="64"/>
            <a:chExt cx="427" cy="2789"/>
          </a:xfrm>
        </p:grpSpPr>
        <p:grpSp>
          <p:nvGrpSpPr>
            <p:cNvPr id="181" name="Group 784"/>
            <p:cNvGrpSpPr>
              <a:grpSpLocks/>
            </p:cNvGrpSpPr>
            <p:nvPr/>
          </p:nvGrpSpPr>
          <p:grpSpPr bwMode="auto">
            <a:xfrm>
              <a:off x="2872" y="256"/>
              <a:ext cx="427" cy="2597"/>
              <a:chOff x="2872" y="256"/>
              <a:chExt cx="427" cy="2597"/>
            </a:xfrm>
          </p:grpSpPr>
          <p:sp>
            <p:nvSpPr>
              <p:cNvPr id="183" name="Oval 785"/>
              <p:cNvSpPr>
                <a:spLocks noChangeArrowheads="1"/>
              </p:cNvSpPr>
              <p:nvPr/>
            </p:nvSpPr>
            <p:spPr bwMode="auto">
              <a:xfrm rot="5400000" flipV="1">
                <a:off x="3199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4" name="Oval 786"/>
              <p:cNvSpPr>
                <a:spLocks noChangeArrowheads="1"/>
              </p:cNvSpPr>
              <p:nvPr/>
            </p:nvSpPr>
            <p:spPr bwMode="auto">
              <a:xfrm rot="5400000" flipV="1">
                <a:off x="3119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5" name="Oval 787"/>
              <p:cNvSpPr>
                <a:spLocks noChangeArrowheads="1"/>
              </p:cNvSpPr>
              <p:nvPr/>
            </p:nvSpPr>
            <p:spPr bwMode="auto">
              <a:xfrm rot="5400000" flipV="1">
                <a:off x="303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6" name="Oval 788"/>
              <p:cNvSpPr>
                <a:spLocks noChangeArrowheads="1"/>
              </p:cNvSpPr>
              <p:nvPr/>
            </p:nvSpPr>
            <p:spPr bwMode="auto">
              <a:xfrm rot="5400000" flipV="1">
                <a:off x="3127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7" name="Oval 789"/>
              <p:cNvSpPr>
                <a:spLocks noChangeArrowheads="1"/>
              </p:cNvSpPr>
              <p:nvPr/>
            </p:nvSpPr>
            <p:spPr bwMode="auto">
              <a:xfrm rot="5400000" flipV="1">
                <a:off x="3039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8" name="Oval 790"/>
              <p:cNvSpPr>
                <a:spLocks noChangeArrowheads="1"/>
              </p:cNvSpPr>
              <p:nvPr/>
            </p:nvSpPr>
            <p:spPr bwMode="auto">
              <a:xfrm rot="5400000" flipV="1">
                <a:off x="2951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89" name="Oval 791"/>
              <p:cNvSpPr>
                <a:spLocks noChangeArrowheads="1"/>
              </p:cNvSpPr>
              <p:nvPr/>
            </p:nvSpPr>
            <p:spPr bwMode="auto">
              <a:xfrm rot="5400000" flipV="1">
                <a:off x="303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0" name="Oval 792"/>
              <p:cNvSpPr>
                <a:spLocks noChangeArrowheads="1"/>
              </p:cNvSpPr>
              <p:nvPr/>
            </p:nvSpPr>
            <p:spPr bwMode="auto">
              <a:xfrm rot="5400000" flipV="1">
                <a:off x="3119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1" name="Oval 793"/>
              <p:cNvSpPr>
                <a:spLocks noChangeArrowheads="1"/>
              </p:cNvSpPr>
              <p:nvPr/>
            </p:nvSpPr>
            <p:spPr bwMode="auto">
              <a:xfrm rot="5400000" flipV="1">
                <a:off x="303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2" name="Oval 794"/>
              <p:cNvSpPr>
                <a:spLocks noChangeArrowheads="1"/>
              </p:cNvSpPr>
              <p:nvPr/>
            </p:nvSpPr>
            <p:spPr bwMode="auto">
              <a:xfrm rot="5400000" flipV="1">
                <a:off x="295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3" name="Oval 795"/>
              <p:cNvSpPr>
                <a:spLocks noChangeArrowheads="1"/>
              </p:cNvSpPr>
              <p:nvPr/>
            </p:nvSpPr>
            <p:spPr bwMode="auto">
              <a:xfrm rot="5400000" flipV="1">
                <a:off x="2871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4" name="Oval 796"/>
              <p:cNvSpPr>
                <a:spLocks noChangeArrowheads="1"/>
              </p:cNvSpPr>
              <p:nvPr/>
            </p:nvSpPr>
            <p:spPr bwMode="auto">
              <a:xfrm rot="5400000" flipV="1">
                <a:off x="296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5" name="Oval 797"/>
              <p:cNvSpPr>
                <a:spLocks noChangeArrowheads="1"/>
              </p:cNvSpPr>
              <p:nvPr/>
            </p:nvSpPr>
            <p:spPr bwMode="auto">
              <a:xfrm rot="5400000" flipV="1">
                <a:off x="303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6" name="Oval 798"/>
              <p:cNvSpPr>
                <a:spLocks noChangeArrowheads="1"/>
              </p:cNvSpPr>
              <p:nvPr/>
            </p:nvSpPr>
            <p:spPr bwMode="auto">
              <a:xfrm rot="5400000" flipV="1">
                <a:off x="2951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197" name="Oval 799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sp>
          <p:nvSpPr>
            <p:cNvPr id="182" name="Oval 800"/>
            <p:cNvSpPr>
              <a:spLocks noChangeArrowheads="1"/>
            </p:cNvSpPr>
            <p:nvPr/>
          </p:nvSpPr>
          <p:spPr bwMode="auto">
            <a:xfrm rot="5400000" flipV="1">
              <a:off x="2959" y="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 useBgFill="1">
        <p:nvSpPr>
          <p:cNvPr id="198" name="Rectangle 801"/>
          <p:cNvSpPr>
            <a:spLocks noChangeArrowheads="1"/>
          </p:cNvSpPr>
          <p:nvPr/>
        </p:nvSpPr>
        <p:spPr bwMode="auto">
          <a:xfrm>
            <a:off x="4239929" y="52984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199" name="Group 802"/>
          <p:cNvGrpSpPr>
            <a:grpSpLocks/>
          </p:cNvGrpSpPr>
          <p:nvPr/>
        </p:nvGrpSpPr>
        <p:grpSpPr bwMode="auto">
          <a:xfrm>
            <a:off x="5954430" y="158818"/>
            <a:ext cx="796925" cy="3689615"/>
            <a:chOff x="2560" y="72"/>
            <a:chExt cx="502" cy="2789"/>
          </a:xfrm>
        </p:grpSpPr>
        <p:sp>
          <p:nvSpPr>
            <p:cNvPr id="200" name="Oval 803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01" name="Group 804"/>
            <p:cNvGrpSpPr>
              <a:grpSpLocks/>
            </p:cNvGrpSpPr>
            <p:nvPr/>
          </p:nvGrpSpPr>
          <p:grpSpPr bwMode="auto">
            <a:xfrm>
              <a:off x="2560" y="256"/>
              <a:ext cx="419" cy="2605"/>
              <a:chOff x="2560" y="256"/>
              <a:chExt cx="419" cy="2605"/>
            </a:xfrm>
          </p:grpSpPr>
          <p:sp>
            <p:nvSpPr>
              <p:cNvPr id="202" name="Oval 805"/>
              <p:cNvSpPr>
                <a:spLocks noChangeArrowheads="1"/>
              </p:cNvSpPr>
              <p:nvPr/>
            </p:nvSpPr>
            <p:spPr bwMode="auto">
              <a:xfrm rot="5400000" flipV="1">
                <a:off x="2559" y="27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3" name="Oval 806"/>
              <p:cNvSpPr>
                <a:spLocks noChangeArrowheads="1"/>
              </p:cNvSpPr>
              <p:nvPr/>
            </p:nvSpPr>
            <p:spPr bwMode="auto">
              <a:xfrm rot="5400000" flipV="1">
                <a:off x="2639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4" name="Oval 807"/>
              <p:cNvSpPr>
                <a:spLocks noChangeArrowheads="1"/>
              </p:cNvSpPr>
              <p:nvPr/>
            </p:nvSpPr>
            <p:spPr bwMode="auto">
              <a:xfrm rot="5400000" flipV="1">
                <a:off x="2711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5" name="Oval 808"/>
              <p:cNvSpPr>
                <a:spLocks noChangeArrowheads="1"/>
              </p:cNvSpPr>
              <p:nvPr/>
            </p:nvSpPr>
            <p:spPr bwMode="auto">
              <a:xfrm rot="5400000" flipV="1">
                <a:off x="2631" y="22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6" name="Oval 809"/>
              <p:cNvSpPr>
                <a:spLocks noChangeArrowheads="1"/>
              </p:cNvSpPr>
              <p:nvPr/>
            </p:nvSpPr>
            <p:spPr bwMode="auto">
              <a:xfrm rot="5400000" flipV="1">
                <a:off x="2711" y="204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7" name="Oval 810"/>
              <p:cNvSpPr>
                <a:spLocks noChangeArrowheads="1"/>
              </p:cNvSpPr>
              <p:nvPr/>
            </p:nvSpPr>
            <p:spPr bwMode="auto">
              <a:xfrm rot="5400000" flipV="1">
                <a:off x="2639" y="186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8" name="Oval 811"/>
              <p:cNvSpPr>
                <a:spLocks noChangeArrowheads="1"/>
              </p:cNvSpPr>
              <p:nvPr/>
            </p:nvSpPr>
            <p:spPr bwMode="auto">
              <a:xfrm rot="5400000" flipV="1">
                <a:off x="2711" y="168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09" name="Oval 812"/>
              <p:cNvSpPr>
                <a:spLocks noChangeArrowheads="1"/>
              </p:cNvSpPr>
              <p:nvPr/>
            </p:nvSpPr>
            <p:spPr bwMode="auto">
              <a:xfrm rot="5400000" flipV="1">
                <a:off x="2807" y="151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0" name="Oval 813"/>
              <p:cNvSpPr>
                <a:spLocks noChangeArrowheads="1"/>
              </p:cNvSpPr>
              <p:nvPr/>
            </p:nvSpPr>
            <p:spPr bwMode="auto">
              <a:xfrm rot="5400000" flipV="1">
                <a:off x="2711" y="132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1" name="Oval 814"/>
              <p:cNvSpPr>
                <a:spLocks noChangeArrowheads="1"/>
              </p:cNvSpPr>
              <p:nvPr/>
            </p:nvSpPr>
            <p:spPr bwMode="auto">
              <a:xfrm rot="5400000" flipV="1">
                <a:off x="2631" y="11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2" name="Oval 815"/>
              <p:cNvSpPr>
                <a:spLocks noChangeArrowheads="1"/>
              </p:cNvSpPr>
              <p:nvPr/>
            </p:nvSpPr>
            <p:spPr bwMode="auto">
              <a:xfrm rot="5400000" flipV="1">
                <a:off x="2711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3" name="Oval 816"/>
              <p:cNvSpPr>
                <a:spLocks noChangeArrowheads="1"/>
              </p:cNvSpPr>
              <p:nvPr/>
            </p:nvSpPr>
            <p:spPr bwMode="auto">
              <a:xfrm rot="5400000" flipV="1">
                <a:off x="2807" y="7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4" name="Oval 817"/>
              <p:cNvSpPr>
                <a:spLocks noChangeArrowheads="1"/>
              </p:cNvSpPr>
              <p:nvPr/>
            </p:nvSpPr>
            <p:spPr bwMode="auto">
              <a:xfrm rot="5400000" flipV="1">
                <a:off x="2879" y="6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5" name="Oval 818"/>
              <p:cNvSpPr>
                <a:spLocks noChangeArrowheads="1"/>
              </p:cNvSpPr>
              <p:nvPr/>
            </p:nvSpPr>
            <p:spPr bwMode="auto">
              <a:xfrm rot="5400000" flipV="1">
                <a:off x="2807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16" name="Oval 819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217" name="Rectangle 820"/>
          <p:cNvSpPr>
            <a:spLocks noChangeArrowheads="1"/>
          </p:cNvSpPr>
          <p:nvPr/>
        </p:nvSpPr>
        <p:spPr bwMode="auto">
          <a:xfrm>
            <a:off x="4341529" y="31818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18" name="Group 821"/>
          <p:cNvGrpSpPr>
            <a:grpSpLocks/>
          </p:cNvGrpSpPr>
          <p:nvPr/>
        </p:nvGrpSpPr>
        <p:grpSpPr bwMode="auto">
          <a:xfrm>
            <a:off x="6594192" y="158817"/>
            <a:ext cx="1295400" cy="3679032"/>
            <a:chOff x="2963" y="72"/>
            <a:chExt cx="816" cy="2781"/>
          </a:xfrm>
        </p:grpSpPr>
        <p:sp>
          <p:nvSpPr>
            <p:cNvPr id="219" name="Oval 822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20" name="Group 823"/>
            <p:cNvGrpSpPr>
              <a:grpSpLocks/>
            </p:cNvGrpSpPr>
            <p:nvPr/>
          </p:nvGrpSpPr>
          <p:grpSpPr bwMode="auto">
            <a:xfrm>
              <a:off x="3048" y="256"/>
              <a:ext cx="731" cy="2597"/>
              <a:chOff x="3048" y="256"/>
              <a:chExt cx="731" cy="2597"/>
            </a:xfrm>
          </p:grpSpPr>
          <p:sp>
            <p:nvSpPr>
              <p:cNvPr id="221" name="Oval 824"/>
              <p:cNvSpPr>
                <a:spLocks noChangeArrowheads="1"/>
              </p:cNvSpPr>
              <p:nvPr/>
            </p:nvSpPr>
            <p:spPr bwMode="auto">
              <a:xfrm rot="5400000" flipV="1">
                <a:off x="3679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2" name="Oval 825"/>
              <p:cNvSpPr>
                <a:spLocks noChangeArrowheads="1"/>
              </p:cNvSpPr>
              <p:nvPr/>
            </p:nvSpPr>
            <p:spPr bwMode="auto">
              <a:xfrm rot="5400000" flipV="1">
                <a:off x="3599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3" name="Oval 826"/>
              <p:cNvSpPr>
                <a:spLocks noChangeArrowheads="1"/>
              </p:cNvSpPr>
              <p:nvPr/>
            </p:nvSpPr>
            <p:spPr bwMode="auto">
              <a:xfrm rot="5400000" flipV="1">
                <a:off x="3527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4" name="Oval 827"/>
              <p:cNvSpPr>
                <a:spLocks noChangeArrowheads="1"/>
              </p:cNvSpPr>
              <p:nvPr/>
            </p:nvSpPr>
            <p:spPr bwMode="auto">
              <a:xfrm rot="5400000" flipV="1">
                <a:off x="3599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5" name="Oval 828"/>
              <p:cNvSpPr>
                <a:spLocks noChangeArrowheads="1"/>
              </p:cNvSpPr>
              <p:nvPr/>
            </p:nvSpPr>
            <p:spPr bwMode="auto">
              <a:xfrm rot="5400000" flipV="1">
                <a:off x="3527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6" name="Oval 829"/>
              <p:cNvSpPr>
                <a:spLocks noChangeArrowheads="1"/>
              </p:cNvSpPr>
              <p:nvPr/>
            </p:nvSpPr>
            <p:spPr bwMode="auto">
              <a:xfrm rot="5400000" flipV="1">
                <a:off x="343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7" name="Oval 830"/>
              <p:cNvSpPr>
                <a:spLocks noChangeArrowheads="1"/>
              </p:cNvSpPr>
              <p:nvPr/>
            </p:nvSpPr>
            <p:spPr bwMode="auto">
              <a:xfrm rot="5400000" flipV="1">
                <a:off x="351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8" name="Oval 831"/>
              <p:cNvSpPr>
                <a:spLocks noChangeArrowheads="1"/>
              </p:cNvSpPr>
              <p:nvPr/>
            </p:nvSpPr>
            <p:spPr bwMode="auto">
              <a:xfrm rot="5400000" flipV="1">
                <a:off x="3439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29" name="Oval 832"/>
              <p:cNvSpPr>
                <a:spLocks noChangeArrowheads="1"/>
              </p:cNvSpPr>
              <p:nvPr/>
            </p:nvSpPr>
            <p:spPr bwMode="auto">
              <a:xfrm rot="5400000" flipV="1">
                <a:off x="335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0" name="Oval 833"/>
              <p:cNvSpPr>
                <a:spLocks noChangeArrowheads="1"/>
              </p:cNvSpPr>
              <p:nvPr/>
            </p:nvSpPr>
            <p:spPr bwMode="auto">
              <a:xfrm rot="5400000" flipV="1">
                <a:off x="327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1" name="Oval 834"/>
              <p:cNvSpPr>
                <a:spLocks noChangeArrowheads="1"/>
              </p:cNvSpPr>
              <p:nvPr/>
            </p:nvSpPr>
            <p:spPr bwMode="auto">
              <a:xfrm rot="5400000" flipV="1">
                <a:off x="3199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2" name="Oval 835"/>
              <p:cNvSpPr>
                <a:spLocks noChangeArrowheads="1"/>
              </p:cNvSpPr>
              <p:nvPr/>
            </p:nvSpPr>
            <p:spPr bwMode="auto">
              <a:xfrm rot="5400000" flipV="1">
                <a:off x="328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3" name="Oval 836"/>
              <p:cNvSpPr>
                <a:spLocks noChangeArrowheads="1"/>
              </p:cNvSpPr>
              <p:nvPr/>
            </p:nvSpPr>
            <p:spPr bwMode="auto">
              <a:xfrm rot="5400000" flipV="1">
                <a:off x="3207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4" name="Oval 837"/>
              <p:cNvSpPr>
                <a:spLocks noChangeArrowheads="1"/>
              </p:cNvSpPr>
              <p:nvPr/>
            </p:nvSpPr>
            <p:spPr bwMode="auto">
              <a:xfrm rot="5400000" flipV="1">
                <a:off x="312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35" name="Oval 838"/>
              <p:cNvSpPr>
                <a:spLocks noChangeArrowheads="1"/>
              </p:cNvSpPr>
              <p:nvPr/>
            </p:nvSpPr>
            <p:spPr bwMode="auto">
              <a:xfrm rot="5400000" flipV="1">
                <a:off x="3047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236" name="Rectangle 839"/>
          <p:cNvSpPr>
            <a:spLocks noChangeArrowheads="1"/>
          </p:cNvSpPr>
          <p:nvPr/>
        </p:nvSpPr>
        <p:spPr bwMode="auto">
          <a:xfrm>
            <a:off x="4379629" y="31818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37" name="Group 840"/>
          <p:cNvGrpSpPr>
            <a:grpSpLocks/>
          </p:cNvGrpSpPr>
          <p:nvPr/>
        </p:nvGrpSpPr>
        <p:grpSpPr bwMode="auto">
          <a:xfrm>
            <a:off x="6208430" y="158817"/>
            <a:ext cx="677863" cy="3679032"/>
            <a:chOff x="2720" y="72"/>
            <a:chExt cx="427" cy="2781"/>
          </a:xfrm>
        </p:grpSpPr>
        <p:sp>
          <p:nvSpPr>
            <p:cNvPr id="238" name="Oval 841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39" name="Group 842"/>
            <p:cNvGrpSpPr>
              <a:grpSpLocks/>
            </p:cNvGrpSpPr>
            <p:nvPr/>
          </p:nvGrpSpPr>
          <p:grpSpPr bwMode="auto">
            <a:xfrm>
              <a:off x="2720" y="256"/>
              <a:ext cx="427" cy="2597"/>
              <a:chOff x="2720" y="256"/>
              <a:chExt cx="427" cy="2597"/>
            </a:xfrm>
          </p:grpSpPr>
          <p:sp>
            <p:nvSpPr>
              <p:cNvPr id="240" name="Oval 843"/>
              <p:cNvSpPr>
                <a:spLocks noChangeArrowheads="1"/>
              </p:cNvSpPr>
              <p:nvPr/>
            </p:nvSpPr>
            <p:spPr bwMode="auto">
              <a:xfrm rot="5400000" flipV="1">
                <a:off x="2719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1" name="Oval 844"/>
              <p:cNvSpPr>
                <a:spLocks noChangeArrowheads="1"/>
              </p:cNvSpPr>
              <p:nvPr/>
            </p:nvSpPr>
            <p:spPr bwMode="auto">
              <a:xfrm rot="5400000" flipV="1">
                <a:off x="2807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2" name="Oval 845"/>
              <p:cNvSpPr>
                <a:spLocks noChangeArrowheads="1"/>
              </p:cNvSpPr>
              <p:nvPr/>
            </p:nvSpPr>
            <p:spPr bwMode="auto">
              <a:xfrm rot="5400000" flipV="1">
                <a:off x="271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3" name="Oval 846"/>
              <p:cNvSpPr>
                <a:spLocks noChangeArrowheads="1"/>
              </p:cNvSpPr>
              <p:nvPr/>
            </p:nvSpPr>
            <p:spPr bwMode="auto">
              <a:xfrm rot="5400000" flipV="1">
                <a:off x="2799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4" name="Oval 847"/>
              <p:cNvSpPr>
                <a:spLocks noChangeArrowheads="1"/>
              </p:cNvSpPr>
              <p:nvPr/>
            </p:nvSpPr>
            <p:spPr bwMode="auto">
              <a:xfrm rot="5400000" flipV="1">
                <a:off x="2879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5" name="Oval 848"/>
              <p:cNvSpPr>
                <a:spLocks noChangeArrowheads="1"/>
              </p:cNvSpPr>
              <p:nvPr/>
            </p:nvSpPr>
            <p:spPr bwMode="auto">
              <a:xfrm rot="5400000" flipV="1">
                <a:off x="279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6" name="Oval 849"/>
              <p:cNvSpPr>
                <a:spLocks noChangeArrowheads="1"/>
              </p:cNvSpPr>
              <p:nvPr/>
            </p:nvSpPr>
            <p:spPr bwMode="auto">
              <a:xfrm rot="5400000" flipV="1">
                <a:off x="287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7" name="Oval 850"/>
              <p:cNvSpPr>
                <a:spLocks noChangeArrowheads="1"/>
              </p:cNvSpPr>
              <p:nvPr/>
            </p:nvSpPr>
            <p:spPr bwMode="auto">
              <a:xfrm rot="5400000" flipV="1">
                <a:off x="280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8" name="Oval 851"/>
              <p:cNvSpPr>
                <a:spLocks noChangeArrowheads="1"/>
              </p:cNvSpPr>
              <p:nvPr/>
            </p:nvSpPr>
            <p:spPr bwMode="auto">
              <a:xfrm rot="5400000" flipV="1">
                <a:off x="271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9" name="Oval 852"/>
              <p:cNvSpPr>
                <a:spLocks noChangeArrowheads="1"/>
              </p:cNvSpPr>
              <p:nvPr/>
            </p:nvSpPr>
            <p:spPr bwMode="auto">
              <a:xfrm rot="5400000" flipV="1">
                <a:off x="279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0" name="Oval 853"/>
              <p:cNvSpPr>
                <a:spLocks noChangeArrowheads="1"/>
              </p:cNvSpPr>
              <p:nvPr/>
            </p:nvSpPr>
            <p:spPr bwMode="auto">
              <a:xfrm rot="5400000" flipV="1">
                <a:off x="2879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1" name="Oval 854"/>
              <p:cNvSpPr>
                <a:spLocks noChangeArrowheads="1"/>
              </p:cNvSpPr>
              <p:nvPr/>
            </p:nvSpPr>
            <p:spPr bwMode="auto">
              <a:xfrm rot="5400000" flipV="1">
                <a:off x="280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2" name="Oval 855"/>
              <p:cNvSpPr>
                <a:spLocks noChangeArrowheads="1"/>
              </p:cNvSpPr>
              <p:nvPr/>
            </p:nvSpPr>
            <p:spPr bwMode="auto">
              <a:xfrm rot="5400000" flipV="1">
                <a:off x="287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3" name="Oval 856"/>
              <p:cNvSpPr>
                <a:spLocks noChangeArrowheads="1"/>
              </p:cNvSpPr>
              <p:nvPr/>
            </p:nvSpPr>
            <p:spPr bwMode="auto">
              <a:xfrm rot="5400000" flipV="1">
                <a:off x="296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4" name="Oval 857"/>
              <p:cNvSpPr>
                <a:spLocks noChangeArrowheads="1"/>
              </p:cNvSpPr>
              <p:nvPr/>
            </p:nvSpPr>
            <p:spPr bwMode="auto">
              <a:xfrm rot="5400000" flipV="1">
                <a:off x="3047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255" name="Rectangle 858"/>
          <p:cNvSpPr>
            <a:spLocks noChangeArrowheads="1"/>
          </p:cNvSpPr>
          <p:nvPr/>
        </p:nvSpPr>
        <p:spPr bwMode="auto">
          <a:xfrm>
            <a:off x="4366929" y="21234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56" name="Group 859"/>
          <p:cNvGrpSpPr>
            <a:grpSpLocks/>
          </p:cNvGrpSpPr>
          <p:nvPr/>
        </p:nvGrpSpPr>
        <p:grpSpPr bwMode="auto">
          <a:xfrm>
            <a:off x="6462430" y="148234"/>
            <a:ext cx="550863" cy="3689615"/>
            <a:chOff x="2880" y="64"/>
            <a:chExt cx="347" cy="2789"/>
          </a:xfrm>
        </p:grpSpPr>
        <p:sp>
          <p:nvSpPr>
            <p:cNvPr id="257" name="Oval 860"/>
            <p:cNvSpPr>
              <a:spLocks noChangeArrowheads="1"/>
            </p:cNvSpPr>
            <p:nvPr/>
          </p:nvSpPr>
          <p:spPr bwMode="auto">
            <a:xfrm rot="5400000" flipV="1">
              <a:off x="2962" y="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58" name="Group 861"/>
            <p:cNvGrpSpPr>
              <a:grpSpLocks/>
            </p:cNvGrpSpPr>
            <p:nvPr/>
          </p:nvGrpSpPr>
          <p:grpSpPr bwMode="auto">
            <a:xfrm>
              <a:off x="2880" y="256"/>
              <a:ext cx="347" cy="2597"/>
              <a:chOff x="2880" y="256"/>
              <a:chExt cx="347" cy="2597"/>
            </a:xfrm>
          </p:grpSpPr>
          <p:sp>
            <p:nvSpPr>
              <p:cNvPr id="259" name="Oval 862"/>
              <p:cNvSpPr>
                <a:spLocks noChangeArrowheads="1"/>
              </p:cNvSpPr>
              <p:nvPr/>
            </p:nvSpPr>
            <p:spPr bwMode="auto">
              <a:xfrm rot="5400000" flipV="1">
                <a:off x="3047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0" name="Oval 863"/>
              <p:cNvSpPr>
                <a:spLocks noChangeArrowheads="1"/>
              </p:cNvSpPr>
              <p:nvPr/>
            </p:nvSpPr>
            <p:spPr bwMode="auto">
              <a:xfrm rot="5400000" flipV="1">
                <a:off x="2967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1" name="Oval 864"/>
              <p:cNvSpPr>
                <a:spLocks noChangeArrowheads="1"/>
              </p:cNvSpPr>
              <p:nvPr/>
            </p:nvSpPr>
            <p:spPr bwMode="auto">
              <a:xfrm rot="5400000" flipV="1">
                <a:off x="287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2" name="Oval 865"/>
              <p:cNvSpPr>
                <a:spLocks noChangeArrowheads="1"/>
              </p:cNvSpPr>
              <p:nvPr/>
            </p:nvSpPr>
            <p:spPr bwMode="auto">
              <a:xfrm rot="5400000" flipV="1">
                <a:off x="2967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3" name="Oval 866"/>
              <p:cNvSpPr>
                <a:spLocks noChangeArrowheads="1"/>
              </p:cNvSpPr>
              <p:nvPr/>
            </p:nvSpPr>
            <p:spPr bwMode="auto">
              <a:xfrm rot="5400000" flipV="1">
                <a:off x="3047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4" name="Oval 867"/>
              <p:cNvSpPr>
                <a:spLocks noChangeArrowheads="1"/>
              </p:cNvSpPr>
              <p:nvPr/>
            </p:nvSpPr>
            <p:spPr bwMode="auto">
              <a:xfrm rot="5400000" flipV="1">
                <a:off x="295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5" name="Oval 868"/>
              <p:cNvSpPr>
                <a:spLocks noChangeArrowheads="1"/>
              </p:cNvSpPr>
              <p:nvPr/>
            </p:nvSpPr>
            <p:spPr bwMode="auto">
              <a:xfrm rot="5400000" flipV="1">
                <a:off x="3047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6" name="Oval 869"/>
              <p:cNvSpPr>
                <a:spLocks noChangeArrowheads="1"/>
              </p:cNvSpPr>
              <p:nvPr/>
            </p:nvSpPr>
            <p:spPr bwMode="auto">
              <a:xfrm rot="5400000" flipV="1">
                <a:off x="312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7" name="Oval 870"/>
              <p:cNvSpPr>
                <a:spLocks noChangeArrowheads="1"/>
              </p:cNvSpPr>
              <p:nvPr/>
            </p:nvSpPr>
            <p:spPr bwMode="auto">
              <a:xfrm rot="5400000" flipV="1">
                <a:off x="3039" y="132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8" name="Oval 871"/>
              <p:cNvSpPr>
                <a:spLocks noChangeArrowheads="1"/>
              </p:cNvSpPr>
              <p:nvPr/>
            </p:nvSpPr>
            <p:spPr bwMode="auto">
              <a:xfrm rot="5400000" flipV="1">
                <a:off x="3127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9" name="Oval 872"/>
              <p:cNvSpPr>
                <a:spLocks noChangeArrowheads="1"/>
              </p:cNvSpPr>
              <p:nvPr/>
            </p:nvSpPr>
            <p:spPr bwMode="auto">
              <a:xfrm rot="5400000" flipV="1">
                <a:off x="3047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0" name="Oval 873"/>
              <p:cNvSpPr>
                <a:spLocks noChangeArrowheads="1"/>
              </p:cNvSpPr>
              <p:nvPr/>
            </p:nvSpPr>
            <p:spPr bwMode="auto">
              <a:xfrm rot="5400000" flipV="1">
                <a:off x="296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1" name="Oval 874"/>
              <p:cNvSpPr>
                <a:spLocks noChangeArrowheads="1"/>
              </p:cNvSpPr>
              <p:nvPr/>
            </p:nvSpPr>
            <p:spPr bwMode="auto">
              <a:xfrm rot="5400000" flipV="1">
                <a:off x="287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2" name="Oval 875"/>
              <p:cNvSpPr>
                <a:spLocks noChangeArrowheads="1"/>
              </p:cNvSpPr>
              <p:nvPr/>
            </p:nvSpPr>
            <p:spPr bwMode="auto">
              <a:xfrm rot="5400000" flipV="1">
                <a:off x="296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3" name="Oval 876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274" name="Rectangle 877"/>
          <p:cNvSpPr>
            <a:spLocks noChangeArrowheads="1"/>
          </p:cNvSpPr>
          <p:nvPr/>
        </p:nvSpPr>
        <p:spPr bwMode="auto">
          <a:xfrm>
            <a:off x="43669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75" name="Group 878"/>
          <p:cNvGrpSpPr>
            <a:grpSpLocks/>
          </p:cNvGrpSpPr>
          <p:nvPr/>
        </p:nvGrpSpPr>
        <p:grpSpPr bwMode="auto">
          <a:xfrm>
            <a:off x="6056030" y="158817"/>
            <a:ext cx="703263" cy="3679032"/>
            <a:chOff x="2624" y="72"/>
            <a:chExt cx="443" cy="2781"/>
          </a:xfrm>
        </p:grpSpPr>
        <p:sp>
          <p:nvSpPr>
            <p:cNvPr id="276" name="Oval 879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77" name="Group 880"/>
            <p:cNvGrpSpPr>
              <a:grpSpLocks/>
            </p:cNvGrpSpPr>
            <p:nvPr/>
          </p:nvGrpSpPr>
          <p:grpSpPr bwMode="auto">
            <a:xfrm>
              <a:off x="2624" y="256"/>
              <a:ext cx="443" cy="2597"/>
              <a:chOff x="2624" y="256"/>
              <a:chExt cx="443" cy="2597"/>
            </a:xfrm>
          </p:grpSpPr>
          <p:sp>
            <p:nvSpPr>
              <p:cNvPr id="278" name="Oval 881"/>
              <p:cNvSpPr>
                <a:spLocks noChangeArrowheads="1"/>
              </p:cNvSpPr>
              <p:nvPr/>
            </p:nvSpPr>
            <p:spPr bwMode="auto">
              <a:xfrm rot="5400000" flipV="1">
                <a:off x="2879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9" name="Oval 882"/>
              <p:cNvSpPr>
                <a:spLocks noChangeArrowheads="1"/>
              </p:cNvSpPr>
              <p:nvPr/>
            </p:nvSpPr>
            <p:spPr bwMode="auto">
              <a:xfrm rot="5400000" flipV="1">
                <a:off x="2807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0" name="Oval 883"/>
              <p:cNvSpPr>
                <a:spLocks noChangeArrowheads="1"/>
              </p:cNvSpPr>
              <p:nvPr/>
            </p:nvSpPr>
            <p:spPr bwMode="auto">
              <a:xfrm rot="5400000" flipV="1">
                <a:off x="287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1" name="Oval 884"/>
              <p:cNvSpPr>
                <a:spLocks noChangeArrowheads="1"/>
              </p:cNvSpPr>
              <p:nvPr/>
            </p:nvSpPr>
            <p:spPr bwMode="auto">
              <a:xfrm rot="5400000" flipV="1">
                <a:off x="2799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2" name="Oval 885"/>
              <p:cNvSpPr>
                <a:spLocks noChangeArrowheads="1"/>
              </p:cNvSpPr>
              <p:nvPr/>
            </p:nvSpPr>
            <p:spPr bwMode="auto">
              <a:xfrm rot="5400000" flipV="1">
                <a:off x="2711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3" name="Oval 886"/>
              <p:cNvSpPr>
                <a:spLocks noChangeArrowheads="1"/>
              </p:cNvSpPr>
              <p:nvPr/>
            </p:nvSpPr>
            <p:spPr bwMode="auto">
              <a:xfrm rot="5400000" flipV="1">
                <a:off x="2623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4" name="Oval 887"/>
              <p:cNvSpPr>
                <a:spLocks noChangeArrowheads="1"/>
              </p:cNvSpPr>
              <p:nvPr/>
            </p:nvSpPr>
            <p:spPr bwMode="auto">
              <a:xfrm rot="5400000" flipV="1">
                <a:off x="271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5" name="Oval 888"/>
              <p:cNvSpPr>
                <a:spLocks noChangeArrowheads="1"/>
              </p:cNvSpPr>
              <p:nvPr/>
            </p:nvSpPr>
            <p:spPr bwMode="auto">
              <a:xfrm rot="5400000" flipV="1">
                <a:off x="280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6" name="Oval 889"/>
              <p:cNvSpPr>
                <a:spLocks noChangeArrowheads="1"/>
              </p:cNvSpPr>
              <p:nvPr/>
            </p:nvSpPr>
            <p:spPr bwMode="auto">
              <a:xfrm rot="5400000" flipV="1">
                <a:off x="271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7" name="Oval 890"/>
              <p:cNvSpPr>
                <a:spLocks noChangeArrowheads="1"/>
              </p:cNvSpPr>
              <p:nvPr/>
            </p:nvSpPr>
            <p:spPr bwMode="auto">
              <a:xfrm rot="5400000" flipV="1">
                <a:off x="279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8" name="Oval 891"/>
              <p:cNvSpPr>
                <a:spLocks noChangeArrowheads="1"/>
              </p:cNvSpPr>
              <p:nvPr/>
            </p:nvSpPr>
            <p:spPr bwMode="auto">
              <a:xfrm rot="5400000" flipV="1">
                <a:off x="2879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9" name="Oval 892"/>
              <p:cNvSpPr>
                <a:spLocks noChangeArrowheads="1"/>
              </p:cNvSpPr>
              <p:nvPr/>
            </p:nvSpPr>
            <p:spPr bwMode="auto">
              <a:xfrm rot="5400000" flipV="1">
                <a:off x="280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90" name="Oval 893"/>
              <p:cNvSpPr>
                <a:spLocks noChangeArrowheads="1"/>
              </p:cNvSpPr>
              <p:nvPr/>
            </p:nvSpPr>
            <p:spPr bwMode="auto">
              <a:xfrm rot="5400000" flipV="1">
                <a:off x="287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91" name="Oval 894"/>
              <p:cNvSpPr>
                <a:spLocks noChangeArrowheads="1"/>
              </p:cNvSpPr>
              <p:nvPr/>
            </p:nvSpPr>
            <p:spPr bwMode="auto">
              <a:xfrm rot="5400000" flipV="1">
                <a:off x="296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92" name="Oval 895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293" name="Rectangle 896"/>
          <p:cNvSpPr>
            <a:spLocks noChangeArrowheads="1"/>
          </p:cNvSpPr>
          <p:nvPr/>
        </p:nvSpPr>
        <p:spPr bwMode="auto">
          <a:xfrm>
            <a:off x="43923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294" name="Group 897"/>
          <p:cNvGrpSpPr>
            <a:grpSpLocks/>
          </p:cNvGrpSpPr>
          <p:nvPr/>
        </p:nvGrpSpPr>
        <p:grpSpPr bwMode="auto">
          <a:xfrm>
            <a:off x="6335429" y="148234"/>
            <a:ext cx="677863" cy="3689615"/>
            <a:chOff x="2800" y="64"/>
            <a:chExt cx="427" cy="2789"/>
          </a:xfrm>
        </p:grpSpPr>
        <p:sp>
          <p:nvSpPr>
            <p:cNvPr id="295" name="Oval 898"/>
            <p:cNvSpPr>
              <a:spLocks noChangeArrowheads="1"/>
            </p:cNvSpPr>
            <p:nvPr/>
          </p:nvSpPr>
          <p:spPr bwMode="auto">
            <a:xfrm rot="5400000" flipV="1">
              <a:off x="2962" y="6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296" name="Group 899"/>
            <p:cNvGrpSpPr>
              <a:grpSpLocks/>
            </p:cNvGrpSpPr>
            <p:nvPr/>
          </p:nvGrpSpPr>
          <p:grpSpPr bwMode="auto">
            <a:xfrm>
              <a:off x="2800" y="256"/>
              <a:ext cx="427" cy="2597"/>
              <a:chOff x="2800" y="256"/>
              <a:chExt cx="427" cy="2597"/>
            </a:xfrm>
          </p:grpSpPr>
          <p:sp>
            <p:nvSpPr>
              <p:cNvPr id="297" name="Oval 900"/>
              <p:cNvSpPr>
                <a:spLocks noChangeArrowheads="1"/>
              </p:cNvSpPr>
              <p:nvPr/>
            </p:nvSpPr>
            <p:spPr bwMode="auto">
              <a:xfrm rot="5400000" flipV="1">
                <a:off x="2879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98" name="Oval 901"/>
              <p:cNvSpPr>
                <a:spLocks noChangeArrowheads="1"/>
              </p:cNvSpPr>
              <p:nvPr/>
            </p:nvSpPr>
            <p:spPr bwMode="auto">
              <a:xfrm rot="5400000" flipV="1">
                <a:off x="2807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99" name="Oval 902"/>
              <p:cNvSpPr>
                <a:spLocks noChangeArrowheads="1"/>
              </p:cNvSpPr>
              <p:nvPr/>
            </p:nvSpPr>
            <p:spPr bwMode="auto">
              <a:xfrm rot="5400000" flipV="1">
                <a:off x="287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0" name="Oval 903"/>
              <p:cNvSpPr>
                <a:spLocks noChangeArrowheads="1"/>
              </p:cNvSpPr>
              <p:nvPr/>
            </p:nvSpPr>
            <p:spPr bwMode="auto">
              <a:xfrm rot="5400000" flipV="1">
                <a:off x="2799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1" name="Oval 904"/>
              <p:cNvSpPr>
                <a:spLocks noChangeArrowheads="1"/>
              </p:cNvSpPr>
              <p:nvPr/>
            </p:nvSpPr>
            <p:spPr bwMode="auto">
              <a:xfrm rot="5400000" flipV="1">
                <a:off x="2879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2" name="Oval 905"/>
              <p:cNvSpPr>
                <a:spLocks noChangeArrowheads="1"/>
              </p:cNvSpPr>
              <p:nvPr/>
            </p:nvSpPr>
            <p:spPr bwMode="auto">
              <a:xfrm rot="5400000" flipV="1">
                <a:off x="279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3" name="Oval 906"/>
              <p:cNvSpPr>
                <a:spLocks noChangeArrowheads="1"/>
              </p:cNvSpPr>
              <p:nvPr/>
            </p:nvSpPr>
            <p:spPr bwMode="auto">
              <a:xfrm rot="5400000" flipV="1">
                <a:off x="2871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4" name="Oval 907"/>
              <p:cNvSpPr>
                <a:spLocks noChangeArrowheads="1"/>
              </p:cNvSpPr>
              <p:nvPr/>
            </p:nvSpPr>
            <p:spPr bwMode="auto">
              <a:xfrm rot="5400000" flipV="1">
                <a:off x="296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5" name="Oval 908"/>
              <p:cNvSpPr>
                <a:spLocks noChangeArrowheads="1"/>
              </p:cNvSpPr>
              <p:nvPr/>
            </p:nvSpPr>
            <p:spPr bwMode="auto">
              <a:xfrm rot="5400000" flipV="1">
                <a:off x="303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6" name="Oval 909"/>
              <p:cNvSpPr>
                <a:spLocks noChangeArrowheads="1"/>
              </p:cNvSpPr>
              <p:nvPr/>
            </p:nvSpPr>
            <p:spPr bwMode="auto">
              <a:xfrm rot="5400000" flipV="1">
                <a:off x="3127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7" name="Oval 910"/>
              <p:cNvSpPr>
                <a:spLocks noChangeArrowheads="1"/>
              </p:cNvSpPr>
              <p:nvPr/>
            </p:nvSpPr>
            <p:spPr bwMode="auto">
              <a:xfrm rot="5400000" flipV="1">
                <a:off x="3047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8" name="Oval 911"/>
              <p:cNvSpPr>
                <a:spLocks noChangeArrowheads="1"/>
              </p:cNvSpPr>
              <p:nvPr/>
            </p:nvSpPr>
            <p:spPr bwMode="auto">
              <a:xfrm rot="5400000" flipV="1">
                <a:off x="2967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9" name="Oval 912"/>
              <p:cNvSpPr>
                <a:spLocks noChangeArrowheads="1"/>
              </p:cNvSpPr>
              <p:nvPr/>
            </p:nvSpPr>
            <p:spPr bwMode="auto">
              <a:xfrm rot="5400000" flipV="1">
                <a:off x="3047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0" name="Oval 913"/>
              <p:cNvSpPr>
                <a:spLocks noChangeArrowheads="1"/>
              </p:cNvSpPr>
              <p:nvPr/>
            </p:nvSpPr>
            <p:spPr bwMode="auto">
              <a:xfrm rot="5400000" flipV="1">
                <a:off x="296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1" name="Oval 914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312" name="Rectangle 915"/>
          <p:cNvSpPr>
            <a:spLocks noChangeArrowheads="1"/>
          </p:cNvSpPr>
          <p:nvPr/>
        </p:nvSpPr>
        <p:spPr bwMode="auto">
          <a:xfrm>
            <a:off x="43796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13" name="Group 916"/>
          <p:cNvGrpSpPr>
            <a:grpSpLocks/>
          </p:cNvGrpSpPr>
          <p:nvPr/>
        </p:nvGrpSpPr>
        <p:grpSpPr bwMode="auto">
          <a:xfrm>
            <a:off x="5548030" y="158817"/>
            <a:ext cx="1203325" cy="3679032"/>
            <a:chOff x="2304" y="72"/>
            <a:chExt cx="758" cy="2781"/>
          </a:xfrm>
        </p:grpSpPr>
        <p:sp>
          <p:nvSpPr>
            <p:cNvPr id="314" name="Oval 917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315" name="Group 918"/>
            <p:cNvGrpSpPr>
              <a:grpSpLocks/>
            </p:cNvGrpSpPr>
            <p:nvPr/>
          </p:nvGrpSpPr>
          <p:grpSpPr bwMode="auto">
            <a:xfrm>
              <a:off x="2304" y="256"/>
              <a:ext cx="675" cy="2597"/>
              <a:chOff x="2304" y="256"/>
              <a:chExt cx="675" cy="2597"/>
            </a:xfrm>
          </p:grpSpPr>
          <p:sp>
            <p:nvSpPr>
              <p:cNvPr id="316" name="Oval 919"/>
              <p:cNvSpPr>
                <a:spLocks noChangeArrowheads="1"/>
              </p:cNvSpPr>
              <p:nvPr/>
            </p:nvSpPr>
            <p:spPr bwMode="auto">
              <a:xfrm rot="5400000" flipV="1">
                <a:off x="2551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7" name="Oval 920"/>
              <p:cNvSpPr>
                <a:spLocks noChangeArrowheads="1"/>
              </p:cNvSpPr>
              <p:nvPr/>
            </p:nvSpPr>
            <p:spPr bwMode="auto">
              <a:xfrm rot="5400000" flipV="1">
                <a:off x="2479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8" name="Oval 921"/>
              <p:cNvSpPr>
                <a:spLocks noChangeArrowheads="1"/>
              </p:cNvSpPr>
              <p:nvPr/>
            </p:nvSpPr>
            <p:spPr bwMode="auto">
              <a:xfrm rot="5400000" flipV="1">
                <a:off x="2559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9" name="Oval 922"/>
              <p:cNvSpPr>
                <a:spLocks noChangeArrowheads="1"/>
              </p:cNvSpPr>
              <p:nvPr/>
            </p:nvSpPr>
            <p:spPr bwMode="auto">
              <a:xfrm rot="5400000" flipV="1">
                <a:off x="2471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0" name="Oval 923"/>
              <p:cNvSpPr>
                <a:spLocks noChangeArrowheads="1"/>
              </p:cNvSpPr>
              <p:nvPr/>
            </p:nvSpPr>
            <p:spPr bwMode="auto">
              <a:xfrm rot="5400000" flipV="1">
                <a:off x="2391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1" name="Oval 924"/>
              <p:cNvSpPr>
                <a:spLocks noChangeArrowheads="1"/>
              </p:cNvSpPr>
              <p:nvPr/>
            </p:nvSpPr>
            <p:spPr bwMode="auto">
              <a:xfrm rot="5400000" flipV="1">
                <a:off x="2303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2" name="Oval 925"/>
              <p:cNvSpPr>
                <a:spLocks noChangeArrowheads="1"/>
              </p:cNvSpPr>
              <p:nvPr/>
            </p:nvSpPr>
            <p:spPr bwMode="auto">
              <a:xfrm rot="5400000" flipV="1">
                <a:off x="239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3" name="Oval 926"/>
              <p:cNvSpPr>
                <a:spLocks noChangeArrowheads="1"/>
              </p:cNvSpPr>
              <p:nvPr/>
            </p:nvSpPr>
            <p:spPr bwMode="auto">
              <a:xfrm rot="5400000" flipV="1">
                <a:off x="2471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4" name="Oval 927"/>
              <p:cNvSpPr>
                <a:spLocks noChangeArrowheads="1"/>
              </p:cNvSpPr>
              <p:nvPr/>
            </p:nvSpPr>
            <p:spPr bwMode="auto">
              <a:xfrm rot="5400000" flipV="1">
                <a:off x="2391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5" name="Oval 928"/>
              <p:cNvSpPr>
                <a:spLocks noChangeArrowheads="1"/>
              </p:cNvSpPr>
              <p:nvPr/>
            </p:nvSpPr>
            <p:spPr bwMode="auto">
              <a:xfrm rot="5400000" flipV="1">
                <a:off x="2471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6" name="Oval 929"/>
              <p:cNvSpPr>
                <a:spLocks noChangeArrowheads="1"/>
              </p:cNvSpPr>
              <p:nvPr/>
            </p:nvSpPr>
            <p:spPr bwMode="auto">
              <a:xfrm rot="5400000" flipV="1">
                <a:off x="2559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7" name="Oval 930"/>
              <p:cNvSpPr>
                <a:spLocks noChangeArrowheads="1"/>
              </p:cNvSpPr>
              <p:nvPr/>
            </p:nvSpPr>
            <p:spPr bwMode="auto">
              <a:xfrm rot="5400000" flipV="1">
                <a:off x="2639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8" name="Oval 931"/>
              <p:cNvSpPr>
                <a:spLocks noChangeArrowheads="1"/>
              </p:cNvSpPr>
              <p:nvPr/>
            </p:nvSpPr>
            <p:spPr bwMode="auto">
              <a:xfrm rot="5400000" flipV="1">
                <a:off x="271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9" name="Oval 932"/>
              <p:cNvSpPr>
                <a:spLocks noChangeArrowheads="1"/>
              </p:cNvSpPr>
              <p:nvPr/>
            </p:nvSpPr>
            <p:spPr bwMode="auto">
              <a:xfrm rot="5400000" flipV="1">
                <a:off x="2807" y="42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0" name="Oval 933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331" name="Rectangle 934"/>
          <p:cNvSpPr>
            <a:spLocks noChangeArrowheads="1"/>
          </p:cNvSpPr>
          <p:nvPr/>
        </p:nvSpPr>
        <p:spPr bwMode="auto">
          <a:xfrm>
            <a:off x="43796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32" name="Group 935"/>
          <p:cNvGrpSpPr>
            <a:grpSpLocks/>
          </p:cNvGrpSpPr>
          <p:nvPr/>
        </p:nvGrpSpPr>
        <p:grpSpPr bwMode="auto">
          <a:xfrm>
            <a:off x="6068730" y="158818"/>
            <a:ext cx="804863" cy="3689615"/>
            <a:chOff x="2632" y="72"/>
            <a:chExt cx="507" cy="2789"/>
          </a:xfrm>
        </p:grpSpPr>
        <p:sp>
          <p:nvSpPr>
            <p:cNvPr id="333" name="Oval 936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334" name="Group 937"/>
            <p:cNvGrpSpPr>
              <a:grpSpLocks/>
            </p:cNvGrpSpPr>
            <p:nvPr/>
          </p:nvGrpSpPr>
          <p:grpSpPr bwMode="auto">
            <a:xfrm>
              <a:off x="2632" y="256"/>
              <a:ext cx="507" cy="2605"/>
              <a:chOff x="2632" y="256"/>
              <a:chExt cx="507" cy="2605"/>
            </a:xfrm>
          </p:grpSpPr>
          <p:sp>
            <p:nvSpPr>
              <p:cNvPr id="335" name="Oval 938"/>
              <p:cNvSpPr>
                <a:spLocks noChangeArrowheads="1"/>
              </p:cNvSpPr>
              <p:nvPr/>
            </p:nvSpPr>
            <p:spPr bwMode="auto">
              <a:xfrm rot="5400000" flipV="1">
                <a:off x="3039" y="27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6" name="Oval 939"/>
              <p:cNvSpPr>
                <a:spLocks noChangeArrowheads="1"/>
              </p:cNvSpPr>
              <p:nvPr/>
            </p:nvSpPr>
            <p:spPr bwMode="auto">
              <a:xfrm rot="5400000" flipV="1">
                <a:off x="2959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7" name="Oval 940"/>
              <p:cNvSpPr>
                <a:spLocks noChangeArrowheads="1"/>
              </p:cNvSpPr>
              <p:nvPr/>
            </p:nvSpPr>
            <p:spPr bwMode="auto">
              <a:xfrm rot="5400000" flipV="1">
                <a:off x="2879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8" name="Oval 941"/>
              <p:cNvSpPr>
                <a:spLocks noChangeArrowheads="1"/>
              </p:cNvSpPr>
              <p:nvPr/>
            </p:nvSpPr>
            <p:spPr bwMode="auto">
              <a:xfrm rot="5400000" flipV="1">
                <a:off x="2967" y="22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9" name="Oval 942"/>
              <p:cNvSpPr>
                <a:spLocks noChangeArrowheads="1"/>
              </p:cNvSpPr>
              <p:nvPr/>
            </p:nvSpPr>
            <p:spPr bwMode="auto">
              <a:xfrm rot="5400000" flipV="1">
                <a:off x="2879" y="204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0" name="Oval 943"/>
              <p:cNvSpPr>
                <a:spLocks noChangeArrowheads="1"/>
              </p:cNvSpPr>
              <p:nvPr/>
            </p:nvSpPr>
            <p:spPr bwMode="auto">
              <a:xfrm rot="5400000" flipV="1">
                <a:off x="2791" y="186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1" name="Oval 944"/>
              <p:cNvSpPr>
                <a:spLocks noChangeArrowheads="1"/>
              </p:cNvSpPr>
              <p:nvPr/>
            </p:nvSpPr>
            <p:spPr bwMode="auto">
              <a:xfrm rot="5400000" flipV="1">
                <a:off x="2703" y="168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2" name="Oval 945"/>
              <p:cNvSpPr>
                <a:spLocks noChangeArrowheads="1"/>
              </p:cNvSpPr>
              <p:nvPr/>
            </p:nvSpPr>
            <p:spPr bwMode="auto">
              <a:xfrm rot="5400000" flipV="1">
                <a:off x="280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3" name="Oval 946"/>
              <p:cNvSpPr>
                <a:spLocks noChangeArrowheads="1"/>
              </p:cNvSpPr>
              <p:nvPr/>
            </p:nvSpPr>
            <p:spPr bwMode="auto">
              <a:xfrm rot="5400000" flipV="1">
                <a:off x="2711" y="132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4" name="Oval 947"/>
              <p:cNvSpPr>
                <a:spLocks noChangeArrowheads="1"/>
              </p:cNvSpPr>
              <p:nvPr/>
            </p:nvSpPr>
            <p:spPr bwMode="auto">
              <a:xfrm rot="5400000" flipV="1">
                <a:off x="2631" y="11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5" name="Oval 948"/>
              <p:cNvSpPr>
                <a:spLocks noChangeArrowheads="1"/>
              </p:cNvSpPr>
              <p:nvPr/>
            </p:nvSpPr>
            <p:spPr bwMode="auto">
              <a:xfrm rot="5400000" flipV="1">
                <a:off x="2719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6" name="Oval 949"/>
              <p:cNvSpPr>
                <a:spLocks noChangeArrowheads="1"/>
              </p:cNvSpPr>
              <p:nvPr/>
            </p:nvSpPr>
            <p:spPr bwMode="auto">
              <a:xfrm rot="5400000" flipV="1">
                <a:off x="2807" y="7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7" name="Oval 950"/>
              <p:cNvSpPr>
                <a:spLocks noChangeArrowheads="1"/>
              </p:cNvSpPr>
              <p:nvPr/>
            </p:nvSpPr>
            <p:spPr bwMode="auto">
              <a:xfrm rot="5400000" flipV="1">
                <a:off x="2719" y="6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8" name="Oval 951"/>
              <p:cNvSpPr>
                <a:spLocks noChangeArrowheads="1"/>
              </p:cNvSpPr>
              <p:nvPr/>
            </p:nvSpPr>
            <p:spPr bwMode="auto">
              <a:xfrm rot="5400000" flipV="1">
                <a:off x="2807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9" name="Oval 952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350" name="Rectangle 953"/>
          <p:cNvSpPr>
            <a:spLocks noChangeArrowheads="1"/>
          </p:cNvSpPr>
          <p:nvPr/>
        </p:nvSpPr>
        <p:spPr bwMode="auto">
          <a:xfrm>
            <a:off x="43669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351" name="Oval 954"/>
          <p:cNvSpPr>
            <a:spLocks noChangeArrowheads="1"/>
          </p:cNvSpPr>
          <p:nvPr/>
        </p:nvSpPr>
        <p:spPr bwMode="auto">
          <a:xfrm rot="16200000" flipH="1" flipV="1">
            <a:off x="6596441" y="136461"/>
            <a:ext cx="133615" cy="157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52" name="Group 955"/>
          <p:cNvGrpSpPr>
            <a:grpSpLocks/>
          </p:cNvGrpSpPr>
          <p:nvPr/>
        </p:nvGrpSpPr>
        <p:grpSpPr bwMode="auto">
          <a:xfrm>
            <a:off x="6475130" y="402234"/>
            <a:ext cx="792163" cy="3435615"/>
            <a:chOff x="2888" y="256"/>
            <a:chExt cx="499" cy="2597"/>
          </a:xfrm>
        </p:grpSpPr>
        <p:sp>
          <p:nvSpPr>
            <p:cNvPr id="353" name="Oval 956"/>
            <p:cNvSpPr>
              <a:spLocks noChangeArrowheads="1"/>
            </p:cNvSpPr>
            <p:nvPr/>
          </p:nvSpPr>
          <p:spPr bwMode="auto">
            <a:xfrm rot="16200000" flipH="1" flipV="1">
              <a:off x="2887" y="275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4" name="Oval 957"/>
            <p:cNvSpPr>
              <a:spLocks noChangeArrowheads="1"/>
            </p:cNvSpPr>
            <p:nvPr/>
          </p:nvSpPr>
          <p:spPr bwMode="auto">
            <a:xfrm rot="16200000" flipH="1" flipV="1">
              <a:off x="2967" y="256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5" name="Oval 958"/>
            <p:cNvSpPr>
              <a:spLocks noChangeArrowheads="1"/>
            </p:cNvSpPr>
            <p:nvPr/>
          </p:nvSpPr>
          <p:spPr bwMode="auto">
            <a:xfrm rot="16200000" flipH="1" flipV="1">
              <a:off x="3047" y="238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6" name="Oval 959"/>
            <p:cNvSpPr>
              <a:spLocks noChangeArrowheads="1"/>
            </p:cNvSpPr>
            <p:nvPr/>
          </p:nvSpPr>
          <p:spPr bwMode="auto">
            <a:xfrm rot="16200000" flipH="1" flipV="1">
              <a:off x="3127" y="220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7" name="Oval 960"/>
            <p:cNvSpPr>
              <a:spLocks noChangeArrowheads="1"/>
            </p:cNvSpPr>
            <p:nvPr/>
          </p:nvSpPr>
          <p:spPr bwMode="auto">
            <a:xfrm rot="16200000" flipH="1" flipV="1">
              <a:off x="3047" y="203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8" name="Oval 961"/>
            <p:cNvSpPr>
              <a:spLocks noChangeArrowheads="1"/>
            </p:cNvSpPr>
            <p:nvPr/>
          </p:nvSpPr>
          <p:spPr bwMode="auto">
            <a:xfrm rot="16200000" flipH="1" flipV="1">
              <a:off x="3135" y="185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59" name="Oval 962"/>
            <p:cNvSpPr>
              <a:spLocks noChangeArrowheads="1"/>
            </p:cNvSpPr>
            <p:nvPr/>
          </p:nvSpPr>
          <p:spPr bwMode="auto">
            <a:xfrm rot="16200000" flipH="1" flipV="1">
              <a:off x="3223" y="168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0" name="Oval 963"/>
            <p:cNvSpPr>
              <a:spLocks noChangeArrowheads="1"/>
            </p:cNvSpPr>
            <p:nvPr/>
          </p:nvSpPr>
          <p:spPr bwMode="auto">
            <a:xfrm rot="16200000" flipH="1" flipV="1">
              <a:off x="3287" y="150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1" name="Oval 964"/>
            <p:cNvSpPr>
              <a:spLocks noChangeArrowheads="1"/>
            </p:cNvSpPr>
            <p:nvPr/>
          </p:nvSpPr>
          <p:spPr bwMode="auto">
            <a:xfrm rot="16200000" flipH="1" flipV="1">
              <a:off x="3215" y="132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2" name="Oval 965"/>
            <p:cNvSpPr>
              <a:spLocks noChangeArrowheads="1"/>
            </p:cNvSpPr>
            <p:nvPr/>
          </p:nvSpPr>
          <p:spPr bwMode="auto">
            <a:xfrm rot="16200000" flipH="1" flipV="1">
              <a:off x="3119" y="114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3" name="Oval 966"/>
            <p:cNvSpPr>
              <a:spLocks noChangeArrowheads="1"/>
            </p:cNvSpPr>
            <p:nvPr/>
          </p:nvSpPr>
          <p:spPr bwMode="auto">
            <a:xfrm rot="16200000" flipH="1" flipV="1">
              <a:off x="3047" y="961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4" name="Oval 967"/>
            <p:cNvSpPr>
              <a:spLocks noChangeArrowheads="1"/>
            </p:cNvSpPr>
            <p:nvPr/>
          </p:nvSpPr>
          <p:spPr bwMode="auto">
            <a:xfrm rot="16200000" flipH="1" flipV="1">
              <a:off x="3127" y="78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5" name="Oval 968"/>
            <p:cNvSpPr>
              <a:spLocks noChangeArrowheads="1"/>
            </p:cNvSpPr>
            <p:nvPr/>
          </p:nvSpPr>
          <p:spPr bwMode="auto">
            <a:xfrm rot="16200000" flipH="1" flipV="1">
              <a:off x="3047" y="609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6" name="Oval 969"/>
            <p:cNvSpPr>
              <a:spLocks noChangeArrowheads="1"/>
            </p:cNvSpPr>
            <p:nvPr/>
          </p:nvSpPr>
          <p:spPr bwMode="auto">
            <a:xfrm rot="16200000" flipH="1" flipV="1">
              <a:off x="3135" y="425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sp>
          <p:nvSpPr>
            <p:cNvPr id="367" name="Oval 970"/>
            <p:cNvSpPr>
              <a:spLocks noChangeArrowheads="1"/>
            </p:cNvSpPr>
            <p:nvPr/>
          </p:nvSpPr>
          <p:spPr bwMode="auto">
            <a:xfrm rot="16200000" flipH="1" flipV="1">
              <a:off x="3047" y="257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</p:grpSp>
      <p:sp useBgFill="1">
        <p:nvSpPr>
          <p:cNvPr id="368" name="Rectangle 971"/>
          <p:cNvSpPr>
            <a:spLocks noChangeArrowheads="1"/>
          </p:cNvSpPr>
          <p:nvPr/>
        </p:nvSpPr>
        <p:spPr bwMode="auto">
          <a:xfrm>
            <a:off x="4379629" y="10651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69" name="Group 972"/>
          <p:cNvGrpSpPr>
            <a:grpSpLocks/>
          </p:cNvGrpSpPr>
          <p:nvPr/>
        </p:nvGrpSpPr>
        <p:grpSpPr bwMode="auto">
          <a:xfrm>
            <a:off x="6602130" y="148234"/>
            <a:ext cx="538163" cy="3689615"/>
            <a:chOff x="2968" y="64"/>
            <a:chExt cx="339" cy="2789"/>
          </a:xfrm>
        </p:grpSpPr>
        <p:sp>
          <p:nvSpPr>
            <p:cNvPr id="370" name="Oval 973"/>
            <p:cNvSpPr>
              <a:spLocks noChangeArrowheads="1"/>
            </p:cNvSpPr>
            <p:nvPr/>
          </p:nvSpPr>
          <p:spPr bwMode="auto">
            <a:xfrm rot="16200000">
              <a:off x="3202" y="275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371" name="Group 974"/>
            <p:cNvGrpSpPr>
              <a:grpSpLocks/>
            </p:cNvGrpSpPr>
            <p:nvPr/>
          </p:nvGrpSpPr>
          <p:grpSpPr bwMode="auto">
            <a:xfrm>
              <a:off x="2968" y="64"/>
              <a:ext cx="339" cy="2613"/>
              <a:chOff x="2968" y="64"/>
              <a:chExt cx="339" cy="2613"/>
            </a:xfrm>
          </p:grpSpPr>
          <p:sp>
            <p:nvSpPr>
              <p:cNvPr id="372" name="Oval 975"/>
              <p:cNvSpPr>
                <a:spLocks noChangeArrowheads="1"/>
              </p:cNvSpPr>
              <p:nvPr/>
            </p:nvSpPr>
            <p:spPr bwMode="auto">
              <a:xfrm rot="16200000">
                <a:off x="2967" y="6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3" name="Oval 976"/>
              <p:cNvSpPr>
                <a:spLocks noChangeArrowheads="1"/>
              </p:cNvSpPr>
              <p:nvPr/>
            </p:nvSpPr>
            <p:spPr bwMode="auto">
              <a:xfrm rot="16200000">
                <a:off x="3047" y="24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4" name="Oval 977"/>
              <p:cNvSpPr>
                <a:spLocks noChangeArrowheads="1"/>
              </p:cNvSpPr>
              <p:nvPr/>
            </p:nvSpPr>
            <p:spPr bwMode="auto">
              <a:xfrm rot="16200000">
                <a:off x="2967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5" name="Oval 978"/>
              <p:cNvSpPr>
                <a:spLocks noChangeArrowheads="1"/>
              </p:cNvSpPr>
              <p:nvPr/>
            </p:nvSpPr>
            <p:spPr bwMode="auto">
              <a:xfrm rot="16200000">
                <a:off x="3047" y="6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6" name="Oval 979"/>
              <p:cNvSpPr>
                <a:spLocks noChangeArrowheads="1"/>
              </p:cNvSpPr>
              <p:nvPr/>
            </p:nvSpPr>
            <p:spPr bwMode="auto">
              <a:xfrm rot="16200000">
                <a:off x="3127" y="7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7" name="Oval 980"/>
              <p:cNvSpPr>
                <a:spLocks noChangeArrowheads="1"/>
              </p:cNvSpPr>
              <p:nvPr/>
            </p:nvSpPr>
            <p:spPr bwMode="auto">
              <a:xfrm rot="16200000">
                <a:off x="3047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8" name="Oval 981"/>
              <p:cNvSpPr>
                <a:spLocks noChangeArrowheads="1"/>
              </p:cNvSpPr>
              <p:nvPr/>
            </p:nvSpPr>
            <p:spPr bwMode="auto">
              <a:xfrm rot="16200000">
                <a:off x="2967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79" name="Oval 982"/>
              <p:cNvSpPr>
                <a:spLocks noChangeArrowheads="1"/>
              </p:cNvSpPr>
              <p:nvPr/>
            </p:nvSpPr>
            <p:spPr bwMode="auto">
              <a:xfrm rot="16200000">
                <a:off x="3039" y="132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0" name="Oval 983"/>
              <p:cNvSpPr>
                <a:spLocks noChangeArrowheads="1"/>
              </p:cNvSpPr>
              <p:nvPr/>
            </p:nvSpPr>
            <p:spPr bwMode="auto">
              <a:xfrm rot="16200000">
                <a:off x="312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1" name="Oval 984"/>
              <p:cNvSpPr>
                <a:spLocks noChangeArrowheads="1"/>
              </p:cNvSpPr>
              <p:nvPr/>
            </p:nvSpPr>
            <p:spPr bwMode="auto">
              <a:xfrm rot="16200000">
                <a:off x="3207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2" name="Oval 985"/>
              <p:cNvSpPr>
                <a:spLocks noChangeArrowheads="1"/>
              </p:cNvSpPr>
              <p:nvPr/>
            </p:nvSpPr>
            <p:spPr bwMode="auto">
              <a:xfrm rot="16200000">
                <a:off x="3127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3" name="Oval 986"/>
              <p:cNvSpPr>
                <a:spLocks noChangeArrowheads="1"/>
              </p:cNvSpPr>
              <p:nvPr/>
            </p:nvSpPr>
            <p:spPr bwMode="auto">
              <a:xfrm rot="16200000">
                <a:off x="3047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4" name="Oval 987"/>
              <p:cNvSpPr>
                <a:spLocks noChangeArrowheads="1"/>
              </p:cNvSpPr>
              <p:nvPr/>
            </p:nvSpPr>
            <p:spPr bwMode="auto">
              <a:xfrm rot="16200000">
                <a:off x="3127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5" name="Oval 988"/>
              <p:cNvSpPr>
                <a:spLocks noChangeArrowheads="1"/>
              </p:cNvSpPr>
              <p:nvPr/>
            </p:nvSpPr>
            <p:spPr bwMode="auto">
              <a:xfrm rot="16200000">
                <a:off x="3207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86" name="Oval 989"/>
              <p:cNvSpPr>
                <a:spLocks noChangeArrowheads="1"/>
              </p:cNvSpPr>
              <p:nvPr/>
            </p:nvSpPr>
            <p:spPr bwMode="auto">
              <a:xfrm rot="16200000">
                <a:off x="3127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387" name="Rectangle 990"/>
          <p:cNvSpPr>
            <a:spLocks noChangeArrowheads="1"/>
          </p:cNvSpPr>
          <p:nvPr/>
        </p:nvSpPr>
        <p:spPr bwMode="auto">
          <a:xfrm>
            <a:off x="4379629" y="21234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388" name="Group 991"/>
          <p:cNvGrpSpPr>
            <a:grpSpLocks/>
          </p:cNvGrpSpPr>
          <p:nvPr/>
        </p:nvGrpSpPr>
        <p:grpSpPr bwMode="auto">
          <a:xfrm>
            <a:off x="4925730" y="158817"/>
            <a:ext cx="1825625" cy="3679032"/>
            <a:chOff x="1912" y="72"/>
            <a:chExt cx="1150" cy="2781"/>
          </a:xfrm>
        </p:grpSpPr>
        <p:sp>
          <p:nvSpPr>
            <p:cNvPr id="389" name="Oval 992"/>
            <p:cNvSpPr>
              <a:spLocks noChangeArrowheads="1"/>
            </p:cNvSpPr>
            <p:nvPr/>
          </p:nvSpPr>
          <p:spPr bwMode="auto">
            <a:xfrm rot="5400000" flipV="1">
              <a:off x="2962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390" name="Group 993"/>
            <p:cNvGrpSpPr>
              <a:grpSpLocks/>
            </p:cNvGrpSpPr>
            <p:nvPr/>
          </p:nvGrpSpPr>
          <p:grpSpPr bwMode="auto">
            <a:xfrm>
              <a:off x="1912" y="256"/>
              <a:ext cx="1067" cy="2597"/>
              <a:chOff x="1912" y="256"/>
              <a:chExt cx="1067" cy="2597"/>
            </a:xfrm>
          </p:grpSpPr>
          <p:sp>
            <p:nvSpPr>
              <p:cNvPr id="391" name="Oval 994"/>
              <p:cNvSpPr>
                <a:spLocks noChangeArrowheads="1"/>
              </p:cNvSpPr>
              <p:nvPr/>
            </p:nvSpPr>
            <p:spPr bwMode="auto">
              <a:xfrm rot="5400000" flipV="1">
                <a:off x="1911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2" name="Oval 995"/>
              <p:cNvSpPr>
                <a:spLocks noChangeArrowheads="1"/>
              </p:cNvSpPr>
              <p:nvPr/>
            </p:nvSpPr>
            <p:spPr bwMode="auto">
              <a:xfrm rot="5400000" flipV="1">
                <a:off x="1991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3" name="Oval 996"/>
              <p:cNvSpPr>
                <a:spLocks noChangeArrowheads="1"/>
              </p:cNvSpPr>
              <p:nvPr/>
            </p:nvSpPr>
            <p:spPr bwMode="auto">
              <a:xfrm rot="5400000" flipV="1">
                <a:off x="2079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4" name="Oval 997"/>
              <p:cNvSpPr>
                <a:spLocks noChangeArrowheads="1"/>
              </p:cNvSpPr>
              <p:nvPr/>
            </p:nvSpPr>
            <p:spPr bwMode="auto">
              <a:xfrm rot="5400000" flipV="1">
                <a:off x="2159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5" name="Oval 998"/>
              <p:cNvSpPr>
                <a:spLocks noChangeArrowheads="1"/>
              </p:cNvSpPr>
              <p:nvPr/>
            </p:nvSpPr>
            <p:spPr bwMode="auto">
              <a:xfrm rot="5400000" flipV="1">
                <a:off x="2239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6" name="Oval 999"/>
              <p:cNvSpPr>
                <a:spLocks noChangeArrowheads="1"/>
              </p:cNvSpPr>
              <p:nvPr/>
            </p:nvSpPr>
            <p:spPr bwMode="auto">
              <a:xfrm rot="5400000" flipV="1">
                <a:off x="231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7" name="Oval 1000"/>
              <p:cNvSpPr>
                <a:spLocks noChangeArrowheads="1"/>
              </p:cNvSpPr>
              <p:nvPr/>
            </p:nvSpPr>
            <p:spPr bwMode="auto">
              <a:xfrm rot="5400000" flipV="1">
                <a:off x="2239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8" name="Oval 1001"/>
              <p:cNvSpPr>
                <a:spLocks noChangeArrowheads="1"/>
              </p:cNvSpPr>
              <p:nvPr/>
            </p:nvSpPr>
            <p:spPr bwMode="auto">
              <a:xfrm rot="5400000" flipV="1">
                <a:off x="2319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99" name="Oval 1002"/>
              <p:cNvSpPr>
                <a:spLocks noChangeArrowheads="1"/>
              </p:cNvSpPr>
              <p:nvPr/>
            </p:nvSpPr>
            <p:spPr bwMode="auto">
              <a:xfrm rot="5400000" flipV="1">
                <a:off x="239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0" name="Oval 1003"/>
              <p:cNvSpPr>
                <a:spLocks noChangeArrowheads="1"/>
              </p:cNvSpPr>
              <p:nvPr/>
            </p:nvSpPr>
            <p:spPr bwMode="auto">
              <a:xfrm rot="5400000" flipV="1">
                <a:off x="247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1" name="Oval 1004"/>
              <p:cNvSpPr>
                <a:spLocks noChangeArrowheads="1"/>
              </p:cNvSpPr>
              <p:nvPr/>
            </p:nvSpPr>
            <p:spPr bwMode="auto">
              <a:xfrm rot="5400000" flipV="1">
                <a:off x="2559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2" name="Oval 1005"/>
              <p:cNvSpPr>
                <a:spLocks noChangeArrowheads="1"/>
              </p:cNvSpPr>
              <p:nvPr/>
            </p:nvSpPr>
            <p:spPr bwMode="auto">
              <a:xfrm rot="5400000" flipV="1">
                <a:off x="2639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3" name="Oval 1006"/>
              <p:cNvSpPr>
                <a:spLocks noChangeArrowheads="1"/>
              </p:cNvSpPr>
              <p:nvPr/>
            </p:nvSpPr>
            <p:spPr bwMode="auto">
              <a:xfrm rot="5400000" flipV="1">
                <a:off x="2719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4" name="Oval 1007"/>
              <p:cNvSpPr>
                <a:spLocks noChangeArrowheads="1"/>
              </p:cNvSpPr>
              <p:nvPr/>
            </p:nvSpPr>
            <p:spPr bwMode="auto">
              <a:xfrm rot="5400000" flipV="1">
                <a:off x="2807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05" name="Oval 1008"/>
              <p:cNvSpPr>
                <a:spLocks noChangeArrowheads="1"/>
              </p:cNvSpPr>
              <p:nvPr/>
            </p:nvSpPr>
            <p:spPr bwMode="auto">
              <a:xfrm rot="5400000" flipV="1">
                <a:off x="2879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406" name="Rectangle 1009"/>
          <p:cNvSpPr>
            <a:spLocks noChangeArrowheads="1"/>
          </p:cNvSpPr>
          <p:nvPr/>
        </p:nvSpPr>
        <p:spPr bwMode="auto">
          <a:xfrm>
            <a:off x="4366929" y="63568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407" name="Group 1010"/>
          <p:cNvGrpSpPr>
            <a:grpSpLocks/>
          </p:cNvGrpSpPr>
          <p:nvPr/>
        </p:nvGrpSpPr>
        <p:grpSpPr bwMode="auto">
          <a:xfrm>
            <a:off x="6606892" y="158817"/>
            <a:ext cx="1295400" cy="3679032"/>
            <a:chOff x="2971" y="72"/>
            <a:chExt cx="816" cy="2781"/>
          </a:xfrm>
        </p:grpSpPr>
        <p:sp>
          <p:nvSpPr>
            <p:cNvPr id="408" name="Oval 1011"/>
            <p:cNvSpPr>
              <a:spLocks noChangeArrowheads="1"/>
            </p:cNvSpPr>
            <p:nvPr/>
          </p:nvSpPr>
          <p:spPr bwMode="auto">
            <a:xfrm rot="5400000" flipV="1">
              <a:off x="2970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409" name="Group 1012"/>
            <p:cNvGrpSpPr>
              <a:grpSpLocks/>
            </p:cNvGrpSpPr>
            <p:nvPr/>
          </p:nvGrpSpPr>
          <p:grpSpPr bwMode="auto">
            <a:xfrm>
              <a:off x="3048" y="256"/>
              <a:ext cx="739" cy="2597"/>
              <a:chOff x="3048" y="256"/>
              <a:chExt cx="739" cy="2597"/>
            </a:xfrm>
          </p:grpSpPr>
          <p:sp>
            <p:nvSpPr>
              <p:cNvPr id="410" name="Oval 1013"/>
              <p:cNvSpPr>
                <a:spLocks noChangeArrowheads="1"/>
              </p:cNvSpPr>
              <p:nvPr/>
            </p:nvSpPr>
            <p:spPr bwMode="auto">
              <a:xfrm rot="5400000" flipV="1">
                <a:off x="3687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1" name="Oval 1014"/>
              <p:cNvSpPr>
                <a:spLocks noChangeArrowheads="1"/>
              </p:cNvSpPr>
              <p:nvPr/>
            </p:nvSpPr>
            <p:spPr bwMode="auto">
              <a:xfrm rot="5400000" flipV="1">
                <a:off x="3607" y="25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2" name="Oval 1015"/>
              <p:cNvSpPr>
                <a:spLocks noChangeArrowheads="1"/>
              </p:cNvSpPr>
              <p:nvPr/>
            </p:nvSpPr>
            <p:spPr bwMode="auto">
              <a:xfrm rot="5400000" flipV="1">
                <a:off x="3527" y="23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3" name="Oval 1016"/>
              <p:cNvSpPr>
                <a:spLocks noChangeArrowheads="1"/>
              </p:cNvSpPr>
              <p:nvPr/>
            </p:nvSpPr>
            <p:spPr bwMode="auto">
              <a:xfrm rot="5400000" flipV="1">
                <a:off x="3447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4" name="Oval 1017"/>
              <p:cNvSpPr>
                <a:spLocks noChangeArrowheads="1"/>
              </p:cNvSpPr>
              <p:nvPr/>
            </p:nvSpPr>
            <p:spPr bwMode="auto">
              <a:xfrm rot="5400000" flipV="1">
                <a:off x="3527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5" name="Oval 1018"/>
              <p:cNvSpPr>
                <a:spLocks noChangeArrowheads="1"/>
              </p:cNvSpPr>
              <p:nvPr/>
            </p:nvSpPr>
            <p:spPr bwMode="auto">
              <a:xfrm rot="5400000" flipV="1">
                <a:off x="3439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6" name="Oval 1019"/>
              <p:cNvSpPr>
                <a:spLocks noChangeArrowheads="1"/>
              </p:cNvSpPr>
              <p:nvPr/>
            </p:nvSpPr>
            <p:spPr bwMode="auto">
              <a:xfrm rot="5400000" flipV="1">
                <a:off x="3351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7" name="Oval 1020"/>
              <p:cNvSpPr>
                <a:spLocks noChangeArrowheads="1"/>
              </p:cNvSpPr>
              <p:nvPr/>
            </p:nvSpPr>
            <p:spPr bwMode="auto">
              <a:xfrm rot="5400000" flipV="1">
                <a:off x="3287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8" name="Oval 1021"/>
              <p:cNvSpPr>
                <a:spLocks noChangeArrowheads="1"/>
              </p:cNvSpPr>
              <p:nvPr/>
            </p:nvSpPr>
            <p:spPr bwMode="auto">
              <a:xfrm rot="5400000" flipV="1">
                <a:off x="3199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19" name="Oval 1022"/>
              <p:cNvSpPr>
                <a:spLocks noChangeArrowheads="1"/>
              </p:cNvSpPr>
              <p:nvPr/>
            </p:nvSpPr>
            <p:spPr bwMode="auto">
              <a:xfrm rot="5400000" flipV="1">
                <a:off x="3279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20" name="Oval 1023"/>
              <p:cNvSpPr>
                <a:spLocks noChangeArrowheads="1"/>
              </p:cNvSpPr>
              <p:nvPr/>
            </p:nvSpPr>
            <p:spPr bwMode="auto">
              <a:xfrm rot="5400000" flipV="1">
                <a:off x="3199" y="96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21" name="Oval 2048"/>
              <p:cNvSpPr>
                <a:spLocks noChangeArrowheads="1"/>
              </p:cNvSpPr>
              <p:nvPr/>
            </p:nvSpPr>
            <p:spPr bwMode="auto">
              <a:xfrm rot="5400000" flipV="1">
                <a:off x="3119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22" name="Oval 2049"/>
              <p:cNvSpPr>
                <a:spLocks noChangeArrowheads="1"/>
              </p:cNvSpPr>
              <p:nvPr/>
            </p:nvSpPr>
            <p:spPr bwMode="auto">
              <a:xfrm rot="5400000" flipV="1">
                <a:off x="3207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23" name="Oval 2050"/>
              <p:cNvSpPr>
                <a:spLocks noChangeArrowheads="1"/>
              </p:cNvSpPr>
              <p:nvPr/>
            </p:nvSpPr>
            <p:spPr bwMode="auto">
              <a:xfrm rot="5400000" flipV="1">
                <a:off x="3119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24" name="Oval 2051"/>
              <p:cNvSpPr>
                <a:spLocks noChangeArrowheads="1"/>
              </p:cNvSpPr>
              <p:nvPr/>
            </p:nvSpPr>
            <p:spPr bwMode="auto">
              <a:xfrm rot="5400000" flipV="1">
                <a:off x="3047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425" name="Rectangle 2052"/>
          <p:cNvSpPr>
            <a:spLocks noChangeArrowheads="1"/>
          </p:cNvSpPr>
          <p:nvPr/>
        </p:nvSpPr>
        <p:spPr bwMode="auto">
          <a:xfrm>
            <a:off x="4341529" y="68"/>
            <a:ext cx="4521200" cy="388408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426" name="Group 2053"/>
          <p:cNvGrpSpPr>
            <a:grpSpLocks/>
          </p:cNvGrpSpPr>
          <p:nvPr/>
        </p:nvGrpSpPr>
        <p:grpSpPr bwMode="auto">
          <a:xfrm>
            <a:off x="6602129" y="158817"/>
            <a:ext cx="2044700" cy="3679032"/>
            <a:chOff x="2968" y="72"/>
            <a:chExt cx="1288" cy="2781"/>
          </a:xfrm>
        </p:grpSpPr>
        <p:sp>
          <p:nvSpPr>
            <p:cNvPr id="427" name="Oval 2054"/>
            <p:cNvSpPr>
              <a:spLocks noChangeArrowheads="1"/>
            </p:cNvSpPr>
            <p:nvPr/>
          </p:nvSpPr>
          <p:spPr bwMode="auto">
            <a:xfrm rot="5400000" flipV="1">
              <a:off x="2967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428" name="Group 2055"/>
            <p:cNvGrpSpPr>
              <a:grpSpLocks/>
            </p:cNvGrpSpPr>
            <p:nvPr/>
          </p:nvGrpSpPr>
          <p:grpSpPr bwMode="auto">
            <a:xfrm>
              <a:off x="3045" y="256"/>
              <a:ext cx="1211" cy="2597"/>
              <a:chOff x="3045" y="256"/>
              <a:chExt cx="1211" cy="2597"/>
            </a:xfrm>
          </p:grpSpPr>
          <p:sp>
            <p:nvSpPr>
              <p:cNvPr id="429" name="Oval 2056"/>
              <p:cNvSpPr>
                <a:spLocks noChangeArrowheads="1"/>
              </p:cNvSpPr>
              <p:nvPr/>
            </p:nvSpPr>
            <p:spPr bwMode="auto">
              <a:xfrm rot="5400000" flipV="1">
                <a:off x="4156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0" name="Oval 2057"/>
              <p:cNvSpPr>
                <a:spLocks noChangeArrowheads="1"/>
              </p:cNvSpPr>
              <p:nvPr/>
            </p:nvSpPr>
            <p:spPr bwMode="auto">
              <a:xfrm rot="5400000" flipV="1">
                <a:off x="4076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1" name="Oval 2058"/>
              <p:cNvSpPr>
                <a:spLocks noChangeArrowheads="1"/>
              </p:cNvSpPr>
              <p:nvPr/>
            </p:nvSpPr>
            <p:spPr bwMode="auto">
              <a:xfrm rot="5400000" flipV="1">
                <a:off x="4004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2" name="Oval 2059"/>
              <p:cNvSpPr>
                <a:spLocks noChangeArrowheads="1"/>
              </p:cNvSpPr>
              <p:nvPr/>
            </p:nvSpPr>
            <p:spPr bwMode="auto">
              <a:xfrm rot="5400000" flipV="1">
                <a:off x="3916" y="22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3" name="Oval 2060"/>
              <p:cNvSpPr>
                <a:spLocks noChangeArrowheads="1"/>
              </p:cNvSpPr>
              <p:nvPr/>
            </p:nvSpPr>
            <p:spPr bwMode="auto">
              <a:xfrm rot="5400000" flipV="1">
                <a:off x="3836" y="20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4" name="Oval 2061"/>
              <p:cNvSpPr>
                <a:spLocks noChangeArrowheads="1"/>
              </p:cNvSpPr>
              <p:nvPr/>
            </p:nvSpPr>
            <p:spPr bwMode="auto">
              <a:xfrm rot="5400000" flipV="1">
                <a:off x="3764" y="18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5" name="Oval 2062"/>
              <p:cNvSpPr>
                <a:spLocks noChangeArrowheads="1"/>
              </p:cNvSpPr>
              <p:nvPr/>
            </p:nvSpPr>
            <p:spPr bwMode="auto">
              <a:xfrm rot="5400000" flipV="1">
                <a:off x="3684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6" name="Oval 2063"/>
              <p:cNvSpPr>
                <a:spLocks noChangeArrowheads="1"/>
              </p:cNvSpPr>
              <p:nvPr/>
            </p:nvSpPr>
            <p:spPr bwMode="auto">
              <a:xfrm rot="5400000" flipV="1">
                <a:off x="3604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7" name="Oval 2064"/>
              <p:cNvSpPr>
                <a:spLocks noChangeArrowheads="1"/>
              </p:cNvSpPr>
              <p:nvPr/>
            </p:nvSpPr>
            <p:spPr bwMode="auto">
              <a:xfrm rot="5400000" flipV="1">
                <a:off x="3524" y="132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8" name="Oval 2065"/>
              <p:cNvSpPr>
                <a:spLocks noChangeArrowheads="1"/>
              </p:cNvSpPr>
              <p:nvPr/>
            </p:nvSpPr>
            <p:spPr bwMode="auto">
              <a:xfrm rot="5400000" flipV="1">
                <a:off x="3444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39" name="Oval 2066"/>
              <p:cNvSpPr>
                <a:spLocks noChangeArrowheads="1"/>
              </p:cNvSpPr>
              <p:nvPr/>
            </p:nvSpPr>
            <p:spPr bwMode="auto">
              <a:xfrm rot="5400000" flipV="1">
                <a:off x="3364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40" name="Oval 2067"/>
              <p:cNvSpPr>
                <a:spLocks noChangeArrowheads="1"/>
              </p:cNvSpPr>
              <p:nvPr/>
            </p:nvSpPr>
            <p:spPr bwMode="auto">
              <a:xfrm rot="5400000" flipV="1">
                <a:off x="3284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41" name="Oval 2068"/>
              <p:cNvSpPr>
                <a:spLocks noChangeArrowheads="1"/>
              </p:cNvSpPr>
              <p:nvPr/>
            </p:nvSpPr>
            <p:spPr bwMode="auto">
              <a:xfrm rot="5400000" flipV="1">
                <a:off x="3204" y="60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42" name="Oval 2069"/>
              <p:cNvSpPr>
                <a:spLocks noChangeArrowheads="1"/>
              </p:cNvSpPr>
              <p:nvPr/>
            </p:nvSpPr>
            <p:spPr bwMode="auto">
              <a:xfrm rot="5400000" flipV="1">
                <a:off x="3124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43" name="Oval 2070"/>
              <p:cNvSpPr>
                <a:spLocks noChangeArrowheads="1"/>
              </p:cNvSpPr>
              <p:nvPr/>
            </p:nvSpPr>
            <p:spPr bwMode="auto">
              <a:xfrm rot="5400000" flipV="1">
                <a:off x="3044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 useBgFill="1">
        <p:nvSpPr>
          <p:cNvPr id="444" name="Rectangle 2071"/>
          <p:cNvSpPr>
            <a:spLocks noChangeArrowheads="1"/>
          </p:cNvSpPr>
          <p:nvPr/>
        </p:nvSpPr>
        <p:spPr bwMode="auto">
          <a:xfrm>
            <a:off x="4379629" y="-126933"/>
            <a:ext cx="4521200" cy="403225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445" name="Group 2072"/>
          <p:cNvGrpSpPr>
            <a:grpSpLocks/>
          </p:cNvGrpSpPr>
          <p:nvPr/>
        </p:nvGrpSpPr>
        <p:grpSpPr bwMode="auto">
          <a:xfrm>
            <a:off x="4711418" y="310954"/>
            <a:ext cx="3919537" cy="3615531"/>
            <a:chOff x="1777" y="-125"/>
            <a:chExt cx="2469" cy="2733"/>
          </a:xfrm>
          <a:solidFill>
            <a:schemeClr val="accent2">
              <a:lumMod val="50000"/>
            </a:schemeClr>
          </a:solidFill>
        </p:grpSpPr>
        <p:grpSp>
          <p:nvGrpSpPr>
            <p:cNvPr id="446" name="Group 2073"/>
            <p:cNvGrpSpPr>
              <a:grpSpLocks/>
            </p:cNvGrpSpPr>
            <p:nvPr/>
          </p:nvGrpSpPr>
          <p:grpSpPr bwMode="auto">
            <a:xfrm>
              <a:off x="1945" y="235"/>
              <a:ext cx="2141" cy="2373"/>
              <a:chOff x="1945" y="235"/>
              <a:chExt cx="2141" cy="2373"/>
            </a:xfrm>
            <a:grpFill/>
          </p:grpSpPr>
          <p:grpSp>
            <p:nvGrpSpPr>
              <p:cNvPr id="480" name="Group 2074"/>
              <p:cNvGrpSpPr>
                <a:grpSpLocks/>
              </p:cNvGrpSpPr>
              <p:nvPr/>
            </p:nvGrpSpPr>
            <p:grpSpPr bwMode="auto">
              <a:xfrm>
                <a:off x="1945" y="413"/>
                <a:ext cx="2141" cy="2195"/>
                <a:chOff x="1945" y="413"/>
                <a:chExt cx="2141" cy="2195"/>
              </a:xfrm>
              <a:grpFill/>
            </p:grpSpPr>
            <p:grpSp>
              <p:nvGrpSpPr>
                <p:cNvPr id="482" name="Group 2075"/>
                <p:cNvGrpSpPr>
                  <a:grpSpLocks/>
                </p:cNvGrpSpPr>
                <p:nvPr/>
              </p:nvGrpSpPr>
              <p:grpSpPr bwMode="auto">
                <a:xfrm>
                  <a:off x="1945" y="2552"/>
                  <a:ext cx="2141" cy="56"/>
                  <a:chOff x="1945" y="2552"/>
                  <a:chExt cx="2141" cy="56"/>
                </a:xfrm>
                <a:grpFill/>
              </p:grpSpPr>
              <p:sp>
                <p:nvSpPr>
                  <p:cNvPr id="585" name="Oval 2076"/>
                  <p:cNvSpPr>
                    <a:spLocks noChangeArrowheads="1"/>
                  </p:cNvSpPr>
                  <p:nvPr/>
                </p:nvSpPr>
                <p:spPr bwMode="auto">
                  <a:xfrm>
                    <a:off x="1945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6" name="Oval 2077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7" name="Oval 2078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8" name="Oval 2079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9" name="Oval 2080"/>
                  <p:cNvSpPr>
                    <a:spLocks noChangeArrowheads="1"/>
                  </p:cNvSpPr>
                  <p:nvPr/>
                </p:nvSpPr>
                <p:spPr bwMode="auto">
                  <a:xfrm>
                    <a:off x="2266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0" name="Oval 2081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1" name="Oval 2082"/>
                  <p:cNvSpPr>
                    <a:spLocks noChangeArrowheads="1"/>
                  </p:cNvSpPr>
                  <p:nvPr/>
                </p:nvSpPr>
                <p:spPr bwMode="auto">
                  <a:xfrm>
                    <a:off x="2587" y="2552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2" name="Oval 2083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3" name="Oval 2084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4" name="Oval 2085"/>
                  <p:cNvSpPr>
                    <a:spLocks noChangeArrowheads="1"/>
                  </p:cNvSpPr>
                  <p:nvPr/>
                </p:nvSpPr>
                <p:spPr bwMode="auto">
                  <a:xfrm>
                    <a:off x="3709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5" name="Oval 2086"/>
                  <p:cNvSpPr>
                    <a:spLocks noChangeArrowheads="1"/>
                  </p:cNvSpPr>
                  <p:nvPr/>
                </p:nvSpPr>
                <p:spPr bwMode="auto">
                  <a:xfrm>
                    <a:off x="4030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6" name="Oval 2087"/>
                  <p:cNvSpPr>
                    <a:spLocks noChangeArrowheads="1"/>
                  </p:cNvSpPr>
                  <p:nvPr/>
                </p:nvSpPr>
                <p:spPr bwMode="auto">
                  <a:xfrm>
                    <a:off x="3549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7" name="Oval 2088"/>
                  <p:cNvSpPr>
                    <a:spLocks noChangeArrowheads="1"/>
                  </p:cNvSpPr>
                  <p:nvPr/>
                </p:nvSpPr>
                <p:spPr bwMode="auto">
                  <a:xfrm>
                    <a:off x="3870" y="255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98" name="Oval 2089"/>
                  <p:cNvSpPr>
                    <a:spLocks noChangeArrowheads="1"/>
                  </p:cNvSpPr>
                  <p:nvPr/>
                </p:nvSpPr>
                <p:spPr bwMode="auto">
                  <a:xfrm>
                    <a:off x="3389" y="2552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3" name="Group 2090"/>
                <p:cNvGrpSpPr>
                  <a:grpSpLocks/>
                </p:cNvGrpSpPr>
                <p:nvPr/>
              </p:nvGrpSpPr>
              <p:grpSpPr bwMode="auto">
                <a:xfrm>
                  <a:off x="2026" y="2373"/>
                  <a:ext cx="1980" cy="56"/>
                  <a:chOff x="2026" y="2373"/>
                  <a:chExt cx="1980" cy="56"/>
                </a:xfrm>
                <a:grpFill/>
              </p:grpSpPr>
              <p:sp>
                <p:nvSpPr>
                  <p:cNvPr id="572" name="Oval 2091"/>
                  <p:cNvSpPr>
                    <a:spLocks noChangeArrowheads="1"/>
                  </p:cNvSpPr>
                  <p:nvPr/>
                </p:nvSpPr>
                <p:spPr bwMode="auto">
                  <a:xfrm>
                    <a:off x="2026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3" name="Oval 2092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4" name="Oval 2093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5" name="Oval 2094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6" name="Oval 2095"/>
                  <p:cNvSpPr>
                    <a:spLocks noChangeArrowheads="1"/>
                  </p:cNvSpPr>
                  <p:nvPr/>
                </p:nvSpPr>
                <p:spPr bwMode="auto">
                  <a:xfrm>
                    <a:off x="2347" y="2373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7" name="Oval 2096"/>
                  <p:cNvSpPr>
                    <a:spLocks noChangeArrowheads="1"/>
                  </p:cNvSpPr>
                  <p:nvPr/>
                </p:nvSpPr>
                <p:spPr bwMode="auto">
                  <a:xfrm>
                    <a:off x="2507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8" name="Oval 2097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9" name="Oval 2098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0" name="Oval 2099"/>
                  <p:cNvSpPr>
                    <a:spLocks noChangeArrowheads="1"/>
                  </p:cNvSpPr>
                  <p:nvPr/>
                </p:nvSpPr>
                <p:spPr bwMode="auto">
                  <a:xfrm>
                    <a:off x="3630" y="2373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1" name="Oval 2100"/>
                  <p:cNvSpPr>
                    <a:spLocks noChangeArrowheads="1"/>
                  </p:cNvSpPr>
                  <p:nvPr/>
                </p:nvSpPr>
                <p:spPr bwMode="auto">
                  <a:xfrm>
                    <a:off x="3950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2" name="Oval 2101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3" name="Oval 2102"/>
                  <p:cNvSpPr>
                    <a:spLocks noChangeArrowheads="1"/>
                  </p:cNvSpPr>
                  <p:nvPr/>
                </p:nvSpPr>
                <p:spPr bwMode="auto">
                  <a:xfrm>
                    <a:off x="3790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84" name="Oval 2103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237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4" name="Group 2104"/>
                <p:cNvGrpSpPr>
                  <a:grpSpLocks/>
                </p:cNvGrpSpPr>
                <p:nvPr/>
              </p:nvGrpSpPr>
              <p:grpSpPr bwMode="auto">
                <a:xfrm>
                  <a:off x="2105" y="2195"/>
                  <a:ext cx="1821" cy="56"/>
                  <a:chOff x="2105" y="2195"/>
                  <a:chExt cx="1821" cy="56"/>
                </a:xfrm>
                <a:grpFill/>
              </p:grpSpPr>
              <p:sp>
                <p:nvSpPr>
                  <p:cNvPr id="560" name="Oval 2105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1" name="Oval 2106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2" name="Oval 2107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3" name="Oval 2108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4" name="Oval 2109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5" name="Oval 2110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6" name="Oval 2111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7" name="Oval 2112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8" name="Oval 2113"/>
                  <p:cNvSpPr>
                    <a:spLocks noChangeArrowheads="1"/>
                  </p:cNvSpPr>
                  <p:nvPr/>
                </p:nvSpPr>
                <p:spPr bwMode="auto">
                  <a:xfrm>
                    <a:off x="3710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69" name="Oval 2114"/>
                  <p:cNvSpPr>
                    <a:spLocks noChangeArrowheads="1"/>
                  </p:cNvSpPr>
                  <p:nvPr/>
                </p:nvSpPr>
                <p:spPr bwMode="auto">
                  <a:xfrm>
                    <a:off x="3549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0" name="Oval 2115"/>
                  <p:cNvSpPr>
                    <a:spLocks noChangeArrowheads="1"/>
                  </p:cNvSpPr>
                  <p:nvPr/>
                </p:nvSpPr>
                <p:spPr bwMode="auto">
                  <a:xfrm>
                    <a:off x="3870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71" name="Oval 2116"/>
                  <p:cNvSpPr>
                    <a:spLocks noChangeArrowheads="1"/>
                  </p:cNvSpPr>
                  <p:nvPr/>
                </p:nvSpPr>
                <p:spPr bwMode="auto">
                  <a:xfrm>
                    <a:off x="3389" y="2195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5" name="Group 2117"/>
                <p:cNvGrpSpPr>
                  <a:grpSpLocks/>
                </p:cNvGrpSpPr>
                <p:nvPr/>
              </p:nvGrpSpPr>
              <p:grpSpPr bwMode="auto">
                <a:xfrm>
                  <a:off x="2186" y="2017"/>
                  <a:ext cx="1660" cy="56"/>
                  <a:chOff x="2186" y="2017"/>
                  <a:chExt cx="1660" cy="56"/>
                </a:xfrm>
                <a:grpFill/>
              </p:grpSpPr>
              <p:sp>
                <p:nvSpPr>
                  <p:cNvPr id="549" name="Oval 2118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2017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0" name="Oval 2119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1" name="Oval 2120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2" name="Oval 2121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3" name="Oval 2122"/>
                  <p:cNvSpPr>
                    <a:spLocks noChangeArrowheads="1"/>
                  </p:cNvSpPr>
                  <p:nvPr/>
                </p:nvSpPr>
                <p:spPr bwMode="auto">
                  <a:xfrm>
                    <a:off x="2507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4" name="Oval 2123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5" name="Oval 2124"/>
                  <p:cNvSpPr>
                    <a:spLocks noChangeArrowheads="1"/>
                  </p:cNvSpPr>
                  <p:nvPr/>
                </p:nvSpPr>
                <p:spPr bwMode="auto">
                  <a:xfrm>
                    <a:off x="3149" y="2017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6" name="Oval 2125"/>
                  <p:cNvSpPr>
                    <a:spLocks noChangeArrowheads="1"/>
                  </p:cNvSpPr>
                  <p:nvPr/>
                </p:nvSpPr>
                <p:spPr bwMode="auto">
                  <a:xfrm>
                    <a:off x="3630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7" name="Oval 2126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8" name="Oval 2127"/>
                  <p:cNvSpPr>
                    <a:spLocks noChangeArrowheads="1"/>
                  </p:cNvSpPr>
                  <p:nvPr/>
                </p:nvSpPr>
                <p:spPr bwMode="auto">
                  <a:xfrm>
                    <a:off x="3790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59" name="Oval 2128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201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6" name="Group 2129"/>
                <p:cNvGrpSpPr>
                  <a:grpSpLocks/>
                </p:cNvGrpSpPr>
                <p:nvPr/>
              </p:nvGrpSpPr>
              <p:grpSpPr bwMode="auto">
                <a:xfrm>
                  <a:off x="2266" y="1839"/>
                  <a:ext cx="1499" cy="56"/>
                  <a:chOff x="2266" y="1839"/>
                  <a:chExt cx="1499" cy="56"/>
                </a:xfrm>
                <a:grpFill/>
              </p:grpSpPr>
              <p:sp>
                <p:nvSpPr>
                  <p:cNvPr id="539" name="Oval 2130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0" name="Oval 2131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1" name="Oval 2132"/>
                  <p:cNvSpPr>
                    <a:spLocks noChangeArrowheads="1"/>
                  </p:cNvSpPr>
                  <p:nvPr/>
                </p:nvSpPr>
                <p:spPr bwMode="auto">
                  <a:xfrm>
                    <a:off x="2266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2" name="Oval 2133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3" name="Oval 2134"/>
                  <p:cNvSpPr>
                    <a:spLocks noChangeArrowheads="1"/>
                  </p:cNvSpPr>
                  <p:nvPr/>
                </p:nvSpPr>
                <p:spPr bwMode="auto">
                  <a:xfrm>
                    <a:off x="2587" y="1839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4" name="Oval 2135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5" name="Oval 2136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6" name="Oval 2137"/>
                  <p:cNvSpPr>
                    <a:spLocks noChangeArrowheads="1"/>
                  </p:cNvSpPr>
                  <p:nvPr/>
                </p:nvSpPr>
                <p:spPr bwMode="auto">
                  <a:xfrm>
                    <a:off x="3709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7" name="Oval 2138"/>
                  <p:cNvSpPr>
                    <a:spLocks noChangeArrowheads="1"/>
                  </p:cNvSpPr>
                  <p:nvPr/>
                </p:nvSpPr>
                <p:spPr bwMode="auto">
                  <a:xfrm>
                    <a:off x="3549" y="183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48" name="Oval 2139"/>
                  <p:cNvSpPr>
                    <a:spLocks noChangeArrowheads="1"/>
                  </p:cNvSpPr>
                  <p:nvPr/>
                </p:nvSpPr>
                <p:spPr bwMode="auto">
                  <a:xfrm>
                    <a:off x="3389" y="1839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7" name="Group 2140"/>
                <p:cNvGrpSpPr>
                  <a:grpSpLocks/>
                </p:cNvGrpSpPr>
                <p:nvPr/>
              </p:nvGrpSpPr>
              <p:grpSpPr bwMode="auto">
                <a:xfrm>
                  <a:off x="2346" y="1660"/>
                  <a:ext cx="1339" cy="56"/>
                  <a:chOff x="2346" y="1660"/>
                  <a:chExt cx="1339" cy="56"/>
                </a:xfrm>
                <a:grpFill/>
              </p:grpSpPr>
              <p:sp>
                <p:nvSpPr>
                  <p:cNvPr id="530" name="Oval 2141"/>
                  <p:cNvSpPr>
                    <a:spLocks noChangeArrowheads="1"/>
                  </p:cNvSpPr>
                  <p:nvPr/>
                </p:nvSpPr>
                <p:spPr bwMode="auto">
                  <a:xfrm>
                    <a:off x="2827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1" name="Oval 2142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1660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2" name="Oval 2143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3" name="Oval 2144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4" name="Oval 2145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5" name="Oval 2146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6" name="Oval 2147"/>
                  <p:cNvSpPr>
                    <a:spLocks noChangeArrowheads="1"/>
                  </p:cNvSpPr>
                  <p:nvPr/>
                </p:nvSpPr>
                <p:spPr bwMode="auto">
                  <a:xfrm>
                    <a:off x="3629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7" name="Oval 2148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38" name="Oval 2149"/>
                  <p:cNvSpPr>
                    <a:spLocks noChangeArrowheads="1"/>
                  </p:cNvSpPr>
                  <p:nvPr/>
                </p:nvSpPr>
                <p:spPr bwMode="auto">
                  <a:xfrm>
                    <a:off x="3308" y="1660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8" name="Group 2150"/>
                <p:cNvGrpSpPr>
                  <a:grpSpLocks/>
                </p:cNvGrpSpPr>
                <p:nvPr/>
              </p:nvGrpSpPr>
              <p:grpSpPr bwMode="auto">
                <a:xfrm>
                  <a:off x="2426" y="1482"/>
                  <a:ext cx="1179" cy="56"/>
                  <a:chOff x="2426" y="1482"/>
                  <a:chExt cx="1179" cy="56"/>
                </a:xfrm>
                <a:grpFill/>
              </p:grpSpPr>
              <p:sp>
                <p:nvSpPr>
                  <p:cNvPr id="522" name="Oval 2151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3" name="Oval 2152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4" name="Oval 2153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5" name="Oval 2154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6" name="Oval 2155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7" name="Oval 2156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8" name="Oval 2157"/>
                  <p:cNvSpPr>
                    <a:spLocks noChangeArrowheads="1"/>
                  </p:cNvSpPr>
                  <p:nvPr/>
                </p:nvSpPr>
                <p:spPr bwMode="auto">
                  <a:xfrm>
                    <a:off x="3549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9" name="Oval 2158"/>
                  <p:cNvSpPr>
                    <a:spLocks noChangeArrowheads="1"/>
                  </p:cNvSpPr>
                  <p:nvPr/>
                </p:nvSpPr>
                <p:spPr bwMode="auto">
                  <a:xfrm>
                    <a:off x="3389" y="1482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89" name="Group 2159"/>
                <p:cNvGrpSpPr>
                  <a:grpSpLocks/>
                </p:cNvGrpSpPr>
                <p:nvPr/>
              </p:nvGrpSpPr>
              <p:grpSpPr bwMode="auto">
                <a:xfrm>
                  <a:off x="2507" y="1304"/>
                  <a:ext cx="1018" cy="56"/>
                  <a:chOff x="2507" y="1304"/>
                  <a:chExt cx="1018" cy="56"/>
                </a:xfrm>
                <a:grpFill/>
              </p:grpSpPr>
              <p:sp>
                <p:nvSpPr>
                  <p:cNvPr id="515" name="Oval 2160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6" name="Oval 2161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7" name="Oval 2162"/>
                  <p:cNvSpPr>
                    <a:spLocks noChangeArrowheads="1"/>
                  </p:cNvSpPr>
                  <p:nvPr/>
                </p:nvSpPr>
                <p:spPr bwMode="auto">
                  <a:xfrm>
                    <a:off x="2507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8" name="Oval 2163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9" name="Oval 2164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0" name="Oval 2165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21" name="Oval 2166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1304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90" name="Group 2167"/>
                <p:cNvGrpSpPr>
                  <a:grpSpLocks/>
                </p:cNvGrpSpPr>
                <p:nvPr/>
              </p:nvGrpSpPr>
              <p:grpSpPr bwMode="auto">
                <a:xfrm>
                  <a:off x="2587" y="1126"/>
                  <a:ext cx="857" cy="56"/>
                  <a:chOff x="2587" y="1126"/>
                  <a:chExt cx="857" cy="56"/>
                </a:xfrm>
                <a:grpFill/>
              </p:grpSpPr>
              <p:sp>
                <p:nvSpPr>
                  <p:cNvPr id="509" name="Oval 2168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1126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0" name="Oval 2169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1126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1" name="Oval 2170"/>
                  <p:cNvSpPr>
                    <a:spLocks noChangeArrowheads="1"/>
                  </p:cNvSpPr>
                  <p:nvPr/>
                </p:nvSpPr>
                <p:spPr bwMode="auto">
                  <a:xfrm>
                    <a:off x="2587" y="1126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2" name="Oval 2171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1126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3" name="Oval 2172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1126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14" name="Oval 2173"/>
                  <p:cNvSpPr>
                    <a:spLocks noChangeArrowheads="1"/>
                  </p:cNvSpPr>
                  <p:nvPr/>
                </p:nvSpPr>
                <p:spPr bwMode="auto">
                  <a:xfrm>
                    <a:off x="3388" y="1126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91" name="Group 2174"/>
                <p:cNvGrpSpPr>
                  <a:grpSpLocks/>
                </p:cNvGrpSpPr>
                <p:nvPr/>
              </p:nvGrpSpPr>
              <p:grpSpPr bwMode="auto">
                <a:xfrm>
                  <a:off x="2667" y="947"/>
                  <a:ext cx="698" cy="56"/>
                  <a:chOff x="2667" y="947"/>
                  <a:chExt cx="698" cy="56"/>
                </a:xfrm>
                <a:grpFill/>
              </p:grpSpPr>
              <p:sp>
                <p:nvSpPr>
                  <p:cNvPr id="504" name="Oval 2175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947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5" name="Oval 2176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94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6" name="Oval 2177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94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7" name="Oval 2178"/>
                  <p:cNvSpPr>
                    <a:spLocks noChangeArrowheads="1"/>
                  </p:cNvSpPr>
                  <p:nvPr/>
                </p:nvSpPr>
                <p:spPr bwMode="auto">
                  <a:xfrm>
                    <a:off x="3149" y="947"/>
                    <a:ext cx="55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8" name="Oval 2179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947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92" name="Group 2180"/>
                <p:cNvGrpSpPr>
                  <a:grpSpLocks/>
                </p:cNvGrpSpPr>
                <p:nvPr/>
              </p:nvGrpSpPr>
              <p:grpSpPr bwMode="auto">
                <a:xfrm>
                  <a:off x="2747" y="769"/>
                  <a:ext cx="537" cy="56"/>
                  <a:chOff x="2747" y="769"/>
                  <a:chExt cx="537" cy="56"/>
                </a:xfrm>
                <a:grpFill/>
              </p:grpSpPr>
              <p:sp>
                <p:nvSpPr>
                  <p:cNvPr id="500" name="Oval 2181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76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1" name="Oval 2182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76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2" name="Oval 2183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76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503" name="Oval 2184"/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769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93" name="Group 2185"/>
                <p:cNvGrpSpPr>
                  <a:grpSpLocks/>
                </p:cNvGrpSpPr>
                <p:nvPr/>
              </p:nvGrpSpPr>
              <p:grpSpPr bwMode="auto">
                <a:xfrm>
                  <a:off x="2828" y="591"/>
                  <a:ext cx="376" cy="56"/>
                  <a:chOff x="2828" y="591"/>
                  <a:chExt cx="376" cy="56"/>
                </a:xfrm>
                <a:grpFill/>
              </p:grpSpPr>
              <p:sp>
                <p:nvSpPr>
                  <p:cNvPr id="497" name="Oval 2186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591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498" name="Oval 2187"/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591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499" name="Oval 2188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591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  <p:grpSp>
              <p:nvGrpSpPr>
                <p:cNvPr id="494" name="Group 2189"/>
                <p:cNvGrpSpPr>
                  <a:grpSpLocks/>
                </p:cNvGrpSpPr>
                <p:nvPr/>
              </p:nvGrpSpPr>
              <p:grpSpPr bwMode="auto">
                <a:xfrm>
                  <a:off x="2907" y="413"/>
                  <a:ext cx="217" cy="56"/>
                  <a:chOff x="2907" y="413"/>
                  <a:chExt cx="217" cy="56"/>
                </a:xfrm>
                <a:grpFill/>
              </p:grpSpPr>
              <p:sp>
                <p:nvSpPr>
                  <p:cNvPr id="495" name="Oval 2190"/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41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  <p:sp>
                <p:nvSpPr>
                  <p:cNvPr id="496" name="Oval 2191"/>
                  <p:cNvSpPr>
                    <a:spLocks noChangeArrowheads="1"/>
                  </p:cNvSpPr>
                  <p:nvPr/>
                </p:nvSpPr>
                <p:spPr bwMode="auto">
                  <a:xfrm>
                    <a:off x="3068" y="413"/>
                    <a:ext cx="56" cy="5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 anchor="ctr"/>
                  <a:lstStyle/>
                  <a:p>
                    <a:endParaRPr lang="hu-HU">
                      <a:solidFill>
                        <a:srgbClr val="465562"/>
                      </a:solidFill>
                    </a:endParaRPr>
                  </a:p>
                </p:txBody>
              </p:sp>
            </p:grpSp>
          </p:grpSp>
          <p:sp>
            <p:nvSpPr>
              <p:cNvPr id="481" name="Oval 2192"/>
              <p:cNvSpPr>
                <a:spLocks noChangeArrowheads="1"/>
              </p:cNvSpPr>
              <p:nvPr/>
            </p:nvSpPr>
            <p:spPr bwMode="auto">
              <a:xfrm>
                <a:off x="2995" y="235"/>
                <a:ext cx="56" cy="5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grpSp>
          <p:nvGrpSpPr>
            <p:cNvPr id="447" name="Group 2193"/>
            <p:cNvGrpSpPr>
              <a:grpSpLocks/>
            </p:cNvGrpSpPr>
            <p:nvPr/>
          </p:nvGrpSpPr>
          <p:grpSpPr bwMode="auto">
            <a:xfrm>
              <a:off x="1777" y="-125"/>
              <a:ext cx="2469" cy="2733"/>
              <a:chOff x="1777" y="-125"/>
              <a:chExt cx="2469" cy="2733"/>
            </a:xfrm>
            <a:grpFill/>
          </p:grpSpPr>
          <p:grpSp>
            <p:nvGrpSpPr>
              <p:cNvPr id="448" name="Group 2194"/>
              <p:cNvGrpSpPr>
                <a:grpSpLocks/>
              </p:cNvGrpSpPr>
              <p:nvPr/>
            </p:nvGrpSpPr>
            <p:grpSpPr bwMode="auto">
              <a:xfrm>
                <a:off x="1945" y="-125"/>
                <a:ext cx="2141" cy="2373"/>
                <a:chOff x="1945" y="-125"/>
                <a:chExt cx="2141" cy="2373"/>
              </a:xfrm>
              <a:grpFill/>
            </p:grpSpPr>
            <p:sp>
              <p:nvSpPr>
                <p:cNvPr id="453" name="Oval 2195"/>
                <p:cNvSpPr>
                  <a:spLocks noChangeArrowheads="1"/>
                </p:cNvSpPr>
                <p:nvPr/>
              </p:nvSpPr>
              <p:spPr bwMode="auto">
                <a:xfrm>
                  <a:off x="1945" y="2192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4" name="Oval 2196"/>
                <p:cNvSpPr>
                  <a:spLocks noChangeArrowheads="1"/>
                </p:cNvSpPr>
                <p:nvPr/>
              </p:nvSpPr>
              <p:spPr bwMode="auto">
                <a:xfrm>
                  <a:off x="4030" y="2192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5" name="Oval 2197"/>
                <p:cNvSpPr>
                  <a:spLocks noChangeArrowheads="1"/>
                </p:cNvSpPr>
                <p:nvPr/>
              </p:nvSpPr>
              <p:spPr bwMode="auto">
                <a:xfrm>
                  <a:off x="2026" y="2013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6" name="Oval 2198"/>
                <p:cNvSpPr>
                  <a:spLocks noChangeArrowheads="1"/>
                </p:cNvSpPr>
                <p:nvPr/>
              </p:nvSpPr>
              <p:spPr bwMode="auto">
                <a:xfrm>
                  <a:off x="3950" y="2013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7" name="Oval 2199"/>
                <p:cNvSpPr>
                  <a:spLocks noChangeArrowheads="1"/>
                </p:cNvSpPr>
                <p:nvPr/>
              </p:nvSpPr>
              <p:spPr bwMode="auto">
                <a:xfrm>
                  <a:off x="2105" y="1835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8" name="Oval 2200"/>
                <p:cNvSpPr>
                  <a:spLocks noChangeArrowheads="1"/>
                </p:cNvSpPr>
                <p:nvPr/>
              </p:nvSpPr>
              <p:spPr bwMode="auto">
                <a:xfrm>
                  <a:off x="3870" y="1835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59" name="Oval 2201"/>
                <p:cNvSpPr>
                  <a:spLocks noChangeArrowheads="1"/>
                </p:cNvSpPr>
                <p:nvPr/>
              </p:nvSpPr>
              <p:spPr bwMode="auto">
                <a:xfrm>
                  <a:off x="2186" y="1657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0" name="Oval 2202"/>
                <p:cNvSpPr>
                  <a:spLocks noChangeArrowheads="1"/>
                </p:cNvSpPr>
                <p:nvPr/>
              </p:nvSpPr>
              <p:spPr bwMode="auto">
                <a:xfrm>
                  <a:off x="3790" y="1657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1" name="Oval 2203"/>
                <p:cNvSpPr>
                  <a:spLocks noChangeArrowheads="1"/>
                </p:cNvSpPr>
                <p:nvPr/>
              </p:nvSpPr>
              <p:spPr bwMode="auto">
                <a:xfrm>
                  <a:off x="2266" y="1479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2" name="Oval 2204"/>
                <p:cNvSpPr>
                  <a:spLocks noChangeArrowheads="1"/>
                </p:cNvSpPr>
                <p:nvPr/>
              </p:nvSpPr>
              <p:spPr bwMode="auto">
                <a:xfrm>
                  <a:off x="3709" y="1479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3" name="Oval 2205"/>
                <p:cNvSpPr>
                  <a:spLocks noChangeArrowheads="1"/>
                </p:cNvSpPr>
                <p:nvPr/>
              </p:nvSpPr>
              <p:spPr bwMode="auto">
                <a:xfrm>
                  <a:off x="2346" y="1300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4" name="Oval 2206"/>
                <p:cNvSpPr>
                  <a:spLocks noChangeArrowheads="1"/>
                </p:cNvSpPr>
                <p:nvPr/>
              </p:nvSpPr>
              <p:spPr bwMode="auto">
                <a:xfrm>
                  <a:off x="3629" y="1300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5" name="Oval 2207"/>
                <p:cNvSpPr>
                  <a:spLocks noChangeArrowheads="1"/>
                </p:cNvSpPr>
                <p:nvPr/>
              </p:nvSpPr>
              <p:spPr bwMode="auto">
                <a:xfrm>
                  <a:off x="2426" y="1122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6" name="Oval 2208"/>
                <p:cNvSpPr>
                  <a:spLocks noChangeArrowheads="1"/>
                </p:cNvSpPr>
                <p:nvPr/>
              </p:nvSpPr>
              <p:spPr bwMode="auto">
                <a:xfrm>
                  <a:off x="3549" y="1122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7" name="Oval 2209"/>
                <p:cNvSpPr>
                  <a:spLocks noChangeArrowheads="1"/>
                </p:cNvSpPr>
                <p:nvPr/>
              </p:nvSpPr>
              <p:spPr bwMode="auto">
                <a:xfrm>
                  <a:off x="2507" y="944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8" name="Oval 2210"/>
                <p:cNvSpPr>
                  <a:spLocks noChangeArrowheads="1"/>
                </p:cNvSpPr>
                <p:nvPr/>
              </p:nvSpPr>
              <p:spPr bwMode="auto">
                <a:xfrm>
                  <a:off x="3469" y="944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69" name="Oval 2211"/>
                <p:cNvSpPr>
                  <a:spLocks noChangeArrowheads="1"/>
                </p:cNvSpPr>
                <p:nvPr/>
              </p:nvSpPr>
              <p:spPr bwMode="auto">
                <a:xfrm>
                  <a:off x="2587" y="766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0" name="Oval 2212"/>
                <p:cNvSpPr>
                  <a:spLocks noChangeArrowheads="1"/>
                </p:cNvSpPr>
                <p:nvPr/>
              </p:nvSpPr>
              <p:spPr bwMode="auto">
                <a:xfrm>
                  <a:off x="3388" y="766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1" name="Oval 2213"/>
                <p:cNvSpPr>
                  <a:spLocks noChangeArrowheads="1"/>
                </p:cNvSpPr>
                <p:nvPr/>
              </p:nvSpPr>
              <p:spPr bwMode="auto">
                <a:xfrm>
                  <a:off x="2667" y="587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2" name="Oval 2214"/>
                <p:cNvSpPr>
                  <a:spLocks noChangeArrowheads="1"/>
                </p:cNvSpPr>
                <p:nvPr/>
              </p:nvSpPr>
              <p:spPr bwMode="auto">
                <a:xfrm>
                  <a:off x="3309" y="587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3" name="Oval 2215"/>
                <p:cNvSpPr>
                  <a:spLocks noChangeArrowheads="1"/>
                </p:cNvSpPr>
                <p:nvPr/>
              </p:nvSpPr>
              <p:spPr bwMode="auto">
                <a:xfrm>
                  <a:off x="2747" y="409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4" name="Oval 2216"/>
                <p:cNvSpPr>
                  <a:spLocks noChangeArrowheads="1"/>
                </p:cNvSpPr>
                <p:nvPr/>
              </p:nvSpPr>
              <p:spPr bwMode="auto">
                <a:xfrm>
                  <a:off x="3228" y="409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5" name="Oval 2217"/>
                <p:cNvSpPr>
                  <a:spLocks noChangeArrowheads="1"/>
                </p:cNvSpPr>
                <p:nvPr/>
              </p:nvSpPr>
              <p:spPr bwMode="auto">
                <a:xfrm>
                  <a:off x="2828" y="231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6" name="Oval 2218"/>
                <p:cNvSpPr>
                  <a:spLocks noChangeArrowheads="1"/>
                </p:cNvSpPr>
                <p:nvPr/>
              </p:nvSpPr>
              <p:spPr bwMode="auto">
                <a:xfrm>
                  <a:off x="3148" y="231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7" name="Oval 2219"/>
                <p:cNvSpPr>
                  <a:spLocks noChangeArrowheads="1"/>
                </p:cNvSpPr>
                <p:nvPr/>
              </p:nvSpPr>
              <p:spPr bwMode="auto">
                <a:xfrm>
                  <a:off x="2907" y="53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8" name="Oval 2220"/>
                <p:cNvSpPr>
                  <a:spLocks noChangeArrowheads="1"/>
                </p:cNvSpPr>
                <p:nvPr/>
              </p:nvSpPr>
              <p:spPr bwMode="auto">
                <a:xfrm>
                  <a:off x="3068" y="53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  <p:sp>
              <p:nvSpPr>
                <p:cNvPr id="479" name="Oval 2221"/>
                <p:cNvSpPr>
                  <a:spLocks noChangeArrowheads="1"/>
                </p:cNvSpPr>
                <p:nvPr/>
              </p:nvSpPr>
              <p:spPr bwMode="auto">
                <a:xfrm>
                  <a:off x="2995" y="-125"/>
                  <a:ext cx="56" cy="5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hu-HU">
                    <a:solidFill>
                      <a:srgbClr val="465562"/>
                    </a:solidFill>
                  </a:endParaRPr>
                </a:p>
              </p:txBody>
            </p:sp>
          </p:grpSp>
          <p:sp>
            <p:nvSpPr>
              <p:cNvPr id="449" name="Oval 2222"/>
              <p:cNvSpPr>
                <a:spLocks noChangeArrowheads="1"/>
              </p:cNvSpPr>
              <p:nvPr/>
            </p:nvSpPr>
            <p:spPr bwMode="auto">
              <a:xfrm>
                <a:off x="4190" y="2552"/>
                <a:ext cx="56" cy="5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50" name="Oval 2223"/>
              <p:cNvSpPr>
                <a:spLocks noChangeArrowheads="1"/>
              </p:cNvSpPr>
              <p:nvPr/>
            </p:nvSpPr>
            <p:spPr bwMode="auto">
              <a:xfrm>
                <a:off x="4110" y="2373"/>
                <a:ext cx="56" cy="5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51" name="Oval 2224"/>
              <p:cNvSpPr>
                <a:spLocks noChangeArrowheads="1"/>
              </p:cNvSpPr>
              <p:nvPr/>
            </p:nvSpPr>
            <p:spPr bwMode="auto">
              <a:xfrm>
                <a:off x="1777" y="2552"/>
                <a:ext cx="56" cy="5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452" name="Oval 2225"/>
              <p:cNvSpPr>
                <a:spLocks noChangeArrowheads="1"/>
              </p:cNvSpPr>
              <p:nvPr/>
            </p:nvSpPr>
            <p:spPr bwMode="auto">
              <a:xfrm>
                <a:off x="1858" y="2373"/>
                <a:ext cx="56" cy="5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grpSp>
        <p:nvGrpSpPr>
          <p:cNvPr id="599" name="Group 2226"/>
          <p:cNvGrpSpPr>
            <a:grpSpLocks/>
          </p:cNvGrpSpPr>
          <p:nvPr/>
        </p:nvGrpSpPr>
        <p:grpSpPr bwMode="auto">
          <a:xfrm>
            <a:off x="6343367" y="158817"/>
            <a:ext cx="665162" cy="3679032"/>
            <a:chOff x="2805" y="72"/>
            <a:chExt cx="419" cy="2781"/>
          </a:xfrm>
        </p:grpSpPr>
        <p:sp>
          <p:nvSpPr>
            <p:cNvPr id="600" name="Oval 2227"/>
            <p:cNvSpPr>
              <a:spLocks noChangeArrowheads="1"/>
            </p:cNvSpPr>
            <p:nvPr/>
          </p:nvSpPr>
          <p:spPr bwMode="auto">
            <a:xfrm rot="5400000" flipV="1">
              <a:off x="2967" y="73"/>
              <a:ext cx="101" cy="9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601" name="Group 2228"/>
            <p:cNvGrpSpPr>
              <a:grpSpLocks/>
            </p:cNvGrpSpPr>
            <p:nvPr/>
          </p:nvGrpSpPr>
          <p:grpSpPr bwMode="auto">
            <a:xfrm>
              <a:off x="2805" y="256"/>
              <a:ext cx="419" cy="2597"/>
              <a:chOff x="2805" y="256"/>
              <a:chExt cx="419" cy="2597"/>
            </a:xfrm>
          </p:grpSpPr>
          <p:sp>
            <p:nvSpPr>
              <p:cNvPr id="602" name="Oval 2229"/>
              <p:cNvSpPr>
                <a:spLocks noChangeArrowheads="1"/>
              </p:cNvSpPr>
              <p:nvPr/>
            </p:nvSpPr>
            <p:spPr bwMode="auto">
              <a:xfrm rot="5400000" flipV="1">
                <a:off x="2868" y="275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3" name="Oval 2230"/>
              <p:cNvSpPr>
                <a:spLocks noChangeArrowheads="1"/>
              </p:cNvSpPr>
              <p:nvPr/>
            </p:nvSpPr>
            <p:spPr bwMode="auto">
              <a:xfrm rot="5400000" flipV="1">
                <a:off x="2956" y="257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4" name="Oval 2231"/>
              <p:cNvSpPr>
                <a:spLocks noChangeArrowheads="1"/>
              </p:cNvSpPr>
              <p:nvPr/>
            </p:nvSpPr>
            <p:spPr bwMode="auto">
              <a:xfrm rot="5400000" flipV="1">
                <a:off x="2884" y="239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5" name="Oval 2232"/>
              <p:cNvSpPr>
                <a:spLocks noChangeArrowheads="1"/>
              </p:cNvSpPr>
              <p:nvPr/>
            </p:nvSpPr>
            <p:spPr bwMode="auto">
              <a:xfrm rot="5400000" flipV="1">
                <a:off x="2964" y="22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6" name="Oval 2233"/>
              <p:cNvSpPr>
                <a:spLocks noChangeArrowheads="1"/>
              </p:cNvSpPr>
              <p:nvPr/>
            </p:nvSpPr>
            <p:spPr bwMode="auto">
              <a:xfrm rot="5400000" flipV="1">
                <a:off x="3044" y="204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7" name="Oval 2234"/>
              <p:cNvSpPr>
                <a:spLocks noChangeArrowheads="1"/>
              </p:cNvSpPr>
              <p:nvPr/>
            </p:nvSpPr>
            <p:spPr bwMode="auto">
              <a:xfrm rot="5400000" flipV="1">
                <a:off x="3124" y="186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8" name="Oval 2235"/>
              <p:cNvSpPr>
                <a:spLocks noChangeArrowheads="1"/>
              </p:cNvSpPr>
              <p:nvPr/>
            </p:nvSpPr>
            <p:spPr bwMode="auto">
              <a:xfrm rot="5400000" flipV="1">
                <a:off x="3044" y="1681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09" name="Oval 2236"/>
              <p:cNvSpPr>
                <a:spLocks noChangeArrowheads="1"/>
              </p:cNvSpPr>
              <p:nvPr/>
            </p:nvSpPr>
            <p:spPr bwMode="auto">
              <a:xfrm rot="5400000" flipV="1">
                <a:off x="2964" y="150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0" name="Oval 2237"/>
              <p:cNvSpPr>
                <a:spLocks noChangeArrowheads="1"/>
              </p:cNvSpPr>
              <p:nvPr/>
            </p:nvSpPr>
            <p:spPr bwMode="auto">
              <a:xfrm rot="5400000" flipV="1">
                <a:off x="2876" y="132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1" name="Oval 2238"/>
              <p:cNvSpPr>
                <a:spLocks noChangeArrowheads="1"/>
              </p:cNvSpPr>
              <p:nvPr/>
            </p:nvSpPr>
            <p:spPr bwMode="auto">
              <a:xfrm rot="5400000" flipV="1">
                <a:off x="2964" y="114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2" name="Oval 2239"/>
              <p:cNvSpPr>
                <a:spLocks noChangeArrowheads="1"/>
              </p:cNvSpPr>
              <p:nvPr/>
            </p:nvSpPr>
            <p:spPr bwMode="auto">
              <a:xfrm rot="5400000" flipV="1">
                <a:off x="2876" y="969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3" name="Oval 2240"/>
              <p:cNvSpPr>
                <a:spLocks noChangeArrowheads="1"/>
              </p:cNvSpPr>
              <p:nvPr/>
            </p:nvSpPr>
            <p:spPr bwMode="auto">
              <a:xfrm rot="5400000" flipV="1">
                <a:off x="2804" y="785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4" name="Oval 2241"/>
              <p:cNvSpPr>
                <a:spLocks noChangeArrowheads="1"/>
              </p:cNvSpPr>
              <p:nvPr/>
            </p:nvSpPr>
            <p:spPr bwMode="auto">
              <a:xfrm rot="5400000" flipV="1">
                <a:off x="2876" y="61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5" name="Oval 2242"/>
              <p:cNvSpPr>
                <a:spLocks noChangeArrowheads="1"/>
              </p:cNvSpPr>
              <p:nvPr/>
            </p:nvSpPr>
            <p:spPr bwMode="auto">
              <a:xfrm rot="5400000" flipV="1">
                <a:off x="2964" y="433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616" name="Oval 2243"/>
              <p:cNvSpPr>
                <a:spLocks noChangeArrowheads="1"/>
              </p:cNvSpPr>
              <p:nvPr/>
            </p:nvSpPr>
            <p:spPr bwMode="auto">
              <a:xfrm rot="5400000" flipV="1">
                <a:off x="2868" y="257"/>
                <a:ext cx="101" cy="99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019675" y="5296961"/>
            <a:ext cx="2981325" cy="304271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7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90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200"/>
                            </p:stCondLst>
                            <p:childTnLst>
                              <p:par>
                                <p:cTn id="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800"/>
                            </p:stCondLst>
                            <p:childTnLst>
                              <p:par>
                                <p:cTn id="1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1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400"/>
                            </p:stCondLst>
                            <p:childTnLst>
                              <p:par>
                                <p:cTn id="1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700"/>
                            </p:stCondLst>
                            <p:childTnLst>
                              <p:par>
                                <p:cTn id="1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300"/>
                            </p:stCondLst>
                            <p:childTnLst>
                              <p:par>
                                <p:cTn id="1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600"/>
                            </p:stCondLst>
                            <p:childTnLst>
                              <p:par>
                                <p:cTn id="1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900"/>
                            </p:stCondLst>
                            <p:childTnLst>
                              <p:par>
                                <p:cTn id="1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200"/>
                            </p:stCondLst>
                            <p:childTnLst>
                              <p:par>
                                <p:cTn id="1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800"/>
                            </p:stCondLst>
                            <p:childTnLst>
                              <p:par>
                                <p:cTn id="1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8100"/>
                            </p:stCondLst>
                            <p:childTnLst>
                              <p:par>
                                <p:cTn id="1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400"/>
                            </p:stCondLst>
                            <p:childTnLst>
                              <p:par>
                                <p:cTn id="1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700"/>
                            </p:stCondLst>
                            <p:childTnLst>
                              <p:par>
                                <p:cTn id="1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000"/>
                            </p:stCondLst>
                            <p:childTnLst>
                              <p:par>
                                <p:cTn id="1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300"/>
                            </p:stCondLst>
                            <p:childTnLst>
                              <p:par>
                                <p:cTn id="1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600"/>
                            </p:stCondLst>
                            <p:childTnLst>
                              <p:par>
                                <p:cTn id="1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900"/>
                            </p:stCondLst>
                            <p:childTnLst>
                              <p:par>
                                <p:cTn id="1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200"/>
                            </p:stCondLst>
                            <p:childTnLst>
                              <p:par>
                                <p:cTn id="1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8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1800"/>
                            </p:stCondLst>
                            <p:childTnLst>
                              <p:par>
                                <p:cTn id="20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1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24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3400"/>
                            </p:stCondLst>
                            <p:childTnLst>
                              <p:par>
                                <p:cTn id="2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3700"/>
                            </p:stCondLst>
                            <p:childTnLst>
                              <p:par>
                                <p:cTn id="2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3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300"/>
                            </p:stCondLst>
                            <p:childTnLst>
                              <p:par>
                                <p:cTn id="2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3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6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6600"/>
                            </p:stCondLst>
                            <p:childTnLst>
                              <p:par>
                                <p:cTn id="2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6900"/>
                            </p:stCondLst>
                            <p:childTnLst>
                              <p:par>
                                <p:cTn id="2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3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7200"/>
                            </p:stCondLst>
                            <p:childTnLst>
                              <p:par>
                                <p:cTn id="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8200"/>
                            </p:stCondLst>
                            <p:childTnLst>
                              <p:par>
                                <p:cTn id="2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3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8800"/>
                            </p:stCondLst>
                            <p:childTnLst>
                              <p:par>
                                <p:cTn id="2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9800"/>
                            </p:stCondLst>
                            <p:childTnLst>
                              <p:par>
                                <p:cTn id="2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100"/>
                            </p:stCondLst>
                            <p:childTnLst>
                              <p:par>
                                <p:cTn id="2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3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0400"/>
                            </p:stCondLst>
                            <p:childTnLst>
                              <p:par>
                                <p:cTn id="2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1400"/>
                            </p:stCondLst>
                            <p:childTnLst>
                              <p:par>
                                <p:cTn id="2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1700"/>
                            </p:stCondLst>
                            <p:childTnLst>
                              <p:par>
                                <p:cTn id="2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" dur="3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3300"/>
                            </p:stCondLst>
                            <p:childTnLst>
                              <p:par>
                                <p:cTn id="3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3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3600"/>
                            </p:stCondLst>
                            <p:childTnLst>
                              <p:par>
                                <p:cTn id="3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4600"/>
                            </p:stCondLst>
                            <p:childTnLst>
                              <p:par>
                                <p:cTn id="3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4900"/>
                            </p:stCondLst>
                            <p:childTnLst>
                              <p:par>
                                <p:cTn id="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3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5200"/>
                            </p:stCondLst>
                            <p:childTnLst>
                              <p:par>
                                <p:cTn id="3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6200"/>
                            </p:stCondLst>
                            <p:childTnLst>
                              <p:par>
                                <p:cTn id="3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26500"/>
                            </p:stCondLst>
                            <p:childTnLst>
                              <p:par>
                                <p:cTn id="3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2" dur="3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6800"/>
                            </p:stCondLst>
                            <p:childTnLst>
                              <p:par>
                                <p:cTn id="3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7800"/>
                            </p:stCondLst>
                            <p:childTnLst>
                              <p:par>
                                <p:cTn id="3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8100"/>
                            </p:stCondLst>
                            <p:childTnLst>
                              <p:par>
                                <p:cTn id="3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3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8400"/>
                            </p:stCondLst>
                            <p:childTnLst>
                              <p:par>
                                <p:cTn id="3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8700"/>
                            </p:stCondLst>
                            <p:childTnLst>
                              <p:par>
                                <p:cTn id="3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9700"/>
                            </p:stCondLst>
                            <p:childTnLst>
                              <p:par>
                                <p:cTn id="3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0000"/>
                            </p:stCondLst>
                            <p:childTnLst>
                              <p:par>
                                <p:cTn id="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3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0300"/>
                            </p:stCondLst>
                            <p:childTnLst>
                              <p:par>
                                <p:cTn id="3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31300"/>
                            </p:stCondLst>
                            <p:childTnLst>
                              <p:par>
                                <p:cTn id="3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31600"/>
                            </p:stCondLst>
                            <p:childTnLst>
                              <p:par>
                                <p:cTn id="3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3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31900"/>
                            </p:stCondLst>
                            <p:childTnLst>
                              <p:par>
                                <p:cTn id="3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32900"/>
                            </p:stCondLst>
                            <p:childTnLst>
                              <p:par>
                                <p:cTn id="3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33200"/>
                            </p:stCondLst>
                            <p:childTnLst>
                              <p:par>
                                <p:cTn id="3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9" dur="3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33500"/>
                            </p:stCondLst>
                            <p:childTnLst>
                              <p:par>
                                <p:cTn id="3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4500"/>
                            </p:stCondLst>
                            <p:childTnLst>
                              <p:par>
                                <p:cTn id="3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34800"/>
                            </p:stCondLst>
                            <p:childTnLst>
                              <p:par>
                                <p:cTn id="4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2" dur="3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5100"/>
                            </p:stCondLst>
                            <p:childTnLst>
                              <p:par>
                                <p:cTn id="4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6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6100"/>
                            </p:stCondLst>
                            <p:childTnLst>
                              <p:par>
                                <p:cTn id="40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6400"/>
                            </p:stCondLst>
                            <p:childTnLst>
                              <p:par>
                                <p:cTn id="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3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6700"/>
                            </p:stCondLst>
                            <p:childTnLst>
                              <p:par>
                                <p:cTn id="4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9" dur="3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37000"/>
                            </p:stCondLst>
                            <p:childTnLst>
                              <p:par>
                                <p:cTn id="4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7300"/>
                            </p:stCondLst>
                            <p:childTnLst>
                              <p:par>
                                <p:cTn id="4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5" grpId="0" animBg="1"/>
      <p:bldP spid="94" grpId="0" animBg="1"/>
      <p:bldP spid="95" grpId="0" animBg="1"/>
      <p:bldP spid="97" grpId="0" animBg="1"/>
      <p:bldP spid="98" grpId="0" animBg="1"/>
      <p:bldP spid="100" grpId="0" animBg="1"/>
      <p:bldP spid="101" grpId="0" animBg="1"/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 animBg="1"/>
      <p:bldP spid="116" grpId="0" animBg="1"/>
      <p:bldP spid="118" grpId="0" animBg="1"/>
      <p:bldP spid="119" grpId="0" animBg="1"/>
      <p:bldP spid="121" grpId="0" animBg="1"/>
      <p:bldP spid="122" grpId="0" animBg="1"/>
      <p:bldP spid="124" grpId="0" animBg="1"/>
      <p:bldP spid="125" grpId="0" animBg="1"/>
      <p:bldP spid="127" grpId="0" animBg="1"/>
      <p:bldP spid="128" grpId="0" animBg="1"/>
      <p:bldP spid="130" grpId="0" animBg="1"/>
      <p:bldP spid="131" grpId="0" animBg="1"/>
      <p:bldP spid="133" grpId="0" animBg="1"/>
      <p:bldP spid="134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60" grpId="0" animBg="1"/>
      <p:bldP spid="179" grpId="0" animBg="1"/>
      <p:bldP spid="198" grpId="0" animBg="1"/>
      <p:bldP spid="217" grpId="0" animBg="1"/>
      <p:bldP spid="236" grpId="0" animBg="1"/>
      <p:bldP spid="255" grpId="0" animBg="1"/>
      <p:bldP spid="274" grpId="0" animBg="1"/>
      <p:bldP spid="293" grpId="0" animBg="1"/>
      <p:bldP spid="312" grpId="0" animBg="1"/>
      <p:bldP spid="331" grpId="0" animBg="1"/>
      <p:bldP spid="350" grpId="0" animBg="1"/>
      <p:bldP spid="351" grpId="0" animBg="1"/>
      <p:bldP spid="368" grpId="0" animBg="1"/>
      <p:bldP spid="387" grpId="0" animBg="1"/>
      <p:bldP spid="406" grpId="0" animBg="1"/>
      <p:bldP spid="425" grpId="0" animBg="1"/>
      <p:bldP spid="4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Szigma-szabályok</a:t>
            </a:r>
          </a:p>
          <a:p>
            <a:pPr marL="285311" lvl="1" indent="0">
              <a:buNone/>
            </a:pPr>
            <a:r>
              <a:rPr lang="el-GR" dirty="0"/>
              <a:t>±1σ </a:t>
            </a:r>
            <a:r>
              <a:rPr lang="hu-HU" dirty="0" smtClean="0"/>
              <a:t>68,27%</a:t>
            </a:r>
            <a:endParaRPr lang="hu-HU" dirty="0"/>
          </a:p>
          <a:p>
            <a:pPr marL="285311" lvl="1" indent="0">
              <a:buNone/>
            </a:pPr>
            <a:r>
              <a:rPr lang="hu-HU" dirty="0"/>
              <a:t>±2</a:t>
            </a:r>
            <a:r>
              <a:rPr lang="el-GR" dirty="0"/>
              <a:t>σ </a:t>
            </a:r>
            <a:r>
              <a:rPr lang="hu-HU" dirty="0" smtClean="0"/>
              <a:t>95,45%</a:t>
            </a:r>
            <a:endParaRPr lang="hu-HU" dirty="0"/>
          </a:p>
          <a:p>
            <a:pPr marL="285311" lvl="1" indent="0">
              <a:buNone/>
            </a:pPr>
            <a:r>
              <a:rPr lang="hu-HU" dirty="0"/>
              <a:t>±3</a:t>
            </a:r>
            <a:r>
              <a:rPr lang="el-GR" dirty="0"/>
              <a:t>σ </a:t>
            </a:r>
            <a:r>
              <a:rPr lang="hu-HU" dirty="0" smtClean="0"/>
              <a:t>99,73%</a:t>
            </a:r>
          </a:p>
          <a:p>
            <a:pPr marL="285311" lvl="1" indent="0">
              <a:buNone/>
            </a:pPr>
            <a:r>
              <a:rPr lang="el-GR" dirty="0"/>
              <a:t>±4σ </a:t>
            </a:r>
            <a:r>
              <a:rPr lang="hu-HU" dirty="0" smtClean="0"/>
              <a:t>99,9937%</a:t>
            </a:r>
            <a:endParaRPr lang="hu-HU" dirty="0"/>
          </a:p>
          <a:p>
            <a:pPr marL="285311" lvl="1" indent="0">
              <a:buNone/>
            </a:pPr>
            <a:r>
              <a:rPr lang="hu-HU" dirty="0"/>
              <a:t>±5</a:t>
            </a:r>
            <a:r>
              <a:rPr lang="el-GR" dirty="0"/>
              <a:t>σ </a:t>
            </a:r>
            <a:r>
              <a:rPr lang="hu-HU" dirty="0" smtClean="0"/>
              <a:t>99,999943%</a:t>
            </a:r>
            <a:endParaRPr lang="hu-HU" dirty="0"/>
          </a:p>
          <a:p>
            <a:pPr lvl="1"/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21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790908" y="2250164"/>
            <a:ext cx="6253163" cy="2601913"/>
            <a:chOff x="724" y="2324"/>
            <a:chExt cx="4367" cy="1639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24" y="3748"/>
              <a:ext cx="4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solidFill>
                  <a:srgbClr val="465562"/>
                </a:solidFill>
              </a:endParaRP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838" y="2357"/>
              <a:ext cx="4073" cy="1381"/>
              <a:chOff x="838" y="2357"/>
              <a:chExt cx="4073" cy="1381"/>
            </a:xfrm>
          </p:grpSpPr>
          <p:sp>
            <p:nvSpPr>
              <p:cNvPr id="35" name="Freeform 8"/>
              <p:cNvSpPr>
                <a:spLocks/>
              </p:cNvSpPr>
              <p:nvPr/>
            </p:nvSpPr>
            <p:spPr bwMode="auto">
              <a:xfrm>
                <a:off x="838" y="2357"/>
                <a:ext cx="2036" cy="1380"/>
              </a:xfrm>
              <a:custGeom>
                <a:avLst/>
                <a:gdLst>
                  <a:gd name="T0" fmla="*/ 0 w 2036"/>
                  <a:gd name="T1" fmla="*/ 1379 h 1380"/>
                  <a:gd name="T2" fmla="*/ 984 w 2036"/>
                  <a:gd name="T3" fmla="*/ 1351 h 1380"/>
                  <a:gd name="T4" fmla="*/ 1360 w 2036"/>
                  <a:gd name="T5" fmla="*/ 1207 h 1380"/>
                  <a:gd name="T6" fmla="*/ 1544 w 2036"/>
                  <a:gd name="T7" fmla="*/ 971 h 1380"/>
                  <a:gd name="T8" fmla="*/ 1632 w 2036"/>
                  <a:gd name="T9" fmla="*/ 731 h 1380"/>
                  <a:gd name="T10" fmla="*/ 1792 w 2036"/>
                  <a:gd name="T11" fmla="*/ 247 h 1380"/>
                  <a:gd name="T12" fmla="*/ 1924 w 2036"/>
                  <a:gd name="T13" fmla="*/ 47 h 1380"/>
                  <a:gd name="T14" fmla="*/ 2036 w 2036"/>
                  <a:gd name="T15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6" h="1380">
                    <a:moveTo>
                      <a:pt x="0" y="1379"/>
                    </a:moveTo>
                    <a:cubicBezTo>
                      <a:pt x="164" y="1374"/>
                      <a:pt x="757" y="1380"/>
                      <a:pt x="984" y="1351"/>
                    </a:cubicBezTo>
                    <a:cubicBezTo>
                      <a:pt x="1211" y="1322"/>
                      <a:pt x="1267" y="1270"/>
                      <a:pt x="1360" y="1207"/>
                    </a:cubicBezTo>
                    <a:cubicBezTo>
                      <a:pt x="1453" y="1144"/>
                      <a:pt x="1499" y="1050"/>
                      <a:pt x="1544" y="971"/>
                    </a:cubicBezTo>
                    <a:cubicBezTo>
                      <a:pt x="1589" y="892"/>
                      <a:pt x="1591" y="852"/>
                      <a:pt x="1632" y="731"/>
                    </a:cubicBezTo>
                    <a:cubicBezTo>
                      <a:pt x="1673" y="610"/>
                      <a:pt x="1743" y="361"/>
                      <a:pt x="1792" y="247"/>
                    </a:cubicBezTo>
                    <a:cubicBezTo>
                      <a:pt x="1841" y="133"/>
                      <a:pt x="1883" y="88"/>
                      <a:pt x="1924" y="47"/>
                    </a:cubicBezTo>
                    <a:cubicBezTo>
                      <a:pt x="1965" y="6"/>
                      <a:pt x="2013" y="10"/>
                      <a:pt x="2036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6" name="Freeform 9"/>
              <p:cNvSpPr>
                <a:spLocks/>
              </p:cNvSpPr>
              <p:nvPr/>
            </p:nvSpPr>
            <p:spPr bwMode="auto">
              <a:xfrm flipH="1">
                <a:off x="2875" y="2358"/>
                <a:ext cx="2036" cy="1380"/>
              </a:xfrm>
              <a:custGeom>
                <a:avLst/>
                <a:gdLst>
                  <a:gd name="T0" fmla="*/ 0 w 2036"/>
                  <a:gd name="T1" fmla="*/ 1379 h 1380"/>
                  <a:gd name="T2" fmla="*/ 984 w 2036"/>
                  <a:gd name="T3" fmla="*/ 1351 h 1380"/>
                  <a:gd name="T4" fmla="*/ 1360 w 2036"/>
                  <a:gd name="T5" fmla="*/ 1207 h 1380"/>
                  <a:gd name="T6" fmla="*/ 1544 w 2036"/>
                  <a:gd name="T7" fmla="*/ 971 h 1380"/>
                  <a:gd name="T8" fmla="*/ 1632 w 2036"/>
                  <a:gd name="T9" fmla="*/ 731 h 1380"/>
                  <a:gd name="T10" fmla="*/ 1792 w 2036"/>
                  <a:gd name="T11" fmla="*/ 247 h 1380"/>
                  <a:gd name="T12" fmla="*/ 1924 w 2036"/>
                  <a:gd name="T13" fmla="*/ 47 h 1380"/>
                  <a:gd name="T14" fmla="*/ 2036 w 2036"/>
                  <a:gd name="T15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6" h="1380">
                    <a:moveTo>
                      <a:pt x="0" y="1379"/>
                    </a:moveTo>
                    <a:cubicBezTo>
                      <a:pt x="164" y="1374"/>
                      <a:pt x="757" y="1380"/>
                      <a:pt x="984" y="1351"/>
                    </a:cubicBezTo>
                    <a:cubicBezTo>
                      <a:pt x="1211" y="1322"/>
                      <a:pt x="1267" y="1270"/>
                      <a:pt x="1360" y="1207"/>
                    </a:cubicBezTo>
                    <a:cubicBezTo>
                      <a:pt x="1453" y="1144"/>
                      <a:pt x="1499" y="1050"/>
                      <a:pt x="1544" y="971"/>
                    </a:cubicBezTo>
                    <a:cubicBezTo>
                      <a:pt x="1589" y="892"/>
                      <a:pt x="1591" y="852"/>
                      <a:pt x="1632" y="731"/>
                    </a:cubicBezTo>
                    <a:cubicBezTo>
                      <a:pt x="1673" y="610"/>
                      <a:pt x="1743" y="361"/>
                      <a:pt x="1792" y="247"/>
                    </a:cubicBezTo>
                    <a:cubicBezTo>
                      <a:pt x="1841" y="133"/>
                      <a:pt x="1883" y="88"/>
                      <a:pt x="1924" y="47"/>
                    </a:cubicBezTo>
                    <a:cubicBezTo>
                      <a:pt x="1965" y="6"/>
                      <a:pt x="2013" y="10"/>
                      <a:pt x="2036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985" y="2324"/>
              <a:ext cx="1891" cy="1438"/>
              <a:chOff x="847" y="2324"/>
              <a:chExt cx="2029" cy="1438"/>
            </a:xfrm>
          </p:grpSpPr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2876" y="2328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2470" y="2325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1" name="Line 13"/>
              <p:cNvSpPr>
                <a:spLocks noChangeShapeType="1"/>
              </p:cNvSpPr>
              <p:nvPr/>
            </p:nvSpPr>
            <p:spPr bwMode="auto">
              <a:xfrm>
                <a:off x="2064" y="2325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2" name="Line 14"/>
              <p:cNvSpPr>
                <a:spLocks noChangeShapeType="1"/>
              </p:cNvSpPr>
              <p:nvPr/>
            </p:nvSpPr>
            <p:spPr bwMode="auto">
              <a:xfrm>
                <a:off x="1658" y="233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>
                <a:off x="1252" y="233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34" name="Line 16"/>
              <p:cNvSpPr>
                <a:spLocks noChangeShapeType="1"/>
              </p:cNvSpPr>
              <p:nvPr/>
            </p:nvSpPr>
            <p:spPr bwMode="auto">
              <a:xfrm>
                <a:off x="847" y="232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2879" y="2324"/>
              <a:ext cx="1891" cy="1438"/>
              <a:chOff x="847" y="2324"/>
              <a:chExt cx="2029" cy="1438"/>
            </a:xfrm>
          </p:grpSpPr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2876" y="2328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2470" y="2325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2064" y="2325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1658" y="233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1252" y="233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>
                <a:off x="847" y="2324"/>
                <a:ext cx="0" cy="1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solidFill>
                    <a:srgbClr val="465562"/>
                  </a:solidFill>
                </a:endParaRPr>
              </a:p>
            </p:txBody>
          </p:sp>
        </p:grp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2342" y="3732"/>
              <a:ext cx="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-1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1962" y="3732"/>
              <a:ext cx="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-2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1583" y="3732"/>
              <a:ext cx="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-3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1203" y="3732"/>
              <a:ext cx="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-4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824" y="3732"/>
              <a:ext cx="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-5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4652" y="3732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5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272" y="3732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4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3893" y="3732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3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3513" y="3732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2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3134" y="3732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800" b="1">
                  <a:solidFill>
                    <a:srgbClr val="465562"/>
                  </a:solidFill>
                </a:rPr>
                <a:t>1</a:t>
              </a:r>
              <a:r>
                <a:rPr lang="el-GR" sz="1800" b="1" i="1">
                  <a:solidFill>
                    <a:srgbClr val="465562"/>
                  </a:solidFill>
                  <a:cs typeface="Times New Roman" pitchFamily="18" charset="0"/>
                </a:rPr>
                <a:t>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346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22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37466" y="4060093"/>
            <a:ext cx="41639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203664" y="472879"/>
            <a:ext cx="815566" cy="4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2200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2493818" y="4132925"/>
            <a:ext cx="5207021" cy="0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V="1">
            <a:off x="3021607" y="337351"/>
            <a:ext cx="0" cy="4600390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30" name="Freeform 8"/>
          <p:cNvSpPr>
            <a:spLocks/>
          </p:cNvSpPr>
          <p:nvPr/>
        </p:nvSpPr>
        <p:spPr bwMode="auto">
          <a:xfrm rot="5400000">
            <a:off x="3341470" y="1170747"/>
            <a:ext cx="2969943" cy="4548147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161 w 10056"/>
              <a:gd name="connsiteY2" fmla="*/ 694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246 w 10056"/>
              <a:gd name="connsiteY2" fmla="*/ 5888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82 w 10056"/>
              <a:gd name="connsiteY2" fmla="*/ 606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39 w 10056"/>
              <a:gd name="connsiteY2" fmla="*/ 6181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5305 w 10056"/>
              <a:gd name="connsiteY4" fmla="*/ 8818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8 w 10056"/>
              <a:gd name="connsiteY1" fmla="*/ 3553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385"/>
              <a:gd name="connsiteY0" fmla="*/ 0 h 10072"/>
              <a:gd name="connsiteX1" fmla="*/ 987 w 10385"/>
              <a:gd name="connsiteY1" fmla="*/ 3517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583 w 10385"/>
              <a:gd name="connsiteY3" fmla="*/ 8888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370 w 10385"/>
              <a:gd name="connsiteY3" fmla="*/ 8634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28 w 10385"/>
              <a:gd name="connsiteY3" fmla="*/ 8507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697 w 10385"/>
              <a:gd name="connsiteY1" fmla="*/ 3607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540"/>
              <a:gd name="connsiteY0" fmla="*/ 0 h 10072"/>
              <a:gd name="connsiteX1" fmla="*/ 852 w 10540"/>
              <a:gd name="connsiteY1" fmla="*/ 3607 h 10072"/>
              <a:gd name="connsiteX2" fmla="*/ 2556 w 10540"/>
              <a:gd name="connsiteY2" fmla="*/ 6215 h 10072"/>
              <a:gd name="connsiteX3" fmla="*/ 6241 w 10540"/>
              <a:gd name="connsiteY3" fmla="*/ 8833 h 10072"/>
              <a:gd name="connsiteX4" fmla="*/ 10540 w 10540"/>
              <a:gd name="connsiteY4" fmla="*/ 10072 h 10072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6" h="10054">
                <a:moveTo>
                  <a:pt x="0" y="0"/>
                </a:moveTo>
                <a:cubicBezTo>
                  <a:pt x="152" y="2412"/>
                  <a:pt x="124" y="2510"/>
                  <a:pt x="435" y="3624"/>
                </a:cubicBezTo>
                <a:cubicBezTo>
                  <a:pt x="746" y="4738"/>
                  <a:pt x="1282" y="5901"/>
                  <a:pt x="2194" y="6795"/>
                </a:cubicBezTo>
                <a:cubicBezTo>
                  <a:pt x="3106" y="7689"/>
                  <a:pt x="4553" y="8448"/>
                  <a:pt x="5907" y="8991"/>
                </a:cubicBezTo>
                <a:cubicBezTo>
                  <a:pt x="7261" y="9534"/>
                  <a:pt x="8939" y="9928"/>
                  <a:pt x="10316" y="1005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31" name="Egyenes összekötő 30"/>
          <p:cNvCxnSpPr/>
          <p:nvPr/>
        </p:nvCxnSpPr>
        <p:spPr>
          <a:xfrm>
            <a:off x="4667418" y="453225"/>
            <a:ext cx="0" cy="368143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H="1">
            <a:off x="3021496" y="2282006"/>
            <a:ext cx="16459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107097" y="2096767"/>
            <a:ext cx="92008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Egyenes összekötő 33"/>
          <p:cNvCxnSpPr/>
          <p:nvPr/>
        </p:nvCxnSpPr>
        <p:spPr>
          <a:xfrm flipH="1">
            <a:off x="3021497" y="2537939"/>
            <a:ext cx="111699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107097" y="2360651"/>
            <a:ext cx="92008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Egyenes összekötő 35"/>
          <p:cNvCxnSpPr/>
          <p:nvPr/>
        </p:nvCxnSpPr>
        <p:spPr>
          <a:xfrm>
            <a:off x="4130043" y="442126"/>
            <a:ext cx="0" cy="369253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365268" y="4140253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813564" y="4140253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4128964" y="3649649"/>
            <a:ext cx="53845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091858" y="3321268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RP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Egyenes összekötő 40"/>
          <p:cNvCxnSpPr/>
          <p:nvPr/>
        </p:nvCxnSpPr>
        <p:spPr>
          <a:xfrm>
            <a:off x="3221853" y="1672916"/>
            <a:ext cx="2878786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abadkézi sokszög 41"/>
          <p:cNvSpPr/>
          <p:nvPr/>
        </p:nvSpPr>
        <p:spPr>
          <a:xfrm>
            <a:off x="3355451" y="596145"/>
            <a:ext cx="2600077" cy="1033871"/>
          </a:xfrm>
          <a:custGeom>
            <a:avLst/>
            <a:gdLst>
              <a:gd name="connsiteX0" fmla="*/ 0 w 2600077"/>
              <a:gd name="connsiteY0" fmla="*/ 1025875 h 1025976"/>
              <a:gd name="connsiteX1" fmla="*/ 612251 w 2600077"/>
              <a:gd name="connsiteY1" fmla="*/ 914557 h 1025976"/>
              <a:gd name="connsiteX2" fmla="*/ 874644 w 2600077"/>
              <a:gd name="connsiteY2" fmla="*/ 350014 h 1025976"/>
              <a:gd name="connsiteX3" fmla="*/ 1304014 w 2600077"/>
              <a:gd name="connsiteY3" fmla="*/ 157 h 1025976"/>
              <a:gd name="connsiteX4" fmla="*/ 1614115 w 2600077"/>
              <a:gd name="connsiteY4" fmla="*/ 389771 h 1025976"/>
              <a:gd name="connsiteX5" fmla="*/ 1789044 w 2600077"/>
              <a:gd name="connsiteY5" fmla="*/ 850946 h 1025976"/>
              <a:gd name="connsiteX6" fmla="*/ 2425148 w 2600077"/>
              <a:gd name="connsiteY6" fmla="*/ 1009972 h 1025976"/>
              <a:gd name="connsiteX7" fmla="*/ 2600077 w 2600077"/>
              <a:gd name="connsiteY7" fmla="*/ 1009972 h 1025976"/>
              <a:gd name="connsiteX0" fmla="*/ 0 w 2600077"/>
              <a:gd name="connsiteY0" fmla="*/ 1035923 h 1038970"/>
              <a:gd name="connsiteX1" fmla="*/ 612251 w 2600077"/>
              <a:gd name="connsiteY1" fmla="*/ 924605 h 1038970"/>
              <a:gd name="connsiteX2" fmla="*/ 962108 w 2600077"/>
              <a:gd name="connsiteY2" fmla="*/ 185134 h 1038970"/>
              <a:gd name="connsiteX3" fmla="*/ 1304014 w 2600077"/>
              <a:gd name="connsiteY3" fmla="*/ 10205 h 1038970"/>
              <a:gd name="connsiteX4" fmla="*/ 1614115 w 2600077"/>
              <a:gd name="connsiteY4" fmla="*/ 399819 h 1038970"/>
              <a:gd name="connsiteX5" fmla="*/ 1789044 w 2600077"/>
              <a:gd name="connsiteY5" fmla="*/ 860994 h 1038970"/>
              <a:gd name="connsiteX6" fmla="*/ 2425148 w 2600077"/>
              <a:gd name="connsiteY6" fmla="*/ 1020020 h 1038970"/>
              <a:gd name="connsiteX7" fmla="*/ 2600077 w 2600077"/>
              <a:gd name="connsiteY7" fmla="*/ 1020020 h 1038970"/>
              <a:gd name="connsiteX0" fmla="*/ 0 w 2600077"/>
              <a:gd name="connsiteY0" fmla="*/ 1026084 h 1029131"/>
              <a:gd name="connsiteX1" fmla="*/ 612251 w 2600077"/>
              <a:gd name="connsiteY1" fmla="*/ 914766 h 1029131"/>
              <a:gd name="connsiteX2" fmla="*/ 962108 w 2600077"/>
              <a:gd name="connsiteY2" fmla="*/ 175295 h 1029131"/>
              <a:gd name="connsiteX3" fmla="*/ 1304014 w 2600077"/>
              <a:gd name="connsiteY3" fmla="*/ 366 h 1029131"/>
              <a:gd name="connsiteX4" fmla="*/ 1614115 w 2600077"/>
              <a:gd name="connsiteY4" fmla="*/ 389980 h 1029131"/>
              <a:gd name="connsiteX5" fmla="*/ 1789044 w 2600077"/>
              <a:gd name="connsiteY5" fmla="*/ 851155 h 1029131"/>
              <a:gd name="connsiteX6" fmla="*/ 2425148 w 2600077"/>
              <a:gd name="connsiteY6" fmla="*/ 1010181 h 1029131"/>
              <a:gd name="connsiteX7" fmla="*/ 2600077 w 2600077"/>
              <a:gd name="connsiteY7" fmla="*/ 1010181 h 1029131"/>
              <a:gd name="connsiteX0" fmla="*/ 0 w 2600077"/>
              <a:gd name="connsiteY0" fmla="*/ 1031114 h 1033020"/>
              <a:gd name="connsiteX1" fmla="*/ 612251 w 2600077"/>
              <a:gd name="connsiteY1" fmla="*/ 919796 h 1033020"/>
              <a:gd name="connsiteX2" fmla="*/ 1009815 w 2600077"/>
              <a:gd name="connsiteY2" fmla="*/ 220081 h 1033020"/>
              <a:gd name="connsiteX3" fmla="*/ 1304014 w 2600077"/>
              <a:gd name="connsiteY3" fmla="*/ 5396 h 1033020"/>
              <a:gd name="connsiteX4" fmla="*/ 1614115 w 2600077"/>
              <a:gd name="connsiteY4" fmla="*/ 395010 h 1033020"/>
              <a:gd name="connsiteX5" fmla="*/ 1789044 w 2600077"/>
              <a:gd name="connsiteY5" fmla="*/ 856185 h 1033020"/>
              <a:gd name="connsiteX6" fmla="*/ 2425148 w 2600077"/>
              <a:gd name="connsiteY6" fmla="*/ 1015211 h 1033020"/>
              <a:gd name="connsiteX7" fmla="*/ 2600077 w 2600077"/>
              <a:gd name="connsiteY7" fmla="*/ 1015211 h 1033020"/>
              <a:gd name="connsiteX0" fmla="*/ 0 w 2600077"/>
              <a:gd name="connsiteY0" fmla="*/ 1032747 h 1034653"/>
              <a:gd name="connsiteX1" fmla="*/ 612251 w 2600077"/>
              <a:gd name="connsiteY1" fmla="*/ 921429 h 1034653"/>
              <a:gd name="connsiteX2" fmla="*/ 1009815 w 2600077"/>
              <a:gd name="connsiteY2" fmla="*/ 221714 h 1034653"/>
              <a:gd name="connsiteX3" fmla="*/ 1304014 w 2600077"/>
              <a:gd name="connsiteY3" fmla="*/ 7029 h 1034653"/>
              <a:gd name="connsiteX4" fmla="*/ 1614115 w 2600077"/>
              <a:gd name="connsiteY4" fmla="*/ 396643 h 1034653"/>
              <a:gd name="connsiteX5" fmla="*/ 1789044 w 2600077"/>
              <a:gd name="connsiteY5" fmla="*/ 857818 h 1034653"/>
              <a:gd name="connsiteX6" fmla="*/ 2425148 w 2600077"/>
              <a:gd name="connsiteY6" fmla="*/ 1016844 h 1034653"/>
              <a:gd name="connsiteX7" fmla="*/ 2600077 w 2600077"/>
              <a:gd name="connsiteY7" fmla="*/ 1016844 h 1034653"/>
              <a:gd name="connsiteX0" fmla="*/ 0 w 2600077"/>
              <a:gd name="connsiteY0" fmla="*/ 1032747 h 1032829"/>
              <a:gd name="connsiteX1" fmla="*/ 612251 w 2600077"/>
              <a:gd name="connsiteY1" fmla="*/ 921429 h 1032829"/>
              <a:gd name="connsiteX2" fmla="*/ 1009815 w 2600077"/>
              <a:gd name="connsiteY2" fmla="*/ 221714 h 1032829"/>
              <a:gd name="connsiteX3" fmla="*/ 1304014 w 2600077"/>
              <a:gd name="connsiteY3" fmla="*/ 7029 h 1032829"/>
              <a:gd name="connsiteX4" fmla="*/ 1614115 w 2600077"/>
              <a:gd name="connsiteY4" fmla="*/ 396643 h 1032829"/>
              <a:gd name="connsiteX5" fmla="*/ 1789044 w 2600077"/>
              <a:gd name="connsiteY5" fmla="*/ 857818 h 1032829"/>
              <a:gd name="connsiteX6" fmla="*/ 2425148 w 2600077"/>
              <a:gd name="connsiteY6" fmla="*/ 1016844 h 1032829"/>
              <a:gd name="connsiteX7" fmla="*/ 2600077 w 2600077"/>
              <a:gd name="connsiteY7" fmla="*/ 1016844 h 1032829"/>
              <a:gd name="connsiteX0" fmla="*/ 0 w 2600077"/>
              <a:gd name="connsiteY0" fmla="*/ 1026013 h 1026095"/>
              <a:gd name="connsiteX1" fmla="*/ 612251 w 2600077"/>
              <a:gd name="connsiteY1" fmla="*/ 914695 h 1026095"/>
              <a:gd name="connsiteX2" fmla="*/ 1009815 w 2600077"/>
              <a:gd name="connsiteY2" fmla="*/ 214980 h 1026095"/>
              <a:gd name="connsiteX3" fmla="*/ 1304014 w 2600077"/>
              <a:gd name="connsiteY3" fmla="*/ 295 h 1026095"/>
              <a:gd name="connsiteX4" fmla="*/ 1558456 w 2600077"/>
              <a:gd name="connsiteY4" fmla="*/ 238835 h 1026095"/>
              <a:gd name="connsiteX5" fmla="*/ 1789044 w 2600077"/>
              <a:gd name="connsiteY5" fmla="*/ 851084 h 1026095"/>
              <a:gd name="connsiteX6" fmla="*/ 2425148 w 2600077"/>
              <a:gd name="connsiteY6" fmla="*/ 1010110 h 1026095"/>
              <a:gd name="connsiteX7" fmla="*/ 2600077 w 2600077"/>
              <a:gd name="connsiteY7" fmla="*/ 1010110 h 102609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789044 w 2600077"/>
              <a:gd name="connsiteY5" fmla="*/ 850828 h 1025839"/>
              <a:gd name="connsiteX6" fmla="*/ 2425148 w 2600077"/>
              <a:gd name="connsiteY6" fmla="*/ 1009854 h 1025839"/>
              <a:gd name="connsiteX7" fmla="*/ 2600077 w 2600077"/>
              <a:gd name="connsiteY7" fmla="*/ 1009854 h 1025839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377440 w 2600077"/>
              <a:gd name="connsiteY6" fmla="*/ 1001906 h 1027415"/>
              <a:gd name="connsiteX7" fmla="*/ 2425148 w 2600077"/>
              <a:gd name="connsiteY7" fmla="*/ 1009854 h 1027415"/>
              <a:gd name="connsiteX8" fmla="*/ 2600077 w 2600077"/>
              <a:gd name="connsiteY8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836 h 1025918"/>
              <a:gd name="connsiteX1" fmla="*/ 612251 w 2600077"/>
              <a:gd name="connsiteY1" fmla="*/ 914518 h 1025918"/>
              <a:gd name="connsiteX2" fmla="*/ 1009815 w 2600077"/>
              <a:gd name="connsiteY2" fmla="*/ 214803 h 1025918"/>
              <a:gd name="connsiteX3" fmla="*/ 1304014 w 2600077"/>
              <a:gd name="connsiteY3" fmla="*/ 118 h 1025918"/>
              <a:gd name="connsiteX4" fmla="*/ 1558456 w 2600077"/>
              <a:gd name="connsiteY4" fmla="*/ 230707 h 1025918"/>
              <a:gd name="connsiteX5" fmla="*/ 1884460 w 2600077"/>
              <a:gd name="connsiteY5" fmla="*/ 819102 h 1025918"/>
              <a:gd name="connsiteX6" fmla="*/ 2600077 w 2600077"/>
              <a:gd name="connsiteY6" fmla="*/ 1009933 h 1025918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33669"/>
              <a:gd name="connsiteX1" fmla="*/ 612251 w 2600077"/>
              <a:gd name="connsiteY1" fmla="*/ 914400 h 1033669"/>
              <a:gd name="connsiteX2" fmla="*/ 1057523 w 2600077"/>
              <a:gd name="connsiteY2" fmla="*/ 214685 h 1033669"/>
              <a:gd name="connsiteX3" fmla="*/ 1304014 w 2600077"/>
              <a:gd name="connsiteY3" fmla="*/ 0 h 1033669"/>
              <a:gd name="connsiteX4" fmla="*/ 1542553 w 2600077"/>
              <a:gd name="connsiteY4" fmla="*/ 214686 h 1033669"/>
              <a:gd name="connsiteX5" fmla="*/ 1948071 w 2600077"/>
              <a:gd name="connsiteY5" fmla="*/ 874643 h 1033669"/>
              <a:gd name="connsiteX6" fmla="*/ 2600077 w 2600077"/>
              <a:gd name="connsiteY6" fmla="*/ 1033669 h 1033669"/>
              <a:gd name="connsiteX0" fmla="*/ 0 w 2600077"/>
              <a:gd name="connsiteY0" fmla="*/ 1025749 h 1033700"/>
              <a:gd name="connsiteX1" fmla="*/ 612251 w 2600077"/>
              <a:gd name="connsiteY1" fmla="*/ 914431 h 1033700"/>
              <a:gd name="connsiteX2" fmla="*/ 1057523 w 2600077"/>
              <a:gd name="connsiteY2" fmla="*/ 214716 h 1033700"/>
              <a:gd name="connsiteX3" fmla="*/ 1304014 w 2600077"/>
              <a:gd name="connsiteY3" fmla="*/ 31 h 1033700"/>
              <a:gd name="connsiteX4" fmla="*/ 1558456 w 2600077"/>
              <a:gd name="connsiteY4" fmla="*/ 222668 h 1033700"/>
              <a:gd name="connsiteX5" fmla="*/ 1948071 w 2600077"/>
              <a:gd name="connsiteY5" fmla="*/ 874674 h 1033700"/>
              <a:gd name="connsiteX6" fmla="*/ 2600077 w 2600077"/>
              <a:gd name="connsiteY6" fmla="*/ 1033700 h 1033700"/>
              <a:gd name="connsiteX0" fmla="*/ 0 w 2600077"/>
              <a:gd name="connsiteY0" fmla="*/ 1026446 h 1034397"/>
              <a:gd name="connsiteX1" fmla="*/ 612251 w 2600077"/>
              <a:gd name="connsiteY1" fmla="*/ 915128 h 1034397"/>
              <a:gd name="connsiteX2" fmla="*/ 1057523 w 2600077"/>
              <a:gd name="connsiteY2" fmla="*/ 215413 h 1034397"/>
              <a:gd name="connsiteX3" fmla="*/ 1304014 w 2600077"/>
              <a:gd name="connsiteY3" fmla="*/ 728 h 1034397"/>
              <a:gd name="connsiteX4" fmla="*/ 1558456 w 2600077"/>
              <a:gd name="connsiteY4" fmla="*/ 223365 h 1034397"/>
              <a:gd name="connsiteX5" fmla="*/ 1948071 w 2600077"/>
              <a:gd name="connsiteY5" fmla="*/ 875371 h 1034397"/>
              <a:gd name="connsiteX6" fmla="*/ 2600077 w 2600077"/>
              <a:gd name="connsiteY6" fmla="*/ 1034397 h 1034397"/>
              <a:gd name="connsiteX0" fmla="*/ 0 w 2600077"/>
              <a:gd name="connsiteY0" fmla="*/ 1025791 h 1033742"/>
              <a:gd name="connsiteX1" fmla="*/ 612251 w 2600077"/>
              <a:gd name="connsiteY1" fmla="*/ 914473 h 1033742"/>
              <a:gd name="connsiteX2" fmla="*/ 1057523 w 2600077"/>
              <a:gd name="connsiteY2" fmla="*/ 214758 h 1033742"/>
              <a:gd name="connsiteX3" fmla="*/ 1304014 w 2600077"/>
              <a:gd name="connsiteY3" fmla="*/ 73 h 1033742"/>
              <a:gd name="connsiteX4" fmla="*/ 1558456 w 2600077"/>
              <a:gd name="connsiteY4" fmla="*/ 222710 h 1033742"/>
              <a:gd name="connsiteX5" fmla="*/ 1948071 w 2600077"/>
              <a:gd name="connsiteY5" fmla="*/ 874716 h 1033742"/>
              <a:gd name="connsiteX6" fmla="*/ 2600077 w 2600077"/>
              <a:gd name="connsiteY6" fmla="*/ 1033742 h 1033742"/>
              <a:gd name="connsiteX0" fmla="*/ 0 w 2600077"/>
              <a:gd name="connsiteY0" fmla="*/ 1025830 h 1033781"/>
              <a:gd name="connsiteX1" fmla="*/ 612251 w 2600077"/>
              <a:gd name="connsiteY1" fmla="*/ 914512 h 1033781"/>
              <a:gd name="connsiteX2" fmla="*/ 1057523 w 2600077"/>
              <a:gd name="connsiteY2" fmla="*/ 214797 h 1033781"/>
              <a:gd name="connsiteX3" fmla="*/ 1304014 w 2600077"/>
              <a:gd name="connsiteY3" fmla="*/ 112 h 1033781"/>
              <a:gd name="connsiteX4" fmla="*/ 1558456 w 2600077"/>
              <a:gd name="connsiteY4" fmla="*/ 222749 h 1033781"/>
              <a:gd name="connsiteX5" fmla="*/ 1948071 w 2600077"/>
              <a:gd name="connsiteY5" fmla="*/ 874755 h 1033781"/>
              <a:gd name="connsiteX6" fmla="*/ 2600077 w 2600077"/>
              <a:gd name="connsiteY6" fmla="*/ 1033781 h 1033781"/>
              <a:gd name="connsiteX0" fmla="*/ 0 w 2600077"/>
              <a:gd name="connsiteY0" fmla="*/ 1025819 h 1033770"/>
              <a:gd name="connsiteX1" fmla="*/ 612251 w 2600077"/>
              <a:gd name="connsiteY1" fmla="*/ 914501 h 1033770"/>
              <a:gd name="connsiteX2" fmla="*/ 1057523 w 2600077"/>
              <a:gd name="connsiteY2" fmla="*/ 214786 h 1033770"/>
              <a:gd name="connsiteX3" fmla="*/ 1304014 w 2600077"/>
              <a:gd name="connsiteY3" fmla="*/ 101 h 1033770"/>
              <a:gd name="connsiteX4" fmla="*/ 1558456 w 2600077"/>
              <a:gd name="connsiteY4" fmla="*/ 222738 h 1033770"/>
              <a:gd name="connsiteX5" fmla="*/ 1948071 w 2600077"/>
              <a:gd name="connsiteY5" fmla="*/ 874744 h 1033770"/>
              <a:gd name="connsiteX6" fmla="*/ 2600077 w 2600077"/>
              <a:gd name="connsiteY6" fmla="*/ 1033770 h 1033770"/>
              <a:gd name="connsiteX0" fmla="*/ 0 w 2600077"/>
              <a:gd name="connsiteY0" fmla="*/ 1025742 h 1033693"/>
              <a:gd name="connsiteX1" fmla="*/ 612251 w 2600077"/>
              <a:gd name="connsiteY1" fmla="*/ 914424 h 1033693"/>
              <a:gd name="connsiteX2" fmla="*/ 1057523 w 2600077"/>
              <a:gd name="connsiteY2" fmla="*/ 214709 h 1033693"/>
              <a:gd name="connsiteX3" fmla="*/ 1304014 w 2600077"/>
              <a:gd name="connsiteY3" fmla="*/ 24 h 1033693"/>
              <a:gd name="connsiteX4" fmla="*/ 1554123 w 2600077"/>
              <a:gd name="connsiteY4" fmla="*/ 209660 h 1033693"/>
              <a:gd name="connsiteX5" fmla="*/ 1948071 w 2600077"/>
              <a:gd name="connsiteY5" fmla="*/ 874667 h 1033693"/>
              <a:gd name="connsiteX6" fmla="*/ 2600077 w 2600077"/>
              <a:gd name="connsiteY6" fmla="*/ 1033693 h 1033693"/>
              <a:gd name="connsiteX0" fmla="*/ 0 w 2600077"/>
              <a:gd name="connsiteY0" fmla="*/ 1025920 h 1033871"/>
              <a:gd name="connsiteX1" fmla="*/ 612251 w 2600077"/>
              <a:gd name="connsiteY1" fmla="*/ 914602 h 1033871"/>
              <a:gd name="connsiteX2" fmla="*/ 1057523 w 2600077"/>
              <a:gd name="connsiteY2" fmla="*/ 214887 h 1033871"/>
              <a:gd name="connsiteX3" fmla="*/ 1304014 w 2600077"/>
              <a:gd name="connsiteY3" fmla="*/ 202 h 1033871"/>
              <a:gd name="connsiteX4" fmla="*/ 1549789 w 2600077"/>
              <a:gd name="connsiteY4" fmla="*/ 201171 h 1033871"/>
              <a:gd name="connsiteX5" fmla="*/ 1948071 w 2600077"/>
              <a:gd name="connsiteY5" fmla="*/ 874845 h 1033871"/>
              <a:gd name="connsiteX6" fmla="*/ 2600077 w 2600077"/>
              <a:gd name="connsiteY6" fmla="*/ 1033871 h 103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077" h="1033871">
                <a:moveTo>
                  <a:pt x="0" y="1025920"/>
                </a:moveTo>
                <a:cubicBezTo>
                  <a:pt x="233238" y="1026582"/>
                  <a:pt x="435997" y="1049774"/>
                  <a:pt x="612251" y="914602"/>
                </a:cubicBezTo>
                <a:cubicBezTo>
                  <a:pt x="788505" y="779430"/>
                  <a:pt x="942229" y="391141"/>
                  <a:pt x="1057523" y="214887"/>
                </a:cubicBezTo>
                <a:cubicBezTo>
                  <a:pt x="1172817" y="38633"/>
                  <a:pt x="1221970" y="2488"/>
                  <a:pt x="1304014" y="202"/>
                </a:cubicBezTo>
                <a:cubicBezTo>
                  <a:pt x="1386058" y="-2084"/>
                  <a:pt x="1454016" y="12021"/>
                  <a:pt x="1549789" y="201171"/>
                </a:cubicBezTo>
                <a:cubicBezTo>
                  <a:pt x="1645562" y="390321"/>
                  <a:pt x="1773023" y="736062"/>
                  <a:pt x="1948071" y="874845"/>
                </a:cubicBezTo>
                <a:cubicBezTo>
                  <a:pt x="2123119" y="1013628"/>
                  <a:pt x="2323769" y="1033872"/>
                  <a:pt x="2600077" y="10338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5260618" y="577903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Egyenes összekötő 43"/>
          <p:cNvCxnSpPr/>
          <p:nvPr/>
        </p:nvCxnSpPr>
        <p:spPr>
          <a:xfrm flipV="1">
            <a:off x="4986214" y="880276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40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  <p:bldP spid="38" grpId="0"/>
      <p:bldP spid="40" grpId="0"/>
      <p:bldP spid="42" grpId="0" animBg="1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23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437465" y="4060093"/>
            <a:ext cx="41639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203663" y="472879"/>
            <a:ext cx="815566" cy="4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2200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507673" y="4132925"/>
            <a:ext cx="5193165" cy="0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3021606" y="337351"/>
            <a:ext cx="0" cy="4600390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rot="5400000">
            <a:off x="3341469" y="1170747"/>
            <a:ext cx="2969943" cy="4548147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9491"/>
              <a:gd name="connsiteY0" fmla="*/ 0 h 10261"/>
              <a:gd name="connsiteX1" fmla="*/ 234 w 9491"/>
              <a:gd name="connsiteY1" fmla="*/ 4384 h 10261"/>
              <a:gd name="connsiteX2" fmla="*/ 1772 w 9491"/>
              <a:gd name="connsiteY2" fmla="*/ 7444 h 10261"/>
              <a:gd name="connsiteX3" fmla="*/ 4741 w 9491"/>
              <a:gd name="connsiteY3" fmla="*/ 9560 h 10261"/>
              <a:gd name="connsiteX4" fmla="*/ 9491 w 9491"/>
              <a:gd name="connsiteY4" fmla="*/ 10261 h 10261"/>
              <a:gd name="connsiteX0" fmla="*/ 0 w 10000"/>
              <a:gd name="connsiteY0" fmla="*/ 0 h 10000"/>
              <a:gd name="connsiteX1" fmla="*/ 247 w 10000"/>
              <a:gd name="connsiteY1" fmla="*/ 4272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1867 w 10000"/>
              <a:gd name="connsiteY2" fmla="*/ 7255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48 w 10000"/>
              <a:gd name="connsiteY1" fmla="*/ 4236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027 w 10000"/>
              <a:gd name="connsiteY1" fmla="*/ 4038 h 10000"/>
              <a:gd name="connsiteX2" fmla="*/ 2629 w 10000"/>
              <a:gd name="connsiteY2" fmla="*/ 6788 h 10000"/>
              <a:gd name="connsiteX3" fmla="*/ 4995 w 10000"/>
              <a:gd name="connsiteY3" fmla="*/ 9317 h 10000"/>
              <a:gd name="connsiteX4" fmla="*/ 10000 w 10000"/>
              <a:gd name="connsiteY4" fmla="*/ 10000 h 10000"/>
              <a:gd name="connsiteX0" fmla="*/ 0 w 9504"/>
              <a:gd name="connsiteY0" fmla="*/ 0 h 9946"/>
              <a:gd name="connsiteX1" fmla="*/ 531 w 9504"/>
              <a:gd name="connsiteY1" fmla="*/ 3984 h 9946"/>
              <a:gd name="connsiteX2" fmla="*/ 2133 w 9504"/>
              <a:gd name="connsiteY2" fmla="*/ 6734 h 9946"/>
              <a:gd name="connsiteX3" fmla="*/ 4499 w 9504"/>
              <a:gd name="connsiteY3" fmla="*/ 9263 h 9946"/>
              <a:gd name="connsiteX4" fmla="*/ 9504 w 9504"/>
              <a:gd name="connsiteY4" fmla="*/ 9946 h 9946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244 w 10000"/>
              <a:gd name="connsiteY2" fmla="*/ 6771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34 w 10000"/>
              <a:gd name="connsiteY3" fmla="*/ 9313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2020 w 10000"/>
              <a:gd name="connsiteY2" fmla="*/ 6879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559 w 10000"/>
              <a:gd name="connsiteY1" fmla="*/ 4006 h 10000"/>
              <a:gd name="connsiteX2" fmla="*/ 1852 w 10000"/>
              <a:gd name="connsiteY2" fmla="*/ 6951 h 10000"/>
              <a:gd name="connsiteX3" fmla="*/ 4771 w 10000"/>
              <a:gd name="connsiteY3" fmla="*/ 9439 h 10000"/>
              <a:gd name="connsiteX4" fmla="*/ 10000 w 10000"/>
              <a:gd name="connsiteY4" fmla="*/ 10000 h 10000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439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852 w 10000"/>
              <a:gd name="connsiteY2" fmla="*/ 6951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559 w 10000"/>
              <a:gd name="connsiteY1" fmla="*/ 4006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484 w 10000"/>
              <a:gd name="connsiteY1" fmla="*/ 3428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00"/>
              <a:gd name="connsiteY0" fmla="*/ 0 h 10108"/>
              <a:gd name="connsiteX1" fmla="*/ 353 w 10000"/>
              <a:gd name="connsiteY1" fmla="*/ 3572 h 10108"/>
              <a:gd name="connsiteX2" fmla="*/ 1777 w 10000"/>
              <a:gd name="connsiteY2" fmla="*/ 7023 h 10108"/>
              <a:gd name="connsiteX3" fmla="*/ 4771 w 10000"/>
              <a:gd name="connsiteY3" fmla="*/ 9385 h 10108"/>
              <a:gd name="connsiteX4" fmla="*/ 10000 w 10000"/>
              <a:gd name="connsiteY4" fmla="*/ 10108 h 10108"/>
              <a:gd name="connsiteX0" fmla="*/ 0 w 10056"/>
              <a:gd name="connsiteY0" fmla="*/ 0 h 10108"/>
              <a:gd name="connsiteX1" fmla="*/ 409 w 10056"/>
              <a:gd name="connsiteY1" fmla="*/ 3572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4827 w 10056"/>
              <a:gd name="connsiteY3" fmla="*/ 9385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446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833 w 10056"/>
              <a:gd name="connsiteY2" fmla="*/ 7023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161 w 10056"/>
              <a:gd name="connsiteY2" fmla="*/ 694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2246 w 10056"/>
              <a:gd name="connsiteY2" fmla="*/ 5888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96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013 w 10056"/>
              <a:gd name="connsiteY3" fmla="*/ 931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538 w 10056"/>
              <a:gd name="connsiteY1" fmla="*/ 353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1969 w 10056"/>
              <a:gd name="connsiteY2" fmla="*/ 608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82 w 10056"/>
              <a:gd name="connsiteY2" fmla="*/ 6064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139 w 10056"/>
              <a:gd name="connsiteY2" fmla="*/ 6181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08 w 10056"/>
              <a:gd name="connsiteY1" fmla="*/ 351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5305 w 10056"/>
              <a:gd name="connsiteY4" fmla="*/ 8818 h 10108"/>
              <a:gd name="connsiteX5" fmla="*/ 10056 w 10056"/>
              <a:gd name="connsiteY5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83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353 w 10056"/>
              <a:gd name="connsiteY3" fmla="*/ 8883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246 w 10056"/>
              <a:gd name="connsiteY2" fmla="*/ 6142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793 w 10056"/>
              <a:gd name="connsiteY1" fmla="*/ 3499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056"/>
              <a:gd name="connsiteY0" fmla="*/ 0 h 10108"/>
              <a:gd name="connsiteX1" fmla="*/ 658 w 10056"/>
              <a:gd name="connsiteY1" fmla="*/ 3553 h 10108"/>
              <a:gd name="connsiteX2" fmla="*/ 2072 w 10056"/>
              <a:gd name="connsiteY2" fmla="*/ 6251 h 10108"/>
              <a:gd name="connsiteX3" fmla="*/ 5119 w 10056"/>
              <a:gd name="connsiteY3" fmla="*/ 8942 h 10108"/>
              <a:gd name="connsiteX4" fmla="*/ 10056 w 10056"/>
              <a:gd name="connsiteY4" fmla="*/ 10108 h 10108"/>
              <a:gd name="connsiteX0" fmla="*/ 0 w 10385"/>
              <a:gd name="connsiteY0" fmla="*/ 0 h 10072"/>
              <a:gd name="connsiteX1" fmla="*/ 987 w 10385"/>
              <a:gd name="connsiteY1" fmla="*/ 3517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48 w 10385"/>
              <a:gd name="connsiteY3" fmla="*/ 8906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583 w 10385"/>
              <a:gd name="connsiteY3" fmla="*/ 8888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370 w 10385"/>
              <a:gd name="connsiteY3" fmla="*/ 8634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5428 w 10385"/>
              <a:gd name="connsiteY3" fmla="*/ 8507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813 w 10385"/>
              <a:gd name="connsiteY1" fmla="*/ 3571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385"/>
              <a:gd name="connsiteY0" fmla="*/ 0 h 10072"/>
              <a:gd name="connsiteX1" fmla="*/ 697 w 10385"/>
              <a:gd name="connsiteY1" fmla="*/ 3607 h 10072"/>
              <a:gd name="connsiteX2" fmla="*/ 2401 w 10385"/>
              <a:gd name="connsiteY2" fmla="*/ 6215 h 10072"/>
              <a:gd name="connsiteX3" fmla="*/ 6086 w 10385"/>
              <a:gd name="connsiteY3" fmla="*/ 8833 h 10072"/>
              <a:gd name="connsiteX4" fmla="*/ 10385 w 10385"/>
              <a:gd name="connsiteY4" fmla="*/ 10072 h 10072"/>
              <a:gd name="connsiteX0" fmla="*/ 0 w 10540"/>
              <a:gd name="connsiteY0" fmla="*/ 0 h 10072"/>
              <a:gd name="connsiteX1" fmla="*/ 852 w 10540"/>
              <a:gd name="connsiteY1" fmla="*/ 3607 h 10072"/>
              <a:gd name="connsiteX2" fmla="*/ 2556 w 10540"/>
              <a:gd name="connsiteY2" fmla="*/ 6215 h 10072"/>
              <a:gd name="connsiteX3" fmla="*/ 6241 w 10540"/>
              <a:gd name="connsiteY3" fmla="*/ 8833 h 10072"/>
              <a:gd name="connsiteX4" fmla="*/ 10540 w 10540"/>
              <a:gd name="connsiteY4" fmla="*/ 10072 h 10072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675"/>
              <a:gd name="connsiteY0" fmla="*/ 0 h 10054"/>
              <a:gd name="connsiteX1" fmla="*/ 987 w 10675"/>
              <a:gd name="connsiteY1" fmla="*/ 3589 h 10054"/>
              <a:gd name="connsiteX2" fmla="*/ 2691 w 10675"/>
              <a:gd name="connsiteY2" fmla="*/ 6197 h 10054"/>
              <a:gd name="connsiteX3" fmla="*/ 6376 w 10675"/>
              <a:gd name="connsiteY3" fmla="*/ 8815 h 10054"/>
              <a:gd name="connsiteX4" fmla="*/ 10675 w 10675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628 w 10316"/>
              <a:gd name="connsiteY1" fmla="*/ 3589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332 w 10316"/>
              <a:gd name="connsiteY2" fmla="*/ 6197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573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056 w 10316"/>
              <a:gd name="connsiteY2" fmla="*/ 628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6017 w 10316"/>
              <a:gd name="connsiteY3" fmla="*/ 8815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  <a:gd name="connsiteX0" fmla="*/ 0 w 10316"/>
              <a:gd name="connsiteY0" fmla="*/ 0 h 10054"/>
              <a:gd name="connsiteX1" fmla="*/ 435 w 10316"/>
              <a:gd name="connsiteY1" fmla="*/ 3624 h 10054"/>
              <a:gd name="connsiteX2" fmla="*/ 2194 w 10316"/>
              <a:gd name="connsiteY2" fmla="*/ 6795 h 10054"/>
              <a:gd name="connsiteX3" fmla="*/ 5907 w 10316"/>
              <a:gd name="connsiteY3" fmla="*/ 8991 h 10054"/>
              <a:gd name="connsiteX4" fmla="*/ 10316 w 10316"/>
              <a:gd name="connsiteY4" fmla="*/ 10054 h 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6" h="10054">
                <a:moveTo>
                  <a:pt x="0" y="0"/>
                </a:moveTo>
                <a:cubicBezTo>
                  <a:pt x="152" y="2412"/>
                  <a:pt x="124" y="2510"/>
                  <a:pt x="435" y="3624"/>
                </a:cubicBezTo>
                <a:cubicBezTo>
                  <a:pt x="746" y="4738"/>
                  <a:pt x="1282" y="5901"/>
                  <a:pt x="2194" y="6795"/>
                </a:cubicBezTo>
                <a:cubicBezTo>
                  <a:pt x="3106" y="7689"/>
                  <a:pt x="4553" y="8448"/>
                  <a:pt x="5907" y="8991"/>
                </a:cubicBezTo>
                <a:cubicBezTo>
                  <a:pt x="7261" y="9534"/>
                  <a:pt x="8939" y="9928"/>
                  <a:pt x="10316" y="1005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12" name="Egyenes összekötő 11"/>
          <p:cNvCxnSpPr/>
          <p:nvPr/>
        </p:nvCxnSpPr>
        <p:spPr>
          <a:xfrm>
            <a:off x="4668989" y="596347"/>
            <a:ext cx="7953" cy="35383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3021496" y="2537939"/>
            <a:ext cx="111699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097571" y="2360651"/>
            <a:ext cx="92008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b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Egyenes összekötő 15"/>
          <p:cNvCxnSpPr/>
          <p:nvPr/>
        </p:nvCxnSpPr>
        <p:spPr>
          <a:xfrm>
            <a:off x="4130042" y="442126"/>
            <a:ext cx="0" cy="369253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813563" y="4140253"/>
            <a:ext cx="62588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4128963" y="3049574"/>
            <a:ext cx="53845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091857" y="2721193"/>
            <a:ext cx="625887" cy="349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RP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3100263" y="1672916"/>
            <a:ext cx="378142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abadkézi sokszög 20"/>
          <p:cNvSpPr/>
          <p:nvPr/>
        </p:nvSpPr>
        <p:spPr>
          <a:xfrm>
            <a:off x="3355450" y="596145"/>
            <a:ext cx="2600077" cy="1033871"/>
          </a:xfrm>
          <a:custGeom>
            <a:avLst/>
            <a:gdLst>
              <a:gd name="connsiteX0" fmla="*/ 0 w 2600077"/>
              <a:gd name="connsiteY0" fmla="*/ 1025875 h 1025976"/>
              <a:gd name="connsiteX1" fmla="*/ 612251 w 2600077"/>
              <a:gd name="connsiteY1" fmla="*/ 914557 h 1025976"/>
              <a:gd name="connsiteX2" fmla="*/ 874644 w 2600077"/>
              <a:gd name="connsiteY2" fmla="*/ 350014 h 1025976"/>
              <a:gd name="connsiteX3" fmla="*/ 1304014 w 2600077"/>
              <a:gd name="connsiteY3" fmla="*/ 157 h 1025976"/>
              <a:gd name="connsiteX4" fmla="*/ 1614115 w 2600077"/>
              <a:gd name="connsiteY4" fmla="*/ 389771 h 1025976"/>
              <a:gd name="connsiteX5" fmla="*/ 1789044 w 2600077"/>
              <a:gd name="connsiteY5" fmla="*/ 850946 h 1025976"/>
              <a:gd name="connsiteX6" fmla="*/ 2425148 w 2600077"/>
              <a:gd name="connsiteY6" fmla="*/ 1009972 h 1025976"/>
              <a:gd name="connsiteX7" fmla="*/ 2600077 w 2600077"/>
              <a:gd name="connsiteY7" fmla="*/ 1009972 h 1025976"/>
              <a:gd name="connsiteX0" fmla="*/ 0 w 2600077"/>
              <a:gd name="connsiteY0" fmla="*/ 1035923 h 1038970"/>
              <a:gd name="connsiteX1" fmla="*/ 612251 w 2600077"/>
              <a:gd name="connsiteY1" fmla="*/ 924605 h 1038970"/>
              <a:gd name="connsiteX2" fmla="*/ 962108 w 2600077"/>
              <a:gd name="connsiteY2" fmla="*/ 185134 h 1038970"/>
              <a:gd name="connsiteX3" fmla="*/ 1304014 w 2600077"/>
              <a:gd name="connsiteY3" fmla="*/ 10205 h 1038970"/>
              <a:gd name="connsiteX4" fmla="*/ 1614115 w 2600077"/>
              <a:gd name="connsiteY4" fmla="*/ 399819 h 1038970"/>
              <a:gd name="connsiteX5" fmla="*/ 1789044 w 2600077"/>
              <a:gd name="connsiteY5" fmla="*/ 860994 h 1038970"/>
              <a:gd name="connsiteX6" fmla="*/ 2425148 w 2600077"/>
              <a:gd name="connsiteY6" fmla="*/ 1020020 h 1038970"/>
              <a:gd name="connsiteX7" fmla="*/ 2600077 w 2600077"/>
              <a:gd name="connsiteY7" fmla="*/ 1020020 h 1038970"/>
              <a:gd name="connsiteX0" fmla="*/ 0 w 2600077"/>
              <a:gd name="connsiteY0" fmla="*/ 1026084 h 1029131"/>
              <a:gd name="connsiteX1" fmla="*/ 612251 w 2600077"/>
              <a:gd name="connsiteY1" fmla="*/ 914766 h 1029131"/>
              <a:gd name="connsiteX2" fmla="*/ 962108 w 2600077"/>
              <a:gd name="connsiteY2" fmla="*/ 175295 h 1029131"/>
              <a:gd name="connsiteX3" fmla="*/ 1304014 w 2600077"/>
              <a:gd name="connsiteY3" fmla="*/ 366 h 1029131"/>
              <a:gd name="connsiteX4" fmla="*/ 1614115 w 2600077"/>
              <a:gd name="connsiteY4" fmla="*/ 389980 h 1029131"/>
              <a:gd name="connsiteX5" fmla="*/ 1789044 w 2600077"/>
              <a:gd name="connsiteY5" fmla="*/ 851155 h 1029131"/>
              <a:gd name="connsiteX6" fmla="*/ 2425148 w 2600077"/>
              <a:gd name="connsiteY6" fmla="*/ 1010181 h 1029131"/>
              <a:gd name="connsiteX7" fmla="*/ 2600077 w 2600077"/>
              <a:gd name="connsiteY7" fmla="*/ 1010181 h 1029131"/>
              <a:gd name="connsiteX0" fmla="*/ 0 w 2600077"/>
              <a:gd name="connsiteY0" fmla="*/ 1031114 h 1033020"/>
              <a:gd name="connsiteX1" fmla="*/ 612251 w 2600077"/>
              <a:gd name="connsiteY1" fmla="*/ 919796 h 1033020"/>
              <a:gd name="connsiteX2" fmla="*/ 1009815 w 2600077"/>
              <a:gd name="connsiteY2" fmla="*/ 220081 h 1033020"/>
              <a:gd name="connsiteX3" fmla="*/ 1304014 w 2600077"/>
              <a:gd name="connsiteY3" fmla="*/ 5396 h 1033020"/>
              <a:gd name="connsiteX4" fmla="*/ 1614115 w 2600077"/>
              <a:gd name="connsiteY4" fmla="*/ 395010 h 1033020"/>
              <a:gd name="connsiteX5" fmla="*/ 1789044 w 2600077"/>
              <a:gd name="connsiteY5" fmla="*/ 856185 h 1033020"/>
              <a:gd name="connsiteX6" fmla="*/ 2425148 w 2600077"/>
              <a:gd name="connsiteY6" fmla="*/ 1015211 h 1033020"/>
              <a:gd name="connsiteX7" fmla="*/ 2600077 w 2600077"/>
              <a:gd name="connsiteY7" fmla="*/ 1015211 h 1033020"/>
              <a:gd name="connsiteX0" fmla="*/ 0 w 2600077"/>
              <a:gd name="connsiteY0" fmla="*/ 1032747 h 1034653"/>
              <a:gd name="connsiteX1" fmla="*/ 612251 w 2600077"/>
              <a:gd name="connsiteY1" fmla="*/ 921429 h 1034653"/>
              <a:gd name="connsiteX2" fmla="*/ 1009815 w 2600077"/>
              <a:gd name="connsiteY2" fmla="*/ 221714 h 1034653"/>
              <a:gd name="connsiteX3" fmla="*/ 1304014 w 2600077"/>
              <a:gd name="connsiteY3" fmla="*/ 7029 h 1034653"/>
              <a:gd name="connsiteX4" fmla="*/ 1614115 w 2600077"/>
              <a:gd name="connsiteY4" fmla="*/ 396643 h 1034653"/>
              <a:gd name="connsiteX5" fmla="*/ 1789044 w 2600077"/>
              <a:gd name="connsiteY5" fmla="*/ 857818 h 1034653"/>
              <a:gd name="connsiteX6" fmla="*/ 2425148 w 2600077"/>
              <a:gd name="connsiteY6" fmla="*/ 1016844 h 1034653"/>
              <a:gd name="connsiteX7" fmla="*/ 2600077 w 2600077"/>
              <a:gd name="connsiteY7" fmla="*/ 1016844 h 1034653"/>
              <a:gd name="connsiteX0" fmla="*/ 0 w 2600077"/>
              <a:gd name="connsiteY0" fmla="*/ 1032747 h 1032829"/>
              <a:gd name="connsiteX1" fmla="*/ 612251 w 2600077"/>
              <a:gd name="connsiteY1" fmla="*/ 921429 h 1032829"/>
              <a:gd name="connsiteX2" fmla="*/ 1009815 w 2600077"/>
              <a:gd name="connsiteY2" fmla="*/ 221714 h 1032829"/>
              <a:gd name="connsiteX3" fmla="*/ 1304014 w 2600077"/>
              <a:gd name="connsiteY3" fmla="*/ 7029 h 1032829"/>
              <a:gd name="connsiteX4" fmla="*/ 1614115 w 2600077"/>
              <a:gd name="connsiteY4" fmla="*/ 396643 h 1032829"/>
              <a:gd name="connsiteX5" fmla="*/ 1789044 w 2600077"/>
              <a:gd name="connsiteY5" fmla="*/ 857818 h 1032829"/>
              <a:gd name="connsiteX6" fmla="*/ 2425148 w 2600077"/>
              <a:gd name="connsiteY6" fmla="*/ 1016844 h 1032829"/>
              <a:gd name="connsiteX7" fmla="*/ 2600077 w 2600077"/>
              <a:gd name="connsiteY7" fmla="*/ 1016844 h 1032829"/>
              <a:gd name="connsiteX0" fmla="*/ 0 w 2600077"/>
              <a:gd name="connsiteY0" fmla="*/ 1026013 h 1026095"/>
              <a:gd name="connsiteX1" fmla="*/ 612251 w 2600077"/>
              <a:gd name="connsiteY1" fmla="*/ 914695 h 1026095"/>
              <a:gd name="connsiteX2" fmla="*/ 1009815 w 2600077"/>
              <a:gd name="connsiteY2" fmla="*/ 214980 h 1026095"/>
              <a:gd name="connsiteX3" fmla="*/ 1304014 w 2600077"/>
              <a:gd name="connsiteY3" fmla="*/ 295 h 1026095"/>
              <a:gd name="connsiteX4" fmla="*/ 1558456 w 2600077"/>
              <a:gd name="connsiteY4" fmla="*/ 238835 h 1026095"/>
              <a:gd name="connsiteX5" fmla="*/ 1789044 w 2600077"/>
              <a:gd name="connsiteY5" fmla="*/ 851084 h 1026095"/>
              <a:gd name="connsiteX6" fmla="*/ 2425148 w 2600077"/>
              <a:gd name="connsiteY6" fmla="*/ 1010110 h 1026095"/>
              <a:gd name="connsiteX7" fmla="*/ 2600077 w 2600077"/>
              <a:gd name="connsiteY7" fmla="*/ 1010110 h 102609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789044 w 2600077"/>
              <a:gd name="connsiteY5" fmla="*/ 850828 h 1025839"/>
              <a:gd name="connsiteX6" fmla="*/ 2425148 w 2600077"/>
              <a:gd name="connsiteY6" fmla="*/ 1009854 h 1025839"/>
              <a:gd name="connsiteX7" fmla="*/ 2600077 w 2600077"/>
              <a:gd name="connsiteY7" fmla="*/ 1009854 h 1025839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377440 w 2600077"/>
              <a:gd name="connsiteY6" fmla="*/ 1001906 h 1027415"/>
              <a:gd name="connsiteX7" fmla="*/ 2425148 w 2600077"/>
              <a:gd name="connsiteY7" fmla="*/ 1009854 h 1027415"/>
              <a:gd name="connsiteX8" fmla="*/ 2600077 w 2600077"/>
              <a:gd name="connsiteY8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836 h 1025918"/>
              <a:gd name="connsiteX1" fmla="*/ 612251 w 2600077"/>
              <a:gd name="connsiteY1" fmla="*/ 914518 h 1025918"/>
              <a:gd name="connsiteX2" fmla="*/ 1009815 w 2600077"/>
              <a:gd name="connsiteY2" fmla="*/ 214803 h 1025918"/>
              <a:gd name="connsiteX3" fmla="*/ 1304014 w 2600077"/>
              <a:gd name="connsiteY3" fmla="*/ 118 h 1025918"/>
              <a:gd name="connsiteX4" fmla="*/ 1558456 w 2600077"/>
              <a:gd name="connsiteY4" fmla="*/ 230707 h 1025918"/>
              <a:gd name="connsiteX5" fmla="*/ 1884460 w 2600077"/>
              <a:gd name="connsiteY5" fmla="*/ 819102 h 1025918"/>
              <a:gd name="connsiteX6" fmla="*/ 2600077 w 2600077"/>
              <a:gd name="connsiteY6" fmla="*/ 1009933 h 1025918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33669"/>
              <a:gd name="connsiteX1" fmla="*/ 612251 w 2600077"/>
              <a:gd name="connsiteY1" fmla="*/ 914400 h 1033669"/>
              <a:gd name="connsiteX2" fmla="*/ 1057523 w 2600077"/>
              <a:gd name="connsiteY2" fmla="*/ 214685 h 1033669"/>
              <a:gd name="connsiteX3" fmla="*/ 1304014 w 2600077"/>
              <a:gd name="connsiteY3" fmla="*/ 0 h 1033669"/>
              <a:gd name="connsiteX4" fmla="*/ 1542553 w 2600077"/>
              <a:gd name="connsiteY4" fmla="*/ 214686 h 1033669"/>
              <a:gd name="connsiteX5" fmla="*/ 1948071 w 2600077"/>
              <a:gd name="connsiteY5" fmla="*/ 874643 h 1033669"/>
              <a:gd name="connsiteX6" fmla="*/ 2600077 w 2600077"/>
              <a:gd name="connsiteY6" fmla="*/ 1033669 h 1033669"/>
              <a:gd name="connsiteX0" fmla="*/ 0 w 2600077"/>
              <a:gd name="connsiteY0" fmla="*/ 1025749 h 1033700"/>
              <a:gd name="connsiteX1" fmla="*/ 612251 w 2600077"/>
              <a:gd name="connsiteY1" fmla="*/ 914431 h 1033700"/>
              <a:gd name="connsiteX2" fmla="*/ 1057523 w 2600077"/>
              <a:gd name="connsiteY2" fmla="*/ 214716 h 1033700"/>
              <a:gd name="connsiteX3" fmla="*/ 1304014 w 2600077"/>
              <a:gd name="connsiteY3" fmla="*/ 31 h 1033700"/>
              <a:gd name="connsiteX4" fmla="*/ 1558456 w 2600077"/>
              <a:gd name="connsiteY4" fmla="*/ 222668 h 1033700"/>
              <a:gd name="connsiteX5" fmla="*/ 1948071 w 2600077"/>
              <a:gd name="connsiteY5" fmla="*/ 874674 h 1033700"/>
              <a:gd name="connsiteX6" fmla="*/ 2600077 w 2600077"/>
              <a:gd name="connsiteY6" fmla="*/ 1033700 h 1033700"/>
              <a:gd name="connsiteX0" fmla="*/ 0 w 2600077"/>
              <a:gd name="connsiteY0" fmla="*/ 1026446 h 1034397"/>
              <a:gd name="connsiteX1" fmla="*/ 612251 w 2600077"/>
              <a:gd name="connsiteY1" fmla="*/ 915128 h 1034397"/>
              <a:gd name="connsiteX2" fmla="*/ 1057523 w 2600077"/>
              <a:gd name="connsiteY2" fmla="*/ 215413 h 1034397"/>
              <a:gd name="connsiteX3" fmla="*/ 1304014 w 2600077"/>
              <a:gd name="connsiteY3" fmla="*/ 728 h 1034397"/>
              <a:gd name="connsiteX4" fmla="*/ 1558456 w 2600077"/>
              <a:gd name="connsiteY4" fmla="*/ 223365 h 1034397"/>
              <a:gd name="connsiteX5" fmla="*/ 1948071 w 2600077"/>
              <a:gd name="connsiteY5" fmla="*/ 875371 h 1034397"/>
              <a:gd name="connsiteX6" fmla="*/ 2600077 w 2600077"/>
              <a:gd name="connsiteY6" fmla="*/ 1034397 h 1034397"/>
              <a:gd name="connsiteX0" fmla="*/ 0 w 2600077"/>
              <a:gd name="connsiteY0" fmla="*/ 1025791 h 1033742"/>
              <a:gd name="connsiteX1" fmla="*/ 612251 w 2600077"/>
              <a:gd name="connsiteY1" fmla="*/ 914473 h 1033742"/>
              <a:gd name="connsiteX2" fmla="*/ 1057523 w 2600077"/>
              <a:gd name="connsiteY2" fmla="*/ 214758 h 1033742"/>
              <a:gd name="connsiteX3" fmla="*/ 1304014 w 2600077"/>
              <a:gd name="connsiteY3" fmla="*/ 73 h 1033742"/>
              <a:gd name="connsiteX4" fmla="*/ 1558456 w 2600077"/>
              <a:gd name="connsiteY4" fmla="*/ 222710 h 1033742"/>
              <a:gd name="connsiteX5" fmla="*/ 1948071 w 2600077"/>
              <a:gd name="connsiteY5" fmla="*/ 874716 h 1033742"/>
              <a:gd name="connsiteX6" fmla="*/ 2600077 w 2600077"/>
              <a:gd name="connsiteY6" fmla="*/ 1033742 h 1033742"/>
              <a:gd name="connsiteX0" fmla="*/ 0 w 2600077"/>
              <a:gd name="connsiteY0" fmla="*/ 1025830 h 1033781"/>
              <a:gd name="connsiteX1" fmla="*/ 612251 w 2600077"/>
              <a:gd name="connsiteY1" fmla="*/ 914512 h 1033781"/>
              <a:gd name="connsiteX2" fmla="*/ 1057523 w 2600077"/>
              <a:gd name="connsiteY2" fmla="*/ 214797 h 1033781"/>
              <a:gd name="connsiteX3" fmla="*/ 1304014 w 2600077"/>
              <a:gd name="connsiteY3" fmla="*/ 112 h 1033781"/>
              <a:gd name="connsiteX4" fmla="*/ 1558456 w 2600077"/>
              <a:gd name="connsiteY4" fmla="*/ 222749 h 1033781"/>
              <a:gd name="connsiteX5" fmla="*/ 1948071 w 2600077"/>
              <a:gd name="connsiteY5" fmla="*/ 874755 h 1033781"/>
              <a:gd name="connsiteX6" fmla="*/ 2600077 w 2600077"/>
              <a:gd name="connsiteY6" fmla="*/ 1033781 h 1033781"/>
              <a:gd name="connsiteX0" fmla="*/ 0 w 2600077"/>
              <a:gd name="connsiteY0" fmla="*/ 1025819 h 1033770"/>
              <a:gd name="connsiteX1" fmla="*/ 612251 w 2600077"/>
              <a:gd name="connsiteY1" fmla="*/ 914501 h 1033770"/>
              <a:gd name="connsiteX2" fmla="*/ 1057523 w 2600077"/>
              <a:gd name="connsiteY2" fmla="*/ 214786 h 1033770"/>
              <a:gd name="connsiteX3" fmla="*/ 1304014 w 2600077"/>
              <a:gd name="connsiteY3" fmla="*/ 101 h 1033770"/>
              <a:gd name="connsiteX4" fmla="*/ 1558456 w 2600077"/>
              <a:gd name="connsiteY4" fmla="*/ 222738 h 1033770"/>
              <a:gd name="connsiteX5" fmla="*/ 1948071 w 2600077"/>
              <a:gd name="connsiteY5" fmla="*/ 874744 h 1033770"/>
              <a:gd name="connsiteX6" fmla="*/ 2600077 w 2600077"/>
              <a:gd name="connsiteY6" fmla="*/ 1033770 h 1033770"/>
              <a:gd name="connsiteX0" fmla="*/ 0 w 2600077"/>
              <a:gd name="connsiteY0" fmla="*/ 1025742 h 1033693"/>
              <a:gd name="connsiteX1" fmla="*/ 612251 w 2600077"/>
              <a:gd name="connsiteY1" fmla="*/ 914424 h 1033693"/>
              <a:gd name="connsiteX2" fmla="*/ 1057523 w 2600077"/>
              <a:gd name="connsiteY2" fmla="*/ 214709 h 1033693"/>
              <a:gd name="connsiteX3" fmla="*/ 1304014 w 2600077"/>
              <a:gd name="connsiteY3" fmla="*/ 24 h 1033693"/>
              <a:gd name="connsiteX4" fmla="*/ 1554123 w 2600077"/>
              <a:gd name="connsiteY4" fmla="*/ 209660 h 1033693"/>
              <a:gd name="connsiteX5" fmla="*/ 1948071 w 2600077"/>
              <a:gd name="connsiteY5" fmla="*/ 874667 h 1033693"/>
              <a:gd name="connsiteX6" fmla="*/ 2600077 w 2600077"/>
              <a:gd name="connsiteY6" fmla="*/ 1033693 h 1033693"/>
              <a:gd name="connsiteX0" fmla="*/ 0 w 2600077"/>
              <a:gd name="connsiteY0" fmla="*/ 1025920 h 1033871"/>
              <a:gd name="connsiteX1" fmla="*/ 612251 w 2600077"/>
              <a:gd name="connsiteY1" fmla="*/ 914602 h 1033871"/>
              <a:gd name="connsiteX2" fmla="*/ 1057523 w 2600077"/>
              <a:gd name="connsiteY2" fmla="*/ 214887 h 1033871"/>
              <a:gd name="connsiteX3" fmla="*/ 1304014 w 2600077"/>
              <a:gd name="connsiteY3" fmla="*/ 202 h 1033871"/>
              <a:gd name="connsiteX4" fmla="*/ 1549789 w 2600077"/>
              <a:gd name="connsiteY4" fmla="*/ 201171 h 1033871"/>
              <a:gd name="connsiteX5" fmla="*/ 1948071 w 2600077"/>
              <a:gd name="connsiteY5" fmla="*/ 874845 h 1033871"/>
              <a:gd name="connsiteX6" fmla="*/ 2600077 w 2600077"/>
              <a:gd name="connsiteY6" fmla="*/ 1033871 h 103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077" h="1033871">
                <a:moveTo>
                  <a:pt x="0" y="1025920"/>
                </a:moveTo>
                <a:cubicBezTo>
                  <a:pt x="233238" y="1026582"/>
                  <a:pt x="435997" y="1049774"/>
                  <a:pt x="612251" y="914602"/>
                </a:cubicBezTo>
                <a:cubicBezTo>
                  <a:pt x="788505" y="779430"/>
                  <a:pt x="942229" y="391141"/>
                  <a:pt x="1057523" y="214887"/>
                </a:cubicBezTo>
                <a:cubicBezTo>
                  <a:pt x="1172817" y="38633"/>
                  <a:pt x="1221970" y="2488"/>
                  <a:pt x="1304014" y="202"/>
                </a:cubicBezTo>
                <a:cubicBezTo>
                  <a:pt x="1386058" y="-2084"/>
                  <a:pt x="1454016" y="12021"/>
                  <a:pt x="1549789" y="201171"/>
                </a:cubicBezTo>
                <a:cubicBezTo>
                  <a:pt x="1645562" y="390321"/>
                  <a:pt x="1773023" y="736062"/>
                  <a:pt x="1948071" y="874845"/>
                </a:cubicBezTo>
                <a:cubicBezTo>
                  <a:pt x="2123119" y="1013628"/>
                  <a:pt x="2323769" y="1033872"/>
                  <a:pt x="2600077" y="10338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2" name="Szabadkézi sokszög 21"/>
          <p:cNvSpPr/>
          <p:nvPr/>
        </p:nvSpPr>
        <p:spPr>
          <a:xfrm>
            <a:off x="3203049" y="775501"/>
            <a:ext cx="3154763" cy="854515"/>
          </a:xfrm>
          <a:custGeom>
            <a:avLst/>
            <a:gdLst>
              <a:gd name="connsiteX0" fmla="*/ 0 w 2600077"/>
              <a:gd name="connsiteY0" fmla="*/ 1025875 h 1025976"/>
              <a:gd name="connsiteX1" fmla="*/ 612251 w 2600077"/>
              <a:gd name="connsiteY1" fmla="*/ 914557 h 1025976"/>
              <a:gd name="connsiteX2" fmla="*/ 874644 w 2600077"/>
              <a:gd name="connsiteY2" fmla="*/ 350014 h 1025976"/>
              <a:gd name="connsiteX3" fmla="*/ 1304014 w 2600077"/>
              <a:gd name="connsiteY3" fmla="*/ 157 h 1025976"/>
              <a:gd name="connsiteX4" fmla="*/ 1614115 w 2600077"/>
              <a:gd name="connsiteY4" fmla="*/ 389771 h 1025976"/>
              <a:gd name="connsiteX5" fmla="*/ 1789044 w 2600077"/>
              <a:gd name="connsiteY5" fmla="*/ 850946 h 1025976"/>
              <a:gd name="connsiteX6" fmla="*/ 2425148 w 2600077"/>
              <a:gd name="connsiteY6" fmla="*/ 1009972 h 1025976"/>
              <a:gd name="connsiteX7" fmla="*/ 2600077 w 2600077"/>
              <a:gd name="connsiteY7" fmla="*/ 1009972 h 1025976"/>
              <a:gd name="connsiteX0" fmla="*/ 0 w 2600077"/>
              <a:gd name="connsiteY0" fmla="*/ 1035923 h 1038970"/>
              <a:gd name="connsiteX1" fmla="*/ 612251 w 2600077"/>
              <a:gd name="connsiteY1" fmla="*/ 924605 h 1038970"/>
              <a:gd name="connsiteX2" fmla="*/ 962108 w 2600077"/>
              <a:gd name="connsiteY2" fmla="*/ 185134 h 1038970"/>
              <a:gd name="connsiteX3" fmla="*/ 1304014 w 2600077"/>
              <a:gd name="connsiteY3" fmla="*/ 10205 h 1038970"/>
              <a:gd name="connsiteX4" fmla="*/ 1614115 w 2600077"/>
              <a:gd name="connsiteY4" fmla="*/ 399819 h 1038970"/>
              <a:gd name="connsiteX5" fmla="*/ 1789044 w 2600077"/>
              <a:gd name="connsiteY5" fmla="*/ 860994 h 1038970"/>
              <a:gd name="connsiteX6" fmla="*/ 2425148 w 2600077"/>
              <a:gd name="connsiteY6" fmla="*/ 1020020 h 1038970"/>
              <a:gd name="connsiteX7" fmla="*/ 2600077 w 2600077"/>
              <a:gd name="connsiteY7" fmla="*/ 1020020 h 1038970"/>
              <a:gd name="connsiteX0" fmla="*/ 0 w 2600077"/>
              <a:gd name="connsiteY0" fmla="*/ 1026084 h 1029131"/>
              <a:gd name="connsiteX1" fmla="*/ 612251 w 2600077"/>
              <a:gd name="connsiteY1" fmla="*/ 914766 h 1029131"/>
              <a:gd name="connsiteX2" fmla="*/ 962108 w 2600077"/>
              <a:gd name="connsiteY2" fmla="*/ 175295 h 1029131"/>
              <a:gd name="connsiteX3" fmla="*/ 1304014 w 2600077"/>
              <a:gd name="connsiteY3" fmla="*/ 366 h 1029131"/>
              <a:gd name="connsiteX4" fmla="*/ 1614115 w 2600077"/>
              <a:gd name="connsiteY4" fmla="*/ 389980 h 1029131"/>
              <a:gd name="connsiteX5" fmla="*/ 1789044 w 2600077"/>
              <a:gd name="connsiteY5" fmla="*/ 851155 h 1029131"/>
              <a:gd name="connsiteX6" fmla="*/ 2425148 w 2600077"/>
              <a:gd name="connsiteY6" fmla="*/ 1010181 h 1029131"/>
              <a:gd name="connsiteX7" fmla="*/ 2600077 w 2600077"/>
              <a:gd name="connsiteY7" fmla="*/ 1010181 h 1029131"/>
              <a:gd name="connsiteX0" fmla="*/ 0 w 2600077"/>
              <a:gd name="connsiteY0" fmla="*/ 1031114 h 1033020"/>
              <a:gd name="connsiteX1" fmla="*/ 612251 w 2600077"/>
              <a:gd name="connsiteY1" fmla="*/ 919796 h 1033020"/>
              <a:gd name="connsiteX2" fmla="*/ 1009815 w 2600077"/>
              <a:gd name="connsiteY2" fmla="*/ 220081 h 1033020"/>
              <a:gd name="connsiteX3" fmla="*/ 1304014 w 2600077"/>
              <a:gd name="connsiteY3" fmla="*/ 5396 h 1033020"/>
              <a:gd name="connsiteX4" fmla="*/ 1614115 w 2600077"/>
              <a:gd name="connsiteY4" fmla="*/ 395010 h 1033020"/>
              <a:gd name="connsiteX5" fmla="*/ 1789044 w 2600077"/>
              <a:gd name="connsiteY5" fmla="*/ 856185 h 1033020"/>
              <a:gd name="connsiteX6" fmla="*/ 2425148 w 2600077"/>
              <a:gd name="connsiteY6" fmla="*/ 1015211 h 1033020"/>
              <a:gd name="connsiteX7" fmla="*/ 2600077 w 2600077"/>
              <a:gd name="connsiteY7" fmla="*/ 1015211 h 1033020"/>
              <a:gd name="connsiteX0" fmla="*/ 0 w 2600077"/>
              <a:gd name="connsiteY0" fmla="*/ 1032747 h 1034653"/>
              <a:gd name="connsiteX1" fmla="*/ 612251 w 2600077"/>
              <a:gd name="connsiteY1" fmla="*/ 921429 h 1034653"/>
              <a:gd name="connsiteX2" fmla="*/ 1009815 w 2600077"/>
              <a:gd name="connsiteY2" fmla="*/ 221714 h 1034653"/>
              <a:gd name="connsiteX3" fmla="*/ 1304014 w 2600077"/>
              <a:gd name="connsiteY3" fmla="*/ 7029 h 1034653"/>
              <a:gd name="connsiteX4" fmla="*/ 1614115 w 2600077"/>
              <a:gd name="connsiteY4" fmla="*/ 396643 h 1034653"/>
              <a:gd name="connsiteX5" fmla="*/ 1789044 w 2600077"/>
              <a:gd name="connsiteY5" fmla="*/ 857818 h 1034653"/>
              <a:gd name="connsiteX6" fmla="*/ 2425148 w 2600077"/>
              <a:gd name="connsiteY6" fmla="*/ 1016844 h 1034653"/>
              <a:gd name="connsiteX7" fmla="*/ 2600077 w 2600077"/>
              <a:gd name="connsiteY7" fmla="*/ 1016844 h 1034653"/>
              <a:gd name="connsiteX0" fmla="*/ 0 w 2600077"/>
              <a:gd name="connsiteY0" fmla="*/ 1032747 h 1032829"/>
              <a:gd name="connsiteX1" fmla="*/ 612251 w 2600077"/>
              <a:gd name="connsiteY1" fmla="*/ 921429 h 1032829"/>
              <a:gd name="connsiteX2" fmla="*/ 1009815 w 2600077"/>
              <a:gd name="connsiteY2" fmla="*/ 221714 h 1032829"/>
              <a:gd name="connsiteX3" fmla="*/ 1304014 w 2600077"/>
              <a:gd name="connsiteY3" fmla="*/ 7029 h 1032829"/>
              <a:gd name="connsiteX4" fmla="*/ 1614115 w 2600077"/>
              <a:gd name="connsiteY4" fmla="*/ 396643 h 1032829"/>
              <a:gd name="connsiteX5" fmla="*/ 1789044 w 2600077"/>
              <a:gd name="connsiteY5" fmla="*/ 857818 h 1032829"/>
              <a:gd name="connsiteX6" fmla="*/ 2425148 w 2600077"/>
              <a:gd name="connsiteY6" fmla="*/ 1016844 h 1032829"/>
              <a:gd name="connsiteX7" fmla="*/ 2600077 w 2600077"/>
              <a:gd name="connsiteY7" fmla="*/ 1016844 h 1032829"/>
              <a:gd name="connsiteX0" fmla="*/ 0 w 2600077"/>
              <a:gd name="connsiteY0" fmla="*/ 1026013 h 1026095"/>
              <a:gd name="connsiteX1" fmla="*/ 612251 w 2600077"/>
              <a:gd name="connsiteY1" fmla="*/ 914695 h 1026095"/>
              <a:gd name="connsiteX2" fmla="*/ 1009815 w 2600077"/>
              <a:gd name="connsiteY2" fmla="*/ 214980 h 1026095"/>
              <a:gd name="connsiteX3" fmla="*/ 1304014 w 2600077"/>
              <a:gd name="connsiteY3" fmla="*/ 295 h 1026095"/>
              <a:gd name="connsiteX4" fmla="*/ 1558456 w 2600077"/>
              <a:gd name="connsiteY4" fmla="*/ 238835 h 1026095"/>
              <a:gd name="connsiteX5" fmla="*/ 1789044 w 2600077"/>
              <a:gd name="connsiteY5" fmla="*/ 851084 h 1026095"/>
              <a:gd name="connsiteX6" fmla="*/ 2425148 w 2600077"/>
              <a:gd name="connsiteY6" fmla="*/ 1010110 h 1026095"/>
              <a:gd name="connsiteX7" fmla="*/ 2600077 w 2600077"/>
              <a:gd name="connsiteY7" fmla="*/ 1010110 h 102609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789044 w 2600077"/>
              <a:gd name="connsiteY5" fmla="*/ 850828 h 1025839"/>
              <a:gd name="connsiteX6" fmla="*/ 2425148 w 2600077"/>
              <a:gd name="connsiteY6" fmla="*/ 1009854 h 1025839"/>
              <a:gd name="connsiteX7" fmla="*/ 2600077 w 2600077"/>
              <a:gd name="connsiteY7" fmla="*/ 1009854 h 1025839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377440 w 2600077"/>
              <a:gd name="connsiteY6" fmla="*/ 1001906 h 1027415"/>
              <a:gd name="connsiteX7" fmla="*/ 2425148 w 2600077"/>
              <a:gd name="connsiteY7" fmla="*/ 1009854 h 1027415"/>
              <a:gd name="connsiteX8" fmla="*/ 2600077 w 2600077"/>
              <a:gd name="connsiteY8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836 h 1025918"/>
              <a:gd name="connsiteX1" fmla="*/ 612251 w 2600077"/>
              <a:gd name="connsiteY1" fmla="*/ 914518 h 1025918"/>
              <a:gd name="connsiteX2" fmla="*/ 1009815 w 2600077"/>
              <a:gd name="connsiteY2" fmla="*/ 214803 h 1025918"/>
              <a:gd name="connsiteX3" fmla="*/ 1304014 w 2600077"/>
              <a:gd name="connsiteY3" fmla="*/ 118 h 1025918"/>
              <a:gd name="connsiteX4" fmla="*/ 1558456 w 2600077"/>
              <a:gd name="connsiteY4" fmla="*/ 230707 h 1025918"/>
              <a:gd name="connsiteX5" fmla="*/ 1884460 w 2600077"/>
              <a:gd name="connsiteY5" fmla="*/ 819102 h 1025918"/>
              <a:gd name="connsiteX6" fmla="*/ 2600077 w 2600077"/>
              <a:gd name="connsiteY6" fmla="*/ 1009933 h 1025918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33669"/>
              <a:gd name="connsiteX1" fmla="*/ 612251 w 2600077"/>
              <a:gd name="connsiteY1" fmla="*/ 914400 h 1033669"/>
              <a:gd name="connsiteX2" fmla="*/ 1057523 w 2600077"/>
              <a:gd name="connsiteY2" fmla="*/ 214685 h 1033669"/>
              <a:gd name="connsiteX3" fmla="*/ 1304014 w 2600077"/>
              <a:gd name="connsiteY3" fmla="*/ 0 h 1033669"/>
              <a:gd name="connsiteX4" fmla="*/ 1542553 w 2600077"/>
              <a:gd name="connsiteY4" fmla="*/ 214686 h 1033669"/>
              <a:gd name="connsiteX5" fmla="*/ 1948071 w 2600077"/>
              <a:gd name="connsiteY5" fmla="*/ 874643 h 1033669"/>
              <a:gd name="connsiteX6" fmla="*/ 2600077 w 2600077"/>
              <a:gd name="connsiteY6" fmla="*/ 1033669 h 1033669"/>
              <a:gd name="connsiteX0" fmla="*/ 0 w 2600077"/>
              <a:gd name="connsiteY0" fmla="*/ 1025749 h 1033700"/>
              <a:gd name="connsiteX1" fmla="*/ 612251 w 2600077"/>
              <a:gd name="connsiteY1" fmla="*/ 914431 h 1033700"/>
              <a:gd name="connsiteX2" fmla="*/ 1057523 w 2600077"/>
              <a:gd name="connsiteY2" fmla="*/ 214716 h 1033700"/>
              <a:gd name="connsiteX3" fmla="*/ 1304014 w 2600077"/>
              <a:gd name="connsiteY3" fmla="*/ 31 h 1033700"/>
              <a:gd name="connsiteX4" fmla="*/ 1558456 w 2600077"/>
              <a:gd name="connsiteY4" fmla="*/ 222668 h 1033700"/>
              <a:gd name="connsiteX5" fmla="*/ 1948071 w 2600077"/>
              <a:gd name="connsiteY5" fmla="*/ 874674 h 1033700"/>
              <a:gd name="connsiteX6" fmla="*/ 2600077 w 2600077"/>
              <a:gd name="connsiteY6" fmla="*/ 1033700 h 1033700"/>
              <a:gd name="connsiteX0" fmla="*/ 0 w 2600077"/>
              <a:gd name="connsiteY0" fmla="*/ 1026446 h 1034397"/>
              <a:gd name="connsiteX1" fmla="*/ 612251 w 2600077"/>
              <a:gd name="connsiteY1" fmla="*/ 915128 h 1034397"/>
              <a:gd name="connsiteX2" fmla="*/ 1057523 w 2600077"/>
              <a:gd name="connsiteY2" fmla="*/ 215413 h 1034397"/>
              <a:gd name="connsiteX3" fmla="*/ 1304014 w 2600077"/>
              <a:gd name="connsiteY3" fmla="*/ 728 h 1034397"/>
              <a:gd name="connsiteX4" fmla="*/ 1558456 w 2600077"/>
              <a:gd name="connsiteY4" fmla="*/ 223365 h 1034397"/>
              <a:gd name="connsiteX5" fmla="*/ 1948071 w 2600077"/>
              <a:gd name="connsiteY5" fmla="*/ 875371 h 1034397"/>
              <a:gd name="connsiteX6" fmla="*/ 2600077 w 2600077"/>
              <a:gd name="connsiteY6" fmla="*/ 1034397 h 1034397"/>
              <a:gd name="connsiteX0" fmla="*/ 0 w 2600077"/>
              <a:gd name="connsiteY0" fmla="*/ 1025791 h 1033742"/>
              <a:gd name="connsiteX1" fmla="*/ 612251 w 2600077"/>
              <a:gd name="connsiteY1" fmla="*/ 914473 h 1033742"/>
              <a:gd name="connsiteX2" fmla="*/ 1057523 w 2600077"/>
              <a:gd name="connsiteY2" fmla="*/ 214758 h 1033742"/>
              <a:gd name="connsiteX3" fmla="*/ 1304014 w 2600077"/>
              <a:gd name="connsiteY3" fmla="*/ 73 h 1033742"/>
              <a:gd name="connsiteX4" fmla="*/ 1558456 w 2600077"/>
              <a:gd name="connsiteY4" fmla="*/ 222710 h 1033742"/>
              <a:gd name="connsiteX5" fmla="*/ 1948071 w 2600077"/>
              <a:gd name="connsiteY5" fmla="*/ 874716 h 1033742"/>
              <a:gd name="connsiteX6" fmla="*/ 2600077 w 2600077"/>
              <a:gd name="connsiteY6" fmla="*/ 1033742 h 1033742"/>
              <a:gd name="connsiteX0" fmla="*/ 0 w 2600077"/>
              <a:gd name="connsiteY0" fmla="*/ 1025830 h 1033781"/>
              <a:gd name="connsiteX1" fmla="*/ 612251 w 2600077"/>
              <a:gd name="connsiteY1" fmla="*/ 914512 h 1033781"/>
              <a:gd name="connsiteX2" fmla="*/ 1057523 w 2600077"/>
              <a:gd name="connsiteY2" fmla="*/ 214797 h 1033781"/>
              <a:gd name="connsiteX3" fmla="*/ 1304014 w 2600077"/>
              <a:gd name="connsiteY3" fmla="*/ 112 h 1033781"/>
              <a:gd name="connsiteX4" fmla="*/ 1558456 w 2600077"/>
              <a:gd name="connsiteY4" fmla="*/ 222749 h 1033781"/>
              <a:gd name="connsiteX5" fmla="*/ 1948071 w 2600077"/>
              <a:gd name="connsiteY5" fmla="*/ 874755 h 1033781"/>
              <a:gd name="connsiteX6" fmla="*/ 2600077 w 2600077"/>
              <a:gd name="connsiteY6" fmla="*/ 1033781 h 1033781"/>
              <a:gd name="connsiteX0" fmla="*/ 0 w 2600077"/>
              <a:gd name="connsiteY0" fmla="*/ 1025819 h 1033770"/>
              <a:gd name="connsiteX1" fmla="*/ 612251 w 2600077"/>
              <a:gd name="connsiteY1" fmla="*/ 914501 h 1033770"/>
              <a:gd name="connsiteX2" fmla="*/ 1057523 w 2600077"/>
              <a:gd name="connsiteY2" fmla="*/ 214786 h 1033770"/>
              <a:gd name="connsiteX3" fmla="*/ 1304014 w 2600077"/>
              <a:gd name="connsiteY3" fmla="*/ 101 h 1033770"/>
              <a:gd name="connsiteX4" fmla="*/ 1558456 w 2600077"/>
              <a:gd name="connsiteY4" fmla="*/ 222738 h 1033770"/>
              <a:gd name="connsiteX5" fmla="*/ 1948071 w 2600077"/>
              <a:gd name="connsiteY5" fmla="*/ 874744 h 1033770"/>
              <a:gd name="connsiteX6" fmla="*/ 2600077 w 2600077"/>
              <a:gd name="connsiteY6" fmla="*/ 1033770 h 1033770"/>
              <a:gd name="connsiteX0" fmla="*/ 0 w 2600077"/>
              <a:gd name="connsiteY0" fmla="*/ 1025742 h 1033693"/>
              <a:gd name="connsiteX1" fmla="*/ 612251 w 2600077"/>
              <a:gd name="connsiteY1" fmla="*/ 914424 h 1033693"/>
              <a:gd name="connsiteX2" fmla="*/ 1057523 w 2600077"/>
              <a:gd name="connsiteY2" fmla="*/ 214709 h 1033693"/>
              <a:gd name="connsiteX3" fmla="*/ 1304014 w 2600077"/>
              <a:gd name="connsiteY3" fmla="*/ 24 h 1033693"/>
              <a:gd name="connsiteX4" fmla="*/ 1554123 w 2600077"/>
              <a:gd name="connsiteY4" fmla="*/ 209660 h 1033693"/>
              <a:gd name="connsiteX5" fmla="*/ 1948071 w 2600077"/>
              <a:gd name="connsiteY5" fmla="*/ 874667 h 1033693"/>
              <a:gd name="connsiteX6" fmla="*/ 2600077 w 2600077"/>
              <a:gd name="connsiteY6" fmla="*/ 1033693 h 1033693"/>
              <a:gd name="connsiteX0" fmla="*/ 0 w 2600077"/>
              <a:gd name="connsiteY0" fmla="*/ 1025920 h 1033871"/>
              <a:gd name="connsiteX1" fmla="*/ 612251 w 2600077"/>
              <a:gd name="connsiteY1" fmla="*/ 914602 h 1033871"/>
              <a:gd name="connsiteX2" fmla="*/ 1057523 w 2600077"/>
              <a:gd name="connsiteY2" fmla="*/ 214887 h 1033871"/>
              <a:gd name="connsiteX3" fmla="*/ 1304014 w 2600077"/>
              <a:gd name="connsiteY3" fmla="*/ 202 h 1033871"/>
              <a:gd name="connsiteX4" fmla="*/ 1549789 w 2600077"/>
              <a:gd name="connsiteY4" fmla="*/ 201171 h 1033871"/>
              <a:gd name="connsiteX5" fmla="*/ 1948071 w 2600077"/>
              <a:gd name="connsiteY5" fmla="*/ 874845 h 1033871"/>
              <a:gd name="connsiteX6" fmla="*/ 2600077 w 2600077"/>
              <a:gd name="connsiteY6" fmla="*/ 1033871 h 103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077" h="1033871">
                <a:moveTo>
                  <a:pt x="0" y="1025920"/>
                </a:moveTo>
                <a:cubicBezTo>
                  <a:pt x="233238" y="1026582"/>
                  <a:pt x="435997" y="1049774"/>
                  <a:pt x="612251" y="914602"/>
                </a:cubicBezTo>
                <a:cubicBezTo>
                  <a:pt x="788505" y="779430"/>
                  <a:pt x="942229" y="391141"/>
                  <a:pt x="1057523" y="214887"/>
                </a:cubicBezTo>
                <a:cubicBezTo>
                  <a:pt x="1172817" y="38633"/>
                  <a:pt x="1221970" y="2488"/>
                  <a:pt x="1304014" y="202"/>
                </a:cubicBezTo>
                <a:cubicBezTo>
                  <a:pt x="1386058" y="-2084"/>
                  <a:pt x="1454016" y="12021"/>
                  <a:pt x="1549789" y="201171"/>
                </a:cubicBezTo>
                <a:cubicBezTo>
                  <a:pt x="1645562" y="390321"/>
                  <a:pt x="1773023" y="736062"/>
                  <a:pt x="1948071" y="874845"/>
                </a:cubicBezTo>
                <a:cubicBezTo>
                  <a:pt x="2123119" y="1013628"/>
                  <a:pt x="2323769" y="1033872"/>
                  <a:pt x="2600077" y="10338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3" name="Szabadkézi sokszög 22"/>
          <p:cNvSpPr/>
          <p:nvPr/>
        </p:nvSpPr>
        <p:spPr>
          <a:xfrm>
            <a:off x="3069698" y="966002"/>
            <a:ext cx="3726265" cy="664014"/>
          </a:xfrm>
          <a:custGeom>
            <a:avLst/>
            <a:gdLst>
              <a:gd name="connsiteX0" fmla="*/ 0 w 2600077"/>
              <a:gd name="connsiteY0" fmla="*/ 1025875 h 1025976"/>
              <a:gd name="connsiteX1" fmla="*/ 612251 w 2600077"/>
              <a:gd name="connsiteY1" fmla="*/ 914557 h 1025976"/>
              <a:gd name="connsiteX2" fmla="*/ 874644 w 2600077"/>
              <a:gd name="connsiteY2" fmla="*/ 350014 h 1025976"/>
              <a:gd name="connsiteX3" fmla="*/ 1304014 w 2600077"/>
              <a:gd name="connsiteY3" fmla="*/ 157 h 1025976"/>
              <a:gd name="connsiteX4" fmla="*/ 1614115 w 2600077"/>
              <a:gd name="connsiteY4" fmla="*/ 389771 h 1025976"/>
              <a:gd name="connsiteX5" fmla="*/ 1789044 w 2600077"/>
              <a:gd name="connsiteY5" fmla="*/ 850946 h 1025976"/>
              <a:gd name="connsiteX6" fmla="*/ 2425148 w 2600077"/>
              <a:gd name="connsiteY6" fmla="*/ 1009972 h 1025976"/>
              <a:gd name="connsiteX7" fmla="*/ 2600077 w 2600077"/>
              <a:gd name="connsiteY7" fmla="*/ 1009972 h 1025976"/>
              <a:gd name="connsiteX0" fmla="*/ 0 w 2600077"/>
              <a:gd name="connsiteY0" fmla="*/ 1035923 h 1038970"/>
              <a:gd name="connsiteX1" fmla="*/ 612251 w 2600077"/>
              <a:gd name="connsiteY1" fmla="*/ 924605 h 1038970"/>
              <a:gd name="connsiteX2" fmla="*/ 962108 w 2600077"/>
              <a:gd name="connsiteY2" fmla="*/ 185134 h 1038970"/>
              <a:gd name="connsiteX3" fmla="*/ 1304014 w 2600077"/>
              <a:gd name="connsiteY3" fmla="*/ 10205 h 1038970"/>
              <a:gd name="connsiteX4" fmla="*/ 1614115 w 2600077"/>
              <a:gd name="connsiteY4" fmla="*/ 399819 h 1038970"/>
              <a:gd name="connsiteX5" fmla="*/ 1789044 w 2600077"/>
              <a:gd name="connsiteY5" fmla="*/ 860994 h 1038970"/>
              <a:gd name="connsiteX6" fmla="*/ 2425148 w 2600077"/>
              <a:gd name="connsiteY6" fmla="*/ 1020020 h 1038970"/>
              <a:gd name="connsiteX7" fmla="*/ 2600077 w 2600077"/>
              <a:gd name="connsiteY7" fmla="*/ 1020020 h 1038970"/>
              <a:gd name="connsiteX0" fmla="*/ 0 w 2600077"/>
              <a:gd name="connsiteY0" fmla="*/ 1026084 h 1029131"/>
              <a:gd name="connsiteX1" fmla="*/ 612251 w 2600077"/>
              <a:gd name="connsiteY1" fmla="*/ 914766 h 1029131"/>
              <a:gd name="connsiteX2" fmla="*/ 962108 w 2600077"/>
              <a:gd name="connsiteY2" fmla="*/ 175295 h 1029131"/>
              <a:gd name="connsiteX3" fmla="*/ 1304014 w 2600077"/>
              <a:gd name="connsiteY3" fmla="*/ 366 h 1029131"/>
              <a:gd name="connsiteX4" fmla="*/ 1614115 w 2600077"/>
              <a:gd name="connsiteY4" fmla="*/ 389980 h 1029131"/>
              <a:gd name="connsiteX5" fmla="*/ 1789044 w 2600077"/>
              <a:gd name="connsiteY5" fmla="*/ 851155 h 1029131"/>
              <a:gd name="connsiteX6" fmla="*/ 2425148 w 2600077"/>
              <a:gd name="connsiteY6" fmla="*/ 1010181 h 1029131"/>
              <a:gd name="connsiteX7" fmla="*/ 2600077 w 2600077"/>
              <a:gd name="connsiteY7" fmla="*/ 1010181 h 1029131"/>
              <a:gd name="connsiteX0" fmla="*/ 0 w 2600077"/>
              <a:gd name="connsiteY0" fmla="*/ 1031114 h 1033020"/>
              <a:gd name="connsiteX1" fmla="*/ 612251 w 2600077"/>
              <a:gd name="connsiteY1" fmla="*/ 919796 h 1033020"/>
              <a:gd name="connsiteX2" fmla="*/ 1009815 w 2600077"/>
              <a:gd name="connsiteY2" fmla="*/ 220081 h 1033020"/>
              <a:gd name="connsiteX3" fmla="*/ 1304014 w 2600077"/>
              <a:gd name="connsiteY3" fmla="*/ 5396 h 1033020"/>
              <a:gd name="connsiteX4" fmla="*/ 1614115 w 2600077"/>
              <a:gd name="connsiteY4" fmla="*/ 395010 h 1033020"/>
              <a:gd name="connsiteX5" fmla="*/ 1789044 w 2600077"/>
              <a:gd name="connsiteY5" fmla="*/ 856185 h 1033020"/>
              <a:gd name="connsiteX6" fmla="*/ 2425148 w 2600077"/>
              <a:gd name="connsiteY6" fmla="*/ 1015211 h 1033020"/>
              <a:gd name="connsiteX7" fmla="*/ 2600077 w 2600077"/>
              <a:gd name="connsiteY7" fmla="*/ 1015211 h 1033020"/>
              <a:gd name="connsiteX0" fmla="*/ 0 w 2600077"/>
              <a:gd name="connsiteY0" fmla="*/ 1032747 h 1034653"/>
              <a:gd name="connsiteX1" fmla="*/ 612251 w 2600077"/>
              <a:gd name="connsiteY1" fmla="*/ 921429 h 1034653"/>
              <a:gd name="connsiteX2" fmla="*/ 1009815 w 2600077"/>
              <a:gd name="connsiteY2" fmla="*/ 221714 h 1034653"/>
              <a:gd name="connsiteX3" fmla="*/ 1304014 w 2600077"/>
              <a:gd name="connsiteY3" fmla="*/ 7029 h 1034653"/>
              <a:gd name="connsiteX4" fmla="*/ 1614115 w 2600077"/>
              <a:gd name="connsiteY4" fmla="*/ 396643 h 1034653"/>
              <a:gd name="connsiteX5" fmla="*/ 1789044 w 2600077"/>
              <a:gd name="connsiteY5" fmla="*/ 857818 h 1034653"/>
              <a:gd name="connsiteX6" fmla="*/ 2425148 w 2600077"/>
              <a:gd name="connsiteY6" fmla="*/ 1016844 h 1034653"/>
              <a:gd name="connsiteX7" fmla="*/ 2600077 w 2600077"/>
              <a:gd name="connsiteY7" fmla="*/ 1016844 h 1034653"/>
              <a:gd name="connsiteX0" fmla="*/ 0 w 2600077"/>
              <a:gd name="connsiteY0" fmla="*/ 1032747 h 1032829"/>
              <a:gd name="connsiteX1" fmla="*/ 612251 w 2600077"/>
              <a:gd name="connsiteY1" fmla="*/ 921429 h 1032829"/>
              <a:gd name="connsiteX2" fmla="*/ 1009815 w 2600077"/>
              <a:gd name="connsiteY2" fmla="*/ 221714 h 1032829"/>
              <a:gd name="connsiteX3" fmla="*/ 1304014 w 2600077"/>
              <a:gd name="connsiteY3" fmla="*/ 7029 h 1032829"/>
              <a:gd name="connsiteX4" fmla="*/ 1614115 w 2600077"/>
              <a:gd name="connsiteY4" fmla="*/ 396643 h 1032829"/>
              <a:gd name="connsiteX5" fmla="*/ 1789044 w 2600077"/>
              <a:gd name="connsiteY5" fmla="*/ 857818 h 1032829"/>
              <a:gd name="connsiteX6" fmla="*/ 2425148 w 2600077"/>
              <a:gd name="connsiteY6" fmla="*/ 1016844 h 1032829"/>
              <a:gd name="connsiteX7" fmla="*/ 2600077 w 2600077"/>
              <a:gd name="connsiteY7" fmla="*/ 1016844 h 1032829"/>
              <a:gd name="connsiteX0" fmla="*/ 0 w 2600077"/>
              <a:gd name="connsiteY0" fmla="*/ 1026013 h 1026095"/>
              <a:gd name="connsiteX1" fmla="*/ 612251 w 2600077"/>
              <a:gd name="connsiteY1" fmla="*/ 914695 h 1026095"/>
              <a:gd name="connsiteX2" fmla="*/ 1009815 w 2600077"/>
              <a:gd name="connsiteY2" fmla="*/ 214980 h 1026095"/>
              <a:gd name="connsiteX3" fmla="*/ 1304014 w 2600077"/>
              <a:gd name="connsiteY3" fmla="*/ 295 h 1026095"/>
              <a:gd name="connsiteX4" fmla="*/ 1558456 w 2600077"/>
              <a:gd name="connsiteY4" fmla="*/ 238835 h 1026095"/>
              <a:gd name="connsiteX5" fmla="*/ 1789044 w 2600077"/>
              <a:gd name="connsiteY5" fmla="*/ 851084 h 1026095"/>
              <a:gd name="connsiteX6" fmla="*/ 2425148 w 2600077"/>
              <a:gd name="connsiteY6" fmla="*/ 1010110 h 1026095"/>
              <a:gd name="connsiteX7" fmla="*/ 2600077 w 2600077"/>
              <a:gd name="connsiteY7" fmla="*/ 1010110 h 102609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789044 w 2600077"/>
              <a:gd name="connsiteY5" fmla="*/ 850828 h 1025839"/>
              <a:gd name="connsiteX6" fmla="*/ 2425148 w 2600077"/>
              <a:gd name="connsiteY6" fmla="*/ 1009854 h 1025839"/>
              <a:gd name="connsiteX7" fmla="*/ 2600077 w 2600077"/>
              <a:gd name="connsiteY7" fmla="*/ 1009854 h 1025839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377440 w 2600077"/>
              <a:gd name="connsiteY6" fmla="*/ 1001906 h 1027415"/>
              <a:gd name="connsiteX7" fmla="*/ 2425148 w 2600077"/>
              <a:gd name="connsiteY7" fmla="*/ 1009854 h 1027415"/>
              <a:gd name="connsiteX8" fmla="*/ 2600077 w 2600077"/>
              <a:gd name="connsiteY8" fmla="*/ 1009854 h 1027415"/>
              <a:gd name="connsiteX0" fmla="*/ 0 w 2600077"/>
              <a:gd name="connsiteY0" fmla="*/ 1025757 h 1027415"/>
              <a:gd name="connsiteX1" fmla="*/ 612251 w 2600077"/>
              <a:gd name="connsiteY1" fmla="*/ 914439 h 1027415"/>
              <a:gd name="connsiteX2" fmla="*/ 1009815 w 2600077"/>
              <a:gd name="connsiteY2" fmla="*/ 214724 h 1027415"/>
              <a:gd name="connsiteX3" fmla="*/ 1304014 w 2600077"/>
              <a:gd name="connsiteY3" fmla="*/ 39 h 1027415"/>
              <a:gd name="connsiteX4" fmla="*/ 1606164 w 2600077"/>
              <a:gd name="connsiteY4" fmla="*/ 222676 h 1027415"/>
              <a:gd name="connsiteX5" fmla="*/ 1884460 w 2600077"/>
              <a:gd name="connsiteY5" fmla="*/ 819023 h 1027415"/>
              <a:gd name="connsiteX6" fmla="*/ 2425148 w 2600077"/>
              <a:gd name="connsiteY6" fmla="*/ 1009854 h 1027415"/>
              <a:gd name="connsiteX7" fmla="*/ 2600077 w 2600077"/>
              <a:gd name="connsiteY7" fmla="*/ 1009854 h 1027415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7 h 1025839"/>
              <a:gd name="connsiteX1" fmla="*/ 612251 w 2600077"/>
              <a:gd name="connsiteY1" fmla="*/ 914439 h 1025839"/>
              <a:gd name="connsiteX2" fmla="*/ 1009815 w 2600077"/>
              <a:gd name="connsiteY2" fmla="*/ 214724 h 1025839"/>
              <a:gd name="connsiteX3" fmla="*/ 1304014 w 2600077"/>
              <a:gd name="connsiteY3" fmla="*/ 39 h 1025839"/>
              <a:gd name="connsiteX4" fmla="*/ 1606164 w 2600077"/>
              <a:gd name="connsiteY4" fmla="*/ 222676 h 1025839"/>
              <a:gd name="connsiteX5" fmla="*/ 1884460 w 2600077"/>
              <a:gd name="connsiteY5" fmla="*/ 819023 h 1025839"/>
              <a:gd name="connsiteX6" fmla="*/ 2600077 w 2600077"/>
              <a:gd name="connsiteY6" fmla="*/ 1009854 h 1025839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750 h 1025832"/>
              <a:gd name="connsiteX1" fmla="*/ 612251 w 2600077"/>
              <a:gd name="connsiteY1" fmla="*/ 914432 h 1025832"/>
              <a:gd name="connsiteX2" fmla="*/ 1009815 w 2600077"/>
              <a:gd name="connsiteY2" fmla="*/ 214717 h 1025832"/>
              <a:gd name="connsiteX3" fmla="*/ 1304014 w 2600077"/>
              <a:gd name="connsiteY3" fmla="*/ 32 h 1025832"/>
              <a:gd name="connsiteX4" fmla="*/ 1606164 w 2600077"/>
              <a:gd name="connsiteY4" fmla="*/ 222669 h 1025832"/>
              <a:gd name="connsiteX5" fmla="*/ 1884460 w 2600077"/>
              <a:gd name="connsiteY5" fmla="*/ 819016 h 1025832"/>
              <a:gd name="connsiteX6" fmla="*/ 2600077 w 2600077"/>
              <a:gd name="connsiteY6" fmla="*/ 1009847 h 1025832"/>
              <a:gd name="connsiteX0" fmla="*/ 0 w 2600077"/>
              <a:gd name="connsiteY0" fmla="*/ 1025836 h 1025918"/>
              <a:gd name="connsiteX1" fmla="*/ 612251 w 2600077"/>
              <a:gd name="connsiteY1" fmla="*/ 914518 h 1025918"/>
              <a:gd name="connsiteX2" fmla="*/ 1009815 w 2600077"/>
              <a:gd name="connsiteY2" fmla="*/ 214803 h 1025918"/>
              <a:gd name="connsiteX3" fmla="*/ 1304014 w 2600077"/>
              <a:gd name="connsiteY3" fmla="*/ 118 h 1025918"/>
              <a:gd name="connsiteX4" fmla="*/ 1558456 w 2600077"/>
              <a:gd name="connsiteY4" fmla="*/ 230707 h 1025918"/>
              <a:gd name="connsiteX5" fmla="*/ 1884460 w 2600077"/>
              <a:gd name="connsiteY5" fmla="*/ 819102 h 1025918"/>
              <a:gd name="connsiteX6" fmla="*/ 2600077 w 2600077"/>
              <a:gd name="connsiteY6" fmla="*/ 1009933 h 1025918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884460 w 2600077"/>
              <a:gd name="connsiteY5" fmla="*/ 819102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836 h 1027742"/>
              <a:gd name="connsiteX1" fmla="*/ 612251 w 2600077"/>
              <a:gd name="connsiteY1" fmla="*/ 914518 h 1027742"/>
              <a:gd name="connsiteX2" fmla="*/ 1057523 w 2600077"/>
              <a:gd name="connsiteY2" fmla="*/ 214803 h 1027742"/>
              <a:gd name="connsiteX3" fmla="*/ 1304014 w 2600077"/>
              <a:gd name="connsiteY3" fmla="*/ 118 h 1027742"/>
              <a:gd name="connsiteX4" fmla="*/ 1558456 w 2600077"/>
              <a:gd name="connsiteY4" fmla="*/ 230707 h 1027742"/>
              <a:gd name="connsiteX5" fmla="*/ 1948071 w 2600077"/>
              <a:gd name="connsiteY5" fmla="*/ 874761 h 1027742"/>
              <a:gd name="connsiteX6" fmla="*/ 2600077 w 2600077"/>
              <a:gd name="connsiteY6" fmla="*/ 1009933 h 1027742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27624"/>
              <a:gd name="connsiteX1" fmla="*/ 612251 w 2600077"/>
              <a:gd name="connsiteY1" fmla="*/ 914400 h 1027624"/>
              <a:gd name="connsiteX2" fmla="*/ 1057523 w 2600077"/>
              <a:gd name="connsiteY2" fmla="*/ 214685 h 1027624"/>
              <a:gd name="connsiteX3" fmla="*/ 1304014 w 2600077"/>
              <a:gd name="connsiteY3" fmla="*/ 0 h 1027624"/>
              <a:gd name="connsiteX4" fmla="*/ 1542553 w 2600077"/>
              <a:gd name="connsiteY4" fmla="*/ 214686 h 1027624"/>
              <a:gd name="connsiteX5" fmla="*/ 1948071 w 2600077"/>
              <a:gd name="connsiteY5" fmla="*/ 874643 h 1027624"/>
              <a:gd name="connsiteX6" fmla="*/ 2600077 w 2600077"/>
              <a:gd name="connsiteY6" fmla="*/ 1009815 h 1027624"/>
              <a:gd name="connsiteX0" fmla="*/ 0 w 2600077"/>
              <a:gd name="connsiteY0" fmla="*/ 1025718 h 1033669"/>
              <a:gd name="connsiteX1" fmla="*/ 612251 w 2600077"/>
              <a:gd name="connsiteY1" fmla="*/ 914400 h 1033669"/>
              <a:gd name="connsiteX2" fmla="*/ 1057523 w 2600077"/>
              <a:gd name="connsiteY2" fmla="*/ 214685 h 1033669"/>
              <a:gd name="connsiteX3" fmla="*/ 1304014 w 2600077"/>
              <a:gd name="connsiteY3" fmla="*/ 0 h 1033669"/>
              <a:gd name="connsiteX4" fmla="*/ 1542553 w 2600077"/>
              <a:gd name="connsiteY4" fmla="*/ 214686 h 1033669"/>
              <a:gd name="connsiteX5" fmla="*/ 1948071 w 2600077"/>
              <a:gd name="connsiteY5" fmla="*/ 874643 h 1033669"/>
              <a:gd name="connsiteX6" fmla="*/ 2600077 w 2600077"/>
              <a:gd name="connsiteY6" fmla="*/ 1033669 h 1033669"/>
              <a:gd name="connsiteX0" fmla="*/ 0 w 2600077"/>
              <a:gd name="connsiteY0" fmla="*/ 1025749 h 1033700"/>
              <a:gd name="connsiteX1" fmla="*/ 612251 w 2600077"/>
              <a:gd name="connsiteY1" fmla="*/ 914431 h 1033700"/>
              <a:gd name="connsiteX2" fmla="*/ 1057523 w 2600077"/>
              <a:gd name="connsiteY2" fmla="*/ 214716 h 1033700"/>
              <a:gd name="connsiteX3" fmla="*/ 1304014 w 2600077"/>
              <a:gd name="connsiteY3" fmla="*/ 31 h 1033700"/>
              <a:gd name="connsiteX4" fmla="*/ 1558456 w 2600077"/>
              <a:gd name="connsiteY4" fmla="*/ 222668 h 1033700"/>
              <a:gd name="connsiteX5" fmla="*/ 1948071 w 2600077"/>
              <a:gd name="connsiteY5" fmla="*/ 874674 h 1033700"/>
              <a:gd name="connsiteX6" fmla="*/ 2600077 w 2600077"/>
              <a:gd name="connsiteY6" fmla="*/ 1033700 h 1033700"/>
              <a:gd name="connsiteX0" fmla="*/ 0 w 2600077"/>
              <a:gd name="connsiteY0" fmla="*/ 1026446 h 1034397"/>
              <a:gd name="connsiteX1" fmla="*/ 612251 w 2600077"/>
              <a:gd name="connsiteY1" fmla="*/ 915128 h 1034397"/>
              <a:gd name="connsiteX2" fmla="*/ 1057523 w 2600077"/>
              <a:gd name="connsiteY2" fmla="*/ 215413 h 1034397"/>
              <a:gd name="connsiteX3" fmla="*/ 1304014 w 2600077"/>
              <a:gd name="connsiteY3" fmla="*/ 728 h 1034397"/>
              <a:gd name="connsiteX4" fmla="*/ 1558456 w 2600077"/>
              <a:gd name="connsiteY4" fmla="*/ 223365 h 1034397"/>
              <a:gd name="connsiteX5" fmla="*/ 1948071 w 2600077"/>
              <a:gd name="connsiteY5" fmla="*/ 875371 h 1034397"/>
              <a:gd name="connsiteX6" fmla="*/ 2600077 w 2600077"/>
              <a:gd name="connsiteY6" fmla="*/ 1034397 h 1034397"/>
              <a:gd name="connsiteX0" fmla="*/ 0 w 2600077"/>
              <a:gd name="connsiteY0" fmla="*/ 1025791 h 1033742"/>
              <a:gd name="connsiteX1" fmla="*/ 612251 w 2600077"/>
              <a:gd name="connsiteY1" fmla="*/ 914473 h 1033742"/>
              <a:gd name="connsiteX2" fmla="*/ 1057523 w 2600077"/>
              <a:gd name="connsiteY2" fmla="*/ 214758 h 1033742"/>
              <a:gd name="connsiteX3" fmla="*/ 1304014 w 2600077"/>
              <a:gd name="connsiteY3" fmla="*/ 73 h 1033742"/>
              <a:gd name="connsiteX4" fmla="*/ 1558456 w 2600077"/>
              <a:gd name="connsiteY4" fmla="*/ 222710 h 1033742"/>
              <a:gd name="connsiteX5" fmla="*/ 1948071 w 2600077"/>
              <a:gd name="connsiteY5" fmla="*/ 874716 h 1033742"/>
              <a:gd name="connsiteX6" fmla="*/ 2600077 w 2600077"/>
              <a:gd name="connsiteY6" fmla="*/ 1033742 h 1033742"/>
              <a:gd name="connsiteX0" fmla="*/ 0 w 2600077"/>
              <a:gd name="connsiteY0" fmla="*/ 1025830 h 1033781"/>
              <a:gd name="connsiteX1" fmla="*/ 612251 w 2600077"/>
              <a:gd name="connsiteY1" fmla="*/ 914512 h 1033781"/>
              <a:gd name="connsiteX2" fmla="*/ 1057523 w 2600077"/>
              <a:gd name="connsiteY2" fmla="*/ 214797 h 1033781"/>
              <a:gd name="connsiteX3" fmla="*/ 1304014 w 2600077"/>
              <a:gd name="connsiteY3" fmla="*/ 112 h 1033781"/>
              <a:gd name="connsiteX4" fmla="*/ 1558456 w 2600077"/>
              <a:gd name="connsiteY4" fmla="*/ 222749 h 1033781"/>
              <a:gd name="connsiteX5" fmla="*/ 1948071 w 2600077"/>
              <a:gd name="connsiteY5" fmla="*/ 874755 h 1033781"/>
              <a:gd name="connsiteX6" fmla="*/ 2600077 w 2600077"/>
              <a:gd name="connsiteY6" fmla="*/ 1033781 h 1033781"/>
              <a:gd name="connsiteX0" fmla="*/ 0 w 2600077"/>
              <a:gd name="connsiteY0" fmla="*/ 1025819 h 1033770"/>
              <a:gd name="connsiteX1" fmla="*/ 612251 w 2600077"/>
              <a:gd name="connsiteY1" fmla="*/ 914501 h 1033770"/>
              <a:gd name="connsiteX2" fmla="*/ 1057523 w 2600077"/>
              <a:gd name="connsiteY2" fmla="*/ 214786 h 1033770"/>
              <a:gd name="connsiteX3" fmla="*/ 1304014 w 2600077"/>
              <a:gd name="connsiteY3" fmla="*/ 101 h 1033770"/>
              <a:gd name="connsiteX4" fmla="*/ 1558456 w 2600077"/>
              <a:gd name="connsiteY4" fmla="*/ 222738 h 1033770"/>
              <a:gd name="connsiteX5" fmla="*/ 1948071 w 2600077"/>
              <a:gd name="connsiteY5" fmla="*/ 874744 h 1033770"/>
              <a:gd name="connsiteX6" fmla="*/ 2600077 w 2600077"/>
              <a:gd name="connsiteY6" fmla="*/ 1033770 h 1033770"/>
              <a:gd name="connsiteX0" fmla="*/ 0 w 2600077"/>
              <a:gd name="connsiteY0" fmla="*/ 1025742 h 1033693"/>
              <a:gd name="connsiteX1" fmla="*/ 612251 w 2600077"/>
              <a:gd name="connsiteY1" fmla="*/ 914424 h 1033693"/>
              <a:gd name="connsiteX2" fmla="*/ 1057523 w 2600077"/>
              <a:gd name="connsiteY2" fmla="*/ 214709 h 1033693"/>
              <a:gd name="connsiteX3" fmla="*/ 1304014 w 2600077"/>
              <a:gd name="connsiteY3" fmla="*/ 24 h 1033693"/>
              <a:gd name="connsiteX4" fmla="*/ 1554123 w 2600077"/>
              <a:gd name="connsiteY4" fmla="*/ 209660 h 1033693"/>
              <a:gd name="connsiteX5" fmla="*/ 1948071 w 2600077"/>
              <a:gd name="connsiteY5" fmla="*/ 874667 h 1033693"/>
              <a:gd name="connsiteX6" fmla="*/ 2600077 w 2600077"/>
              <a:gd name="connsiteY6" fmla="*/ 1033693 h 1033693"/>
              <a:gd name="connsiteX0" fmla="*/ 0 w 2600077"/>
              <a:gd name="connsiteY0" fmla="*/ 1025920 h 1033871"/>
              <a:gd name="connsiteX1" fmla="*/ 612251 w 2600077"/>
              <a:gd name="connsiteY1" fmla="*/ 914602 h 1033871"/>
              <a:gd name="connsiteX2" fmla="*/ 1057523 w 2600077"/>
              <a:gd name="connsiteY2" fmla="*/ 214887 h 1033871"/>
              <a:gd name="connsiteX3" fmla="*/ 1304014 w 2600077"/>
              <a:gd name="connsiteY3" fmla="*/ 202 h 1033871"/>
              <a:gd name="connsiteX4" fmla="*/ 1549789 w 2600077"/>
              <a:gd name="connsiteY4" fmla="*/ 201171 h 1033871"/>
              <a:gd name="connsiteX5" fmla="*/ 1948071 w 2600077"/>
              <a:gd name="connsiteY5" fmla="*/ 874845 h 1033871"/>
              <a:gd name="connsiteX6" fmla="*/ 2600077 w 2600077"/>
              <a:gd name="connsiteY6" fmla="*/ 1033871 h 103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077" h="1033871">
                <a:moveTo>
                  <a:pt x="0" y="1025920"/>
                </a:moveTo>
                <a:cubicBezTo>
                  <a:pt x="233238" y="1026582"/>
                  <a:pt x="435997" y="1049774"/>
                  <a:pt x="612251" y="914602"/>
                </a:cubicBezTo>
                <a:cubicBezTo>
                  <a:pt x="788505" y="779430"/>
                  <a:pt x="942229" y="391141"/>
                  <a:pt x="1057523" y="214887"/>
                </a:cubicBezTo>
                <a:cubicBezTo>
                  <a:pt x="1172817" y="38633"/>
                  <a:pt x="1221970" y="2488"/>
                  <a:pt x="1304014" y="202"/>
                </a:cubicBezTo>
                <a:cubicBezTo>
                  <a:pt x="1386058" y="-2084"/>
                  <a:pt x="1454016" y="12021"/>
                  <a:pt x="1549789" y="201171"/>
                </a:cubicBezTo>
                <a:cubicBezTo>
                  <a:pt x="1645562" y="390321"/>
                  <a:pt x="1773023" y="736062"/>
                  <a:pt x="1948071" y="874845"/>
                </a:cubicBezTo>
                <a:cubicBezTo>
                  <a:pt x="2123119" y="1013628"/>
                  <a:pt x="2323769" y="1033872"/>
                  <a:pt x="2600077" y="10338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cxnSp>
        <p:nvCxnSpPr>
          <p:cNvPr id="24" name="Egyenes összekötő 23"/>
          <p:cNvCxnSpPr/>
          <p:nvPr/>
        </p:nvCxnSpPr>
        <p:spPr>
          <a:xfrm>
            <a:off x="4794779" y="775668"/>
            <a:ext cx="34563" cy="335899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23" idx="3"/>
          </p:cNvCxnSpPr>
          <p:nvPr/>
        </p:nvCxnSpPr>
        <p:spPr>
          <a:xfrm>
            <a:off x="4938528" y="966132"/>
            <a:ext cx="5114" cy="315900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4138488" y="3459149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177582" y="3130768"/>
            <a:ext cx="625887" cy="349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RP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328988" y="3626068"/>
            <a:ext cx="426856" cy="349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RP</a:t>
            </a:r>
            <a:endParaRPr lang="hu-HU" b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Egyenes összekötő nyíllal 28"/>
          <p:cNvCxnSpPr/>
          <p:nvPr/>
        </p:nvCxnSpPr>
        <p:spPr>
          <a:xfrm>
            <a:off x="4128963" y="3954449"/>
            <a:ext cx="80962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1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Mekkora lesz annak </a:t>
            </a:r>
            <a:r>
              <a:rPr lang="hu-HU" dirty="0"/>
              <a:t>a kölcsönösszegnek a „bérleti </a:t>
            </a:r>
            <a:r>
              <a:rPr lang="hu-HU" dirty="0" smtClean="0"/>
              <a:t>díja”, </a:t>
            </a:r>
            <a:r>
              <a:rPr lang="hu-HU" dirty="0"/>
              <a:t>amit </a:t>
            </a:r>
            <a:r>
              <a:rPr lang="hu-HU" i="1" dirty="0" smtClean="0"/>
              <a:t>n </a:t>
            </a:r>
            <a:r>
              <a:rPr lang="hu-HU" dirty="0"/>
              <a:t>év múlva, </a:t>
            </a:r>
            <a:r>
              <a:rPr lang="hu-HU" dirty="0" smtClean="0"/>
              <a:t>adott kockázat </a:t>
            </a:r>
            <a:r>
              <a:rPr lang="hu-HU" dirty="0"/>
              <a:t>mellett </a:t>
            </a:r>
            <a:r>
              <a:rPr lang="hu-HU" dirty="0" smtClean="0"/>
              <a:t>adnak </a:t>
            </a:r>
            <a:r>
              <a:rPr lang="hu-HU" dirty="0"/>
              <a:t>majd </a:t>
            </a:r>
            <a:r>
              <a:rPr lang="hu-HU" dirty="0" smtClean="0"/>
              <a:t>vissza? </a:t>
            </a:r>
          </a:p>
          <a:p>
            <a:pPr lvl="1"/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/>
              <a:t> kölcsönadott összeg</a:t>
            </a:r>
          </a:p>
          <a:p>
            <a:pPr lvl="2"/>
            <a:r>
              <a:rPr lang="hu-HU" dirty="0" smtClean="0"/>
              <a:t>Jelenbeli </a:t>
            </a:r>
            <a:r>
              <a:rPr lang="hu-HU" dirty="0"/>
              <a:t>és </a:t>
            </a:r>
            <a:r>
              <a:rPr lang="hu-HU" dirty="0" smtClean="0"/>
              <a:t>biztos</a:t>
            </a:r>
          </a:p>
          <a:p>
            <a:pPr lvl="1"/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 smtClean="0"/>
              <a:t>  visszakapott összeg</a:t>
            </a:r>
          </a:p>
          <a:p>
            <a:pPr lvl="2"/>
            <a:r>
              <a:rPr lang="hu-HU" dirty="0" smtClean="0"/>
              <a:t>Jövőbeli és kockázatos</a:t>
            </a:r>
          </a:p>
          <a:p>
            <a:pPr lvl="1"/>
            <a:r>
              <a:rPr lang="hu-HU" dirty="0" smtClean="0"/>
              <a:t>Azaz két </a:t>
            </a:r>
            <a:r>
              <a:rPr lang="hu-HU" dirty="0"/>
              <a:t>okból </a:t>
            </a:r>
            <a:r>
              <a:rPr lang="hu-HU" dirty="0" smtClean="0"/>
              <a:t>kell majd kamatot fizetni érte</a:t>
            </a:r>
          </a:p>
          <a:p>
            <a:pPr lvl="2"/>
            <a:r>
              <a:rPr lang="hu-HU" dirty="0" smtClean="0"/>
              <a:t>Az </a:t>
            </a:r>
            <a:r>
              <a:rPr lang="hu-HU" dirty="0"/>
              <a:t>időért és a </a:t>
            </a:r>
            <a:r>
              <a:rPr lang="hu-HU" dirty="0" smtClean="0"/>
              <a:t>kockáztatásért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24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időért járó részt már ismerjük: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sz="1600" dirty="0" smtClean="0"/>
          </a:p>
          <a:p>
            <a:r>
              <a:rPr lang="hu-HU" dirty="0" smtClean="0"/>
              <a:t>Miként kapjuk meg az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/>
              <a:t>váltószámot?</a:t>
            </a:r>
          </a:p>
          <a:p>
            <a:pPr lvl="1"/>
            <a:r>
              <a:rPr lang="hu-HU" dirty="0" smtClean="0"/>
              <a:t>Fontos feltételezés: A </a:t>
            </a:r>
            <a:r>
              <a:rPr lang="hu-HU" dirty="0"/>
              <a:t>kockázat nagysága </a:t>
            </a:r>
            <a:r>
              <a:rPr lang="hu-HU" dirty="0" smtClean="0"/>
              <a:t>az egységnyi időre eső szórás (a </a:t>
            </a:r>
            <a:r>
              <a:rPr lang="hu-HU" dirty="0" err="1" smtClean="0"/>
              <a:t>volatilitás</a:t>
            </a:r>
            <a:r>
              <a:rPr lang="hu-HU" dirty="0" smtClean="0"/>
              <a:t>) és az idő függvénye</a:t>
            </a:r>
            <a:r>
              <a:rPr lang="hu-HU" dirty="0"/>
              <a:t>.</a:t>
            </a:r>
          </a:p>
          <a:p>
            <a:pPr marL="811213" lvl="3" indent="-192088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dirty="0"/>
              <a:t> kockázatos pénzösszeg sok véletlen esemény eredőjeként alakul, amik időben állandó intenzitással érkezhetnek. </a:t>
            </a:r>
          </a:p>
          <a:p>
            <a:pPr marL="811213" lvl="3" indent="-192088"/>
            <a:r>
              <a:rPr lang="hu-HU" dirty="0"/>
              <a:t>Egy távolabbi időpontra vonatkozó kockázatosság azért nagyobb, mert a kockázatosságot okozó faktoroknak több ideje van hatni, véletlenséget okozni. </a:t>
            </a:r>
          </a:p>
          <a:p>
            <a:pPr marL="811213" lvl="3" indent="-192088"/>
            <a:r>
              <a:rPr lang="hu-HU" dirty="0" smtClean="0"/>
              <a:t>(</a:t>
            </a:r>
            <a:r>
              <a:rPr lang="hu-HU" dirty="0"/>
              <a:t>Ez is) a kamatos kamat logikáját </a:t>
            </a:r>
            <a:r>
              <a:rPr lang="hu-HU" dirty="0" smtClean="0"/>
              <a:t>követi (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hu-HU" dirty="0" smtClean="0"/>
              <a:t> a kockázati hozamprémium). Figyelem: itt 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 smtClean="0"/>
              <a:t> nem az évek közötti váltást jelöli!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25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752399"/>
              </p:ext>
            </p:extLst>
          </p:nvPr>
        </p:nvGraphicFramePr>
        <p:xfrm>
          <a:off x="4524122" y="4858409"/>
          <a:ext cx="37528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2298600" imgH="406080" progId="Equation.3">
                  <p:embed/>
                </p:oleObj>
              </mc:Choice>
              <mc:Fallback>
                <p:oleObj name="Equation" r:id="rId4" imgW="2298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122" y="4858409"/>
                        <a:ext cx="3752850" cy="681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433726"/>
              </p:ext>
            </p:extLst>
          </p:nvPr>
        </p:nvGraphicFramePr>
        <p:xfrm>
          <a:off x="3134178" y="463403"/>
          <a:ext cx="35655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1968480" imgH="431640" progId="Equation.3">
                  <p:embed/>
                </p:oleObj>
              </mc:Choice>
              <mc:Fallback>
                <p:oleObj name="Equation" r:id="rId6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178" y="463403"/>
                        <a:ext cx="356552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30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Az 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hu-HU" dirty="0" smtClean="0"/>
              <a:t> </a:t>
            </a:r>
            <a:r>
              <a:rPr lang="hu-HU" dirty="0"/>
              <a:t>kockázati hozamprémiumok egy-egy ember esetén mutatják az adott kockázat vállalásának </a:t>
            </a:r>
            <a:r>
              <a:rPr lang="hu-HU" dirty="0" smtClean="0"/>
              <a:t>rezervációs </a:t>
            </a:r>
            <a:r>
              <a:rPr lang="hu-HU" dirty="0"/>
              <a:t>árát. 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/>
              <a:t>ilyen jellegű preferenciákkal </a:t>
            </a:r>
            <a:r>
              <a:rPr lang="hu-HU" dirty="0" smtClean="0"/>
              <a:t>rendelkező emberek </a:t>
            </a:r>
            <a:r>
              <a:rPr lang="hu-HU" dirty="0"/>
              <a:t>sokasága végül minden </a:t>
            </a:r>
            <a:r>
              <a:rPr lang="hu-HU" dirty="0" smtClean="0"/>
              <a:t>egyes kockázati szinthez külön-külön piaci árakat,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hu-HU" dirty="0" err="1" smtClean="0"/>
              <a:t>-ket</a:t>
            </a:r>
            <a:r>
              <a:rPr lang="hu-HU" dirty="0" smtClean="0"/>
              <a:t>, alakít ki.</a:t>
            </a:r>
          </a:p>
          <a:p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hu-HU" dirty="0" smtClean="0"/>
              <a:t> „hozzáadódik” az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i="1" dirty="0" smtClean="0"/>
              <a:t> </a:t>
            </a:r>
            <a:r>
              <a:rPr lang="hu-HU" dirty="0" smtClean="0"/>
              <a:t>időért járó prémiumhoz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26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234547"/>
              </p:ext>
            </p:extLst>
          </p:nvPr>
        </p:nvGraphicFramePr>
        <p:xfrm>
          <a:off x="1752538" y="3332031"/>
          <a:ext cx="65246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3733560" imgH="634680" progId="Equation.3">
                  <p:embed/>
                </p:oleObj>
              </mc:Choice>
              <mc:Fallback>
                <p:oleObj name="Equation" r:id="rId4" imgW="37335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538" y="3332031"/>
                        <a:ext cx="652462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141496"/>
              </p:ext>
            </p:extLst>
          </p:nvPr>
        </p:nvGraphicFramePr>
        <p:xfrm>
          <a:off x="3661414" y="4700723"/>
          <a:ext cx="26273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1498600" imgH="457200" progId="Equation.3">
                  <p:embed/>
                </p:oleObj>
              </mc:Choice>
              <mc:Fallback>
                <p:oleObj name="Equation" r:id="rId6" imgW="14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414" y="4700723"/>
                        <a:ext cx="262731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38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3"/>
          <p:cNvSpPr>
            <a:spLocks noGrp="1"/>
          </p:cNvSpPr>
          <p:nvPr>
            <p:ph idx="1"/>
          </p:nvPr>
        </p:nvSpPr>
        <p:spPr>
          <a:xfrm>
            <a:off x="1038154" y="4548285"/>
            <a:ext cx="7768962" cy="917488"/>
          </a:xfrm>
        </p:spPr>
        <p:txBody>
          <a:bodyPr/>
          <a:lstStyle/>
          <a:p>
            <a:pPr lvl="1"/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dirty="0" smtClean="0"/>
              <a:t> (tőkeköltség, „diszkonttényező”) az </a:t>
            </a:r>
            <a:r>
              <a:rPr lang="hu-HU" dirty="0"/>
              <a:t>időért és a kockázatért járó prémiumokat is </a:t>
            </a:r>
            <a:r>
              <a:rPr lang="hu-HU" dirty="0" smtClean="0"/>
              <a:t>tartalmazza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27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2517567" y="156836"/>
            <a:ext cx="4987639" cy="4395258"/>
            <a:chOff x="1878774" y="189081"/>
            <a:chExt cx="5803337" cy="5114076"/>
          </a:xfrm>
        </p:grpSpPr>
        <p:grpSp>
          <p:nvGrpSpPr>
            <p:cNvPr id="31" name="Csoportba foglalás 30"/>
            <p:cNvGrpSpPr/>
            <p:nvPr/>
          </p:nvGrpSpPr>
          <p:grpSpPr>
            <a:xfrm>
              <a:off x="2357154" y="189081"/>
              <a:ext cx="5324957" cy="4684342"/>
              <a:chOff x="1547664" y="260647"/>
              <a:chExt cx="5256584" cy="4896545"/>
            </a:xfrm>
          </p:grpSpPr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547664" y="5157192"/>
                <a:ext cx="5256584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 sz="1100">
                  <a:solidFill>
                    <a:srgbClr val="465562"/>
                  </a:solidFill>
                </a:endParaRPr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 flipV="1">
                <a:off x="1547664" y="260647"/>
                <a:ext cx="0" cy="4896544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 sz="1100">
                  <a:solidFill>
                    <a:srgbClr val="465562"/>
                  </a:solidFill>
                </a:endParaRPr>
              </a:p>
            </p:txBody>
          </p:sp>
        </p:grp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3437462" y="4873423"/>
              <a:ext cx="4183948" cy="429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l-GR" sz="18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l-GR" sz="1800" b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hu-HU" sz="18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hu-HU" sz="1800" b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hu-HU" sz="1800" b="1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68334" y="203784"/>
              <a:ext cx="236559" cy="429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hu-HU" sz="1800" b="1" i="1" dirty="0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hu-HU" sz="1800" b="1" baseline="-25000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78774" y="4018977"/>
              <a:ext cx="388960" cy="752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hu-HU" sz="1800" b="1" i="1" dirty="0" err="1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hu-HU" sz="1800" b="1" i="1" baseline="-25000" dirty="0" err="1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hu-HU" sz="18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spcBef>
                  <a:spcPct val="50000"/>
                </a:spcBef>
              </a:pPr>
              <a:endParaRPr lang="hu-HU" sz="1800" b="1" baseline="-25000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668889" y="2859284"/>
              <a:ext cx="603842" cy="393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hu-HU" sz="1600" b="1" i="1" dirty="0" err="1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hu-HU" sz="1600" b="1" i="1" baseline="-25000" dirty="0" err="1" smtClean="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RP</a:t>
              </a:r>
              <a:endParaRPr lang="hu-HU" sz="1600" b="1" baseline="-25000" dirty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Szabadkézi sokszög 37"/>
            <p:cNvSpPr/>
            <p:nvPr/>
          </p:nvSpPr>
          <p:spPr>
            <a:xfrm>
              <a:off x="2363607" y="1109535"/>
              <a:ext cx="4476750" cy="3215973"/>
            </a:xfrm>
            <a:custGeom>
              <a:avLst/>
              <a:gdLst>
                <a:gd name="connsiteX0" fmla="*/ 0 w 4857750"/>
                <a:gd name="connsiteY0" fmla="*/ 2257425 h 2257425"/>
                <a:gd name="connsiteX1" fmla="*/ 1381125 w 4857750"/>
                <a:gd name="connsiteY1" fmla="*/ 1752600 h 2257425"/>
                <a:gd name="connsiteX2" fmla="*/ 2581275 w 4857750"/>
                <a:gd name="connsiteY2" fmla="*/ 542925 h 2257425"/>
                <a:gd name="connsiteX3" fmla="*/ 4857750 w 4857750"/>
                <a:gd name="connsiteY3" fmla="*/ 0 h 2257425"/>
                <a:gd name="connsiteX0" fmla="*/ 0 w 4533900"/>
                <a:gd name="connsiteY0" fmla="*/ 2514152 h 2514152"/>
                <a:gd name="connsiteX1" fmla="*/ 1381125 w 4533900"/>
                <a:gd name="connsiteY1" fmla="*/ 2009327 h 2514152"/>
                <a:gd name="connsiteX2" fmla="*/ 2581275 w 4533900"/>
                <a:gd name="connsiteY2" fmla="*/ 799652 h 2514152"/>
                <a:gd name="connsiteX3" fmla="*/ 4533900 w 4533900"/>
                <a:gd name="connsiteY3" fmla="*/ 0 h 2514152"/>
                <a:gd name="connsiteX0" fmla="*/ 0 w 4533900"/>
                <a:gd name="connsiteY0" fmla="*/ 2514152 h 2514152"/>
                <a:gd name="connsiteX1" fmla="*/ 1381125 w 4533900"/>
                <a:gd name="connsiteY1" fmla="*/ 2009327 h 2514152"/>
                <a:gd name="connsiteX2" fmla="*/ 2581275 w 4533900"/>
                <a:gd name="connsiteY2" fmla="*/ 799652 h 2514152"/>
                <a:gd name="connsiteX3" fmla="*/ 4533900 w 4533900"/>
                <a:gd name="connsiteY3" fmla="*/ 0 h 2514152"/>
                <a:gd name="connsiteX0" fmla="*/ 0 w 4410075"/>
                <a:gd name="connsiteY0" fmla="*/ 2779731 h 2779731"/>
                <a:gd name="connsiteX1" fmla="*/ 1381125 w 4410075"/>
                <a:gd name="connsiteY1" fmla="*/ 2274906 h 2779731"/>
                <a:gd name="connsiteX2" fmla="*/ 2581275 w 4410075"/>
                <a:gd name="connsiteY2" fmla="*/ 1065231 h 2779731"/>
                <a:gd name="connsiteX3" fmla="*/ 4410075 w 4410075"/>
                <a:gd name="connsiteY3" fmla="*/ 0 h 2779731"/>
                <a:gd name="connsiteX0" fmla="*/ 0 w 4410075"/>
                <a:gd name="connsiteY0" fmla="*/ 2779731 h 2779731"/>
                <a:gd name="connsiteX1" fmla="*/ 1381125 w 4410075"/>
                <a:gd name="connsiteY1" fmla="*/ 2274906 h 2779731"/>
                <a:gd name="connsiteX2" fmla="*/ 2838450 w 4410075"/>
                <a:gd name="connsiteY2" fmla="*/ 755389 h 2779731"/>
                <a:gd name="connsiteX3" fmla="*/ 4410075 w 4410075"/>
                <a:gd name="connsiteY3" fmla="*/ 0 h 2779731"/>
                <a:gd name="connsiteX0" fmla="*/ 0 w 4381500"/>
                <a:gd name="connsiteY0" fmla="*/ 2903668 h 2903668"/>
                <a:gd name="connsiteX1" fmla="*/ 1381125 w 4381500"/>
                <a:gd name="connsiteY1" fmla="*/ 2398843 h 2903668"/>
                <a:gd name="connsiteX2" fmla="*/ 2838450 w 4381500"/>
                <a:gd name="connsiteY2" fmla="*/ 879326 h 2903668"/>
                <a:gd name="connsiteX3" fmla="*/ 4381500 w 4381500"/>
                <a:gd name="connsiteY3" fmla="*/ 0 h 2903668"/>
                <a:gd name="connsiteX0" fmla="*/ 0 w 4381500"/>
                <a:gd name="connsiteY0" fmla="*/ 2903668 h 2903668"/>
                <a:gd name="connsiteX1" fmla="*/ 1381125 w 4381500"/>
                <a:gd name="connsiteY1" fmla="*/ 2398843 h 2903668"/>
                <a:gd name="connsiteX2" fmla="*/ 2838450 w 4381500"/>
                <a:gd name="connsiteY2" fmla="*/ 879326 h 2903668"/>
                <a:gd name="connsiteX3" fmla="*/ 4381500 w 4381500"/>
                <a:gd name="connsiteY3" fmla="*/ 0 h 2903668"/>
                <a:gd name="connsiteX0" fmla="*/ 0 w 4476750"/>
                <a:gd name="connsiteY0" fmla="*/ 2877110 h 2877110"/>
                <a:gd name="connsiteX1" fmla="*/ 1381125 w 4476750"/>
                <a:gd name="connsiteY1" fmla="*/ 2372285 h 2877110"/>
                <a:gd name="connsiteX2" fmla="*/ 2838450 w 4476750"/>
                <a:gd name="connsiteY2" fmla="*/ 852768 h 2877110"/>
                <a:gd name="connsiteX3" fmla="*/ 4476750 w 4476750"/>
                <a:gd name="connsiteY3" fmla="*/ 0 h 2877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50" h="2877110">
                  <a:moveTo>
                    <a:pt x="0" y="2877110"/>
                  </a:moveTo>
                  <a:cubicBezTo>
                    <a:pt x="475456" y="2767572"/>
                    <a:pt x="908050" y="2709675"/>
                    <a:pt x="1381125" y="2372285"/>
                  </a:cubicBezTo>
                  <a:cubicBezTo>
                    <a:pt x="1854200" y="2034895"/>
                    <a:pt x="2322512" y="1248149"/>
                    <a:pt x="2838450" y="852768"/>
                  </a:cubicBezTo>
                  <a:cubicBezTo>
                    <a:pt x="3354388" y="457387"/>
                    <a:pt x="4066381" y="488371"/>
                    <a:pt x="4476750" y="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sz="1100">
                <a:solidFill>
                  <a:srgbClr val="465562"/>
                </a:solidFill>
              </a:endParaRPr>
            </a:p>
          </p:txBody>
        </p:sp>
        <p:cxnSp>
          <p:nvCxnSpPr>
            <p:cNvPr id="39" name="Egyenes összekötő 38"/>
            <p:cNvCxnSpPr/>
            <p:nvPr/>
          </p:nvCxnSpPr>
          <p:spPr>
            <a:xfrm flipH="1">
              <a:off x="2363608" y="4338509"/>
              <a:ext cx="50673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zis 39"/>
            <p:cNvSpPr/>
            <p:nvPr/>
          </p:nvSpPr>
          <p:spPr>
            <a:xfrm>
              <a:off x="2280190" y="4272976"/>
              <a:ext cx="144000" cy="1357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100">
                <a:solidFill>
                  <a:srgbClr val="FFFFFF"/>
                </a:solidFill>
              </a:endParaRPr>
            </a:p>
          </p:txBody>
        </p:sp>
        <p:sp>
          <p:nvSpPr>
            <p:cNvPr id="41" name="Jobb oldali kapcsos zárójel 40"/>
            <p:cNvSpPr/>
            <p:nvPr/>
          </p:nvSpPr>
          <p:spPr>
            <a:xfrm>
              <a:off x="5535433" y="1852484"/>
              <a:ext cx="266700" cy="2473024"/>
            </a:xfrm>
            <a:prstGeom prst="rightBrace">
              <a:avLst>
                <a:gd name="adj1" fmla="val 22619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sz="1100">
                <a:solidFill>
                  <a:srgbClr val="46556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13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Itt pénzt cserélnek pénzre</a:t>
            </a:r>
          </a:p>
          <a:p>
            <a:pPr lvl="1"/>
            <a:r>
              <a:rPr lang="hu-HU" dirty="0" smtClean="0"/>
              <a:t>Különböznek időtávok </a:t>
            </a:r>
            <a:r>
              <a:rPr lang="hu-HU" dirty="0"/>
              <a:t>és </a:t>
            </a:r>
            <a:r>
              <a:rPr lang="hu-HU" dirty="0" smtClean="0"/>
              <a:t>kockázatok </a:t>
            </a:r>
          </a:p>
          <a:p>
            <a:pPr lvl="2"/>
            <a:r>
              <a:rPr lang="hu-HU" dirty="0" smtClean="0"/>
              <a:t>Jelenbeli pénzt későbbi </a:t>
            </a:r>
            <a:r>
              <a:rPr lang="hu-HU" dirty="0"/>
              <a:t>időpont(ok)</a:t>
            </a:r>
            <a:r>
              <a:rPr lang="hu-HU" dirty="0" err="1"/>
              <a:t>ra</a:t>
            </a:r>
            <a:r>
              <a:rPr lang="hu-HU" dirty="0"/>
              <a:t> szóló pénzjövedelem </a:t>
            </a:r>
            <a:r>
              <a:rPr lang="hu-HU" dirty="0" smtClean="0"/>
              <a:t>ígéretéért</a:t>
            </a:r>
          </a:p>
          <a:p>
            <a:pPr lvl="1"/>
            <a:r>
              <a:rPr lang="hu-HU" dirty="0" smtClean="0"/>
              <a:t>A pénztőke a pénzpiacon (tőkepiacon) szinte végtelen </a:t>
            </a:r>
            <a:r>
              <a:rPr lang="hu-HU" dirty="0"/>
              <a:t>mennyiségben </a:t>
            </a:r>
            <a:r>
              <a:rPr lang="hu-HU" dirty="0" smtClean="0"/>
              <a:t>rendelkezésre áll.</a:t>
            </a:r>
          </a:p>
          <a:p>
            <a:pPr lvl="2"/>
            <a:r>
              <a:rPr lang="hu-HU" dirty="0" smtClean="0"/>
              <a:t>Mivel </a:t>
            </a:r>
            <a:r>
              <a:rPr lang="hu-HU" dirty="0"/>
              <a:t>végtelennek tekintjük, kölcsönvételekor, használatakor nem számolunk növekvő </a:t>
            </a:r>
            <a:r>
              <a:rPr lang="hu-HU" dirty="0" smtClean="0"/>
              <a:t>határköltségekkel.</a:t>
            </a:r>
          </a:p>
          <a:p>
            <a:pPr lvl="3"/>
            <a:r>
              <a:rPr lang="hu-HU" dirty="0" smtClean="0"/>
              <a:t>A </a:t>
            </a:r>
            <a:r>
              <a:rPr lang="hu-HU" dirty="0"/>
              <a:t>máshonnan elvonásnak </a:t>
            </a:r>
            <a:r>
              <a:rPr lang="hu-HU" dirty="0" smtClean="0"/>
              <a:t>végtelen mennyiségnél </a:t>
            </a:r>
            <a:r>
              <a:rPr lang="hu-HU" dirty="0"/>
              <a:t>nincsenek emelkedő </a:t>
            </a:r>
            <a:r>
              <a:rPr lang="hu-HU" dirty="0" smtClean="0"/>
              <a:t>alternatíva költségei</a:t>
            </a:r>
            <a:r>
              <a:rPr lang="hu-HU" dirty="0"/>
              <a:t>.</a:t>
            </a:r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1.5.3 Pénztőke piaci </a:t>
            </a:r>
            <a:r>
              <a:rPr lang="hu-HU" dirty="0" smtClean="0"/>
              <a:t>árazódása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28</a:t>
            </a:fld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29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hu-HU" dirty="0" smtClean="0"/>
              <a:t>A pénzpiac (a tőkepiac) hatékony piac</a:t>
            </a:r>
          </a:p>
          <a:p>
            <a:pPr lvl="2"/>
            <a:r>
              <a:rPr lang="hu-HU" dirty="0" smtClean="0"/>
              <a:t>Hatékony </a:t>
            </a:r>
            <a:r>
              <a:rPr lang="hu-HU" dirty="0"/>
              <a:t>piacok </a:t>
            </a:r>
            <a:r>
              <a:rPr lang="hu-HU" dirty="0" smtClean="0"/>
              <a:t>hipotézise</a:t>
            </a:r>
          </a:p>
          <a:p>
            <a:pPr lvl="3"/>
            <a:r>
              <a:rPr lang="hu-HU" dirty="0" smtClean="0"/>
              <a:t>Tökéletes </a:t>
            </a:r>
            <a:r>
              <a:rPr lang="hu-HU" dirty="0"/>
              <a:t>piaci </a:t>
            </a:r>
            <a:r>
              <a:rPr lang="hu-HU" dirty="0" smtClean="0"/>
              <a:t>árazás: a </a:t>
            </a:r>
            <a:r>
              <a:rPr lang="hu-HU" dirty="0"/>
              <a:t>piaci árak minden pillanatban az akkor rendelkezésre álló összes információt teljességgel tükrözik. </a:t>
            </a:r>
            <a:endParaRPr lang="hu-HU" dirty="0" smtClean="0"/>
          </a:p>
          <a:p>
            <a:pPr lvl="2"/>
            <a:r>
              <a:rPr lang="hu-HU" dirty="0" smtClean="0"/>
              <a:t>A </a:t>
            </a:r>
            <a:r>
              <a:rPr lang="hu-HU" dirty="0"/>
              <a:t>pénztőke piacán igencsak precíz, racionálisan képzett, reális árak kell, hogy kialakuljanak. </a:t>
            </a:r>
            <a:endParaRPr lang="hu-HU" dirty="0" smtClean="0"/>
          </a:p>
          <a:p>
            <a:pPr lvl="2"/>
            <a:r>
              <a:rPr lang="hu-HU" dirty="0" smtClean="0"/>
              <a:t>A </a:t>
            </a:r>
            <a:r>
              <a:rPr lang="hu-HU" dirty="0"/>
              <a:t>közgazdaságilag „ugyanazt” ugyanolyanra kell értékeljék. </a:t>
            </a:r>
            <a:endParaRPr lang="hu-HU" dirty="0" smtClean="0"/>
          </a:p>
          <a:p>
            <a:pPr lvl="3"/>
            <a:r>
              <a:rPr lang="hu-HU" dirty="0" smtClean="0"/>
              <a:t>Itt a közgazdaságilag </a:t>
            </a:r>
            <a:r>
              <a:rPr lang="hu-HU" dirty="0"/>
              <a:t>„ugyanaz</a:t>
            </a:r>
            <a:r>
              <a:rPr lang="hu-HU" dirty="0" smtClean="0"/>
              <a:t>”: (egységnyi </a:t>
            </a:r>
            <a:r>
              <a:rPr lang="hu-HU" dirty="0"/>
              <a:t>időtávokat </a:t>
            </a:r>
            <a:r>
              <a:rPr lang="hu-HU" dirty="0" smtClean="0"/>
              <a:t>tekintve) az azonos kockázatú. </a:t>
            </a:r>
          </a:p>
          <a:p>
            <a:pPr lvl="2"/>
            <a:r>
              <a:rPr lang="hu-HU" dirty="0" smtClean="0"/>
              <a:t>Érvényesül az egységes ár törvénye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29</a:t>
            </a:fld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22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52400" y="559558"/>
            <a:ext cx="8819408" cy="4398390"/>
          </a:xfrm>
        </p:spPr>
        <p:txBody>
          <a:bodyPr/>
          <a:lstStyle/>
          <a:p>
            <a:r>
              <a:rPr lang="hu-HU" dirty="0" smtClean="0"/>
              <a:t>A kamat a </a:t>
            </a:r>
            <a:r>
              <a:rPr lang="hu-HU" dirty="0"/>
              <a:t>termelési tényezőkhöz való azonnali </a:t>
            </a:r>
            <a:r>
              <a:rPr lang="hu-HU" dirty="0" smtClean="0"/>
              <a:t>hozzájutás adásvételéből alakul ki. </a:t>
            </a:r>
          </a:p>
          <a:p>
            <a:pPr lvl="1"/>
            <a:r>
              <a:rPr lang="hu-HU" dirty="0"/>
              <a:t>Kamat pénz nélküli gazdaságokban is lenne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Azért </a:t>
            </a:r>
            <a:r>
              <a:rPr lang="hu-HU" dirty="0"/>
              <a:t>beszélünk </a:t>
            </a:r>
            <a:r>
              <a:rPr lang="hu-HU" dirty="0" smtClean="0"/>
              <a:t>róla a </a:t>
            </a:r>
            <a:r>
              <a:rPr lang="hu-HU" dirty="0"/>
              <a:t>pénzhez kötve, mert </a:t>
            </a:r>
            <a:r>
              <a:rPr lang="hu-HU" dirty="0" smtClean="0"/>
              <a:t>a </a:t>
            </a:r>
            <a:r>
              <a:rPr lang="hu-HU" dirty="0"/>
              <a:t>tőkejószágokat szokásosan pénzben mérjük. </a:t>
            </a: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54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Piaci portfólió</a:t>
            </a:r>
          </a:p>
          <a:p>
            <a:pPr lvl="1"/>
            <a:r>
              <a:rPr lang="hu-HU" dirty="0" smtClean="0"/>
              <a:t>Átlagos kockázatosság, amit a </a:t>
            </a:r>
            <a:r>
              <a:rPr lang="hu-HU" dirty="0"/>
              <a:t>piaci portfólió kockázatosságával </a:t>
            </a:r>
            <a:r>
              <a:rPr lang="hu-HU" dirty="0" smtClean="0"/>
              <a:t>ragadunk meg</a:t>
            </a:r>
            <a:r>
              <a:rPr lang="hu-HU" dirty="0"/>
              <a:t>. </a:t>
            </a:r>
            <a:endParaRPr lang="hu-HU" dirty="0" smtClean="0"/>
          </a:p>
          <a:p>
            <a:pPr lvl="1"/>
            <a:r>
              <a:rPr lang="hu-HU" dirty="0" smtClean="0"/>
              <a:t>Olyan </a:t>
            </a:r>
            <a:r>
              <a:rPr lang="hu-HU" dirty="0"/>
              <a:t>befektetési csomag, amely az összes </a:t>
            </a:r>
            <a:r>
              <a:rPr lang="hu-HU" dirty="0" smtClean="0"/>
              <a:t>kockázatos </a:t>
            </a:r>
            <a:r>
              <a:rPr lang="hu-HU" dirty="0"/>
              <a:t>üzleti </a:t>
            </a:r>
            <a:r>
              <a:rPr lang="hu-HU" dirty="0" smtClean="0"/>
              <a:t>tevékenységet arányosan tartalmazza.</a:t>
            </a:r>
          </a:p>
          <a:p>
            <a:pPr lvl="2"/>
            <a:r>
              <a:rPr lang="hu-HU" dirty="0" smtClean="0"/>
              <a:t>Valamilyen </a:t>
            </a:r>
            <a:r>
              <a:rPr lang="hu-HU" dirty="0"/>
              <a:t>átfogó tőzsdeindexszel szokás </a:t>
            </a:r>
            <a:r>
              <a:rPr lang="hu-HU" dirty="0" smtClean="0"/>
              <a:t>megragadni</a:t>
            </a:r>
          </a:p>
          <a:p>
            <a:pPr lvl="2"/>
            <a:r>
              <a:rPr lang="hu-HU" i="1" dirty="0" smtClean="0"/>
              <a:t>M</a:t>
            </a:r>
            <a:r>
              <a:rPr lang="hu-HU" dirty="0" smtClean="0"/>
              <a:t>-mel </a:t>
            </a:r>
            <a:r>
              <a:rPr lang="hu-HU" dirty="0"/>
              <a:t>(</a:t>
            </a:r>
            <a:r>
              <a:rPr lang="hu-HU" i="1" dirty="0"/>
              <a:t>„market”</a:t>
            </a:r>
            <a:r>
              <a:rPr lang="hu-HU" dirty="0"/>
              <a:t>) </a:t>
            </a:r>
            <a:r>
              <a:rPr lang="hu-HU" dirty="0" smtClean="0"/>
              <a:t>jelöljük</a:t>
            </a:r>
          </a:p>
          <a:p>
            <a:pPr lvl="2"/>
            <a:r>
              <a:rPr lang="hu-HU" dirty="0" smtClean="0"/>
              <a:t>Mivel az </a:t>
            </a:r>
            <a:r>
              <a:rPr lang="hu-HU" dirty="0"/>
              <a:t>összes befektetési lehetőséget arányosan tükrözni, így kockázatossága az átlagos üzleti kockázatosságnak tekinthető. </a:t>
            </a:r>
            <a:endParaRPr lang="hu-HU" dirty="0" smtClean="0"/>
          </a:p>
          <a:p>
            <a:pPr lvl="2"/>
            <a:r>
              <a:rPr lang="hu-HU" dirty="0" smtClean="0"/>
              <a:t>Várható </a:t>
            </a:r>
            <a:r>
              <a:rPr lang="hu-HU" dirty="0"/>
              <a:t>hozama </a:t>
            </a:r>
            <a:r>
              <a:rPr lang="hu-HU" dirty="0" smtClean="0"/>
              <a:t>7-9</a:t>
            </a:r>
            <a:r>
              <a:rPr lang="hu-HU" dirty="0"/>
              <a:t>% </a:t>
            </a:r>
            <a:r>
              <a:rPr lang="hu-HU" dirty="0" smtClean="0"/>
              <a:t>körüli </a:t>
            </a:r>
          </a:p>
          <a:p>
            <a:pPr lvl="3"/>
            <a:r>
              <a:rPr lang="hu-HU" dirty="0" smtClean="0"/>
              <a:t>Az átlagos piaci kockázati prémium: 5-7</a:t>
            </a:r>
            <a:r>
              <a:rPr lang="hu-HU" dirty="0"/>
              <a:t>%</a:t>
            </a:r>
            <a:endParaRPr lang="hu-HU" dirty="0" smtClean="0"/>
          </a:p>
          <a:p>
            <a:pPr lvl="2"/>
            <a:r>
              <a:rPr lang="hu-HU" dirty="0" err="1" smtClean="0"/>
              <a:t>Volatilitása</a:t>
            </a:r>
            <a:r>
              <a:rPr lang="hu-HU" dirty="0" smtClean="0"/>
              <a:t> 15-20</a:t>
            </a:r>
            <a:r>
              <a:rPr lang="hu-HU" dirty="0"/>
              <a:t>%. 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30</a:t>
            </a:fld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7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/>
              <a:t>31</a:t>
            </a:fld>
            <a:endParaRPr lang="hu-H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2659304" y="236793"/>
            <a:ext cx="5324957" cy="4698975"/>
            <a:chOff x="1547664" y="260647"/>
            <a:chExt cx="5256584" cy="4896545"/>
          </a:xfrm>
        </p:grpSpPr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547664" y="5157192"/>
              <a:ext cx="5256584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miter lim="800000"/>
              <a:headEnd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547664" y="260647"/>
              <a:ext cx="0" cy="489654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miter lim="800000"/>
              <a:headEnd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739611" y="4935768"/>
            <a:ext cx="4183949" cy="40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2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18059" y="278565"/>
            <a:ext cx="665184" cy="40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2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2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08558" y="3953911"/>
            <a:ext cx="388959" cy="66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000" b="1" i="1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hu-HU" sz="20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hu-H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922809" y="2485574"/>
            <a:ext cx="789009" cy="66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0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000" b="1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hu-H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465984" y="4908781"/>
            <a:ext cx="789009" cy="37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 i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0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000" b="1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40504" y="2231753"/>
            <a:ext cx="4572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400" b="1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400" b="1" i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endParaRPr lang="hu-HU" sz="22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Ellipszis 18"/>
          <p:cNvSpPr/>
          <p:nvPr/>
        </p:nvSpPr>
        <p:spPr>
          <a:xfrm>
            <a:off x="4838276" y="2666320"/>
            <a:ext cx="144000" cy="1361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2665757" y="1157248"/>
            <a:ext cx="4476750" cy="3062788"/>
          </a:xfrm>
          <a:custGeom>
            <a:avLst/>
            <a:gdLst>
              <a:gd name="connsiteX0" fmla="*/ 0 w 4857750"/>
              <a:gd name="connsiteY0" fmla="*/ 2257425 h 2257425"/>
              <a:gd name="connsiteX1" fmla="*/ 1381125 w 4857750"/>
              <a:gd name="connsiteY1" fmla="*/ 1752600 h 2257425"/>
              <a:gd name="connsiteX2" fmla="*/ 2581275 w 4857750"/>
              <a:gd name="connsiteY2" fmla="*/ 542925 h 2257425"/>
              <a:gd name="connsiteX3" fmla="*/ 4857750 w 4857750"/>
              <a:gd name="connsiteY3" fmla="*/ 0 h 2257425"/>
              <a:gd name="connsiteX0" fmla="*/ 0 w 4533900"/>
              <a:gd name="connsiteY0" fmla="*/ 2514152 h 2514152"/>
              <a:gd name="connsiteX1" fmla="*/ 1381125 w 4533900"/>
              <a:gd name="connsiteY1" fmla="*/ 2009327 h 2514152"/>
              <a:gd name="connsiteX2" fmla="*/ 2581275 w 4533900"/>
              <a:gd name="connsiteY2" fmla="*/ 799652 h 2514152"/>
              <a:gd name="connsiteX3" fmla="*/ 4533900 w 4533900"/>
              <a:gd name="connsiteY3" fmla="*/ 0 h 2514152"/>
              <a:gd name="connsiteX0" fmla="*/ 0 w 4533900"/>
              <a:gd name="connsiteY0" fmla="*/ 2514152 h 2514152"/>
              <a:gd name="connsiteX1" fmla="*/ 1381125 w 4533900"/>
              <a:gd name="connsiteY1" fmla="*/ 2009327 h 2514152"/>
              <a:gd name="connsiteX2" fmla="*/ 2581275 w 4533900"/>
              <a:gd name="connsiteY2" fmla="*/ 799652 h 2514152"/>
              <a:gd name="connsiteX3" fmla="*/ 4533900 w 4533900"/>
              <a:gd name="connsiteY3" fmla="*/ 0 h 2514152"/>
              <a:gd name="connsiteX0" fmla="*/ 0 w 4410075"/>
              <a:gd name="connsiteY0" fmla="*/ 2779731 h 2779731"/>
              <a:gd name="connsiteX1" fmla="*/ 1381125 w 4410075"/>
              <a:gd name="connsiteY1" fmla="*/ 2274906 h 2779731"/>
              <a:gd name="connsiteX2" fmla="*/ 2581275 w 4410075"/>
              <a:gd name="connsiteY2" fmla="*/ 1065231 h 2779731"/>
              <a:gd name="connsiteX3" fmla="*/ 4410075 w 4410075"/>
              <a:gd name="connsiteY3" fmla="*/ 0 h 2779731"/>
              <a:gd name="connsiteX0" fmla="*/ 0 w 4410075"/>
              <a:gd name="connsiteY0" fmla="*/ 2779731 h 2779731"/>
              <a:gd name="connsiteX1" fmla="*/ 1381125 w 4410075"/>
              <a:gd name="connsiteY1" fmla="*/ 2274906 h 2779731"/>
              <a:gd name="connsiteX2" fmla="*/ 2838450 w 4410075"/>
              <a:gd name="connsiteY2" fmla="*/ 755389 h 2779731"/>
              <a:gd name="connsiteX3" fmla="*/ 4410075 w 4410075"/>
              <a:gd name="connsiteY3" fmla="*/ 0 h 2779731"/>
              <a:gd name="connsiteX0" fmla="*/ 0 w 4381500"/>
              <a:gd name="connsiteY0" fmla="*/ 2903668 h 2903668"/>
              <a:gd name="connsiteX1" fmla="*/ 1381125 w 4381500"/>
              <a:gd name="connsiteY1" fmla="*/ 2398843 h 2903668"/>
              <a:gd name="connsiteX2" fmla="*/ 2838450 w 4381500"/>
              <a:gd name="connsiteY2" fmla="*/ 879326 h 2903668"/>
              <a:gd name="connsiteX3" fmla="*/ 4381500 w 4381500"/>
              <a:gd name="connsiteY3" fmla="*/ 0 h 2903668"/>
              <a:gd name="connsiteX0" fmla="*/ 0 w 4381500"/>
              <a:gd name="connsiteY0" fmla="*/ 2903668 h 2903668"/>
              <a:gd name="connsiteX1" fmla="*/ 1381125 w 4381500"/>
              <a:gd name="connsiteY1" fmla="*/ 2398843 h 2903668"/>
              <a:gd name="connsiteX2" fmla="*/ 2838450 w 4381500"/>
              <a:gd name="connsiteY2" fmla="*/ 879326 h 2903668"/>
              <a:gd name="connsiteX3" fmla="*/ 4381500 w 4381500"/>
              <a:gd name="connsiteY3" fmla="*/ 0 h 2903668"/>
              <a:gd name="connsiteX0" fmla="*/ 0 w 4476750"/>
              <a:gd name="connsiteY0" fmla="*/ 2877110 h 2877110"/>
              <a:gd name="connsiteX1" fmla="*/ 1381125 w 4476750"/>
              <a:gd name="connsiteY1" fmla="*/ 2372285 h 2877110"/>
              <a:gd name="connsiteX2" fmla="*/ 2838450 w 4476750"/>
              <a:gd name="connsiteY2" fmla="*/ 852768 h 2877110"/>
              <a:gd name="connsiteX3" fmla="*/ 4476750 w 4476750"/>
              <a:gd name="connsiteY3" fmla="*/ 0 h 287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0" h="2877110">
                <a:moveTo>
                  <a:pt x="0" y="2877110"/>
                </a:moveTo>
                <a:cubicBezTo>
                  <a:pt x="475456" y="2767572"/>
                  <a:pt x="908050" y="2709675"/>
                  <a:pt x="1381125" y="2372285"/>
                </a:cubicBezTo>
                <a:cubicBezTo>
                  <a:pt x="1854200" y="2034895"/>
                  <a:pt x="2322512" y="1248149"/>
                  <a:pt x="2838450" y="852768"/>
                </a:cubicBezTo>
                <a:cubicBezTo>
                  <a:pt x="3354388" y="457387"/>
                  <a:pt x="4066381" y="488371"/>
                  <a:pt x="4476750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4866033" y="5223417"/>
            <a:ext cx="0" cy="100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2684808" y="2723906"/>
            <a:ext cx="21717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2582340" y="4153717"/>
            <a:ext cx="144000" cy="1361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26"/>
          <p:cNvCxnSpPr/>
          <p:nvPr/>
        </p:nvCxnSpPr>
        <p:spPr>
          <a:xfrm flipH="1" flipV="1">
            <a:off x="4905954" y="2735249"/>
            <a:ext cx="7786" cy="22108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3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 animBg="1"/>
      <p:bldP spid="19" grpId="0" animBg="1"/>
      <p:bldP spid="20" grpId="0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hu-HU" dirty="0" smtClean="0"/>
              <a:t>A pénztőke árazódása „globálisan” közel azonos</a:t>
            </a:r>
          </a:p>
          <a:p>
            <a:pPr>
              <a:spcBef>
                <a:spcPts val="300"/>
              </a:spcBef>
            </a:pPr>
            <a:r>
              <a:rPr lang="hu-HU" dirty="0" smtClean="0"/>
              <a:t>A határtermék-bevételek kiegyenlítődése miatt, ennek „lokálisan” is kiegyenlítő hatása kell legyen.</a:t>
            </a:r>
            <a:endParaRPr lang="hu-HU" dirty="0"/>
          </a:p>
          <a:p>
            <a:pPr>
              <a:spcBef>
                <a:spcPts val="300"/>
              </a:spcBef>
            </a:pPr>
            <a:r>
              <a:rPr lang="hu-HU" dirty="0" smtClean="0"/>
              <a:t>Bármely </a:t>
            </a:r>
            <a:r>
              <a:rPr lang="hu-HU" dirty="0"/>
              <a:t>termelési tényező </a:t>
            </a:r>
            <a:r>
              <a:rPr lang="hu-HU" dirty="0" smtClean="0"/>
              <a:t>ára </a:t>
            </a:r>
            <a:r>
              <a:rPr lang="hu-HU" dirty="0"/>
              <a:t>(bére, bérleti díja stb.) az azonos időtávú és </a:t>
            </a:r>
            <a:r>
              <a:rPr lang="hu-HU" dirty="0" err="1"/>
              <a:t>kockázatosságú</a:t>
            </a:r>
            <a:r>
              <a:rPr lang="hu-HU" dirty="0"/>
              <a:t> pénztőke kamatával kell azonos legyen</a:t>
            </a:r>
            <a:r>
              <a:rPr lang="hu-HU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A </a:t>
            </a:r>
            <a:r>
              <a:rPr lang="hu-HU" dirty="0"/>
              <a:t>termelési tényezők hagyományos föld, munka és tőke csoportosítása helyébe az adott erőforrás használatba adásának-vételének kockázatossági kérdése került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1.5.4 </a:t>
            </a:r>
            <a:r>
              <a:rPr lang="hu-HU" sz="2800" dirty="0"/>
              <a:t>Pénztőke árazódásának általánosítása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32</a:t>
            </a:fld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Nominális és reálkamat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4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/>
          </p:nvPr>
        </p:nvGraphicFramePr>
        <p:xfrm>
          <a:off x="3895106" y="403758"/>
          <a:ext cx="1783277" cy="629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129810" imgH="406224" progId="Equation.3">
                  <p:embed/>
                </p:oleObj>
              </mc:Choice>
              <mc:Fallback>
                <p:oleObj name="Equation" r:id="rId4" imgW="112981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106" y="403758"/>
                        <a:ext cx="1783277" cy="629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3131847" y="2375061"/>
          <a:ext cx="3450681" cy="102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2145369" imgH="634725" progId="Equation.3">
                  <p:embed/>
                </p:oleObj>
              </mc:Choice>
              <mc:Fallback>
                <p:oleObj name="Equation" r:id="rId6" imgW="2145369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7" y="2375061"/>
                        <a:ext cx="3450681" cy="1021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3016332" y="1840674"/>
          <a:ext cx="3004457" cy="312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8" imgW="1866090" imgH="203112" progId="Equation.3">
                  <p:embed/>
                </p:oleObj>
              </mc:Choice>
              <mc:Fallback>
                <p:oleObj name="Equation" r:id="rId8" imgW="186609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32" y="1840674"/>
                        <a:ext cx="3004457" cy="3129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1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hu-HU" dirty="0" smtClean="0"/>
              <a:t>A kamat fogyasztási oldalról: </a:t>
            </a:r>
            <a:r>
              <a:rPr lang="hu-HU" dirty="0" err="1" smtClean="0"/>
              <a:t>intertemporális</a:t>
            </a:r>
            <a:r>
              <a:rPr lang="hu-HU" dirty="0" smtClean="0"/>
              <a:t> </a:t>
            </a:r>
            <a:r>
              <a:rPr lang="hu-HU" dirty="0"/>
              <a:t>döntések 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Különböző időpontokhoz kapcsolódó döntések</a:t>
            </a:r>
          </a:p>
          <a:p>
            <a:pPr>
              <a:spcBef>
                <a:spcPts val="300"/>
              </a:spcBef>
            </a:pPr>
            <a:r>
              <a:rPr lang="hu-HU" dirty="0"/>
              <a:t>Sokféle vágy, szempont keveredik itt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Vágyaink kielégítésének késleltetése kellemetlen </a:t>
            </a:r>
            <a:r>
              <a:rPr lang="hu-HU" dirty="0"/>
              <a:t>érzés. 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A „későbbi énünk” </a:t>
            </a:r>
            <a:r>
              <a:rPr lang="hu-HU" dirty="0" smtClean="0"/>
              <a:t>jobban/kevésbé fontos</a:t>
            </a:r>
            <a:r>
              <a:rPr lang="hu-HU" dirty="0"/>
              <a:t>.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Leszármazottjainkra </a:t>
            </a:r>
            <a:r>
              <a:rPr lang="hu-HU" dirty="0"/>
              <a:t>örökséget </a:t>
            </a:r>
            <a:r>
              <a:rPr lang="hu-HU" dirty="0" smtClean="0"/>
              <a:t>hagyunk.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1.5.1 Idődiszkontálás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24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Összességében és általánosan: pozitív </a:t>
            </a:r>
            <a:r>
              <a:rPr lang="hu-HU" dirty="0"/>
              <a:t>időpreferencia (jelen felé torzított </a:t>
            </a:r>
            <a:r>
              <a:rPr lang="hu-HU" dirty="0" smtClean="0"/>
              <a:t>preferencia)</a:t>
            </a:r>
          </a:p>
          <a:p>
            <a:pPr lvl="1"/>
            <a:r>
              <a:rPr lang="hu-HU" dirty="0" smtClean="0"/>
              <a:t>Ugyanazt általában nagyobb </a:t>
            </a:r>
            <a:r>
              <a:rPr lang="hu-HU" dirty="0"/>
              <a:t>hasznosságúnak </a:t>
            </a:r>
            <a:r>
              <a:rPr lang="hu-HU" dirty="0" smtClean="0"/>
              <a:t>értékeljük </a:t>
            </a:r>
            <a:r>
              <a:rPr lang="hu-HU" dirty="0"/>
              <a:t>a </a:t>
            </a:r>
            <a:r>
              <a:rPr lang="hu-HU" dirty="0" smtClean="0"/>
              <a:t>jelenben, mintha </a:t>
            </a:r>
            <a:r>
              <a:rPr lang="hu-HU" dirty="0"/>
              <a:t>csak valamelyik jövőbeli időpontban </a:t>
            </a:r>
            <a:r>
              <a:rPr lang="hu-HU" dirty="0" smtClean="0"/>
              <a:t>realizálhatnánk</a:t>
            </a:r>
            <a:r>
              <a:rPr lang="hu-HU" dirty="0"/>
              <a:t>.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sz="4400" dirty="0" smtClean="0"/>
          </a:p>
          <a:p>
            <a:pPr lvl="1"/>
            <a:r>
              <a:rPr lang="hu-HU" dirty="0"/>
              <a:t>„Jobb ma egy veréb, mint holnap egy túzok” </a:t>
            </a:r>
            <a:endParaRPr lang="hu-HU" dirty="0" smtClean="0"/>
          </a:p>
          <a:p>
            <a:pPr lvl="1"/>
            <a:r>
              <a:rPr lang="hu-HU" dirty="0" smtClean="0"/>
              <a:t>Különben majdnem mindent (reálhozam mellett) befektetetnénk és fogyasztásunkat döntően a haláluk </a:t>
            </a:r>
            <a:r>
              <a:rPr lang="hu-HU" dirty="0" err="1" smtClean="0"/>
              <a:t>előttre</a:t>
            </a:r>
            <a:r>
              <a:rPr lang="hu-HU" dirty="0" smtClean="0"/>
              <a:t> tolnánk.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z="700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 sz="70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6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/>
          </p:nvPr>
        </p:nvGraphicFramePr>
        <p:xfrm>
          <a:off x="4023216" y="2250085"/>
          <a:ext cx="1734891" cy="3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926698" imgH="203112" progId="Equation.3">
                  <p:embed/>
                </p:oleObj>
              </mc:Choice>
              <mc:Fallback>
                <p:oleObj name="Equation" r:id="rId3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216" y="2250085"/>
                        <a:ext cx="1734891" cy="397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1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2840774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13071" name="Line 15"/>
          <p:cNvSpPr>
            <a:spLocks noChangeShapeType="1"/>
          </p:cNvSpPr>
          <p:nvPr/>
        </p:nvSpPr>
        <p:spPr bwMode="auto">
          <a:xfrm flipV="1">
            <a:off x="1546118" y="937286"/>
            <a:ext cx="0" cy="2460274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 rot="16200000">
            <a:off x="-371472" y="2424376"/>
            <a:ext cx="3404678" cy="4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Hasznosság, 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397560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487010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440238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1569339" y="2181934"/>
            <a:ext cx="1078495" cy="30301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1547665" y="2183153"/>
            <a:ext cx="1187935" cy="15568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367347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2779358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2650974" y="2501044"/>
            <a:ext cx="0" cy="12030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2764346" y="2173803"/>
            <a:ext cx="0" cy="1053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16" idx="0"/>
          </p:cNvCxnSpPr>
          <p:nvPr/>
        </p:nvCxnSpPr>
        <p:spPr>
          <a:xfrm>
            <a:off x="1547665" y="3397559"/>
            <a:ext cx="5318751" cy="3440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051720" y="3381106"/>
            <a:ext cx="4722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hu-HU" b="1" i="1" baseline="30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b="1" i="1" baseline="30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123728" y="3244155"/>
            <a:ext cx="4722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hu-HU" b="1" i="1" baseline="30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b="1" i="1" baseline="30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Egyenes összekötő 69"/>
          <p:cNvCxnSpPr/>
          <p:nvPr/>
        </p:nvCxnSpPr>
        <p:spPr>
          <a:xfrm flipV="1">
            <a:off x="4088047" y="2486967"/>
            <a:ext cx="0" cy="16202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4332633" y="1666352"/>
            <a:ext cx="0" cy="13592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1548007" y="1759649"/>
            <a:ext cx="2514796" cy="7065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1562519" y="1648258"/>
            <a:ext cx="2765090" cy="36237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>
            <a:off x="4322862" y="3040740"/>
            <a:ext cx="2504284" cy="7036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flipV="1">
            <a:off x="2647833" y="3548208"/>
            <a:ext cx="1174942" cy="1539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flipV="1">
            <a:off x="4088911" y="3740188"/>
            <a:ext cx="2755064" cy="3610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2753005" y="3243122"/>
            <a:ext cx="1069215" cy="300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7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7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7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2840774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13071" name="Line 15"/>
          <p:cNvSpPr>
            <a:spLocks noChangeShapeType="1"/>
          </p:cNvSpPr>
          <p:nvPr/>
        </p:nvSpPr>
        <p:spPr bwMode="auto">
          <a:xfrm flipV="1">
            <a:off x="1546118" y="257116"/>
            <a:ext cx="0" cy="3140443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135915" y="331341"/>
            <a:ext cx="3899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397560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487010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440238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1569339" y="2181934"/>
            <a:ext cx="1078495" cy="30301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1547665" y="2183153"/>
            <a:ext cx="1187935" cy="15568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367347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2779358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2650974" y="2501044"/>
            <a:ext cx="0" cy="12030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2764346" y="2173803"/>
            <a:ext cx="0" cy="1053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16" idx="0"/>
          </p:cNvCxnSpPr>
          <p:nvPr/>
        </p:nvCxnSpPr>
        <p:spPr>
          <a:xfrm>
            <a:off x="1547665" y="3397559"/>
            <a:ext cx="5318751" cy="3440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051720" y="3381106"/>
            <a:ext cx="4722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hu-HU" b="1" i="1" baseline="30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b="1" i="1" baseline="30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123728" y="3244155"/>
            <a:ext cx="4722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hu-HU" b="1" i="1" baseline="30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b="1" i="1" baseline="30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Egyenes összekötő 82"/>
          <p:cNvCxnSpPr/>
          <p:nvPr/>
        </p:nvCxnSpPr>
        <p:spPr>
          <a:xfrm flipV="1">
            <a:off x="2647833" y="3548208"/>
            <a:ext cx="1174942" cy="1539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2753005" y="3243122"/>
            <a:ext cx="1069215" cy="300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al oldali kapcsos zárójel 3"/>
          <p:cNvSpPr/>
          <p:nvPr/>
        </p:nvSpPr>
        <p:spPr>
          <a:xfrm>
            <a:off x="1408065" y="2337423"/>
            <a:ext cx="145855" cy="1065865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7" name="Bal oldali kapcsos zárójel 6"/>
          <p:cNvSpPr/>
          <p:nvPr/>
        </p:nvSpPr>
        <p:spPr>
          <a:xfrm>
            <a:off x="1340747" y="2187828"/>
            <a:ext cx="201953" cy="1224810"/>
          </a:xfrm>
          <a:prstGeom prst="leftBrace">
            <a:avLst>
              <a:gd name="adj1" fmla="val 3419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30" name="Bal oldali kapcsos zárójel 29"/>
          <p:cNvSpPr/>
          <p:nvPr/>
        </p:nvSpPr>
        <p:spPr>
          <a:xfrm>
            <a:off x="1392170" y="1118063"/>
            <a:ext cx="145855" cy="1065865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65562"/>
                </a:solidFill>
              </a:ln>
              <a:solidFill>
                <a:srgbClr val="465562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1475382" y="1112609"/>
            <a:ext cx="157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zis 10"/>
          <p:cNvSpPr/>
          <p:nvPr/>
        </p:nvSpPr>
        <p:spPr>
          <a:xfrm>
            <a:off x="3730529" y="3506135"/>
            <a:ext cx="140245" cy="607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6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7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8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6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69" name="Line 13"/>
          <p:cNvSpPr>
            <a:spLocks noChangeShapeType="1"/>
          </p:cNvSpPr>
          <p:nvPr/>
        </p:nvSpPr>
        <p:spPr bwMode="auto">
          <a:xfrm flipV="1">
            <a:off x="1546119" y="2840774"/>
            <a:ext cx="4250018" cy="556785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47664" y="3397560"/>
            <a:ext cx="4011396" cy="1127061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1572435" y="1487010"/>
            <a:ext cx="3872583" cy="1917206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867 w 13915"/>
              <a:gd name="connsiteY3" fmla="*/ 9637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2492 w 13915"/>
              <a:gd name="connsiteY2" fmla="*/ 6369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88 w 13915"/>
              <a:gd name="connsiteY2" fmla="*/ 5973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70 w 13915"/>
              <a:gd name="connsiteY2" fmla="*/ 5775 h 12608"/>
              <a:gd name="connsiteX3" fmla="*/ 939 w 13915"/>
              <a:gd name="connsiteY3" fmla="*/ 9722 h 12608"/>
              <a:gd name="connsiteX4" fmla="*/ 0 w 13915"/>
              <a:gd name="connsiteY4" fmla="*/ 12608 h 1260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  <a:gd name="connsiteX0" fmla="*/ 13915 w 13915"/>
              <a:gd name="connsiteY0" fmla="*/ 0 h 12948"/>
              <a:gd name="connsiteX1" fmla="*/ 7363 w 13915"/>
              <a:gd name="connsiteY1" fmla="*/ 2338 h 12948"/>
              <a:gd name="connsiteX2" fmla="*/ 3070 w 13915"/>
              <a:gd name="connsiteY2" fmla="*/ 6115 h 12948"/>
              <a:gd name="connsiteX3" fmla="*/ 939 w 13915"/>
              <a:gd name="connsiteY3" fmla="*/ 10062 h 12948"/>
              <a:gd name="connsiteX4" fmla="*/ 0 w 13915"/>
              <a:gd name="connsiteY4" fmla="*/ 12948 h 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" h="12948">
                <a:moveTo>
                  <a:pt x="13915" y="0"/>
                </a:moveTo>
                <a:cubicBezTo>
                  <a:pt x="10127" y="873"/>
                  <a:pt x="9170" y="1319"/>
                  <a:pt x="7363" y="2338"/>
                </a:cubicBezTo>
                <a:cubicBezTo>
                  <a:pt x="5556" y="3357"/>
                  <a:pt x="4087" y="4771"/>
                  <a:pt x="3070" y="6115"/>
                </a:cubicBezTo>
                <a:cubicBezTo>
                  <a:pt x="2053" y="7459"/>
                  <a:pt x="1354" y="9022"/>
                  <a:pt x="939" y="10062"/>
                </a:cubicBezTo>
                <a:cubicBezTo>
                  <a:pt x="524" y="11102"/>
                  <a:pt x="172" y="12453"/>
                  <a:pt x="0" y="129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1575925" y="2440238"/>
            <a:ext cx="3892286" cy="960463"/>
          </a:xfrm>
          <a:custGeom>
            <a:avLst/>
            <a:gdLst>
              <a:gd name="T0" fmla="*/ 0 w 2340"/>
              <a:gd name="T1" fmla="*/ 0 h 1644"/>
              <a:gd name="T2" fmla="*/ 252 w 2340"/>
              <a:gd name="T3" fmla="*/ 588 h 1644"/>
              <a:gd name="T4" fmla="*/ 612 w 2340"/>
              <a:gd name="T5" fmla="*/ 1056 h 1644"/>
              <a:gd name="T6" fmla="*/ 1116 w 2340"/>
              <a:gd name="T7" fmla="*/ 1404 h 1644"/>
              <a:gd name="T8" fmla="*/ 1848 w 2340"/>
              <a:gd name="T9" fmla="*/ 1584 h 1644"/>
              <a:gd name="T10" fmla="*/ 2340 w 2340"/>
              <a:gd name="T11" fmla="*/ 1644 h 1644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615 w 10000"/>
              <a:gd name="connsiteY2" fmla="*/ 6423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8540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00"/>
              <a:gd name="connsiteX1" fmla="*/ 1114 w 10000"/>
              <a:gd name="connsiteY1" fmla="*/ 4170 h 10000"/>
              <a:gd name="connsiteX2" fmla="*/ 2559 w 10000"/>
              <a:gd name="connsiteY2" fmla="*/ 7135 h 10000"/>
              <a:gd name="connsiteX3" fmla="*/ 4769 w 10000"/>
              <a:gd name="connsiteY3" fmla="*/ 9062 h 10000"/>
              <a:gd name="connsiteX4" fmla="*/ 7897 w 10000"/>
              <a:gd name="connsiteY4" fmla="*/ 9635 h 10000"/>
              <a:gd name="connsiteX5" fmla="*/ 10000 w 10000"/>
              <a:gd name="connsiteY5" fmla="*/ 10000 h 10000"/>
              <a:gd name="connsiteX0" fmla="*/ 0 w 10000"/>
              <a:gd name="connsiteY0" fmla="*/ 0 h 10067"/>
              <a:gd name="connsiteX1" fmla="*/ 1114 w 10000"/>
              <a:gd name="connsiteY1" fmla="*/ 4170 h 10067"/>
              <a:gd name="connsiteX2" fmla="*/ 2559 w 10000"/>
              <a:gd name="connsiteY2" fmla="*/ 7135 h 10067"/>
              <a:gd name="connsiteX3" fmla="*/ 4769 w 10000"/>
              <a:gd name="connsiteY3" fmla="*/ 9062 h 10067"/>
              <a:gd name="connsiteX4" fmla="*/ 7934 w 10000"/>
              <a:gd name="connsiteY4" fmla="*/ 9967 h 10067"/>
              <a:gd name="connsiteX5" fmla="*/ 10000 w 10000"/>
              <a:gd name="connsiteY5" fmla="*/ 10000 h 10067"/>
              <a:gd name="connsiteX0" fmla="*/ 0 w 10278"/>
              <a:gd name="connsiteY0" fmla="*/ 0 h 10356"/>
              <a:gd name="connsiteX1" fmla="*/ 1114 w 10278"/>
              <a:gd name="connsiteY1" fmla="*/ 4170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135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062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934 w 10278"/>
              <a:gd name="connsiteY4" fmla="*/ 9967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7823 w 10278"/>
              <a:gd name="connsiteY4" fmla="*/ 10109 h 10356"/>
              <a:gd name="connsiteX5" fmla="*/ 10278 w 10278"/>
              <a:gd name="connsiteY5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4769 w 10278"/>
              <a:gd name="connsiteY3" fmla="*/ 9204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278"/>
              <a:gd name="connsiteY0" fmla="*/ 0 h 10356"/>
              <a:gd name="connsiteX1" fmla="*/ 1021 w 10278"/>
              <a:gd name="connsiteY1" fmla="*/ 4479 h 10356"/>
              <a:gd name="connsiteX2" fmla="*/ 2559 w 10278"/>
              <a:gd name="connsiteY2" fmla="*/ 7539 h 10356"/>
              <a:gd name="connsiteX3" fmla="*/ 5528 w 10278"/>
              <a:gd name="connsiteY3" fmla="*/ 9655 h 10356"/>
              <a:gd name="connsiteX4" fmla="*/ 10278 w 10278"/>
              <a:gd name="connsiteY4" fmla="*/ 10356 h 10356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0 w 10130"/>
              <a:gd name="connsiteY0" fmla="*/ 0 h 10261"/>
              <a:gd name="connsiteX1" fmla="*/ 873 w 10130"/>
              <a:gd name="connsiteY1" fmla="*/ 4384 h 10261"/>
              <a:gd name="connsiteX2" fmla="*/ 2411 w 10130"/>
              <a:gd name="connsiteY2" fmla="*/ 7444 h 10261"/>
              <a:gd name="connsiteX3" fmla="*/ 5380 w 10130"/>
              <a:gd name="connsiteY3" fmla="*/ 9560 h 10261"/>
              <a:gd name="connsiteX4" fmla="*/ 10130 w 10130"/>
              <a:gd name="connsiteY4" fmla="*/ 10261 h 10261"/>
              <a:gd name="connsiteX0" fmla="*/ 8205 w 9577"/>
              <a:gd name="connsiteY0" fmla="*/ 1114 h 5906"/>
              <a:gd name="connsiteX1" fmla="*/ 320 w 9577"/>
              <a:gd name="connsiteY1" fmla="*/ 29 h 5906"/>
              <a:gd name="connsiteX2" fmla="*/ 1858 w 9577"/>
              <a:gd name="connsiteY2" fmla="*/ 3089 h 5906"/>
              <a:gd name="connsiteX3" fmla="*/ 4827 w 9577"/>
              <a:gd name="connsiteY3" fmla="*/ 5205 h 5906"/>
              <a:gd name="connsiteX4" fmla="*/ 9577 w 9577"/>
              <a:gd name="connsiteY4" fmla="*/ 5906 h 5906"/>
              <a:gd name="connsiteX0" fmla="*/ 6684 w 8117"/>
              <a:gd name="connsiteY0" fmla="*/ 0 h 8114"/>
              <a:gd name="connsiteX1" fmla="*/ 1582 w 8117"/>
              <a:gd name="connsiteY1" fmla="*/ 1284 h 8114"/>
              <a:gd name="connsiteX2" fmla="*/ 57 w 8117"/>
              <a:gd name="connsiteY2" fmla="*/ 3344 h 8114"/>
              <a:gd name="connsiteX3" fmla="*/ 3157 w 8117"/>
              <a:gd name="connsiteY3" fmla="*/ 6927 h 8114"/>
              <a:gd name="connsiteX4" fmla="*/ 8117 w 8117"/>
              <a:gd name="connsiteY4" fmla="*/ 8114 h 8114"/>
              <a:gd name="connsiteX0" fmla="*/ 8227 w 9992"/>
              <a:gd name="connsiteY0" fmla="*/ 0 h 10000"/>
              <a:gd name="connsiteX1" fmla="*/ 1941 w 9992"/>
              <a:gd name="connsiteY1" fmla="*/ 1582 h 10000"/>
              <a:gd name="connsiteX2" fmla="*/ 62 w 9992"/>
              <a:gd name="connsiteY2" fmla="*/ 4121 h 10000"/>
              <a:gd name="connsiteX3" fmla="*/ 3740 w 9992"/>
              <a:gd name="connsiteY3" fmla="*/ 5151 h 10000"/>
              <a:gd name="connsiteX4" fmla="*/ 9992 w 9992"/>
              <a:gd name="connsiteY4" fmla="*/ 10000 h 10000"/>
              <a:gd name="connsiteX0" fmla="*/ 8234 w 8239"/>
              <a:gd name="connsiteY0" fmla="*/ 0 h 8328"/>
              <a:gd name="connsiteX1" fmla="*/ 1943 w 8239"/>
              <a:gd name="connsiteY1" fmla="*/ 1582 h 8328"/>
              <a:gd name="connsiteX2" fmla="*/ 62 w 8239"/>
              <a:gd name="connsiteY2" fmla="*/ 4121 h 8328"/>
              <a:gd name="connsiteX3" fmla="*/ 3743 w 8239"/>
              <a:gd name="connsiteY3" fmla="*/ 5151 h 8328"/>
              <a:gd name="connsiteX4" fmla="*/ 7952 w 8239"/>
              <a:gd name="connsiteY4" fmla="*/ 8328 h 8328"/>
              <a:gd name="connsiteX0" fmla="*/ 10825 w 10832"/>
              <a:gd name="connsiteY0" fmla="*/ 0 h 10000"/>
              <a:gd name="connsiteX1" fmla="*/ 3189 w 10832"/>
              <a:gd name="connsiteY1" fmla="*/ 1900 h 10000"/>
              <a:gd name="connsiteX2" fmla="*/ 49 w 10832"/>
              <a:gd name="connsiteY2" fmla="*/ 3191 h 10000"/>
              <a:gd name="connsiteX3" fmla="*/ 5374 w 10832"/>
              <a:gd name="connsiteY3" fmla="*/ 6185 h 10000"/>
              <a:gd name="connsiteX4" fmla="*/ 10483 w 10832"/>
              <a:gd name="connsiteY4" fmla="*/ 10000 h 10000"/>
              <a:gd name="connsiteX0" fmla="*/ 10825 w 10825"/>
              <a:gd name="connsiteY0" fmla="*/ 0 h 10000"/>
              <a:gd name="connsiteX1" fmla="*/ 3189 w 10825"/>
              <a:gd name="connsiteY1" fmla="*/ 1900 h 10000"/>
              <a:gd name="connsiteX2" fmla="*/ 49 w 10825"/>
              <a:gd name="connsiteY2" fmla="*/ 3191 h 10000"/>
              <a:gd name="connsiteX3" fmla="*/ 5374 w 10825"/>
              <a:gd name="connsiteY3" fmla="*/ 6185 h 10000"/>
              <a:gd name="connsiteX4" fmla="*/ 10483 w 10825"/>
              <a:gd name="connsiteY4" fmla="*/ 10000 h 10000"/>
              <a:gd name="connsiteX0" fmla="*/ 10454 w 10483"/>
              <a:gd name="connsiteY0" fmla="*/ 0 h 10803"/>
              <a:gd name="connsiteX1" fmla="*/ 3189 w 10483"/>
              <a:gd name="connsiteY1" fmla="*/ 2703 h 10803"/>
              <a:gd name="connsiteX2" fmla="*/ 49 w 10483"/>
              <a:gd name="connsiteY2" fmla="*/ 3994 h 10803"/>
              <a:gd name="connsiteX3" fmla="*/ 5374 w 10483"/>
              <a:gd name="connsiteY3" fmla="*/ 6988 h 10803"/>
              <a:gd name="connsiteX4" fmla="*/ 10483 w 10483"/>
              <a:gd name="connsiteY4" fmla="*/ 10803 h 10803"/>
              <a:gd name="connsiteX0" fmla="*/ 10414 w 10443"/>
              <a:gd name="connsiteY0" fmla="*/ 0 h 10803"/>
              <a:gd name="connsiteX1" fmla="*/ 3149 w 10443"/>
              <a:gd name="connsiteY1" fmla="*/ 2703 h 10803"/>
              <a:gd name="connsiteX2" fmla="*/ 9 w 10443"/>
              <a:gd name="connsiteY2" fmla="*/ 3994 h 10803"/>
              <a:gd name="connsiteX3" fmla="*/ 2325 w 10443"/>
              <a:gd name="connsiteY3" fmla="*/ 5368 h 10803"/>
              <a:gd name="connsiteX4" fmla="*/ 5334 w 10443"/>
              <a:gd name="connsiteY4" fmla="*/ 6988 h 10803"/>
              <a:gd name="connsiteX5" fmla="*/ 10443 w 10443"/>
              <a:gd name="connsiteY5" fmla="*/ 10803 h 10803"/>
              <a:gd name="connsiteX0" fmla="*/ 10409 w 10438"/>
              <a:gd name="connsiteY0" fmla="*/ 0 h 10803"/>
              <a:gd name="connsiteX1" fmla="*/ 3144 w 10438"/>
              <a:gd name="connsiteY1" fmla="*/ 2703 h 10803"/>
              <a:gd name="connsiteX2" fmla="*/ 4 w 10438"/>
              <a:gd name="connsiteY2" fmla="*/ 3994 h 10803"/>
              <a:gd name="connsiteX3" fmla="*/ 2320 w 10438"/>
              <a:gd name="connsiteY3" fmla="*/ 5368 h 10803"/>
              <a:gd name="connsiteX4" fmla="*/ 5329 w 10438"/>
              <a:gd name="connsiteY4" fmla="*/ 6988 h 10803"/>
              <a:gd name="connsiteX5" fmla="*/ 10438 w 1043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339 w 10448"/>
              <a:gd name="connsiteY4" fmla="*/ 6988 h 10803"/>
              <a:gd name="connsiteX5" fmla="*/ 10448 w 10448"/>
              <a:gd name="connsiteY5" fmla="*/ 10803 h 10803"/>
              <a:gd name="connsiteX0" fmla="*/ 10419 w 10448"/>
              <a:gd name="connsiteY0" fmla="*/ 0 h 10803"/>
              <a:gd name="connsiteX1" fmla="*/ 3154 w 10448"/>
              <a:gd name="connsiteY1" fmla="*/ 2703 h 10803"/>
              <a:gd name="connsiteX2" fmla="*/ 14 w 10448"/>
              <a:gd name="connsiteY2" fmla="*/ 3994 h 10803"/>
              <a:gd name="connsiteX3" fmla="*/ 2130 w 10448"/>
              <a:gd name="connsiteY3" fmla="*/ 5870 h 10803"/>
              <a:gd name="connsiteX4" fmla="*/ 5425 w 10448"/>
              <a:gd name="connsiteY4" fmla="*/ 8042 h 10803"/>
              <a:gd name="connsiteX5" fmla="*/ 10448 w 10448"/>
              <a:gd name="connsiteY5" fmla="*/ 10803 h 10803"/>
              <a:gd name="connsiteX0" fmla="*/ 10443 w 10472"/>
              <a:gd name="connsiteY0" fmla="*/ 0 h 10803"/>
              <a:gd name="connsiteX1" fmla="*/ 3178 w 10472"/>
              <a:gd name="connsiteY1" fmla="*/ 2703 h 10803"/>
              <a:gd name="connsiteX2" fmla="*/ 38 w 10472"/>
              <a:gd name="connsiteY2" fmla="*/ 3994 h 10803"/>
              <a:gd name="connsiteX3" fmla="*/ 1468 w 10472"/>
              <a:gd name="connsiteY3" fmla="*/ 5569 h 10803"/>
              <a:gd name="connsiteX4" fmla="*/ 2154 w 10472"/>
              <a:gd name="connsiteY4" fmla="*/ 5870 h 10803"/>
              <a:gd name="connsiteX5" fmla="*/ 5449 w 10472"/>
              <a:gd name="connsiteY5" fmla="*/ 8042 h 10803"/>
              <a:gd name="connsiteX6" fmla="*/ 10472 w 10472"/>
              <a:gd name="connsiteY6" fmla="*/ 10803 h 10803"/>
              <a:gd name="connsiteX0" fmla="*/ 14093 w 14093"/>
              <a:gd name="connsiteY0" fmla="*/ 0 h 12911"/>
              <a:gd name="connsiteX1" fmla="*/ 6828 w 14093"/>
              <a:gd name="connsiteY1" fmla="*/ 2703 h 12911"/>
              <a:gd name="connsiteX2" fmla="*/ 3688 w 14093"/>
              <a:gd name="connsiteY2" fmla="*/ 3994 h 12911"/>
              <a:gd name="connsiteX3" fmla="*/ 5118 w 14093"/>
              <a:gd name="connsiteY3" fmla="*/ 5569 h 12911"/>
              <a:gd name="connsiteX4" fmla="*/ 5804 w 14093"/>
              <a:gd name="connsiteY4" fmla="*/ 5870 h 12911"/>
              <a:gd name="connsiteX5" fmla="*/ 9099 w 14093"/>
              <a:gd name="connsiteY5" fmla="*/ 8042 h 12911"/>
              <a:gd name="connsiteX6" fmla="*/ 179 w 14093"/>
              <a:gd name="connsiteY6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5625 w 13914"/>
              <a:gd name="connsiteY4" fmla="*/ 5870 h 12911"/>
              <a:gd name="connsiteX5" fmla="*/ 0 w 13914"/>
              <a:gd name="connsiteY5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4939 w 13914"/>
              <a:gd name="connsiteY3" fmla="*/ 5569 h 12911"/>
              <a:gd name="connsiteX4" fmla="*/ 0 w 13914"/>
              <a:gd name="connsiteY4" fmla="*/ 12911 h 12911"/>
              <a:gd name="connsiteX0" fmla="*/ 13914 w 13914"/>
              <a:gd name="connsiteY0" fmla="*/ 0 h 12911"/>
              <a:gd name="connsiteX1" fmla="*/ 6649 w 13914"/>
              <a:gd name="connsiteY1" fmla="*/ 2703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3509 w 13914"/>
              <a:gd name="connsiteY2" fmla="*/ 3994 h 12911"/>
              <a:gd name="connsiteX3" fmla="*/ 0 w 13914"/>
              <a:gd name="connsiteY3" fmla="*/ 12911 h 12911"/>
              <a:gd name="connsiteX0" fmla="*/ 13914 w 13914"/>
              <a:gd name="connsiteY0" fmla="*/ 0 h 12911"/>
              <a:gd name="connsiteX1" fmla="*/ 7592 w 13914"/>
              <a:gd name="connsiteY1" fmla="*/ 1247 h 12911"/>
              <a:gd name="connsiteX2" fmla="*/ 2852 w 13914"/>
              <a:gd name="connsiteY2" fmla="*/ 5149 h 12911"/>
              <a:gd name="connsiteX3" fmla="*/ 0 w 13914"/>
              <a:gd name="connsiteY3" fmla="*/ 12911 h 12911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171 w 14171"/>
              <a:gd name="connsiteY0" fmla="*/ 0 h 12760"/>
              <a:gd name="connsiteX1" fmla="*/ 7592 w 14171"/>
              <a:gd name="connsiteY1" fmla="*/ 1096 h 12760"/>
              <a:gd name="connsiteX2" fmla="*/ 2852 w 14171"/>
              <a:gd name="connsiteY2" fmla="*/ 4998 h 12760"/>
              <a:gd name="connsiteX3" fmla="*/ 0 w 14171"/>
              <a:gd name="connsiteY3" fmla="*/ 12760 h 12760"/>
              <a:gd name="connsiteX0" fmla="*/ 14228 w 14228"/>
              <a:gd name="connsiteY0" fmla="*/ 0 h 13111"/>
              <a:gd name="connsiteX1" fmla="*/ 7592 w 14228"/>
              <a:gd name="connsiteY1" fmla="*/ 1447 h 13111"/>
              <a:gd name="connsiteX2" fmla="*/ 2852 w 14228"/>
              <a:gd name="connsiteY2" fmla="*/ 5349 h 13111"/>
              <a:gd name="connsiteX3" fmla="*/ 0 w 14228"/>
              <a:gd name="connsiteY3" fmla="*/ 13111 h 13111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4257 w 14257"/>
              <a:gd name="connsiteY0" fmla="*/ 0 h 13462"/>
              <a:gd name="connsiteX1" fmla="*/ 7592 w 14257"/>
              <a:gd name="connsiteY1" fmla="*/ 1798 h 13462"/>
              <a:gd name="connsiteX2" fmla="*/ 2852 w 14257"/>
              <a:gd name="connsiteY2" fmla="*/ 5700 h 13462"/>
              <a:gd name="connsiteX3" fmla="*/ 0 w 14257"/>
              <a:gd name="connsiteY3" fmla="*/ 13462 h 13462"/>
              <a:gd name="connsiteX0" fmla="*/ 13886 w 13886"/>
              <a:gd name="connsiteY0" fmla="*/ 0 h 12257"/>
              <a:gd name="connsiteX1" fmla="*/ 7592 w 13886"/>
              <a:gd name="connsiteY1" fmla="*/ 593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2852 w 13886"/>
              <a:gd name="connsiteY2" fmla="*/ 4495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23 w 13886"/>
              <a:gd name="connsiteY2" fmla="*/ 5198 h 12257"/>
              <a:gd name="connsiteX3" fmla="*/ 0 w 13886"/>
              <a:gd name="connsiteY3" fmla="*/ 12257 h 12257"/>
              <a:gd name="connsiteX0" fmla="*/ 13886 w 13886"/>
              <a:gd name="connsiteY0" fmla="*/ 0 h 12257"/>
              <a:gd name="connsiteX1" fmla="*/ 7363 w 13886"/>
              <a:gd name="connsiteY1" fmla="*/ 1647 h 12257"/>
              <a:gd name="connsiteX2" fmla="*/ 3052 w 13886"/>
              <a:gd name="connsiteY2" fmla="*/ 5650 h 12257"/>
              <a:gd name="connsiteX3" fmla="*/ 0 w 13886"/>
              <a:gd name="connsiteY3" fmla="*/ 12257 h 12257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3915 w 13915"/>
              <a:gd name="connsiteY0" fmla="*/ 0 h 12608"/>
              <a:gd name="connsiteX1" fmla="*/ 7363 w 13915"/>
              <a:gd name="connsiteY1" fmla="*/ 1998 h 12608"/>
              <a:gd name="connsiteX2" fmla="*/ 3052 w 13915"/>
              <a:gd name="connsiteY2" fmla="*/ 6001 h 12608"/>
              <a:gd name="connsiteX3" fmla="*/ 0 w 13915"/>
              <a:gd name="connsiteY3" fmla="*/ 12608 h 12608"/>
              <a:gd name="connsiteX0" fmla="*/ 14486 w 14486"/>
              <a:gd name="connsiteY0" fmla="*/ 0 h 7237"/>
              <a:gd name="connsiteX1" fmla="*/ 7934 w 14486"/>
              <a:gd name="connsiteY1" fmla="*/ 1998 h 7237"/>
              <a:gd name="connsiteX2" fmla="*/ 3623 w 14486"/>
              <a:gd name="connsiteY2" fmla="*/ 6001 h 7237"/>
              <a:gd name="connsiteX3" fmla="*/ 0 w 14486"/>
              <a:gd name="connsiteY3" fmla="*/ 7237 h 7237"/>
              <a:gd name="connsiteX0" fmla="*/ 10000 w 10000"/>
              <a:gd name="connsiteY0" fmla="*/ 0 h 10000"/>
              <a:gd name="connsiteX1" fmla="*/ 5477 w 10000"/>
              <a:gd name="connsiteY1" fmla="*/ 2761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5438 w 10000"/>
              <a:gd name="connsiteY1" fmla="*/ 3247 h 10000"/>
              <a:gd name="connsiteX2" fmla="*/ 2126 w 10000"/>
              <a:gd name="connsiteY2" fmla="*/ 4963 h 10000"/>
              <a:gd name="connsiteX3" fmla="*/ 0 w 10000"/>
              <a:gd name="connsiteY3" fmla="*/ 10000 h 10000"/>
              <a:gd name="connsiteX0" fmla="*/ 9941 w 9941"/>
              <a:gd name="connsiteY0" fmla="*/ 4342 h 6851"/>
              <a:gd name="connsiteX1" fmla="*/ 5438 w 9941"/>
              <a:gd name="connsiteY1" fmla="*/ 98 h 6851"/>
              <a:gd name="connsiteX2" fmla="*/ 2126 w 9941"/>
              <a:gd name="connsiteY2" fmla="*/ 1814 h 6851"/>
              <a:gd name="connsiteX3" fmla="*/ 0 w 9941"/>
              <a:gd name="connsiteY3" fmla="*/ 6851 h 6851"/>
              <a:gd name="connsiteX0" fmla="*/ 10000 w 10000"/>
              <a:gd name="connsiteY0" fmla="*/ 4195 h 7857"/>
              <a:gd name="connsiteX1" fmla="*/ 5371 w 10000"/>
              <a:gd name="connsiteY1" fmla="*/ 1037 h 7857"/>
              <a:gd name="connsiteX2" fmla="*/ 2139 w 10000"/>
              <a:gd name="connsiteY2" fmla="*/ 505 h 7857"/>
              <a:gd name="connsiteX3" fmla="*/ 0 w 10000"/>
              <a:gd name="connsiteY3" fmla="*/ 7857 h 7857"/>
              <a:gd name="connsiteX0" fmla="*/ 10000 w 10000"/>
              <a:gd name="connsiteY0" fmla="*/ 4861 h 9522"/>
              <a:gd name="connsiteX1" fmla="*/ 5371 w 10000"/>
              <a:gd name="connsiteY1" fmla="*/ 842 h 9522"/>
              <a:gd name="connsiteX2" fmla="*/ 2159 w 10000"/>
              <a:gd name="connsiteY2" fmla="*/ 809 h 9522"/>
              <a:gd name="connsiteX3" fmla="*/ 0 w 10000"/>
              <a:gd name="connsiteY3" fmla="*/ 9522 h 9522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5459 h 10354"/>
              <a:gd name="connsiteX1" fmla="*/ 5371 w 10000"/>
              <a:gd name="connsiteY1" fmla="*/ 561 h 10354"/>
              <a:gd name="connsiteX2" fmla="*/ 2159 w 10000"/>
              <a:gd name="connsiteY2" fmla="*/ 1204 h 10354"/>
              <a:gd name="connsiteX3" fmla="*/ 0 w 10000"/>
              <a:gd name="connsiteY3" fmla="*/ 10354 h 10354"/>
              <a:gd name="connsiteX0" fmla="*/ 10000 w 10000"/>
              <a:gd name="connsiteY0" fmla="*/ 3873 h 10257"/>
              <a:gd name="connsiteX1" fmla="*/ 5371 w 10000"/>
              <a:gd name="connsiteY1" fmla="*/ 464 h 10257"/>
              <a:gd name="connsiteX2" fmla="*/ 2159 w 10000"/>
              <a:gd name="connsiteY2" fmla="*/ 1107 h 10257"/>
              <a:gd name="connsiteX3" fmla="*/ 0 w 10000"/>
              <a:gd name="connsiteY3" fmla="*/ 10257 h 10257"/>
              <a:gd name="connsiteX0" fmla="*/ 10000 w 10000"/>
              <a:gd name="connsiteY0" fmla="*/ 4039 h 10423"/>
              <a:gd name="connsiteX1" fmla="*/ 5396 w 10000"/>
              <a:gd name="connsiteY1" fmla="*/ 363 h 10423"/>
              <a:gd name="connsiteX2" fmla="*/ 2159 w 10000"/>
              <a:gd name="connsiteY2" fmla="*/ 1273 h 10423"/>
              <a:gd name="connsiteX3" fmla="*/ 0 w 10000"/>
              <a:gd name="connsiteY3" fmla="*/ 10423 h 10423"/>
              <a:gd name="connsiteX0" fmla="*/ 10000 w 10000"/>
              <a:gd name="connsiteY0" fmla="*/ 3964 h 10348"/>
              <a:gd name="connsiteX1" fmla="*/ 5396 w 10000"/>
              <a:gd name="connsiteY1" fmla="*/ 288 h 10348"/>
              <a:gd name="connsiteX2" fmla="*/ 2184 w 10000"/>
              <a:gd name="connsiteY2" fmla="*/ 1376 h 10348"/>
              <a:gd name="connsiteX3" fmla="*/ 0 w 10000"/>
              <a:gd name="connsiteY3" fmla="*/ 10348 h 10348"/>
              <a:gd name="connsiteX0" fmla="*/ 10000 w 10000"/>
              <a:gd name="connsiteY0" fmla="*/ 3909 h 10293"/>
              <a:gd name="connsiteX1" fmla="*/ 5396 w 10000"/>
              <a:gd name="connsiteY1" fmla="*/ 233 h 10293"/>
              <a:gd name="connsiteX2" fmla="*/ 2184 w 10000"/>
              <a:gd name="connsiteY2" fmla="*/ 1321 h 10293"/>
              <a:gd name="connsiteX3" fmla="*/ 0 w 10000"/>
              <a:gd name="connsiteY3" fmla="*/ 10293 h 10293"/>
              <a:gd name="connsiteX0" fmla="*/ 9712 w 9712"/>
              <a:gd name="connsiteY0" fmla="*/ 3335 h 10254"/>
              <a:gd name="connsiteX1" fmla="*/ 5396 w 9712"/>
              <a:gd name="connsiteY1" fmla="*/ 194 h 10254"/>
              <a:gd name="connsiteX2" fmla="*/ 2184 w 9712"/>
              <a:gd name="connsiteY2" fmla="*/ 1282 h 10254"/>
              <a:gd name="connsiteX3" fmla="*/ 0 w 9712"/>
              <a:gd name="connsiteY3" fmla="*/ 10254 h 10254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3252 h 10000"/>
              <a:gd name="connsiteX1" fmla="*/ 5556 w 10000"/>
              <a:gd name="connsiteY1" fmla="*/ 189 h 10000"/>
              <a:gd name="connsiteX2" fmla="*/ 2249 w 10000"/>
              <a:gd name="connsiteY2" fmla="*/ 1250 h 10000"/>
              <a:gd name="connsiteX3" fmla="*/ 0 w 10000"/>
              <a:gd name="connsiteY3" fmla="*/ 10000 h 10000"/>
              <a:gd name="connsiteX0" fmla="*/ 10000 w 10000"/>
              <a:gd name="connsiteY0" fmla="*/ 2878 h 9974"/>
              <a:gd name="connsiteX1" fmla="*/ 5556 w 10000"/>
              <a:gd name="connsiteY1" fmla="*/ 163 h 9974"/>
              <a:gd name="connsiteX2" fmla="*/ 2249 w 10000"/>
              <a:gd name="connsiteY2" fmla="*/ 1224 h 9974"/>
              <a:gd name="connsiteX3" fmla="*/ 0 w 10000"/>
              <a:gd name="connsiteY3" fmla="*/ 9974 h 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974">
                <a:moveTo>
                  <a:pt x="10000" y="2878"/>
                </a:moveTo>
                <a:cubicBezTo>
                  <a:pt x="7813" y="1263"/>
                  <a:pt x="6848" y="439"/>
                  <a:pt x="5556" y="163"/>
                </a:cubicBezTo>
                <a:cubicBezTo>
                  <a:pt x="4264" y="-113"/>
                  <a:pt x="3174" y="-194"/>
                  <a:pt x="2249" y="1224"/>
                </a:cubicBezTo>
                <a:cubicBezTo>
                  <a:pt x="1323" y="2642"/>
                  <a:pt x="523" y="5090"/>
                  <a:pt x="0" y="997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1558120" y="2453076"/>
            <a:ext cx="691417" cy="1942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 rot="216861">
            <a:off x="5034413" y="4367347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21185824">
            <a:off x="5296002" y="2779358"/>
            <a:ext cx="5062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200" b="1" i="1" baseline="-25000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u-HU" sz="2200" b="1" i="1" baseline="-25000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2263897" y="2641289"/>
            <a:ext cx="0" cy="9692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3766039" y="1755174"/>
            <a:ext cx="0" cy="13592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1562520" y="1785791"/>
            <a:ext cx="2179389" cy="28562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flipV="1">
            <a:off x="2260756" y="3314467"/>
            <a:ext cx="2173718" cy="28487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>
            <a:endCxn id="34" idx="1"/>
          </p:cNvCxnSpPr>
          <p:nvPr/>
        </p:nvCxnSpPr>
        <p:spPr>
          <a:xfrm>
            <a:off x="3768381" y="3112226"/>
            <a:ext cx="624640" cy="1702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zis 10"/>
          <p:cNvSpPr/>
          <p:nvPr/>
        </p:nvSpPr>
        <p:spPr>
          <a:xfrm rot="414520">
            <a:off x="3730529" y="3506135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34" name="Ellipszis 33"/>
          <p:cNvSpPr/>
          <p:nvPr/>
        </p:nvSpPr>
        <p:spPr>
          <a:xfrm rot="21900000">
            <a:off x="4370048" y="3277069"/>
            <a:ext cx="140245" cy="6077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1546118" y="460374"/>
            <a:ext cx="0" cy="2937183"/>
          </a:xfrm>
          <a:prstGeom prst="line">
            <a:avLst/>
          </a:prstGeom>
          <a:noFill/>
          <a:ln w="25400" cap="sq">
            <a:solidFill>
              <a:schemeClr val="tx1"/>
            </a:solidFill>
            <a:miter lim="800000"/>
            <a:headEnd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1135915" y="537716"/>
            <a:ext cx="3899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200" b="1" i="1" dirty="0" smtClean="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hu-HU" sz="2200" b="1" i="1" dirty="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al oldali kapcsos zárójel 44"/>
          <p:cNvSpPr/>
          <p:nvPr/>
        </p:nvSpPr>
        <p:spPr>
          <a:xfrm>
            <a:off x="1408065" y="2449620"/>
            <a:ext cx="145855" cy="953668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46" name="Bal oldali kapcsos zárójel 45"/>
          <p:cNvSpPr/>
          <p:nvPr/>
        </p:nvSpPr>
        <p:spPr>
          <a:xfrm>
            <a:off x="1340747" y="2080307"/>
            <a:ext cx="201953" cy="1322982"/>
          </a:xfrm>
          <a:prstGeom prst="leftBrace">
            <a:avLst>
              <a:gd name="adj1" fmla="val 3419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cxnSp>
        <p:nvCxnSpPr>
          <p:cNvPr id="50" name="Egyenes összekötő 49"/>
          <p:cNvCxnSpPr/>
          <p:nvPr/>
        </p:nvCxnSpPr>
        <p:spPr>
          <a:xfrm flipH="1">
            <a:off x="1475382" y="1112609"/>
            <a:ext cx="157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al oldali kapcsos zárójel 50"/>
          <p:cNvSpPr/>
          <p:nvPr/>
        </p:nvSpPr>
        <p:spPr>
          <a:xfrm>
            <a:off x="1396845" y="1117289"/>
            <a:ext cx="145855" cy="953668"/>
          </a:xfrm>
          <a:prstGeom prst="leftBrace">
            <a:avLst>
              <a:gd name="adj1" fmla="val 69871"/>
              <a:gd name="adj2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65562"/>
              </a:solidFill>
            </a:endParaRPr>
          </a:p>
        </p:txBody>
      </p:sp>
      <p:sp>
        <p:nvSpPr>
          <p:cNvPr id="37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8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9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77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theme/theme1.xml><?xml version="1.0" encoding="utf-8"?>
<a:theme xmlns:a="http://schemas.openxmlformats.org/drawingml/2006/main" name="3_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1151</Words>
  <Application>Microsoft Office PowerPoint</Application>
  <PresentationFormat>Diavetítés a képernyőre (16:10 oldalarány)</PresentationFormat>
  <Paragraphs>277</Paragraphs>
  <Slides>32</Slides>
  <Notes>21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7" baseType="lpstr">
      <vt:lpstr>Arial</vt:lpstr>
      <vt:lpstr>Euphemia</vt:lpstr>
      <vt:lpstr>Times New Roman</vt:lpstr>
      <vt:lpstr>3_Math 16x9</vt:lpstr>
      <vt:lpstr>Equation</vt:lpstr>
      <vt:lpstr>1.5 A pénz, mint általános termelési tényező</vt:lpstr>
      <vt:lpstr>PowerPoint bemutató</vt:lpstr>
      <vt:lpstr>PowerPoint bemutató</vt:lpstr>
      <vt:lpstr>PowerPoint bemutató</vt:lpstr>
      <vt:lpstr>1.5.1 Idődiszkontálás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1.5.2 Idő- és kockázatdiszkontálás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1.5.3 Pénztőke piaci árazódása</vt:lpstr>
      <vt:lpstr>PowerPoint bemutató</vt:lpstr>
      <vt:lpstr>PowerPoint bemutató</vt:lpstr>
      <vt:lpstr>PowerPoint bemutató</vt:lpstr>
      <vt:lpstr>1.5.4 Pénztőke árazódásának általánosítása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2017-02-16T17:02:15Z</dcterms:modified>
  <cp:version/>
</cp:coreProperties>
</file>