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342" r:id="rId2"/>
    <p:sldId id="363" r:id="rId3"/>
    <p:sldId id="364" r:id="rId4"/>
    <p:sldId id="328" r:id="rId5"/>
    <p:sldId id="329" r:id="rId6"/>
    <p:sldId id="366" r:id="rId7"/>
    <p:sldId id="354" r:id="rId8"/>
    <p:sldId id="355" r:id="rId9"/>
    <p:sldId id="356" r:id="rId10"/>
    <p:sldId id="376" r:id="rId11"/>
    <p:sldId id="378" r:id="rId12"/>
    <p:sldId id="389" r:id="rId13"/>
    <p:sldId id="369" r:id="rId14"/>
    <p:sldId id="377" r:id="rId15"/>
    <p:sldId id="331" r:id="rId16"/>
    <p:sldId id="332" r:id="rId17"/>
    <p:sldId id="333" r:id="rId18"/>
    <p:sldId id="379" r:id="rId19"/>
    <p:sldId id="370" r:id="rId20"/>
    <p:sldId id="371" r:id="rId21"/>
    <p:sldId id="375" r:id="rId22"/>
    <p:sldId id="343" r:id="rId23"/>
    <p:sldId id="344" r:id="rId24"/>
    <p:sldId id="346" r:id="rId25"/>
    <p:sldId id="347" r:id="rId26"/>
    <p:sldId id="380" r:id="rId27"/>
    <p:sldId id="345" r:id="rId28"/>
    <p:sldId id="334" r:id="rId29"/>
    <p:sldId id="381" r:id="rId30"/>
    <p:sldId id="335" r:id="rId31"/>
    <p:sldId id="348" r:id="rId32"/>
    <p:sldId id="385" r:id="rId33"/>
    <p:sldId id="387" r:id="rId34"/>
    <p:sldId id="386" r:id="rId35"/>
    <p:sldId id="336" r:id="rId36"/>
    <p:sldId id="349" r:id="rId37"/>
    <p:sldId id="350" r:id="rId38"/>
    <p:sldId id="337" r:id="rId39"/>
    <p:sldId id="388" r:id="rId40"/>
    <p:sldId id="338" r:id="rId41"/>
    <p:sldId id="351" r:id="rId42"/>
    <p:sldId id="391" r:id="rId43"/>
    <p:sldId id="352" r:id="rId44"/>
    <p:sldId id="339" r:id="rId45"/>
    <p:sldId id="340" r:id="rId46"/>
    <p:sldId id="341" r:id="rId47"/>
    <p:sldId id="353" r:id="rId48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00FF"/>
    <a:srgbClr val="FFFFFF"/>
    <a:srgbClr val="7FB44A"/>
    <a:srgbClr val="FF8B8B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2" autoAdjust="0"/>
    <p:restoredTop sz="94317" autoAdjust="0"/>
  </p:normalViewPr>
  <p:slideViewPr>
    <p:cSldViewPr snapToGrid="0">
      <p:cViewPr>
        <p:scale>
          <a:sx n="87" d="100"/>
          <a:sy n="87" d="100"/>
        </p:scale>
        <p:origin x="-1212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272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4988"/>
            <a:ext cx="5029200" cy="3848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notes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212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6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067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5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0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0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621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8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21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2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2AD9D-263B-4B02-A7A6-8E53F4728D40}" type="datetimeFigureOut">
              <a:rPr lang="en-US" smtClean="0"/>
              <a:pPr/>
              <a:t>5/10/2018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C0A82-0A5C-42EF-91AB-D474AED3C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2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hyperlink" Target="file:///D:\ppt\ppt\grafika\procedural_discrete_collision_detection.mkv" TargetMode="External"/><Relationship Id="rId7" Type="http://schemas.openxmlformats.org/officeDocument/2006/relationships/hyperlink" Target="../../../palya/euro/vienna/butterfly.avi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file:///D:\ppt\ppt\grafika\procedural_city.mk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4.bin"/><Relationship Id="rId26" Type="http://schemas.openxmlformats.org/officeDocument/2006/relationships/image" Target="../media/image24.png"/><Relationship Id="rId3" Type="http://schemas.microsoft.com/office/2007/relationships/media" Target="../media/media1.avi"/><Relationship Id="rId21" Type="http://schemas.openxmlformats.org/officeDocument/2006/relationships/image" Target="../media/image18.wmf"/><Relationship Id="rId7" Type="http://schemas.openxmlformats.org/officeDocument/2006/relationships/slideLayout" Target="../slideLayouts/slideLayout6.xml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6.wmf"/><Relationship Id="rId25" Type="http://schemas.openxmlformats.org/officeDocument/2006/relationships/image" Target="../media/image23.png"/><Relationship Id="rId2" Type="http://schemas.openxmlformats.org/officeDocument/2006/relationships/video" Target="file:///C:\ppt\avi\mount.avi" TargetMode="Externa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video" Target="../media/media2.mp4"/><Relationship Id="rId11" Type="http://schemas.openxmlformats.org/officeDocument/2006/relationships/image" Target="../media/image20.png"/><Relationship Id="rId24" Type="http://schemas.openxmlformats.org/officeDocument/2006/relationships/image" Target="../media/image22.jpeg"/><Relationship Id="rId5" Type="http://schemas.microsoft.com/office/2007/relationships/media" Target="../media/media2.mp4"/><Relationship Id="rId15" Type="http://schemas.openxmlformats.org/officeDocument/2006/relationships/image" Target="../media/image15.wmf"/><Relationship Id="rId23" Type="http://schemas.openxmlformats.org/officeDocument/2006/relationships/image" Target="../media/image21.png"/><Relationship Id="rId10" Type="http://schemas.openxmlformats.org/officeDocument/2006/relationships/hyperlink" Target="mount.avi" TargetMode="External"/><Relationship Id="rId19" Type="http://schemas.openxmlformats.org/officeDocument/2006/relationships/image" Target="../media/image17.wmf"/><Relationship Id="rId4" Type="http://schemas.openxmlformats.org/officeDocument/2006/relationships/video" Target="../media/media1.avi"/><Relationship Id="rId9" Type="http://schemas.openxmlformats.org/officeDocument/2006/relationships/image" Target="../media/image19.png"/><Relationship Id="rId14" Type="http://schemas.openxmlformats.org/officeDocument/2006/relationships/oleObject" Target="../embeddings/oleObject2.bin"/><Relationship Id="rId22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hyperlink" Target="file:///C:\3dprogramok\GrafikaHazi\Programs\Julia\bin\Skeleton.exe" TargetMode="External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file:///C:\3dprogramok\GrafikaHazi\Programs\Julia\bin\Skeleton.exe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file:///C:\3dprogramok\GrafikaHazi\Programs\Fractal\bin\Skeleton.exe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hyperlink" Target="file:///D:\public_html\ppt\voxlod_mandelbulb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sz="4800" dirty="0" smtClean="0">
                <a:solidFill>
                  <a:srgbClr val="FF0000"/>
                </a:solidFill>
              </a:rPr>
              <a:t>Fraktálok és káosz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altLang="en-US" smtClean="0"/>
              <a:t>Szirmay-Kalos László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upload.wikimedia.org/wikipedia/commons/a/af/Fractal_wee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274963"/>
            <a:ext cx="6115050" cy="358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Lindenmayer</a:t>
            </a:r>
            <a:r>
              <a:rPr lang="hu-HU" dirty="0" smtClean="0">
                <a:solidFill>
                  <a:srgbClr val="FF0000"/>
                </a:solidFill>
              </a:rPr>
              <a:t> rendszerek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Akciógomb: Tovább vagy Következő 8">
            <a:hlinkClick r:id="rId3" action="ppaction://hlinkfile" highlightClick="1"/>
          </p:cNvPr>
          <p:cNvSpPr/>
          <p:nvPr/>
        </p:nvSpPr>
        <p:spPr>
          <a:xfrm>
            <a:off x="923592" y="4618908"/>
            <a:ext cx="1076325" cy="6143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kciógomb: Tovább vagy Következő 9">
            <a:hlinkClick r:id="rId4" action="ppaction://hlinkfile" highlightClick="1"/>
          </p:cNvPr>
          <p:cNvSpPr/>
          <p:nvPr/>
        </p:nvSpPr>
        <p:spPr>
          <a:xfrm>
            <a:off x="923592" y="5459495"/>
            <a:ext cx="1076325" cy="6143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https://upload.wikimedia.org/wikipedia/commons/thumb/7/74/Dragon_trees.jpg/300px-Dragon_tre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175381"/>
            <a:ext cx="2924175" cy="20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Képtalálat a következőre: „lindenmayer trees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6" y="1175381"/>
            <a:ext cx="2794212" cy="209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56">
            <a:hlinkClick r:id="rId7" action="ppaction://hlinkfile" highlightClick="1"/>
          </p:cNvPr>
          <p:cNvSpPr>
            <a:spLocks noChangeArrowheads="1"/>
          </p:cNvSpPr>
          <p:nvPr/>
        </p:nvSpPr>
        <p:spPr bwMode="auto">
          <a:xfrm>
            <a:off x="909305" y="6336174"/>
            <a:ext cx="1090612" cy="44491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16" name="Picture 2" descr="https://upload.wikimedia.org/wikipedia/commons/f/fd/Von_Koch_curve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4" y="1683023"/>
            <a:ext cx="1913523" cy="19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213230" y="1310963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</a:t>
            </a:r>
            <a:r>
              <a:rPr lang="hu-HU" dirty="0" smtClean="0">
                <a:sym typeface="Wingdings"/>
              </a:rPr>
              <a:t></a:t>
            </a:r>
            <a:r>
              <a:rPr lang="hu-HU" dirty="0" err="1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+60F-120F+60F</a:t>
            </a:r>
            <a:endParaRPr lang="hu-HU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5610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églalap 60"/>
          <p:cNvSpPr/>
          <p:nvPr/>
        </p:nvSpPr>
        <p:spPr>
          <a:xfrm>
            <a:off x="275946" y="3586424"/>
            <a:ext cx="8084906" cy="2415129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5" name="Egyenes összekötő nyíllal 54"/>
          <p:cNvCxnSpPr>
            <a:stCxn id="52" idx="1"/>
          </p:cNvCxnSpPr>
          <p:nvPr/>
        </p:nvCxnSpPr>
        <p:spPr>
          <a:xfrm flipV="1">
            <a:off x="2134642" y="1319200"/>
            <a:ext cx="326600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7822112" y="3299787"/>
            <a:ext cx="0" cy="62048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 flipH="1">
            <a:off x="1428749" y="3279705"/>
            <a:ext cx="1202237" cy="61343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Geometry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shader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990604" y="2107240"/>
            <a:ext cx="11198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dirty="0" smtClean="0">
                <a:latin typeface="+mn-lt"/>
              </a:rPr>
              <a:t>Pixel szín</a:t>
            </a:r>
            <a:endParaRPr lang="hu-HU" altLang="hu-HU" dirty="0">
              <a:latin typeface="+mn-lt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 flipV="1">
            <a:off x="6801761" y="1895281"/>
            <a:ext cx="155699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6810273" y="2494922"/>
            <a:ext cx="1548483" cy="212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 rot="16200000">
            <a:off x="7820179" y="2333103"/>
            <a:ext cx="1543011" cy="4616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sz="2400" dirty="0">
                <a:latin typeface="+mn-lt"/>
              </a:rPr>
              <a:t> </a:t>
            </a:r>
            <a:r>
              <a:rPr lang="hu-HU" altLang="hu-HU" sz="2400" dirty="0" err="1">
                <a:latin typeface="+mn-lt"/>
              </a:rPr>
              <a:t>rasztertár</a:t>
            </a:r>
            <a:endParaRPr lang="hu-HU" altLang="hu-HU" sz="2400" dirty="0">
              <a:latin typeface="+mn-lt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990604" y="2105566"/>
            <a:ext cx="1173034" cy="1214355"/>
          </a:xfrm>
          <a:prstGeom prst="rect">
            <a:avLst/>
          </a:prstGeom>
          <a:solidFill>
            <a:srgbClr val="19FF1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dirty="0" err="1">
                <a:latin typeface="+mn-lt"/>
              </a:rPr>
              <a:t>F</a:t>
            </a:r>
            <a:r>
              <a:rPr lang="hu-HU" altLang="hu-HU" dirty="0" err="1" smtClean="0">
                <a:latin typeface="+mn-lt"/>
              </a:rPr>
              <a:t>ragment</a:t>
            </a:r>
            <a:endParaRPr lang="hu-HU" altLang="hu-HU" dirty="0">
              <a:latin typeface="+mn-lt"/>
            </a:endParaRPr>
          </a:p>
          <a:p>
            <a:pPr algn="ctr"/>
            <a:r>
              <a:rPr lang="en-US" altLang="hu-HU" dirty="0">
                <a:latin typeface="+mn-lt"/>
              </a:rPr>
              <a:t>s</a:t>
            </a:r>
            <a:r>
              <a:rPr lang="hu-HU" altLang="hu-HU" dirty="0" err="1" smtClean="0">
                <a:latin typeface="+mn-lt"/>
              </a:rPr>
              <a:t>hader</a:t>
            </a:r>
            <a:endParaRPr lang="hu-HU" altLang="hu-HU" dirty="0">
              <a:latin typeface="+mn-lt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964245" y="3279705"/>
            <a:ext cx="0" cy="640562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1781176" y="2505537"/>
            <a:ext cx="1981644" cy="1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 sz="1800">
              <a:latin typeface="+mn-lt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990604" y="1478893"/>
            <a:ext cx="1091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dirty="0" smtClean="0">
                <a:latin typeface="+mn-lt"/>
              </a:rPr>
              <a:t>Pixel cím</a:t>
            </a:r>
            <a:endParaRPr lang="hu-HU" altLang="hu-HU" dirty="0">
              <a:latin typeface="+mn-lt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 rot="16200000">
            <a:off x="3461752" y="2074832"/>
            <a:ext cx="1584325" cy="865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hu-HU">
                <a:latin typeface="+mn-lt"/>
              </a:rPr>
              <a:t>V</a:t>
            </a:r>
            <a:r>
              <a:rPr lang="hu-HU" altLang="hu-HU">
                <a:latin typeface="+mn-lt"/>
              </a:rPr>
              <a:t>ágás,</a:t>
            </a:r>
            <a:endParaRPr lang="en-US" altLang="hu-HU">
              <a:latin typeface="+mn-lt"/>
            </a:endParaRPr>
          </a:p>
          <a:p>
            <a:pPr algn="ctr"/>
            <a:r>
              <a:rPr lang="hu-HU" altLang="hu-HU">
                <a:latin typeface="+mn-lt"/>
              </a:rPr>
              <a:t>Homogén</a:t>
            </a:r>
          </a:p>
          <a:p>
            <a:pPr algn="ctr"/>
            <a:r>
              <a:rPr lang="hu-HU" altLang="hu-HU">
                <a:latin typeface="+mn-lt"/>
              </a:rPr>
              <a:t>osztás</a:t>
            </a: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 rot="16200000">
            <a:off x="4615071" y="2112139"/>
            <a:ext cx="1584325" cy="7905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>
                <a:latin typeface="+mn-lt"/>
              </a:rPr>
              <a:t>Viewport </a:t>
            </a:r>
          </a:p>
          <a:p>
            <a:pPr algn="ctr"/>
            <a:r>
              <a:rPr lang="hu-HU" altLang="hu-HU">
                <a:latin typeface="+mn-lt"/>
              </a:rPr>
              <a:t>transzform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705559" y="2507425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 rot="16200000">
            <a:off x="5676315" y="2165319"/>
            <a:ext cx="1584325" cy="684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>
                <a:latin typeface="+mn-lt"/>
              </a:rPr>
              <a:t>Raszterizáció</a:t>
            </a:r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>
            <a:off x="5802521" y="2507425"/>
            <a:ext cx="304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grpSp>
        <p:nvGrpSpPr>
          <p:cNvPr id="29" name="Csoportba foglalás 28"/>
          <p:cNvGrpSpPr/>
          <p:nvPr/>
        </p:nvGrpSpPr>
        <p:grpSpPr>
          <a:xfrm>
            <a:off x="3748058" y="1678947"/>
            <a:ext cx="3134534" cy="1640973"/>
            <a:chOff x="4065758" y="2240557"/>
            <a:chExt cx="3134534" cy="1640973"/>
          </a:xfrm>
        </p:grpSpPr>
        <p:sp>
          <p:nvSpPr>
            <p:cNvPr id="30" name="Rectangle 10"/>
            <p:cNvSpPr>
              <a:spLocks noChangeArrowheads="1"/>
            </p:cNvSpPr>
            <p:nvPr/>
          </p:nvSpPr>
          <p:spPr bwMode="auto">
            <a:xfrm rot="16200000">
              <a:off x="3707606" y="2636640"/>
              <a:ext cx="1584325" cy="8651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hu-HU" dirty="0">
                  <a:latin typeface="+mn-lt"/>
                </a:rPr>
                <a:t>V</a:t>
              </a:r>
              <a:r>
                <a:rPr lang="hu-HU" altLang="hu-HU" dirty="0" err="1">
                  <a:latin typeface="+mn-lt"/>
                </a:rPr>
                <a:t>ágás</a:t>
              </a:r>
              <a:r>
                <a:rPr lang="hu-HU" altLang="hu-HU" dirty="0">
                  <a:latin typeface="+mn-lt"/>
                </a:rPr>
                <a:t>,</a:t>
              </a:r>
              <a:endParaRPr lang="en-US" altLang="hu-HU" dirty="0">
                <a:latin typeface="+mn-lt"/>
              </a:endParaRPr>
            </a:p>
            <a:p>
              <a:pPr algn="ctr"/>
              <a:r>
                <a:rPr lang="hu-HU" altLang="hu-HU" dirty="0">
                  <a:latin typeface="+mn-lt"/>
                </a:rPr>
                <a:t>Homogén</a:t>
              </a:r>
            </a:p>
            <a:p>
              <a:pPr algn="ctr"/>
              <a:r>
                <a:rPr lang="hu-HU" altLang="hu-HU" dirty="0">
                  <a:latin typeface="+mn-lt"/>
                </a:rPr>
                <a:t>osztás</a:t>
              </a:r>
            </a:p>
          </p:txBody>
        </p:sp>
        <p:sp>
          <p:nvSpPr>
            <p:cNvPr id="31" name="Rectangle 11"/>
            <p:cNvSpPr>
              <a:spLocks noChangeArrowheads="1"/>
            </p:cNvSpPr>
            <p:nvPr/>
          </p:nvSpPr>
          <p:spPr bwMode="auto">
            <a:xfrm rot="16200000">
              <a:off x="4860925" y="2673947"/>
              <a:ext cx="1584325" cy="79057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hu-HU">
                  <a:latin typeface="+mn-lt"/>
                </a:rPr>
                <a:t>Viewport </a:t>
              </a:r>
            </a:p>
            <a:p>
              <a:pPr algn="ctr"/>
              <a:r>
                <a:rPr lang="hu-HU" altLang="hu-HU">
                  <a:latin typeface="+mn-lt"/>
                </a:rPr>
                <a:t>transzform</a:t>
              </a: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>
              <a:off x="4951413" y="3069233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 rot="16200000">
              <a:off x="5922169" y="2727127"/>
              <a:ext cx="1584325" cy="6842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hu-HU" altLang="hu-HU">
                  <a:latin typeface="+mn-lt"/>
                </a:rPr>
                <a:t>Raszterizáció</a:t>
              </a:r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>
              <a:off x="6048375" y="3069233"/>
              <a:ext cx="3048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4065758" y="2285602"/>
              <a:ext cx="3095625" cy="1584325"/>
            </a:xfrm>
            <a:prstGeom prst="rect">
              <a:avLst/>
            </a:prstGeom>
            <a:solidFill>
              <a:schemeClr val="bg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lvl="0">
                <a:defRPr/>
              </a:pPr>
              <a:r>
                <a:rPr lang="hu-HU" sz="1600" dirty="0" err="1">
                  <a:solidFill>
                    <a:prstClr val="black"/>
                  </a:solidFill>
                  <a:latin typeface="Calibri"/>
                </a:rPr>
                <a:t>gl</a:t>
              </a:r>
              <a:r>
                <a:rPr lang="hu-HU" sz="1600" dirty="0">
                  <a:solidFill>
                    <a:prstClr val="black"/>
                  </a:solidFill>
                  <a:latin typeface="Calibri"/>
                </a:rPr>
                <a:t>_</a:t>
              </a:r>
              <a:r>
                <a:rPr lang="hu-HU" sz="1600" dirty="0" err="1">
                  <a:solidFill>
                    <a:prstClr val="black"/>
                  </a:solidFill>
                  <a:latin typeface="Calibri"/>
                </a:rPr>
                <a:t>Position</a:t>
              </a:r>
              <a:endParaRPr lang="hu-HU" sz="1600" dirty="0">
                <a:solidFill>
                  <a:prstClr val="black"/>
                </a:solidFill>
                <a:latin typeface="Calibri"/>
              </a:endParaRPr>
            </a:p>
            <a:p>
              <a:pPr lvl="0">
                <a:defRPr/>
              </a:pPr>
              <a:r>
                <a:rPr lang="hu-HU" sz="1600" i="1" dirty="0" smtClean="0">
                  <a:solidFill>
                    <a:prstClr val="black"/>
                  </a:solidFill>
                  <a:latin typeface="Calibri"/>
                </a:rPr>
                <a:t>reg1</a:t>
              </a:r>
              <a:endParaRPr lang="hu-HU" sz="1600" i="1" dirty="0">
                <a:solidFill>
                  <a:prstClr val="black"/>
                </a:solidFill>
                <a:latin typeface="Calibri"/>
              </a:endParaRPr>
            </a:p>
            <a:p>
              <a:pPr lvl="0">
                <a:defRPr/>
              </a:pPr>
              <a:r>
                <a:rPr lang="hu-HU" sz="1600" i="1" dirty="0" smtClean="0">
                  <a:solidFill>
                    <a:prstClr val="black"/>
                  </a:solidFill>
                  <a:latin typeface="Calibri"/>
                </a:rPr>
                <a:t>reg2</a:t>
              </a:r>
              <a:endParaRPr lang="hu-HU" sz="1600" i="1" dirty="0">
                <a:solidFill>
                  <a:prstClr val="black"/>
                </a:solidFill>
                <a:latin typeface="Calibri"/>
              </a:endParaRPr>
            </a:p>
            <a:p>
              <a:pPr lvl="0">
                <a:defRPr/>
              </a:pPr>
              <a:r>
                <a:rPr lang="hu-HU" sz="1600" i="1" dirty="0" smtClean="0">
                  <a:solidFill>
                    <a:prstClr val="black"/>
                  </a:solidFill>
                  <a:latin typeface="Calibri"/>
                </a:rPr>
                <a:t>reg3</a:t>
              </a:r>
              <a:endParaRPr lang="hu-HU" sz="1600" i="1" dirty="0">
                <a:solidFill>
                  <a:prstClr val="black"/>
                </a:solidFill>
                <a:latin typeface="Calibri"/>
              </a:endParaRPr>
            </a:p>
            <a:p>
              <a:pPr lvl="0">
                <a:defRPr/>
              </a:pPr>
              <a:r>
                <a:rPr lang="hu-HU" sz="1600" i="1" dirty="0" smtClean="0">
                  <a:solidFill>
                    <a:prstClr val="black"/>
                  </a:solidFill>
                  <a:latin typeface="Calibri"/>
                </a:rPr>
                <a:t>reg4</a:t>
              </a:r>
              <a:endParaRPr lang="hu-HU" sz="1600" i="1" dirty="0">
                <a:solidFill>
                  <a:prstClr val="black"/>
                </a:solidFill>
                <a:latin typeface="Calibri"/>
              </a:endParaRPr>
            </a:p>
            <a:p>
              <a:pPr lvl="0">
                <a:defRPr/>
              </a:pPr>
              <a:r>
                <a:rPr lang="hu-HU" sz="1600" dirty="0">
                  <a:solidFill>
                    <a:prstClr val="black"/>
                  </a:solidFill>
                  <a:latin typeface="Calibri"/>
                </a:rPr>
                <a:t>…</a:t>
              </a:r>
            </a:p>
          </p:txBody>
        </p:sp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6089977" y="2240557"/>
              <a:ext cx="1110315" cy="16409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>
                <a:defRPr/>
              </a:pPr>
              <a:r>
                <a:rPr lang="en-US" sz="1600" dirty="0" err="1">
                  <a:latin typeface="+mn-lt"/>
                </a:rPr>
                <a:t>gl_FragCoord</a:t>
              </a:r>
              <a:endParaRPr lang="hu-HU" sz="1600" dirty="0">
                <a:latin typeface="+mn-lt"/>
              </a:endParaRPr>
            </a:p>
            <a:p>
              <a:pPr algn="r">
                <a:defRPr/>
              </a:pPr>
              <a:r>
                <a:rPr lang="hu-HU" sz="1600" i="1" dirty="0" smtClean="0">
                  <a:latin typeface="+mn-lt"/>
                </a:rPr>
                <a:t>reg1</a:t>
              </a:r>
            </a:p>
            <a:p>
              <a:pPr algn="r">
                <a:defRPr/>
              </a:pPr>
              <a:r>
                <a:rPr lang="hu-HU" sz="1600" i="1" dirty="0" smtClean="0">
                  <a:latin typeface="+mn-lt"/>
                </a:rPr>
                <a:t>reg2</a:t>
              </a:r>
            </a:p>
            <a:p>
              <a:pPr algn="r">
                <a:defRPr/>
              </a:pPr>
              <a:r>
                <a:rPr lang="hu-HU" sz="1600" i="1" dirty="0" smtClean="0">
                  <a:latin typeface="+mn-lt"/>
                </a:rPr>
                <a:t>reg3</a:t>
              </a:r>
            </a:p>
            <a:p>
              <a:pPr algn="r">
                <a:defRPr/>
              </a:pPr>
              <a:r>
                <a:rPr lang="hu-HU" sz="1600" i="1" dirty="0" smtClean="0">
                  <a:latin typeface="+mn-lt"/>
                </a:rPr>
                <a:t>reg4</a:t>
              </a:r>
            </a:p>
            <a:p>
              <a:pPr algn="r">
                <a:defRPr/>
              </a:pPr>
              <a:r>
                <a:rPr lang="hu-HU" sz="1600" dirty="0" smtClean="0">
                  <a:latin typeface="+mn-lt"/>
                </a:rPr>
                <a:t>…</a:t>
              </a:r>
              <a:endParaRPr lang="hu-HU" sz="1600" dirty="0">
                <a:latin typeface="+mn-lt"/>
              </a:endParaRPr>
            </a:p>
          </p:txBody>
        </p:sp>
        <p:sp>
          <p:nvSpPr>
            <p:cNvPr id="37" name="Rectangle 10"/>
            <p:cNvSpPr>
              <a:spLocks noChangeArrowheads="1"/>
            </p:cNvSpPr>
            <p:nvPr/>
          </p:nvSpPr>
          <p:spPr bwMode="auto">
            <a:xfrm rot="16200000">
              <a:off x="4761254" y="2648012"/>
              <a:ext cx="1560143" cy="858528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hu-HU" dirty="0">
                  <a:latin typeface="+mn-lt"/>
                </a:rPr>
                <a:t>V</a:t>
              </a:r>
              <a:r>
                <a:rPr lang="hu-HU" altLang="hu-HU" dirty="0" err="1" smtClean="0">
                  <a:latin typeface="+mn-lt"/>
                </a:rPr>
                <a:t>ágás</a:t>
              </a:r>
              <a:r>
                <a:rPr lang="en-US" altLang="hu-HU" dirty="0" smtClean="0">
                  <a:latin typeface="+mn-lt"/>
                </a:rPr>
                <a:t>, </a:t>
              </a:r>
              <a:r>
                <a:rPr lang="en-US" altLang="hu-HU" dirty="0" err="1" smtClean="0">
                  <a:latin typeface="+mn-lt"/>
                </a:rPr>
                <a:t>homdiv</a:t>
              </a:r>
              <a:endParaRPr lang="hu-HU" altLang="hu-HU" dirty="0" smtClean="0">
                <a:latin typeface="+mn-lt"/>
              </a:endParaRPr>
            </a:p>
            <a:p>
              <a:pPr algn="ctr"/>
              <a:r>
                <a:rPr lang="hu-HU" altLang="hu-HU" dirty="0" err="1" smtClean="0">
                  <a:latin typeface="+mn-lt"/>
                </a:rPr>
                <a:t>Viewport</a:t>
              </a:r>
              <a:r>
                <a:rPr lang="hu-HU" altLang="hu-HU" dirty="0" smtClean="0">
                  <a:latin typeface="+mn-lt"/>
                </a:rPr>
                <a:t> </a:t>
              </a:r>
              <a:r>
                <a:rPr lang="hu-HU" altLang="hu-HU" dirty="0" err="1" smtClean="0">
                  <a:latin typeface="+mn-lt"/>
                </a:rPr>
                <a:t>tr</a:t>
              </a:r>
              <a:r>
                <a:rPr lang="hu-HU" altLang="hu-HU" dirty="0" smtClean="0">
                  <a:latin typeface="+mn-lt"/>
                </a:rPr>
                <a:t>.</a:t>
              </a:r>
            </a:p>
            <a:p>
              <a:pPr algn="ctr"/>
              <a:r>
                <a:rPr lang="hu-HU" altLang="hu-HU" dirty="0" err="1" smtClean="0">
                  <a:latin typeface="+mn-lt"/>
                </a:rPr>
                <a:t>Raszterizáció</a:t>
              </a:r>
              <a:endParaRPr lang="hu-HU" altLang="hu-HU" dirty="0">
                <a:latin typeface="+mn-lt"/>
              </a:endParaRPr>
            </a:p>
          </p:txBody>
        </p:sp>
      </p:grpSp>
      <p:sp>
        <p:nvSpPr>
          <p:cNvPr id="39" name="Rectangle 8"/>
          <p:cNvSpPr>
            <a:spLocks noChangeArrowheads="1"/>
          </p:cNvSpPr>
          <p:nvPr/>
        </p:nvSpPr>
        <p:spPr bwMode="auto">
          <a:xfrm>
            <a:off x="275946" y="1715462"/>
            <a:ext cx="1505230" cy="1584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400" dirty="0" err="1" smtClean="0">
                <a:latin typeface="+mn-lt"/>
              </a:rPr>
              <a:t>vertex</a:t>
            </a:r>
            <a:r>
              <a:rPr lang="hu-HU" altLang="hu-HU" sz="2400" dirty="0" smtClean="0">
                <a:latin typeface="+mn-lt"/>
              </a:rPr>
              <a:t> </a:t>
            </a:r>
          </a:p>
          <a:p>
            <a:pPr algn="ctr"/>
            <a:r>
              <a:rPr lang="hu-HU" altLang="hu-HU" sz="2400" dirty="0" err="1" smtClean="0">
                <a:latin typeface="+mn-lt"/>
              </a:rPr>
              <a:t>shader</a:t>
            </a:r>
            <a:endParaRPr lang="hu-HU" altLang="hu-HU" sz="2400" dirty="0">
              <a:latin typeface="+mn-lt"/>
            </a:endParaRPr>
          </a:p>
        </p:txBody>
      </p:sp>
      <p:sp>
        <p:nvSpPr>
          <p:cNvPr id="42" name="Rectangle 8"/>
          <p:cNvSpPr>
            <a:spLocks noChangeArrowheads="1"/>
          </p:cNvSpPr>
          <p:nvPr/>
        </p:nvSpPr>
        <p:spPr bwMode="auto">
          <a:xfrm>
            <a:off x="341945" y="3920268"/>
            <a:ext cx="1511300" cy="158273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hu-HU" sz="2400" dirty="0" smtClean="0">
                <a:latin typeface="+mn-lt"/>
              </a:rPr>
              <a:t>VAO/VBO</a:t>
            </a:r>
            <a:endParaRPr lang="hu-HU" sz="2400" dirty="0">
              <a:latin typeface="+mn-lt"/>
            </a:endParaRP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3017506" y="3902440"/>
            <a:ext cx="5270768" cy="1582738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hu-HU" dirty="0" smtClean="0">
                <a:latin typeface="+mn-lt"/>
              </a:rPr>
              <a:t>Textúrák</a:t>
            </a:r>
            <a:endParaRPr lang="hu-HU" sz="2400" dirty="0">
              <a:latin typeface="+mn-lt"/>
            </a:endParaRPr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 flipV="1">
            <a:off x="7536362" y="3308317"/>
            <a:ext cx="0" cy="584827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 flipV="1">
            <a:off x="1666874" y="3319921"/>
            <a:ext cx="1577775" cy="557290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48" name="Rectangle 8"/>
          <p:cNvSpPr>
            <a:spLocks noChangeArrowheads="1"/>
          </p:cNvSpPr>
          <p:nvPr/>
        </p:nvSpPr>
        <p:spPr bwMode="auto">
          <a:xfrm>
            <a:off x="2019302" y="1695579"/>
            <a:ext cx="1505230" cy="1584126"/>
          </a:xfrm>
          <a:prstGeom prst="rect">
            <a:avLst/>
          </a:prstGeom>
          <a:solidFill>
            <a:srgbClr val="FF8B8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400" dirty="0" err="1" smtClean="0">
                <a:latin typeface="+mn-lt"/>
              </a:rPr>
              <a:t>geometry</a:t>
            </a:r>
            <a:endParaRPr lang="hu-HU" altLang="hu-HU" sz="2400" dirty="0" smtClean="0">
              <a:latin typeface="+mn-lt"/>
            </a:endParaRPr>
          </a:p>
          <a:p>
            <a:pPr algn="ctr"/>
            <a:r>
              <a:rPr lang="hu-HU" altLang="hu-HU" sz="2400" dirty="0" err="1" smtClean="0">
                <a:latin typeface="+mn-lt"/>
              </a:rPr>
              <a:t>shader</a:t>
            </a:r>
            <a:endParaRPr lang="hu-HU" altLang="hu-HU" sz="2400" dirty="0">
              <a:latin typeface="+mn-lt"/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2134642" y="1088368"/>
            <a:ext cx="146386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primitívek</a:t>
            </a:r>
            <a:endParaRPr lang="en-US" dirty="0"/>
          </a:p>
        </p:txBody>
      </p:sp>
      <p:cxnSp>
        <p:nvCxnSpPr>
          <p:cNvPr id="56" name="Egyenes összekötő nyíllal 55"/>
          <p:cNvCxnSpPr/>
          <p:nvPr/>
        </p:nvCxnSpPr>
        <p:spPr>
          <a:xfrm flipV="1">
            <a:off x="415534" y="1319201"/>
            <a:ext cx="1728633" cy="252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nyíllal 57"/>
          <p:cNvCxnSpPr/>
          <p:nvPr/>
        </p:nvCxnSpPr>
        <p:spPr>
          <a:xfrm>
            <a:off x="5604160" y="1319200"/>
            <a:ext cx="3218357" cy="252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Szövegdoboz 50"/>
          <p:cNvSpPr txBox="1"/>
          <p:nvPr/>
        </p:nvSpPr>
        <p:spPr>
          <a:xfrm>
            <a:off x="133070" y="1088368"/>
            <a:ext cx="17059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csúcspontok</a:t>
            </a:r>
            <a:endParaRPr lang="en-US" dirty="0"/>
          </a:p>
        </p:txBody>
      </p:sp>
      <p:sp>
        <p:nvSpPr>
          <p:cNvPr id="53" name="Szövegdoboz 52"/>
          <p:cNvSpPr txBox="1"/>
          <p:nvPr/>
        </p:nvSpPr>
        <p:spPr>
          <a:xfrm>
            <a:off x="5407233" y="1088368"/>
            <a:ext cx="108876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pixelek</a:t>
            </a:r>
            <a:endParaRPr lang="en-US" dirty="0"/>
          </a:p>
        </p:txBody>
      </p:sp>
      <p:sp>
        <p:nvSpPr>
          <p:cNvPr id="62" name="Szövegdoboz 61"/>
          <p:cNvSpPr txBox="1"/>
          <p:nvPr/>
        </p:nvSpPr>
        <p:spPr>
          <a:xfrm>
            <a:off x="3335187" y="5539888"/>
            <a:ext cx="1970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GPU memória</a:t>
            </a:r>
            <a:endParaRPr lang="en-US" dirty="0">
              <a:latin typeface="+mn-lt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75946" y="6353175"/>
            <a:ext cx="5972454" cy="409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tx1"/>
                </a:solidFill>
              </a:rPr>
              <a:t>CPU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 flipH="1" flipV="1">
            <a:off x="5730674" y="5485179"/>
            <a:ext cx="2088" cy="86799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45" name="Line 15"/>
          <p:cNvSpPr>
            <a:spLocks noChangeShapeType="1"/>
          </p:cNvSpPr>
          <p:nvPr/>
        </p:nvSpPr>
        <p:spPr bwMode="auto">
          <a:xfrm flipH="1" flipV="1">
            <a:off x="1097595" y="5485179"/>
            <a:ext cx="2088" cy="86799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28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48" grpId="0" animBg="1"/>
      <p:bldP spid="52" grpId="0" animBg="1"/>
      <p:bldP spid="51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Frakt</a:t>
            </a:r>
            <a:r>
              <a:rPr lang="hu-HU" dirty="0" err="1" smtClean="0">
                <a:solidFill>
                  <a:srgbClr val="FF0000"/>
                </a:solidFill>
              </a:rPr>
              <a:t>ális</a:t>
            </a:r>
            <a:r>
              <a:rPr lang="hu-HU" dirty="0" smtClean="0">
                <a:solidFill>
                  <a:srgbClr val="FF0000"/>
                </a:solidFill>
              </a:rPr>
              <a:t> zaj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" name="Line 1037"/>
          <p:cNvSpPr>
            <a:spLocks noChangeShapeType="1"/>
          </p:cNvSpPr>
          <p:nvPr/>
        </p:nvSpPr>
        <p:spPr bwMode="auto">
          <a:xfrm>
            <a:off x="610220" y="3312351"/>
            <a:ext cx="6319001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1038"/>
          <p:cNvSpPr>
            <a:spLocks/>
          </p:cNvSpPr>
          <p:nvPr/>
        </p:nvSpPr>
        <p:spPr bwMode="auto">
          <a:xfrm>
            <a:off x="655002" y="1400460"/>
            <a:ext cx="6319003" cy="1919018"/>
          </a:xfrm>
          <a:custGeom>
            <a:avLst/>
            <a:gdLst>
              <a:gd name="T0" fmla="*/ 0 w 1104"/>
              <a:gd name="T1" fmla="*/ 363 h 363"/>
              <a:gd name="T2" fmla="*/ 336 w 1104"/>
              <a:gd name="T3" fmla="*/ 363 h 363"/>
              <a:gd name="T4" fmla="*/ 543 w 1104"/>
              <a:gd name="T5" fmla="*/ 0 h 363"/>
              <a:gd name="T6" fmla="*/ 768 w 1104"/>
              <a:gd name="T7" fmla="*/ 363 h 363"/>
              <a:gd name="T8" fmla="*/ 1104 w 1104"/>
              <a:gd name="T9" fmla="*/ 363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4"/>
              <a:gd name="T16" fmla="*/ 0 h 363"/>
              <a:gd name="T17" fmla="*/ 1104 w 1104"/>
              <a:gd name="T18" fmla="*/ 363 h 363"/>
              <a:gd name="connsiteX0" fmla="*/ 0 w 10000"/>
              <a:gd name="connsiteY0" fmla="*/ 10000 h 10000"/>
              <a:gd name="connsiteX1" fmla="*/ 3330 w 10000"/>
              <a:gd name="connsiteY1" fmla="*/ 10000 h 10000"/>
              <a:gd name="connsiteX2" fmla="*/ 4918 w 10000"/>
              <a:gd name="connsiteY2" fmla="*/ 0 h 10000"/>
              <a:gd name="connsiteX3" fmla="*/ 6957 w 10000"/>
              <a:gd name="connsiteY3" fmla="*/ 1000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3330 w 10000"/>
              <a:gd name="connsiteY1" fmla="*/ 10000 h 10000"/>
              <a:gd name="connsiteX2" fmla="*/ 4918 w 10000"/>
              <a:gd name="connsiteY2" fmla="*/ 0 h 10000"/>
              <a:gd name="connsiteX3" fmla="*/ 6618 w 10000"/>
              <a:gd name="connsiteY3" fmla="*/ 100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3330" y="10000"/>
                </a:lnTo>
                <a:lnTo>
                  <a:pt x="4918" y="0"/>
                </a:lnTo>
                <a:lnTo>
                  <a:pt x="6618" y="10000"/>
                </a:lnTo>
                <a:lnTo>
                  <a:pt x="10000" y="10000"/>
                </a:ln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5" name="Szabadkézi sokszög 4"/>
          <p:cNvSpPr/>
          <p:nvPr/>
        </p:nvSpPr>
        <p:spPr>
          <a:xfrm>
            <a:off x="657278" y="1348983"/>
            <a:ext cx="6231082" cy="1967422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zabadkézi sokszög 5"/>
          <p:cNvSpPr/>
          <p:nvPr/>
        </p:nvSpPr>
        <p:spPr>
          <a:xfrm>
            <a:off x="614148" y="2641151"/>
            <a:ext cx="2129138" cy="656017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abadkézi sokszög 6"/>
          <p:cNvSpPr/>
          <p:nvPr/>
        </p:nvSpPr>
        <p:spPr>
          <a:xfrm rot="17876990">
            <a:off x="1879554" y="1868481"/>
            <a:ext cx="2274789" cy="604621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zabadkézi sokszög 7"/>
          <p:cNvSpPr/>
          <p:nvPr/>
        </p:nvSpPr>
        <p:spPr>
          <a:xfrm rot="3632092">
            <a:off x="3467743" y="1839579"/>
            <a:ext cx="2215229" cy="604621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abadkézi sokszög 8"/>
          <p:cNvSpPr/>
          <p:nvPr/>
        </p:nvSpPr>
        <p:spPr>
          <a:xfrm>
            <a:off x="4811879" y="2663802"/>
            <a:ext cx="2096561" cy="656017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gyenes összekötő nyíllal 14"/>
          <p:cNvCxnSpPr/>
          <p:nvPr/>
        </p:nvCxnSpPr>
        <p:spPr>
          <a:xfrm flipH="1">
            <a:off x="3766781" y="1419366"/>
            <a:ext cx="13650" cy="1883392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193867" y="3357348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ym typeface="Symbol"/>
              </a:rPr>
              <a:t></a:t>
            </a:r>
            <a:r>
              <a:rPr lang="en-US" dirty="0" smtClean="0">
                <a:sym typeface="Symbol"/>
              </a:rPr>
              <a:t> = </a:t>
            </a:r>
            <a:r>
              <a:rPr lang="hu-HU" dirty="0" smtClean="0"/>
              <a:t>1/(2</a:t>
            </a:r>
            <a:r>
              <a:rPr lang="hu-HU" altLang="en-US" dirty="0" smtClean="0">
                <a:sym typeface="Symbol" pitchFamily="18" charset="2"/>
              </a:rPr>
              <a:t>3)</a:t>
            </a:r>
            <a:endParaRPr lang="hu-HU" dirty="0"/>
          </a:p>
        </p:txBody>
      </p:sp>
      <p:cxnSp>
        <p:nvCxnSpPr>
          <p:cNvPr id="20" name="Egyenes összekötő nyíllal 19"/>
          <p:cNvCxnSpPr/>
          <p:nvPr/>
        </p:nvCxnSpPr>
        <p:spPr>
          <a:xfrm>
            <a:off x="1680986" y="2663802"/>
            <a:ext cx="14843" cy="656017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1365783" y="3352499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ym typeface="Symbol"/>
              </a:rPr>
              <a:t></a:t>
            </a:r>
            <a:r>
              <a:rPr lang="hu-HU" dirty="0" smtClean="0"/>
              <a:t>/</a:t>
            </a:r>
            <a:r>
              <a:rPr lang="en-US" dirty="0" smtClean="0"/>
              <a:t>3</a:t>
            </a:r>
            <a:endParaRPr lang="hu-HU" dirty="0"/>
          </a:p>
        </p:txBody>
      </p:sp>
      <p:sp>
        <p:nvSpPr>
          <p:cNvPr id="23" name="Téglalap 22"/>
          <p:cNvSpPr/>
          <p:nvPr/>
        </p:nvSpPr>
        <p:spPr>
          <a:xfrm>
            <a:off x="552735" y="439080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en-US" u="sng" dirty="0" smtClean="0"/>
              <a:t>Skála</a:t>
            </a:r>
            <a:r>
              <a:rPr lang="hu-HU" altLang="en-US" dirty="0" smtClean="0"/>
              <a:t>		</a:t>
            </a:r>
            <a:r>
              <a:rPr lang="hu-HU" altLang="en-US" u="sng" dirty="0" smtClean="0"/>
              <a:t>Részlet</a:t>
            </a:r>
          </a:p>
          <a:p>
            <a:r>
              <a:rPr lang="hu-HU" altLang="en-US" i="1" dirty="0" smtClean="0"/>
              <a:t>N</a:t>
            </a:r>
            <a:r>
              <a:rPr lang="hu-HU" altLang="en-US" dirty="0" smtClean="0"/>
              <a:t> = 4		 </a:t>
            </a:r>
            <a:r>
              <a:rPr lang="hu-HU" dirty="0">
                <a:sym typeface="Symbol"/>
              </a:rPr>
              <a:t> </a:t>
            </a:r>
            <a:endParaRPr lang="en-US" dirty="0" smtClean="0">
              <a:sym typeface="Symbol"/>
            </a:endParaRPr>
          </a:p>
          <a:p>
            <a:r>
              <a:rPr lang="hu-HU" altLang="en-US" i="1" dirty="0" smtClean="0"/>
              <a:t>N</a:t>
            </a:r>
            <a:r>
              <a:rPr lang="hu-HU" altLang="en-US" baseline="30000" dirty="0" smtClean="0"/>
              <a:t>2</a:t>
            </a:r>
            <a:r>
              <a:rPr lang="hu-HU" altLang="en-US" dirty="0" smtClean="0"/>
              <a:t> = 16	</a:t>
            </a:r>
            <a:r>
              <a:rPr lang="hu-HU" dirty="0" smtClean="0"/>
              <a:t> </a:t>
            </a:r>
            <a:r>
              <a:rPr lang="hu-HU" dirty="0" smtClean="0">
                <a:sym typeface="Symbol"/>
              </a:rPr>
              <a:t></a:t>
            </a:r>
            <a:r>
              <a:rPr lang="hu-HU" dirty="0" smtClean="0"/>
              <a:t>/</a:t>
            </a:r>
            <a:r>
              <a:rPr lang="en-US" dirty="0" smtClean="0"/>
              <a:t>3</a:t>
            </a:r>
          </a:p>
          <a:p>
            <a:r>
              <a:rPr lang="en-US" dirty="0" smtClean="0"/>
              <a:t>…</a:t>
            </a:r>
            <a:endParaRPr lang="hu-HU" dirty="0"/>
          </a:p>
          <a:p>
            <a:r>
              <a:rPr lang="hu-HU" altLang="en-US" i="1" dirty="0" smtClean="0"/>
              <a:t>N</a:t>
            </a:r>
            <a:r>
              <a:rPr lang="hu-HU" altLang="en-US" i="1" baseline="30000" dirty="0" smtClean="0"/>
              <a:t>m</a:t>
            </a:r>
            <a:r>
              <a:rPr lang="hu-HU" altLang="en-US" dirty="0" smtClean="0"/>
              <a:t> = 4</a:t>
            </a:r>
            <a:r>
              <a:rPr lang="hu-HU" altLang="en-US" i="1" baseline="30000" dirty="0" smtClean="0"/>
              <a:t>m</a:t>
            </a:r>
            <a:r>
              <a:rPr lang="hu-HU" altLang="en-US" dirty="0" smtClean="0"/>
              <a:t> 	</a:t>
            </a:r>
            <a:r>
              <a:rPr lang="hu-HU" dirty="0" smtClean="0"/>
              <a:t> </a:t>
            </a:r>
            <a:r>
              <a:rPr lang="hu-HU" dirty="0" smtClean="0">
                <a:sym typeface="Symbol"/>
              </a:rPr>
              <a:t></a:t>
            </a:r>
            <a:r>
              <a:rPr lang="hu-HU" dirty="0" smtClean="0"/>
              <a:t>/3</a:t>
            </a:r>
            <a:r>
              <a:rPr lang="hu-HU" altLang="en-US" i="1" baseline="30000" dirty="0" smtClean="0"/>
              <a:t>m-</a:t>
            </a:r>
            <a:r>
              <a:rPr lang="hu-HU" altLang="en-US" baseline="30000" dirty="0" smtClean="0"/>
              <a:t>1</a:t>
            </a:r>
            <a:endParaRPr lang="hu-HU" altLang="en-US" i="1" baseline="30000" dirty="0"/>
          </a:p>
        </p:txBody>
      </p:sp>
      <p:sp>
        <p:nvSpPr>
          <p:cNvPr id="24" name="Jobbra nyíl 23"/>
          <p:cNvSpPr/>
          <p:nvPr/>
        </p:nvSpPr>
        <p:spPr>
          <a:xfrm>
            <a:off x="4067033" y="5063319"/>
            <a:ext cx="1187355" cy="5868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5390865" y="5104263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szórás</a:t>
            </a:r>
            <a:endParaRPr lang="hu-HU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645388" y="3366932"/>
            <a:ext cx="60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ym typeface="Symbol"/>
              </a:rPr>
              <a:t></a:t>
            </a:r>
            <a:r>
              <a:rPr lang="hu-HU" dirty="0" smtClean="0"/>
              <a:t>/</a:t>
            </a:r>
            <a:r>
              <a:rPr lang="en-US" dirty="0" smtClean="0"/>
              <a:t>9</a:t>
            </a:r>
            <a:endParaRPr lang="hu-HU" dirty="0"/>
          </a:p>
        </p:txBody>
      </p:sp>
      <p:cxnSp>
        <p:nvCxnSpPr>
          <p:cNvPr id="19" name="Egyenes összekötő nyíllal 18"/>
          <p:cNvCxnSpPr>
            <a:endCxn id="17" idx="0"/>
          </p:cNvCxnSpPr>
          <p:nvPr/>
        </p:nvCxnSpPr>
        <p:spPr>
          <a:xfrm flipH="1">
            <a:off x="950119" y="3036253"/>
            <a:ext cx="38472" cy="330679"/>
          </a:xfrm>
          <a:prstGeom prst="straightConnector1">
            <a:avLst/>
          </a:prstGeom>
          <a:ln w="38100">
            <a:solidFill>
              <a:srgbClr val="FFC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6" grpId="0"/>
      <p:bldP spid="2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7" name="mount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55" y="3694908"/>
            <a:ext cx="2020887" cy="20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571777" y="0"/>
            <a:ext cx="3935002" cy="1143000"/>
          </a:xfrm>
          <a:noFill/>
          <a:ln/>
        </p:spPr>
        <p:txBody>
          <a:bodyPr/>
          <a:lstStyle/>
          <a:p>
            <a:r>
              <a:rPr lang="hu-HU" altLang="en-US" sz="3600" dirty="0" smtClean="0">
                <a:solidFill>
                  <a:srgbClr val="FF0000"/>
                </a:solidFill>
              </a:rPr>
              <a:t>(Ken) </a:t>
            </a:r>
            <a:r>
              <a:rPr lang="hu-HU" altLang="en-US" dirty="0" err="1" smtClean="0">
                <a:solidFill>
                  <a:srgbClr val="FF0000"/>
                </a:solidFill>
              </a:rPr>
              <a:t>Perlin</a:t>
            </a:r>
            <a:r>
              <a:rPr lang="hu-HU" altLang="en-US" dirty="0" smtClean="0">
                <a:solidFill>
                  <a:srgbClr val="FF0000"/>
                </a:solidFill>
              </a:rPr>
              <a:t> zaj</a:t>
            </a:r>
            <a:endParaRPr lang="hu-HU" altLang="en-US" dirty="0">
              <a:solidFill>
                <a:srgbClr val="FF0000"/>
              </a:solidFill>
            </a:endParaRPr>
          </a:p>
        </p:txBody>
      </p:sp>
      <p:pic>
        <p:nvPicPr>
          <p:cNvPr id="155654" name="Picture 1030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456" y="1569496"/>
            <a:ext cx="2020887" cy="20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abadkézi sokszög 6"/>
          <p:cNvSpPr/>
          <p:nvPr/>
        </p:nvSpPr>
        <p:spPr>
          <a:xfrm>
            <a:off x="594216" y="737290"/>
            <a:ext cx="2171700" cy="628650"/>
          </a:xfrm>
          <a:custGeom>
            <a:avLst/>
            <a:gdLst>
              <a:gd name="connsiteX0" fmla="*/ 0 w 2171700"/>
              <a:gd name="connsiteY0" fmla="*/ 552450 h 628650"/>
              <a:gd name="connsiteX1" fmla="*/ 1066800 w 2171700"/>
              <a:gd name="connsiteY1" fmla="*/ 0 h 628650"/>
              <a:gd name="connsiteX2" fmla="*/ 2171700 w 2171700"/>
              <a:gd name="connsiteY2" fmla="*/ 62865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1700" h="628650">
                <a:moveTo>
                  <a:pt x="0" y="552450"/>
                </a:moveTo>
                <a:lnTo>
                  <a:pt x="1066800" y="0"/>
                </a:lnTo>
                <a:lnTo>
                  <a:pt x="2171700" y="62865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Szabadkézi sokszög 7"/>
          <p:cNvSpPr/>
          <p:nvPr/>
        </p:nvSpPr>
        <p:spPr>
          <a:xfrm>
            <a:off x="594216" y="1973953"/>
            <a:ext cx="2162175" cy="409575"/>
          </a:xfrm>
          <a:custGeom>
            <a:avLst/>
            <a:gdLst>
              <a:gd name="connsiteX0" fmla="*/ 0 w 2162175"/>
              <a:gd name="connsiteY0" fmla="*/ 295275 h 409575"/>
              <a:gd name="connsiteX1" fmla="*/ 542925 w 2162175"/>
              <a:gd name="connsiteY1" fmla="*/ 409575 h 409575"/>
              <a:gd name="connsiteX2" fmla="*/ 1066800 w 2162175"/>
              <a:gd name="connsiteY2" fmla="*/ 0 h 409575"/>
              <a:gd name="connsiteX3" fmla="*/ 1638300 w 2162175"/>
              <a:gd name="connsiteY3" fmla="*/ 152400 h 409575"/>
              <a:gd name="connsiteX4" fmla="*/ 2162175 w 2162175"/>
              <a:gd name="connsiteY4" fmla="*/ 40005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175" h="409575">
                <a:moveTo>
                  <a:pt x="0" y="295275"/>
                </a:moveTo>
                <a:lnTo>
                  <a:pt x="542925" y="409575"/>
                </a:lnTo>
                <a:lnTo>
                  <a:pt x="1066800" y="0"/>
                </a:lnTo>
                <a:lnTo>
                  <a:pt x="1638300" y="152400"/>
                </a:lnTo>
                <a:lnTo>
                  <a:pt x="2162175" y="40005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603741" y="2894703"/>
            <a:ext cx="2162175" cy="152400"/>
          </a:xfrm>
          <a:custGeom>
            <a:avLst/>
            <a:gdLst>
              <a:gd name="connsiteX0" fmla="*/ 0 w 2162175"/>
              <a:gd name="connsiteY0" fmla="*/ 76200 h 152400"/>
              <a:gd name="connsiteX1" fmla="*/ 247650 w 2162175"/>
              <a:gd name="connsiteY1" fmla="*/ 152400 h 152400"/>
              <a:gd name="connsiteX2" fmla="*/ 514350 w 2162175"/>
              <a:gd name="connsiteY2" fmla="*/ 0 h 152400"/>
              <a:gd name="connsiteX3" fmla="*/ 771525 w 2162175"/>
              <a:gd name="connsiteY3" fmla="*/ 152400 h 152400"/>
              <a:gd name="connsiteX4" fmla="*/ 1057275 w 2162175"/>
              <a:gd name="connsiteY4" fmla="*/ 28575 h 152400"/>
              <a:gd name="connsiteX5" fmla="*/ 1314450 w 2162175"/>
              <a:gd name="connsiteY5" fmla="*/ 123825 h 152400"/>
              <a:gd name="connsiteX6" fmla="*/ 1609725 w 2162175"/>
              <a:gd name="connsiteY6" fmla="*/ 0 h 152400"/>
              <a:gd name="connsiteX7" fmla="*/ 1866900 w 2162175"/>
              <a:gd name="connsiteY7" fmla="*/ 152400 h 152400"/>
              <a:gd name="connsiteX8" fmla="*/ 2162175 w 2162175"/>
              <a:gd name="connsiteY8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175" h="152400">
                <a:moveTo>
                  <a:pt x="0" y="76200"/>
                </a:moveTo>
                <a:lnTo>
                  <a:pt x="247650" y="152400"/>
                </a:lnTo>
                <a:lnTo>
                  <a:pt x="514350" y="0"/>
                </a:lnTo>
                <a:lnTo>
                  <a:pt x="771525" y="152400"/>
                </a:lnTo>
                <a:lnTo>
                  <a:pt x="1057275" y="28575"/>
                </a:lnTo>
                <a:lnTo>
                  <a:pt x="1314450" y="123825"/>
                </a:lnTo>
                <a:lnTo>
                  <a:pt x="1609725" y="0"/>
                </a:lnTo>
                <a:lnTo>
                  <a:pt x="1866900" y="152400"/>
                </a:lnTo>
                <a:lnTo>
                  <a:pt x="2162175" y="76200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 rot="5400000" flipH="1" flipV="1">
            <a:off x="104472" y="1047647"/>
            <a:ext cx="9858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597391" y="1540565"/>
            <a:ext cx="2336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rot="5400000">
            <a:off x="2660346" y="1558822"/>
            <a:ext cx="182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 rot="5400000">
            <a:off x="1564971" y="1558822"/>
            <a:ext cx="182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rot="5400000" flipH="1" flipV="1">
            <a:off x="195753" y="2088253"/>
            <a:ext cx="8032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597391" y="2489890"/>
            <a:ext cx="2336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rot="5400000">
            <a:off x="2660346" y="2508147"/>
            <a:ext cx="182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rot="5400000">
            <a:off x="1564971" y="2508147"/>
            <a:ext cx="182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rot="5400000">
            <a:off x="1017284" y="2508147"/>
            <a:ext cx="182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rot="5400000">
            <a:off x="2112659" y="2508147"/>
            <a:ext cx="1825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zis 19"/>
          <p:cNvSpPr/>
          <p:nvPr/>
        </p:nvSpPr>
        <p:spPr>
          <a:xfrm>
            <a:off x="560878" y="124846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1" name="Ellipszis 20"/>
          <p:cNvSpPr/>
          <p:nvPr/>
        </p:nvSpPr>
        <p:spPr>
          <a:xfrm>
            <a:off x="1619741" y="700778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2" name="Ellipszis 21"/>
          <p:cNvSpPr/>
          <p:nvPr/>
        </p:nvSpPr>
        <p:spPr>
          <a:xfrm>
            <a:off x="2715116" y="132149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3" name="Ellipszis 22"/>
          <p:cNvSpPr/>
          <p:nvPr/>
        </p:nvSpPr>
        <p:spPr>
          <a:xfrm>
            <a:off x="560878" y="223430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4" name="Ellipszis 23"/>
          <p:cNvSpPr/>
          <p:nvPr/>
        </p:nvSpPr>
        <p:spPr>
          <a:xfrm>
            <a:off x="1072053" y="234384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5" name="Ellipszis 24"/>
          <p:cNvSpPr/>
          <p:nvPr/>
        </p:nvSpPr>
        <p:spPr>
          <a:xfrm>
            <a:off x="1619741" y="194220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6" name="Ellipszis 25"/>
          <p:cNvSpPr/>
          <p:nvPr/>
        </p:nvSpPr>
        <p:spPr>
          <a:xfrm>
            <a:off x="2167428" y="208825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" name="Ellipszis 26"/>
          <p:cNvSpPr/>
          <p:nvPr/>
        </p:nvSpPr>
        <p:spPr>
          <a:xfrm>
            <a:off x="2715116" y="2307328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28" name="Egyenes összekötő nyíllal 27"/>
          <p:cNvCxnSpPr/>
          <p:nvPr/>
        </p:nvCxnSpPr>
        <p:spPr>
          <a:xfrm rot="5400000" flipH="1" flipV="1">
            <a:off x="378316" y="2891528"/>
            <a:ext cx="438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V="1">
            <a:off x="597391" y="3110603"/>
            <a:ext cx="2336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 rot="5400000">
            <a:off x="2660347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 rot="5400000">
            <a:off x="1564972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rot="5400000">
            <a:off x="1017285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 rot="5400000">
            <a:off x="2112660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zis 33"/>
          <p:cNvSpPr/>
          <p:nvPr/>
        </p:nvSpPr>
        <p:spPr>
          <a:xfrm>
            <a:off x="560878" y="292804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5" name="Ellipszis 34"/>
          <p:cNvSpPr/>
          <p:nvPr/>
        </p:nvSpPr>
        <p:spPr>
          <a:xfrm>
            <a:off x="1072053" y="285501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1619741" y="2891528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7" name="Ellipszis 36"/>
          <p:cNvSpPr/>
          <p:nvPr/>
        </p:nvSpPr>
        <p:spPr>
          <a:xfrm>
            <a:off x="2167428" y="285501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8" name="Ellipszis 37"/>
          <p:cNvSpPr/>
          <p:nvPr/>
        </p:nvSpPr>
        <p:spPr>
          <a:xfrm>
            <a:off x="2715116" y="292804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39" name="Egyenes összekötő 38"/>
          <p:cNvCxnSpPr/>
          <p:nvPr/>
        </p:nvCxnSpPr>
        <p:spPr>
          <a:xfrm rot="5400000">
            <a:off x="761697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rot="5400000">
            <a:off x="1272872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rot="5400000">
            <a:off x="1820560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>
            <a:off x="2368247" y="31288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zis 42"/>
          <p:cNvSpPr/>
          <p:nvPr/>
        </p:nvSpPr>
        <p:spPr>
          <a:xfrm>
            <a:off x="816466" y="300106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4" name="Ellipszis 43"/>
          <p:cNvSpPr/>
          <p:nvPr/>
        </p:nvSpPr>
        <p:spPr>
          <a:xfrm>
            <a:off x="1327641" y="300106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1875328" y="296455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2423016" y="300106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47" name="Egyenes összekötő 46"/>
          <p:cNvCxnSpPr/>
          <p:nvPr/>
        </p:nvCxnSpPr>
        <p:spPr>
          <a:xfrm>
            <a:off x="597391" y="664265"/>
            <a:ext cx="219075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>
            <a:off x="597391" y="1905690"/>
            <a:ext cx="219075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>
            <a:off x="597391" y="2818503"/>
            <a:ext cx="219075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271501"/>
              </p:ext>
            </p:extLst>
          </p:nvPr>
        </p:nvGraphicFramePr>
        <p:xfrm>
          <a:off x="241791" y="562665"/>
          <a:ext cx="319087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3" name="Equation" r:id="rId12" imgW="241195" imgH="203112" progId="">
                  <p:embed/>
                </p:oleObj>
              </mc:Choice>
              <mc:Fallback>
                <p:oleObj name="Equation" r:id="rId12" imgW="241195" imgH="203112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91" y="562665"/>
                        <a:ext cx="319087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391827"/>
              </p:ext>
            </p:extLst>
          </p:nvPr>
        </p:nvGraphicFramePr>
        <p:xfrm>
          <a:off x="195753" y="1773928"/>
          <a:ext cx="355600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4" name="Equation" r:id="rId14" imgW="266469" imgH="203024" progId="">
                  <p:embed/>
                </p:oleObj>
              </mc:Choice>
              <mc:Fallback>
                <p:oleObj name="Equation" r:id="rId14" imgW="266469" imgH="203024" progId="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753" y="1773928"/>
                        <a:ext cx="355600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051158"/>
              </p:ext>
            </p:extLst>
          </p:nvPr>
        </p:nvGraphicFramePr>
        <p:xfrm>
          <a:off x="232266" y="2643878"/>
          <a:ext cx="336550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5" name="Equation" r:id="rId16" imgW="253780" imgH="203024" progId="">
                  <p:embed/>
                </p:oleObj>
              </mc:Choice>
              <mc:Fallback>
                <p:oleObj name="Equation" r:id="rId16" imgW="253780" imgH="203024" progId="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266" y="2643878"/>
                        <a:ext cx="336550" cy="268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Pluszjel 52"/>
          <p:cNvSpPr/>
          <p:nvPr/>
        </p:nvSpPr>
        <p:spPr>
          <a:xfrm>
            <a:off x="3407266" y="1613590"/>
            <a:ext cx="657225" cy="693738"/>
          </a:xfrm>
          <a:prstGeom prst="mathPlus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cxnSp>
        <p:nvCxnSpPr>
          <p:cNvPr id="54" name="Egyenes összekötő nyíllal 53"/>
          <p:cNvCxnSpPr/>
          <p:nvPr/>
        </p:nvCxnSpPr>
        <p:spPr>
          <a:xfrm rot="5400000" flipH="1" flipV="1">
            <a:off x="3531884" y="1868384"/>
            <a:ext cx="182562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nyíllal 54"/>
          <p:cNvCxnSpPr/>
          <p:nvPr/>
        </p:nvCxnSpPr>
        <p:spPr>
          <a:xfrm flipV="1">
            <a:off x="4443903" y="2780403"/>
            <a:ext cx="2336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gyenes összekötő 55"/>
          <p:cNvCxnSpPr/>
          <p:nvPr/>
        </p:nvCxnSpPr>
        <p:spPr>
          <a:xfrm rot="5400000">
            <a:off x="6506860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 rot="5400000">
            <a:off x="5411485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gyenes összekötő 57"/>
          <p:cNvCxnSpPr/>
          <p:nvPr/>
        </p:nvCxnSpPr>
        <p:spPr>
          <a:xfrm rot="5400000">
            <a:off x="4863797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gyenes összekötő 58"/>
          <p:cNvCxnSpPr/>
          <p:nvPr/>
        </p:nvCxnSpPr>
        <p:spPr>
          <a:xfrm rot="5400000">
            <a:off x="5959172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59"/>
          <p:cNvCxnSpPr/>
          <p:nvPr/>
        </p:nvCxnSpPr>
        <p:spPr>
          <a:xfrm rot="5400000">
            <a:off x="4608210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60"/>
          <p:cNvCxnSpPr/>
          <p:nvPr/>
        </p:nvCxnSpPr>
        <p:spPr>
          <a:xfrm rot="5400000">
            <a:off x="5119385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61"/>
          <p:cNvCxnSpPr/>
          <p:nvPr/>
        </p:nvCxnSpPr>
        <p:spPr>
          <a:xfrm rot="5400000">
            <a:off x="5667072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62"/>
          <p:cNvCxnSpPr/>
          <p:nvPr/>
        </p:nvCxnSpPr>
        <p:spPr>
          <a:xfrm rot="5400000">
            <a:off x="6214760" y="2798659"/>
            <a:ext cx="18256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zis 63"/>
          <p:cNvSpPr/>
          <p:nvPr/>
        </p:nvSpPr>
        <p:spPr>
          <a:xfrm>
            <a:off x="4407391" y="186759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5" name="Ellipszis 64"/>
          <p:cNvSpPr/>
          <p:nvPr/>
        </p:nvSpPr>
        <p:spPr>
          <a:xfrm>
            <a:off x="4918566" y="150246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6" name="Ellipszis 65"/>
          <p:cNvSpPr/>
          <p:nvPr/>
        </p:nvSpPr>
        <p:spPr>
          <a:xfrm>
            <a:off x="5466253" y="106431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7" name="Ellipszis 66"/>
          <p:cNvSpPr/>
          <p:nvPr/>
        </p:nvSpPr>
        <p:spPr>
          <a:xfrm>
            <a:off x="6050453" y="135641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8" name="Ellipszis 67"/>
          <p:cNvSpPr/>
          <p:nvPr/>
        </p:nvSpPr>
        <p:spPr>
          <a:xfrm>
            <a:off x="6561628" y="223271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9" name="Ellipszis 68"/>
          <p:cNvSpPr/>
          <p:nvPr/>
        </p:nvSpPr>
        <p:spPr>
          <a:xfrm>
            <a:off x="4662978" y="1758053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0" name="Ellipszis 69"/>
          <p:cNvSpPr/>
          <p:nvPr/>
        </p:nvSpPr>
        <p:spPr>
          <a:xfrm>
            <a:off x="5174153" y="142944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1" name="Ellipszis 70"/>
          <p:cNvSpPr/>
          <p:nvPr/>
        </p:nvSpPr>
        <p:spPr>
          <a:xfrm>
            <a:off x="5721841" y="1283390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2" name="Ellipszis 71"/>
          <p:cNvSpPr/>
          <p:nvPr/>
        </p:nvSpPr>
        <p:spPr>
          <a:xfrm>
            <a:off x="6306041" y="1794565"/>
            <a:ext cx="73025" cy="730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3" name="Szabadkézi sokszög 72"/>
          <p:cNvSpPr/>
          <p:nvPr/>
        </p:nvSpPr>
        <p:spPr>
          <a:xfrm>
            <a:off x="4439141" y="1118290"/>
            <a:ext cx="2162175" cy="1152525"/>
          </a:xfrm>
          <a:custGeom>
            <a:avLst/>
            <a:gdLst>
              <a:gd name="connsiteX0" fmla="*/ 0 w 2162175"/>
              <a:gd name="connsiteY0" fmla="*/ 800100 h 1152525"/>
              <a:gd name="connsiteX1" fmla="*/ 276225 w 2162175"/>
              <a:gd name="connsiteY1" fmla="*/ 685800 h 1152525"/>
              <a:gd name="connsiteX2" fmla="*/ 523875 w 2162175"/>
              <a:gd name="connsiteY2" fmla="*/ 428625 h 1152525"/>
              <a:gd name="connsiteX3" fmla="*/ 781050 w 2162175"/>
              <a:gd name="connsiteY3" fmla="*/ 352425 h 1152525"/>
              <a:gd name="connsiteX4" fmla="*/ 1057275 w 2162175"/>
              <a:gd name="connsiteY4" fmla="*/ 0 h 1152525"/>
              <a:gd name="connsiteX5" fmla="*/ 1323975 w 2162175"/>
              <a:gd name="connsiteY5" fmla="*/ 209550 h 1152525"/>
              <a:gd name="connsiteX6" fmla="*/ 1676400 w 2162175"/>
              <a:gd name="connsiteY6" fmla="*/ 295275 h 1152525"/>
              <a:gd name="connsiteX7" fmla="*/ 1924050 w 2162175"/>
              <a:gd name="connsiteY7" fmla="*/ 723900 h 1152525"/>
              <a:gd name="connsiteX8" fmla="*/ 2162175 w 2162175"/>
              <a:gd name="connsiteY8" fmla="*/ 1152525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175" h="1152525">
                <a:moveTo>
                  <a:pt x="0" y="800100"/>
                </a:moveTo>
                <a:lnTo>
                  <a:pt x="276225" y="685800"/>
                </a:lnTo>
                <a:lnTo>
                  <a:pt x="523875" y="428625"/>
                </a:lnTo>
                <a:lnTo>
                  <a:pt x="781050" y="352425"/>
                </a:lnTo>
                <a:lnTo>
                  <a:pt x="1057275" y="0"/>
                </a:lnTo>
                <a:lnTo>
                  <a:pt x="1323975" y="209550"/>
                </a:lnTo>
                <a:lnTo>
                  <a:pt x="1676400" y="295275"/>
                </a:lnTo>
                <a:lnTo>
                  <a:pt x="1924050" y="723900"/>
                </a:lnTo>
                <a:lnTo>
                  <a:pt x="2162175" y="1152525"/>
                </a:ln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4" name="Jobbra nyíl 73"/>
          <p:cNvSpPr/>
          <p:nvPr/>
        </p:nvSpPr>
        <p:spPr>
          <a:xfrm rot="1962252">
            <a:off x="2913553" y="1121465"/>
            <a:ext cx="584200" cy="36512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5" name="Jobbra nyíl 74"/>
          <p:cNvSpPr/>
          <p:nvPr/>
        </p:nvSpPr>
        <p:spPr>
          <a:xfrm rot="18984530">
            <a:off x="3016741" y="2494653"/>
            <a:ext cx="584200" cy="36512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6" name="Jobbra nyíl 75"/>
          <p:cNvSpPr/>
          <p:nvPr/>
        </p:nvSpPr>
        <p:spPr>
          <a:xfrm>
            <a:off x="2861166" y="1796153"/>
            <a:ext cx="584200" cy="36512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7" name="Jobbra nyíl 76"/>
          <p:cNvSpPr/>
          <p:nvPr/>
        </p:nvSpPr>
        <p:spPr>
          <a:xfrm>
            <a:off x="4102591" y="1791390"/>
            <a:ext cx="292100" cy="365125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graphicFrame>
        <p:nvGraphicFramePr>
          <p:cNvPr id="78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158221"/>
              </p:ext>
            </p:extLst>
          </p:nvPr>
        </p:nvGraphicFramePr>
        <p:xfrm>
          <a:off x="4472478" y="992878"/>
          <a:ext cx="43656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6" name="Equation" r:id="rId18" imgW="330057" imgH="203112" progId="">
                  <p:embed/>
                </p:oleObj>
              </mc:Choice>
              <mc:Fallback>
                <p:oleObj name="Equation" r:id="rId18" imgW="330057" imgH="203112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2478" y="992878"/>
                        <a:ext cx="436563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11653"/>
              </p:ext>
            </p:extLst>
          </p:nvPr>
        </p:nvGraphicFramePr>
        <p:xfrm>
          <a:off x="6752128" y="2855015"/>
          <a:ext cx="20161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7" name="Equation" r:id="rId20" imgW="152268" imgH="203024" progId="">
                  <p:embed/>
                </p:oleObj>
              </mc:Choice>
              <mc:Fallback>
                <p:oleObj name="Equation" r:id="rId20" imgW="152268" imgH="203024" progId="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2128" y="2855015"/>
                        <a:ext cx="201613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Object 7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991346"/>
              </p:ext>
            </p:extLst>
          </p:nvPr>
        </p:nvGraphicFramePr>
        <p:xfrm>
          <a:off x="2824653" y="3147115"/>
          <a:ext cx="201613" cy="26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8" name="Equation" r:id="rId22" imgW="152268" imgH="203024" progId="">
                  <p:embed/>
                </p:oleObj>
              </mc:Choice>
              <mc:Fallback>
                <p:oleObj name="Equation" r:id="rId22" imgW="152268" imgH="203024" progId="">
                  <p:embed/>
                  <p:pic>
                    <p:nvPicPr>
                      <p:cNvPr id="0" name="Picture 1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4653" y="3147115"/>
                        <a:ext cx="201613" cy="269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moke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280052" y="4229099"/>
            <a:ext cx="2500651" cy="2500651"/>
          </a:xfrm>
          <a:prstGeom prst="rect">
            <a:avLst/>
          </a:prstGeom>
        </p:spPr>
      </p:pic>
      <p:pic>
        <p:nvPicPr>
          <p:cNvPr id="6148" name="Picture 4" descr="Kapcsolódó kép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4" y="52390"/>
            <a:ext cx="1656902" cy="138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newmethod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 flipH="1">
            <a:off x="156320" y="3883157"/>
            <a:ext cx="4014361" cy="2808000"/>
          </a:xfrm>
          <a:prstGeom prst="rect">
            <a:avLst/>
          </a:prstGeom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053" y="2968959"/>
            <a:ext cx="2500650" cy="117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5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5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65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565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Iter</a:t>
            </a:r>
            <a:r>
              <a:rPr lang="hu-HU" dirty="0" smtClean="0">
                <a:solidFill>
                  <a:srgbClr val="FF0000"/>
                </a:solidFill>
              </a:rPr>
              <a:t>ált függvények</a:t>
            </a:r>
            <a:r>
              <a:rPr lang="en-US" dirty="0" smtClean="0">
                <a:solidFill>
                  <a:srgbClr val="FF0000"/>
                </a:solidFill>
              </a:rPr>
              <a:t>, fix point, </a:t>
            </a:r>
            <a:r>
              <a:rPr lang="en-US" dirty="0" err="1" smtClean="0">
                <a:solidFill>
                  <a:srgbClr val="FF0000"/>
                </a:solidFill>
              </a:rPr>
              <a:t>stabilit</a:t>
            </a:r>
            <a:r>
              <a:rPr lang="hu-HU" dirty="0" smtClean="0">
                <a:solidFill>
                  <a:srgbClr val="FF0000"/>
                </a:solidFill>
              </a:rPr>
              <a:t>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04825" y="1502718"/>
            <a:ext cx="1866217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hu-HU" sz="2800" i="1" dirty="0" err="1" smtClean="0"/>
              <a:t>x</a:t>
            </a:r>
            <a:r>
              <a:rPr lang="hu-HU" sz="2800" i="1" baseline="-25000" dirty="0" err="1" smtClean="0"/>
              <a:t>n</a:t>
            </a:r>
            <a:r>
              <a:rPr lang="hu-HU" sz="2800" i="1" baseline="-25000" dirty="0" smtClean="0"/>
              <a:t>+</a:t>
            </a:r>
            <a:r>
              <a:rPr lang="hu-HU" sz="2800" baseline="-25000" dirty="0" smtClean="0"/>
              <a:t>1</a:t>
            </a:r>
            <a:r>
              <a:rPr lang="en-US" sz="2800" dirty="0" smtClean="0"/>
              <a:t> </a:t>
            </a:r>
            <a:r>
              <a:rPr lang="en-US" sz="2800" dirty="0"/>
              <a:t>= </a:t>
            </a:r>
            <a:r>
              <a:rPr lang="en-US" sz="2800" i="1" dirty="0" smtClean="0"/>
              <a:t>F</a:t>
            </a:r>
            <a:r>
              <a:rPr lang="en-US" sz="2800" dirty="0" smtClean="0"/>
              <a:t>(</a:t>
            </a:r>
            <a:r>
              <a:rPr lang="hu-HU" sz="2800" i="1" dirty="0" err="1" smtClean="0"/>
              <a:t>x</a:t>
            </a:r>
            <a:r>
              <a:rPr lang="hu-HU" sz="2800" i="1" baseline="-25000" dirty="0" err="1" smtClean="0"/>
              <a:t>n</a:t>
            </a:r>
            <a:r>
              <a:rPr lang="en-US" sz="2800" dirty="0" smtClean="0"/>
              <a:t>)</a:t>
            </a:r>
            <a:endParaRPr lang="hu-HU" sz="2800" dirty="0"/>
          </a:p>
        </p:txBody>
      </p:sp>
      <p:sp>
        <p:nvSpPr>
          <p:cNvPr id="4" name="Téglalap 3"/>
          <p:cNvSpPr/>
          <p:nvPr/>
        </p:nvSpPr>
        <p:spPr>
          <a:xfrm>
            <a:off x="2681287" y="1493252"/>
            <a:ext cx="3143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i="1" dirty="0"/>
              <a:t>x</a:t>
            </a:r>
            <a:r>
              <a:rPr lang="hu-HU" baseline="-25000" dirty="0"/>
              <a:t>1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hu-HU" baseline="-25000" dirty="0"/>
              <a:t>0</a:t>
            </a:r>
            <a:r>
              <a:rPr lang="en-US" dirty="0"/>
              <a:t>)</a:t>
            </a:r>
            <a:endParaRPr lang="hu-HU" dirty="0"/>
          </a:p>
          <a:p>
            <a:r>
              <a:rPr lang="hu-HU" i="1" dirty="0"/>
              <a:t>x</a:t>
            </a:r>
            <a:r>
              <a:rPr lang="hu-HU" baseline="-25000" dirty="0"/>
              <a:t>2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hu-HU" baseline="-25000" dirty="0"/>
              <a:t>1</a:t>
            </a:r>
            <a:r>
              <a:rPr lang="en-US" dirty="0"/>
              <a:t>)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hu-HU" i="1" dirty="0"/>
              <a:t>F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hu-HU" baseline="-25000" dirty="0"/>
              <a:t>0</a:t>
            </a:r>
            <a:r>
              <a:rPr lang="en-US" dirty="0"/>
              <a:t>))</a:t>
            </a:r>
            <a:endParaRPr lang="hu-HU" dirty="0"/>
          </a:p>
          <a:p>
            <a:r>
              <a:rPr lang="hu-HU" i="1" dirty="0"/>
              <a:t>x</a:t>
            </a:r>
            <a:r>
              <a:rPr lang="hu-HU" baseline="-25000" dirty="0"/>
              <a:t>3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hu-HU" baseline="-25000" dirty="0"/>
              <a:t>2</a:t>
            </a:r>
            <a:r>
              <a:rPr lang="en-US" dirty="0"/>
              <a:t>)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hu-HU" i="1" dirty="0"/>
              <a:t>F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hu-HU" baseline="-25000" dirty="0"/>
              <a:t>0</a:t>
            </a:r>
            <a:r>
              <a:rPr lang="en-US" dirty="0"/>
              <a:t>)</a:t>
            </a:r>
            <a:r>
              <a:rPr lang="hu-HU" dirty="0"/>
              <a:t>)</a:t>
            </a:r>
            <a:r>
              <a:rPr lang="en-US" dirty="0" smtClean="0"/>
              <a:t>)</a:t>
            </a:r>
            <a:endParaRPr lang="hu-HU" dirty="0" smtClean="0"/>
          </a:p>
          <a:p>
            <a:r>
              <a:rPr lang="hu-HU" dirty="0" smtClean="0"/>
              <a:t>…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504825" y="2543443"/>
            <a:ext cx="1853392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i="1" dirty="0" smtClean="0"/>
              <a:t> </a:t>
            </a:r>
            <a:r>
              <a:rPr lang="hu-HU" sz="2800" i="1" dirty="0" smtClean="0"/>
              <a:t>x</a:t>
            </a:r>
            <a:r>
              <a:rPr lang="en-US" sz="2800" i="1" baseline="30000" dirty="0"/>
              <a:t>*</a:t>
            </a:r>
            <a:r>
              <a:rPr lang="en-US" sz="2800" dirty="0" smtClean="0"/>
              <a:t>  =  </a:t>
            </a:r>
            <a:r>
              <a:rPr lang="en-US" sz="2800" i="1" dirty="0" smtClean="0"/>
              <a:t>F</a:t>
            </a:r>
            <a:r>
              <a:rPr lang="en-US" sz="2800" dirty="0" smtClean="0"/>
              <a:t>(</a:t>
            </a:r>
            <a:r>
              <a:rPr lang="hu-HU" sz="2800" i="1" dirty="0" smtClean="0"/>
              <a:t>x</a:t>
            </a:r>
            <a:r>
              <a:rPr lang="en-US" sz="2800" i="1" baseline="30000" dirty="0" smtClean="0"/>
              <a:t>*</a:t>
            </a:r>
            <a:r>
              <a:rPr lang="en-US" sz="2800" dirty="0" smtClean="0"/>
              <a:t>)</a:t>
            </a:r>
            <a:endParaRPr lang="hu-HU" sz="2800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762000" y="2057667"/>
            <a:ext cx="9525" cy="4742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1979147" y="2046892"/>
            <a:ext cx="9525" cy="4742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263876"/>
            <a:ext cx="3276600" cy="327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59515" y="3040707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 point</a:t>
            </a:r>
            <a:endParaRPr lang="en-US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566648" y="4164269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Stabilit</a:t>
            </a:r>
            <a:r>
              <a:rPr lang="hu-HU" dirty="0" smtClean="0"/>
              <a:t>ás:</a:t>
            </a:r>
            <a:r>
              <a:rPr lang="en-US" dirty="0" smtClean="0"/>
              <a:t> </a:t>
            </a:r>
            <a:r>
              <a:rPr lang="en-US" dirty="0"/>
              <a:t>|</a:t>
            </a:r>
            <a:r>
              <a:rPr lang="en-US" i="1" dirty="0"/>
              <a:t>F</a:t>
            </a:r>
            <a:r>
              <a:rPr lang="en-US" sz="2800" i="1" dirty="0"/>
              <a:t>’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en-US" i="1" baseline="30000" dirty="0" smtClean="0"/>
              <a:t>*</a:t>
            </a:r>
            <a:r>
              <a:rPr lang="en-US" dirty="0" smtClean="0"/>
              <a:t>)| &lt; 1</a:t>
            </a:r>
            <a:endParaRPr lang="en-US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5591175" y="2821900"/>
            <a:ext cx="35147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8277225" y="1828800"/>
            <a:ext cx="142875" cy="18097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zis 16"/>
          <p:cNvSpPr/>
          <p:nvPr/>
        </p:nvSpPr>
        <p:spPr>
          <a:xfrm>
            <a:off x="6362700" y="3640484"/>
            <a:ext cx="142875" cy="18097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/>
          <p:cNvSpPr/>
          <p:nvPr/>
        </p:nvSpPr>
        <p:spPr>
          <a:xfrm>
            <a:off x="7334249" y="2731413"/>
            <a:ext cx="142875" cy="1809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églalap 14"/>
          <p:cNvSpPr/>
          <p:nvPr/>
        </p:nvSpPr>
        <p:spPr>
          <a:xfrm>
            <a:off x="664324" y="4812564"/>
            <a:ext cx="37978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i="1" dirty="0"/>
              <a:t>x</a:t>
            </a:r>
            <a:r>
              <a:rPr lang="en-US" i="1" baseline="30000" dirty="0" smtClean="0"/>
              <a:t>*</a:t>
            </a:r>
            <a:r>
              <a:rPr lang="hu-HU" dirty="0" smtClean="0"/>
              <a:t>+</a:t>
            </a:r>
            <a:r>
              <a:rPr lang="hu-HU" dirty="0" smtClean="0">
                <a:sym typeface="Symbol"/>
              </a:rPr>
              <a:t></a:t>
            </a:r>
            <a:r>
              <a:rPr lang="hu-HU" i="1" dirty="0" err="1" smtClean="0">
                <a:sym typeface="Symbol"/>
              </a:rPr>
              <a:t>x</a:t>
            </a:r>
            <a:r>
              <a:rPr lang="hu-HU" i="1" baseline="-25000" dirty="0" err="1"/>
              <a:t>n</a:t>
            </a:r>
            <a:r>
              <a:rPr lang="hu-HU" i="1" baseline="-25000" dirty="0"/>
              <a:t>+</a:t>
            </a:r>
            <a:r>
              <a:rPr lang="hu-HU" baseline="-25000" dirty="0"/>
              <a:t>1</a:t>
            </a:r>
            <a:r>
              <a:rPr lang="en-US" dirty="0" smtClean="0"/>
              <a:t> </a:t>
            </a:r>
            <a:r>
              <a:rPr lang="en-US" dirty="0"/>
              <a:t>= 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en-US" i="1" baseline="30000" dirty="0" smtClean="0"/>
              <a:t>*</a:t>
            </a:r>
            <a:r>
              <a:rPr lang="hu-HU" dirty="0" smtClean="0"/>
              <a:t>+</a:t>
            </a:r>
            <a:r>
              <a:rPr lang="hu-HU" dirty="0">
                <a:sym typeface="Symbol"/>
              </a:rPr>
              <a:t></a:t>
            </a:r>
            <a:r>
              <a:rPr lang="hu-HU" i="1" dirty="0" err="1" smtClean="0">
                <a:sym typeface="Symbol"/>
              </a:rPr>
              <a:t>x</a:t>
            </a:r>
            <a:r>
              <a:rPr lang="hu-HU" i="1" baseline="-25000" dirty="0" err="1" smtClean="0"/>
              <a:t>n</a:t>
            </a:r>
            <a:r>
              <a:rPr lang="en-US" dirty="0" smtClean="0"/>
              <a:t>)</a:t>
            </a:r>
            <a:endParaRPr lang="hu-HU" dirty="0" smtClean="0"/>
          </a:p>
          <a:p>
            <a:r>
              <a:rPr lang="hu-HU" dirty="0"/>
              <a:t>	</a:t>
            </a:r>
            <a:r>
              <a:rPr lang="hu-HU" dirty="0" smtClean="0"/>
              <a:t>   </a:t>
            </a:r>
            <a:r>
              <a:rPr lang="en-US" dirty="0" smtClean="0">
                <a:sym typeface="Symbol"/>
              </a:rPr>
              <a:t>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hu-HU" i="1" dirty="0"/>
              <a:t>x</a:t>
            </a:r>
            <a:r>
              <a:rPr lang="en-US" i="1" baseline="30000" dirty="0" smtClean="0"/>
              <a:t>*</a:t>
            </a:r>
            <a:r>
              <a:rPr lang="en-US" dirty="0" smtClean="0"/>
              <a:t>) +</a:t>
            </a:r>
            <a:r>
              <a:rPr lang="en-US" i="1" dirty="0"/>
              <a:t> </a:t>
            </a:r>
            <a:r>
              <a:rPr lang="en-US" i="1" dirty="0" smtClean="0"/>
              <a:t>F</a:t>
            </a:r>
            <a:r>
              <a:rPr lang="en-US" sz="2800" i="1" dirty="0" smtClean="0"/>
              <a:t>’</a:t>
            </a:r>
            <a:r>
              <a:rPr lang="en-US" dirty="0" smtClean="0"/>
              <a:t>(</a:t>
            </a:r>
            <a:r>
              <a:rPr lang="hu-HU" i="1" dirty="0"/>
              <a:t>x</a:t>
            </a:r>
            <a:r>
              <a:rPr lang="en-US" i="1" baseline="30000" dirty="0" smtClean="0"/>
              <a:t>*</a:t>
            </a:r>
            <a:r>
              <a:rPr lang="en-US" dirty="0" smtClean="0"/>
              <a:t>)</a:t>
            </a:r>
            <a:r>
              <a:rPr lang="en-US" dirty="0" smtClean="0">
                <a:sym typeface="Symbol"/>
              </a:rPr>
              <a:t></a:t>
            </a:r>
            <a:r>
              <a:rPr lang="hu-HU" dirty="0" smtClean="0">
                <a:sym typeface="Symbol"/>
              </a:rPr>
              <a:t></a:t>
            </a:r>
            <a:r>
              <a:rPr lang="hu-HU" i="1" dirty="0" err="1" smtClean="0">
                <a:sym typeface="Symbol"/>
              </a:rPr>
              <a:t>x</a:t>
            </a:r>
            <a:r>
              <a:rPr lang="hu-HU" i="1" baseline="-25000" dirty="0" err="1" smtClean="0"/>
              <a:t>n</a:t>
            </a:r>
            <a:endParaRPr lang="en-US" i="1" baseline="-25000" dirty="0" smtClean="0"/>
          </a:p>
          <a:p>
            <a:endParaRPr lang="en-US" i="1" baseline="-25000" dirty="0"/>
          </a:p>
          <a:p>
            <a:r>
              <a:rPr lang="en-US" dirty="0" smtClean="0"/>
              <a:t> |</a:t>
            </a:r>
            <a:r>
              <a:rPr lang="hu-HU" dirty="0" smtClean="0">
                <a:sym typeface="Symbol"/>
              </a:rPr>
              <a:t></a:t>
            </a:r>
            <a:r>
              <a:rPr lang="hu-HU" i="1" dirty="0" err="1" smtClean="0">
                <a:sym typeface="Symbol"/>
              </a:rPr>
              <a:t>x</a:t>
            </a:r>
            <a:r>
              <a:rPr lang="hu-HU" i="1" baseline="-25000" dirty="0" err="1" smtClean="0"/>
              <a:t>n</a:t>
            </a:r>
            <a:r>
              <a:rPr lang="hu-HU" i="1" baseline="-25000" dirty="0" smtClean="0"/>
              <a:t>+</a:t>
            </a:r>
            <a:r>
              <a:rPr lang="hu-HU" baseline="-25000" dirty="0" smtClean="0"/>
              <a:t>1</a:t>
            </a:r>
            <a:r>
              <a:rPr lang="en-US" dirty="0" smtClean="0"/>
              <a:t>|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 </a:t>
            </a:r>
            <a:r>
              <a:rPr lang="en-US" dirty="0"/>
              <a:t> |</a:t>
            </a:r>
            <a:r>
              <a:rPr lang="en-US" i="1" dirty="0" smtClean="0"/>
              <a:t>F</a:t>
            </a:r>
            <a:r>
              <a:rPr lang="en-US" sz="2800" i="1" dirty="0"/>
              <a:t>’</a:t>
            </a:r>
            <a:r>
              <a:rPr lang="en-US" dirty="0"/>
              <a:t>(</a:t>
            </a:r>
            <a:r>
              <a:rPr lang="hu-HU" i="1" dirty="0"/>
              <a:t>x</a:t>
            </a:r>
            <a:r>
              <a:rPr lang="en-US" i="1" baseline="30000" dirty="0" smtClean="0"/>
              <a:t>*</a:t>
            </a:r>
            <a:r>
              <a:rPr lang="en-US" dirty="0" smtClean="0"/>
              <a:t>)|</a:t>
            </a:r>
            <a:r>
              <a:rPr lang="en-US" dirty="0" smtClean="0">
                <a:sym typeface="Symbol"/>
              </a:rPr>
              <a:t></a:t>
            </a:r>
            <a:r>
              <a:rPr lang="en-US" dirty="0" smtClean="0"/>
              <a:t>|</a:t>
            </a:r>
            <a:r>
              <a:rPr lang="hu-HU" dirty="0" smtClean="0">
                <a:sym typeface="Symbol"/>
              </a:rPr>
              <a:t></a:t>
            </a:r>
            <a:r>
              <a:rPr lang="hu-HU" i="1" dirty="0" err="1" smtClean="0">
                <a:sym typeface="Symbol"/>
              </a:rPr>
              <a:t>x</a:t>
            </a:r>
            <a:r>
              <a:rPr lang="hu-HU" i="1" baseline="-25000" dirty="0" err="1" smtClean="0"/>
              <a:t>n</a:t>
            </a:r>
            <a:r>
              <a:rPr lang="en-US" dirty="0" smtClean="0"/>
              <a:t>|</a:t>
            </a:r>
            <a:endParaRPr lang="en-US" i="1" baseline="-25000" dirty="0"/>
          </a:p>
        </p:txBody>
      </p:sp>
      <p:sp>
        <p:nvSpPr>
          <p:cNvPr id="16" name="Szabadkézi sokszög 15"/>
          <p:cNvSpPr/>
          <p:nvPr/>
        </p:nvSpPr>
        <p:spPr>
          <a:xfrm>
            <a:off x="5267325" y="4924397"/>
            <a:ext cx="876300" cy="1190653"/>
          </a:xfrm>
          <a:custGeom>
            <a:avLst/>
            <a:gdLst>
              <a:gd name="connsiteX0" fmla="*/ 0 w 876300"/>
              <a:gd name="connsiteY0" fmla="*/ 1162078 h 1190653"/>
              <a:gd name="connsiteX1" fmla="*/ 476250 w 876300"/>
              <a:gd name="connsiteY1" fmla="*/ 28 h 1190653"/>
              <a:gd name="connsiteX2" fmla="*/ 876300 w 876300"/>
              <a:gd name="connsiteY2" fmla="*/ 1190653 h 1190653"/>
              <a:gd name="connsiteX3" fmla="*/ 876300 w 876300"/>
              <a:gd name="connsiteY3" fmla="*/ 1190653 h 119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190653">
                <a:moveTo>
                  <a:pt x="0" y="1162078"/>
                </a:moveTo>
                <a:cubicBezTo>
                  <a:pt x="165100" y="578672"/>
                  <a:pt x="330200" y="-4734"/>
                  <a:pt x="476250" y="28"/>
                </a:cubicBezTo>
                <a:cubicBezTo>
                  <a:pt x="622300" y="4790"/>
                  <a:pt x="876300" y="1190653"/>
                  <a:pt x="876300" y="1190653"/>
                </a:cubicBezTo>
                <a:lnTo>
                  <a:pt x="876300" y="119065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zabadkézi sokszög 20"/>
          <p:cNvSpPr/>
          <p:nvPr/>
        </p:nvSpPr>
        <p:spPr>
          <a:xfrm flipV="1">
            <a:off x="6705600" y="4924397"/>
            <a:ext cx="876300" cy="1158772"/>
          </a:xfrm>
          <a:custGeom>
            <a:avLst/>
            <a:gdLst>
              <a:gd name="connsiteX0" fmla="*/ 0 w 876300"/>
              <a:gd name="connsiteY0" fmla="*/ 1162078 h 1190653"/>
              <a:gd name="connsiteX1" fmla="*/ 476250 w 876300"/>
              <a:gd name="connsiteY1" fmla="*/ 28 h 1190653"/>
              <a:gd name="connsiteX2" fmla="*/ 876300 w 876300"/>
              <a:gd name="connsiteY2" fmla="*/ 1190653 h 1190653"/>
              <a:gd name="connsiteX3" fmla="*/ 876300 w 876300"/>
              <a:gd name="connsiteY3" fmla="*/ 1190653 h 119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190653">
                <a:moveTo>
                  <a:pt x="0" y="1162078"/>
                </a:moveTo>
                <a:cubicBezTo>
                  <a:pt x="165100" y="578672"/>
                  <a:pt x="330200" y="-4734"/>
                  <a:pt x="476250" y="28"/>
                </a:cubicBezTo>
                <a:cubicBezTo>
                  <a:pt x="622300" y="4790"/>
                  <a:pt x="876300" y="1190653"/>
                  <a:pt x="876300" y="1190653"/>
                </a:cubicBezTo>
                <a:lnTo>
                  <a:pt x="876300" y="119065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zis 21"/>
          <p:cNvSpPr/>
          <p:nvPr/>
        </p:nvSpPr>
        <p:spPr>
          <a:xfrm>
            <a:off x="5681662" y="4722077"/>
            <a:ext cx="142875" cy="1809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zis 22"/>
          <p:cNvSpPr/>
          <p:nvPr/>
        </p:nvSpPr>
        <p:spPr>
          <a:xfrm>
            <a:off x="7110412" y="5887907"/>
            <a:ext cx="142875" cy="18097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zövegdoboz 18"/>
          <p:cNvSpPr txBox="1"/>
          <p:nvPr/>
        </p:nvSpPr>
        <p:spPr>
          <a:xfrm>
            <a:off x="5181600" y="6210774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Labilis</a:t>
            </a:r>
            <a:endParaRPr lang="en-US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6739317" y="6206188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Stabil</a:t>
            </a:r>
            <a:endParaRPr lang="en-US" dirty="0"/>
          </a:p>
        </p:txBody>
      </p:sp>
      <p:sp>
        <p:nvSpPr>
          <p:cNvPr id="20" name="Téglalap 19"/>
          <p:cNvSpPr/>
          <p:nvPr/>
        </p:nvSpPr>
        <p:spPr>
          <a:xfrm>
            <a:off x="504825" y="4164269"/>
            <a:ext cx="2905871" cy="557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Egyenes összekötő 25"/>
          <p:cNvCxnSpPr/>
          <p:nvPr/>
        </p:nvCxnSpPr>
        <p:spPr>
          <a:xfrm flipH="1">
            <a:off x="664324" y="4812564"/>
            <a:ext cx="383426" cy="4738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28"/>
          <p:cNvCxnSpPr/>
          <p:nvPr/>
        </p:nvCxnSpPr>
        <p:spPr>
          <a:xfrm flipH="1">
            <a:off x="2296648" y="5266877"/>
            <a:ext cx="383426" cy="4738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54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Kaotikus dinamikus rendszer: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nyulak kis </a:t>
            </a:r>
            <a:r>
              <a:rPr lang="hu-HU" i="1" dirty="0" smtClean="0">
                <a:solidFill>
                  <a:srgbClr val="FF0000"/>
                </a:solidFill>
              </a:rPr>
              <a:t>C</a:t>
            </a:r>
            <a:r>
              <a:rPr lang="hu-HU" dirty="0" smtClean="0">
                <a:solidFill>
                  <a:srgbClr val="FF0000"/>
                </a:solidFill>
              </a:rPr>
              <a:t> értékre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884959" y="1791384"/>
            <a:ext cx="3395161" cy="5822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 err="1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>
                <a:solidFill>
                  <a:srgbClr val="FF0000"/>
                </a:solidFill>
              </a:rPr>
              <a:t>n</a:t>
            </a:r>
            <a:r>
              <a:rPr lang="hu-HU" altLang="en-US" sz="3200" baseline="-25000" dirty="0">
                <a:solidFill>
                  <a:srgbClr val="FF0000"/>
                </a:solidFill>
              </a:rPr>
              <a:t>+1</a:t>
            </a:r>
            <a:r>
              <a:rPr lang="hu-HU" altLang="en-US" sz="3200" dirty="0">
                <a:solidFill>
                  <a:srgbClr val="FF0000"/>
                </a:solidFill>
              </a:rPr>
              <a:t>= </a:t>
            </a:r>
            <a:r>
              <a:rPr lang="hu-HU" altLang="en-US" sz="3200" i="1" dirty="0">
                <a:solidFill>
                  <a:srgbClr val="FF0000"/>
                </a:solidFill>
              </a:rPr>
              <a:t>C </a:t>
            </a:r>
            <a:r>
              <a:rPr lang="hu-HU" altLang="en-US" sz="3200" i="1" dirty="0" err="1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>
                <a:solidFill>
                  <a:srgbClr val="FF0000"/>
                </a:solidFill>
              </a:rPr>
              <a:t>n</a:t>
            </a:r>
            <a:r>
              <a:rPr lang="hu-HU" altLang="en-US" sz="3200" i="1" dirty="0">
                <a:solidFill>
                  <a:srgbClr val="FF0000"/>
                </a:solidFill>
              </a:rPr>
              <a:t> </a:t>
            </a:r>
            <a:r>
              <a:rPr lang="hu-HU" altLang="en-US" sz="3200" dirty="0" smtClean="0">
                <a:solidFill>
                  <a:srgbClr val="FF0000"/>
                </a:solidFill>
              </a:rPr>
              <a:t>(</a:t>
            </a:r>
            <a:r>
              <a:rPr lang="en-US" altLang="en-US" sz="3200" i="1" dirty="0" err="1" smtClean="0">
                <a:solidFill>
                  <a:srgbClr val="FF0000"/>
                </a:solidFill>
              </a:rPr>
              <a:t>S</a:t>
            </a:r>
            <a:r>
              <a:rPr lang="en-US" altLang="en-US" sz="3200" baseline="-25000" dirty="0" err="1" smtClean="0">
                <a:solidFill>
                  <a:srgbClr val="FF0000"/>
                </a:solidFill>
              </a:rPr>
              <a:t>max</a:t>
            </a:r>
            <a:r>
              <a:rPr lang="hu-HU" altLang="en-US" sz="3200" dirty="0" err="1" smtClean="0">
                <a:solidFill>
                  <a:srgbClr val="FF0000"/>
                </a:solidFill>
              </a:rPr>
              <a:t>-</a:t>
            </a:r>
            <a:r>
              <a:rPr lang="hu-HU" altLang="en-US" sz="3200" i="1" dirty="0" err="1" smtClean="0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 smtClean="0">
                <a:solidFill>
                  <a:srgbClr val="FF0000"/>
                </a:solidFill>
              </a:rPr>
              <a:t>n</a:t>
            </a:r>
            <a:r>
              <a:rPr lang="hu-HU" altLang="en-US" sz="3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483577" y="1967222"/>
            <a:ext cx="17585" cy="3209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5164016" y="1967222"/>
            <a:ext cx="0" cy="3209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V="1">
            <a:off x="474782" y="5141246"/>
            <a:ext cx="4290649" cy="351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5064368" y="5123660"/>
            <a:ext cx="4079632" cy="17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églalap 11"/>
          <p:cNvSpPr/>
          <p:nvPr/>
        </p:nvSpPr>
        <p:spPr>
          <a:xfrm>
            <a:off x="4351424" y="521156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endParaRPr lang="en-US" dirty="0"/>
          </a:p>
        </p:txBody>
      </p:sp>
      <p:sp>
        <p:nvSpPr>
          <p:cNvPr id="13" name="Téglalap 12"/>
          <p:cNvSpPr/>
          <p:nvPr/>
        </p:nvSpPr>
        <p:spPr>
          <a:xfrm>
            <a:off x="171584" y="1478745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r>
              <a:rPr lang="hu-HU" altLang="en-US" baseline="-25000" dirty="0"/>
              <a:t>+1</a:t>
            </a:r>
            <a:endParaRPr lang="en-US" dirty="0"/>
          </a:p>
        </p:txBody>
      </p:sp>
      <p:sp>
        <p:nvSpPr>
          <p:cNvPr id="19" name="Téglalap 18"/>
          <p:cNvSpPr/>
          <p:nvPr/>
        </p:nvSpPr>
        <p:spPr>
          <a:xfrm>
            <a:off x="4946375" y="158648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endParaRPr lang="en-US" dirty="0"/>
          </a:p>
        </p:txBody>
      </p:sp>
      <p:sp>
        <p:nvSpPr>
          <p:cNvPr id="20" name="Téglalap 19"/>
          <p:cNvSpPr/>
          <p:nvPr/>
        </p:nvSpPr>
        <p:spPr>
          <a:xfrm>
            <a:off x="8805446" y="515882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/>
              <a:t>n</a:t>
            </a:r>
            <a:endParaRPr lang="en-US" dirty="0"/>
          </a:p>
        </p:txBody>
      </p:sp>
      <p:sp>
        <p:nvSpPr>
          <p:cNvPr id="16" name="Szabadkézi sokszög 15"/>
          <p:cNvSpPr/>
          <p:nvPr/>
        </p:nvSpPr>
        <p:spPr>
          <a:xfrm>
            <a:off x="474782" y="4472966"/>
            <a:ext cx="4018084" cy="694668"/>
          </a:xfrm>
          <a:custGeom>
            <a:avLst/>
            <a:gdLst>
              <a:gd name="connsiteX0" fmla="*/ 0 w 4018084"/>
              <a:gd name="connsiteY0" fmla="*/ 694668 h 694668"/>
              <a:gd name="connsiteX1" fmla="*/ 2004646 w 4018084"/>
              <a:gd name="connsiteY1" fmla="*/ 76 h 694668"/>
              <a:gd name="connsiteX2" fmla="*/ 4018084 w 4018084"/>
              <a:gd name="connsiteY2" fmla="*/ 659499 h 69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18084" h="694668">
                <a:moveTo>
                  <a:pt x="0" y="694668"/>
                </a:moveTo>
                <a:cubicBezTo>
                  <a:pt x="667482" y="350302"/>
                  <a:pt x="1334965" y="5937"/>
                  <a:pt x="2004646" y="76"/>
                </a:cubicBezTo>
                <a:cubicBezTo>
                  <a:pt x="2674327" y="-5786"/>
                  <a:pt x="3346205" y="326856"/>
                  <a:pt x="4018084" y="6594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zis 16"/>
          <p:cNvSpPr/>
          <p:nvPr/>
        </p:nvSpPr>
        <p:spPr>
          <a:xfrm>
            <a:off x="1626575" y="5114868"/>
            <a:ext cx="131884" cy="1208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Egyenes összekötő nyíllal 20"/>
          <p:cNvCxnSpPr>
            <a:stCxn id="17" idx="0"/>
          </p:cNvCxnSpPr>
          <p:nvPr/>
        </p:nvCxnSpPr>
        <p:spPr>
          <a:xfrm flipV="1">
            <a:off x="1692517" y="4622511"/>
            <a:ext cx="0" cy="4923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abadkézi sokszög 22"/>
          <p:cNvSpPr/>
          <p:nvPr/>
        </p:nvSpPr>
        <p:spPr>
          <a:xfrm>
            <a:off x="720966" y="4604926"/>
            <a:ext cx="975946" cy="422031"/>
          </a:xfrm>
          <a:custGeom>
            <a:avLst/>
            <a:gdLst>
              <a:gd name="connsiteX0" fmla="*/ 975946 w 975946"/>
              <a:gd name="connsiteY0" fmla="*/ 26377 h 422031"/>
              <a:gd name="connsiteX1" fmla="*/ 527539 w 975946"/>
              <a:gd name="connsiteY1" fmla="*/ 0 h 422031"/>
              <a:gd name="connsiteX2" fmla="*/ 527539 w 975946"/>
              <a:gd name="connsiteY2" fmla="*/ 175847 h 422031"/>
              <a:gd name="connsiteX3" fmla="*/ 290146 w 975946"/>
              <a:gd name="connsiteY3" fmla="*/ 158262 h 422031"/>
              <a:gd name="connsiteX4" fmla="*/ 290146 w 975946"/>
              <a:gd name="connsiteY4" fmla="*/ 281354 h 422031"/>
              <a:gd name="connsiteX5" fmla="*/ 114300 w 975946"/>
              <a:gd name="connsiteY5" fmla="*/ 272562 h 422031"/>
              <a:gd name="connsiteX6" fmla="*/ 131885 w 975946"/>
              <a:gd name="connsiteY6" fmla="*/ 378070 h 422031"/>
              <a:gd name="connsiteX7" fmla="*/ 8792 w 975946"/>
              <a:gd name="connsiteY7" fmla="*/ 369277 h 422031"/>
              <a:gd name="connsiteX8" fmla="*/ 0 w 975946"/>
              <a:gd name="connsiteY8" fmla="*/ 422031 h 422031"/>
              <a:gd name="connsiteX9" fmla="*/ 0 w 975946"/>
              <a:gd name="connsiteY9" fmla="*/ 422031 h 42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5946" h="422031">
                <a:moveTo>
                  <a:pt x="975946" y="26377"/>
                </a:moveTo>
                <a:lnTo>
                  <a:pt x="527539" y="0"/>
                </a:lnTo>
                <a:lnTo>
                  <a:pt x="527539" y="175847"/>
                </a:lnTo>
                <a:lnTo>
                  <a:pt x="290146" y="158262"/>
                </a:lnTo>
                <a:lnTo>
                  <a:pt x="290146" y="281354"/>
                </a:lnTo>
                <a:lnTo>
                  <a:pt x="114300" y="272562"/>
                </a:lnTo>
                <a:lnTo>
                  <a:pt x="131885" y="378070"/>
                </a:lnTo>
                <a:lnTo>
                  <a:pt x="8792" y="369277"/>
                </a:lnTo>
                <a:lnTo>
                  <a:pt x="0" y="422031"/>
                </a:lnTo>
                <a:lnTo>
                  <a:pt x="0" y="42203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Egyenes összekötő 24"/>
          <p:cNvCxnSpPr/>
          <p:nvPr/>
        </p:nvCxnSpPr>
        <p:spPr>
          <a:xfrm flipV="1">
            <a:off x="474782" y="2248588"/>
            <a:ext cx="3929399" cy="29190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>
          <a:xfrm>
            <a:off x="1950426" y="2756321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>
                <a:solidFill>
                  <a:srgbClr val="00B050"/>
                </a:solidFill>
              </a:rPr>
              <a:t>S</a:t>
            </a:r>
            <a:r>
              <a:rPr lang="hu-HU" altLang="en-US" i="1" baseline="-25000" dirty="0" err="1">
                <a:solidFill>
                  <a:srgbClr val="00B050"/>
                </a:solidFill>
              </a:rPr>
              <a:t>n</a:t>
            </a:r>
            <a:r>
              <a:rPr lang="hu-HU" altLang="en-US" baseline="-25000" dirty="0">
                <a:solidFill>
                  <a:srgbClr val="00B050"/>
                </a:solidFill>
              </a:rPr>
              <a:t>+1</a:t>
            </a:r>
            <a:r>
              <a:rPr lang="hu-HU" altLang="en-US" dirty="0">
                <a:solidFill>
                  <a:srgbClr val="00B050"/>
                </a:solidFill>
              </a:rPr>
              <a:t>= </a:t>
            </a:r>
            <a:r>
              <a:rPr lang="hu-HU" altLang="en-US" i="1" dirty="0" err="1" smtClean="0">
                <a:solidFill>
                  <a:srgbClr val="00B050"/>
                </a:solidFill>
              </a:rPr>
              <a:t>S</a:t>
            </a:r>
            <a:r>
              <a:rPr lang="hu-HU" altLang="en-US" i="1" baseline="-25000" dirty="0" err="1" smtClean="0">
                <a:solidFill>
                  <a:srgbClr val="00B050"/>
                </a:solidFill>
              </a:rPr>
              <a:t>n</a:t>
            </a:r>
            <a:r>
              <a:rPr lang="hu-HU" altLang="en-US" i="1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8" name="Szabadkézi sokszög 27"/>
          <p:cNvSpPr/>
          <p:nvPr/>
        </p:nvSpPr>
        <p:spPr>
          <a:xfrm>
            <a:off x="5169877" y="4519246"/>
            <a:ext cx="3472251" cy="628484"/>
          </a:xfrm>
          <a:custGeom>
            <a:avLst/>
            <a:gdLst>
              <a:gd name="connsiteX0" fmla="*/ 0 w 3472251"/>
              <a:gd name="connsiteY0" fmla="*/ 0 h 628484"/>
              <a:gd name="connsiteX1" fmla="*/ 140677 w 3472251"/>
              <a:gd name="connsiteY1" fmla="*/ 386862 h 628484"/>
              <a:gd name="connsiteX2" fmla="*/ 677008 w 3472251"/>
              <a:gd name="connsiteY2" fmla="*/ 580292 h 628484"/>
              <a:gd name="connsiteX3" fmla="*/ 3297115 w 3472251"/>
              <a:gd name="connsiteY3" fmla="*/ 624254 h 628484"/>
              <a:gd name="connsiteX4" fmla="*/ 3015761 w 3472251"/>
              <a:gd name="connsiteY4" fmla="*/ 624254 h 62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251" h="628484">
                <a:moveTo>
                  <a:pt x="0" y="0"/>
                </a:moveTo>
                <a:cubicBezTo>
                  <a:pt x="13921" y="145073"/>
                  <a:pt x="27842" y="290147"/>
                  <a:pt x="140677" y="386862"/>
                </a:cubicBezTo>
                <a:cubicBezTo>
                  <a:pt x="253512" y="483577"/>
                  <a:pt x="150935" y="540727"/>
                  <a:pt x="677008" y="580292"/>
                </a:cubicBezTo>
                <a:cubicBezTo>
                  <a:pt x="1203081" y="619857"/>
                  <a:pt x="2907323" y="616927"/>
                  <a:pt x="3297115" y="624254"/>
                </a:cubicBezTo>
                <a:cubicBezTo>
                  <a:pt x="3686907" y="631581"/>
                  <a:pt x="3351334" y="627917"/>
                  <a:pt x="3015761" y="624254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zövegdoboz 29"/>
          <p:cNvSpPr txBox="1"/>
          <p:nvPr/>
        </p:nvSpPr>
        <p:spPr>
          <a:xfrm>
            <a:off x="1099038" y="5442396"/>
            <a:ext cx="29674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Iteráció:   </a:t>
            </a:r>
            <a:r>
              <a:rPr lang="en-US" i="1" dirty="0" smtClean="0"/>
              <a:t>S</a:t>
            </a:r>
            <a:r>
              <a:rPr lang="hu-HU" i="1" baseline="-25000" dirty="0" smtClean="0"/>
              <a:t>n+</a:t>
            </a:r>
            <a:r>
              <a:rPr lang="hu-HU" baseline="-25000" dirty="0" smtClean="0"/>
              <a:t>1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/>
              <a:t>S</a:t>
            </a:r>
            <a:r>
              <a:rPr lang="hu-HU" i="1" baseline="-25000" dirty="0" smtClean="0"/>
              <a:t>n</a:t>
            </a:r>
            <a:r>
              <a:rPr lang="en-US" dirty="0" smtClean="0"/>
              <a:t>)</a:t>
            </a:r>
            <a:endParaRPr lang="hu-HU" dirty="0" smtClean="0"/>
          </a:p>
          <a:p>
            <a:r>
              <a:rPr lang="en-US" dirty="0" smtClean="0"/>
              <a:t>Fix </a:t>
            </a:r>
            <a:r>
              <a:rPr lang="en-US" dirty="0" err="1" smtClean="0"/>
              <a:t>pont</a:t>
            </a:r>
            <a:r>
              <a:rPr lang="en-US" dirty="0" smtClean="0"/>
              <a:t>: </a:t>
            </a:r>
            <a:r>
              <a:rPr lang="hu-HU" dirty="0" smtClean="0"/>
              <a:t> </a:t>
            </a:r>
            <a:r>
              <a:rPr lang="en-US" i="1" dirty="0" smtClean="0"/>
              <a:t>S</a:t>
            </a:r>
            <a:r>
              <a:rPr lang="en-US" i="1" baseline="30000" dirty="0" smtClean="0"/>
              <a:t>*</a:t>
            </a:r>
            <a:r>
              <a:rPr lang="en-US" dirty="0" smtClean="0"/>
              <a:t> =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S</a:t>
            </a:r>
            <a:r>
              <a:rPr lang="en-US" i="1" baseline="30000" dirty="0" smtClean="0"/>
              <a:t>*</a:t>
            </a:r>
            <a:r>
              <a:rPr lang="en-US" dirty="0" smtClean="0"/>
              <a:t>)</a:t>
            </a:r>
          </a:p>
          <a:p>
            <a:r>
              <a:rPr lang="en-US" dirty="0" smtClean="0"/>
              <a:t>Stabil</a:t>
            </a:r>
            <a:r>
              <a:rPr lang="hu-HU" dirty="0" smtClean="0"/>
              <a:t>:      </a:t>
            </a:r>
            <a:r>
              <a:rPr lang="en-US" dirty="0" smtClean="0"/>
              <a:t>|</a:t>
            </a:r>
            <a:r>
              <a:rPr lang="en-US" i="1" dirty="0" smtClean="0"/>
              <a:t>F</a:t>
            </a:r>
            <a:r>
              <a:rPr lang="en-US" sz="800" i="1" dirty="0" smtClean="0"/>
              <a:t> </a:t>
            </a:r>
            <a:r>
              <a:rPr lang="en-US" dirty="0" smtClean="0"/>
              <a:t>’(</a:t>
            </a:r>
            <a:r>
              <a:rPr lang="en-US" i="1" dirty="0" smtClean="0"/>
              <a:t>S</a:t>
            </a:r>
            <a:r>
              <a:rPr lang="en-US" i="1" baseline="30000" dirty="0" smtClean="0"/>
              <a:t>*</a:t>
            </a:r>
            <a:r>
              <a:rPr lang="en-US" dirty="0" smtClean="0"/>
              <a:t>)| &lt; 1</a:t>
            </a:r>
            <a:endParaRPr lang="en-US" dirty="0"/>
          </a:p>
        </p:txBody>
      </p:sp>
      <p:sp>
        <p:nvSpPr>
          <p:cNvPr id="35" name="Ellipszis 34"/>
          <p:cNvSpPr/>
          <p:nvPr/>
        </p:nvSpPr>
        <p:spPr>
          <a:xfrm>
            <a:off x="425007" y="5117804"/>
            <a:ext cx="131884" cy="12086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Egyenes összekötő nyíllal 31"/>
          <p:cNvCxnSpPr/>
          <p:nvPr/>
        </p:nvCxnSpPr>
        <p:spPr>
          <a:xfrm flipH="1" flipV="1">
            <a:off x="633046" y="5301762"/>
            <a:ext cx="465992" cy="6242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Kaotikus dinamikus rendszer: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nyulak közepes </a:t>
            </a:r>
            <a:r>
              <a:rPr lang="hu-HU" i="1" dirty="0" smtClean="0">
                <a:solidFill>
                  <a:srgbClr val="FF0000"/>
                </a:solidFill>
              </a:rPr>
              <a:t>C</a:t>
            </a:r>
            <a:r>
              <a:rPr lang="hu-HU" dirty="0" smtClean="0">
                <a:solidFill>
                  <a:srgbClr val="FF0000"/>
                </a:solidFill>
              </a:rPr>
              <a:t> értékre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41900" y="5630486"/>
            <a:ext cx="3395161" cy="5822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 err="1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>
                <a:solidFill>
                  <a:srgbClr val="FF0000"/>
                </a:solidFill>
              </a:rPr>
              <a:t>n</a:t>
            </a:r>
            <a:r>
              <a:rPr lang="hu-HU" altLang="en-US" sz="3200" baseline="-25000" dirty="0">
                <a:solidFill>
                  <a:srgbClr val="FF0000"/>
                </a:solidFill>
              </a:rPr>
              <a:t>+1</a:t>
            </a:r>
            <a:r>
              <a:rPr lang="hu-HU" altLang="en-US" sz="3200" dirty="0">
                <a:solidFill>
                  <a:srgbClr val="FF0000"/>
                </a:solidFill>
              </a:rPr>
              <a:t>= </a:t>
            </a:r>
            <a:r>
              <a:rPr lang="hu-HU" altLang="en-US" sz="3200" i="1" dirty="0">
                <a:solidFill>
                  <a:srgbClr val="FF0000"/>
                </a:solidFill>
              </a:rPr>
              <a:t>C </a:t>
            </a:r>
            <a:r>
              <a:rPr lang="hu-HU" altLang="en-US" sz="3200" i="1" dirty="0" err="1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>
                <a:solidFill>
                  <a:srgbClr val="FF0000"/>
                </a:solidFill>
              </a:rPr>
              <a:t>n</a:t>
            </a:r>
            <a:r>
              <a:rPr lang="hu-HU" altLang="en-US" sz="3200" i="1" dirty="0">
                <a:solidFill>
                  <a:srgbClr val="FF0000"/>
                </a:solidFill>
              </a:rPr>
              <a:t> </a:t>
            </a:r>
            <a:r>
              <a:rPr lang="hu-HU" altLang="en-US" sz="3200" dirty="0" smtClean="0">
                <a:solidFill>
                  <a:srgbClr val="FF0000"/>
                </a:solidFill>
              </a:rPr>
              <a:t>(</a:t>
            </a:r>
            <a:r>
              <a:rPr lang="en-US" altLang="en-US" sz="3200" i="1" dirty="0" err="1" smtClean="0">
                <a:solidFill>
                  <a:srgbClr val="FF0000"/>
                </a:solidFill>
              </a:rPr>
              <a:t>S</a:t>
            </a:r>
            <a:r>
              <a:rPr lang="en-US" altLang="en-US" sz="3200" baseline="-25000" dirty="0" err="1" smtClean="0">
                <a:solidFill>
                  <a:srgbClr val="FF0000"/>
                </a:solidFill>
              </a:rPr>
              <a:t>max</a:t>
            </a:r>
            <a:r>
              <a:rPr lang="hu-HU" altLang="en-US" sz="3200" dirty="0" err="1" smtClean="0">
                <a:solidFill>
                  <a:srgbClr val="FF0000"/>
                </a:solidFill>
              </a:rPr>
              <a:t>-</a:t>
            </a:r>
            <a:r>
              <a:rPr lang="hu-HU" altLang="en-US" sz="3200" i="1" dirty="0" err="1" smtClean="0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 smtClean="0">
                <a:solidFill>
                  <a:srgbClr val="FF0000"/>
                </a:solidFill>
              </a:rPr>
              <a:t>n</a:t>
            </a:r>
            <a:r>
              <a:rPr lang="hu-HU" altLang="en-US" sz="3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483577" y="1967222"/>
            <a:ext cx="17585" cy="3209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5164016" y="1967222"/>
            <a:ext cx="0" cy="3209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474782" y="5141246"/>
            <a:ext cx="4290649" cy="351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5064368" y="5123660"/>
            <a:ext cx="4079632" cy="17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4351424" y="521156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71584" y="1478745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r>
              <a:rPr lang="hu-HU" altLang="en-US" baseline="-25000" dirty="0"/>
              <a:t>+1</a:t>
            </a:r>
            <a:endParaRPr lang="en-US" dirty="0"/>
          </a:p>
        </p:txBody>
      </p:sp>
      <p:sp>
        <p:nvSpPr>
          <p:cNvPr id="12" name="Téglalap 11"/>
          <p:cNvSpPr/>
          <p:nvPr/>
        </p:nvSpPr>
        <p:spPr>
          <a:xfrm>
            <a:off x="4946375" y="158648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endParaRPr lang="en-US" dirty="0"/>
          </a:p>
        </p:txBody>
      </p:sp>
      <p:sp>
        <p:nvSpPr>
          <p:cNvPr id="13" name="Téglalap 12"/>
          <p:cNvSpPr/>
          <p:nvPr/>
        </p:nvSpPr>
        <p:spPr>
          <a:xfrm>
            <a:off x="8805446" y="515882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/>
              <a:t>n</a:t>
            </a:r>
            <a:endParaRPr lang="en-US" dirty="0"/>
          </a:p>
        </p:txBody>
      </p:sp>
      <p:sp>
        <p:nvSpPr>
          <p:cNvPr id="14" name="Szabadkézi sokszög 13"/>
          <p:cNvSpPr/>
          <p:nvPr/>
        </p:nvSpPr>
        <p:spPr>
          <a:xfrm>
            <a:off x="474782" y="3372700"/>
            <a:ext cx="4072675" cy="1794934"/>
          </a:xfrm>
          <a:custGeom>
            <a:avLst/>
            <a:gdLst>
              <a:gd name="connsiteX0" fmla="*/ 0 w 4018084"/>
              <a:gd name="connsiteY0" fmla="*/ 694668 h 694668"/>
              <a:gd name="connsiteX1" fmla="*/ 2004646 w 4018084"/>
              <a:gd name="connsiteY1" fmla="*/ 76 h 694668"/>
              <a:gd name="connsiteX2" fmla="*/ 4018084 w 4018084"/>
              <a:gd name="connsiteY2" fmla="*/ 659499 h 694668"/>
              <a:gd name="connsiteX0" fmla="*/ 0 w 4072675"/>
              <a:gd name="connsiteY0" fmla="*/ 696669 h 709131"/>
              <a:gd name="connsiteX1" fmla="*/ 2004646 w 4072675"/>
              <a:gd name="connsiteY1" fmla="*/ 2077 h 709131"/>
              <a:gd name="connsiteX2" fmla="*/ 4072675 w 4072675"/>
              <a:gd name="connsiteY2" fmla="*/ 709131 h 709131"/>
              <a:gd name="connsiteX0" fmla="*/ 0 w 4072675"/>
              <a:gd name="connsiteY0" fmla="*/ 696043 h 696043"/>
              <a:gd name="connsiteX1" fmla="*/ 2004646 w 4072675"/>
              <a:gd name="connsiteY1" fmla="*/ 1451 h 696043"/>
              <a:gd name="connsiteX2" fmla="*/ 4072675 w 4072675"/>
              <a:gd name="connsiteY2" fmla="*/ 687336 h 696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72675" h="696043">
                <a:moveTo>
                  <a:pt x="0" y="696043"/>
                </a:moveTo>
                <a:cubicBezTo>
                  <a:pt x="667482" y="351677"/>
                  <a:pt x="1325867" y="2902"/>
                  <a:pt x="2004646" y="1451"/>
                </a:cubicBezTo>
                <a:cubicBezTo>
                  <a:pt x="2683425" y="0"/>
                  <a:pt x="3400796" y="354693"/>
                  <a:pt x="4072675" y="68733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zis 14"/>
          <p:cNvSpPr/>
          <p:nvPr/>
        </p:nvSpPr>
        <p:spPr>
          <a:xfrm>
            <a:off x="1626575" y="5114868"/>
            <a:ext cx="131884" cy="1208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gyenes összekötő nyíllal 15"/>
          <p:cNvCxnSpPr>
            <a:stCxn id="15" idx="0"/>
          </p:cNvCxnSpPr>
          <p:nvPr/>
        </p:nvCxnSpPr>
        <p:spPr>
          <a:xfrm flipV="1">
            <a:off x="1692517" y="3708111"/>
            <a:ext cx="4395" cy="14067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 flipV="1">
            <a:off x="474782" y="2248588"/>
            <a:ext cx="3929399" cy="29190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églalap 18"/>
          <p:cNvSpPr/>
          <p:nvPr/>
        </p:nvSpPr>
        <p:spPr>
          <a:xfrm>
            <a:off x="1950426" y="2756321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>
                <a:solidFill>
                  <a:srgbClr val="00B050"/>
                </a:solidFill>
              </a:rPr>
              <a:t>S</a:t>
            </a:r>
            <a:r>
              <a:rPr lang="hu-HU" altLang="en-US" i="1" baseline="-25000" dirty="0" err="1">
                <a:solidFill>
                  <a:srgbClr val="00B050"/>
                </a:solidFill>
              </a:rPr>
              <a:t>n</a:t>
            </a:r>
            <a:r>
              <a:rPr lang="hu-HU" altLang="en-US" baseline="-25000" dirty="0">
                <a:solidFill>
                  <a:srgbClr val="00B050"/>
                </a:solidFill>
              </a:rPr>
              <a:t>+1</a:t>
            </a:r>
            <a:r>
              <a:rPr lang="hu-HU" altLang="en-US" dirty="0">
                <a:solidFill>
                  <a:srgbClr val="00B050"/>
                </a:solidFill>
              </a:rPr>
              <a:t>= </a:t>
            </a:r>
            <a:r>
              <a:rPr lang="hu-HU" altLang="en-US" i="1" dirty="0" err="1" smtClean="0">
                <a:solidFill>
                  <a:srgbClr val="00B050"/>
                </a:solidFill>
              </a:rPr>
              <a:t>S</a:t>
            </a:r>
            <a:r>
              <a:rPr lang="hu-HU" altLang="en-US" i="1" baseline="-25000" dirty="0" err="1" smtClean="0">
                <a:solidFill>
                  <a:srgbClr val="00B050"/>
                </a:solidFill>
              </a:rPr>
              <a:t>n</a:t>
            </a:r>
            <a:r>
              <a:rPr lang="hu-HU" altLang="en-US" i="1" dirty="0" smtClean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zabadkézi sokszög 3"/>
          <p:cNvSpPr/>
          <p:nvPr/>
        </p:nvSpPr>
        <p:spPr>
          <a:xfrm>
            <a:off x="1696915" y="3376246"/>
            <a:ext cx="1204547" cy="334108"/>
          </a:xfrm>
          <a:custGeom>
            <a:avLst/>
            <a:gdLst>
              <a:gd name="connsiteX0" fmla="*/ 0 w 1204547"/>
              <a:gd name="connsiteY0" fmla="*/ 334108 h 334108"/>
              <a:gd name="connsiteX1" fmla="*/ 738554 w 1204547"/>
              <a:gd name="connsiteY1" fmla="*/ 334108 h 334108"/>
              <a:gd name="connsiteX2" fmla="*/ 738554 w 1204547"/>
              <a:gd name="connsiteY2" fmla="*/ 0 h 334108"/>
              <a:gd name="connsiteX3" fmla="*/ 1195754 w 1204547"/>
              <a:gd name="connsiteY3" fmla="*/ 0 h 334108"/>
              <a:gd name="connsiteX4" fmla="*/ 1204547 w 1204547"/>
              <a:gd name="connsiteY4" fmla="*/ 87923 h 334108"/>
              <a:gd name="connsiteX5" fmla="*/ 1072662 w 1204547"/>
              <a:gd name="connsiteY5" fmla="*/ 96716 h 33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4547" h="334108">
                <a:moveTo>
                  <a:pt x="0" y="334108"/>
                </a:moveTo>
                <a:lnTo>
                  <a:pt x="738554" y="334108"/>
                </a:lnTo>
                <a:lnTo>
                  <a:pt x="738554" y="0"/>
                </a:lnTo>
                <a:lnTo>
                  <a:pt x="1195754" y="0"/>
                </a:lnTo>
                <a:lnTo>
                  <a:pt x="1204547" y="87923"/>
                </a:lnTo>
                <a:lnTo>
                  <a:pt x="1072662" y="96716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zabadkézi sokszög 20"/>
          <p:cNvSpPr/>
          <p:nvPr/>
        </p:nvSpPr>
        <p:spPr>
          <a:xfrm>
            <a:off x="5161085" y="3387327"/>
            <a:ext cx="3894992" cy="402158"/>
          </a:xfrm>
          <a:custGeom>
            <a:avLst/>
            <a:gdLst>
              <a:gd name="connsiteX0" fmla="*/ 0 w 3894992"/>
              <a:gd name="connsiteY0" fmla="*/ 393405 h 393405"/>
              <a:gd name="connsiteX1" fmla="*/ 290146 w 3894992"/>
              <a:gd name="connsiteY1" fmla="*/ 15335 h 393405"/>
              <a:gd name="connsiteX2" fmla="*/ 1591407 w 3894992"/>
              <a:gd name="connsiteY2" fmla="*/ 68089 h 393405"/>
              <a:gd name="connsiteX3" fmla="*/ 3894992 w 3894992"/>
              <a:gd name="connsiteY3" fmla="*/ 50505 h 393405"/>
              <a:gd name="connsiteX0" fmla="*/ 0 w 3894992"/>
              <a:gd name="connsiteY0" fmla="*/ 394153 h 394153"/>
              <a:gd name="connsiteX1" fmla="*/ 290146 w 3894992"/>
              <a:gd name="connsiteY1" fmla="*/ 16083 h 394153"/>
              <a:gd name="connsiteX2" fmla="*/ 1591407 w 3894992"/>
              <a:gd name="connsiteY2" fmla="*/ 68837 h 394153"/>
              <a:gd name="connsiteX3" fmla="*/ 2224453 w 3894992"/>
              <a:gd name="connsiteY3" fmla="*/ 60045 h 394153"/>
              <a:gd name="connsiteX4" fmla="*/ 3894992 w 3894992"/>
              <a:gd name="connsiteY4" fmla="*/ 51253 h 394153"/>
              <a:gd name="connsiteX0" fmla="*/ 0 w 3894992"/>
              <a:gd name="connsiteY0" fmla="*/ 402158 h 402158"/>
              <a:gd name="connsiteX1" fmla="*/ 290146 w 3894992"/>
              <a:gd name="connsiteY1" fmla="*/ 24088 h 402158"/>
              <a:gd name="connsiteX2" fmla="*/ 1257300 w 3894992"/>
              <a:gd name="connsiteY2" fmla="*/ 41673 h 402158"/>
              <a:gd name="connsiteX3" fmla="*/ 2224453 w 3894992"/>
              <a:gd name="connsiteY3" fmla="*/ 68050 h 402158"/>
              <a:gd name="connsiteX4" fmla="*/ 3894992 w 3894992"/>
              <a:gd name="connsiteY4" fmla="*/ 59258 h 40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4992" h="402158">
                <a:moveTo>
                  <a:pt x="0" y="402158"/>
                </a:moveTo>
                <a:cubicBezTo>
                  <a:pt x="12456" y="240232"/>
                  <a:pt x="80596" y="84169"/>
                  <a:pt x="290146" y="24088"/>
                </a:cubicBezTo>
                <a:cubicBezTo>
                  <a:pt x="499696" y="-35993"/>
                  <a:pt x="934916" y="34346"/>
                  <a:pt x="1257300" y="41673"/>
                </a:cubicBezTo>
                <a:lnTo>
                  <a:pt x="2224453" y="68050"/>
                </a:lnTo>
                <a:lnTo>
                  <a:pt x="3894992" y="5925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zis 24"/>
          <p:cNvSpPr/>
          <p:nvPr/>
        </p:nvSpPr>
        <p:spPr>
          <a:xfrm>
            <a:off x="425007" y="5117804"/>
            <a:ext cx="131884" cy="12086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zis 25"/>
          <p:cNvSpPr/>
          <p:nvPr/>
        </p:nvSpPr>
        <p:spPr>
          <a:xfrm>
            <a:off x="2696354" y="3422437"/>
            <a:ext cx="131884" cy="120863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zövegdoboz 21"/>
          <p:cNvSpPr txBox="1"/>
          <p:nvPr/>
        </p:nvSpPr>
        <p:spPr>
          <a:xfrm>
            <a:off x="2476505" y="3638966"/>
            <a:ext cx="84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stabil</a:t>
            </a:r>
            <a:endParaRPr lang="en-US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67412" y="523866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labilis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Kaotikus dinamikus rendszer: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nyulak nagy </a:t>
            </a:r>
            <a:r>
              <a:rPr lang="hu-HU" i="1" dirty="0" smtClean="0">
                <a:solidFill>
                  <a:srgbClr val="FF0000"/>
                </a:solidFill>
              </a:rPr>
              <a:t>C</a:t>
            </a:r>
            <a:r>
              <a:rPr lang="hu-HU" dirty="0" smtClean="0">
                <a:solidFill>
                  <a:srgbClr val="FF0000"/>
                </a:solidFill>
              </a:rPr>
              <a:t> értékre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41900" y="5630486"/>
            <a:ext cx="3395161" cy="5822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 err="1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>
                <a:solidFill>
                  <a:srgbClr val="FF0000"/>
                </a:solidFill>
              </a:rPr>
              <a:t>n</a:t>
            </a:r>
            <a:r>
              <a:rPr lang="hu-HU" altLang="en-US" sz="3200" baseline="-25000" dirty="0">
                <a:solidFill>
                  <a:srgbClr val="FF0000"/>
                </a:solidFill>
              </a:rPr>
              <a:t>+1</a:t>
            </a:r>
            <a:r>
              <a:rPr lang="hu-HU" altLang="en-US" sz="3200" dirty="0">
                <a:solidFill>
                  <a:srgbClr val="FF0000"/>
                </a:solidFill>
              </a:rPr>
              <a:t>= </a:t>
            </a:r>
            <a:r>
              <a:rPr lang="hu-HU" altLang="en-US" sz="3200" i="1" dirty="0">
                <a:solidFill>
                  <a:srgbClr val="FF0000"/>
                </a:solidFill>
              </a:rPr>
              <a:t>C </a:t>
            </a:r>
            <a:r>
              <a:rPr lang="hu-HU" altLang="en-US" sz="3200" i="1" dirty="0" err="1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>
                <a:solidFill>
                  <a:srgbClr val="FF0000"/>
                </a:solidFill>
              </a:rPr>
              <a:t>n</a:t>
            </a:r>
            <a:r>
              <a:rPr lang="hu-HU" altLang="en-US" sz="3200" i="1" dirty="0">
                <a:solidFill>
                  <a:srgbClr val="FF0000"/>
                </a:solidFill>
              </a:rPr>
              <a:t> </a:t>
            </a:r>
            <a:r>
              <a:rPr lang="hu-HU" altLang="en-US" sz="3200" dirty="0" smtClean="0">
                <a:solidFill>
                  <a:srgbClr val="FF0000"/>
                </a:solidFill>
              </a:rPr>
              <a:t>(</a:t>
            </a:r>
            <a:r>
              <a:rPr lang="en-US" altLang="en-US" sz="3200" i="1" dirty="0" err="1" smtClean="0">
                <a:solidFill>
                  <a:srgbClr val="FF0000"/>
                </a:solidFill>
              </a:rPr>
              <a:t>S</a:t>
            </a:r>
            <a:r>
              <a:rPr lang="en-US" altLang="en-US" sz="3200" baseline="-25000" dirty="0" err="1" smtClean="0">
                <a:solidFill>
                  <a:srgbClr val="FF0000"/>
                </a:solidFill>
              </a:rPr>
              <a:t>max</a:t>
            </a:r>
            <a:r>
              <a:rPr lang="hu-HU" altLang="en-US" sz="3200" dirty="0" err="1" smtClean="0">
                <a:solidFill>
                  <a:srgbClr val="FF0000"/>
                </a:solidFill>
              </a:rPr>
              <a:t>-</a:t>
            </a:r>
            <a:r>
              <a:rPr lang="hu-HU" altLang="en-US" sz="3200" i="1" dirty="0" err="1" smtClean="0">
                <a:solidFill>
                  <a:srgbClr val="FF0000"/>
                </a:solidFill>
              </a:rPr>
              <a:t>S</a:t>
            </a:r>
            <a:r>
              <a:rPr lang="hu-HU" altLang="en-US" sz="3200" i="1" baseline="-25000" dirty="0" err="1" smtClean="0">
                <a:solidFill>
                  <a:srgbClr val="FF0000"/>
                </a:solidFill>
              </a:rPr>
              <a:t>n</a:t>
            </a:r>
            <a:r>
              <a:rPr lang="hu-HU" altLang="en-US" sz="32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V="1">
            <a:off x="483577" y="1967222"/>
            <a:ext cx="17585" cy="3209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5164016" y="1967222"/>
            <a:ext cx="0" cy="32091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474782" y="5141246"/>
            <a:ext cx="4290649" cy="3516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5064368" y="5123660"/>
            <a:ext cx="4079632" cy="1758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églalap 9"/>
          <p:cNvSpPr/>
          <p:nvPr/>
        </p:nvSpPr>
        <p:spPr>
          <a:xfrm>
            <a:off x="4351424" y="5211564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171584" y="1478745"/>
            <a:ext cx="659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r>
              <a:rPr lang="hu-HU" altLang="en-US" baseline="-25000" dirty="0"/>
              <a:t>+1</a:t>
            </a:r>
            <a:endParaRPr lang="en-US" dirty="0"/>
          </a:p>
        </p:txBody>
      </p:sp>
      <p:sp>
        <p:nvSpPr>
          <p:cNvPr id="12" name="Téglalap 11"/>
          <p:cNvSpPr/>
          <p:nvPr/>
        </p:nvSpPr>
        <p:spPr>
          <a:xfrm>
            <a:off x="4946375" y="1586485"/>
            <a:ext cx="441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err="1"/>
              <a:t>S</a:t>
            </a:r>
            <a:r>
              <a:rPr lang="hu-HU" altLang="en-US" i="1" baseline="-25000" dirty="0" err="1"/>
              <a:t>n</a:t>
            </a:r>
            <a:endParaRPr lang="en-US" dirty="0"/>
          </a:p>
        </p:txBody>
      </p:sp>
      <p:sp>
        <p:nvSpPr>
          <p:cNvPr id="13" name="Téglalap 12"/>
          <p:cNvSpPr/>
          <p:nvPr/>
        </p:nvSpPr>
        <p:spPr>
          <a:xfrm>
            <a:off x="8805446" y="5158829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 smtClean="0"/>
              <a:t>n</a:t>
            </a:r>
            <a:endParaRPr lang="en-US" dirty="0"/>
          </a:p>
        </p:txBody>
      </p:sp>
      <p:sp>
        <p:nvSpPr>
          <p:cNvPr id="14" name="Szabadkézi sokszög 13"/>
          <p:cNvSpPr/>
          <p:nvPr/>
        </p:nvSpPr>
        <p:spPr>
          <a:xfrm>
            <a:off x="474782" y="2242474"/>
            <a:ext cx="4059028" cy="2925160"/>
          </a:xfrm>
          <a:custGeom>
            <a:avLst/>
            <a:gdLst>
              <a:gd name="connsiteX0" fmla="*/ 0 w 4018084"/>
              <a:gd name="connsiteY0" fmla="*/ 694668 h 694668"/>
              <a:gd name="connsiteX1" fmla="*/ 2004646 w 4018084"/>
              <a:gd name="connsiteY1" fmla="*/ 76 h 694668"/>
              <a:gd name="connsiteX2" fmla="*/ 4018084 w 4018084"/>
              <a:gd name="connsiteY2" fmla="*/ 659499 h 694668"/>
              <a:gd name="connsiteX0" fmla="*/ 0 w 4059028"/>
              <a:gd name="connsiteY0" fmla="*/ 696123 h 696123"/>
              <a:gd name="connsiteX1" fmla="*/ 2004646 w 4059028"/>
              <a:gd name="connsiteY1" fmla="*/ 1531 h 696123"/>
              <a:gd name="connsiteX2" fmla="*/ 4059028 w 4059028"/>
              <a:gd name="connsiteY2" fmla="*/ 686937 h 69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59028" h="696123">
                <a:moveTo>
                  <a:pt x="0" y="696123"/>
                </a:moveTo>
                <a:cubicBezTo>
                  <a:pt x="667482" y="351757"/>
                  <a:pt x="1328141" y="3062"/>
                  <a:pt x="2004646" y="1531"/>
                </a:cubicBezTo>
                <a:cubicBezTo>
                  <a:pt x="2681151" y="0"/>
                  <a:pt x="3387149" y="354294"/>
                  <a:pt x="4059028" y="68693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zis 14"/>
          <p:cNvSpPr/>
          <p:nvPr/>
        </p:nvSpPr>
        <p:spPr>
          <a:xfrm>
            <a:off x="1679327" y="5114868"/>
            <a:ext cx="131884" cy="1208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1762853" y="2756321"/>
            <a:ext cx="0" cy="235854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474782" y="2248588"/>
            <a:ext cx="3929399" cy="291904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abadkézi sokszög 2"/>
          <p:cNvSpPr/>
          <p:nvPr/>
        </p:nvSpPr>
        <p:spPr>
          <a:xfrm>
            <a:off x="1758459" y="2277208"/>
            <a:ext cx="2039818" cy="1266092"/>
          </a:xfrm>
          <a:custGeom>
            <a:avLst/>
            <a:gdLst>
              <a:gd name="connsiteX0" fmla="*/ 0 w 2127739"/>
              <a:gd name="connsiteY0" fmla="*/ 474784 h 1266092"/>
              <a:gd name="connsiteX1" fmla="*/ 2118947 w 2127739"/>
              <a:gd name="connsiteY1" fmla="*/ 465992 h 1266092"/>
              <a:gd name="connsiteX2" fmla="*/ 2127739 w 2127739"/>
              <a:gd name="connsiteY2" fmla="*/ 1266092 h 1266092"/>
              <a:gd name="connsiteX3" fmla="*/ 1019908 w 2127739"/>
              <a:gd name="connsiteY3" fmla="*/ 1266092 h 1266092"/>
              <a:gd name="connsiteX4" fmla="*/ 1011116 w 2127739"/>
              <a:gd name="connsiteY4" fmla="*/ 0 h 1266092"/>
              <a:gd name="connsiteX5" fmla="*/ 1011116 w 2127739"/>
              <a:gd name="connsiteY5" fmla="*/ 0 h 126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7739" h="1266092">
                <a:moveTo>
                  <a:pt x="0" y="474784"/>
                </a:moveTo>
                <a:lnTo>
                  <a:pt x="2118947" y="465992"/>
                </a:lnTo>
                <a:cubicBezTo>
                  <a:pt x="2121878" y="732692"/>
                  <a:pt x="2124808" y="999392"/>
                  <a:pt x="2127739" y="1266092"/>
                </a:cubicBezTo>
                <a:lnTo>
                  <a:pt x="1019908" y="1266092"/>
                </a:lnTo>
                <a:cubicBezTo>
                  <a:pt x="1016977" y="844061"/>
                  <a:pt x="1014047" y="422031"/>
                  <a:pt x="1011116" y="0"/>
                </a:cubicBezTo>
                <a:lnTo>
                  <a:pt x="1011116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zabadkézi sokszög 3"/>
          <p:cNvSpPr/>
          <p:nvPr/>
        </p:nvSpPr>
        <p:spPr>
          <a:xfrm>
            <a:off x="975946" y="2277208"/>
            <a:ext cx="3402623" cy="2523392"/>
          </a:xfrm>
          <a:custGeom>
            <a:avLst/>
            <a:gdLst>
              <a:gd name="connsiteX0" fmla="*/ 1705708 w 3402623"/>
              <a:gd name="connsiteY0" fmla="*/ 0 h 2523392"/>
              <a:gd name="connsiteX1" fmla="*/ 3332285 w 3402623"/>
              <a:gd name="connsiteY1" fmla="*/ 35169 h 2523392"/>
              <a:gd name="connsiteX2" fmla="*/ 3402623 w 3402623"/>
              <a:gd name="connsiteY2" fmla="*/ 2514600 h 2523392"/>
              <a:gd name="connsiteX3" fmla="*/ 0 w 3402623"/>
              <a:gd name="connsiteY3" fmla="*/ 2523392 h 2523392"/>
              <a:gd name="connsiteX4" fmla="*/ 8792 w 3402623"/>
              <a:gd name="connsiteY4" fmla="*/ 1811215 h 2523392"/>
              <a:gd name="connsiteX5" fmla="*/ 993531 w 3402623"/>
              <a:gd name="connsiteY5" fmla="*/ 1802423 h 2523392"/>
              <a:gd name="connsiteX6" fmla="*/ 984739 w 3402623"/>
              <a:gd name="connsiteY6" fmla="*/ 272561 h 2523392"/>
              <a:gd name="connsiteX7" fmla="*/ 1362808 w 3402623"/>
              <a:gd name="connsiteY7" fmla="*/ 272561 h 252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2623" h="2523392">
                <a:moveTo>
                  <a:pt x="1705708" y="0"/>
                </a:moveTo>
                <a:lnTo>
                  <a:pt x="3332285" y="35169"/>
                </a:lnTo>
                <a:lnTo>
                  <a:pt x="3402623" y="2514600"/>
                </a:lnTo>
                <a:lnTo>
                  <a:pt x="0" y="2523392"/>
                </a:lnTo>
                <a:lnTo>
                  <a:pt x="8792" y="1811215"/>
                </a:lnTo>
                <a:lnTo>
                  <a:pt x="993531" y="1802423"/>
                </a:lnTo>
                <a:cubicBezTo>
                  <a:pt x="990600" y="1292469"/>
                  <a:pt x="987670" y="782515"/>
                  <a:pt x="984739" y="272561"/>
                </a:cubicBezTo>
                <a:lnTo>
                  <a:pt x="1362808" y="27256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zabadkézi sokszög 20"/>
          <p:cNvSpPr/>
          <p:nvPr/>
        </p:nvSpPr>
        <p:spPr>
          <a:xfrm>
            <a:off x="5152292" y="2277208"/>
            <a:ext cx="782516" cy="2672861"/>
          </a:xfrm>
          <a:custGeom>
            <a:avLst/>
            <a:gdLst>
              <a:gd name="connsiteX0" fmla="*/ 0 w 782516"/>
              <a:gd name="connsiteY0" fmla="*/ 509954 h 2672861"/>
              <a:gd name="connsiteX1" fmla="*/ 114300 w 782516"/>
              <a:gd name="connsiteY1" fmla="*/ 1336430 h 2672861"/>
              <a:gd name="connsiteX2" fmla="*/ 175846 w 782516"/>
              <a:gd name="connsiteY2" fmla="*/ 0 h 2672861"/>
              <a:gd name="connsiteX3" fmla="*/ 263770 w 782516"/>
              <a:gd name="connsiteY3" fmla="*/ 2567354 h 2672861"/>
              <a:gd name="connsiteX4" fmla="*/ 316523 w 782516"/>
              <a:gd name="connsiteY4" fmla="*/ 1916723 h 2672861"/>
              <a:gd name="connsiteX5" fmla="*/ 395654 w 782516"/>
              <a:gd name="connsiteY5" fmla="*/ 342900 h 2672861"/>
              <a:gd name="connsiteX6" fmla="*/ 448408 w 782516"/>
              <a:gd name="connsiteY6" fmla="*/ 1600200 h 2672861"/>
              <a:gd name="connsiteX7" fmla="*/ 536331 w 782516"/>
              <a:gd name="connsiteY7" fmla="*/ 430823 h 2672861"/>
              <a:gd name="connsiteX8" fmla="*/ 668216 w 782516"/>
              <a:gd name="connsiteY8" fmla="*/ 2672861 h 2672861"/>
              <a:gd name="connsiteX9" fmla="*/ 738554 w 782516"/>
              <a:gd name="connsiteY9" fmla="*/ 79130 h 2672861"/>
              <a:gd name="connsiteX10" fmla="*/ 782516 w 782516"/>
              <a:gd name="connsiteY10" fmla="*/ 430823 h 267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2516" h="2672861">
                <a:moveTo>
                  <a:pt x="0" y="509954"/>
                </a:moveTo>
                <a:lnTo>
                  <a:pt x="114300" y="1336430"/>
                </a:lnTo>
                <a:lnTo>
                  <a:pt x="175846" y="0"/>
                </a:lnTo>
                <a:lnTo>
                  <a:pt x="263770" y="2567354"/>
                </a:lnTo>
                <a:lnTo>
                  <a:pt x="316523" y="1916723"/>
                </a:lnTo>
                <a:lnTo>
                  <a:pt x="395654" y="342900"/>
                </a:lnTo>
                <a:lnTo>
                  <a:pt x="448408" y="1600200"/>
                </a:lnTo>
                <a:lnTo>
                  <a:pt x="536331" y="430823"/>
                </a:lnTo>
                <a:lnTo>
                  <a:pt x="668216" y="2672861"/>
                </a:lnTo>
                <a:lnTo>
                  <a:pt x="738554" y="79130"/>
                </a:lnTo>
                <a:lnTo>
                  <a:pt x="782516" y="4308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zis 24"/>
          <p:cNvSpPr/>
          <p:nvPr/>
        </p:nvSpPr>
        <p:spPr>
          <a:xfrm>
            <a:off x="425007" y="5117804"/>
            <a:ext cx="131884" cy="12086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zis 25"/>
          <p:cNvSpPr/>
          <p:nvPr/>
        </p:nvSpPr>
        <p:spPr>
          <a:xfrm>
            <a:off x="3346985" y="2928953"/>
            <a:ext cx="131884" cy="12086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zövegdoboz 26"/>
          <p:cNvSpPr txBox="1"/>
          <p:nvPr/>
        </p:nvSpPr>
        <p:spPr>
          <a:xfrm>
            <a:off x="67412" y="5238667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labilis</a:t>
            </a:r>
            <a:endParaRPr lang="en-US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2778368" y="3064456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labilis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Káosz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8625" y="1362075"/>
            <a:ext cx="8229600" cy="5305425"/>
          </a:xfrm>
        </p:spPr>
        <p:txBody>
          <a:bodyPr>
            <a:normAutofit/>
          </a:bodyPr>
          <a:lstStyle/>
          <a:p>
            <a:r>
              <a:rPr lang="hu-HU" dirty="0" smtClean="0"/>
              <a:t>A rendszer determinisztikus, de</a:t>
            </a:r>
          </a:p>
          <a:p>
            <a:r>
              <a:rPr lang="hu-HU" dirty="0"/>
              <a:t>K</a:t>
            </a:r>
            <a:r>
              <a:rPr lang="hu-HU" dirty="0" smtClean="0"/>
              <a:t>ezdeti állapot hatása eltűnik</a:t>
            </a:r>
          </a:p>
          <a:p>
            <a:pPr lvl="1"/>
            <a:r>
              <a:rPr lang="hu-HU" dirty="0" smtClean="0"/>
              <a:t>Kis perturbáció nagyon eltérő viselkedéshez vezet</a:t>
            </a:r>
          </a:p>
          <a:p>
            <a:r>
              <a:rPr lang="hu-HU" dirty="0" err="1" smtClean="0"/>
              <a:t>Auto-korrelációs</a:t>
            </a:r>
            <a:r>
              <a:rPr lang="hu-HU" dirty="0" smtClean="0"/>
              <a:t> függvény zérushoz tart</a:t>
            </a:r>
          </a:p>
          <a:p>
            <a:pPr lvl="1"/>
            <a:r>
              <a:rPr lang="hu-HU" dirty="0" smtClean="0"/>
              <a:t>Korábbi állapot gyengén befolyásolja a sokkal későbbit</a:t>
            </a:r>
          </a:p>
          <a:p>
            <a:pPr lvl="1"/>
            <a:r>
              <a:rPr lang="hu-HU" dirty="0" smtClean="0"/>
              <a:t>Megjósolhatatlanság</a:t>
            </a:r>
          </a:p>
          <a:p>
            <a:r>
              <a:rPr lang="hu-HU" dirty="0" smtClean="0"/>
              <a:t>Teljesítmény </a:t>
            </a:r>
            <a:r>
              <a:rPr lang="en-US" dirty="0" smtClean="0"/>
              <a:t>s</a:t>
            </a:r>
            <a:r>
              <a:rPr lang="hu-HU" dirty="0" smtClean="0"/>
              <a:t>űrűség spektrum nem tart zérushoz</a:t>
            </a:r>
          </a:p>
          <a:p>
            <a:pPr lvl="1"/>
            <a:r>
              <a:rPr lang="hu-HU" dirty="0" smtClean="0"/>
              <a:t>Nagy frekvencia</a:t>
            </a:r>
            <a:endParaRPr lang="en-US" dirty="0"/>
          </a:p>
        </p:txBody>
      </p:sp>
      <p:pic>
        <p:nvPicPr>
          <p:cNvPr id="23554" name="Picture 2" descr="https://upload.wikimedia.org/wikipedia/commons/4/45/Double-compound-pendulu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6" y="152399"/>
            <a:ext cx="2806698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89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 sokszög 7"/>
          <p:cNvSpPr/>
          <p:nvPr/>
        </p:nvSpPr>
        <p:spPr>
          <a:xfrm>
            <a:off x="2727960" y="4518660"/>
            <a:ext cx="1706880" cy="1417320"/>
          </a:xfrm>
          <a:custGeom>
            <a:avLst/>
            <a:gdLst>
              <a:gd name="connsiteX0" fmla="*/ 0 w 1706880"/>
              <a:gd name="connsiteY0" fmla="*/ 388620 h 1417320"/>
              <a:gd name="connsiteX1" fmla="*/ 175260 w 1706880"/>
              <a:gd name="connsiteY1" fmla="*/ 182880 h 1417320"/>
              <a:gd name="connsiteX2" fmla="*/ 320040 w 1706880"/>
              <a:gd name="connsiteY2" fmla="*/ 1097280 h 1417320"/>
              <a:gd name="connsiteX3" fmla="*/ 487680 w 1706880"/>
              <a:gd name="connsiteY3" fmla="*/ 1417320 h 1417320"/>
              <a:gd name="connsiteX4" fmla="*/ 640080 w 1706880"/>
              <a:gd name="connsiteY4" fmla="*/ 502920 h 1417320"/>
              <a:gd name="connsiteX5" fmla="*/ 784860 w 1706880"/>
              <a:gd name="connsiteY5" fmla="*/ 868680 h 1417320"/>
              <a:gd name="connsiteX6" fmla="*/ 922020 w 1706880"/>
              <a:gd name="connsiteY6" fmla="*/ 0 h 1417320"/>
              <a:gd name="connsiteX7" fmla="*/ 1097280 w 1706880"/>
              <a:gd name="connsiteY7" fmla="*/ 289560 h 1417320"/>
              <a:gd name="connsiteX8" fmla="*/ 1242060 w 1706880"/>
              <a:gd name="connsiteY8" fmla="*/ 1242060 h 1417320"/>
              <a:gd name="connsiteX9" fmla="*/ 1371600 w 1706880"/>
              <a:gd name="connsiteY9" fmla="*/ 556260 h 1417320"/>
              <a:gd name="connsiteX10" fmla="*/ 1531620 w 1706880"/>
              <a:gd name="connsiteY10" fmla="*/ 335280 h 1417320"/>
              <a:gd name="connsiteX11" fmla="*/ 1706880 w 1706880"/>
              <a:gd name="connsiteY11" fmla="*/ 784860 h 141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6880" h="1417320">
                <a:moveTo>
                  <a:pt x="0" y="388620"/>
                </a:moveTo>
                <a:lnTo>
                  <a:pt x="175260" y="182880"/>
                </a:lnTo>
                <a:lnTo>
                  <a:pt x="320040" y="1097280"/>
                </a:lnTo>
                <a:lnTo>
                  <a:pt x="487680" y="1417320"/>
                </a:lnTo>
                <a:lnTo>
                  <a:pt x="640080" y="502920"/>
                </a:lnTo>
                <a:lnTo>
                  <a:pt x="784860" y="868680"/>
                </a:lnTo>
                <a:lnTo>
                  <a:pt x="922020" y="0"/>
                </a:lnTo>
                <a:lnTo>
                  <a:pt x="1097280" y="289560"/>
                </a:lnTo>
                <a:lnTo>
                  <a:pt x="1242060" y="1242060"/>
                </a:lnTo>
                <a:lnTo>
                  <a:pt x="1371600" y="556260"/>
                </a:lnTo>
                <a:lnTo>
                  <a:pt x="1531620" y="335280"/>
                </a:lnTo>
                <a:lnTo>
                  <a:pt x="1706880" y="7848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zabadkézi sokszög 6"/>
          <p:cNvSpPr/>
          <p:nvPr/>
        </p:nvSpPr>
        <p:spPr>
          <a:xfrm>
            <a:off x="2735580" y="4442460"/>
            <a:ext cx="1684020" cy="1165860"/>
          </a:xfrm>
          <a:custGeom>
            <a:avLst/>
            <a:gdLst>
              <a:gd name="connsiteX0" fmla="*/ 0 w 1684020"/>
              <a:gd name="connsiteY0" fmla="*/ 624840 h 1165860"/>
              <a:gd name="connsiteX1" fmla="*/ 167640 w 1684020"/>
              <a:gd name="connsiteY1" fmla="*/ 556260 h 1165860"/>
              <a:gd name="connsiteX2" fmla="*/ 335280 w 1684020"/>
              <a:gd name="connsiteY2" fmla="*/ 800100 h 1165860"/>
              <a:gd name="connsiteX3" fmla="*/ 472440 w 1684020"/>
              <a:gd name="connsiteY3" fmla="*/ 1021080 h 1165860"/>
              <a:gd name="connsiteX4" fmla="*/ 647700 w 1684020"/>
              <a:gd name="connsiteY4" fmla="*/ 304800 h 1165860"/>
              <a:gd name="connsiteX5" fmla="*/ 769620 w 1684020"/>
              <a:gd name="connsiteY5" fmla="*/ 0 h 1165860"/>
              <a:gd name="connsiteX6" fmla="*/ 929640 w 1684020"/>
              <a:gd name="connsiteY6" fmla="*/ 548640 h 1165860"/>
              <a:gd name="connsiteX7" fmla="*/ 1074420 w 1684020"/>
              <a:gd name="connsiteY7" fmla="*/ 891540 h 1165860"/>
              <a:gd name="connsiteX8" fmla="*/ 1226820 w 1684020"/>
              <a:gd name="connsiteY8" fmla="*/ 693420 h 1165860"/>
              <a:gd name="connsiteX9" fmla="*/ 1409700 w 1684020"/>
              <a:gd name="connsiteY9" fmla="*/ 1165860 h 1165860"/>
              <a:gd name="connsiteX10" fmla="*/ 1539240 w 1684020"/>
              <a:gd name="connsiteY10" fmla="*/ 937260 h 1165860"/>
              <a:gd name="connsiteX11" fmla="*/ 1684020 w 1684020"/>
              <a:gd name="connsiteY11" fmla="*/ 91440 h 116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84020" h="1165860">
                <a:moveTo>
                  <a:pt x="0" y="624840"/>
                </a:moveTo>
                <a:lnTo>
                  <a:pt x="167640" y="556260"/>
                </a:lnTo>
                <a:lnTo>
                  <a:pt x="335280" y="800100"/>
                </a:lnTo>
                <a:lnTo>
                  <a:pt x="472440" y="1021080"/>
                </a:lnTo>
                <a:lnTo>
                  <a:pt x="647700" y="304800"/>
                </a:lnTo>
                <a:lnTo>
                  <a:pt x="769620" y="0"/>
                </a:lnTo>
                <a:lnTo>
                  <a:pt x="929640" y="548640"/>
                </a:lnTo>
                <a:lnTo>
                  <a:pt x="1074420" y="891540"/>
                </a:lnTo>
                <a:lnTo>
                  <a:pt x="1226820" y="693420"/>
                </a:lnTo>
                <a:lnTo>
                  <a:pt x="1409700" y="1165860"/>
                </a:lnTo>
                <a:lnTo>
                  <a:pt x="1539240" y="937260"/>
                </a:lnTo>
                <a:lnTo>
                  <a:pt x="1684020" y="9144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3933948" y="2482989"/>
            <a:ext cx="2364750" cy="7078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4000" i="1" dirty="0" err="1"/>
              <a:t>r</a:t>
            </a:r>
            <a:r>
              <a:rPr lang="hu-HU" altLang="en-US" sz="4000" i="1" baseline="-25000" dirty="0" err="1"/>
              <a:t>n</a:t>
            </a:r>
            <a:r>
              <a:rPr lang="hu-HU" altLang="en-US" sz="4000" baseline="-25000" dirty="0"/>
              <a:t>+1</a:t>
            </a:r>
            <a:r>
              <a:rPr lang="hu-HU" altLang="en-US" sz="4000" dirty="0"/>
              <a:t>= </a:t>
            </a:r>
            <a:r>
              <a:rPr lang="hu-HU" altLang="en-US" sz="4000" i="1" dirty="0"/>
              <a:t>F</a:t>
            </a:r>
            <a:r>
              <a:rPr lang="hu-HU" altLang="en-US" sz="4000" dirty="0"/>
              <a:t>(</a:t>
            </a:r>
            <a:r>
              <a:rPr lang="hu-HU" altLang="en-US" sz="4000" i="1" dirty="0" err="1"/>
              <a:t>r</a:t>
            </a:r>
            <a:r>
              <a:rPr lang="hu-HU" altLang="en-US" sz="4000" i="1" baseline="-25000" dirty="0" err="1"/>
              <a:t>n</a:t>
            </a:r>
            <a:r>
              <a:rPr lang="hu-HU" altLang="en-US" sz="4000" dirty="0"/>
              <a:t>)</a:t>
            </a:r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342900" y="2476500"/>
            <a:ext cx="358303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/>
            <a:r>
              <a:rPr lang="hu-HU" altLang="en-US" sz="3600" dirty="0" smtClean="0"/>
              <a:t>Iterált </a:t>
            </a:r>
            <a:r>
              <a:rPr lang="hu-HU" altLang="en-US" sz="3600" dirty="0"/>
              <a:t>függvény: </a:t>
            </a:r>
          </a:p>
          <a:p>
            <a:pPr lvl="1"/>
            <a:endParaRPr lang="hu-HU" altLang="en-US" sz="3600" dirty="0"/>
          </a:p>
          <a:p>
            <a:pPr lvl="1"/>
            <a:r>
              <a:rPr lang="en-US" altLang="en-US" sz="3600" dirty="0" smtClean="0"/>
              <a:t>v</a:t>
            </a:r>
            <a:r>
              <a:rPr lang="hu-HU" altLang="en-US" sz="3600" dirty="0" smtClean="0"/>
              <a:t>életlenként </a:t>
            </a:r>
            <a:r>
              <a:rPr lang="hu-HU" altLang="en-US" sz="3600" dirty="0"/>
              <a:t>hat</a:t>
            </a:r>
          </a:p>
          <a:p>
            <a:pPr lvl="1">
              <a:buFontTx/>
              <a:buChar char="•"/>
            </a:pPr>
            <a:endParaRPr lang="hu-HU" altLang="en-US" sz="3600" dirty="0"/>
          </a:p>
          <a:p>
            <a:pPr lvl="1">
              <a:buFontTx/>
              <a:buChar char="•"/>
            </a:pPr>
            <a:endParaRPr lang="hu-HU" altLang="en-US" sz="3600" dirty="0"/>
          </a:p>
          <a:p>
            <a:pPr lvl="1">
              <a:buFontTx/>
              <a:buChar char="•"/>
            </a:pPr>
            <a:endParaRPr lang="hu-HU" altLang="en-US" sz="3600" dirty="0"/>
          </a:p>
          <a:p>
            <a:pPr lvl="1"/>
            <a:endParaRPr lang="hu-HU" altLang="en-US" u="sng" dirty="0"/>
          </a:p>
        </p:txBody>
      </p:sp>
      <p:sp>
        <p:nvSpPr>
          <p:cNvPr id="233479" name="Line 7"/>
          <p:cNvSpPr>
            <a:spLocks noChangeShapeType="1"/>
          </p:cNvSpPr>
          <p:nvPr/>
        </p:nvSpPr>
        <p:spPr bwMode="auto">
          <a:xfrm flipV="1">
            <a:off x="2511425" y="45212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480" name="Line 8"/>
          <p:cNvSpPr>
            <a:spLocks noChangeShapeType="1"/>
          </p:cNvSpPr>
          <p:nvPr/>
        </p:nvSpPr>
        <p:spPr bwMode="auto">
          <a:xfrm>
            <a:off x="2359025" y="5969000"/>
            <a:ext cx="251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3485" name="Text Box 13"/>
          <p:cNvSpPr txBox="1">
            <a:spLocks noChangeArrowheads="1"/>
          </p:cNvSpPr>
          <p:nvPr/>
        </p:nvSpPr>
        <p:spPr bwMode="auto">
          <a:xfrm>
            <a:off x="5186363" y="5046663"/>
            <a:ext cx="2496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2800" i="1" dirty="0"/>
              <a:t>F</a:t>
            </a:r>
            <a:r>
              <a:rPr lang="hu-HU" altLang="en-US" sz="2800" dirty="0"/>
              <a:t> nagy derivált!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25933" y="274638"/>
            <a:ext cx="5113292" cy="1143000"/>
          </a:xfrm>
        </p:spPr>
        <p:txBody>
          <a:bodyPr>
            <a:normAutofit fontScale="90000"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Pszeudó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véletlenszám</a:t>
            </a:r>
            <a:r>
              <a:rPr lang="hu-HU" dirty="0" smtClean="0">
                <a:solidFill>
                  <a:srgbClr val="FF0000"/>
                </a:solidFill>
              </a:rPr>
              <a:t> generátor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568825" y="5918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n</a:t>
            </a:r>
            <a:endParaRPr lang="en-US" i="1" dirty="0"/>
          </a:p>
        </p:txBody>
      </p:sp>
      <p:sp>
        <p:nvSpPr>
          <p:cNvPr id="4" name="Téglalap 3"/>
          <p:cNvSpPr/>
          <p:nvPr/>
        </p:nvSpPr>
        <p:spPr>
          <a:xfrm>
            <a:off x="2050508" y="437832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3200" i="1" dirty="0" err="1"/>
              <a:t>r</a:t>
            </a:r>
            <a:r>
              <a:rPr lang="hu-HU" altLang="en-US" sz="3200" i="1" baseline="-25000" dirty="0" err="1"/>
              <a:t>n</a:t>
            </a:r>
            <a:endParaRPr lang="en-US" sz="3200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52400" y="152400"/>
            <a:ext cx="3906839" cy="2100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hu-HU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tatic</a:t>
            </a:r>
            <a:r>
              <a:rPr lang="hu-HU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int r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3;</a:t>
            </a:r>
          </a:p>
          <a:p>
            <a:endParaRPr lang="en-US" sz="11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oid seed(</a:t>
            </a:r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s) { r = s; }</a:t>
            </a:r>
          </a:p>
          <a:p>
            <a:endParaRPr lang="en-US" sz="105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rand( ) { </a:t>
            </a:r>
          </a:p>
          <a:p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r = F(r);</a:t>
            </a:r>
          </a:p>
          <a:p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return r;</a:t>
            </a:r>
          </a:p>
          <a:p>
            <a:r>
              <a:rPr lang="en-US" sz="1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Ellipszis 5"/>
          <p:cNvSpPr/>
          <p:nvPr/>
        </p:nvSpPr>
        <p:spPr>
          <a:xfrm>
            <a:off x="2692400" y="4848225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zis 16"/>
          <p:cNvSpPr/>
          <p:nvPr/>
        </p:nvSpPr>
        <p:spPr>
          <a:xfrm>
            <a:off x="2844800" y="4667250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zis 17"/>
          <p:cNvSpPr/>
          <p:nvPr/>
        </p:nvSpPr>
        <p:spPr>
          <a:xfrm>
            <a:off x="2997200" y="5553075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zis 18"/>
          <p:cNvSpPr/>
          <p:nvPr/>
        </p:nvSpPr>
        <p:spPr>
          <a:xfrm>
            <a:off x="3149600" y="5848350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zis 19"/>
          <p:cNvSpPr/>
          <p:nvPr/>
        </p:nvSpPr>
        <p:spPr>
          <a:xfrm>
            <a:off x="3302000" y="4981575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zis 20"/>
          <p:cNvSpPr/>
          <p:nvPr/>
        </p:nvSpPr>
        <p:spPr>
          <a:xfrm>
            <a:off x="3454400" y="5305425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zis 21"/>
          <p:cNvSpPr/>
          <p:nvPr/>
        </p:nvSpPr>
        <p:spPr>
          <a:xfrm>
            <a:off x="3606800" y="4495800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zis 22"/>
          <p:cNvSpPr/>
          <p:nvPr/>
        </p:nvSpPr>
        <p:spPr>
          <a:xfrm>
            <a:off x="3759200" y="4743450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zis 23"/>
          <p:cNvSpPr/>
          <p:nvPr/>
        </p:nvSpPr>
        <p:spPr>
          <a:xfrm>
            <a:off x="3911600" y="5695950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zis 24"/>
          <p:cNvSpPr/>
          <p:nvPr/>
        </p:nvSpPr>
        <p:spPr>
          <a:xfrm>
            <a:off x="4064000" y="5000625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zis 25"/>
          <p:cNvSpPr/>
          <p:nvPr/>
        </p:nvSpPr>
        <p:spPr>
          <a:xfrm>
            <a:off x="4216400" y="4791075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zis 26"/>
          <p:cNvSpPr/>
          <p:nvPr/>
        </p:nvSpPr>
        <p:spPr>
          <a:xfrm>
            <a:off x="4368800" y="5200650"/>
            <a:ext cx="107950" cy="114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zis 27"/>
          <p:cNvSpPr/>
          <p:nvPr/>
        </p:nvSpPr>
        <p:spPr>
          <a:xfrm>
            <a:off x="2692400" y="500062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zis 28"/>
          <p:cNvSpPr/>
          <p:nvPr/>
        </p:nvSpPr>
        <p:spPr>
          <a:xfrm>
            <a:off x="2844800" y="494347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zis 29"/>
          <p:cNvSpPr/>
          <p:nvPr/>
        </p:nvSpPr>
        <p:spPr>
          <a:xfrm>
            <a:off x="2997200" y="515302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zis 30"/>
          <p:cNvSpPr/>
          <p:nvPr/>
        </p:nvSpPr>
        <p:spPr>
          <a:xfrm>
            <a:off x="3149600" y="536257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zis 31"/>
          <p:cNvSpPr/>
          <p:nvPr/>
        </p:nvSpPr>
        <p:spPr>
          <a:xfrm>
            <a:off x="3302000" y="4686300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zis 32"/>
          <p:cNvSpPr/>
          <p:nvPr/>
        </p:nvSpPr>
        <p:spPr>
          <a:xfrm>
            <a:off x="3454400" y="439102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Ellipszis 33"/>
          <p:cNvSpPr/>
          <p:nvPr/>
        </p:nvSpPr>
        <p:spPr>
          <a:xfrm>
            <a:off x="3606800" y="4895850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zis 34"/>
          <p:cNvSpPr/>
          <p:nvPr/>
        </p:nvSpPr>
        <p:spPr>
          <a:xfrm>
            <a:off x="3759200" y="524827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zis 35"/>
          <p:cNvSpPr/>
          <p:nvPr/>
        </p:nvSpPr>
        <p:spPr>
          <a:xfrm>
            <a:off x="3911600" y="5086350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lipszis 36"/>
          <p:cNvSpPr/>
          <p:nvPr/>
        </p:nvSpPr>
        <p:spPr>
          <a:xfrm>
            <a:off x="4064000" y="5505450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zis 37"/>
          <p:cNvSpPr/>
          <p:nvPr/>
        </p:nvSpPr>
        <p:spPr>
          <a:xfrm>
            <a:off x="4216400" y="532447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lipszis 38"/>
          <p:cNvSpPr/>
          <p:nvPr/>
        </p:nvSpPr>
        <p:spPr>
          <a:xfrm>
            <a:off x="4368800" y="4448175"/>
            <a:ext cx="107950" cy="1148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A természet geometriája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6147" name="Tartalom helye 2"/>
          <p:cNvSpPr>
            <a:spLocks noGrp="1"/>
          </p:cNvSpPr>
          <p:nvPr>
            <p:ph idx="1"/>
          </p:nvPr>
        </p:nvSpPr>
        <p:spPr>
          <a:xfrm>
            <a:off x="276225" y="1476374"/>
            <a:ext cx="8867775" cy="5095876"/>
          </a:xfrm>
        </p:spPr>
        <p:txBody>
          <a:bodyPr>
            <a:normAutofit fontScale="92500" lnSpcReduction="20000"/>
          </a:bodyPr>
          <a:lstStyle/>
          <a:p>
            <a:r>
              <a:rPr lang="hu-HU" altLang="en-US" dirty="0" smtClean="0"/>
              <a:t>Euklideszi geometria metrikus</a:t>
            </a:r>
          </a:p>
          <a:p>
            <a:pPr lvl="1"/>
            <a:r>
              <a:rPr lang="hu-HU" altLang="en-US" dirty="0" smtClean="0"/>
              <a:t>„Sima” egyenesre/síkra épít (analízis: differenciálás)</a:t>
            </a:r>
          </a:p>
          <a:p>
            <a:pPr lvl="2"/>
            <a:r>
              <a:rPr lang="hu-HU" altLang="en-US" dirty="0" smtClean="0"/>
              <a:t>Kicsiben mindenki lineáris: Skálafüggőség</a:t>
            </a:r>
          </a:p>
          <a:p>
            <a:pPr lvl="1"/>
            <a:r>
              <a:rPr lang="hu-HU" altLang="en-US" dirty="0" smtClean="0"/>
              <a:t>Méret lényeges (milyen méret: dimenzió kapcsolat)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M</a:t>
            </a:r>
            <a:r>
              <a:rPr lang="hu-HU" altLang="en-US" dirty="0" smtClean="0"/>
              <a:t>éret: szakasz, négyzet, kocka lefedés</a:t>
            </a:r>
          </a:p>
          <a:p>
            <a:pPr lvl="2"/>
            <a:r>
              <a:rPr lang="hu-HU" altLang="en-US" dirty="0" smtClean="0"/>
              <a:t>Dimenzió: algebra </a:t>
            </a:r>
            <a:r>
              <a:rPr lang="en-US" altLang="en-US" dirty="0" smtClean="0"/>
              <a:t>= f</a:t>
            </a:r>
            <a:r>
              <a:rPr lang="hu-HU" altLang="en-US" dirty="0" err="1" smtClean="0"/>
              <a:t>üggetlen</a:t>
            </a:r>
            <a:r>
              <a:rPr lang="hu-HU" altLang="en-US" dirty="0" smtClean="0"/>
              <a:t> változók, topológia</a:t>
            </a:r>
            <a:r>
              <a:rPr lang="en-US" altLang="en-US" dirty="0" smtClean="0"/>
              <a:t>=</a:t>
            </a:r>
            <a:r>
              <a:rPr lang="en-US" altLang="en-US" dirty="0" err="1" smtClean="0"/>
              <a:t>kett</a:t>
            </a:r>
            <a:r>
              <a:rPr lang="hu-HU" altLang="en-US" dirty="0" err="1" smtClean="0"/>
              <a:t>évágás</a:t>
            </a:r>
            <a:endParaRPr lang="hu-HU" altLang="en-US" dirty="0" smtClean="0"/>
          </a:p>
          <a:p>
            <a:pPr lvl="1"/>
            <a:r>
              <a:rPr lang="hu-HU" altLang="en-US" dirty="0" smtClean="0"/>
              <a:t>Hossz (1D)</a:t>
            </a:r>
            <a:r>
              <a:rPr lang="en-US" altLang="en-US" dirty="0" smtClean="0"/>
              <a:t>;</a:t>
            </a:r>
            <a:r>
              <a:rPr lang="hu-HU" altLang="en-US" dirty="0" smtClean="0"/>
              <a:t> terület (2D)</a:t>
            </a:r>
            <a:r>
              <a:rPr lang="en-US" altLang="en-US" dirty="0" smtClean="0"/>
              <a:t>;</a:t>
            </a:r>
            <a:r>
              <a:rPr lang="hu-HU" altLang="en-US" dirty="0" smtClean="0"/>
              <a:t> térfogat (3D)</a:t>
            </a:r>
          </a:p>
          <a:p>
            <a:pPr lvl="1"/>
            <a:r>
              <a:rPr lang="hu-HU" altLang="en-US" dirty="0" smtClean="0"/>
              <a:t>Ember alkotta objektumokra jó</a:t>
            </a:r>
          </a:p>
          <a:p>
            <a:r>
              <a:rPr lang="hu-HU" altLang="en-US" dirty="0" smtClean="0"/>
              <a:t>Természet</a:t>
            </a:r>
          </a:p>
          <a:p>
            <a:pPr lvl="1"/>
            <a:r>
              <a:rPr lang="hu-HU" altLang="en-US" dirty="0" smtClean="0"/>
              <a:t>Méret nem releváns (zérus vagy végtelen): </a:t>
            </a:r>
          </a:p>
          <a:p>
            <a:pPr lvl="2"/>
            <a:r>
              <a:rPr lang="hu-HU" altLang="en-US" dirty="0" smtClean="0"/>
              <a:t>dimenzió?</a:t>
            </a:r>
          </a:p>
          <a:p>
            <a:pPr lvl="1"/>
            <a:r>
              <a:rPr lang="hu-HU" altLang="en-US" dirty="0" smtClean="0"/>
              <a:t>Nem sima (nem differenciálható)</a:t>
            </a:r>
          </a:p>
          <a:p>
            <a:pPr lvl="2"/>
            <a:r>
              <a:rPr lang="hu-HU" altLang="en-US" dirty="0" smtClean="0"/>
              <a:t>Kicsiben is ugyanolyan: Skálafüggetlenség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zabadkézi sokszög 67"/>
          <p:cNvSpPr/>
          <p:nvPr/>
        </p:nvSpPr>
        <p:spPr>
          <a:xfrm>
            <a:off x="2991134" y="5079241"/>
            <a:ext cx="1610436" cy="1610436"/>
          </a:xfrm>
          <a:custGeom>
            <a:avLst/>
            <a:gdLst>
              <a:gd name="connsiteX0" fmla="*/ 0 w 1610436"/>
              <a:gd name="connsiteY0" fmla="*/ 1558120 h 1571768"/>
              <a:gd name="connsiteX1" fmla="*/ 764275 w 1610436"/>
              <a:gd name="connsiteY1" fmla="*/ 2275 h 1571768"/>
              <a:gd name="connsiteX2" fmla="*/ 1610436 w 1610436"/>
              <a:gd name="connsiteY2" fmla="*/ 1571768 h 157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0436" h="1571768">
                <a:moveTo>
                  <a:pt x="0" y="1558120"/>
                </a:moveTo>
                <a:cubicBezTo>
                  <a:pt x="247934" y="779060"/>
                  <a:pt x="495869" y="0"/>
                  <a:pt x="764275" y="2275"/>
                </a:cubicBezTo>
                <a:cubicBezTo>
                  <a:pt x="1032681" y="4550"/>
                  <a:pt x="1321558" y="788159"/>
                  <a:pt x="1610436" y="157176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5560" name="Line 40"/>
          <p:cNvSpPr>
            <a:spLocks noChangeShapeType="1"/>
          </p:cNvSpPr>
          <p:nvPr/>
        </p:nvSpPr>
        <p:spPr bwMode="auto">
          <a:xfrm>
            <a:off x="6378146" y="1236964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2" name="Line 32"/>
          <p:cNvSpPr>
            <a:spLocks noChangeShapeType="1"/>
          </p:cNvSpPr>
          <p:nvPr/>
        </p:nvSpPr>
        <p:spPr bwMode="auto">
          <a:xfrm>
            <a:off x="434546" y="1617964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6" name="Line 36"/>
          <p:cNvSpPr>
            <a:spLocks noChangeShapeType="1"/>
          </p:cNvSpPr>
          <p:nvPr/>
        </p:nvSpPr>
        <p:spPr bwMode="auto">
          <a:xfrm>
            <a:off x="3330146" y="703564"/>
            <a:ext cx="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3" name="Line 3"/>
          <p:cNvSpPr>
            <a:spLocks noChangeShapeType="1"/>
          </p:cNvSpPr>
          <p:nvPr/>
        </p:nvSpPr>
        <p:spPr bwMode="auto">
          <a:xfrm flipV="1">
            <a:off x="796496" y="870252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4" name="Rectangle 4"/>
          <p:cNvSpPr>
            <a:spLocks noChangeArrowheads="1"/>
          </p:cNvSpPr>
          <p:nvPr/>
        </p:nvSpPr>
        <p:spPr bwMode="auto">
          <a:xfrm>
            <a:off x="796496" y="1251252"/>
            <a:ext cx="1600200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5" name="Line 5"/>
          <p:cNvSpPr>
            <a:spLocks noChangeShapeType="1"/>
          </p:cNvSpPr>
          <p:nvPr/>
        </p:nvSpPr>
        <p:spPr bwMode="auto">
          <a:xfrm>
            <a:off x="796496" y="2851452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 flipV="1">
            <a:off x="3693684" y="871839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7" name="Rectangle 7"/>
          <p:cNvSpPr>
            <a:spLocks noChangeArrowheads="1"/>
          </p:cNvSpPr>
          <p:nvPr/>
        </p:nvSpPr>
        <p:spPr bwMode="auto">
          <a:xfrm>
            <a:off x="3693684" y="1252839"/>
            <a:ext cx="1600200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8" name="Line 8"/>
          <p:cNvSpPr>
            <a:spLocks noChangeShapeType="1"/>
          </p:cNvSpPr>
          <p:nvPr/>
        </p:nvSpPr>
        <p:spPr bwMode="auto">
          <a:xfrm>
            <a:off x="3693684" y="2853039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2487184" y="2357739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415496" y="109885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5411359" y="2352977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32" name="Text Box 12"/>
          <p:cNvSpPr txBox="1">
            <a:spLocks noChangeArrowheads="1"/>
          </p:cNvSpPr>
          <p:nvPr/>
        </p:nvSpPr>
        <p:spPr bwMode="auto">
          <a:xfrm>
            <a:off x="3322209" y="1117902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33" name="Freeform 13"/>
          <p:cNvSpPr>
            <a:spLocks/>
          </p:cNvSpPr>
          <p:nvPr/>
        </p:nvSpPr>
        <p:spPr bwMode="auto">
          <a:xfrm>
            <a:off x="796496" y="1621139"/>
            <a:ext cx="1600200" cy="914400"/>
          </a:xfrm>
          <a:custGeom>
            <a:avLst/>
            <a:gdLst>
              <a:gd name="T0" fmla="*/ 0 w 1008"/>
              <a:gd name="T1" fmla="*/ 487 h 576"/>
              <a:gd name="T2" fmla="*/ 144 w 1008"/>
              <a:gd name="T3" fmla="*/ 7 h 576"/>
              <a:gd name="T4" fmla="*/ 493 w 1008"/>
              <a:gd name="T5" fmla="*/ 528 h 576"/>
              <a:gd name="T6" fmla="*/ 1008 w 1008"/>
              <a:gd name="T7" fmla="*/ 295 h 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8" h="576">
                <a:moveTo>
                  <a:pt x="0" y="487"/>
                </a:moveTo>
                <a:cubicBezTo>
                  <a:pt x="32" y="247"/>
                  <a:pt x="62" y="0"/>
                  <a:pt x="144" y="7"/>
                </a:cubicBezTo>
                <a:cubicBezTo>
                  <a:pt x="226" y="14"/>
                  <a:pt x="349" y="480"/>
                  <a:pt x="493" y="528"/>
                </a:cubicBezTo>
                <a:cubicBezTo>
                  <a:pt x="637" y="576"/>
                  <a:pt x="901" y="344"/>
                  <a:pt x="1008" y="295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>
            <a:off x="796496" y="1632252"/>
            <a:ext cx="1600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>
            <a:off x="796496" y="2470452"/>
            <a:ext cx="1600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6" name="Freeform 16"/>
          <p:cNvSpPr>
            <a:spLocks/>
          </p:cNvSpPr>
          <p:nvPr/>
        </p:nvSpPr>
        <p:spPr bwMode="auto">
          <a:xfrm>
            <a:off x="3693684" y="659114"/>
            <a:ext cx="1600200" cy="2392363"/>
          </a:xfrm>
          <a:custGeom>
            <a:avLst/>
            <a:gdLst>
              <a:gd name="T0" fmla="*/ 0 w 1008"/>
              <a:gd name="T1" fmla="*/ 1101 h 1507"/>
              <a:gd name="T2" fmla="*/ 193 w 1008"/>
              <a:gd name="T3" fmla="*/ 44 h 1507"/>
              <a:gd name="T4" fmla="*/ 514 w 1008"/>
              <a:gd name="T5" fmla="*/ 1363 h 1507"/>
              <a:gd name="T6" fmla="*/ 1008 w 1008"/>
              <a:gd name="T7" fmla="*/ 909 h 1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8" h="1507">
                <a:moveTo>
                  <a:pt x="0" y="1101"/>
                </a:moveTo>
                <a:cubicBezTo>
                  <a:pt x="32" y="925"/>
                  <a:pt x="107" y="0"/>
                  <a:pt x="193" y="44"/>
                </a:cubicBezTo>
                <a:cubicBezTo>
                  <a:pt x="279" y="88"/>
                  <a:pt x="378" y="1219"/>
                  <a:pt x="514" y="1363"/>
                </a:cubicBezTo>
                <a:cubicBezTo>
                  <a:pt x="650" y="1507"/>
                  <a:pt x="905" y="1004"/>
                  <a:pt x="1008" y="909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3693684" y="719439"/>
            <a:ext cx="16002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 flipV="1">
            <a:off x="6759146" y="840089"/>
            <a:ext cx="0" cy="1981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9" name="Rectangle 19"/>
          <p:cNvSpPr>
            <a:spLocks noChangeArrowheads="1"/>
          </p:cNvSpPr>
          <p:nvPr/>
        </p:nvSpPr>
        <p:spPr bwMode="auto">
          <a:xfrm>
            <a:off x="6759146" y="1221089"/>
            <a:ext cx="1600200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0" name="Line 20"/>
          <p:cNvSpPr>
            <a:spLocks noChangeShapeType="1"/>
          </p:cNvSpPr>
          <p:nvPr/>
        </p:nvSpPr>
        <p:spPr bwMode="auto">
          <a:xfrm>
            <a:off x="6759146" y="2821289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1" name="Text Box 21"/>
          <p:cNvSpPr txBox="1">
            <a:spLocks noChangeArrowheads="1"/>
          </p:cNvSpPr>
          <p:nvPr/>
        </p:nvSpPr>
        <p:spPr bwMode="auto">
          <a:xfrm>
            <a:off x="8467296" y="2354564"/>
            <a:ext cx="382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42" name="Text Box 22"/>
          <p:cNvSpPr txBox="1">
            <a:spLocks noChangeArrowheads="1"/>
          </p:cNvSpPr>
          <p:nvPr/>
        </p:nvSpPr>
        <p:spPr bwMode="auto">
          <a:xfrm>
            <a:off x="6378146" y="1068689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43" name="Freeform 23"/>
          <p:cNvSpPr>
            <a:spLocks/>
          </p:cNvSpPr>
          <p:nvPr/>
        </p:nvSpPr>
        <p:spPr bwMode="auto">
          <a:xfrm>
            <a:off x="6757559" y="1105202"/>
            <a:ext cx="1597025" cy="1736725"/>
          </a:xfrm>
          <a:custGeom>
            <a:avLst/>
            <a:gdLst>
              <a:gd name="T0" fmla="*/ 0 w 1006"/>
              <a:gd name="T1" fmla="*/ 1094 h 1094"/>
              <a:gd name="T2" fmla="*/ 115 w 1006"/>
              <a:gd name="T3" fmla="*/ 89 h 1094"/>
              <a:gd name="T4" fmla="*/ 326 w 1006"/>
              <a:gd name="T5" fmla="*/ 557 h 1094"/>
              <a:gd name="T6" fmla="*/ 652 w 1006"/>
              <a:gd name="T7" fmla="*/ 666 h 1094"/>
              <a:gd name="T8" fmla="*/ 892 w 1006"/>
              <a:gd name="T9" fmla="*/ 860 h 1094"/>
              <a:gd name="T10" fmla="*/ 1006 w 1006"/>
              <a:gd name="T11" fmla="*/ 1066 h 10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06" h="1094">
                <a:moveTo>
                  <a:pt x="0" y="1094"/>
                </a:moveTo>
                <a:cubicBezTo>
                  <a:pt x="19" y="927"/>
                  <a:pt x="61" y="178"/>
                  <a:pt x="115" y="89"/>
                </a:cubicBezTo>
                <a:cubicBezTo>
                  <a:pt x="169" y="0"/>
                  <a:pt x="237" y="461"/>
                  <a:pt x="326" y="557"/>
                </a:cubicBezTo>
                <a:cubicBezTo>
                  <a:pt x="415" y="653"/>
                  <a:pt x="558" y="616"/>
                  <a:pt x="652" y="666"/>
                </a:cubicBezTo>
                <a:cubicBezTo>
                  <a:pt x="746" y="716"/>
                  <a:pt x="833" y="793"/>
                  <a:pt x="892" y="860"/>
                </a:cubicBezTo>
                <a:cubicBezTo>
                  <a:pt x="951" y="927"/>
                  <a:pt x="982" y="1023"/>
                  <a:pt x="1006" y="1066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4" name="Line 24"/>
          <p:cNvSpPr>
            <a:spLocks noChangeShapeType="1"/>
          </p:cNvSpPr>
          <p:nvPr/>
        </p:nvSpPr>
        <p:spPr bwMode="auto">
          <a:xfrm flipH="1">
            <a:off x="6755971" y="1222677"/>
            <a:ext cx="1609725" cy="1609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5" name="Line 25"/>
          <p:cNvSpPr>
            <a:spLocks noChangeShapeType="1"/>
          </p:cNvSpPr>
          <p:nvPr/>
        </p:nvSpPr>
        <p:spPr bwMode="auto">
          <a:xfrm flipH="1" flipV="1">
            <a:off x="791571" y="3111682"/>
            <a:ext cx="2537" cy="17452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6" name="Rectangle 26"/>
          <p:cNvSpPr>
            <a:spLocks noChangeArrowheads="1"/>
          </p:cNvSpPr>
          <p:nvPr/>
        </p:nvSpPr>
        <p:spPr bwMode="auto">
          <a:xfrm>
            <a:off x="794108" y="3256690"/>
            <a:ext cx="1600200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7" name="Line 27"/>
          <p:cNvSpPr>
            <a:spLocks noChangeShapeType="1"/>
          </p:cNvSpPr>
          <p:nvPr/>
        </p:nvSpPr>
        <p:spPr bwMode="auto">
          <a:xfrm>
            <a:off x="794108" y="4856890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8" name="Text Box 28"/>
          <p:cNvSpPr txBox="1">
            <a:spLocks noChangeArrowheads="1"/>
          </p:cNvSpPr>
          <p:nvPr/>
        </p:nvSpPr>
        <p:spPr bwMode="auto">
          <a:xfrm>
            <a:off x="2484795" y="436317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49" name="Text Box 29"/>
          <p:cNvSpPr txBox="1">
            <a:spLocks noChangeArrowheads="1"/>
          </p:cNvSpPr>
          <p:nvPr/>
        </p:nvSpPr>
        <p:spPr bwMode="auto">
          <a:xfrm>
            <a:off x="413108" y="310429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235550" name="Freeform 30"/>
          <p:cNvSpPr>
            <a:spLocks/>
          </p:cNvSpPr>
          <p:nvPr/>
        </p:nvSpPr>
        <p:spPr bwMode="auto">
          <a:xfrm>
            <a:off x="794108" y="3251928"/>
            <a:ext cx="1600200" cy="1749425"/>
          </a:xfrm>
          <a:custGeom>
            <a:avLst/>
            <a:gdLst>
              <a:gd name="T0" fmla="*/ 0 w 1008"/>
              <a:gd name="T1" fmla="*/ 919 h 1102"/>
              <a:gd name="T2" fmla="*/ 144 w 1008"/>
              <a:gd name="T3" fmla="*/ 15 h 1102"/>
              <a:gd name="T4" fmla="*/ 614 w 1008"/>
              <a:gd name="T5" fmla="*/ 1012 h 1102"/>
              <a:gd name="T6" fmla="*/ 1008 w 1008"/>
              <a:gd name="T7" fmla="*/ 557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8" h="1102">
                <a:moveTo>
                  <a:pt x="0" y="919"/>
                </a:moveTo>
                <a:cubicBezTo>
                  <a:pt x="32" y="467"/>
                  <a:pt x="42" y="0"/>
                  <a:pt x="144" y="15"/>
                </a:cubicBezTo>
                <a:cubicBezTo>
                  <a:pt x="246" y="30"/>
                  <a:pt x="470" y="922"/>
                  <a:pt x="614" y="1012"/>
                </a:cubicBezTo>
                <a:cubicBezTo>
                  <a:pt x="758" y="1102"/>
                  <a:pt x="926" y="652"/>
                  <a:pt x="1008" y="557"/>
                </a:cubicBezTo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1" name="Oval 31"/>
          <p:cNvSpPr>
            <a:spLocks noChangeArrowheads="1"/>
          </p:cNvSpPr>
          <p:nvPr/>
        </p:nvSpPr>
        <p:spPr bwMode="auto">
          <a:xfrm>
            <a:off x="358346" y="16941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3" name="Oval 33"/>
          <p:cNvSpPr>
            <a:spLocks noChangeArrowheads="1"/>
          </p:cNvSpPr>
          <p:nvPr/>
        </p:nvSpPr>
        <p:spPr bwMode="auto">
          <a:xfrm>
            <a:off x="358346" y="19989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4" name="Oval 34"/>
          <p:cNvSpPr>
            <a:spLocks noChangeArrowheads="1"/>
          </p:cNvSpPr>
          <p:nvPr/>
        </p:nvSpPr>
        <p:spPr bwMode="auto">
          <a:xfrm>
            <a:off x="358346" y="22275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5" name="Oval 35"/>
          <p:cNvSpPr>
            <a:spLocks noChangeArrowheads="1"/>
          </p:cNvSpPr>
          <p:nvPr/>
        </p:nvSpPr>
        <p:spPr bwMode="auto">
          <a:xfrm>
            <a:off x="3253946" y="7797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7" name="Oval 37"/>
          <p:cNvSpPr>
            <a:spLocks noChangeArrowheads="1"/>
          </p:cNvSpPr>
          <p:nvPr/>
        </p:nvSpPr>
        <p:spPr bwMode="auto">
          <a:xfrm>
            <a:off x="3253946" y="19227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8" name="Oval 38"/>
          <p:cNvSpPr>
            <a:spLocks noChangeArrowheads="1"/>
          </p:cNvSpPr>
          <p:nvPr/>
        </p:nvSpPr>
        <p:spPr bwMode="auto">
          <a:xfrm>
            <a:off x="3253946" y="26085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59" name="Oval 39"/>
          <p:cNvSpPr>
            <a:spLocks noChangeArrowheads="1"/>
          </p:cNvSpPr>
          <p:nvPr/>
        </p:nvSpPr>
        <p:spPr bwMode="auto">
          <a:xfrm>
            <a:off x="6301946" y="22275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1" name="Oval 41"/>
          <p:cNvSpPr>
            <a:spLocks noChangeArrowheads="1"/>
          </p:cNvSpPr>
          <p:nvPr/>
        </p:nvSpPr>
        <p:spPr bwMode="auto">
          <a:xfrm>
            <a:off x="6301946" y="19989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2" name="Oval 42"/>
          <p:cNvSpPr>
            <a:spLocks noChangeArrowheads="1"/>
          </p:cNvSpPr>
          <p:nvPr/>
        </p:nvSpPr>
        <p:spPr bwMode="auto">
          <a:xfrm>
            <a:off x="6301946" y="207516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3" name="Rectangle 43"/>
          <p:cNvSpPr>
            <a:spLocks noChangeArrowheads="1"/>
          </p:cNvSpPr>
          <p:nvPr/>
        </p:nvSpPr>
        <p:spPr bwMode="auto">
          <a:xfrm>
            <a:off x="2988033" y="3258278"/>
            <a:ext cx="1646237" cy="1627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4" name="Rectangle 44"/>
          <p:cNvSpPr>
            <a:spLocks noChangeArrowheads="1"/>
          </p:cNvSpPr>
          <p:nvPr/>
        </p:nvSpPr>
        <p:spPr bwMode="auto">
          <a:xfrm>
            <a:off x="5003228" y="4319517"/>
            <a:ext cx="367761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en-US" sz="3200" dirty="0"/>
              <a:t>(</a:t>
            </a:r>
            <a:r>
              <a:rPr lang="hu-HU" altLang="en-US" sz="3200" i="1" dirty="0" err="1" smtClean="0"/>
              <a:t>r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i="1" dirty="0" smtClean="0"/>
              <a:t>,</a:t>
            </a:r>
            <a:r>
              <a:rPr lang="en-US" altLang="en-US" sz="3200" i="1" dirty="0" smtClean="0"/>
              <a:t> </a:t>
            </a:r>
            <a:r>
              <a:rPr lang="hu-HU" altLang="en-US" sz="3200" i="1" dirty="0" err="1" smtClean="0"/>
              <a:t>r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baseline="-25000" dirty="0" smtClean="0"/>
              <a:t>+1</a:t>
            </a:r>
            <a:r>
              <a:rPr lang="hu-HU" altLang="en-US" sz="3200" dirty="0" smtClean="0"/>
              <a:t>)</a:t>
            </a:r>
            <a:r>
              <a:rPr lang="en-US" altLang="en-US" sz="3200" dirty="0" smtClean="0"/>
              <a:t> =</a:t>
            </a:r>
            <a:r>
              <a:rPr lang="hu-HU" altLang="en-US" sz="3200" dirty="0" smtClean="0"/>
              <a:t> </a:t>
            </a:r>
            <a:r>
              <a:rPr lang="hu-HU" altLang="en-US" sz="3200" dirty="0"/>
              <a:t>(</a:t>
            </a:r>
            <a:r>
              <a:rPr lang="hu-HU" altLang="en-US" sz="3200" i="1" dirty="0" err="1" smtClean="0"/>
              <a:t>r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i="1" dirty="0" smtClean="0"/>
              <a:t>,</a:t>
            </a:r>
            <a:r>
              <a:rPr lang="en-US" altLang="en-US" sz="3200" i="1" dirty="0" smtClean="0"/>
              <a:t> F</a:t>
            </a:r>
            <a:r>
              <a:rPr lang="en-US" altLang="en-US" sz="3200" dirty="0" smtClean="0"/>
              <a:t>(</a:t>
            </a:r>
            <a:r>
              <a:rPr lang="hu-HU" altLang="en-US" sz="3200" i="1" dirty="0" err="1" smtClean="0"/>
              <a:t>r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dirty="0" smtClean="0"/>
              <a:t>)</a:t>
            </a:r>
            <a:r>
              <a:rPr lang="en-US" altLang="en-US" sz="3200" dirty="0"/>
              <a:t>)</a:t>
            </a:r>
            <a:r>
              <a:rPr lang="hu-HU" altLang="en-US" sz="3200" dirty="0" smtClean="0"/>
              <a:t> </a:t>
            </a:r>
            <a:endParaRPr lang="en-US" altLang="en-US" sz="3200" dirty="0" smtClean="0"/>
          </a:p>
          <a:p>
            <a:pPr algn="ctr"/>
            <a:r>
              <a:rPr lang="en-US" altLang="en-US" sz="3200" dirty="0" smtClean="0"/>
              <a:t>p</a:t>
            </a:r>
            <a:r>
              <a:rPr lang="hu-HU" altLang="en-US" sz="3200" dirty="0" smtClean="0"/>
              <a:t>árok</a:t>
            </a:r>
            <a:endParaRPr lang="hu-HU" altLang="en-US" sz="3200" baseline="-25000" dirty="0"/>
          </a:p>
        </p:txBody>
      </p:sp>
      <p:sp>
        <p:nvSpPr>
          <p:cNvPr id="235565" name="Freeform 45"/>
          <p:cNvSpPr>
            <a:spLocks/>
          </p:cNvSpPr>
          <p:nvPr/>
        </p:nvSpPr>
        <p:spPr bwMode="auto">
          <a:xfrm>
            <a:off x="3024545" y="3248753"/>
            <a:ext cx="1600200" cy="1749425"/>
          </a:xfrm>
          <a:custGeom>
            <a:avLst/>
            <a:gdLst>
              <a:gd name="T0" fmla="*/ 0 w 1008"/>
              <a:gd name="T1" fmla="*/ 919 h 1102"/>
              <a:gd name="T2" fmla="*/ 144 w 1008"/>
              <a:gd name="T3" fmla="*/ 15 h 1102"/>
              <a:gd name="T4" fmla="*/ 614 w 1008"/>
              <a:gd name="T5" fmla="*/ 1012 h 1102"/>
              <a:gd name="T6" fmla="*/ 1008 w 1008"/>
              <a:gd name="T7" fmla="*/ 557 h 1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08" h="1102">
                <a:moveTo>
                  <a:pt x="0" y="919"/>
                </a:moveTo>
                <a:cubicBezTo>
                  <a:pt x="32" y="467"/>
                  <a:pt x="42" y="0"/>
                  <a:pt x="144" y="15"/>
                </a:cubicBezTo>
                <a:cubicBezTo>
                  <a:pt x="246" y="30"/>
                  <a:pt x="470" y="922"/>
                  <a:pt x="614" y="1012"/>
                </a:cubicBezTo>
                <a:cubicBezTo>
                  <a:pt x="758" y="1102"/>
                  <a:pt x="926" y="652"/>
                  <a:pt x="1008" y="557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6" name="Oval 46"/>
          <p:cNvSpPr>
            <a:spLocks noChangeArrowheads="1"/>
          </p:cNvSpPr>
          <p:nvPr/>
        </p:nvSpPr>
        <p:spPr bwMode="auto">
          <a:xfrm>
            <a:off x="3015020" y="3780565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7" name="Oval 47"/>
          <p:cNvSpPr>
            <a:spLocks noChangeArrowheads="1"/>
          </p:cNvSpPr>
          <p:nvPr/>
        </p:nvSpPr>
        <p:spPr bwMode="auto">
          <a:xfrm>
            <a:off x="3367445" y="3544028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8" name="Oval 48"/>
          <p:cNvSpPr>
            <a:spLocks noChangeArrowheads="1"/>
          </p:cNvSpPr>
          <p:nvPr/>
        </p:nvSpPr>
        <p:spPr bwMode="auto">
          <a:xfrm>
            <a:off x="3503970" y="385359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69" name="Oval 49"/>
          <p:cNvSpPr>
            <a:spLocks noChangeArrowheads="1"/>
          </p:cNvSpPr>
          <p:nvPr/>
        </p:nvSpPr>
        <p:spPr bwMode="auto">
          <a:xfrm>
            <a:off x="3703995" y="4415565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0" name="Oval 50"/>
          <p:cNvSpPr>
            <a:spLocks noChangeArrowheads="1"/>
          </p:cNvSpPr>
          <p:nvPr/>
        </p:nvSpPr>
        <p:spPr bwMode="auto">
          <a:xfrm>
            <a:off x="4204058" y="461559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36524" y="0"/>
            <a:ext cx="3063923" cy="114300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Rossz </a:t>
            </a:r>
            <a:r>
              <a:rPr lang="hu-HU" i="1" dirty="0" smtClean="0">
                <a:solidFill>
                  <a:srgbClr val="FF0000"/>
                </a:solidFill>
              </a:rPr>
              <a:t>F</a:t>
            </a:r>
            <a:r>
              <a:rPr lang="hu-HU" dirty="0" smtClean="0">
                <a:solidFill>
                  <a:srgbClr val="FF0000"/>
                </a:solidFill>
              </a:rPr>
              <a:t>(</a:t>
            </a:r>
            <a:r>
              <a:rPr lang="hu-HU" i="1" dirty="0" smtClean="0">
                <a:solidFill>
                  <a:srgbClr val="FF0000"/>
                </a:solidFill>
              </a:rPr>
              <a:t>r</a:t>
            </a:r>
            <a:r>
              <a:rPr lang="hu-HU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églalap 51"/>
          <p:cNvSpPr/>
          <p:nvPr/>
        </p:nvSpPr>
        <p:spPr>
          <a:xfrm>
            <a:off x="54592" y="512489"/>
            <a:ext cx="771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3200" i="1" dirty="0" err="1"/>
              <a:t>r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baseline="-25000" dirty="0" smtClean="0"/>
              <a:t>+1</a:t>
            </a:r>
            <a:endParaRPr lang="en-US" sz="3200" dirty="0"/>
          </a:p>
        </p:txBody>
      </p:sp>
      <p:sp>
        <p:nvSpPr>
          <p:cNvPr id="53" name="Téglalap 52"/>
          <p:cNvSpPr/>
          <p:nvPr/>
        </p:nvSpPr>
        <p:spPr>
          <a:xfrm>
            <a:off x="2001616" y="2307389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3200" i="1" dirty="0" err="1" smtClean="0"/>
              <a:t>r</a:t>
            </a:r>
            <a:r>
              <a:rPr lang="hu-HU" altLang="en-US" sz="3200" i="1" baseline="-25000" dirty="0" err="1"/>
              <a:t>n</a:t>
            </a:r>
            <a:endParaRPr lang="en-US" sz="3200" i="1" dirty="0"/>
          </a:p>
        </p:txBody>
      </p:sp>
      <p:sp>
        <p:nvSpPr>
          <p:cNvPr id="54" name="Line 25"/>
          <p:cNvSpPr>
            <a:spLocks noChangeShapeType="1"/>
          </p:cNvSpPr>
          <p:nvPr/>
        </p:nvSpPr>
        <p:spPr bwMode="auto">
          <a:xfrm flipH="1" flipV="1">
            <a:off x="780195" y="4929138"/>
            <a:ext cx="2537" cy="174520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26"/>
          <p:cNvSpPr>
            <a:spLocks noChangeArrowheads="1"/>
          </p:cNvSpPr>
          <p:nvPr/>
        </p:nvSpPr>
        <p:spPr bwMode="auto">
          <a:xfrm>
            <a:off x="782732" y="5074146"/>
            <a:ext cx="1600200" cy="1600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Line 27"/>
          <p:cNvSpPr>
            <a:spLocks noChangeShapeType="1"/>
          </p:cNvSpPr>
          <p:nvPr/>
        </p:nvSpPr>
        <p:spPr bwMode="auto">
          <a:xfrm>
            <a:off x="782732" y="6674346"/>
            <a:ext cx="2057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 Box 28"/>
          <p:cNvSpPr txBox="1">
            <a:spLocks noChangeArrowheads="1"/>
          </p:cNvSpPr>
          <p:nvPr/>
        </p:nvSpPr>
        <p:spPr bwMode="auto">
          <a:xfrm>
            <a:off x="2473419" y="6180634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401732" y="4921746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/>
              <a:t>1</a:t>
            </a:r>
          </a:p>
        </p:txBody>
      </p:sp>
      <p:sp>
        <p:nvSpPr>
          <p:cNvPr id="60" name="Rectangle 43"/>
          <p:cNvSpPr>
            <a:spLocks noChangeArrowheads="1"/>
          </p:cNvSpPr>
          <p:nvPr/>
        </p:nvSpPr>
        <p:spPr bwMode="auto">
          <a:xfrm>
            <a:off x="2976657" y="5075734"/>
            <a:ext cx="1646237" cy="1627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46"/>
          <p:cNvSpPr>
            <a:spLocks noChangeArrowheads="1"/>
          </p:cNvSpPr>
          <p:nvPr/>
        </p:nvSpPr>
        <p:spPr bwMode="auto">
          <a:xfrm>
            <a:off x="3085531" y="6116636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47"/>
          <p:cNvSpPr>
            <a:spLocks noChangeArrowheads="1"/>
          </p:cNvSpPr>
          <p:nvPr/>
        </p:nvSpPr>
        <p:spPr bwMode="auto">
          <a:xfrm>
            <a:off x="3356069" y="536148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48"/>
          <p:cNvSpPr>
            <a:spLocks noChangeArrowheads="1"/>
          </p:cNvSpPr>
          <p:nvPr/>
        </p:nvSpPr>
        <p:spPr bwMode="auto">
          <a:xfrm>
            <a:off x="3574480" y="5084193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49"/>
          <p:cNvSpPr>
            <a:spLocks noChangeArrowheads="1"/>
          </p:cNvSpPr>
          <p:nvPr/>
        </p:nvSpPr>
        <p:spPr bwMode="auto">
          <a:xfrm>
            <a:off x="3924631" y="5250382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50"/>
          <p:cNvSpPr>
            <a:spLocks noChangeArrowheads="1"/>
          </p:cNvSpPr>
          <p:nvPr/>
        </p:nvSpPr>
        <p:spPr bwMode="auto">
          <a:xfrm>
            <a:off x="4329160" y="6078204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Szabadkézi sokszög 66"/>
          <p:cNvSpPr/>
          <p:nvPr/>
        </p:nvSpPr>
        <p:spPr>
          <a:xfrm>
            <a:off x="791570" y="5076967"/>
            <a:ext cx="1610436" cy="1610436"/>
          </a:xfrm>
          <a:custGeom>
            <a:avLst/>
            <a:gdLst>
              <a:gd name="connsiteX0" fmla="*/ 0 w 1610436"/>
              <a:gd name="connsiteY0" fmla="*/ 1558120 h 1571768"/>
              <a:gd name="connsiteX1" fmla="*/ 764275 w 1610436"/>
              <a:gd name="connsiteY1" fmla="*/ 2275 h 1571768"/>
              <a:gd name="connsiteX2" fmla="*/ 1610436 w 1610436"/>
              <a:gd name="connsiteY2" fmla="*/ 1571768 h 1571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0436" h="1571768">
                <a:moveTo>
                  <a:pt x="0" y="1558120"/>
                </a:moveTo>
                <a:cubicBezTo>
                  <a:pt x="247934" y="779060"/>
                  <a:pt x="495869" y="0"/>
                  <a:pt x="764275" y="2275"/>
                </a:cubicBezTo>
                <a:cubicBezTo>
                  <a:pt x="1032681" y="4550"/>
                  <a:pt x="1321558" y="788159"/>
                  <a:pt x="1610436" y="1571768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990600" y="1981200"/>
            <a:ext cx="658385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en-US" sz="3200" i="1" dirty="0" smtClean="0"/>
              <a:t>F</a:t>
            </a:r>
            <a:r>
              <a:rPr lang="hu-HU" altLang="en-US" sz="3200" dirty="0" smtClean="0"/>
              <a:t>(</a:t>
            </a:r>
            <a:r>
              <a:rPr lang="hu-HU" altLang="en-US" sz="3200" i="1" dirty="0" smtClean="0"/>
              <a:t>r</a:t>
            </a:r>
            <a:r>
              <a:rPr lang="hu-HU" altLang="en-US" sz="3200" dirty="0" smtClean="0"/>
              <a:t>) </a:t>
            </a:r>
            <a:r>
              <a:rPr lang="hu-HU" altLang="en-US" sz="3200" dirty="0"/>
              <a:t>= { </a:t>
            </a:r>
            <a:r>
              <a:rPr lang="hu-HU" altLang="en-US" sz="3200" i="1" dirty="0"/>
              <a:t>g</a:t>
            </a:r>
            <a:r>
              <a:rPr lang="hu-HU" altLang="en-US" sz="3200" dirty="0"/>
              <a:t> </a:t>
            </a:r>
            <a:r>
              <a:rPr lang="hu-HU" altLang="en-US" sz="3200" dirty="0" smtClean="0"/>
              <a:t>·</a:t>
            </a:r>
            <a:r>
              <a:rPr lang="hu-HU" altLang="en-US" sz="3200" i="1" dirty="0" smtClean="0"/>
              <a:t>r</a:t>
            </a:r>
            <a:r>
              <a:rPr lang="hu-HU" altLang="en-US" sz="3200" dirty="0" smtClean="0"/>
              <a:t> </a:t>
            </a:r>
            <a:r>
              <a:rPr lang="hu-HU" altLang="en-US" sz="3200" dirty="0"/>
              <a:t>+ </a:t>
            </a:r>
            <a:r>
              <a:rPr lang="hu-HU" altLang="en-US" sz="3200" i="1" dirty="0"/>
              <a:t>c</a:t>
            </a:r>
            <a:r>
              <a:rPr lang="hu-HU" altLang="en-US" sz="3200" dirty="0"/>
              <a:t> }	</a:t>
            </a:r>
            <a:r>
              <a:rPr lang="hu-HU" altLang="en-US" sz="3200" i="1" dirty="0" smtClean="0"/>
              <a:t>g</a:t>
            </a:r>
            <a:r>
              <a:rPr lang="hu-HU" altLang="en-US" sz="3200" dirty="0" smtClean="0"/>
              <a:t>·</a:t>
            </a:r>
            <a:r>
              <a:rPr lang="hu-HU" altLang="en-US" sz="3200" i="1" dirty="0" smtClean="0"/>
              <a:t>r+c </a:t>
            </a:r>
            <a:r>
              <a:rPr lang="hu-HU" altLang="en-US" sz="3200" dirty="0"/>
              <a:t>tört része</a:t>
            </a:r>
          </a:p>
          <a:p>
            <a:r>
              <a:rPr lang="hu-HU" altLang="en-US" sz="3200" i="1" dirty="0"/>
              <a:t>				g </a:t>
            </a:r>
            <a:r>
              <a:rPr lang="hu-HU" altLang="en-US" sz="3200" dirty="0"/>
              <a:t>nagy</a:t>
            </a: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935038" y="1804988"/>
            <a:ext cx="3238500" cy="1096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3" name="Rectangle 5"/>
          <p:cNvSpPr>
            <a:spLocks noChangeArrowheads="1"/>
          </p:cNvSpPr>
          <p:nvPr/>
        </p:nvSpPr>
        <p:spPr bwMode="auto">
          <a:xfrm>
            <a:off x="1600200" y="3581400"/>
            <a:ext cx="1981200" cy="1905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4" name="Line 6"/>
          <p:cNvSpPr>
            <a:spLocks noChangeShapeType="1"/>
          </p:cNvSpPr>
          <p:nvPr/>
        </p:nvSpPr>
        <p:spPr bwMode="auto">
          <a:xfrm flipV="1">
            <a:off x="16002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5" name="Line 7"/>
          <p:cNvSpPr>
            <a:spLocks noChangeShapeType="1"/>
          </p:cNvSpPr>
          <p:nvPr/>
        </p:nvSpPr>
        <p:spPr bwMode="auto">
          <a:xfrm flipV="1">
            <a:off x="17526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6" name="Line 8"/>
          <p:cNvSpPr>
            <a:spLocks noChangeShapeType="1"/>
          </p:cNvSpPr>
          <p:nvPr/>
        </p:nvSpPr>
        <p:spPr bwMode="auto">
          <a:xfrm flipV="1">
            <a:off x="19050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7" name="Line 9"/>
          <p:cNvSpPr>
            <a:spLocks noChangeShapeType="1"/>
          </p:cNvSpPr>
          <p:nvPr/>
        </p:nvSpPr>
        <p:spPr bwMode="auto">
          <a:xfrm flipV="1">
            <a:off x="20574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8" name="Line 10"/>
          <p:cNvSpPr>
            <a:spLocks noChangeShapeType="1"/>
          </p:cNvSpPr>
          <p:nvPr/>
        </p:nvSpPr>
        <p:spPr bwMode="auto">
          <a:xfrm flipV="1">
            <a:off x="22098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79" name="Line 11"/>
          <p:cNvSpPr>
            <a:spLocks noChangeShapeType="1"/>
          </p:cNvSpPr>
          <p:nvPr/>
        </p:nvSpPr>
        <p:spPr bwMode="auto">
          <a:xfrm flipV="1">
            <a:off x="23622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0" name="Line 12"/>
          <p:cNvSpPr>
            <a:spLocks noChangeShapeType="1"/>
          </p:cNvSpPr>
          <p:nvPr/>
        </p:nvSpPr>
        <p:spPr bwMode="auto">
          <a:xfrm flipV="1">
            <a:off x="25146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1" name="Line 13"/>
          <p:cNvSpPr>
            <a:spLocks noChangeShapeType="1"/>
          </p:cNvSpPr>
          <p:nvPr/>
        </p:nvSpPr>
        <p:spPr bwMode="auto">
          <a:xfrm flipV="1">
            <a:off x="26670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2" name="Line 14"/>
          <p:cNvSpPr>
            <a:spLocks noChangeShapeType="1"/>
          </p:cNvSpPr>
          <p:nvPr/>
        </p:nvSpPr>
        <p:spPr bwMode="auto">
          <a:xfrm flipV="1">
            <a:off x="28194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3" name="Line 15"/>
          <p:cNvSpPr>
            <a:spLocks noChangeShapeType="1"/>
          </p:cNvSpPr>
          <p:nvPr/>
        </p:nvSpPr>
        <p:spPr bwMode="auto">
          <a:xfrm flipV="1">
            <a:off x="29718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4" name="Line 16"/>
          <p:cNvSpPr>
            <a:spLocks noChangeShapeType="1"/>
          </p:cNvSpPr>
          <p:nvPr/>
        </p:nvSpPr>
        <p:spPr bwMode="auto">
          <a:xfrm flipV="1">
            <a:off x="31242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5" name="Line 17"/>
          <p:cNvSpPr>
            <a:spLocks noChangeShapeType="1"/>
          </p:cNvSpPr>
          <p:nvPr/>
        </p:nvSpPr>
        <p:spPr bwMode="auto">
          <a:xfrm flipV="1">
            <a:off x="32766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7586" name="Line 18"/>
          <p:cNvSpPr>
            <a:spLocks noChangeShapeType="1"/>
          </p:cNvSpPr>
          <p:nvPr/>
        </p:nvSpPr>
        <p:spPr bwMode="auto">
          <a:xfrm flipV="1">
            <a:off x="3429000" y="3581400"/>
            <a:ext cx="152400" cy="1905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Kongruens generátor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Line 5"/>
          <p:cNvSpPr>
            <a:spLocks noChangeShapeType="1"/>
          </p:cNvSpPr>
          <p:nvPr/>
        </p:nvSpPr>
        <p:spPr bwMode="auto">
          <a:xfrm>
            <a:off x="1600199" y="5486400"/>
            <a:ext cx="22764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églalap 38"/>
          <p:cNvSpPr/>
          <p:nvPr/>
        </p:nvSpPr>
        <p:spPr>
          <a:xfrm>
            <a:off x="3581400" y="5486400"/>
            <a:ext cx="3449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3200" i="1" dirty="0" smtClean="0"/>
              <a:t>r</a:t>
            </a:r>
            <a:endParaRPr lang="en-US" sz="3200" i="1" dirty="0"/>
          </a:p>
        </p:txBody>
      </p:sp>
      <p:sp>
        <p:nvSpPr>
          <p:cNvPr id="3" name="Téglalap 2"/>
          <p:cNvSpPr/>
          <p:nvPr/>
        </p:nvSpPr>
        <p:spPr>
          <a:xfrm>
            <a:off x="782463" y="3289012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3200" i="1" dirty="0"/>
              <a:t>F</a:t>
            </a:r>
            <a:r>
              <a:rPr lang="hu-HU" altLang="en-US" sz="3200" dirty="0"/>
              <a:t>(</a:t>
            </a:r>
            <a:r>
              <a:rPr lang="hu-HU" altLang="en-US" sz="3200" i="1" dirty="0"/>
              <a:t>r</a:t>
            </a:r>
            <a:r>
              <a:rPr lang="hu-HU" altLang="en-US" sz="3200" dirty="0"/>
              <a:t>) </a:t>
            </a:r>
            <a:endParaRPr lang="en-US" sz="3200" dirty="0"/>
          </a:p>
        </p:txBody>
      </p:sp>
      <p:sp>
        <p:nvSpPr>
          <p:cNvPr id="41" name="Line 5"/>
          <p:cNvSpPr>
            <a:spLocks noChangeShapeType="1"/>
          </p:cNvSpPr>
          <p:nvPr/>
        </p:nvSpPr>
        <p:spPr bwMode="auto">
          <a:xfrm flipV="1">
            <a:off x="1600199" y="3350567"/>
            <a:ext cx="0" cy="213583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460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Kaotikus rendszerek a síkon</a:t>
            </a:r>
          </a:p>
        </p:txBody>
      </p:sp>
      <p:sp>
        <p:nvSpPr>
          <p:cNvPr id="19459" name="Rectangle 1027"/>
          <p:cNvSpPr>
            <a:spLocks noChangeArrowheads="1"/>
          </p:cNvSpPr>
          <p:nvPr/>
        </p:nvSpPr>
        <p:spPr bwMode="auto">
          <a:xfrm>
            <a:off x="1491762" y="1447800"/>
            <a:ext cx="1905000" cy="1143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 sz="4000" i="1" dirty="0"/>
              <a:t>F</a:t>
            </a:r>
          </a:p>
        </p:txBody>
      </p:sp>
      <p:sp>
        <p:nvSpPr>
          <p:cNvPr id="19460" name="Oval 1028"/>
          <p:cNvSpPr>
            <a:spLocks noChangeArrowheads="1"/>
          </p:cNvSpPr>
          <p:nvPr/>
        </p:nvSpPr>
        <p:spPr bwMode="auto">
          <a:xfrm>
            <a:off x="1644162" y="3200400"/>
            <a:ext cx="1600200" cy="609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 i="1" dirty="0"/>
              <a:t>z = x </a:t>
            </a:r>
            <a:r>
              <a:rPr lang="en-US" altLang="en-US" i="1" dirty="0"/>
              <a:t>+</a:t>
            </a:r>
            <a:r>
              <a:rPr lang="en-US" altLang="en-US" b="1" i="1" dirty="0"/>
              <a:t> </a:t>
            </a:r>
            <a:r>
              <a:rPr lang="hu-HU" altLang="en-US" b="1" i="1" dirty="0" err="1" smtClean="0"/>
              <a:t>i</a:t>
            </a:r>
            <a:r>
              <a:rPr lang="hu-HU" altLang="en-US" i="1" dirty="0" err="1" smtClean="0"/>
              <a:t>y</a:t>
            </a:r>
            <a:endParaRPr lang="hu-HU" altLang="en-US" i="1" dirty="0"/>
          </a:p>
        </p:txBody>
      </p:sp>
      <p:sp>
        <p:nvSpPr>
          <p:cNvPr id="19461" name="Freeform 1029"/>
          <p:cNvSpPr>
            <a:spLocks/>
          </p:cNvSpPr>
          <p:nvPr/>
        </p:nvSpPr>
        <p:spPr bwMode="auto">
          <a:xfrm>
            <a:off x="805962" y="2057400"/>
            <a:ext cx="838200" cy="1447800"/>
          </a:xfrm>
          <a:custGeom>
            <a:avLst/>
            <a:gdLst>
              <a:gd name="T0" fmla="*/ 2147483647 w 528"/>
              <a:gd name="T1" fmla="*/ 2147483647 h 912"/>
              <a:gd name="T2" fmla="*/ 0 w 528"/>
              <a:gd name="T3" fmla="*/ 2147483647 h 912"/>
              <a:gd name="T4" fmla="*/ 0 w 528"/>
              <a:gd name="T5" fmla="*/ 0 h 912"/>
              <a:gd name="T6" fmla="*/ 2147483647 w 528"/>
              <a:gd name="T7" fmla="*/ 0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912"/>
              <a:gd name="T14" fmla="*/ 528 w 528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912">
                <a:moveTo>
                  <a:pt x="528" y="912"/>
                </a:moveTo>
                <a:lnTo>
                  <a:pt x="0" y="912"/>
                </a:lnTo>
                <a:lnTo>
                  <a:pt x="0" y="0"/>
                </a:lnTo>
                <a:lnTo>
                  <a:pt x="43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1030"/>
          <p:cNvSpPr>
            <a:spLocks/>
          </p:cNvSpPr>
          <p:nvPr/>
        </p:nvSpPr>
        <p:spPr bwMode="auto">
          <a:xfrm>
            <a:off x="3244362" y="2057400"/>
            <a:ext cx="685800" cy="1447800"/>
          </a:xfrm>
          <a:custGeom>
            <a:avLst/>
            <a:gdLst>
              <a:gd name="T0" fmla="*/ 2147483647 w 432"/>
              <a:gd name="T1" fmla="*/ 0 h 912"/>
              <a:gd name="T2" fmla="*/ 2147483647 w 432"/>
              <a:gd name="T3" fmla="*/ 0 h 912"/>
              <a:gd name="T4" fmla="*/ 2147483647 w 432"/>
              <a:gd name="T5" fmla="*/ 2147483647 h 912"/>
              <a:gd name="T6" fmla="*/ 0 w 432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912"/>
              <a:gd name="T14" fmla="*/ 432 w 432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912">
                <a:moveTo>
                  <a:pt x="96" y="0"/>
                </a:moveTo>
                <a:lnTo>
                  <a:pt x="432" y="0"/>
                </a:lnTo>
                <a:lnTo>
                  <a:pt x="430" y="910"/>
                </a:lnTo>
                <a:lnTo>
                  <a:pt x="0" y="912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1031"/>
          <p:cNvSpPr>
            <a:spLocks noChangeShapeType="1"/>
          </p:cNvSpPr>
          <p:nvPr/>
        </p:nvSpPr>
        <p:spPr bwMode="auto">
          <a:xfrm flipV="1">
            <a:off x="5530362" y="1447800"/>
            <a:ext cx="0" cy="2514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1032"/>
          <p:cNvSpPr>
            <a:spLocks noChangeShapeType="1"/>
          </p:cNvSpPr>
          <p:nvPr/>
        </p:nvSpPr>
        <p:spPr bwMode="auto">
          <a:xfrm>
            <a:off x="5530362" y="3962400"/>
            <a:ext cx="3124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Freeform 1033"/>
          <p:cNvSpPr>
            <a:spLocks/>
          </p:cNvSpPr>
          <p:nvPr/>
        </p:nvSpPr>
        <p:spPr bwMode="auto">
          <a:xfrm>
            <a:off x="5987562" y="2438400"/>
            <a:ext cx="1676400" cy="1231900"/>
          </a:xfrm>
          <a:custGeom>
            <a:avLst/>
            <a:gdLst>
              <a:gd name="T0" fmla="*/ 0 w 1056"/>
              <a:gd name="T1" fmla="*/ 2147483647 h 776"/>
              <a:gd name="T2" fmla="*/ 2147483647 w 1056"/>
              <a:gd name="T3" fmla="*/ 2147483647 h 776"/>
              <a:gd name="T4" fmla="*/ 2147483647 w 1056"/>
              <a:gd name="T5" fmla="*/ 2147483647 h 776"/>
              <a:gd name="T6" fmla="*/ 2147483647 w 1056"/>
              <a:gd name="T7" fmla="*/ 2147483647 h 776"/>
              <a:gd name="T8" fmla="*/ 2147483647 w 1056"/>
              <a:gd name="T9" fmla="*/ 2147483647 h 776"/>
              <a:gd name="T10" fmla="*/ 2147483647 w 1056"/>
              <a:gd name="T11" fmla="*/ 2147483647 h 7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56"/>
              <a:gd name="T19" fmla="*/ 0 h 776"/>
              <a:gd name="T20" fmla="*/ 1056 w 1056"/>
              <a:gd name="T21" fmla="*/ 776 h 7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56" h="776">
                <a:moveTo>
                  <a:pt x="0" y="48"/>
                </a:moveTo>
                <a:cubicBezTo>
                  <a:pt x="256" y="24"/>
                  <a:pt x="512" y="0"/>
                  <a:pt x="624" y="48"/>
                </a:cubicBezTo>
                <a:cubicBezTo>
                  <a:pt x="736" y="96"/>
                  <a:pt x="752" y="248"/>
                  <a:pt x="672" y="336"/>
                </a:cubicBezTo>
                <a:cubicBezTo>
                  <a:pt x="592" y="424"/>
                  <a:pt x="168" y="504"/>
                  <a:pt x="144" y="576"/>
                </a:cubicBezTo>
                <a:cubicBezTo>
                  <a:pt x="120" y="648"/>
                  <a:pt x="376" y="760"/>
                  <a:pt x="528" y="768"/>
                </a:cubicBezTo>
                <a:cubicBezTo>
                  <a:pt x="680" y="776"/>
                  <a:pt x="868" y="700"/>
                  <a:pt x="1056" y="624"/>
                </a:cubicBezTo>
              </a:path>
            </a:pathLst>
          </a:custGeom>
          <a:noFill/>
          <a:ln w="762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Freeform 1035"/>
          <p:cNvSpPr>
            <a:spLocks/>
          </p:cNvSpPr>
          <p:nvPr/>
        </p:nvSpPr>
        <p:spPr bwMode="auto">
          <a:xfrm>
            <a:off x="6063762" y="1752600"/>
            <a:ext cx="685800" cy="685800"/>
          </a:xfrm>
          <a:custGeom>
            <a:avLst/>
            <a:gdLst>
              <a:gd name="T0" fmla="*/ 0 w 432"/>
              <a:gd name="T1" fmla="*/ 2147483647 h 432"/>
              <a:gd name="T2" fmla="*/ 2147483647 w 432"/>
              <a:gd name="T3" fmla="*/ 0 h 432"/>
              <a:gd name="T4" fmla="*/ 2147483647 w 432"/>
              <a:gd name="T5" fmla="*/ 2147483647 h 432"/>
              <a:gd name="T6" fmla="*/ 0 60000 65536"/>
              <a:gd name="T7" fmla="*/ 0 60000 65536"/>
              <a:gd name="T8" fmla="*/ 0 60000 65536"/>
              <a:gd name="T9" fmla="*/ 0 w 432"/>
              <a:gd name="T10" fmla="*/ 0 h 432"/>
              <a:gd name="T11" fmla="*/ 432 w 432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432">
                <a:moveTo>
                  <a:pt x="0" y="432"/>
                </a:moveTo>
                <a:cubicBezTo>
                  <a:pt x="84" y="216"/>
                  <a:pt x="168" y="0"/>
                  <a:pt x="240" y="0"/>
                </a:cubicBezTo>
                <a:cubicBezTo>
                  <a:pt x="312" y="0"/>
                  <a:pt x="372" y="216"/>
                  <a:pt x="432" y="432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1036"/>
          <p:cNvSpPr>
            <a:spLocks noChangeArrowheads="1"/>
          </p:cNvSpPr>
          <p:nvPr/>
        </p:nvSpPr>
        <p:spPr bwMode="auto">
          <a:xfrm>
            <a:off x="4158762" y="2362200"/>
            <a:ext cx="1066800" cy="762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3739"/>
            <a:ext cx="2778768" cy="162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41834" y="5951694"/>
            <a:ext cx="1566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i="1" dirty="0" smtClean="0"/>
              <a:t>F</a:t>
            </a:r>
            <a:r>
              <a:rPr lang="hu-HU" dirty="0" smtClean="0"/>
              <a:t>(</a:t>
            </a:r>
            <a:r>
              <a:rPr lang="hu-HU" i="1" dirty="0" smtClean="0"/>
              <a:t>z</a:t>
            </a:r>
            <a:r>
              <a:rPr lang="hu-HU" dirty="0" smtClean="0"/>
              <a:t>)</a:t>
            </a:r>
            <a:r>
              <a:rPr lang="en-US" i="1" dirty="0" smtClean="0"/>
              <a:t>=</a:t>
            </a:r>
            <a:r>
              <a:rPr lang="hu-HU" i="1" dirty="0" smtClean="0"/>
              <a:t>z</a:t>
            </a:r>
            <a:r>
              <a:rPr lang="hu-HU" baseline="30000" dirty="0" smtClean="0"/>
              <a:t>2 </a:t>
            </a:r>
            <a:r>
              <a:rPr lang="hu-HU" dirty="0"/>
              <a:t>+</a:t>
            </a:r>
            <a:r>
              <a:rPr lang="hu-HU" i="1" dirty="0"/>
              <a:t> c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38" y="4240959"/>
            <a:ext cx="1824248" cy="179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2852410" y="6022030"/>
            <a:ext cx="1483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i="1" dirty="0" smtClean="0"/>
              <a:t>F</a:t>
            </a:r>
            <a:r>
              <a:rPr lang="hu-HU" dirty="0" smtClean="0"/>
              <a:t>(</a:t>
            </a:r>
            <a:r>
              <a:rPr lang="hu-HU" i="1" dirty="0" smtClean="0"/>
              <a:t>z</a:t>
            </a:r>
            <a:r>
              <a:rPr lang="hu-HU" dirty="0" smtClean="0"/>
              <a:t>)</a:t>
            </a:r>
            <a:r>
              <a:rPr lang="en-US" i="1" dirty="0" smtClean="0"/>
              <a:t>=</a:t>
            </a:r>
            <a:r>
              <a:rPr lang="en-US" i="1" dirty="0" err="1" smtClean="0"/>
              <a:t>e</a:t>
            </a:r>
            <a:r>
              <a:rPr lang="en-US" i="1" baseline="30000" dirty="0" err="1" smtClean="0"/>
              <a:t>z</a:t>
            </a:r>
            <a:r>
              <a:rPr lang="hu-HU" baseline="30000" dirty="0" smtClean="0"/>
              <a:t> </a:t>
            </a:r>
            <a:r>
              <a:rPr lang="hu-HU" dirty="0" smtClean="0"/>
              <a:t>+</a:t>
            </a:r>
            <a:r>
              <a:rPr lang="hu-HU" i="1" dirty="0" smtClean="0"/>
              <a:t>c</a:t>
            </a:r>
            <a:endParaRPr lang="hu-HU" i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569" y="4225470"/>
            <a:ext cx="1793525" cy="179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églalap 16"/>
          <p:cNvSpPr/>
          <p:nvPr/>
        </p:nvSpPr>
        <p:spPr>
          <a:xfrm>
            <a:off x="4692162" y="6037520"/>
            <a:ext cx="2028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i="1" dirty="0" smtClean="0"/>
              <a:t>F</a:t>
            </a:r>
            <a:r>
              <a:rPr lang="hu-HU" dirty="0" smtClean="0"/>
              <a:t>(</a:t>
            </a:r>
            <a:r>
              <a:rPr lang="hu-HU" i="1" dirty="0" smtClean="0"/>
              <a:t>z</a:t>
            </a:r>
            <a:r>
              <a:rPr lang="hu-HU" dirty="0" smtClean="0"/>
              <a:t>)</a:t>
            </a:r>
            <a:r>
              <a:rPr lang="en-US" i="1" dirty="0" smtClean="0"/>
              <a:t>=</a:t>
            </a:r>
            <a:r>
              <a:rPr lang="en-US" dirty="0" smtClean="0"/>
              <a:t>cos(</a:t>
            </a:r>
            <a:r>
              <a:rPr lang="en-US" i="1" dirty="0" smtClean="0"/>
              <a:t>z</a:t>
            </a:r>
            <a:r>
              <a:rPr lang="hu-HU" dirty="0" smtClean="0"/>
              <a:t>+</a:t>
            </a:r>
            <a:r>
              <a:rPr lang="hu-HU" i="1" dirty="0" smtClean="0"/>
              <a:t>c</a:t>
            </a:r>
            <a:r>
              <a:rPr lang="en-US" dirty="0" smtClean="0"/>
              <a:t>)</a:t>
            </a:r>
            <a:endParaRPr lang="hu-H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08" y="4225470"/>
            <a:ext cx="1805353" cy="180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églalap 18"/>
          <p:cNvSpPr/>
          <p:nvPr/>
        </p:nvSpPr>
        <p:spPr>
          <a:xfrm>
            <a:off x="6792078" y="6042120"/>
            <a:ext cx="21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hu-HU" i="1" dirty="0" smtClean="0"/>
              <a:t>F</a:t>
            </a:r>
            <a:r>
              <a:rPr lang="hu-HU" dirty="0" smtClean="0"/>
              <a:t>(</a:t>
            </a:r>
            <a:r>
              <a:rPr lang="hu-HU" i="1" dirty="0" smtClean="0"/>
              <a:t>z</a:t>
            </a:r>
            <a:r>
              <a:rPr lang="hu-HU" dirty="0" smtClean="0"/>
              <a:t>)</a:t>
            </a:r>
            <a:r>
              <a:rPr lang="en-US" i="1" dirty="0" smtClean="0"/>
              <a:t>=</a:t>
            </a:r>
            <a:r>
              <a:rPr lang="en-US" dirty="0" err="1" smtClean="0"/>
              <a:t>sinh</a:t>
            </a:r>
            <a:r>
              <a:rPr lang="en-US" dirty="0" smtClean="0"/>
              <a:t>(</a:t>
            </a:r>
            <a:r>
              <a:rPr lang="en-US" i="1" dirty="0" smtClean="0"/>
              <a:t>z</a:t>
            </a:r>
            <a:r>
              <a:rPr lang="en-US" dirty="0" smtClean="0"/>
              <a:t>)</a:t>
            </a:r>
            <a:r>
              <a:rPr lang="hu-HU" dirty="0" smtClean="0"/>
              <a:t>+</a:t>
            </a:r>
            <a:r>
              <a:rPr lang="hu-HU" i="1" dirty="0" smtClean="0"/>
              <a:t>c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i="1" dirty="0" smtClean="0">
                <a:solidFill>
                  <a:srgbClr val="FF0000"/>
                </a:solidFill>
              </a:rPr>
              <a:t>F</a:t>
            </a:r>
            <a:r>
              <a:rPr lang="hu-HU" dirty="0" smtClean="0">
                <a:solidFill>
                  <a:srgbClr val="FF0000"/>
                </a:solidFill>
              </a:rPr>
              <a:t>:</a:t>
            </a:r>
            <a:r>
              <a:rPr lang="hu-HU" i="1" dirty="0" smtClean="0">
                <a:solidFill>
                  <a:srgbClr val="FF0000"/>
                </a:solidFill>
              </a:rPr>
              <a:t> z </a:t>
            </a:r>
            <a:r>
              <a:rPr lang="hu-HU" dirty="0" smtClean="0">
                <a:solidFill>
                  <a:srgbClr val="FF0000"/>
                </a:solidFill>
                <a:sym typeface="Symbol" pitchFamily="18" charset="2"/>
              </a:rPr>
              <a:t></a:t>
            </a:r>
            <a:r>
              <a:rPr lang="hu-HU" i="1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hu-HU" i="1" dirty="0" smtClean="0">
                <a:solidFill>
                  <a:srgbClr val="FF0000"/>
                </a:solidFill>
              </a:rPr>
              <a:t>z</a:t>
            </a:r>
            <a:r>
              <a:rPr lang="hu-HU" baseline="30000" dirty="0" smtClean="0">
                <a:solidFill>
                  <a:srgbClr val="FF0000"/>
                </a:solidFill>
              </a:rPr>
              <a:t>2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 flipV="1">
            <a:off x="2209800" y="2133600"/>
            <a:ext cx="0" cy="3200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57200" y="38100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1371600" y="2895600"/>
            <a:ext cx="1676400" cy="1752600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108325" y="38512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1</a:t>
            </a: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3124200" y="2209800"/>
            <a:ext cx="381000" cy="990600"/>
          </a:xfrm>
          <a:custGeom>
            <a:avLst/>
            <a:gdLst>
              <a:gd name="T0" fmla="*/ 0 w 240"/>
              <a:gd name="T1" fmla="*/ 2147483647 h 624"/>
              <a:gd name="T2" fmla="*/ 2147483647 w 240"/>
              <a:gd name="T3" fmla="*/ 2147483647 h 624"/>
              <a:gd name="T4" fmla="*/ 0 w 240"/>
              <a:gd name="T5" fmla="*/ 0 h 624"/>
              <a:gd name="T6" fmla="*/ 0 60000 65536"/>
              <a:gd name="T7" fmla="*/ 0 60000 65536"/>
              <a:gd name="T8" fmla="*/ 0 60000 65536"/>
              <a:gd name="T9" fmla="*/ 0 w 240"/>
              <a:gd name="T10" fmla="*/ 0 h 624"/>
              <a:gd name="T11" fmla="*/ 240 w 240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24">
                <a:moveTo>
                  <a:pt x="0" y="624"/>
                </a:moveTo>
                <a:cubicBezTo>
                  <a:pt x="120" y="532"/>
                  <a:pt x="240" y="440"/>
                  <a:pt x="240" y="336"/>
                </a:cubicBezTo>
                <a:cubicBezTo>
                  <a:pt x="240" y="232"/>
                  <a:pt x="120" y="116"/>
                  <a:pt x="0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Freeform 8"/>
          <p:cNvSpPr>
            <a:spLocks/>
          </p:cNvSpPr>
          <p:nvPr/>
        </p:nvSpPr>
        <p:spPr bwMode="auto">
          <a:xfrm>
            <a:off x="1600200" y="1295400"/>
            <a:ext cx="1701800" cy="914400"/>
          </a:xfrm>
          <a:custGeom>
            <a:avLst/>
            <a:gdLst>
              <a:gd name="T0" fmla="*/ 2147483647 w 1072"/>
              <a:gd name="T1" fmla="*/ 2147483647 h 576"/>
              <a:gd name="T2" fmla="*/ 2147483647 w 1072"/>
              <a:gd name="T3" fmla="*/ 2147483647 h 576"/>
              <a:gd name="T4" fmla="*/ 0 w 1072"/>
              <a:gd name="T5" fmla="*/ 0 h 576"/>
              <a:gd name="T6" fmla="*/ 0 60000 65536"/>
              <a:gd name="T7" fmla="*/ 0 60000 65536"/>
              <a:gd name="T8" fmla="*/ 0 60000 65536"/>
              <a:gd name="T9" fmla="*/ 0 w 1072"/>
              <a:gd name="T10" fmla="*/ 0 h 576"/>
              <a:gd name="T11" fmla="*/ 1072 w 107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72" h="576">
                <a:moveTo>
                  <a:pt x="960" y="576"/>
                </a:moveTo>
                <a:cubicBezTo>
                  <a:pt x="1016" y="480"/>
                  <a:pt x="1072" y="384"/>
                  <a:pt x="912" y="288"/>
                </a:cubicBezTo>
                <a:cubicBezTo>
                  <a:pt x="752" y="192"/>
                  <a:pt x="376" y="96"/>
                  <a:pt x="0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3048000" y="3124200"/>
            <a:ext cx="152400" cy="152400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2971800" y="2133600"/>
            <a:ext cx="152400" cy="152400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2590800" y="34290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492" name="Freeform 12"/>
          <p:cNvSpPr>
            <a:spLocks/>
          </p:cNvSpPr>
          <p:nvPr/>
        </p:nvSpPr>
        <p:spPr bwMode="auto">
          <a:xfrm>
            <a:off x="2286000" y="3162300"/>
            <a:ext cx="419100" cy="342900"/>
          </a:xfrm>
          <a:custGeom>
            <a:avLst/>
            <a:gdLst>
              <a:gd name="T0" fmla="*/ 2147483647 w 264"/>
              <a:gd name="T1" fmla="*/ 2147483647 h 216"/>
              <a:gd name="T2" fmla="*/ 2147483647 w 264"/>
              <a:gd name="T3" fmla="*/ 2147483647 h 216"/>
              <a:gd name="T4" fmla="*/ 2147483647 w 264"/>
              <a:gd name="T5" fmla="*/ 2147483647 h 216"/>
              <a:gd name="T6" fmla="*/ 0 w 264"/>
              <a:gd name="T7" fmla="*/ 2147483647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264"/>
              <a:gd name="T13" fmla="*/ 0 h 216"/>
              <a:gd name="T14" fmla="*/ 264 w 264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4" h="216">
                <a:moveTo>
                  <a:pt x="240" y="216"/>
                </a:moveTo>
                <a:cubicBezTo>
                  <a:pt x="252" y="132"/>
                  <a:pt x="264" y="48"/>
                  <a:pt x="240" y="24"/>
                </a:cubicBezTo>
                <a:cubicBezTo>
                  <a:pt x="216" y="0"/>
                  <a:pt x="136" y="40"/>
                  <a:pt x="96" y="72"/>
                </a:cubicBezTo>
                <a:cubicBezTo>
                  <a:pt x="56" y="104"/>
                  <a:pt x="28" y="160"/>
                  <a:pt x="0" y="216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22098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494" name="Freeform 14"/>
          <p:cNvSpPr>
            <a:spLocks/>
          </p:cNvSpPr>
          <p:nvPr/>
        </p:nvSpPr>
        <p:spPr bwMode="auto">
          <a:xfrm>
            <a:off x="1739900" y="3416300"/>
            <a:ext cx="469900" cy="317500"/>
          </a:xfrm>
          <a:custGeom>
            <a:avLst/>
            <a:gdLst>
              <a:gd name="T0" fmla="*/ 2147483647 w 296"/>
              <a:gd name="T1" fmla="*/ 2147483647 h 200"/>
              <a:gd name="T2" fmla="*/ 2147483647 w 296"/>
              <a:gd name="T3" fmla="*/ 2147483647 h 200"/>
              <a:gd name="T4" fmla="*/ 2147483647 w 296"/>
              <a:gd name="T5" fmla="*/ 2147483647 h 200"/>
              <a:gd name="T6" fmla="*/ 2147483647 w 296"/>
              <a:gd name="T7" fmla="*/ 2147483647 h 200"/>
              <a:gd name="T8" fmla="*/ 0 60000 65536"/>
              <a:gd name="T9" fmla="*/ 0 60000 65536"/>
              <a:gd name="T10" fmla="*/ 0 60000 65536"/>
              <a:gd name="T11" fmla="*/ 0 60000 65536"/>
              <a:gd name="T12" fmla="*/ 0 w 296"/>
              <a:gd name="T13" fmla="*/ 0 h 200"/>
              <a:gd name="T14" fmla="*/ 296 w 296"/>
              <a:gd name="T15" fmla="*/ 200 h 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96" h="200">
                <a:moveTo>
                  <a:pt x="296" y="104"/>
                </a:moveTo>
                <a:cubicBezTo>
                  <a:pt x="248" y="60"/>
                  <a:pt x="200" y="16"/>
                  <a:pt x="152" y="8"/>
                </a:cubicBezTo>
                <a:cubicBezTo>
                  <a:pt x="104" y="0"/>
                  <a:pt x="0" y="24"/>
                  <a:pt x="8" y="56"/>
                </a:cubicBezTo>
                <a:cubicBezTo>
                  <a:pt x="16" y="88"/>
                  <a:pt x="108" y="144"/>
                  <a:pt x="200" y="20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5" name="Oval 15"/>
          <p:cNvSpPr>
            <a:spLocks noChangeArrowheads="1"/>
          </p:cNvSpPr>
          <p:nvPr/>
        </p:nvSpPr>
        <p:spPr bwMode="auto">
          <a:xfrm>
            <a:off x="2057400" y="36576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496" name="Text Box 17"/>
          <p:cNvSpPr txBox="1">
            <a:spLocks noChangeArrowheads="1"/>
          </p:cNvSpPr>
          <p:nvPr/>
        </p:nvSpPr>
        <p:spPr bwMode="auto">
          <a:xfrm>
            <a:off x="5791200" y="1828800"/>
            <a:ext cx="183991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600" i="1" dirty="0"/>
              <a:t>z</a:t>
            </a:r>
            <a:r>
              <a:rPr lang="hu-HU" altLang="en-US" sz="3600" dirty="0"/>
              <a:t> = </a:t>
            </a:r>
            <a:r>
              <a:rPr lang="hu-HU" altLang="en-US" sz="3600" i="1" dirty="0"/>
              <a:t>r</a:t>
            </a:r>
            <a:r>
              <a:rPr lang="hu-HU" altLang="en-US" sz="3600" dirty="0"/>
              <a:t> e</a:t>
            </a:r>
            <a:r>
              <a:rPr lang="hu-HU" altLang="en-US" sz="1800" dirty="0"/>
              <a:t> </a:t>
            </a:r>
            <a:r>
              <a:rPr lang="hu-HU" altLang="en-US" sz="3600" b="1" i="1" baseline="30000" dirty="0" smtClean="0"/>
              <a:t>i</a:t>
            </a:r>
            <a:r>
              <a:rPr lang="hu-HU" altLang="en-US" sz="3600" baseline="30000" dirty="0" smtClean="0">
                <a:sym typeface="Symbol" pitchFamily="18" charset="2"/>
              </a:rPr>
              <a:t></a:t>
            </a:r>
            <a:r>
              <a:rPr lang="hu-HU" altLang="en-US" sz="3600" dirty="0" smtClean="0"/>
              <a:t> </a:t>
            </a:r>
            <a:endParaRPr lang="hu-HU" altLang="en-US" sz="3600" dirty="0"/>
          </a:p>
          <a:p>
            <a:r>
              <a:rPr lang="hu-HU" altLang="en-US" sz="3600" i="1" dirty="0"/>
              <a:t>r</a:t>
            </a:r>
            <a:r>
              <a:rPr lang="hu-HU" altLang="en-US" sz="3600" dirty="0"/>
              <a:t> </a:t>
            </a:r>
            <a:r>
              <a:rPr lang="hu-HU" altLang="en-US" sz="3600" dirty="0">
                <a:sym typeface="Symbol" pitchFamily="18" charset="2"/>
              </a:rPr>
              <a:t> </a:t>
            </a:r>
            <a:r>
              <a:rPr lang="hu-HU" altLang="en-US" sz="3600" i="1" dirty="0" err="1" smtClean="0"/>
              <a:t>r</a:t>
            </a:r>
            <a:r>
              <a:rPr lang="hu-HU" altLang="en-US" sz="1100" i="1" dirty="0" smtClean="0"/>
              <a:t> </a:t>
            </a:r>
            <a:r>
              <a:rPr lang="hu-HU" altLang="en-US" sz="3600" baseline="30000" dirty="0" smtClean="0"/>
              <a:t>2</a:t>
            </a:r>
            <a:endParaRPr lang="hu-HU" altLang="en-US" sz="3600" baseline="30000" dirty="0"/>
          </a:p>
          <a:p>
            <a:r>
              <a:rPr lang="hu-HU" altLang="en-US" sz="3600" dirty="0">
                <a:sym typeface="Symbol" pitchFamily="18" charset="2"/>
              </a:rPr>
              <a:t></a:t>
            </a:r>
            <a:r>
              <a:rPr lang="hu-HU" altLang="en-US" sz="3600" dirty="0"/>
              <a:t> </a:t>
            </a:r>
            <a:r>
              <a:rPr lang="hu-HU" altLang="en-US" sz="3600" dirty="0">
                <a:sym typeface="Symbol" pitchFamily="18" charset="2"/>
              </a:rPr>
              <a:t> 2</a:t>
            </a:r>
          </a:p>
        </p:txBody>
      </p:sp>
      <p:sp>
        <p:nvSpPr>
          <p:cNvPr id="20497" name="Text Box 18"/>
          <p:cNvSpPr txBox="1">
            <a:spLocks noChangeArrowheads="1"/>
          </p:cNvSpPr>
          <p:nvPr/>
        </p:nvSpPr>
        <p:spPr bwMode="auto">
          <a:xfrm>
            <a:off x="3489325" y="2936875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divergens</a:t>
            </a:r>
          </a:p>
        </p:txBody>
      </p:sp>
      <p:sp>
        <p:nvSpPr>
          <p:cNvPr id="20498" name="Text Box 19"/>
          <p:cNvSpPr txBox="1">
            <a:spLocks noChangeArrowheads="1"/>
          </p:cNvSpPr>
          <p:nvPr/>
        </p:nvSpPr>
        <p:spPr bwMode="auto">
          <a:xfrm>
            <a:off x="1447800" y="3810000"/>
            <a:ext cx="158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konvergens</a:t>
            </a:r>
          </a:p>
        </p:txBody>
      </p:sp>
      <p:sp>
        <p:nvSpPr>
          <p:cNvPr id="20499" name="Text Box 20"/>
          <p:cNvSpPr txBox="1">
            <a:spLocks noChangeArrowheads="1"/>
          </p:cNvSpPr>
          <p:nvPr/>
        </p:nvSpPr>
        <p:spPr bwMode="auto">
          <a:xfrm>
            <a:off x="2971800" y="5105400"/>
            <a:ext cx="3090911" cy="5232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dirty="0"/>
              <a:t>Attraktor: </a:t>
            </a:r>
            <a:r>
              <a:rPr lang="hu-HU" altLang="en-US" sz="2800" i="1" dirty="0" smtClean="0"/>
              <a:t>H </a:t>
            </a:r>
            <a:r>
              <a:rPr lang="hu-HU" altLang="en-US" sz="2800" i="1" dirty="0"/>
              <a:t>= F</a:t>
            </a:r>
            <a:r>
              <a:rPr lang="hu-HU" altLang="en-US" sz="2800" dirty="0"/>
              <a:t>(</a:t>
            </a:r>
            <a:r>
              <a:rPr lang="hu-HU" altLang="en-US" sz="2800" i="1" dirty="0"/>
              <a:t>H</a:t>
            </a:r>
            <a:r>
              <a:rPr lang="hu-HU" altLang="en-US" sz="2800" dirty="0"/>
              <a:t>)</a:t>
            </a:r>
          </a:p>
        </p:txBody>
      </p:sp>
      <p:sp>
        <p:nvSpPr>
          <p:cNvPr id="20500" name="Oval 21"/>
          <p:cNvSpPr>
            <a:spLocks noChangeArrowheads="1"/>
          </p:cNvSpPr>
          <p:nvPr/>
        </p:nvSpPr>
        <p:spPr bwMode="auto">
          <a:xfrm>
            <a:off x="2895600" y="33528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501" name="Oval 22"/>
          <p:cNvSpPr>
            <a:spLocks noChangeArrowheads="1"/>
          </p:cNvSpPr>
          <p:nvPr/>
        </p:nvSpPr>
        <p:spPr bwMode="auto">
          <a:xfrm>
            <a:off x="2590800" y="29718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502" name="Oval 23"/>
          <p:cNvSpPr>
            <a:spLocks noChangeArrowheads="1"/>
          </p:cNvSpPr>
          <p:nvPr/>
        </p:nvSpPr>
        <p:spPr bwMode="auto">
          <a:xfrm>
            <a:off x="1676400" y="29718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503" name="Freeform 24"/>
          <p:cNvSpPr>
            <a:spLocks/>
          </p:cNvSpPr>
          <p:nvPr/>
        </p:nvSpPr>
        <p:spPr bwMode="auto">
          <a:xfrm>
            <a:off x="2743200" y="2971800"/>
            <a:ext cx="304800" cy="457200"/>
          </a:xfrm>
          <a:custGeom>
            <a:avLst/>
            <a:gdLst>
              <a:gd name="T0" fmla="*/ 2147483647 w 192"/>
              <a:gd name="T1" fmla="*/ 2147483647 h 288"/>
              <a:gd name="T2" fmla="*/ 2147483647 w 192"/>
              <a:gd name="T3" fmla="*/ 2147483647 h 288"/>
              <a:gd name="T4" fmla="*/ 0 w 192"/>
              <a:gd name="T5" fmla="*/ 0 h 288"/>
              <a:gd name="T6" fmla="*/ 0 60000 65536"/>
              <a:gd name="T7" fmla="*/ 0 60000 65536"/>
              <a:gd name="T8" fmla="*/ 0 60000 65536"/>
              <a:gd name="T9" fmla="*/ 0 w 192"/>
              <a:gd name="T10" fmla="*/ 0 h 288"/>
              <a:gd name="T11" fmla="*/ 192 w 192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288">
                <a:moveTo>
                  <a:pt x="192" y="288"/>
                </a:moveTo>
                <a:cubicBezTo>
                  <a:pt x="184" y="192"/>
                  <a:pt x="176" y="96"/>
                  <a:pt x="144" y="48"/>
                </a:cubicBezTo>
                <a:cubicBezTo>
                  <a:pt x="112" y="0"/>
                  <a:pt x="56" y="0"/>
                  <a:pt x="0" y="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4" name="Freeform 25"/>
          <p:cNvSpPr>
            <a:spLocks/>
          </p:cNvSpPr>
          <p:nvPr/>
        </p:nvSpPr>
        <p:spPr bwMode="auto">
          <a:xfrm>
            <a:off x="1638300" y="2616200"/>
            <a:ext cx="1028700" cy="355600"/>
          </a:xfrm>
          <a:custGeom>
            <a:avLst/>
            <a:gdLst>
              <a:gd name="T0" fmla="*/ 2147483647 w 648"/>
              <a:gd name="T1" fmla="*/ 2147483647 h 224"/>
              <a:gd name="T2" fmla="*/ 2147483647 w 648"/>
              <a:gd name="T3" fmla="*/ 2147483647 h 224"/>
              <a:gd name="T4" fmla="*/ 2147483647 w 648"/>
              <a:gd name="T5" fmla="*/ 2147483647 h 224"/>
              <a:gd name="T6" fmla="*/ 2147483647 w 648"/>
              <a:gd name="T7" fmla="*/ 2147483647 h 224"/>
              <a:gd name="T8" fmla="*/ 0 60000 65536"/>
              <a:gd name="T9" fmla="*/ 0 60000 65536"/>
              <a:gd name="T10" fmla="*/ 0 60000 65536"/>
              <a:gd name="T11" fmla="*/ 0 60000 65536"/>
              <a:gd name="T12" fmla="*/ 0 w 648"/>
              <a:gd name="T13" fmla="*/ 0 h 224"/>
              <a:gd name="T14" fmla="*/ 648 w 648"/>
              <a:gd name="T15" fmla="*/ 224 h 2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48" h="224">
                <a:moveTo>
                  <a:pt x="648" y="224"/>
                </a:moveTo>
                <a:cubicBezTo>
                  <a:pt x="600" y="144"/>
                  <a:pt x="552" y="64"/>
                  <a:pt x="456" y="32"/>
                </a:cubicBezTo>
                <a:cubicBezTo>
                  <a:pt x="360" y="0"/>
                  <a:pt x="144" y="0"/>
                  <a:pt x="72" y="32"/>
                </a:cubicBezTo>
                <a:cubicBezTo>
                  <a:pt x="0" y="64"/>
                  <a:pt x="12" y="144"/>
                  <a:pt x="24" y="224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Line 26"/>
          <p:cNvSpPr>
            <a:spLocks noChangeShapeType="1"/>
          </p:cNvSpPr>
          <p:nvPr/>
        </p:nvSpPr>
        <p:spPr bwMode="auto">
          <a:xfrm flipH="1" flipV="1">
            <a:off x="2895600" y="4419600"/>
            <a:ext cx="60960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elhő 1"/>
          <p:cNvSpPr/>
          <p:nvPr/>
        </p:nvSpPr>
        <p:spPr>
          <a:xfrm>
            <a:off x="6552803" y="5334000"/>
            <a:ext cx="2156620" cy="851505"/>
          </a:xfrm>
          <a:prstGeom prst="cloudCallout">
            <a:avLst>
              <a:gd name="adj1" fmla="val -22587"/>
              <a:gd name="adj2" fmla="val 71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églalap 2"/>
          <p:cNvSpPr/>
          <p:nvPr/>
        </p:nvSpPr>
        <p:spPr>
          <a:xfrm>
            <a:off x="6714873" y="603310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H</a:t>
            </a:r>
            <a:endParaRPr lang="en-US" dirty="0"/>
          </a:p>
        </p:txBody>
      </p:sp>
      <p:sp>
        <p:nvSpPr>
          <p:cNvPr id="29" name="Ellipszis 28"/>
          <p:cNvSpPr/>
          <p:nvPr/>
        </p:nvSpPr>
        <p:spPr>
          <a:xfrm>
            <a:off x="7737765" y="5626856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zabadkézi sokszög 4"/>
          <p:cNvSpPr/>
          <p:nvPr/>
        </p:nvSpPr>
        <p:spPr>
          <a:xfrm>
            <a:off x="6962775" y="4781273"/>
            <a:ext cx="809625" cy="914677"/>
          </a:xfrm>
          <a:custGeom>
            <a:avLst/>
            <a:gdLst>
              <a:gd name="connsiteX0" fmla="*/ 0 w 809625"/>
              <a:gd name="connsiteY0" fmla="*/ 914677 h 914677"/>
              <a:gd name="connsiteX1" fmla="*/ 314325 w 809625"/>
              <a:gd name="connsiteY1" fmla="*/ 277 h 914677"/>
              <a:gd name="connsiteX2" fmla="*/ 809625 w 809625"/>
              <a:gd name="connsiteY2" fmla="*/ 838477 h 91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914677">
                <a:moveTo>
                  <a:pt x="0" y="914677"/>
                </a:moveTo>
                <a:cubicBezTo>
                  <a:pt x="89694" y="463827"/>
                  <a:pt x="179388" y="12977"/>
                  <a:pt x="314325" y="277"/>
                </a:cubicBezTo>
                <a:cubicBezTo>
                  <a:pt x="449263" y="-12423"/>
                  <a:pt x="629444" y="413027"/>
                  <a:pt x="809625" y="83847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églalap 5"/>
          <p:cNvSpPr/>
          <p:nvPr/>
        </p:nvSpPr>
        <p:spPr>
          <a:xfrm>
            <a:off x="7443416" y="4550440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F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6918615" y="5628620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Attraktor felrajzolása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en-US" dirty="0" smtClean="0"/>
              <a:t>Attraktor a labilis és a stabil tartomány határa: kitöltött attraktor = nem divergens pontok</a:t>
            </a:r>
          </a:p>
          <a:p>
            <a:pPr lvl="1"/>
            <a:r>
              <a:rPr lang="hu-HU" altLang="en-US" sz="3200" i="1" dirty="0" err="1" smtClean="0"/>
              <a:t>z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baseline="-25000" dirty="0" smtClean="0"/>
              <a:t>+1</a:t>
            </a:r>
            <a:r>
              <a:rPr lang="hu-HU" altLang="en-US" sz="3200" dirty="0" smtClean="0"/>
              <a:t> </a:t>
            </a:r>
            <a:r>
              <a:rPr lang="hu-HU" altLang="en-US" sz="3200" dirty="0" smtClean="0">
                <a:sym typeface="Symbol" pitchFamily="18" charset="2"/>
              </a:rPr>
              <a:t>= </a:t>
            </a:r>
            <a:r>
              <a:rPr lang="hu-HU" altLang="en-US" sz="3200" i="1" dirty="0" smtClean="0"/>
              <a:t>z</a:t>
            </a:r>
            <a:r>
              <a:rPr lang="hu-HU" altLang="en-US" sz="3200" i="1" baseline="-25000" dirty="0" smtClean="0"/>
              <a:t>n</a:t>
            </a:r>
            <a:r>
              <a:rPr lang="hu-HU" altLang="en-US" sz="3200" baseline="30000" dirty="0" smtClean="0"/>
              <a:t>2 </a:t>
            </a:r>
            <a:r>
              <a:rPr lang="hu-HU" altLang="en-US" sz="3200" dirty="0" smtClean="0"/>
              <a:t>: ha z</a:t>
            </a:r>
            <a:r>
              <a:rPr lang="hu-HU" altLang="en-US" sz="3200" baseline="-25000" dirty="0" smtClean="0">
                <a:sym typeface="Symbol" pitchFamily="18" charset="2"/>
              </a:rPr>
              <a:t></a:t>
            </a:r>
            <a:r>
              <a:rPr lang="hu-HU" altLang="en-US" sz="3200" dirty="0" smtClean="0">
                <a:sym typeface="Symbol" pitchFamily="18" charset="2"/>
              </a:rPr>
              <a:t>&lt;  </a:t>
            </a:r>
            <a:r>
              <a:rPr lang="hu-HU" altLang="en-US" sz="3200" dirty="0" smtClean="0"/>
              <a:t>akkor fekete</a:t>
            </a:r>
          </a:p>
          <a:p>
            <a:r>
              <a:rPr lang="hu-HU" altLang="en-US" dirty="0" smtClean="0"/>
              <a:t>Attraktorhoz konvergálunk, ha az stabil</a:t>
            </a:r>
          </a:p>
          <a:p>
            <a:pPr lvl="1"/>
            <a:r>
              <a:rPr lang="hu-HU" altLang="en-US" sz="3200" i="1" dirty="0" err="1" smtClean="0"/>
              <a:t>z</a:t>
            </a:r>
            <a:r>
              <a:rPr lang="hu-HU" altLang="en-US" sz="3200" i="1" baseline="-25000" dirty="0" err="1" smtClean="0"/>
              <a:t>n</a:t>
            </a:r>
            <a:r>
              <a:rPr lang="hu-HU" altLang="en-US" sz="3200" baseline="-25000" dirty="0" smtClean="0"/>
              <a:t>+1</a:t>
            </a:r>
            <a:r>
              <a:rPr lang="hu-HU" altLang="en-US" sz="3200" dirty="0" smtClean="0"/>
              <a:t> </a:t>
            </a:r>
            <a:r>
              <a:rPr lang="hu-HU" altLang="en-US" sz="3200" dirty="0" smtClean="0">
                <a:sym typeface="Symbol" pitchFamily="18" charset="2"/>
              </a:rPr>
              <a:t>= </a:t>
            </a:r>
            <a:r>
              <a:rPr lang="hu-HU" altLang="en-US" sz="3200" i="1" dirty="0" smtClean="0"/>
              <a:t>z</a:t>
            </a:r>
            <a:r>
              <a:rPr lang="hu-HU" altLang="en-US" sz="3200" i="1" baseline="-25000" dirty="0" smtClean="0"/>
              <a:t>n</a:t>
            </a:r>
            <a:r>
              <a:rPr lang="hu-HU" altLang="en-US" sz="3200" baseline="30000" dirty="0" smtClean="0"/>
              <a:t>2 </a:t>
            </a:r>
            <a:r>
              <a:rPr lang="hu-HU" altLang="en-US" sz="3200" dirty="0" smtClean="0"/>
              <a:t>attraktora labilis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71146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Inverz iterációs módszer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885825" y="1606550"/>
            <a:ext cx="67297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/>
              <a:t>H = F</a:t>
            </a:r>
            <a:r>
              <a:rPr lang="hu-HU" altLang="en-US" sz="3200" dirty="0"/>
              <a:t>(</a:t>
            </a:r>
            <a:r>
              <a:rPr lang="hu-HU" altLang="en-US" sz="3200" i="1" dirty="0"/>
              <a:t>H</a:t>
            </a:r>
            <a:r>
              <a:rPr lang="hu-HU" altLang="en-US" sz="3200" dirty="0"/>
              <a:t>)</a:t>
            </a:r>
            <a:r>
              <a:rPr lang="hu-HU" altLang="en-US" sz="3200" i="1" dirty="0"/>
              <a:t>   </a:t>
            </a:r>
            <a:r>
              <a:rPr lang="hu-HU" altLang="en-US" sz="3200" dirty="0"/>
              <a:t>	</a:t>
            </a:r>
            <a:r>
              <a:rPr lang="hu-HU" altLang="en-US" sz="3200" dirty="0" smtClean="0">
                <a:sym typeface="Symbol" pitchFamily="18" charset="2"/>
              </a:rPr>
              <a:t>   </a:t>
            </a:r>
            <a:r>
              <a:rPr lang="hu-HU" altLang="en-US" sz="3200" dirty="0">
                <a:sym typeface="Symbol" pitchFamily="18" charset="2"/>
              </a:rPr>
              <a:t>		</a:t>
            </a:r>
            <a:r>
              <a:rPr lang="hu-HU" altLang="en-US" sz="3200" i="1" dirty="0" err="1"/>
              <a:t>H</a:t>
            </a:r>
            <a:r>
              <a:rPr lang="hu-HU" altLang="en-US" sz="3200" i="1" dirty="0"/>
              <a:t> = </a:t>
            </a:r>
            <a:r>
              <a:rPr lang="hu-HU" altLang="en-US" sz="3200" i="1" dirty="0" smtClean="0"/>
              <a:t>F</a:t>
            </a:r>
            <a:r>
              <a:rPr lang="hu-HU" altLang="en-US" sz="2000" i="1" dirty="0" smtClean="0"/>
              <a:t> </a:t>
            </a:r>
            <a:r>
              <a:rPr lang="hu-HU" altLang="en-US" sz="3200" baseline="46000" dirty="0" smtClean="0"/>
              <a:t>-1</a:t>
            </a:r>
            <a:r>
              <a:rPr lang="hu-HU" altLang="en-US" sz="3200" dirty="0" smtClean="0"/>
              <a:t>(</a:t>
            </a:r>
            <a:r>
              <a:rPr lang="hu-HU" altLang="en-US" sz="3200" i="1" dirty="0" smtClean="0"/>
              <a:t>H</a:t>
            </a:r>
            <a:r>
              <a:rPr lang="hu-HU" altLang="en-US" sz="3200" dirty="0"/>
              <a:t>)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914400" y="2216150"/>
            <a:ext cx="149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 err="1"/>
              <a:t>z</a:t>
            </a:r>
            <a:r>
              <a:rPr lang="hu-HU" altLang="en-US" sz="2800" i="1" baseline="-25000" dirty="0" err="1"/>
              <a:t>n</a:t>
            </a:r>
            <a:r>
              <a:rPr lang="hu-HU" altLang="en-US" sz="2800" baseline="-25000" dirty="0"/>
              <a:t>+1</a:t>
            </a:r>
            <a:r>
              <a:rPr lang="hu-HU" altLang="en-US" sz="2800" dirty="0"/>
              <a:t> </a:t>
            </a:r>
            <a:r>
              <a:rPr lang="hu-HU" altLang="en-US" sz="2800" dirty="0">
                <a:sym typeface="Symbol" pitchFamily="18" charset="2"/>
              </a:rPr>
              <a:t>= </a:t>
            </a:r>
            <a:r>
              <a:rPr lang="hu-HU" altLang="en-US" sz="2800" i="1" dirty="0"/>
              <a:t>z</a:t>
            </a:r>
            <a:r>
              <a:rPr lang="hu-HU" altLang="en-US" sz="2800" i="1" baseline="-25000" dirty="0"/>
              <a:t>n</a:t>
            </a:r>
            <a:r>
              <a:rPr lang="hu-HU" altLang="en-US" sz="2800" baseline="30000" dirty="0"/>
              <a:t>2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5410200" y="2286000"/>
            <a:ext cx="32988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 err="1"/>
              <a:t>z</a:t>
            </a:r>
            <a:r>
              <a:rPr lang="hu-HU" altLang="en-US" sz="2800" i="1" baseline="-25000" dirty="0" err="1"/>
              <a:t>n</a:t>
            </a:r>
            <a:r>
              <a:rPr lang="hu-HU" altLang="en-US" sz="2800" baseline="-25000" dirty="0"/>
              <a:t>+1</a:t>
            </a:r>
            <a:r>
              <a:rPr lang="hu-HU" altLang="en-US" sz="2800" dirty="0"/>
              <a:t> </a:t>
            </a:r>
            <a:r>
              <a:rPr lang="hu-HU" altLang="en-US" sz="2800" dirty="0">
                <a:sym typeface="Symbol" pitchFamily="18" charset="2"/>
              </a:rPr>
              <a:t>= </a:t>
            </a:r>
            <a:r>
              <a:rPr lang="hu-HU" altLang="en-US" sz="2800" dirty="0" smtClean="0">
                <a:sym typeface="Symbol" pitchFamily="18" charset="2"/>
              </a:rPr>
              <a:t></a:t>
            </a:r>
            <a:r>
              <a:rPr lang="hu-HU" altLang="en-US" sz="2800" i="1" dirty="0" err="1"/>
              <a:t>z</a:t>
            </a:r>
            <a:r>
              <a:rPr lang="hu-HU" altLang="en-US" sz="2800" i="1" baseline="-25000" dirty="0" err="1"/>
              <a:t>n</a:t>
            </a:r>
            <a:endParaRPr lang="hu-HU" altLang="en-US" sz="2800" i="1" baseline="-25000" dirty="0"/>
          </a:p>
          <a:p>
            <a:endParaRPr lang="hu-HU" altLang="en-US" sz="2800" baseline="-25000" dirty="0"/>
          </a:p>
          <a:p>
            <a:r>
              <a:rPr lang="hu-HU" altLang="en-US" sz="2800" i="1" dirty="0" err="1"/>
              <a:t>r</a:t>
            </a:r>
            <a:r>
              <a:rPr lang="hu-HU" altLang="en-US" sz="2800" i="1" baseline="-25000" dirty="0" err="1"/>
              <a:t>n</a:t>
            </a:r>
            <a:r>
              <a:rPr lang="hu-HU" altLang="en-US" sz="2800" baseline="-25000" dirty="0"/>
              <a:t>+1</a:t>
            </a:r>
            <a:r>
              <a:rPr lang="hu-HU" altLang="en-US" sz="2800" dirty="0"/>
              <a:t> </a:t>
            </a:r>
            <a:r>
              <a:rPr lang="hu-HU" altLang="en-US" sz="2800" dirty="0">
                <a:sym typeface="Symbol" pitchFamily="18" charset="2"/>
              </a:rPr>
              <a:t>= </a:t>
            </a:r>
            <a:r>
              <a:rPr lang="hu-HU" altLang="en-US" sz="2800" i="1" dirty="0" err="1"/>
              <a:t>r</a:t>
            </a:r>
            <a:r>
              <a:rPr lang="hu-HU" altLang="en-US" sz="2800" i="1" baseline="-25000" dirty="0" err="1"/>
              <a:t>n</a:t>
            </a:r>
            <a:endParaRPr lang="hu-HU" altLang="en-US" sz="2800" i="1" baseline="-25000" dirty="0"/>
          </a:p>
          <a:p>
            <a:r>
              <a:rPr lang="hu-HU" altLang="en-US" sz="2800" dirty="0">
                <a:sym typeface="Symbol" pitchFamily="18" charset="2"/>
              </a:rPr>
              <a:t></a:t>
            </a:r>
            <a:r>
              <a:rPr lang="hu-HU" altLang="en-US" sz="2800" i="1" baseline="-25000" dirty="0"/>
              <a:t>n</a:t>
            </a:r>
            <a:r>
              <a:rPr lang="hu-HU" altLang="en-US" sz="2800" baseline="-25000" dirty="0"/>
              <a:t>+1</a:t>
            </a:r>
            <a:r>
              <a:rPr lang="hu-HU" altLang="en-US" sz="2800" dirty="0"/>
              <a:t> </a:t>
            </a:r>
            <a:r>
              <a:rPr lang="hu-HU" altLang="en-US" sz="2800" dirty="0">
                <a:sym typeface="Symbol" pitchFamily="18" charset="2"/>
              </a:rPr>
              <a:t>= </a:t>
            </a:r>
            <a:r>
              <a:rPr lang="hu-HU" altLang="en-US" sz="2800" i="1" baseline="-25000" dirty="0"/>
              <a:t>n</a:t>
            </a:r>
            <a:r>
              <a:rPr lang="hu-HU" altLang="en-US" sz="2800" dirty="0"/>
              <a:t>/2 + </a:t>
            </a:r>
            <a:r>
              <a:rPr lang="en-US" altLang="en-US" sz="2800" dirty="0"/>
              <a:t>{0|1}·</a:t>
            </a:r>
            <a:r>
              <a:rPr lang="en-US" altLang="en-US" sz="2800" dirty="0">
                <a:sym typeface="Symbol" pitchFamily="18" charset="2"/>
              </a:rPr>
              <a:t></a:t>
            </a:r>
            <a:r>
              <a:rPr lang="en-US" altLang="en-US" sz="2800" dirty="0"/>
              <a:t> </a:t>
            </a:r>
            <a:endParaRPr lang="hu-HU" altLang="en-US" sz="2800" baseline="-25000" dirty="0"/>
          </a:p>
          <a:p>
            <a:endParaRPr lang="hu-HU" altLang="en-US" sz="2800" baseline="30000" dirty="0"/>
          </a:p>
        </p:txBody>
      </p:sp>
      <p:sp>
        <p:nvSpPr>
          <p:cNvPr id="22534" name="Line 7"/>
          <p:cNvSpPr>
            <a:spLocks noChangeShapeType="1"/>
          </p:cNvSpPr>
          <p:nvPr/>
        </p:nvSpPr>
        <p:spPr bwMode="auto">
          <a:xfrm flipV="1">
            <a:off x="2286000" y="3048000"/>
            <a:ext cx="0" cy="3200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>
            <a:off x="533400" y="4724400"/>
            <a:ext cx="3286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6" name="Oval 9"/>
          <p:cNvSpPr>
            <a:spLocks noChangeArrowheads="1"/>
          </p:cNvSpPr>
          <p:nvPr/>
        </p:nvSpPr>
        <p:spPr bwMode="auto">
          <a:xfrm>
            <a:off x="1447800" y="3810000"/>
            <a:ext cx="1676400" cy="1752600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3184525" y="4765675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1</a:t>
            </a:r>
          </a:p>
        </p:txBody>
      </p:sp>
      <p:sp>
        <p:nvSpPr>
          <p:cNvPr id="22538" name="Freeform 11"/>
          <p:cNvSpPr>
            <a:spLocks/>
          </p:cNvSpPr>
          <p:nvPr/>
        </p:nvSpPr>
        <p:spPr bwMode="auto">
          <a:xfrm>
            <a:off x="3200400" y="3124200"/>
            <a:ext cx="381000" cy="990600"/>
          </a:xfrm>
          <a:custGeom>
            <a:avLst/>
            <a:gdLst>
              <a:gd name="T0" fmla="*/ 0 w 240"/>
              <a:gd name="T1" fmla="*/ 2147483647 h 624"/>
              <a:gd name="T2" fmla="*/ 2147483647 w 240"/>
              <a:gd name="T3" fmla="*/ 2147483647 h 624"/>
              <a:gd name="T4" fmla="*/ 0 w 240"/>
              <a:gd name="T5" fmla="*/ 0 h 624"/>
              <a:gd name="T6" fmla="*/ 0 60000 65536"/>
              <a:gd name="T7" fmla="*/ 0 60000 65536"/>
              <a:gd name="T8" fmla="*/ 0 60000 65536"/>
              <a:gd name="T9" fmla="*/ 0 w 240"/>
              <a:gd name="T10" fmla="*/ 0 h 624"/>
              <a:gd name="T11" fmla="*/ 240 w 240"/>
              <a:gd name="T12" fmla="*/ 624 h 6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0" h="624">
                <a:moveTo>
                  <a:pt x="0" y="624"/>
                </a:moveTo>
                <a:cubicBezTo>
                  <a:pt x="120" y="532"/>
                  <a:pt x="240" y="440"/>
                  <a:pt x="240" y="336"/>
                </a:cubicBezTo>
                <a:cubicBezTo>
                  <a:pt x="240" y="232"/>
                  <a:pt x="120" y="116"/>
                  <a:pt x="0" y="0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Oval 18"/>
          <p:cNvSpPr>
            <a:spLocks noChangeArrowheads="1"/>
          </p:cNvSpPr>
          <p:nvPr/>
        </p:nvSpPr>
        <p:spPr bwMode="auto">
          <a:xfrm>
            <a:off x="2819400" y="52578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43" name="Oval 22"/>
          <p:cNvSpPr>
            <a:spLocks noChangeArrowheads="1"/>
          </p:cNvSpPr>
          <p:nvPr/>
        </p:nvSpPr>
        <p:spPr bwMode="auto">
          <a:xfrm>
            <a:off x="3048000" y="44196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44" name="Oval 23"/>
          <p:cNvSpPr>
            <a:spLocks noChangeArrowheads="1"/>
          </p:cNvSpPr>
          <p:nvPr/>
        </p:nvSpPr>
        <p:spPr bwMode="auto">
          <a:xfrm>
            <a:off x="1752600" y="38862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45" name="Freeform 26"/>
          <p:cNvSpPr>
            <a:spLocks/>
          </p:cNvSpPr>
          <p:nvPr/>
        </p:nvSpPr>
        <p:spPr bwMode="auto">
          <a:xfrm>
            <a:off x="596900" y="2870200"/>
            <a:ext cx="2527300" cy="2616200"/>
          </a:xfrm>
          <a:custGeom>
            <a:avLst/>
            <a:gdLst>
              <a:gd name="T0" fmla="*/ 2147483647 w 1592"/>
              <a:gd name="T1" fmla="*/ 2147483647 h 1648"/>
              <a:gd name="T2" fmla="*/ 2147483647 w 1592"/>
              <a:gd name="T3" fmla="*/ 2147483647 h 1648"/>
              <a:gd name="T4" fmla="*/ 2147483647 w 1592"/>
              <a:gd name="T5" fmla="*/ 2147483647 h 1648"/>
              <a:gd name="T6" fmla="*/ 2147483647 w 1592"/>
              <a:gd name="T7" fmla="*/ 2147483647 h 1648"/>
              <a:gd name="T8" fmla="*/ 0 60000 65536"/>
              <a:gd name="T9" fmla="*/ 0 60000 65536"/>
              <a:gd name="T10" fmla="*/ 0 60000 65536"/>
              <a:gd name="T11" fmla="*/ 0 60000 65536"/>
              <a:gd name="T12" fmla="*/ 0 w 1592"/>
              <a:gd name="T13" fmla="*/ 0 h 1648"/>
              <a:gd name="T14" fmla="*/ 1592 w 1592"/>
              <a:gd name="T15" fmla="*/ 1648 h 16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2" h="1648">
                <a:moveTo>
                  <a:pt x="1592" y="160"/>
                </a:moveTo>
                <a:cubicBezTo>
                  <a:pt x="1044" y="80"/>
                  <a:pt x="496" y="0"/>
                  <a:pt x="248" y="208"/>
                </a:cubicBezTo>
                <a:cubicBezTo>
                  <a:pt x="0" y="416"/>
                  <a:pt x="48" y="1168"/>
                  <a:pt x="104" y="1408"/>
                </a:cubicBezTo>
                <a:cubicBezTo>
                  <a:pt x="160" y="1648"/>
                  <a:pt x="372" y="1648"/>
                  <a:pt x="584" y="1648"/>
                </a:cubicBezTo>
              </a:path>
            </a:pathLst>
          </a:custGeom>
          <a:noFill/>
          <a:ln w="28575" cap="flat" cmpd="sng">
            <a:solidFill>
              <a:srgbClr val="66FF33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6" name="Freeform 27"/>
          <p:cNvSpPr>
            <a:spLocks/>
          </p:cNvSpPr>
          <p:nvPr/>
        </p:nvSpPr>
        <p:spPr bwMode="auto">
          <a:xfrm>
            <a:off x="3200400" y="4191000"/>
            <a:ext cx="152400" cy="304800"/>
          </a:xfrm>
          <a:custGeom>
            <a:avLst/>
            <a:gdLst>
              <a:gd name="T0" fmla="*/ 0 w 96"/>
              <a:gd name="T1" fmla="*/ 0 h 192"/>
              <a:gd name="T2" fmla="*/ 2147483647 w 96"/>
              <a:gd name="T3" fmla="*/ 2147483647 h 192"/>
              <a:gd name="T4" fmla="*/ 0 w 96"/>
              <a:gd name="T5" fmla="*/ 2147483647 h 192"/>
              <a:gd name="T6" fmla="*/ 0 60000 65536"/>
              <a:gd name="T7" fmla="*/ 0 60000 65536"/>
              <a:gd name="T8" fmla="*/ 0 60000 65536"/>
              <a:gd name="T9" fmla="*/ 0 w 96"/>
              <a:gd name="T10" fmla="*/ 0 h 192"/>
              <a:gd name="T11" fmla="*/ 96 w 9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192">
                <a:moveTo>
                  <a:pt x="0" y="0"/>
                </a:moveTo>
                <a:cubicBezTo>
                  <a:pt x="48" y="32"/>
                  <a:pt x="96" y="64"/>
                  <a:pt x="96" y="96"/>
                </a:cubicBezTo>
                <a:cubicBezTo>
                  <a:pt x="96" y="128"/>
                  <a:pt x="48" y="160"/>
                  <a:pt x="0" y="192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7" name="Freeform 28"/>
          <p:cNvSpPr>
            <a:spLocks/>
          </p:cNvSpPr>
          <p:nvPr/>
        </p:nvSpPr>
        <p:spPr bwMode="auto">
          <a:xfrm>
            <a:off x="990600" y="3873500"/>
            <a:ext cx="762000" cy="1536700"/>
          </a:xfrm>
          <a:custGeom>
            <a:avLst/>
            <a:gdLst>
              <a:gd name="T0" fmla="*/ 2147483647 w 480"/>
              <a:gd name="T1" fmla="*/ 2147483647 h 968"/>
              <a:gd name="T2" fmla="*/ 2147483647 w 480"/>
              <a:gd name="T3" fmla="*/ 2147483647 h 968"/>
              <a:gd name="T4" fmla="*/ 2147483647 w 480"/>
              <a:gd name="T5" fmla="*/ 2147483647 h 968"/>
              <a:gd name="T6" fmla="*/ 2147483647 w 480"/>
              <a:gd name="T7" fmla="*/ 2147483647 h 968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968"/>
              <a:gd name="T14" fmla="*/ 480 w 480"/>
              <a:gd name="T15" fmla="*/ 968 h 9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968">
                <a:moveTo>
                  <a:pt x="384" y="968"/>
                </a:moveTo>
                <a:cubicBezTo>
                  <a:pt x="240" y="896"/>
                  <a:pt x="96" y="824"/>
                  <a:pt x="48" y="680"/>
                </a:cubicBezTo>
                <a:cubicBezTo>
                  <a:pt x="0" y="536"/>
                  <a:pt x="24" y="208"/>
                  <a:pt x="96" y="104"/>
                </a:cubicBezTo>
                <a:cubicBezTo>
                  <a:pt x="168" y="0"/>
                  <a:pt x="324" y="28"/>
                  <a:pt x="480" y="56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8" name="Freeform 29"/>
          <p:cNvSpPr>
            <a:spLocks/>
          </p:cNvSpPr>
          <p:nvPr/>
        </p:nvSpPr>
        <p:spPr bwMode="auto">
          <a:xfrm>
            <a:off x="1676400" y="5410200"/>
            <a:ext cx="1219200" cy="711200"/>
          </a:xfrm>
          <a:custGeom>
            <a:avLst/>
            <a:gdLst>
              <a:gd name="T0" fmla="*/ 0 w 768"/>
              <a:gd name="T1" fmla="*/ 0 h 448"/>
              <a:gd name="T2" fmla="*/ 2147483647 w 768"/>
              <a:gd name="T3" fmla="*/ 2147483647 h 448"/>
              <a:gd name="T4" fmla="*/ 2147483647 w 768"/>
              <a:gd name="T5" fmla="*/ 2147483647 h 448"/>
              <a:gd name="T6" fmla="*/ 2147483647 w 768"/>
              <a:gd name="T7" fmla="*/ 0 h 448"/>
              <a:gd name="T8" fmla="*/ 0 60000 65536"/>
              <a:gd name="T9" fmla="*/ 0 60000 65536"/>
              <a:gd name="T10" fmla="*/ 0 60000 65536"/>
              <a:gd name="T11" fmla="*/ 0 60000 65536"/>
              <a:gd name="T12" fmla="*/ 0 w 768"/>
              <a:gd name="T13" fmla="*/ 0 h 448"/>
              <a:gd name="T14" fmla="*/ 768 w 768"/>
              <a:gd name="T15" fmla="*/ 448 h 4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68" h="448">
                <a:moveTo>
                  <a:pt x="0" y="0"/>
                </a:moveTo>
                <a:cubicBezTo>
                  <a:pt x="20" y="160"/>
                  <a:pt x="40" y="320"/>
                  <a:pt x="144" y="384"/>
                </a:cubicBezTo>
                <a:cubicBezTo>
                  <a:pt x="248" y="448"/>
                  <a:pt x="520" y="448"/>
                  <a:pt x="624" y="384"/>
                </a:cubicBezTo>
                <a:cubicBezTo>
                  <a:pt x="728" y="320"/>
                  <a:pt x="748" y="160"/>
                  <a:pt x="768" y="0"/>
                </a:cubicBezTo>
              </a:path>
            </a:pathLst>
          </a:custGeom>
          <a:noFill/>
          <a:ln w="28575" cap="flat" cmpd="sng">
            <a:solidFill>
              <a:srgbClr val="66FF33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9" name="Oval 30"/>
          <p:cNvSpPr>
            <a:spLocks noChangeArrowheads="1"/>
          </p:cNvSpPr>
          <p:nvPr/>
        </p:nvSpPr>
        <p:spPr bwMode="auto">
          <a:xfrm>
            <a:off x="1447800" y="48768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50" name="Line 31"/>
          <p:cNvSpPr>
            <a:spLocks noChangeShapeType="1"/>
          </p:cNvSpPr>
          <p:nvPr/>
        </p:nvSpPr>
        <p:spPr bwMode="auto">
          <a:xfrm flipH="1">
            <a:off x="1600199" y="4191000"/>
            <a:ext cx="1584325" cy="685800"/>
          </a:xfrm>
          <a:prstGeom prst="line">
            <a:avLst/>
          </a:prstGeom>
          <a:noFill/>
          <a:ln w="28575">
            <a:solidFill>
              <a:srgbClr val="66FF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Line 32"/>
          <p:cNvSpPr>
            <a:spLocks noChangeShapeType="1"/>
          </p:cNvSpPr>
          <p:nvPr/>
        </p:nvSpPr>
        <p:spPr bwMode="auto">
          <a:xfrm>
            <a:off x="4572000" y="2133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Line 33"/>
          <p:cNvSpPr>
            <a:spLocks noChangeShapeType="1"/>
          </p:cNvSpPr>
          <p:nvPr/>
        </p:nvSpPr>
        <p:spPr bwMode="auto">
          <a:xfrm>
            <a:off x="4591050" y="4143375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Rectangle 34"/>
          <p:cNvSpPr>
            <a:spLocks noChangeArrowheads="1"/>
          </p:cNvSpPr>
          <p:nvPr/>
        </p:nvSpPr>
        <p:spPr bwMode="auto">
          <a:xfrm>
            <a:off x="4064000" y="4683125"/>
            <a:ext cx="49343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 err="1"/>
              <a:t>r</a:t>
            </a:r>
            <a:r>
              <a:rPr lang="hu-HU" altLang="en-US" sz="2800" i="1" baseline="-25000" dirty="0" err="1"/>
              <a:t>n</a:t>
            </a:r>
            <a:r>
              <a:rPr lang="hu-HU" altLang="en-US" sz="2800" baseline="-25000" dirty="0"/>
              <a:t> </a:t>
            </a:r>
            <a:r>
              <a:rPr lang="en-US" altLang="en-US" sz="2800" dirty="0">
                <a:sym typeface="Symbol" pitchFamily="18" charset="2"/>
              </a:rPr>
              <a:t>= </a:t>
            </a:r>
            <a:r>
              <a:rPr lang="en-US" altLang="en-US" sz="2800" dirty="0" smtClean="0">
                <a:sym typeface="Symbol" pitchFamily="18" charset="2"/>
              </a:rPr>
              <a:t>(</a:t>
            </a:r>
            <a:r>
              <a:rPr lang="hu-HU" altLang="en-US" sz="2800" i="1" dirty="0" smtClean="0"/>
              <a:t>r</a:t>
            </a:r>
            <a:r>
              <a:rPr lang="en-US" altLang="en-US" sz="2800" baseline="-25000" dirty="0" smtClean="0"/>
              <a:t>0</a:t>
            </a:r>
            <a:r>
              <a:rPr lang="en-US" altLang="en-US" sz="2800" dirty="0" smtClean="0">
                <a:sym typeface="Symbol" pitchFamily="18" charset="2"/>
              </a:rPr>
              <a:t>)</a:t>
            </a:r>
            <a:r>
              <a:rPr lang="en-US" altLang="en-US" sz="2800" baseline="30000" dirty="0" smtClean="0">
                <a:sym typeface="Symbol" pitchFamily="18" charset="2"/>
              </a:rPr>
              <a:t>1/2</a:t>
            </a:r>
            <a:r>
              <a:rPr lang="en-US" altLang="en-US" sz="2800" i="1" baseline="58000" dirty="0" smtClean="0">
                <a:sym typeface="Symbol" pitchFamily="18" charset="2"/>
              </a:rPr>
              <a:t>n</a:t>
            </a:r>
            <a:r>
              <a:rPr lang="hu-HU" altLang="en-US" sz="2800" i="1" baseline="-25000" dirty="0" smtClean="0"/>
              <a:t> </a:t>
            </a:r>
            <a:r>
              <a:rPr lang="hu-HU" altLang="en-US" sz="2800" dirty="0" smtClean="0">
                <a:sym typeface="Symbol" pitchFamily="18" charset="2"/>
              </a:rPr>
              <a:t> </a:t>
            </a:r>
            <a:r>
              <a:rPr lang="hu-HU" altLang="en-US" sz="2800" dirty="0">
                <a:sym typeface="Symbol" pitchFamily="18" charset="2"/>
              </a:rPr>
              <a:t>1</a:t>
            </a:r>
            <a:endParaRPr lang="hu-HU" altLang="en-US" sz="2800" baseline="-25000" dirty="0"/>
          </a:p>
          <a:p>
            <a:r>
              <a:rPr lang="hu-HU" altLang="en-US" sz="2800" dirty="0">
                <a:sym typeface="Symbol" pitchFamily="18" charset="2"/>
              </a:rPr>
              <a:t></a:t>
            </a:r>
            <a:r>
              <a:rPr lang="hu-HU" altLang="en-US" sz="2800" i="1" baseline="-25000" dirty="0"/>
              <a:t>n </a:t>
            </a:r>
            <a:r>
              <a:rPr lang="en-US" altLang="en-US" sz="2800" dirty="0">
                <a:sym typeface="Symbol" pitchFamily="18" charset="2"/>
              </a:rPr>
              <a:t>= </a:t>
            </a:r>
            <a:r>
              <a:rPr lang="hu-HU" altLang="en-US" sz="2800" dirty="0" smtClean="0">
                <a:sym typeface="Symbol" pitchFamily="18" charset="2"/>
              </a:rPr>
              <a:t></a:t>
            </a:r>
            <a:r>
              <a:rPr lang="en-US" altLang="en-US" sz="2800" baseline="-25000" dirty="0" smtClean="0"/>
              <a:t>0</a:t>
            </a:r>
            <a:r>
              <a:rPr lang="en-US" altLang="en-US" sz="2800" dirty="0" smtClean="0">
                <a:sym typeface="Symbol" pitchFamily="18" charset="2"/>
              </a:rPr>
              <a:t>/2</a:t>
            </a:r>
            <a:r>
              <a:rPr lang="en-US" altLang="en-US" sz="2800" i="1" baseline="30000" dirty="0" smtClean="0">
                <a:sym typeface="Symbol" pitchFamily="18" charset="2"/>
              </a:rPr>
              <a:t>n </a:t>
            </a:r>
            <a:r>
              <a:rPr lang="en-US" altLang="en-US" sz="2800" dirty="0" smtClean="0">
                <a:sym typeface="Symbol" pitchFamily="18" charset="2"/>
              </a:rPr>
              <a:t>+</a:t>
            </a:r>
            <a:r>
              <a:rPr lang="en-US" altLang="en-US" sz="2800" dirty="0" smtClean="0"/>
              <a:t>{0|1</a:t>
            </a:r>
            <a:r>
              <a:rPr lang="en-US" altLang="en-US" sz="2800" dirty="0"/>
              <a:t>}.{0|1}{0|1}... ·</a:t>
            </a:r>
            <a:r>
              <a:rPr lang="en-US" altLang="en-US" sz="2800" dirty="0" smtClean="0">
                <a:sym typeface="Symbol" pitchFamily="18" charset="2"/>
              </a:rPr>
              <a:t></a:t>
            </a:r>
          </a:p>
          <a:p>
            <a:r>
              <a:rPr lang="en-US" altLang="en-US" sz="2800" dirty="0" smtClean="0">
                <a:sym typeface="Symbol" pitchFamily="18" charset="2"/>
              </a:rPr>
              <a:t>    </a:t>
            </a:r>
            <a:r>
              <a:rPr lang="hu-HU" altLang="en-US" sz="2800" dirty="0" smtClean="0">
                <a:sym typeface="Symbol" pitchFamily="18" charset="2"/>
              </a:rPr>
              <a:t></a:t>
            </a:r>
            <a:r>
              <a:rPr lang="en-US" altLang="en-US" sz="2800" dirty="0" smtClean="0"/>
              <a:t> </a:t>
            </a:r>
            <a:r>
              <a:rPr lang="en-US" altLang="en-US" sz="2800" dirty="0" smtClean="0">
                <a:sym typeface="Symbol" pitchFamily="18" charset="2"/>
              </a:rPr>
              <a:t>           </a:t>
            </a:r>
            <a:r>
              <a:rPr lang="en-US" altLang="en-US" sz="2800" dirty="0" smtClean="0"/>
              <a:t>{</a:t>
            </a:r>
            <a:r>
              <a:rPr lang="en-US" altLang="en-US" sz="2800" dirty="0"/>
              <a:t>0|1}.{0|1}{0|1}... ·</a:t>
            </a:r>
            <a:r>
              <a:rPr lang="en-US" altLang="en-US" sz="2800" dirty="0" smtClean="0">
                <a:sym typeface="Symbol" pitchFamily="18" charset="2"/>
              </a:rPr>
              <a:t></a:t>
            </a:r>
            <a:endParaRPr lang="en-US" altLang="en-US" sz="2800" dirty="0">
              <a:sym typeface="Symbol" pitchFamily="18" charset="2"/>
            </a:endParaRPr>
          </a:p>
        </p:txBody>
      </p:sp>
      <p:sp>
        <p:nvSpPr>
          <p:cNvPr id="22554" name="Text Box 35"/>
          <p:cNvSpPr txBox="1">
            <a:spLocks noChangeArrowheads="1"/>
          </p:cNvSpPr>
          <p:nvPr/>
        </p:nvSpPr>
        <p:spPr bwMode="auto">
          <a:xfrm>
            <a:off x="6019800" y="6029325"/>
            <a:ext cx="20826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 dirty="0"/>
              <a:t>n       n</a:t>
            </a:r>
            <a:r>
              <a:rPr lang="hu-HU" altLang="en-US" dirty="0"/>
              <a:t>-1     </a:t>
            </a:r>
            <a:r>
              <a:rPr lang="hu-HU" altLang="en-US" i="1" dirty="0" smtClean="0"/>
              <a:t>n</a:t>
            </a:r>
            <a:r>
              <a:rPr lang="hu-HU" altLang="en-US" dirty="0" smtClean="0"/>
              <a:t>-2</a:t>
            </a:r>
            <a:endParaRPr lang="hu-HU" altLang="en-US" dirty="0"/>
          </a:p>
        </p:txBody>
      </p:sp>
      <p:sp>
        <p:nvSpPr>
          <p:cNvPr id="22540" name="Oval 13"/>
          <p:cNvSpPr>
            <a:spLocks noChangeArrowheads="1"/>
          </p:cNvSpPr>
          <p:nvPr/>
        </p:nvSpPr>
        <p:spPr bwMode="auto">
          <a:xfrm>
            <a:off x="3048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42" name="Oval 21"/>
          <p:cNvSpPr>
            <a:spLocks noChangeArrowheads="1"/>
          </p:cNvSpPr>
          <p:nvPr/>
        </p:nvSpPr>
        <p:spPr bwMode="auto">
          <a:xfrm>
            <a:off x="1524000" y="5334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539" name="Oval 12"/>
          <p:cNvSpPr>
            <a:spLocks noChangeArrowheads="1"/>
          </p:cNvSpPr>
          <p:nvPr/>
        </p:nvSpPr>
        <p:spPr bwMode="auto">
          <a:xfrm>
            <a:off x="3108325" y="4114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3" name="Egyenes összekötő 2"/>
          <p:cNvCxnSpPr/>
          <p:nvPr/>
        </p:nvCxnSpPr>
        <p:spPr>
          <a:xfrm>
            <a:off x="6743700" y="2362200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>
            <a:off x="6561137" y="3067050"/>
            <a:ext cx="2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4048125" y="4248150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Ha </a:t>
            </a:r>
            <a:r>
              <a:rPr lang="en-US" i="1" u="sng" dirty="0" smtClean="0"/>
              <a:t>n</a:t>
            </a:r>
            <a:r>
              <a:rPr lang="en-US" u="sng" dirty="0" smtClean="0"/>
              <a:t> </a:t>
            </a:r>
            <a:r>
              <a:rPr lang="en-US" u="sng" dirty="0" err="1" smtClean="0"/>
              <a:t>nagy</a:t>
            </a:r>
            <a:r>
              <a:rPr lang="en-US" u="sng" dirty="0"/>
              <a:t>:</a:t>
            </a:r>
          </a:p>
        </p:txBody>
      </p:sp>
      <p:sp>
        <p:nvSpPr>
          <p:cNvPr id="30" name="Felhő 29"/>
          <p:cNvSpPr/>
          <p:nvPr/>
        </p:nvSpPr>
        <p:spPr>
          <a:xfrm>
            <a:off x="6987380" y="783560"/>
            <a:ext cx="2156620" cy="851505"/>
          </a:xfrm>
          <a:prstGeom prst="cloudCallout">
            <a:avLst>
              <a:gd name="adj1" fmla="val -22587"/>
              <a:gd name="adj2" fmla="val 71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églalap 31"/>
          <p:cNvSpPr/>
          <p:nvPr/>
        </p:nvSpPr>
        <p:spPr>
          <a:xfrm>
            <a:off x="8568817" y="1332540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H</a:t>
            </a:r>
            <a:endParaRPr lang="en-US" dirty="0"/>
          </a:p>
        </p:txBody>
      </p:sp>
      <p:sp>
        <p:nvSpPr>
          <p:cNvPr id="33" name="Ellipszis 32"/>
          <p:cNvSpPr/>
          <p:nvPr/>
        </p:nvSpPr>
        <p:spPr>
          <a:xfrm>
            <a:off x="8172342" y="1076416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zabadkézi sokszög 33"/>
          <p:cNvSpPr/>
          <p:nvPr/>
        </p:nvSpPr>
        <p:spPr>
          <a:xfrm>
            <a:off x="7397352" y="230833"/>
            <a:ext cx="809625" cy="914677"/>
          </a:xfrm>
          <a:custGeom>
            <a:avLst/>
            <a:gdLst>
              <a:gd name="connsiteX0" fmla="*/ 0 w 809625"/>
              <a:gd name="connsiteY0" fmla="*/ 914677 h 914677"/>
              <a:gd name="connsiteX1" fmla="*/ 314325 w 809625"/>
              <a:gd name="connsiteY1" fmla="*/ 277 h 914677"/>
              <a:gd name="connsiteX2" fmla="*/ 809625 w 809625"/>
              <a:gd name="connsiteY2" fmla="*/ 838477 h 91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914677">
                <a:moveTo>
                  <a:pt x="0" y="914677"/>
                </a:moveTo>
                <a:cubicBezTo>
                  <a:pt x="89694" y="463827"/>
                  <a:pt x="179388" y="12977"/>
                  <a:pt x="314325" y="277"/>
                </a:cubicBezTo>
                <a:cubicBezTo>
                  <a:pt x="449263" y="-12423"/>
                  <a:pt x="629444" y="413027"/>
                  <a:pt x="809625" y="83847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églalap 34"/>
          <p:cNvSpPr/>
          <p:nvPr/>
        </p:nvSpPr>
        <p:spPr>
          <a:xfrm>
            <a:off x="7877993" y="0"/>
            <a:ext cx="620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F </a:t>
            </a:r>
            <a:r>
              <a:rPr lang="hu-HU" altLang="en-US" baseline="46000" dirty="0" smtClean="0"/>
              <a:t>-1</a:t>
            </a:r>
            <a:endParaRPr lang="en-US" dirty="0"/>
          </a:p>
        </p:txBody>
      </p:sp>
      <p:sp>
        <p:nvSpPr>
          <p:cNvPr id="37" name="Szabadkézi sokszög 36"/>
          <p:cNvSpPr/>
          <p:nvPr/>
        </p:nvSpPr>
        <p:spPr>
          <a:xfrm>
            <a:off x="7424383" y="878202"/>
            <a:ext cx="730279" cy="643759"/>
          </a:xfrm>
          <a:custGeom>
            <a:avLst/>
            <a:gdLst>
              <a:gd name="connsiteX0" fmla="*/ 0 w 809625"/>
              <a:gd name="connsiteY0" fmla="*/ 914677 h 914677"/>
              <a:gd name="connsiteX1" fmla="*/ 314325 w 809625"/>
              <a:gd name="connsiteY1" fmla="*/ 277 h 914677"/>
              <a:gd name="connsiteX2" fmla="*/ 809625 w 809625"/>
              <a:gd name="connsiteY2" fmla="*/ 838477 h 914677"/>
              <a:gd name="connsiteX0" fmla="*/ 177758 w 987383"/>
              <a:gd name="connsiteY0" fmla="*/ 929224 h 929224"/>
              <a:gd name="connsiteX1" fmla="*/ 52388 w 987383"/>
              <a:gd name="connsiteY1" fmla="*/ 764078 h 929224"/>
              <a:gd name="connsiteX2" fmla="*/ 492083 w 987383"/>
              <a:gd name="connsiteY2" fmla="*/ 14824 h 929224"/>
              <a:gd name="connsiteX3" fmla="*/ 987383 w 987383"/>
              <a:gd name="connsiteY3" fmla="*/ 853024 h 929224"/>
              <a:gd name="connsiteX0" fmla="*/ 170933 w 980558"/>
              <a:gd name="connsiteY0" fmla="*/ 501650 h 501650"/>
              <a:gd name="connsiteX1" fmla="*/ 45563 w 980558"/>
              <a:gd name="connsiteY1" fmla="*/ 336504 h 501650"/>
              <a:gd name="connsiteX2" fmla="*/ 444314 w 980558"/>
              <a:gd name="connsiteY2" fmla="*/ 146808 h 501650"/>
              <a:gd name="connsiteX3" fmla="*/ 980558 w 980558"/>
              <a:gd name="connsiteY3" fmla="*/ 425450 h 501650"/>
              <a:gd name="connsiteX0" fmla="*/ 170933 w 775842"/>
              <a:gd name="connsiteY0" fmla="*/ 419708 h 643759"/>
              <a:gd name="connsiteX1" fmla="*/ 45563 w 775842"/>
              <a:gd name="connsiteY1" fmla="*/ 254562 h 643759"/>
              <a:gd name="connsiteX2" fmla="*/ 444314 w 775842"/>
              <a:gd name="connsiteY2" fmla="*/ 64866 h 643759"/>
              <a:gd name="connsiteX3" fmla="*/ 775842 w 775842"/>
              <a:gd name="connsiteY3" fmla="*/ 643759 h 643759"/>
              <a:gd name="connsiteX0" fmla="*/ 170933 w 775842"/>
              <a:gd name="connsiteY0" fmla="*/ 419708 h 643759"/>
              <a:gd name="connsiteX1" fmla="*/ 45563 w 775842"/>
              <a:gd name="connsiteY1" fmla="*/ 254562 h 643759"/>
              <a:gd name="connsiteX2" fmla="*/ 444314 w 775842"/>
              <a:gd name="connsiteY2" fmla="*/ 64866 h 643759"/>
              <a:gd name="connsiteX3" fmla="*/ 775842 w 775842"/>
              <a:gd name="connsiteY3" fmla="*/ 643759 h 643759"/>
              <a:gd name="connsiteX0" fmla="*/ 0 w 730279"/>
              <a:gd name="connsiteY0" fmla="*/ 254562 h 643759"/>
              <a:gd name="connsiteX1" fmla="*/ 398751 w 730279"/>
              <a:gd name="connsiteY1" fmla="*/ 64866 h 643759"/>
              <a:gd name="connsiteX2" fmla="*/ 730279 w 730279"/>
              <a:gd name="connsiteY2" fmla="*/ 643759 h 64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279" h="643759">
                <a:moveTo>
                  <a:pt x="0" y="254562"/>
                </a:moveTo>
                <a:cubicBezTo>
                  <a:pt x="45563" y="195422"/>
                  <a:pt x="277038" y="0"/>
                  <a:pt x="398751" y="64866"/>
                </a:cubicBezTo>
                <a:cubicBezTo>
                  <a:pt x="520464" y="129732"/>
                  <a:pt x="550098" y="218309"/>
                  <a:pt x="730279" y="643759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Ellipszis 35"/>
          <p:cNvSpPr/>
          <p:nvPr/>
        </p:nvSpPr>
        <p:spPr>
          <a:xfrm>
            <a:off x="7353192" y="1078180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Ellipszis 37"/>
          <p:cNvSpPr/>
          <p:nvPr/>
        </p:nvSpPr>
        <p:spPr>
          <a:xfrm>
            <a:off x="8092726" y="1474480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églalap 38"/>
          <p:cNvSpPr/>
          <p:nvPr/>
        </p:nvSpPr>
        <p:spPr>
          <a:xfrm>
            <a:off x="3262950" y="2856968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z</a:t>
            </a:r>
            <a:r>
              <a:rPr lang="hu-HU" altLang="en-US" baseline="-25000" dirty="0" smtClean="0"/>
              <a:t>0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 animBg="1"/>
      <p:bldP spid="22541" grpId="0" animBg="1"/>
      <p:bldP spid="22543" grpId="0" animBg="1"/>
      <p:bldP spid="22544" grpId="0" animBg="1"/>
      <p:bldP spid="22545" grpId="0" animBg="1"/>
      <p:bldP spid="22546" grpId="0" animBg="1"/>
      <p:bldP spid="22547" grpId="0" animBg="1"/>
      <p:bldP spid="22548" grpId="0" animBg="1"/>
      <p:bldP spid="22549" grpId="0" animBg="1"/>
      <p:bldP spid="22550" grpId="0" animBg="1"/>
      <p:bldP spid="22542" grpId="0" animBg="1"/>
      <p:bldP spid="225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0002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Többértékű leképzés</a:t>
            </a:r>
            <a:r>
              <a:rPr lang="en-US" dirty="0" smtClean="0">
                <a:solidFill>
                  <a:srgbClr val="FF0000"/>
                </a:solidFill>
              </a:rPr>
              <a:t>: V</a:t>
            </a:r>
            <a:r>
              <a:rPr lang="hu-HU" dirty="0" smtClean="0">
                <a:solidFill>
                  <a:srgbClr val="FF0000"/>
                </a:solidFill>
              </a:rPr>
              <a:t>életlen bolyongás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453121" y="108138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z</a:t>
            </a:r>
            <a:r>
              <a:rPr lang="hu-HU" altLang="en-US" baseline="-25000" dirty="0"/>
              <a:t>0</a:t>
            </a:r>
            <a:endParaRPr lang="en-US" dirty="0"/>
          </a:p>
        </p:txBody>
      </p:sp>
      <p:cxnSp>
        <p:nvCxnSpPr>
          <p:cNvPr id="8" name="Egyenes összekötő nyíllal 7"/>
          <p:cNvCxnSpPr>
            <a:stCxn id="3" idx="3"/>
            <a:endCxn id="5" idx="7"/>
          </p:cNvCxnSpPr>
          <p:nvPr/>
        </p:nvCxnSpPr>
        <p:spPr>
          <a:xfrm flipH="1">
            <a:off x="1925978" y="1596932"/>
            <a:ext cx="895714" cy="6351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stCxn id="3" idx="5"/>
          </p:cNvCxnSpPr>
          <p:nvPr/>
        </p:nvCxnSpPr>
        <p:spPr>
          <a:xfrm>
            <a:off x="2929456" y="1596932"/>
            <a:ext cx="867867" cy="616136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13"/>
          <p:cNvSpPr>
            <a:spLocks noChangeArrowheads="1"/>
          </p:cNvSpPr>
          <p:nvPr/>
        </p:nvSpPr>
        <p:spPr bwMode="auto">
          <a:xfrm>
            <a:off x="2799374" y="14668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7" name="Téglalap 16"/>
          <p:cNvSpPr/>
          <p:nvPr/>
        </p:nvSpPr>
        <p:spPr>
          <a:xfrm>
            <a:off x="1890464" y="1543050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 smtClean="0">
                <a:sym typeface="Symbol" pitchFamily="18" charset="2"/>
              </a:rPr>
              <a:t>+</a:t>
            </a:r>
            <a:endParaRPr lang="en-US" dirty="0"/>
          </a:p>
        </p:txBody>
      </p:sp>
      <p:sp>
        <p:nvSpPr>
          <p:cNvPr id="18" name="Téglalap 17"/>
          <p:cNvSpPr/>
          <p:nvPr/>
        </p:nvSpPr>
        <p:spPr>
          <a:xfrm>
            <a:off x="3225823" y="1543049"/>
            <a:ext cx="455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>
                <a:sym typeface="Symbol" pitchFamily="18" charset="2"/>
              </a:rPr>
              <a:t>-</a:t>
            </a:r>
            <a:r>
              <a:rPr lang="hu-HU" altLang="en-US" dirty="0" smtClean="0">
                <a:sym typeface="Symbol" pitchFamily="18" charset="2"/>
              </a:rPr>
              <a:t></a:t>
            </a:r>
            <a:endParaRPr lang="en-US" dirty="0"/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996702" y="2905125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21" name="Egyenes összekötő nyíllal 20"/>
          <p:cNvCxnSpPr>
            <a:stCxn id="5" idx="0"/>
            <a:endCxn id="19" idx="7"/>
          </p:cNvCxnSpPr>
          <p:nvPr/>
        </p:nvCxnSpPr>
        <p:spPr>
          <a:xfrm flipH="1">
            <a:off x="1126784" y="2209800"/>
            <a:ext cx="745312" cy="71764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>
            <a:stCxn id="5" idx="0"/>
            <a:endCxn id="20" idx="1"/>
          </p:cNvCxnSpPr>
          <p:nvPr/>
        </p:nvCxnSpPr>
        <p:spPr>
          <a:xfrm>
            <a:off x="1872096" y="2209800"/>
            <a:ext cx="337541" cy="787586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1795896" y="2209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27" name="Egyenes összekötő nyíllal 26"/>
          <p:cNvCxnSpPr>
            <a:stCxn id="29" idx="6"/>
            <a:endCxn id="25" idx="7"/>
          </p:cNvCxnSpPr>
          <p:nvPr/>
        </p:nvCxnSpPr>
        <p:spPr>
          <a:xfrm flipH="1">
            <a:off x="3478545" y="2259059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3853288" y="2259059"/>
            <a:ext cx="657233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3757132" y="2182859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" name="Oval 13"/>
          <p:cNvSpPr>
            <a:spLocks noChangeArrowheads="1"/>
          </p:cNvSpPr>
          <p:nvPr/>
        </p:nvSpPr>
        <p:spPr bwMode="auto">
          <a:xfrm>
            <a:off x="481670" y="3708493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1413029" y="3708493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32" name="Egyenes összekötő nyíllal 31"/>
          <p:cNvCxnSpPr>
            <a:endCxn id="30" idx="7"/>
          </p:cNvCxnSpPr>
          <p:nvPr/>
        </p:nvCxnSpPr>
        <p:spPr>
          <a:xfrm flipH="1">
            <a:off x="611752" y="3041743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nyíllal 32"/>
          <p:cNvCxnSpPr>
            <a:endCxn id="31" idx="1"/>
          </p:cNvCxnSpPr>
          <p:nvPr/>
        </p:nvCxnSpPr>
        <p:spPr>
          <a:xfrm>
            <a:off x="1062695" y="3041743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13"/>
          <p:cNvSpPr>
            <a:spLocks noChangeArrowheads="1"/>
          </p:cNvSpPr>
          <p:nvPr/>
        </p:nvSpPr>
        <p:spPr bwMode="auto">
          <a:xfrm>
            <a:off x="2843638" y="371801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Oval 13"/>
          <p:cNvSpPr>
            <a:spLocks noChangeArrowheads="1"/>
          </p:cNvSpPr>
          <p:nvPr/>
        </p:nvSpPr>
        <p:spPr bwMode="auto">
          <a:xfrm>
            <a:off x="3774997" y="371801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36" name="Egyenes összekötő nyíllal 35"/>
          <p:cNvCxnSpPr>
            <a:endCxn id="34" idx="7"/>
          </p:cNvCxnSpPr>
          <p:nvPr/>
        </p:nvCxnSpPr>
        <p:spPr>
          <a:xfrm flipH="1">
            <a:off x="2973720" y="3051268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>
            <a:endCxn id="35" idx="1"/>
          </p:cNvCxnSpPr>
          <p:nvPr/>
        </p:nvCxnSpPr>
        <p:spPr>
          <a:xfrm>
            <a:off x="3424663" y="3051268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13"/>
          <p:cNvSpPr>
            <a:spLocks noChangeArrowheads="1"/>
          </p:cNvSpPr>
          <p:nvPr/>
        </p:nvSpPr>
        <p:spPr bwMode="auto">
          <a:xfrm>
            <a:off x="4010675" y="36957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9" name="Oval 13"/>
          <p:cNvSpPr>
            <a:spLocks noChangeArrowheads="1"/>
          </p:cNvSpPr>
          <p:nvPr/>
        </p:nvSpPr>
        <p:spPr bwMode="auto">
          <a:xfrm>
            <a:off x="4942034" y="36957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40" name="Egyenes összekötő nyíllal 39"/>
          <p:cNvCxnSpPr>
            <a:endCxn id="38" idx="7"/>
          </p:cNvCxnSpPr>
          <p:nvPr/>
        </p:nvCxnSpPr>
        <p:spPr>
          <a:xfrm flipH="1">
            <a:off x="4140757" y="3028950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>
            <a:endCxn id="39" idx="1"/>
          </p:cNvCxnSpPr>
          <p:nvPr/>
        </p:nvCxnSpPr>
        <p:spPr>
          <a:xfrm>
            <a:off x="4591700" y="3028950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1685770" y="370685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2617129" y="370685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45" name="Egyenes összekötő nyíllal 44"/>
          <p:cNvCxnSpPr>
            <a:endCxn id="43" idx="7"/>
          </p:cNvCxnSpPr>
          <p:nvPr/>
        </p:nvCxnSpPr>
        <p:spPr>
          <a:xfrm flipH="1">
            <a:off x="1815852" y="3040109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>
            <a:endCxn id="44" idx="1"/>
          </p:cNvCxnSpPr>
          <p:nvPr/>
        </p:nvCxnSpPr>
        <p:spPr>
          <a:xfrm>
            <a:off x="2266795" y="3040109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2187319" y="297506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1" name="Oval 13"/>
          <p:cNvSpPr>
            <a:spLocks noChangeArrowheads="1"/>
          </p:cNvSpPr>
          <p:nvPr/>
        </p:nvSpPr>
        <p:spPr bwMode="auto">
          <a:xfrm>
            <a:off x="4510521" y="2921186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4879229" y="1542692"/>
            <a:ext cx="3299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dirty="0" smtClean="0">
                <a:sym typeface="Symbol" pitchFamily="18" charset="2"/>
              </a:rPr>
              <a:t></a:t>
            </a:r>
            <a:r>
              <a:rPr lang="hu-HU" altLang="en-US" sz="2800" i="1" baseline="-25000" dirty="0"/>
              <a:t>n</a:t>
            </a:r>
            <a:r>
              <a:rPr lang="hu-HU" altLang="en-US" sz="2800" baseline="-25000" dirty="0"/>
              <a:t>+1</a:t>
            </a:r>
            <a:r>
              <a:rPr lang="hu-HU" altLang="en-US" sz="2800" dirty="0"/>
              <a:t> </a:t>
            </a:r>
            <a:r>
              <a:rPr lang="hu-HU" altLang="en-US" sz="2800" dirty="0">
                <a:sym typeface="Symbol" pitchFamily="18" charset="2"/>
              </a:rPr>
              <a:t>= </a:t>
            </a:r>
            <a:r>
              <a:rPr lang="hu-HU" altLang="en-US" sz="2800" i="1" baseline="-25000" dirty="0"/>
              <a:t>n</a:t>
            </a:r>
            <a:r>
              <a:rPr lang="hu-HU" altLang="en-US" sz="2800" dirty="0"/>
              <a:t>/2 + </a:t>
            </a:r>
            <a:r>
              <a:rPr lang="en-US" altLang="en-US" sz="2800" dirty="0"/>
              <a:t>{0|1}·</a:t>
            </a:r>
            <a:r>
              <a:rPr lang="en-US" altLang="en-US" sz="2800" dirty="0">
                <a:sym typeface="Symbol" pitchFamily="18" charset="2"/>
              </a:rPr>
              <a:t></a:t>
            </a:r>
            <a:r>
              <a:rPr lang="en-US" altLang="en-US" sz="2800" dirty="0"/>
              <a:t> </a:t>
            </a:r>
            <a:endParaRPr lang="hu-HU" altLang="en-US" sz="2800" baseline="-25000" dirty="0"/>
          </a:p>
        </p:txBody>
      </p:sp>
      <p:sp>
        <p:nvSpPr>
          <p:cNvPr id="53" name="Rectangle 34"/>
          <p:cNvSpPr>
            <a:spLocks noChangeArrowheads="1"/>
          </p:cNvSpPr>
          <p:nvPr/>
        </p:nvSpPr>
        <p:spPr bwMode="auto">
          <a:xfrm>
            <a:off x="4893688" y="2297186"/>
            <a:ext cx="40799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 err="1"/>
              <a:t>r</a:t>
            </a:r>
            <a:r>
              <a:rPr lang="hu-HU" altLang="en-US" sz="2800" i="1" baseline="-25000" dirty="0" err="1"/>
              <a:t>n</a:t>
            </a:r>
            <a:r>
              <a:rPr lang="hu-HU" altLang="en-US" sz="2800" baseline="-25000" dirty="0"/>
              <a:t>  </a:t>
            </a:r>
            <a:r>
              <a:rPr lang="hu-HU" altLang="en-US" sz="2800" dirty="0">
                <a:sym typeface="Symbol" pitchFamily="18" charset="2"/>
              </a:rPr>
              <a:t> 1</a:t>
            </a:r>
            <a:endParaRPr lang="hu-HU" altLang="en-US" sz="2800" baseline="-25000" dirty="0"/>
          </a:p>
          <a:p>
            <a:r>
              <a:rPr lang="hu-HU" altLang="en-US" sz="2800" dirty="0" smtClean="0">
                <a:sym typeface="Symbol" pitchFamily="18" charset="2"/>
              </a:rPr>
              <a:t></a:t>
            </a:r>
            <a:r>
              <a:rPr lang="hu-HU" altLang="en-US" sz="2800" i="1" baseline="-25000" dirty="0"/>
              <a:t>n </a:t>
            </a:r>
            <a:r>
              <a:rPr lang="hu-HU" altLang="en-US" sz="2800" dirty="0">
                <a:sym typeface="Symbol" pitchFamily="18" charset="2"/>
              </a:rPr>
              <a:t> </a:t>
            </a:r>
            <a:r>
              <a:rPr lang="en-US" altLang="en-US" sz="2800" dirty="0"/>
              <a:t>{0|1}</a:t>
            </a:r>
            <a:r>
              <a:rPr lang="en-US" altLang="en-US" sz="2800" b="1" dirty="0"/>
              <a:t>.</a:t>
            </a:r>
            <a:r>
              <a:rPr lang="en-US" altLang="en-US" sz="2800" dirty="0"/>
              <a:t>{0|1}{0|1}... ·</a:t>
            </a:r>
            <a:r>
              <a:rPr lang="en-US" altLang="en-US" sz="2800" dirty="0">
                <a:sym typeface="Symbol" pitchFamily="18" charset="2"/>
              </a:rPr>
              <a:t></a:t>
            </a:r>
            <a:r>
              <a:rPr lang="en-US" altLang="en-US" sz="2800" dirty="0"/>
              <a:t> </a:t>
            </a:r>
            <a:endParaRPr lang="hu-HU" altLang="en-US" sz="2800" dirty="0"/>
          </a:p>
        </p:txBody>
      </p:sp>
      <p:sp>
        <p:nvSpPr>
          <p:cNvPr id="54" name="Text Box 35"/>
          <p:cNvSpPr txBox="1">
            <a:spLocks noChangeArrowheads="1"/>
          </p:cNvSpPr>
          <p:nvPr/>
        </p:nvSpPr>
        <p:spPr bwMode="auto">
          <a:xfrm>
            <a:off x="5825594" y="3114675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 dirty="0"/>
              <a:t>n       n</a:t>
            </a:r>
            <a:r>
              <a:rPr lang="hu-HU" altLang="en-US" dirty="0"/>
              <a:t>-1       </a:t>
            </a:r>
            <a:r>
              <a:rPr lang="hu-HU" altLang="en-US" i="1" dirty="0"/>
              <a:t>n</a:t>
            </a:r>
            <a:r>
              <a:rPr lang="hu-HU" altLang="en-US" dirty="0"/>
              <a:t>-2</a:t>
            </a:r>
          </a:p>
        </p:txBody>
      </p:sp>
      <p:sp>
        <p:nvSpPr>
          <p:cNvPr id="55" name="Text Box 36"/>
          <p:cNvSpPr txBox="1">
            <a:spLocks noChangeArrowheads="1"/>
          </p:cNvSpPr>
          <p:nvPr/>
        </p:nvSpPr>
        <p:spPr bwMode="auto">
          <a:xfrm>
            <a:off x="3341105" y="4120723"/>
            <a:ext cx="55675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b="1" dirty="0"/>
              <a:t>Nem lehet csak egy értékkel dolgozni </a:t>
            </a:r>
            <a:r>
              <a:rPr lang="hu-HU" altLang="en-US" b="1" dirty="0" smtClean="0"/>
              <a:t>???</a:t>
            </a:r>
          </a:p>
          <a:p>
            <a:r>
              <a:rPr lang="hu-HU" altLang="en-US" b="1" dirty="0" smtClean="0"/>
              <a:t>Mélységi feltárás szélességi helyett???</a:t>
            </a:r>
            <a:endParaRPr lang="hu-HU" altLang="en-US" b="1" dirty="0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3348463" y="296390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Szabadkézi sokszög 55"/>
          <p:cNvSpPr/>
          <p:nvPr/>
        </p:nvSpPr>
        <p:spPr>
          <a:xfrm>
            <a:off x="1472046" y="1676400"/>
            <a:ext cx="1409700" cy="3162300"/>
          </a:xfrm>
          <a:custGeom>
            <a:avLst/>
            <a:gdLst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76300 w 1409700"/>
              <a:gd name="connsiteY2" fmla="*/ 128587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704850 w 1409700"/>
              <a:gd name="connsiteY4" fmla="*/ 2638425 h 3162300"/>
              <a:gd name="connsiteX5" fmla="*/ 0 w 1409700"/>
              <a:gd name="connsiteY5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9700" h="3162300">
                <a:moveTo>
                  <a:pt x="1409700" y="0"/>
                </a:moveTo>
                <a:lnTo>
                  <a:pt x="552450" y="600075"/>
                </a:lnTo>
                <a:lnTo>
                  <a:pt x="838200" y="1228725"/>
                </a:lnTo>
                <a:lnTo>
                  <a:pt x="285750" y="1971675"/>
                </a:lnTo>
                <a:lnTo>
                  <a:pt x="704850" y="2638425"/>
                </a:lnTo>
                <a:lnTo>
                  <a:pt x="0" y="3162300"/>
                </a:ln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36"/>
          <p:cNvSpPr txBox="1">
            <a:spLocks noChangeArrowheads="1"/>
          </p:cNvSpPr>
          <p:nvPr/>
        </p:nvSpPr>
        <p:spPr bwMode="auto">
          <a:xfrm>
            <a:off x="87695" y="5340965"/>
            <a:ext cx="88859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en-US" dirty="0" smtClean="0"/>
              <a:t>Csak a </a:t>
            </a:r>
            <a:r>
              <a:rPr lang="hu-HU" altLang="en-US" b="1" dirty="0" smtClean="0"/>
              <a:t>+: </a:t>
            </a:r>
            <a:r>
              <a:rPr lang="hu-HU" altLang="en-US" dirty="0">
                <a:sym typeface="Symbol" pitchFamily="18" charset="2"/>
              </a:rPr>
              <a:t></a:t>
            </a:r>
            <a:r>
              <a:rPr lang="hu-HU" altLang="en-US" i="1" baseline="-25000" dirty="0"/>
              <a:t>n </a:t>
            </a:r>
            <a:r>
              <a:rPr lang="hu-HU" altLang="en-US" dirty="0">
                <a:sym typeface="Symbol" pitchFamily="18" charset="2"/>
              </a:rPr>
              <a:t> </a:t>
            </a:r>
            <a:r>
              <a:rPr lang="en-US" altLang="en-US" dirty="0" smtClean="0"/>
              <a:t>0.</a:t>
            </a:r>
            <a:r>
              <a:rPr lang="hu-HU" altLang="en-US" dirty="0" smtClean="0"/>
              <a:t>000</a:t>
            </a:r>
            <a:r>
              <a:rPr lang="en-US" altLang="en-US" dirty="0" smtClean="0"/>
              <a:t>... </a:t>
            </a:r>
            <a:r>
              <a:rPr lang="en-US" altLang="en-US" dirty="0"/>
              <a:t>·</a:t>
            </a:r>
            <a:r>
              <a:rPr lang="en-US" altLang="en-US" dirty="0">
                <a:sym typeface="Symbol" pitchFamily="18" charset="2"/>
              </a:rPr>
              <a:t></a:t>
            </a:r>
            <a:r>
              <a:rPr lang="en-US" altLang="en-US" dirty="0"/>
              <a:t> </a:t>
            </a:r>
            <a:r>
              <a:rPr lang="en-US" altLang="en-US" dirty="0" smtClean="0"/>
              <a:t>= 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err="1" smtClean="0"/>
              <a:t>Felv</a:t>
            </a:r>
            <a:r>
              <a:rPr lang="hu-HU" altLang="en-US" dirty="0" err="1" smtClean="0"/>
              <a:t>áltva</a:t>
            </a:r>
            <a:r>
              <a:rPr lang="hu-HU" altLang="en-US" dirty="0" smtClean="0"/>
              <a:t> +/-: </a:t>
            </a:r>
            <a:r>
              <a:rPr lang="hu-HU" altLang="en-US" dirty="0">
                <a:sym typeface="Symbol" pitchFamily="18" charset="2"/>
              </a:rPr>
              <a:t></a:t>
            </a:r>
            <a:r>
              <a:rPr lang="hu-HU" altLang="en-US" baseline="-25000" dirty="0" smtClean="0">
                <a:sym typeface="Symbol" pitchFamily="18" charset="2"/>
              </a:rPr>
              <a:t>2</a:t>
            </a:r>
            <a:r>
              <a:rPr lang="hu-HU" altLang="en-US" i="1" baseline="-25000" dirty="0" smtClean="0"/>
              <a:t>n </a:t>
            </a:r>
            <a:r>
              <a:rPr lang="hu-HU" altLang="en-US" dirty="0">
                <a:sym typeface="Symbol" pitchFamily="18" charset="2"/>
              </a:rPr>
              <a:t> </a:t>
            </a:r>
            <a:r>
              <a:rPr lang="en-US" altLang="en-US" dirty="0" smtClean="0"/>
              <a:t>1.</a:t>
            </a:r>
            <a:r>
              <a:rPr lang="hu-HU" altLang="en-US" dirty="0" smtClean="0"/>
              <a:t>0</a:t>
            </a:r>
            <a:r>
              <a:rPr lang="en-US" altLang="en-US" dirty="0" smtClean="0"/>
              <a:t>1</a:t>
            </a:r>
            <a:r>
              <a:rPr lang="hu-HU" altLang="en-US" dirty="0"/>
              <a:t>0</a:t>
            </a:r>
            <a:r>
              <a:rPr lang="en-US" altLang="en-US" dirty="0" smtClean="0"/>
              <a:t>1... </a:t>
            </a:r>
            <a:r>
              <a:rPr lang="en-US" altLang="en-US" dirty="0"/>
              <a:t>·</a:t>
            </a:r>
            <a:r>
              <a:rPr lang="en-US" altLang="en-US" dirty="0">
                <a:sym typeface="Symbol" pitchFamily="18" charset="2"/>
              </a:rPr>
              <a:t></a:t>
            </a:r>
            <a:r>
              <a:rPr lang="en-US" altLang="en-US" dirty="0"/>
              <a:t> = </a:t>
            </a:r>
            <a:r>
              <a:rPr lang="en-US" altLang="en-US" dirty="0" smtClean="0"/>
              <a:t>4</a:t>
            </a:r>
            <a:r>
              <a:rPr lang="en-US" altLang="en-US" dirty="0" smtClean="0">
                <a:sym typeface="Symbol" pitchFamily="18" charset="2"/>
              </a:rPr>
              <a:t>/3;  </a:t>
            </a:r>
            <a:r>
              <a:rPr lang="en-US" altLang="en-US" dirty="0" smtClean="0"/>
              <a:t> </a:t>
            </a:r>
            <a:r>
              <a:rPr lang="hu-HU" altLang="en-US" dirty="0" smtClean="0">
                <a:sym typeface="Symbol" pitchFamily="18" charset="2"/>
              </a:rPr>
              <a:t></a:t>
            </a:r>
            <a:r>
              <a:rPr lang="hu-HU" altLang="en-US" baseline="-25000" dirty="0" smtClean="0">
                <a:sym typeface="Symbol" pitchFamily="18" charset="2"/>
              </a:rPr>
              <a:t>2</a:t>
            </a:r>
            <a:r>
              <a:rPr lang="hu-HU" altLang="en-US" i="1" baseline="-25000" dirty="0" smtClean="0"/>
              <a:t>n</a:t>
            </a:r>
            <a:r>
              <a:rPr lang="en-US" altLang="en-US" i="1" baseline="-25000" dirty="0" smtClean="0"/>
              <a:t>+</a:t>
            </a:r>
            <a:r>
              <a:rPr lang="en-US" altLang="en-US" baseline="-25000" dirty="0" smtClean="0"/>
              <a:t>1</a:t>
            </a:r>
            <a:r>
              <a:rPr lang="hu-HU" altLang="en-US" i="1" baseline="-25000" dirty="0" smtClean="0"/>
              <a:t> </a:t>
            </a:r>
            <a:r>
              <a:rPr lang="hu-HU" altLang="en-US" dirty="0">
                <a:sym typeface="Symbol" pitchFamily="18" charset="2"/>
              </a:rPr>
              <a:t> </a:t>
            </a:r>
            <a:r>
              <a:rPr lang="en-US" altLang="en-US" dirty="0" smtClean="0"/>
              <a:t>0.1010... </a:t>
            </a:r>
            <a:r>
              <a:rPr lang="en-US" altLang="en-US" dirty="0"/>
              <a:t>·</a:t>
            </a:r>
            <a:r>
              <a:rPr lang="en-US" altLang="en-US" dirty="0">
                <a:sym typeface="Symbol" pitchFamily="18" charset="2"/>
              </a:rPr>
              <a:t></a:t>
            </a:r>
            <a:r>
              <a:rPr lang="en-US" altLang="en-US" dirty="0"/>
              <a:t> = </a:t>
            </a:r>
            <a:r>
              <a:rPr lang="en-US" altLang="en-US" dirty="0" smtClean="0"/>
              <a:t>2</a:t>
            </a:r>
            <a:r>
              <a:rPr lang="en-US" altLang="en-US" dirty="0" smtClean="0">
                <a:sym typeface="Symbol" pitchFamily="18" charset="2"/>
              </a:rPr>
              <a:t></a:t>
            </a:r>
            <a:r>
              <a:rPr lang="en-US" altLang="en-US" dirty="0">
                <a:sym typeface="Symbol" pitchFamily="18" charset="2"/>
              </a:rPr>
              <a:t>/</a:t>
            </a:r>
            <a:r>
              <a:rPr lang="en-US" altLang="en-US" dirty="0" smtClean="0">
                <a:sym typeface="Symbol" pitchFamily="18" charset="2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ym typeface="Symbol" pitchFamily="18" charset="2"/>
              </a:rPr>
              <a:t>V</a:t>
            </a:r>
            <a:r>
              <a:rPr lang="hu-HU" altLang="en-US" b="1" dirty="0" smtClean="0">
                <a:sym typeface="Symbol" pitchFamily="18" charset="2"/>
              </a:rPr>
              <a:t>életlenszerűen</a:t>
            </a:r>
            <a:r>
              <a:rPr lang="en-US" altLang="en-US" b="1" dirty="0" smtClean="0">
                <a:sym typeface="Symbol" pitchFamily="18" charset="2"/>
              </a:rPr>
              <a:t>!</a:t>
            </a:r>
            <a:r>
              <a:rPr lang="en-US" altLang="en-US" b="1" dirty="0" smtClean="0"/>
              <a:t> </a:t>
            </a:r>
            <a:endParaRPr lang="hu-HU" altLang="en-US" b="1" dirty="0"/>
          </a:p>
        </p:txBody>
      </p:sp>
    </p:spTree>
    <p:extLst>
      <p:ext uri="{BB962C8B-B14F-4D97-AF65-F5344CB8AC3E}">
        <p14:creationId xmlns:p14="http://schemas.microsoft.com/office/powerpoint/2010/main" val="9796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9" y="1874044"/>
            <a:ext cx="3703638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7" y="1874044"/>
            <a:ext cx="364331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66675" y="609600"/>
            <a:ext cx="75056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hu-HU" sz="3600" dirty="0" smtClean="0">
                <a:solidFill>
                  <a:srgbClr val="FF0000"/>
                </a:solidFill>
                <a:latin typeface="+mj-lt"/>
                <a:cs typeface="+mn-cs"/>
              </a:rPr>
              <a:t>(</a:t>
            </a:r>
            <a:r>
              <a:rPr lang="hu-HU" sz="3600" dirty="0" err="1" smtClean="0">
                <a:solidFill>
                  <a:srgbClr val="FF0000"/>
                </a:solidFill>
                <a:latin typeface="+mj-lt"/>
                <a:cs typeface="+mn-cs"/>
              </a:rPr>
              <a:t>Gaston</a:t>
            </a:r>
            <a:r>
              <a:rPr lang="hu-HU" sz="3600" dirty="0" smtClean="0">
                <a:solidFill>
                  <a:srgbClr val="FF0000"/>
                </a:solidFill>
                <a:latin typeface="+mj-lt"/>
                <a:cs typeface="+mn-cs"/>
              </a:rPr>
              <a:t>) </a:t>
            </a:r>
            <a:r>
              <a:rPr lang="hu-HU" sz="4400" dirty="0" smtClean="0">
                <a:solidFill>
                  <a:srgbClr val="FF0000"/>
                </a:solidFill>
                <a:latin typeface="+mj-lt"/>
                <a:cs typeface="+mn-cs"/>
              </a:rPr>
              <a:t>Julia halmaz  </a:t>
            </a:r>
          </a:p>
          <a:p>
            <a:pPr algn="ctr" eaLnBrk="0" hangingPunct="0">
              <a:defRPr/>
            </a:pPr>
            <a:r>
              <a:rPr lang="hu-HU" sz="4400" i="1" dirty="0" smtClean="0">
                <a:solidFill>
                  <a:srgbClr val="FF0000"/>
                </a:solidFill>
                <a:latin typeface="+mj-lt"/>
                <a:cs typeface="+mn-cs"/>
              </a:rPr>
              <a:t>F</a:t>
            </a:r>
            <a:r>
              <a:rPr lang="hu-HU" sz="4400" dirty="0" smtClean="0">
                <a:solidFill>
                  <a:srgbClr val="FF0000"/>
                </a:solidFill>
                <a:latin typeface="+mj-lt"/>
                <a:cs typeface="+mn-cs"/>
              </a:rPr>
              <a:t>: </a:t>
            </a:r>
            <a:r>
              <a:rPr lang="hu-HU" sz="4400" i="1" dirty="0" smtClean="0">
                <a:solidFill>
                  <a:srgbClr val="FF0000"/>
                </a:solidFill>
                <a:latin typeface="+mj-lt"/>
                <a:cs typeface="+mn-cs"/>
              </a:rPr>
              <a:t>z</a:t>
            </a:r>
            <a:r>
              <a:rPr lang="hu-HU" sz="4400" dirty="0" smtClean="0">
                <a:solidFill>
                  <a:srgbClr val="FF0000"/>
                </a:solidFill>
                <a:latin typeface="+mj-lt"/>
                <a:cs typeface="+mn-cs"/>
              </a:rPr>
              <a:t> </a:t>
            </a:r>
            <a:r>
              <a:rPr lang="hu-HU" sz="4400" dirty="0">
                <a:solidFill>
                  <a:srgbClr val="FF0000"/>
                </a:solidFill>
                <a:latin typeface="+mj-lt"/>
                <a:cs typeface="+mn-cs"/>
                <a:sym typeface="Symbol" pitchFamily="18" charset="2"/>
              </a:rPr>
              <a:t> </a:t>
            </a:r>
            <a:r>
              <a:rPr lang="hu-HU" sz="4400" i="1" dirty="0">
                <a:solidFill>
                  <a:srgbClr val="FF0000"/>
                </a:solidFill>
                <a:latin typeface="+mj-lt"/>
                <a:cs typeface="+mn-cs"/>
              </a:rPr>
              <a:t>z</a:t>
            </a:r>
            <a:r>
              <a:rPr lang="hu-HU" sz="4400" baseline="30000" dirty="0">
                <a:solidFill>
                  <a:srgbClr val="FF0000"/>
                </a:solidFill>
                <a:latin typeface="+mj-lt"/>
                <a:cs typeface="+mn-cs"/>
              </a:rPr>
              <a:t>2 </a:t>
            </a:r>
            <a:r>
              <a:rPr lang="hu-HU" sz="4400" dirty="0">
                <a:solidFill>
                  <a:srgbClr val="FF0000"/>
                </a:solidFill>
                <a:latin typeface="+mj-lt"/>
                <a:cs typeface="+mn-cs"/>
              </a:rPr>
              <a:t>+</a:t>
            </a:r>
            <a:r>
              <a:rPr lang="hu-HU" sz="4400" i="1" dirty="0">
                <a:solidFill>
                  <a:srgbClr val="FF0000"/>
                </a:solidFill>
                <a:latin typeface="+mj-lt"/>
                <a:cs typeface="+mn-cs"/>
              </a:rPr>
              <a:t> c</a:t>
            </a:r>
          </a:p>
        </p:txBody>
      </p:sp>
      <p:pic>
        <p:nvPicPr>
          <p:cNvPr id="17414" name="Picture 6" descr="Képtalálat a következőre: „gaston julia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99" y="66675"/>
            <a:ext cx="1571625" cy="208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hu-HU" sz="4400" dirty="0">
                <a:solidFill>
                  <a:srgbClr val="FF0000"/>
                </a:solidFill>
                <a:latin typeface="+mj-lt"/>
                <a:cs typeface="+mn-cs"/>
              </a:rPr>
              <a:t>Kitöltött Julia halmaz: </a:t>
            </a:r>
            <a:r>
              <a:rPr lang="hu-HU" sz="4400" dirty="0" smtClean="0">
                <a:solidFill>
                  <a:srgbClr val="FF0000"/>
                </a:solidFill>
                <a:latin typeface="+mj-lt"/>
                <a:cs typeface="+mn-cs"/>
              </a:rPr>
              <a:t>algoritmus</a:t>
            </a:r>
            <a:endParaRPr lang="hu-HU" sz="4400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457200" y="2057400"/>
            <a:ext cx="7837531" cy="41524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hu-HU" b="1" u="sng" dirty="0" err="1">
                <a:cs typeface="+mn-cs"/>
              </a:rPr>
              <a:t>FilledJuliaDraw</a:t>
            </a:r>
            <a:r>
              <a:rPr lang="hu-HU" b="1" u="sng" dirty="0">
                <a:cs typeface="+mn-cs"/>
              </a:rPr>
              <a:t> ( )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     FOR Y = 0 TO </a:t>
            </a:r>
            <a:r>
              <a:rPr lang="hu-HU" b="1" dirty="0" err="1">
                <a:cs typeface="+mn-cs"/>
              </a:rPr>
              <a:t>Ymax</a:t>
            </a:r>
            <a:r>
              <a:rPr lang="hu-HU" b="1" dirty="0">
                <a:cs typeface="+mn-cs"/>
              </a:rPr>
              <a:t> DO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FOR X = 0 TO </a:t>
            </a:r>
            <a:r>
              <a:rPr lang="hu-HU" b="1" dirty="0" err="1">
                <a:cs typeface="+mn-cs"/>
              </a:rPr>
              <a:t>Xmax</a:t>
            </a:r>
            <a:r>
              <a:rPr lang="hu-HU" b="1" dirty="0">
                <a:cs typeface="+mn-cs"/>
              </a:rPr>
              <a:t> DO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</a:t>
            </a:r>
            <a:r>
              <a:rPr lang="hu-HU" b="1" dirty="0" err="1">
                <a:cs typeface="+mn-cs"/>
              </a:rPr>
              <a:t>ViewportWindow</a:t>
            </a:r>
            <a:r>
              <a:rPr lang="hu-HU" b="1" dirty="0">
                <a:cs typeface="+mn-cs"/>
              </a:rPr>
              <a:t>(X,Y </a:t>
            </a:r>
            <a:r>
              <a:rPr lang="hu-H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</a:t>
            </a:r>
            <a:r>
              <a:rPr lang="hu-HU" b="1" dirty="0">
                <a:cs typeface="+mn-cs"/>
              </a:rPr>
              <a:t> x, y)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z = x + </a:t>
            </a:r>
            <a:r>
              <a:rPr lang="hu-HU" b="1" i="1" dirty="0" smtClean="0">
                <a:cs typeface="+mn-cs"/>
              </a:rPr>
              <a:t>i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y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FOR </a:t>
            </a:r>
            <a:r>
              <a:rPr lang="hu-HU" b="1" dirty="0" smtClean="0">
                <a:cs typeface="+mn-cs"/>
              </a:rPr>
              <a:t>n </a:t>
            </a:r>
            <a:r>
              <a:rPr lang="hu-HU" b="1" dirty="0">
                <a:cs typeface="+mn-cs"/>
              </a:rPr>
              <a:t>= 0 TO </a:t>
            </a:r>
            <a:r>
              <a:rPr lang="hu-HU" b="1" dirty="0"/>
              <a:t>“</a:t>
            </a:r>
            <a:r>
              <a:rPr lang="hu-HU" b="1" dirty="0" err="1"/>
              <a:t>infinity</a:t>
            </a:r>
            <a:r>
              <a:rPr lang="hu-HU" b="1" dirty="0"/>
              <a:t>”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DO z = z</a:t>
            </a:r>
            <a:r>
              <a:rPr lang="hu-HU" b="1" baseline="30000" dirty="0">
                <a:cs typeface="+mn-cs"/>
              </a:rPr>
              <a:t>2</a:t>
            </a:r>
            <a:r>
              <a:rPr lang="hu-HU" b="1" dirty="0">
                <a:cs typeface="+mn-cs"/>
              </a:rPr>
              <a:t> + c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IF |z| </a:t>
            </a:r>
            <a:r>
              <a:rPr lang="hu-HU" b="1" dirty="0" smtClean="0">
                <a:cs typeface="+mn-cs"/>
              </a:rPr>
              <a:t>&gt;</a:t>
            </a:r>
            <a:r>
              <a:rPr lang="en-US" b="1" dirty="0" smtClean="0">
                <a:cs typeface="+mn-cs"/>
              </a:rPr>
              <a:t>=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“</a:t>
            </a:r>
            <a:r>
              <a:rPr lang="hu-HU" b="1" dirty="0" err="1">
                <a:cs typeface="+mn-cs"/>
              </a:rPr>
              <a:t>infinity</a:t>
            </a:r>
            <a:r>
              <a:rPr lang="hu-HU" b="1" dirty="0">
                <a:cs typeface="+mn-cs"/>
              </a:rPr>
              <a:t>” THEN  WRITE(X,Y, </a:t>
            </a:r>
            <a:r>
              <a:rPr lang="hu-HU" b="1" dirty="0" err="1">
                <a:cs typeface="+mn-cs"/>
              </a:rPr>
              <a:t>white</a:t>
            </a:r>
            <a:r>
              <a:rPr lang="hu-HU" b="1" dirty="0">
                <a:cs typeface="+mn-cs"/>
              </a:rPr>
              <a:t>)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ELSE                                  </a:t>
            </a:r>
            <a:r>
              <a:rPr lang="en-US" b="1" dirty="0" smtClean="0">
                <a:cs typeface="+mn-cs"/>
              </a:rPr>
              <a:t>  </a:t>
            </a:r>
            <a:r>
              <a:rPr lang="hu-HU" b="1" dirty="0" smtClean="0">
                <a:cs typeface="+mn-cs"/>
              </a:rPr>
              <a:t>WRITE(X,Y</a:t>
            </a:r>
            <a:r>
              <a:rPr lang="hu-HU" b="1" dirty="0">
                <a:cs typeface="+mn-cs"/>
              </a:rPr>
              <a:t>, </a:t>
            </a:r>
            <a:r>
              <a:rPr lang="hu-HU" b="1" dirty="0" err="1">
                <a:cs typeface="+mn-cs"/>
              </a:rPr>
              <a:t>black</a:t>
            </a:r>
            <a:r>
              <a:rPr lang="hu-HU" b="1" dirty="0">
                <a:cs typeface="+mn-cs"/>
              </a:rPr>
              <a:t>)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ENDFOR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     ENDFOR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END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6629400" y="1524000"/>
            <a:ext cx="0" cy="133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6234112" y="2590800"/>
            <a:ext cx="2071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934200" y="1600200"/>
            <a:ext cx="10668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7086600" y="16002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7391400" y="16002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7696200" y="16002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6934200" y="17526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6934200" y="20574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7908925" y="2632075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dirty="0"/>
              <a:t>Re z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5867400" y="1371600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dirty="0" err="1"/>
              <a:t>Im</a:t>
            </a:r>
            <a:r>
              <a:rPr lang="hu-HU" altLang="en-US" dirty="0"/>
              <a:t> z</a:t>
            </a:r>
          </a:p>
        </p:txBody>
      </p:sp>
      <p:sp>
        <p:nvSpPr>
          <p:cNvPr id="24590" name="Text Box 16"/>
          <p:cNvSpPr txBox="1">
            <a:spLocks noChangeArrowheads="1"/>
          </p:cNvSpPr>
          <p:nvPr/>
        </p:nvSpPr>
        <p:spPr bwMode="auto">
          <a:xfrm>
            <a:off x="8001000" y="1447800"/>
            <a:ext cx="90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(X,Y)</a:t>
            </a:r>
          </a:p>
        </p:txBody>
      </p:sp>
      <p:sp>
        <p:nvSpPr>
          <p:cNvPr id="24591" name="Line 17"/>
          <p:cNvSpPr>
            <a:spLocks noChangeShapeType="1"/>
          </p:cNvSpPr>
          <p:nvPr/>
        </p:nvSpPr>
        <p:spPr bwMode="auto">
          <a:xfrm flipH="1">
            <a:off x="7620000" y="1676400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4825" y="84138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GPU implementáció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38125" y="2470220"/>
            <a:ext cx="8677274" cy="20005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uniform 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layout(location = 0) in 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cVertex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z0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{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vec4(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cVertex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0, 1);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z0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cVertex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 +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		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38125" y="4591140"/>
            <a:ext cx="8696325" cy="22006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uniform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vec2 c;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 vec2 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z0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hu-HU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9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{ 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vec2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z0;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for(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=0;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&lt;1000;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++) z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vec2(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z.x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z.x-z.y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*z.y,2*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z.x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z.y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+ c;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 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(</a:t>
            </a:r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dot(z,z) &lt; 100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? vec4(0, 0, 0, 1) : vec4(1, 1, 1, 1);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églalap 4"/>
          <p:cNvSpPr/>
          <p:nvPr/>
        </p:nvSpPr>
        <p:spPr>
          <a:xfrm>
            <a:off x="219074" y="1032868"/>
            <a:ext cx="869632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hu-HU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{ -1, -1,  1, -1,   1, 1,  -1, 1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  <a:p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glBufferData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(GL_ARRAY_BUFFER,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GL_STATIC_DRAW); 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glDrawArrays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(GL_TRIANGLE_FAN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0, 4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019924" y="2474685"/>
            <a:ext cx="186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Vertex </a:t>
            </a:r>
            <a:r>
              <a:rPr lang="en-US" i="1" dirty="0" err="1" smtClean="0"/>
              <a:t>shader</a:t>
            </a:r>
            <a:endParaRPr lang="en-US" i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6691528" y="4600995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Fragment </a:t>
            </a:r>
            <a:r>
              <a:rPr lang="en-US" i="1" dirty="0" err="1" smtClean="0"/>
              <a:t>shader</a:t>
            </a:r>
            <a:endParaRPr lang="en-US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970827" y="1041501"/>
            <a:ext cx="19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CPU program</a:t>
            </a:r>
            <a:endParaRPr lang="en-US" i="1" dirty="0"/>
          </a:p>
        </p:txBody>
      </p:sp>
      <p:sp>
        <p:nvSpPr>
          <p:cNvPr id="9" name="Téglalap 8"/>
          <p:cNvSpPr/>
          <p:nvPr/>
        </p:nvSpPr>
        <p:spPr>
          <a:xfrm>
            <a:off x="5338272" y="5157491"/>
            <a:ext cx="135325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b="1" dirty="0"/>
              <a:t>z = z</a:t>
            </a:r>
            <a:r>
              <a:rPr lang="hu-HU" b="1" baseline="30000" dirty="0"/>
              <a:t>2</a:t>
            </a:r>
            <a:r>
              <a:rPr lang="hu-HU" b="1" dirty="0"/>
              <a:t> + c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6014900" y="5619156"/>
            <a:ext cx="65860" cy="4177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6777037" y="3035720"/>
            <a:ext cx="0" cy="13366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6381749" y="4102520"/>
            <a:ext cx="2071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081837" y="3111920"/>
            <a:ext cx="10668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Ellipszis 9"/>
          <p:cNvSpPr/>
          <p:nvPr/>
        </p:nvSpPr>
        <p:spPr>
          <a:xfrm>
            <a:off x="7562850" y="3451444"/>
            <a:ext cx="90487" cy="1204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7081837" y="3871165"/>
            <a:ext cx="1077234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5"/>
          <p:cNvSpPr>
            <a:spLocks noChangeShapeType="1"/>
          </p:cNvSpPr>
          <p:nvPr/>
        </p:nvSpPr>
        <p:spPr bwMode="auto">
          <a:xfrm flipV="1">
            <a:off x="7081837" y="3100387"/>
            <a:ext cx="0" cy="78506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Ellipszis 25"/>
          <p:cNvSpPr/>
          <p:nvPr/>
        </p:nvSpPr>
        <p:spPr>
          <a:xfrm>
            <a:off x="8096250" y="3060919"/>
            <a:ext cx="90487" cy="12043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zis 26"/>
          <p:cNvSpPr/>
          <p:nvPr/>
        </p:nvSpPr>
        <p:spPr>
          <a:xfrm>
            <a:off x="8105775" y="3841969"/>
            <a:ext cx="90487" cy="12043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zis 27"/>
          <p:cNvSpPr/>
          <p:nvPr/>
        </p:nvSpPr>
        <p:spPr>
          <a:xfrm>
            <a:off x="7048500" y="3822919"/>
            <a:ext cx="90487" cy="12043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zis 28"/>
          <p:cNvSpPr/>
          <p:nvPr/>
        </p:nvSpPr>
        <p:spPr>
          <a:xfrm>
            <a:off x="7038975" y="3051394"/>
            <a:ext cx="90487" cy="120431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8234362" y="3673584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dirty="0"/>
              <a:t>Re z</a:t>
            </a: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6080760" y="2871787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dirty="0" err="1"/>
              <a:t>Im</a:t>
            </a:r>
            <a:r>
              <a:rPr lang="hu-HU" altLang="en-US" dirty="0"/>
              <a:t> z</a:t>
            </a:r>
          </a:p>
        </p:txBody>
      </p:sp>
    </p:spTree>
    <p:extLst>
      <p:ext uri="{BB962C8B-B14F-4D97-AF65-F5344CB8AC3E}">
        <p14:creationId xmlns:p14="http://schemas.microsoft.com/office/powerpoint/2010/main" val="38902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upload.wikimedia.org/wikipedia/commons/f/fd/Von_Koch_curv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88" y="2844883"/>
            <a:ext cx="1913523" cy="199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7762876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0000"/>
                </a:solidFill>
              </a:rPr>
              <a:t>(</a:t>
            </a:r>
            <a:r>
              <a:rPr lang="hu-HU" sz="3600" dirty="0" err="1" smtClean="0">
                <a:solidFill>
                  <a:srgbClr val="FF0000"/>
                </a:solidFill>
              </a:rPr>
              <a:t>Helge</a:t>
            </a:r>
            <a:r>
              <a:rPr lang="hu-HU" sz="3600" dirty="0" smtClean="0">
                <a:solidFill>
                  <a:srgbClr val="FF0000"/>
                </a:solidFill>
              </a:rPr>
              <a:t> von) </a:t>
            </a:r>
            <a:r>
              <a:rPr lang="hu-HU" dirty="0" smtClean="0">
                <a:solidFill>
                  <a:srgbClr val="FF0000"/>
                </a:solidFill>
              </a:rPr>
              <a:t>Koch görbe: </a:t>
            </a:r>
            <a:r>
              <a:rPr lang="hu-HU" dirty="0">
                <a:solidFill>
                  <a:srgbClr val="FF0000"/>
                </a:solidFill>
              </a:rPr>
              <a:t>hossz </a:t>
            </a:r>
            <a:r>
              <a:rPr lang="hu-HU" dirty="0" smtClean="0">
                <a:solidFill>
                  <a:srgbClr val="FF0000"/>
                </a:solidFill>
              </a:rPr>
              <a:t>végtelen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300242" y="3680459"/>
            <a:ext cx="8229600" cy="3040381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Véges tartományban végtelen hosszú:</a:t>
            </a:r>
          </a:p>
          <a:p>
            <a:pPr lvl="1"/>
            <a:r>
              <a:rPr lang="hu-HU" dirty="0" smtClean="0"/>
              <a:t>Dimenzió </a:t>
            </a:r>
            <a:r>
              <a:rPr lang="en-US" dirty="0" smtClean="0"/>
              <a:t>&gt; 1</a:t>
            </a:r>
            <a:endParaRPr lang="hu-HU" dirty="0" smtClean="0"/>
          </a:p>
          <a:p>
            <a:r>
              <a:rPr lang="hu-HU" dirty="0" smtClean="0"/>
              <a:t>Területe zérus</a:t>
            </a:r>
            <a:endParaRPr lang="en-US" dirty="0" smtClean="0"/>
          </a:p>
          <a:p>
            <a:pPr lvl="1"/>
            <a:r>
              <a:rPr lang="en-US" dirty="0" err="1" smtClean="0"/>
              <a:t>Dimen</a:t>
            </a:r>
            <a:r>
              <a:rPr lang="hu-HU" dirty="0" err="1" smtClean="0"/>
              <a:t>zió</a:t>
            </a:r>
            <a:r>
              <a:rPr lang="hu-HU" dirty="0" smtClean="0"/>
              <a:t> </a:t>
            </a:r>
            <a:r>
              <a:rPr lang="en-US" dirty="0" smtClean="0"/>
              <a:t>&lt; 2</a:t>
            </a:r>
            <a:endParaRPr lang="hu-HU" dirty="0" smtClean="0"/>
          </a:p>
          <a:p>
            <a:r>
              <a:rPr lang="en-US" dirty="0" err="1" smtClean="0"/>
              <a:t>Folytonos</a:t>
            </a:r>
            <a:endParaRPr lang="en-US" dirty="0" smtClean="0"/>
          </a:p>
          <a:p>
            <a:r>
              <a:rPr lang="hu-HU" dirty="0" smtClean="0"/>
              <a:t>Sehol sem differenciálható (tüskés)</a:t>
            </a:r>
          </a:p>
          <a:p>
            <a:r>
              <a:rPr lang="hu-HU" dirty="0" smtClean="0"/>
              <a:t>Önhasonló</a:t>
            </a:r>
            <a:endParaRPr lang="en-US" dirty="0"/>
          </a:p>
        </p:txBody>
      </p:sp>
      <p:sp>
        <p:nvSpPr>
          <p:cNvPr id="11" name="Line 1037"/>
          <p:cNvSpPr>
            <a:spLocks noChangeShapeType="1"/>
          </p:cNvSpPr>
          <p:nvPr/>
        </p:nvSpPr>
        <p:spPr bwMode="auto">
          <a:xfrm>
            <a:off x="620551" y="3053267"/>
            <a:ext cx="3370385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1038"/>
          <p:cNvSpPr>
            <a:spLocks/>
          </p:cNvSpPr>
          <p:nvPr/>
        </p:nvSpPr>
        <p:spPr bwMode="auto">
          <a:xfrm>
            <a:off x="640934" y="2107325"/>
            <a:ext cx="3370386" cy="943359"/>
          </a:xfrm>
          <a:custGeom>
            <a:avLst/>
            <a:gdLst>
              <a:gd name="T0" fmla="*/ 0 w 1104"/>
              <a:gd name="T1" fmla="*/ 363 h 363"/>
              <a:gd name="T2" fmla="*/ 336 w 1104"/>
              <a:gd name="T3" fmla="*/ 363 h 363"/>
              <a:gd name="T4" fmla="*/ 543 w 1104"/>
              <a:gd name="T5" fmla="*/ 0 h 363"/>
              <a:gd name="T6" fmla="*/ 768 w 1104"/>
              <a:gd name="T7" fmla="*/ 363 h 363"/>
              <a:gd name="T8" fmla="*/ 1104 w 1104"/>
              <a:gd name="T9" fmla="*/ 363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4"/>
              <a:gd name="T16" fmla="*/ 0 h 363"/>
              <a:gd name="T17" fmla="*/ 1104 w 1104"/>
              <a:gd name="T18" fmla="*/ 363 h 363"/>
              <a:gd name="connsiteX0" fmla="*/ 0 w 10000"/>
              <a:gd name="connsiteY0" fmla="*/ 10000 h 10000"/>
              <a:gd name="connsiteX1" fmla="*/ 3330 w 10000"/>
              <a:gd name="connsiteY1" fmla="*/ 10000 h 10000"/>
              <a:gd name="connsiteX2" fmla="*/ 4918 w 10000"/>
              <a:gd name="connsiteY2" fmla="*/ 0 h 10000"/>
              <a:gd name="connsiteX3" fmla="*/ 6957 w 10000"/>
              <a:gd name="connsiteY3" fmla="*/ 1000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3330 w 10000"/>
              <a:gd name="connsiteY1" fmla="*/ 10000 h 10000"/>
              <a:gd name="connsiteX2" fmla="*/ 4918 w 10000"/>
              <a:gd name="connsiteY2" fmla="*/ 0 h 10000"/>
              <a:gd name="connsiteX3" fmla="*/ 6618 w 10000"/>
              <a:gd name="connsiteY3" fmla="*/ 100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3330" y="10000"/>
                </a:lnTo>
                <a:lnTo>
                  <a:pt x="4918" y="0"/>
                </a:lnTo>
                <a:lnTo>
                  <a:pt x="6618" y="10000"/>
                </a:lnTo>
                <a:lnTo>
                  <a:pt x="10000" y="10000"/>
                </a:ln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Szabadkézi sokszög 1"/>
          <p:cNvSpPr/>
          <p:nvPr/>
        </p:nvSpPr>
        <p:spPr>
          <a:xfrm>
            <a:off x="641970" y="2098533"/>
            <a:ext cx="3323492" cy="967154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4248150" y="1861815"/>
                <a:ext cx="2694520" cy="7872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sz="2800" i="1">
                            <a:latin typeface="Cambria Math"/>
                          </a:rPr>
                          <m:t>𝑙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sSup>
                      <m:sSupPr>
                        <m:ctrlPr>
                          <a:rPr lang="hu-HU" sz="28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/>
                              </a:rPr>
                              <m:t>𝑙</m:t>
                            </m:r>
                          </m:e>
                          <m:sub>
                            <m:r>
                              <a:rPr lang="en-US" sz="28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d>
                          <m:dPr>
                            <m:ctrlPr>
                              <a:rPr lang="hu-HU" sz="28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hu-HU" sz="28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latin typeface="Cambria Math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800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>
                            <a:latin typeface="Cambria Math"/>
                          </a:rPr>
                          <m:t>𝑛</m:t>
                        </m:r>
                      </m:sup>
                    </m:sSup>
                    <m:groupChr>
                      <m:groupChrPr>
                        <m:chr m:val="→"/>
                        <m:vertJc m:val="bot"/>
                        <m:ctrlPr>
                          <a:rPr lang="hu-HU" sz="2800" b="0" i="1" smtClean="0">
                            <a:latin typeface="Cambria Math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/>
                          </a:rPr>
                          <m:t>  </m:t>
                        </m:r>
                      </m:e>
                    </m:groupCh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∞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1861815"/>
                <a:ext cx="2694520" cy="78720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zabadkézi sokszög 12"/>
          <p:cNvSpPr/>
          <p:nvPr/>
        </p:nvSpPr>
        <p:spPr>
          <a:xfrm>
            <a:off x="649590" y="2735579"/>
            <a:ext cx="1118250" cy="322488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abadkézi sokszög 13"/>
          <p:cNvSpPr/>
          <p:nvPr/>
        </p:nvSpPr>
        <p:spPr>
          <a:xfrm rot="17876990">
            <a:off x="1343294" y="2338771"/>
            <a:ext cx="1118250" cy="322488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zabadkézi sokszög 14"/>
          <p:cNvSpPr/>
          <p:nvPr/>
        </p:nvSpPr>
        <p:spPr>
          <a:xfrm rot="3487707">
            <a:off x="2160949" y="2333580"/>
            <a:ext cx="1118250" cy="322488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zabadkézi sokszög 15"/>
          <p:cNvSpPr/>
          <p:nvPr/>
        </p:nvSpPr>
        <p:spPr>
          <a:xfrm>
            <a:off x="2847212" y="2722925"/>
            <a:ext cx="1118250" cy="322488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koch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6" y="33337"/>
            <a:ext cx="1327150" cy="191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ng.hu/Root/Shared/Pictures/2016/01/04/hokristaly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48" y="2844883"/>
            <a:ext cx="1913524" cy="20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ng.hu/Root/Shared/Pictures/2016/01/04/hokristaly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87" y="4941455"/>
            <a:ext cx="1913524" cy="183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upload.wikimedia.org/wikipedia/commons/6/65/Kochsim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9591" y="1403611"/>
            <a:ext cx="3361730" cy="17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2" grpId="0" animBg="1"/>
      <p:bldP spid="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b/b1/Julia_set_%28ice%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92" y="826271"/>
            <a:ext cx="4294187" cy="322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Kitöltött Julia halmaz: kép</a:t>
            </a: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2177"/>
            <a:ext cx="4369592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upload.wikimedia.org/wikipedia/commons/thumb/d/d5/JSr07885.gif/220px-JSr07885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92" y="3775777"/>
            <a:ext cx="4002883" cy="301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kciógomb: Tovább vagy Következő 1">
            <a:hlinkClick r:id="rId6" action="ppaction://hlinkfile" highlightClick="1"/>
          </p:cNvPr>
          <p:cNvSpPr/>
          <p:nvPr/>
        </p:nvSpPr>
        <p:spPr>
          <a:xfrm>
            <a:off x="1571625" y="6019800"/>
            <a:ext cx="1552575" cy="76778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hu-HU" sz="4400" dirty="0">
                <a:solidFill>
                  <a:srgbClr val="FF0000"/>
                </a:solidFill>
                <a:latin typeface="+mj-lt"/>
                <a:cs typeface="+mn-cs"/>
              </a:rPr>
              <a:t>Julia halmaz inverz iterációval</a:t>
            </a:r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381000" y="2057400"/>
            <a:ext cx="5298696" cy="4367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hu-HU" b="1" u="sng" dirty="0" err="1">
                <a:cs typeface="+mn-cs"/>
              </a:rPr>
              <a:t>JuliaDrawInverseIterate</a:t>
            </a:r>
            <a:r>
              <a:rPr lang="hu-HU" b="1" u="sng" dirty="0">
                <a:cs typeface="+mn-cs"/>
              </a:rPr>
              <a:t> </a:t>
            </a:r>
            <a:r>
              <a:rPr lang="hu-HU" b="1" dirty="0">
                <a:cs typeface="+mn-cs"/>
              </a:rPr>
              <a:t>( ) </a:t>
            </a:r>
          </a:p>
          <a:p>
            <a:pPr eaLnBrk="0" hangingPunct="0">
              <a:defRPr/>
            </a:pPr>
            <a:r>
              <a:rPr lang="en-US" b="1" dirty="0">
                <a:cs typeface="+mn-cs"/>
              </a:rPr>
              <a:t> </a:t>
            </a:r>
            <a:r>
              <a:rPr lang="en-US" b="1" dirty="0" smtClean="0">
                <a:cs typeface="+mn-cs"/>
              </a:rPr>
              <a:t>    </a:t>
            </a:r>
            <a:r>
              <a:rPr lang="hu-HU" b="1" dirty="0" smtClean="0">
                <a:cs typeface="+mn-cs"/>
              </a:rPr>
              <a:t>Kezdeti </a:t>
            </a:r>
            <a:r>
              <a:rPr lang="hu-HU" b="1" dirty="0">
                <a:cs typeface="+mn-cs"/>
              </a:rPr>
              <a:t>z érték választás</a:t>
            </a:r>
          </a:p>
          <a:p>
            <a:pPr eaLnBrk="0" hangingPunct="0">
              <a:defRPr/>
            </a:pPr>
            <a:r>
              <a:rPr lang="en-US" sz="2200" b="1" dirty="0">
                <a:cs typeface="+mn-cs"/>
              </a:rPr>
              <a:t> </a:t>
            </a:r>
            <a:r>
              <a:rPr lang="en-US" sz="2200" b="1" dirty="0" smtClean="0">
                <a:cs typeface="+mn-cs"/>
              </a:rPr>
              <a:t>     </a:t>
            </a:r>
            <a:r>
              <a:rPr lang="hu-HU" sz="2200" b="1" dirty="0" smtClean="0">
                <a:cs typeface="+mn-cs"/>
              </a:rPr>
              <a:t>FOR n </a:t>
            </a:r>
            <a:r>
              <a:rPr lang="hu-HU" sz="2200" b="1" dirty="0">
                <a:cs typeface="+mn-cs"/>
              </a:rPr>
              <a:t>= 0 TO </a:t>
            </a:r>
            <a:r>
              <a:rPr lang="hu-HU" sz="2200" b="1" dirty="0"/>
              <a:t>“</a:t>
            </a:r>
            <a:r>
              <a:rPr lang="hu-HU" sz="2200" b="1" dirty="0" err="1"/>
              <a:t>infinity</a:t>
            </a:r>
            <a:r>
              <a:rPr lang="hu-HU" sz="2200" b="1" dirty="0"/>
              <a:t>”</a:t>
            </a:r>
            <a:r>
              <a:rPr lang="hu-HU" sz="2200" b="1" dirty="0" smtClean="0">
                <a:cs typeface="+mn-cs"/>
              </a:rPr>
              <a:t> </a:t>
            </a:r>
            <a:r>
              <a:rPr lang="hu-HU" sz="2200" b="1" dirty="0">
                <a:cs typeface="+mn-cs"/>
              </a:rPr>
              <a:t>DO </a:t>
            </a:r>
            <a:br>
              <a:rPr lang="hu-HU" sz="2200" b="1" dirty="0">
                <a:cs typeface="+mn-cs"/>
              </a:rPr>
            </a:br>
            <a:r>
              <a:rPr lang="hu-HU" b="1" dirty="0">
                <a:cs typeface="+mn-cs"/>
              </a:rPr>
              <a:t>	</a:t>
            </a:r>
            <a:r>
              <a:rPr lang="hu-HU" b="1" dirty="0" smtClean="0">
                <a:cs typeface="+mn-cs"/>
              </a:rPr>
              <a:t>x </a:t>
            </a:r>
            <a:r>
              <a:rPr lang="en-US" b="1" dirty="0">
                <a:cs typeface="+mn-cs"/>
              </a:rPr>
              <a:t>= Re z,   y = </a:t>
            </a:r>
            <a:r>
              <a:rPr lang="en-US" b="1" dirty="0" err="1">
                <a:cs typeface="+mn-cs"/>
              </a:rPr>
              <a:t>Im</a:t>
            </a:r>
            <a:r>
              <a:rPr lang="en-US" b="1" dirty="0">
                <a:cs typeface="+mn-cs"/>
              </a:rPr>
              <a:t> z</a:t>
            </a:r>
            <a:endParaRPr lang="hu-HU" b="1" dirty="0">
              <a:cs typeface="+mn-cs"/>
            </a:endParaRPr>
          </a:p>
          <a:p>
            <a:pPr eaLnBrk="0" hangingPunct="0">
              <a:defRPr/>
            </a:pPr>
            <a:r>
              <a:rPr lang="hu-HU" sz="2200" b="1" dirty="0">
                <a:cs typeface="+mn-cs"/>
              </a:rPr>
              <a:t>	</a:t>
            </a:r>
            <a:r>
              <a:rPr lang="hu-HU" sz="2200" b="1" dirty="0" smtClean="0">
                <a:cs typeface="+mn-cs"/>
              </a:rPr>
              <a:t>IF </a:t>
            </a:r>
            <a:r>
              <a:rPr lang="hu-HU" sz="2200" b="1" dirty="0" err="1" smtClean="0">
                <a:cs typeface="+mn-cs"/>
              </a:rPr>
              <a:t>InWindow</a:t>
            </a:r>
            <a:r>
              <a:rPr lang="hu-HU" sz="2200" b="1" dirty="0" smtClean="0">
                <a:cs typeface="+mn-cs"/>
              </a:rPr>
              <a:t>(x</a:t>
            </a:r>
            <a:r>
              <a:rPr lang="hu-HU" sz="2200" b="1" dirty="0">
                <a:cs typeface="+mn-cs"/>
              </a:rPr>
              <a:t>, y) </a:t>
            </a:r>
            <a:br>
              <a:rPr lang="hu-HU" sz="2200" b="1" dirty="0">
                <a:cs typeface="+mn-cs"/>
              </a:rPr>
            </a:br>
            <a:r>
              <a:rPr lang="hu-HU" sz="2200" b="1" dirty="0">
                <a:cs typeface="+mn-cs"/>
              </a:rPr>
              <a:t>	</a:t>
            </a:r>
            <a:r>
              <a:rPr lang="en-US" sz="2200" b="1" dirty="0">
                <a:cs typeface="+mn-cs"/>
              </a:rPr>
              <a:t> </a:t>
            </a:r>
            <a:r>
              <a:rPr lang="en-US" sz="2200" b="1" dirty="0" smtClean="0">
                <a:cs typeface="+mn-cs"/>
              </a:rPr>
              <a:t>     </a:t>
            </a:r>
            <a:r>
              <a:rPr lang="hu-HU" sz="2200" b="1" dirty="0" err="1" smtClean="0">
                <a:cs typeface="+mn-cs"/>
              </a:rPr>
              <a:t>WindowViewport</a:t>
            </a:r>
            <a:r>
              <a:rPr lang="hu-HU" sz="2200" b="1" dirty="0" smtClean="0">
                <a:cs typeface="+mn-cs"/>
              </a:rPr>
              <a:t>(x</a:t>
            </a:r>
            <a:r>
              <a:rPr lang="hu-HU" sz="2200" b="1" dirty="0">
                <a:cs typeface="+mn-cs"/>
              </a:rPr>
              <a:t>, y </a:t>
            </a:r>
            <a:r>
              <a:rPr lang="hu-HU" sz="2200" b="1" dirty="0">
                <a:cs typeface="+mn-cs"/>
                <a:sym typeface="Wingdings" pitchFamily="2" charset="2"/>
              </a:rPr>
              <a:t> </a:t>
            </a:r>
            <a:r>
              <a:rPr lang="hu-HU" sz="2200" b="1" dirty="0">
                <a:cs typeface="+mn-cs"/>
              </a:rPr>
              <a:t>X, Y) </a:t>
            </a:r>
            <a:br>
              <a:rPr lang="hu-HU" sz="2200" b="1" dirty="0">
                <a:cs typeface="+mn-cs"/>
              </a:rPr>
            </a:br>
            <a:r>
              <a:rPr lang="hu-HU" sz="2200" b="1" dirty="0">
                <a:cs typeface="+mn-cs"/>
              </a:rPr>
              <a:t>	</a:t>
            </a:r>
            <a:r>
              <a:rPr lang="en-US" sz="2200" b="1" dirty="0">
                <a:cs typeface="+mn-cs"/>
              </a:rPr>
              <a:t> </a:t>
            </a:r>
            <a:r>
              <a:rPr lang="en-US" sz="2200" b="1" dirty="0" smtClean="0">
                <a:cs typeface="+mn-cs"/>
              </a:rPr>
              <a:t>     </a:t>
            </a:r>
            <a:r>
              <a:rPr lang="hu-HU" sz="2000" b="1" dirty="0" smtClean="0"/>
              <a:t>WRITE(X,Y</a:t>
            </a:r>
            <a:r>
              <a:rPr lang="hu-HU" sz="2000" b="1" dirty="0"/>
              <a:t>, </a:t>
            </a:r>
            <a:r>
              <a:rPr lang="hu-HU" sz="2000" b="1" dirty="0" err="1"/>
              <a:t>black</a:t>
            </a:r>
            <a:r>
              <a:rPr lang="hu-HU" sz="2000" b="1" dirty="0"/>
              <a:t>) </a:t>
            </a:r>
            <a:endParaRPr lang="hu-HU" sz="2200" b="1" dirty="0">
              <a:cs typeface="+mn-cs"/>
            </a:endParaRPr>
          </a:p>
          <a:p>
            <a:pPr eaLnBrk="0" hangingPunct="0">
              <a:defRPr/>
            </a:pPr>
            <a:r>
              <a:rPr lang="hu-HU" sz="2200" b="1" dirty="0">
                <a:cs typeface="+mn-cs"/>
              </a:rPr>
              <a:t>	</a:t>
            </a:r>
            <a:r>
              <a:rPr lang="hu-HU" sz="2200" b="1" dirty="0" smtClean="0">
                <a:cs typeface="+mn-cs"/>
              </a:rPr>
              <a:t>ENDIF</a:t>
            </a:r>
            <a:r>
              <a:rPr lang="hu-HU" sz="2200" b="1" dirty="0">
                <a:cs typeface="+mn-cs"/>
              </a:rPr>
              <a:t/>
            </a:r>
            <a:br>
              <a:rPr lang="hu-HU" sz="2200" b="1" dirty="0">
                <a:cs typeface="+mn-cs"/>
              </a:rPr>
            </a:br>
            <a:r>
              <a:rPr lang="hu-HU" sz="2200" b="1" dirty="0">
                <a:cs typeface="+mn-cs"/>
              </a:rPr>
              <a:t>	</a:t>
            </a:r>
            <a:r>
              <a:rPr lang="hu-HU" sz="2200" b="1" dirty="0" smtClean="0">
                <a:cs typeface="+mn-cs"/>
              </a:rPr>
              <a:t>z </a:t>
            </a:r>
            <a:r>
              <a:rPr lang="hu-HU" sz="2200" b="1" dirty="0">
                <a:cs typeface="+mn-cs"/>
              </a:rPr>
              <a:t>= </a:t>
            </a:r>
            <a:r>
              <a:rPr lang="hu-HU" sz="2800" dirty="0">
                <a:cs typeface="+mn-cs"/>
                <a:sym typeface="Symbol" pitchFamily="18" charset="2"/>
              </a:rPr>
              <a:t></a:t>
            </a:r>
            <a:r>
              <a:rPr lang="hu-HU" sz="2200" b="1" dirty="0">
                <a:cs typeface="+mn-cs"/>
              </a:rPr>
              <a:t> </a:t>
            </a:r>
            <a:r>
              <a:rPr lang="hu-HU" sz="2200" b="1" dirty="0" err="1">
                <a:cs typeface="+mn-cs"/>
              </a:rPr>
              <a:t>z</a:t>
            </a:r>
            <a:r>
              <a:rPr lang="hu-HU" sz="2200" b="1" dirty="0">
                <a:cs typeface="+mn-cs"/>
              </a:rPr>
              <a:t> - c</a:t>
            </a:r>
          </a:p>
          <a:p>
            <a:pPr eaLnBrk="0" hangingPunct="0">
              <a:defRPr/>
            </a:pPr>
            <a:r>
              <a:rPr lang="hu-HU" sz="2200" b="1" dirty="0">
                <a:cs typeface="+mn-cs"/>
              </a:rPr>
              <a:t>	</a:t>
            </a:r>
            <a:r>
              <a:rPr lang="hu-HU" sz="2200" b="1" dirty="0" err="1" smtClean="0">
                <a:cs typeface="+mn-cs"/>
              </a:rPr>
              <a:t>if</a:t>
            </a:r>
            <a:r>
              <a:rPr lang="hu-HU" sz="2200" b="1" dirty="0" smtClean="0">
                <a:cs typeface="+mn-cs"/>
              </a:rPr>
              <a:t> </a:t>
            </a:r>
            <a:r>
              <a:rPr lang="hu-HU" sz="2200" b="1" dirty="0">
                <a:cs typeface="+mn-cs"/>
              </a:rPr>
              <a:t>(</a:t>
            </a:r>
            <a:r>
              <a:rPr lang="hu-HU" sz="2200" b="1" dirty="0" err="1" smtClean="0">
                <a:cs typeface="+mn-cs"/>
              </a:rPr>
              <a:t>rand</a:t>
            </a:r>
            <a:r>
              <a:rPr lang="en-US" sz="2200" b="1" dirty="0" smtClean="0">
                <a:cs typeface="+mn-cs"/>
              </a:rPr>
              <a:t>om</a:t>
            </a:r>
            <a:r>
              <a:rPr lang="hu-HU" sz="2200" b="1" dirty="0" smtClean="0">
                <a:cs typeface="+mn-cs"/>
              </a:rPr>
              <a:t>( </a:t>
            </a:r>
            <a:r>
              <a:rPr lang="hu-HU" sz="2200" b="1" dirty="0">
                <a:cs typeface="+mn-cs"/>
              </a:rPr>
              <a:t>) &gt; 0.5) </a:t>
            </a:r>
            <a:r>
              <a:rPr lang="en-US" sz="2200" b="1" dirty="0" smtClean="0">
                <a:cs typeface="+mn-cs"/>
              </a:rPr>
              <a:t> </a:t>
            </a:r>
            <a:r>
              <a:rPr lang="hu-HU" sz="2200" b="1" dirty="0" smtClean="0">
                <a:cs typeface="+mn-cs"/>
              </a:rPr>
              <a:t>z </a:t>
            </a:r>
            <a:r>
              <a:rPr lang="hu-HU" sz="2200" b="1" dirty="0">
                <a:cs typeface="+mn-cs"/>
              </a:rPr>
              <a:t>= </a:t>
            </a:r>
            <a:r>
              <a:rPr lang="hu-HU" sz="2200" b="1" dirty="0" err="1">
                <a:cs typeface="+mn-cs"/>
              </a:rPr>
              <a:t>-z</a:t>
            </a:r>
            <a:endParaRPr lang="hu-HU" sz="2200" b="1" dirty="0">
              <a:cs typeface="+mn-cs"/>
            </a:endParaRPr>
          </a:p>
          <a:p>
            <a:pPr eaLnBrk="0" hangingPunct="0">
              <a:defRPr/>
            </a:pPr>
            <a:r>
              <a:rPr lang="en-US" sz="2200" b="1" dirty="0">
                <a:cs typeface="+mn-cs"/>
              </a:rPr>
              <a:t> </a:t>
            </a:r>
            <a:r>
              <a:rPr lang="en-US" sz="2200" b="1" dirty="0" smtClean="0">
                <a:cs typeface="+mn-cs"/>
              </a:rPr>
              <a:t>     </a:t>
            </a:r>
            <a:r>
              <a:rPr lang="hu-HU" sz="2200" b="1" dirty="0" smtClean="0">
                <a:cs typeface="+mn-cs"/>
              </a:rPr>
              <a:t>ENDFOR</a:t>
            </a:r>
            <a:r>
              <a:rPr lang="hu-HU" sz="2200" b="1" dirty="0">
                <a:cs typeface="+mn-cs"/>
              </a:rPr>
              <a:t/>
            </a:r>
            <a:br>
              <a:rPr lang="hu-HU" sz="2200" b="1" dirty="0">
                <a:cs typeface="+mn-cs"/>
              </a:rPr>
            </a:br>
            <a:r>
              <a:rPr lang="hu-HU" b="1" dirty="0">
                <a:cs typeface="+mn-cs"/>
              </a:rPr>
              <a:t>END</a:t>
            </a:r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009775" y="48768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6248400" y="16764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5410200" y="2743200"/>
            <a:ext cx="251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6553200" y="1752600"/>
            <a:ext cx="10668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6705600" y="17526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7010400" y="17526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7315200" y="17526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35" name="Rectangle 11"/>
          <p:cNvSpPr>
            <a:spLocks noChangeArrowheads="1"/>
          </p:cNvSpPr>
          <p:nvPr/>
        </p:nvSpPr>
        <p:spPr bwMode="auto">
          <a:xfrm>
            <a:off x="6553200" y="19050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6553200" y="22098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7527925" y="2784475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Re z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5486400" y="1524000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Im z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620000" y="1600200"/>
            <a:ext cx="90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(X,Y)</a:t>
            </a:r>
          </a:p>
        </p:txBody>
      </p:sp>
      <p:sp>
        <p:nvSpPr>
          <p:cNvPr id="26640" name="Oval 17"/>
          <p:cNvSpPr>
            <a:spLocks noChangeArrowheads="1"/>
          </p:cNvSpPr>
          <p:nvPr/>
        </p:nvSpPr>
        <p:spPr bwMode="auto">
          <a:xfrm>
            <a:off x="7086600" y="35052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45" name="Line 16"/>
          <p:cNvSpPr>
            <a:spLocks noChangeShapeType="1"/>
          </p:cNvSpPr>
          <p:nvPr/>
        </p:nvSpPr>
        <p:spPr bwMode="auto">
          <a:xfrm flipH="1">
            <a:off x="7239000" y="1828800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V="1">
            <a:off x="6629400" y="2362200"/>
            <a:ext cx="2667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8" name="Line 24"/>
          <p:cNvSpPr>
            <a:spLocks noChangeShapeType="1"/>
          </p:cNvSpPr>
          <p:nvPr/>
        </p:nvSpPr>
        <p:spPr bwMode="auto">
          <a:xfrm>
            <a:off x="6934200" y="2362200"/>
            <a:ext cx="2667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9" name="Line 25"/>
          <p:cNvSpPr>
            <a:spLocks noChangeShapeType="1"/>
          </p:cNvSpPr>
          <p:nvPr/>
        </p:nvSpPr>
        <p:spPr bwMode="auto">
          <a:xfrm flipV="1">
            <a:off x="7239000" y="2209800"/>
            <a:ext cx="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0" name="Line 26"/>
          <p:cNvSpPr>
            <a:spLocks noChangeShapeType="1"/>
          </p:cNvSpPr>
          <p:nvPr/>
        </p:nvSpPr>
        <p:spPr bwMode="auto">
          <a:xfrm flipH="1" flipV="1">
            <a:off x="6934200" y="1524000"/>
            <a:ext cx="304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1" name="Rectangle 27"/>
          <p:cNvSpPr>
            <a:spLocks noChangeArrowheads="1"/>
          </p:cNvSpPr>
          <p:nvPr/>
        </p:nvSpPr>
        <p:spPr bwMode="auto">
          <a:xfrm>
            <a:off x="6324600" y="5562600"/>
            <a:ext cx="23352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 b="1" dirty="0"/>
              <a:t>Kezdeti </a:t>
            </a:r>
            <a:r>
              <a:rPr lang="hu-HU" altLang="en-US" b="1" i="1" dirty="0"/>
              <a:t>z</a:t>
            </a:r>
            <a:r>
              <a:rPr lang="hu-HU" altLang="en-US" b="1" dirty="0"/>
              <a:t> érték: </a:t>
            </a:r>
          </a:p>
          <a:p>
            <a:pPr algn="ctr"/>
            <a:r>
              <a:rPr lang="hu-HU" altLang="en-US" b="1" i="1" dirty="0"/>
              <a:t>z</a:t>
            </a:r>
            <a:r>
              <a:rPr lang="hu-HU" altLang="en-US" b="1" i="1" baseline="30000" dirty="0"/>
              <a:t>2</a:t>
            </a:r>
            <a:r>
              <a:rPr lang="hu-HU" altLang="en-US" b="1" i="1" dirty="0"/>
              <a:t> = z - c </a:t>
            </a:r>
            <a:r>
              <a:rPr lang="hu-HU" altLang="en-US" b="1" dirty="0"/>
              <a:t>gyöke</a:t>
            </a:r>
          </a:p>
        </p:txBody>
      </p:sp>
      <p:sp>
        <p:nvSpPr>
          <p:cNvPr id="26641" name="Oval 18"/>
          <p:cNvSpPr>
            <a:spLocks noChangeArrowheads="1"/>
          </p:cNvSpPr>
          <p:nvPr/>
        </p:nvSpPr>
        <p:spPr bwMode="auto">
          <a:xfrm>
            <a:off x="6553200" y="28956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42" name="Oval 19"/>
          <p:cNvSpPr>
            <a:spLocks noChangeArrowheads="1"/>
          </p:cNvSpPr>
          <p:nvPr/>
        </p:nvSpPr>
        <p:spPr bwMode="auto">
          <a:xfrm>
            <a:off x="6858000" y="22098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43" name="Oval 20"/>
          <p:cNvSpPr>
            <a:spLocks noChangeArrowheads="1"/>
          </p:cNvSpPr>
          <p:nvPr/>
        </p:nvSpPr>
        <p:spPr bwMode="auto">
          <a:xfrm>
            <a:off x="7162800" y="29718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44" name="Oval 21"/>
          <p:cNvSpPr>
            <a:spLocks noChangeArrowheads="1"/>
          </p:cNvSpPr>
          <p:nvPr/>
        </p:nvSpPr>
        <p:spPr bwMode="auto">
          <a:xfrm>
            <a:off x="7162800" y="20574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 flipV="1">
            <a:off x="6705600" y="3048000"/>
            <a:ext cx="4572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53587" y="32385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</a:rPr>
              <a:t>GPU implement</a:t>
            </a:r>
            <a:r>
              <a:rPr lang="hu-HU" dirty="0" smtClean="0">
                <a:solidFill>
                  <a:srgbClr val="FF0000"/>
                </a:solidFill>
              </a:rPr>
              <a:t>á</a:t>
            </a:r>
            <a:r>
              <a:rPr lang="en-US" dirty="0" smtClean="0">
                <a:solidFill>
                  <a:srgbClr val="FF0000"/>
                </a:solidFill>
              </a:rPr>
              <a:t>ci</a:t>
            </a:r>
            <a:r>
              <a:rPr lang="hu-HU" dirty="0" smtClean="0">
                <a:solidFill>
                  <a:srgbClr val="FF0000"/>
                </a:solidFill>
              </a:rPr>
              <a:t>ó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" name="Egyenes összekötő nyíllal 2"/>
          <p:cNvCxnSpPr>
            <a:stCxn id="34" idx="3"/>
            <a:endCxn id="8" idx="7"/>
          </p:cNvCxnSpPr>
          <p:nvPr/>
        </p:nvCxnSpPr>
        <p:spPr>
          <a:xfrm flipH="1">
            <a:off x="1624410" y="1596932"/>
            <a:ext cx="895714" cy="6351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nyíllal 3"/>
          <p:cNvCxnSpPr>
            <a:stCxn id="34" idx="5"/>
          </p:cNvCxnSpPr>
          <p:nvPr/>
        </p:nvCxnSpPr>
        <p:spPr>
          <a:xfrm>
            <a:off x="2627888" y="1596932"/>
            <a:ext cx="867867" cy="616136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695134" y="2905125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6" name="Egyenes összekötő nyíllal 5"/>
          <p:cNvCxnSpPr>
            <a:stCxn id="8" idx="0"/>
            <a:endCxn id="5" idx="7"/>
          </p:cNvCxnSpPr>
          <p:nvPr/>
        </p:nvCxnSpPr>
        <p:spPr>
          <a:xfrm flipH="1">
            <a:off x="825216" y="2209800"/>
            <a:ext cx="745312" cy="71764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>
            <a:stCxn id="8" idx="0"/>
            <a:endCxn id="28" idx="1"/>
          </p:cNvCxnSpPr>
          <p:nvPr/>
        </p:nvCxnSpPr>
        <p:spPr>
          <a:xfrm>
            <a:off x="1570528" y="2209800"/>
            <a:ext cx="337541" cy="787586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1494328" y="22098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9" name="Egyenes összekötő nyíllal 8"/>
          <p:cNvCxnSpPr>
            <a:stCxn id="11" idx="6"/>
            <a:endCxn id="30" idx="7"/>
          </p:cNvCxnSpPr>
          <p:nvPr/>
        </p:nvCxnSpPr>
        <p:spPr>
          <a:xfrm flipH="1">
            <a:off x="3176977" y="2259059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3551720" y="2259059"/>
            <a:ext cx="657233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3455564" y="218285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180102" y="3708493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111461" y="3708493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14" name="Egyenes összekötő nyíllal 13"/>
          <p:cNvCxnSpPr>
            <a:endCxn id="12" idx="7"/>
          </p:cNvCxnSpPr>
          <p:nvPr/>
        </p:nvCxnSpPr>
        <p:spPr>
          <a:xfrm flipH="1">
            <a:off x="310184" y="3041743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>
            <a:endCxn id="13" idx="1"/>
          </p:cNvCxnSpPr>
          <p:nvPr/>
        </p:nvCxnSpPr>
        <p:spPr>
          <a:xfrm>
            <a:off x="761127" y="3041743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2542070" y="371801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473429" y="371801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18" name="Egyenes összekötő nyíllal 17"/>
          <p:cNvCxnSpPr>
            <a:endCxn id="16" idx="7"/>
          </p:cNvCxnSpPr>
          <p:nvPr/>
        </p:nvCxnSpPr>
        <p:spPr>
          <a:xfrm flipH="1">
            <a:off x="2672152" y="3051268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>
            <a:endCxn id="17" idx="1"/>
          </p:cNvCxnSpPr>
          <p:nvPr/>
        </p:nvCxnSpPr>
        <p:spPr>
          <a:xfrm>
            <a:off x="3123095" y="3051268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3709107" y="36957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4640466" y="369570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22" name="Egyenes összekötő nyíllal 21"/>
          <p:cNvCxnSpPr>
            <a:endCxn id="20" idx="7"/>
          </p:cNvCxnSpPr>
          <p:nvPr/>
        </p:nvCxnSpPr>
        <p:spPr>
          <a:xfrm flipH="1">
            <a:off x="3839189" y="3028950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>
            <a:endCxn id="21" idx="1"/>
          </p:cNvCxnSpPr>
          <p:nvPr/>
        </p:nvCxnSpPr>
        <p:spPr>
          <a:xfrm>
            <a:off x="4290132" y="3028950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1384202" y="370685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2315561" y="370685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26" name="Egyenes összekötő nyíllal 25"/>
          <p:cNvCxnSpPr>
            <a:endCxn id="24" idx="7"/>
          </p:cNvCxnSpPr>
          <p:nvPr/>
        </p:nvCxnSpPr>
        <p:spPr>
          <a:xfrm flipH="1">
            <a:off x="1514284" y="3040109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>
            <a:endCxn id="25" idx="1"/>
          </p:cNvCxnSpPr>
          <p:nvPr/>
        </p:nvCxnSpPr>
        <p:spPr>
          <a:xfrm>
            <a:off x="1965227" y="3040109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1885751" y="297506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4208953" y="2921186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" name="Oval 13"/>
          <p:cNvSpPr>
            <a:spLocks noChangeArrowheads="1"/>
          </p:cNvSpPr>
          <p:nvPr/>
        </p:nvSpPr>
        <p:spPr bwMode="auto">
          <a:xfrm>
            <a:off x="3046895" y="296390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Téglalap 30"/>
          <p:cNvSpPr/>
          <p:nvPr/>
        </p:nvSpPr>
        <p:spPr>
          <a:xfrm>
            <a:off x="29336" y="1299915"/>
            <a:ext cx="4981575" cy="2669233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zabadkézi sokszög 31"/>
          <p:cNvSpPr/>
          <p:nvPr/>
        </p:nvSpPr>
        <p:spPr>
          <a:xfrm>
            <a:off x="1456228" y="1676399"/>
            <a:ext cx="1123950" cy="2524125"/>
          </a:xfrm>
          <a:custGeom>
            <a:avLst/>
            <a:gdLst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76300 w 1409700"/>
              <a:gd name="connsiteY2" fmla="*/ 128587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704850 w 1409700"/>
              <a:gd name="connsiteY4" fmla="*/ 263842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0 w 1409700"/>
              <a:gd name="connsiteY4" fmla="*/ 3162300 h 3162300"/>
              <a:gd name="connsiteX0" fmla="*/ 1123950 w 1123950"/>
              <a:gd name="connsiteY0" fmla="*/ 0 h 2524125"/>
              <a:gd name="connsiteX1" fmla="*/ 266700 w 1123950"/>
              <a:gd name="connsiteY1" fmla="*/ 600075 h 2524125"/>
              <a:gd name="connsiteX2" fmla="*/ 552450 w 1123950"/>
              <a:gd name="connsiteY2" fmla="*/ 1228725 h 2524125"/>
              <a:gd name="connsiteX3" fmla="*/ 0 w 1123950"/>
              <a:gd name="connsiteY3" fmla="*/ 1971675 h 2524125"/>
              <a:gd name="connsiteX4" fmla="*/ 381000 w 1123950"/>
              <a:gd name="connsiteY4" fmla="*/ 2524125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950" h="2524125">
                <a:moveTo>
                  <a:pt x="1123950" y="0"/>
                </a:moveTo>
                <a:lnTo>
                  <a:pt x="266700" y="600075"/>
                </a:lnTo>
                <a:lnTo>
                  <a:pt x="552450" y="1228725"/>
                </a:lnTo>
                <a:lnTo>
                  <a:pt x="0" y="1971675"/>
                </a:lnTo>
                <a:lnTo>
                  <a:pt x="381000" y="2524125"/>
                </a:ln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églalap 32"/>
          <p:cNvSpPr/>
          <p:nvPr/>
        </p:nvSpPr>
        <p:spPr>
          <a:xfrm>
            <a:off x="2151553" y="108138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z</a:t>
            </a:r>
            <a:r>
              <a:rPr lang="hu-HU" altLang="en-US" baseline="-25000" dirty="0"/>
              <a:t>0</a:t>
            </a:r>
            <a:endParaRPr lang="en-US" dirty="0"/>
          </a:p>
        </p:txBody>
      </p:sp>
      <p:sp>
        <p:nvSpPr>
          <p:cNvPr id="34" name="Oval 13"/>
          <p:cNvSpPr>
            <a:spLocks noChangeArrowheads="1"/>
          </p:cNvSpPr>
          <p:nvPr/>
        </p:nvSpPr>
        <p:spPr bwMode="auto">
          <a:xfrm>
            <a:off x="2497806" y="146685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Téglalap 34"/>
          <p:cNvSpPr/>
          <p:nvPr/>
        </p:nvSpPr>
        <p:spPr>
          <a:xfrm>
            <a:off x="1588896" y="1543050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 smtClean="0">
                <a:sym typeface="Symbol" pitchFamily="18" charset="2"/>
              </a:rPr>
              <a:t>+</a:t>
            </a:r>
            <a:endParaRPr lang="en-US" dirty="0"/>
          </a:p>
        </p:txBody>
      </p:sp>
      <p:sp>
        <p:nvSpPr>
          <p:cNvPr id="36" name="Téglalap 35"/>
          <p:cNvSpPr/>
          <p:nvPr/>
        </p:nvSpPr>
        <p:spPr>
          <a:xfrm>
            <a:off x="2924255" y="1543049"/>
            <a:ext cx="455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>
                <a:sym typeface="Symbol" pitchFamily="18" charset="2"/>
              </a:rPr>
              <a:t>-</a:t>
            </a:r>
            <a:r>
              <a:rPr lang="hu-HU" altLang="en-US" dirty="0" smtClean="0">
                <a:sym typeface="Symbol" pitchFamily="18" charset="2"/>
              </a:rPr>
              <a:t></a:t>
            </a:r>
            <a:endParaRPr lang="en-US" dirty="0"/>
          </a:p>
        </p:txBody>
      </p: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1491080" y="2206552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8" name="Oval 13"/>
          <p:cNvSpPr>
            <a:spLocks noChangeArrowheads="1"/>
          </p:cNvSpPr>
          <p:nvPr/>
        </p:nvSpPr>
        <p:spPr bwMode="auto">
          <a:xfrm>
            <a:off x="1380954" y="3703611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9" name="Oval 13"/>
          <p:cNvSpPr>
            <a:spLocks noChangeArrowheads="1"/>
          </p:cNvSpPr>
          <p:nvPr/>
        </p:nvSpPr>
        <p:spPr bwMode="auto">
          <a:xfrm>
            <a:off x="1882503" y="297182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3475520" y="2182859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4215433" y="292766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2" name="Oval 13"/>
          <p:cNvSpPr>
            <a:spLocks noChangeArrowheads="1"/>
          </p:cNvSpPr>
          <p:nvPr/>
        </p:nvSpPr>
        <p:spPr bwMode="auto">
          <a:xfrm>
            <a:off x="3053375" y="2970389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691886" y="2911605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176854" y="3714973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5" name="Oval 13"/>
          <p:cNvSpPr>
            <a:spLocks noChangeArrowheads="1"/>
          </p:cNvSpPr>
          <p:nvPr/>
        </p:nvSpPr>
        <p:spPr bwMode="auto">
          <a:xfrm>
            <a:off x="1108213" y="3714973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6" name="Téglalap 45"/>
          <p:cNvSpPr/>
          <p:nvPr/>
        </p:nvSpPr>
        <p:spPr>
          <a:xfrm>
            <a:off x="4476458" y="1362815"/>
            <a:ext cx="4572000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layout(location = 0) in 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zRoot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{ 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vec4(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zRoot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0, 1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7" name="Téglalap 46"/>
          <p:cNvSpPr/>
          <p:nvPr/>
        </p:nvSpPr>
        <p:spPr>
          <a:xfrm>
            <a:off x="4981573" y="2948127"/>
            <a:ext cx="406688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main() { 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vec4(0, 0, 0,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1);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8" name="Szövegdoboz 47"/>
          <p:cNvSpPr txBox="1"/>
          <p:nvPr/>
        </p:nvSpPr>
        <p:spPr>
          <a:xfrm>
            <a:off x="7181087" y="903301"/>
            <a:ext cx="186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Vertex </a:t>
            </a:r>
            <a:r>
              <a:rPr lang="en-US" i="1" dirty="0" err="1" smtClean="0"/>
              <a:t>shader</a:t>
            </a:r>
            <a:endParaRPr lang="en-US" i="1" dirty="0"/>
          </a:p>
        </p:txBody>
      </p:sp>
      <p:sp>
        <p:nvSpPr>
          <p:cNvPr id="49" name="Szövegdoboz 48"/>
          <p:cNvSpPr txBox="1"/>
          <p:nvPr/>
        </p:nvSpPr>
        <p:spPr>
          <a:xfrm>
            <a:off x="6725845" y="2499419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Fragment </a:t>
            </a:r>
            <a:r>
              <a:rPr lang="en-US" i="1" dirty="0" err="1" smtClean="0"/>
              <a:t>shader</a:t>
            </a:r>
            <a:endParaRPr lang="en-US" i="1" dirty="0"/>
          </a:p>
        </p:txBody>
      </p:sp>
      <p:sp>
        <p:nvSpPr>
          <p:cNvPr id="52" name="Line 16"/>
          <p:cNvSpPr>
            <a:spLocks noChangeShapeType="1"/>
          </p:cNvSpPr>
          <p:nvPr/>
        </p:nvSpPr>
        <p:spPr bwMode="auto">
          <a:xfrm flipV="1">
            <a:off x="6419561" y="4876606"/>
            <a:ext cx="215597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>
            <a:off x="1017075" y="5468967"/>
            <a:ext cx="7558464" cy="72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>
              <a:latin typeface="+mn-lt"/>
            </a:endParaRPr>
          </a:p>
        </p:txBody>
      </p:sp>
      <p:sp>
        <p:nvSpPr>
          <p:cNvPr id="54" name="Text Box 17"/>
          <p:cNvSpPr txBox="1">
            <a:spLocks noChangeArrowheads="1"/>
          </p:cNvSpPr>
          <p:nvPr/>
        </p:nvSpPr>
        <p:spPr bwMode="auto">
          <a:xfrm rot="16200000">
            <a:off x="8036961" y="5314428"/>
            <a:ext cx="1543011" cy="4616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sz="2400" dirty="0">
                <a:latin typeface="+mn-lt"/>
              </a:rPr>
              <a:t> </a:t>
            </a:r>
            <a:r>
              <a:rPr lang="hu-HU" altLang="hu-HU" sz="2400" dirty="0" err="1">
                <a:latin typeface="+mn-lt"/>
              </a:rPr>
              <a:t>rasztertár</a:t>
            </a:r>
            <a:endParaRPr lang="hu-HU" altLang="hu-HU" sz="2400" dirty="0">
              <a:latin typeface="+mn-lt"/>
            </a:endParaRP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391400" y="5086891"/>
            <a:ext cx="1038225" cy="1214355"/>
          </a:xfrm>
          <a:prstGeom prst="rect">
            <a:avLst/>
          </a:prstGeom>
          <a:solidFill>
            <a:srgbClr val="19FF1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dirty="0" err="1">
                <a:latin typeface="+mn-lt"/>
              </a:rPr>
              <a:t>F</a:t>
            </a:r>
            <a:r>
              <a:rPr lang="hu-HU" altLang="hu-HU" dirty="0" err="1" smtClean="0">
                <a:latin typeface="+mn-lt"/>
              </a:rPr>
              <a:t>ragment</a:t>
            </a:r>
            <a:endParaRPr lang="hu-HU" altLang="hu-HU" dirty="0">
              <a:latin typeface="+mn-lt"/>
            </a:endParaRPr>
          </a:p>
          <a:p>
            <a:pPr algn="ctr"/>
            <a:r>
              <a:rPr lang="en-US" altLang="hu-HU" dirty="0">
                <a:latin typeface="+mn-lt"/>
              </a:rPr>
              <a:t>s</a:t>
            </a:r>
            <a:r>
              <a:rPr lang="hu-HU" altLang="hu-HU" dirty="0" err="1" smtClean="0">
                <a:latin typeface="+mn-lt"/>
              </a:rPr>
              <a:t>hader</a:t>
            </a:r>
            <a:endParaRPr lang="hu-HU" altLang="hu-HU" dirty="0">
              <a:latin typeface="+mn-lt"/>
            </a:endParaRPr>
          </a:p>
        </p:txBody>
      </p:sp>
      <p:sp>
        <p:nvSpPr>
          <p:cNvPr id="56" name="Text Box 21"/>
          <p:cNvSpPr txBox="1">
            <a:spLocks noChangeArrowheads="1"/>
          </p:cNvSpPr>
          <p:nvPr/>
        </p:nvSpPr>
        <p:spPr bwMode="auto">
          <a:xfrm>
            <a:off x="7207386" y="4460218"/>
            <a:ext cx="1091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hu-HU" dirty="0" smtClean="0">
                <a:latin typeface="+mn-lt"/>
              </a:rPr>
              <a:t>Pixel cím</a:t>
            </a:r>
            <a:endParaRPr lang="hu-HU" altLang="hu-HU" dirty="0">
              <a:latin typeface="+mn-lt"/>
            </a:endParaRPr>
          </a:p>
        </p:txBody>
      </p:sp>
      <p:sp>
        <p:nvSpPr>
          <p:cNvPr id="57" name="Rectangle 10"/>
          <p:cNvSpPr>
            <a:spLocks noChangeArrowheads="1"/>
          </p:cNvSpPr>
          <p:nvPr/>
        </p:nvSpPr>
        <p:spPr bwMode="auto">
          <a:xfrm rot="16200000">
            <a:off x="5210224" y="5034991"/>
            <a:ext cx="1560143" cy="858528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hu-HU" dirty="0">
                <a:latin typeface="+mn-lt"/>
              </a:rPr>
              <a:t>V</a:t>
            </a:r>
            <a:r>
              <a:rPr lang="hu-HU" altLang="hu-HU" dirty="0" err="1" smtClean="0">
                <a:latin typeface="+mn-lt"/>
              </a:rPr>
              <a:t>ágás</a:t>
            </a:r>
            <a:r>
              <a:rPr lang="en-US" altLang="hu-HU" dirty="0" smtClean="0">
                <a:latin typeface="+mn-lt"/>
              </a:rPr>
              <a:t>, </a:t>
            </a:r>
            <a:r>
              <a:rPr lang="en-US" altLang="hu-HU" dirty="0" err="1" smtClean="0">
                <a:latin typeface="+mn-lt"/>
              </a:rPr>
              <a:t>homdiv</a:t>
            </a:r>
            <a:endParaRPr lang="hu-HU" altLang="hu-HU" dirty="0" smtClean="0">
              <a:latin typeface="+mn-lt"/>
            </a:endParaRPr>
          </a:p>
          <a:p>
            <a:pPr algn="ctr"/>
            <a:r>
              <a:rPr lang="hu-HU" altLang="hu-HU" dirty="0" err="1" smtClean="0">
                <a:latin typeface="+mn-lt"/>
              </a:rPr>
              <a:t>Viewport</a:t>
            </a:r>
            <a:r>
              <a:rPr lang="hu-HU" altLang="hu-HU" dirty="0" smtClean="0">
                <a:latin typeface="+mn-lt"/>
              </a:rPr>
              <a:t> </a:t>
            </a:r>
            <a:r>
              <a:rPr lang="hu-HU" altLang="hu-HU" dirty="0" err="1" smtClean="0">
                <a:latin typeface="+mn-lt"/>
              </a:rPr>
              <a:t>tr</a:t>
            </a:r>
            <a:r>
              <a:rPr lang="hu-HU" altLang="hu-HU" dirty="0" smtClean="0">
                <a:latin typeface="+mn-lt"/>
              </a:rPr>
              <a:t>.</a:t>
            </a:r>
          </a:p>
          <a:p>
            <a:pPr algn="ctr"/>
            <a:r>
              <a:rPr lang="hu-HU" altLang="hu-HU" dirty="0" err="1" smtClean="0">
                <a:latin typeface="+mn-lt"/>
              </a:rPr>
              <a:t>Raszterizáció</a:t>
            </a:r>
            <a:endParaRPr lang="hu-HU" altLang="hu-HU" dirty="0">
              <a:latin typeface="+mn-lt"/>
            </a:endParaRP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1739755" y="4684184"/>
            <a:ext cx="1017074" cy="15841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hu-HU" sz="2400" dirty="0" err="1" smtClean="0">
                <a:latin typeface="+mn-lt"/>
              </a:rPr>
              <a:t>vertex</a:t>
            </a:r>
            <a:r>
              <a:rPr lang="hu-HU" altLang="hu-HU" sz="2400" dirty="0" smtClean="0">
                <a:latin typeface="+mn-lt"/>
              </a:rPr>
              <a:t> </a:t>
            </a:r>
          </a:p>
          <a:p>
            <a:pPr algn="ctr"/>
            <a:r>
              <a:rPr lang="hu-HU" altLang="hu-HU" sz="2400" dirty="0" err="1" smtClean="0">
                <a:latin typeface="+mn-lt"/>
              </a:rPr>
              <a:t>shader</a:t>
            </a:r>
            <a:endParaRPr lang="hu-HU" altLang="hu-HU" sz="2400" dirty="0">
              <a:latin typeface="+mn-lt"/>
            </a:endParaRPr>
          </a:p>
        </p:txBody>
      </p:sp>
      <p:sp>
        <p:nvSpPr>
          <p:cNvPr id="59" name="Rectangle 8"/>
          <p:cNvSpPr>
            <a:spLocks noChangeArrowheads="1"/>
          </p:cNvSpPr>
          <p:nvPr/>
        </p:nvSpPr>
        <p:spPr bwMode="auto">
          <a:xfrm>
            <a:off x="3229105" y="4679322"/>
            <a:ext cx="1340562" cy="2083427"/>
          </a:xfrm>
          <a:prstGeom prst="rect">
            <a:avLst/>
          </a:prstGeom>
          <a:solidFill>
            <a:srgbClr val="FF8B8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hu-HU" sz="2400" dirty="0" smtClean="0">
              <a:latin typeface="+mn-lt"/>
            </a:endParaRPr>
          </a:p>
          <a:p>
            <a:pPr algn="ctr"/>
            <a:endParaRPr lang="en-US" altLang="hu-HU" sz="2400" dirty="0">
              <a:latin typeface="+mn-lt"/>
            </a:endParaRPr>
          </a:p>
          <a:p>
            <a:pPr algn="ctr"/>
            <a:endParaRPr lang="en-US" altLang="hu-HU" sz="2400" dirty="0" smtClean="0">
              <a:latin typeface="+mn-lt"/>
            </a:endParaRPr>
          </a:p>
          <a:p>
            <a:pPr algn="ctr"/>
            <a:r>
              <a:rPr lang="hu-HU" altLang="hu-HU" sz="2400" dirty="0" err="1" smtClean="0">
                <a:latin typeface="+mn-lt"/>
              </a:rPr>
              <a:t>geometry</a:t>
            </a:r>
            <a:endParaRPr lang="hu-HU" altLang="hu-HU" sz="2400" dirty="0" smtClean="0">
              <a:latin typeface="+mn-lt"/>
            </a:endParaRPr>
          </a:p>
          <a:p>
            <a:pPr algn="ctr"/>
            <a:r>
              <a:rPr lang="hu-HU" altLang="hu-HU" sz="2400" dirty="0" err="1" smtClean="0">
                <a:latin typeface="+mn-lt"/>
              </a:rPr>
              <a:t>shader</a:t>
            </a:r>
            <a:endParaRPr lang="hu-HU" altLang="hu-HU" sz="2400" dirty="0">
              <a:latin typeface="+mn-lt"/>
            </a:endParaRPr>
          </a:p>
        </p:txBody>
      </p:sp>
      <p:sp>
        <p:nvSpPr>
          <p:cNvPr id="60" name="Rectangle 8"/>
          <p:cNvSpPr>
            <a:spLocks noChangeArrowheads="1"/>
          </p:cNvSpPr>
          <p:nvPr/>
        </p:nvSpPr>
        <p:spPr bwMode="auto">
          <a:xfrm>
            <a:off x="77824" y="4676903"/>
            <a:ext cx="1017074" cy="21810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hu-HU" sz="2400" dirty="0" smtClean="0">
              <a:latin typeface="+mn-lt"/>
            </a:endParaRPr>
          </a:p>
          <a:p>
            <a:pPr algn="ctr"/>
            <a:endParaRPr lang="en-US" altLang="hu-HU" sz="2400" dirty="0">
              <a:latin typeface="+mn-lt"/>
            </a:endParaRPr>
          </a:p>
          <a:p>
            <a:pPr algn="ctr"/>
            <a:endParaRPr lang="en-US" altLang="hu-HU" sz="2400" dirty="0" smtClean="0">
              <a:latin typeface="+mn-lt"/>
            </a:endParaRPr>
          </a:p>
          <a:p>
            <a:pPr algn="ctr"/>
            <a:endParaRPr lang="en-US" altLang="hu-HU" sz="2400" dirty="0">
              <a:latin typeface="+mn-lt"/>
            </a:endParaRPr>
          </a:p>
          <a:p>
            <a:pPr algn="ctr"/>
            <a:r>
              <a:rPr lang="en-US" altLang="hu-HU" sz="2400" dirty="0" smtClean="0">
                <a:latin typeface="+mn-lt"/>
              </a:rPr>
              <a:t>CPU</a:t>
            </a:r>
            <a:endParaRPr lang="hu-HU" altLang="hu-HU" sz="2400" dirty="0">
              <a:latin typeface="+mn-lt"/>
            </a:endParaRPr>
          </a:p>
        </p:txBody>
      </p:sp>
      <p:sp>
        <p:nvSpPr>
          <p:cNvPr id="61" name="Oval 13"/>
          <p:cNvSpPr>
            <a:spLocks noChangeArrowheads="1"/>
          </p:cNvSpPr>
          <p:nvPr/>
        </p:nvSpPr>
        <p:spPr bwMode="auto">
          <a:xfrm>
            <a:off x="1415332" y="5086891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Oval 13"/>
          <p:cNvSpPr>
            <a:spLocks noChangeArrowheads="1"/>
          </p:cNvSpPr>
          <p:nvPr/>
        </p:nvSpPr>
        <p:spPr bwMode="auto">
          <a:xfrm>
            <a:off x="2928501" y="5116528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Szabadkézi sokszög 62"/>
          <p:cNvSpPr/>
          <p:nvPr/>
        </p:nvSpPr>
        <p:spPr>
          <a:xfrm>
            <a:off x="198899" y="4711628"/>
            <a:ext cx="723997" cy="1589072"/>
          </a:xfrm>
          <a:custGeom>
            <a:avLst/>
            <a:gdLst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76300 w 1409700"/>
              <a:gd name="connsiteY2" fmla="*/ 128587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704850 w 1409700"/>
              <a:gd name="connsiteY4" fmla="*/ 263842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0 w 1409700"/>
              <a:gd name="connsiteY4" fmla="*/ 3162300 h 3162300"/>
              <a:gd name="connsiteX0" fmla="*/ 1123950 w 1123950"/>
              <a:gd name="connsiteY0" fmla="*/ 0 h 2524125"/>
              <a:gd name="connsiteX1" fmla="*/ 266700 w 1123950"/>
              <a:gd name="connsiteY1" fmla="*/ 600075 h 2524125"/>
              <a:gd name="connsiteX2" fmla="*/ 552450 w 1123950"/>
              <a:gd name="connsiteY2" fmla="*/ 1228725 h 2524125"/>
              <a:gd name="connsiteX3" fmla="*/ 0 w 1123950"/>
              <a:gd name="connsiteY3" fmla="*/ 1971675 h 2524125"/>
              <a:gd name="connsiteX4" fmla="*/ 381000 w 1123950"/>
              <a:gd name="connsiteY4" fmla="*/ 2524125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950" h="2524125">
                <a:moveTo>
                  <a:pt x="1123950" y="0"/>
                </a:moveTo>
                <a:lnTo>
                  <a:pt x="266700" y="600075"/>
                </a:lnTo>
                <a:lnTo>
                  <a:pt x="552450" y="1228725"/>
                </a:lnTo>
                <a:lnTo>
                  <a:pt x="0" y="1971675"/>
                </a:lnTo>
                <a:lnTo>
                  <a:pt x="381000" y="2524125"/>
                </a:ln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13"/>
          <p:cNvSpPr>
            <a:spLocks noChangeArrowheads="1"/>
          </p:cNvSpPr>
          <p:nvPr/>
        </p:nvSpPr>
        <p:spPr bwMode="auto">
          <a:xfrm>
            <a:off x="874859" y="4663656"/>
            <a:ext cx="98169" cy="9594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5" name="Oval 13"/>
          <p:cNvSpPr>
            <a:spLocks noChangeArrowheads="1"/>
          </p:cNvSpPr>
          <p:nvPr/>
        </p:nvSpPr>
        <p:spPr bwMode="auto">
          <a:xfrm>
            <a:off x="477001" y="5410220"/>
            <a:ext cx="98169" cy="9594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6" name="Oval 13"/>
          <p:cNvSpPr>
            <a:spLocks noChangeArrowheads="1"/>
          </p:cNvSpPr>
          <p:nvPr/>
        </p:nvSpPr>
        <p:spPr bwMode="auto">
          <a:xfrm>
            <a:off x="144499" y="5908215"/>
            <a:ext cx="98169" cy="9594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7" name="Oval 13"/>
          <p:cNvSpPr>
            <a:spLocks noChangeArrowheads="1"/>
          </p:cNvSpPr>
          <p:nvPr/>
        </p:nvSpPr>
        <p:spPr bwMode="auto">
          <a:xfrm>
            <a:off x="291258" y="5071235"/>
            <a:ext cx="98169" cy="95944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68" name="Egyenes összekötő nyíllal 67"/>
          <p:cNvCxnSpPr/>
          <p:nvPr/>
        </p:nvCxnSpPr>
        <p:spPr>
          <a:xfrm flipH="1">
            <a:off x="3474904" y="4915824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68"/>
          <p:cNvCxnSpPr/>
          <p:nvPr/>
        </p:nvCxnSpPr>
        <p:spPr>
          <a:xfrm>
            <a:off x="3899386" y="4945461"/>
            <a:ext cx="511313" cy="647297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13"/>
          <p:cNvSpPr>
            <a:spLocks noChangeArrowheads="1"/>
          </p:cNvSpPr>
          <p:nvPr/>
        </p:nvSpPr>
        <p:spPr bwMode="auto">
          <a:xfrm>
            <a:off x="3773447" y="4839624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1" name="Oval 13"/>
          <p:cNvSpPr>
            <a:spLocks noChangeArrowheads="1"/>
          </p:cNvSpPr>
          <p:nvPr/>
        </p:nvSpPr>
        <p:spPr bwMode="auto">
          <a:xfrm>
            <a:off x="4360960" y="5584431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2" name="Oval 13"/>
          <p:cNvSpPr>
            <a:spLocks noChangeArrowheads="1"/>
          </p:cNvSpPr>
          <p:nvPr/>
        </p:nvSpPr>
        <p:spPr bwMode="auto">
          <a:xfrm>
            <a:off x="3351302" y="5627154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4" name="Oval 13"/>
          <p:cNvSpPr>
            <a:spLocks noChangeArrowheads="1"/>
          </p:cNvSpPr>
          <p:nvPr/>
        </p:nvSpPr>
        <p:spPr bwMode="auto">
          <a:xfrm>
            <a:off x="4685180" y="5252230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5" name="Oval 13"/>
          <p:cNvSpPr>
            <a:spLocks noChangeArrowheads="1"/>
          </p:cNvSpPr>
          <p:nvPr/>
        </p:nvSpPr>
        <p:spPr bwMode="auto">
          <a:xfrm>
            <a:off x="5337577" y="5239291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6" name="Oval 13"/>
          <p:cNvSpPr>
            <a:spLocks noChangeArrowheads="1"/>
          </p:cNvSpPr>
          <p:nvPr/>
        </p:nvSpPr>
        <p:spPr bwMode="auto">
          <a:xfrm>
            <a:off x="5017288" y="5239291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7" name="Oval 13"/>
          <p:cNvSpPr>
            <a:spLocks noChangeArrowheads="1"/>
          </p:cNvSpPr>
          <p:nvPr/>
        </p:nvSpPr>
        <p:spPr bwMode="auto">
          <a:xfrm>
            <a:off x="6524542" y="5280805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8" name="Oval 13"/>
          <p:cNvSpPr>
            <a:spLocks noChangeArrowheads="1"/>
          </p:cNvSpPr>
          <p:nvPr/>
        </p:nvSpPr>
        <p:spPr bwMode="auto">
          <a:xfrm>
            <a:off x="7176939" y="526786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9" name="Oval 13"/>
          <p:cNvSpPr>
            <a:spLocks noChangeArrowheads="1"/>
          </p:cNvSpPr>
          <p:nvPr/>
        </p:nvSpPr>
        <p:spPr bwMode="auto">
          <a:xfrm>
            <a:off x="6856650" y="526786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0" name="Szabadkézi sokszög 49"/>
          <p:cNvSpPr/>
          <p:nvPr/>
        </p:nvSpPr>
        <p:spPr>
          <a:xfrm>
            <a:off x="2897288" y="2039815"/>
            <a:ext cx="1753843" cy="3006970"/>
          </a:xfrm>
          <a:custGeom>
            <a:avLst/>
            <a:gdLst>
              <a:gd name="connsiteX0" fmla="*/ 1753843 w 1753843"/>
              <a:gd name="connsiteY0" fmla="*/ 0 h 3006970"/>
              <a:gd name="connsiteX1" fmla="*/ 777897 w 1753843"/>
              <a:gd name="connsiteY1" fmla="*/ 852854 h 3006970"/>
              <a:gd name="connsiteX2" fmla="*/ 65720 w 1753843"/>
              <a:gd name="connsiteY2" fmla="*/ 1925516 h 3006970"/>
              <a:gd name="connsiteX3" fmla="*/ 74512 w 1753843"/>
              <a:gd name="connsiteY3" fmla="*/ 3006970 h 300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3843" h="3006970">
                <a:moveTo>
                  <a:pt x="1753843" y="0"/>
                </a:moveTo>
                <a:cubicBezTo>
                  <a:pt x="1406547" y="265967"/>
                  <a:pt x="1059251" y="531935"/>
                  <a:pt x="777897" y="852854"/>
                </a:cubicBezTo>
                <a:cubicBezTo>
                  <a:pt x="496543" y="1173773"/>
                  <a:pt x="182951" y="1566497"/>
                  <a:pt x="65720" y="1925516"/>
                </a:cubicBezTo>
                <a:cubicBezTo>
                  <a:pt x="-51511" y="2284535"/>
                  <a:pt x="11500" y="2645752"/>
                  <a:pt x="74512" y="3006970"/>
                </a:cubicBezTo>
              </a:path>
            </a:pathLst>
          </a:custGeom>
          <a:noFill/>
          <a:ln w="57150"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2" grpId="0" animBg="1"/>
      <p:bldP spid="53" grpId="0" animBg="1"/>
      <p:bldP spid="54" grpId="0" animBg="1"/>
      <p:bldP spid="55" grpId="0" animBg="1"/>
      <p:bldP spid="56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5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CPU program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50146" y="3990974"/>
            <a:ext cx="8898310" cy="26314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hu-H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z = vec2(0.5, 0) +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sqrtComplex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(vec2(0.25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c.x</a:t>
            </a:r>
            <a:r>
              <a:rPr lang="hu-H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c.y</a:t>
            </a:r>
            <a:r>
              <a:rPr lang="hu-H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endParaRPr lang="hu-HU" sz="5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p = 0; p &lt;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nPackets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p++) {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nSeeds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nn-NO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nn-NO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(int i = 0; i &lt; </a:t>
            </a:r>
            <a:r>
              <a:rPr lang="nn-NO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nSeeds; </a:t>
            </a:r>
            <a:r>
              <a:rPr lang="nn-NO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i++) {</a:t>
            </a:r>
          </a:p>
          <a:p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z 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sqrtComplex(z 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- c) * (rand() &amp; 1 ? 1 : -1);</a:t>
            </a:r>
          </a:p>
          <a:p>
            <a:r>
              <a:rPr lang="hu-H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-z;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glBufferData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(GL_ARRAY_BUFFER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G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L_DYNAMIC_DRAW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hu-H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glDrawArrays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(GL_POINTS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0,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nSeeds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" name="Egyenes összekötő nyíllal 3"/>
          <p:cNvCxnSpPr>
            <a:stCxn id="34" idx="3"/>
            <a:endCxn id="9" idx="7"/>
          </p:cNvCxnSpPr>
          <p:nvPr/>
        </p:nvCxnSpPr>
        <p:spPr>
          <a:xfrm flipH="1">
            <a:off x="1624410" y="1298389"/>
            <a:ext cx="895714" cy="63518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>
            <a:stCxn id="34" idx="5"/>
          </p:cNvCxnSpPr>
          <p:nvPr/>
        </p:nvCxnSpPr>
        <p:spPr>
          <a:xfrm>
            <a:off x="2627888" y="1298389"/>
            <a:ext cx="867867" cy="616136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695134" y="2606582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7" name="Egyenes összekötő nyíllal 6"/>
          <p:cNvCxnSpPr>
            <a:stCxn id="9" idx="0"/>
            <a:endCxn id="6" idx="7"/>
          </p:cNvCxnSpPr>
          <p:nvPr/>
        </p:nvCxnSpPr>
        <p:spPr>
          <a:xfrm flipH="1">
            <a:off x="825216" y="1911257"/>
            <a:ext cx="745312" cy="71764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>
            <a:stCxn id="9" idx="0"/>
            <a:endCxn id="29" idx="1"/>
          </p:cNvCxnSpPr>
          <p:nvPr/>
        </p:nvCxnSpPr>
        <p:spPr>
          <a:xfrm>
            <a:off x="1570528" y="1911257"/>
            <a:ext cx="337541" cy="787586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494328" y="1911257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10" name="Egyenes összekötő nyíllal 9"/>
          <p:cNvCxnSpPr>
            <a:stCxn id="12" idx="6"/>
            <a:endCxn id="31" idx="7"/>
          </p:cNvCxnSpPr>
          <p:nvPr/>
        </p:nvCxnSpPr>
        <p:spPr>
          <a:xfrm flipH="1">
            <a:off x="3176977" y="1960516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3551720" y="1960516"/>
            <a:ext cx="657233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3455564" y="1884316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80102" y="340995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1111461" y="3409950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15" name="Egyenes összekötő nyíllal 14"/>
          <p:cNvCxnSpPr>
            <a:endCxn id="13" idx="7"/>
          </p:cNvCxnSpPr>
          <p:nvPr/>
        </p:nvCxnSpPr>
        <p:spPr>
          <a:xfrm flipH="1">
            <a:off x="310184" y="2743200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>
            <a:endCxn id="14" idx="1"/>
          </p:cNvCxnSpPr>
          <p:nvPr/>
        </p:nvCxnSpPr>
        <p:spPr>
          <a:xfrm>
            <a:off x="761127" y="2743200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2542070" y="341947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3473429" y="341947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19" name="Egyenes összekötő nyíllal 18"/>
          <p:cNvCxnSpPr>
            <a:endCxn id="17" idx="7"/>
          </p:cNvCxnSpPr>
          <p:nvPr/>
        </p:nvCxnSpPr>
        <p:spPr>
          <a:xfrm flipH="1">
            <a:off x="2672152" y="2752725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>
            <a:endCxn id="18" idx="1"/>
          </p:cNvCxnSpPr>
          <p:nvPr/>
        </p:nvCxnSpPr>
        <p:spPr>
          <a:xfrm>
            <a:off x="3123095" y="2752725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3709107" y="3397157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4640466" y="3397157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23" name="Egyenes összekötő nyíllal 22"/>
          <p:cNvCxnSpPr>
            <a:endCxn id="21" idx="7"/>
          </p:cNvCxnSpPr>
          <p:nvPr/>
        </p:nvCxnSpPr>
        <p:spPr>
          <a:xfrm flipH="1">
            <a:off x="3839189" y="2730407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>
            <a:endCxn id="22" idx="1"/>
          </p:cNvCxnSpPr>
          <p:nvPr/>
        </p:nvCxnSpPr>
        <p:spPr>
          <a:xfrm>
            <a:off x="4290132" y="2730407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13"/>
          <p:cNvSpPr>
            <a:spLocks noChangeArrowheads="1"/>
          </p:cNvSpPr>
          <p:nvPr/>
        </p:nvSpPr>
        <p:spPr bwMode="auto">
          <a:xfrm>
            <a:off x="1384202" y="3408316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2315561" y="3408316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27" name="Egyenes összekötő nyíllal 26"/>
          <p:cNvCxnSpPr>
            <a:endCxn id="25" idx="7"/>
          </p:cNvCxnSpPr>
          <p:nvPr/>
        </p:nvCxnSpPr>
        <p:spPr>
          <a:xfrm flipH="1">
            <a:off x="1514284" y="2741566"/>
            <a:ext cx="450943" cy="6890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endCxn id="26" idx="1"/>
          </p:cNvCxnSpPr>
          <p:nvPr/>
        </p:nvCxnSpPr>
        <p:spPr>
          <a:xfrm>
            <a:off x="1965227" y="2741566"/>
            <a:ext cx="372652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1885751" y="2676525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" name="Oval 13"/>
          <p:cNvSpPr>
            <a:spLocks noChangeArrowheads="1"/>
          </p:cNvSpPr>
          <p:nvPr/>
        </p:nvSpPr>
        <p:spPr bwMode="auto">
          <a:xfrm>
            <a:off x="4208953" y="2622643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Oval 13"/>
          <p:cNvSpPr>
            <a:spLocks noChangeArrowheads="1"/>
          </p:cNvSpPr>
          <p:nvPr/>
        </p:nvSpPr>
        <p:spPr bwMode="auto">
          <a:xfrm>
            <a:off x="3046895" y="2665366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2" name="Szabadkézi sokszög 31"/>
          <p:cNvSpPr/>
          <p:nvPr/>
        </p:nvSpPr>
        <p:spPr>
          <a:xfrm>
            <a:off x="1456228" y="1377856"/>
            <a:ext cx="1123950" cy="2524125"/>
          </a:xfrm>
          <a:custGeom>
            <a:avLst/>
            <a:gdLst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76300 w 1409700"/>
              <a:gd name="connsiteY2" fmla="*/ 128587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161925 w 1409700"/>
              <a:gd name="connsiteY3" fmla="*/ 20478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514350 w 1409700"/>
              <a:gd name="connsiteY4" fmla="*/ 265747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704850 w 1409700"/>
              <a:gd name="connsiteY4" fmla="*/ 2638425 h 3162300"/>
              <a:gd name="connsiteX5" fmla="*/ 0 w 1409700"/>
              <a:gd name="connsiteY5" fmla="*/ 3162300 h 3162300"/>
              <a:gd name="connsiteX0" fmla="*/ 1409700 w 1409700"/>
              <a:gd name="connsiteY0" fmla="*/ 0 h 3162300"/>
              <a:gd name="connsiteX1" fmla="*/ 552450 w 1409700"/>
              <a:gd name="connsiteY1" fmla="*/ 600075 h 3162300"/>
              <a:gd name="connsiteX2" fmla="*/ 838200 w 1409700"/>
              <a:gd name="connsiteY2" fmla="*/ 1228725 h 3162300"/>
              <a:gd name="connsiteX3" fmla="*/ 285750 w 1409700"/>
              <a:gd name="connsiteY3" fmla="*/ 1971675 h 3162300"/>
              <a:gd name="connsiteX4" fmla="*/ 0 w 1409700"/>
              <a:gd name="connsiteY4" fmla="*/ 3162300 h 3162300"/>
              <a:gd name="connsiteX0" fmla="*/ 1123950 w 1123950"/>
              <a:gd name="connsiteY0" fmla="*/ 0 h 2524125"/>
              <a:gd name="connsiteX1" fmla="*/ 266700 w 1123950"/>
              <a:gd name="connsiteY1" fmla="*/ 600075 h 2524125"/>
              <a:gd name="connsiteX2" fmla="*/ 552450 w 1123950"/>
              <a:gd name="connsiteY2" fmla="*/ 1228725 h 2524125"/>
              <a:gd name="connsiteX3" fmla="*/ 0 w 1123950"/>
              <a:gd name="connsiteY3" fmla="*/ 1971675 h 2524125"/>
              <a:gd name="connsiteX4" fmla="*/ 381000 w 1123950"/>
              <a:gd name="connsiteY4" fmla="*/ 2524125 h 252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3950" h="2524125">
                <a:moveTo>
                  <a:pt x="1123950" y="0"/>
                </a:moveTo>
                <a:lnTo>
                  <a:pt x="266700" y="600075"/>
                </a:lnTo>
                <a:lnTo>
                  <a:pt x="552450" y="1228725"/>
                </a:lnTo>
                <a:lnTo>
                  <a:pt x="0" y="1971675"/>
                </a:lnTo>
                <a:lnTo>
                  <a:pt x="381000" y="2524125"/>
                </a:lnTo>
              </a:path>
            </a:pathLst>
          </a:custGeom>
          <a:noFill/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églalap 32"/>
          <p:cNvSpPr/>
          <p:nvPr/>
        </p:nvSpPr>
        <p:spPr>
          <a:xfrm>
            <a:off x="2151553" y="782842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z</a:t>
            </a:r>
            <a:r>
              <a:rPr lang="hu-HU" altLang="en-US" baseline="-25000" dirty="0"/>
              <a:t>0</a:t>
            </a:r>
            <a:endParaRPr lang="en-US" dirty="0"/>
          </a:p>
        </p:txBody>
      </p:sp>
      <p:sp>
        <p:nvSpPr>
          <p:cNvPr id="34" name="Oval 13"/>
          <p:cNvSpPr>
            <a:spLocks noChangeArrowheads="1"/>
          </p:cNvSpPr>
          <p:nvPr/>
        </p:nvSpPr>
        <p:spPr bwMode="auto">
          <a:xfrm>
            <a:off x="2497806" y="1168307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5" name="Téglalap 34"/>
          <p:cNvSpPr/>
          <p:nvPr/>
        </p:nvSpPr>
        <p:spPr>
          <a:xfrm>
            <a:off x="1588896" y="1244507"/>
            <a:ext cx="526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 smtClean="0">
                <a:sym typeface="Symbol" pitchFamily="18" charset="2"/>
              </a:rPr>
              <a:t>+</a:t>
            </a:r>
            <a:endParaRPr lang="en-US" dirty="0"/>
          </a:p>
        </p:txBody>
      </p:sp>
      <p:sp>
        <p:nvSpPr>
          <p:cNvPr id="36" name="Téglalap 35"/>
          <p:cNvSpPr/>
          <p:nvPr/>
        </p:nvSpPr>
        <p:spPr>
          <a:xfrm>
            <a:off x="2924255" y="1244506"/>
            <a:ext cx="455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dirty="0">
                <a:sym typeface="Symbol" pitchFamily="18" charset="2"/>
              </a:rPr>
              <a:t>-</a:t>
            </a:r>
            <a:r>
              <a:rPr lang="hu-HU" altLang="en-US" dirty="0" smtClean="0">
                <a:sym typeface="Symbol" pitchFamily="18" charset="2"/>
              </a:rPr>
              <a:t></a:t>
            </a:r>
            <a:endParaRPr lang="en-US" dirty="0"/>
          </a:p>
        </p:txBody>
      </p:sp>
      <p:sp>
        <p:nvSpPr>
          <p:cNvPr id="37" name="Oval 13"/>
          <p:cNvSpPr>
            <a:spLocks noChangeArrowheads="1"/>
          </p:cNvSpPr>
          <p:nvPr/>
        </p:nvSpPr>
        <p:spPr bwMode="auto">
          <a:xfrm>
            <a:off x="1491080" y="1908009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8" name="Oval 13"/>
          <p:cNvSpPr>
            <a:spLocks noChangeArrowheads="1"/>
          </p:cNvSpPr>
          <p:nvPr/>
        </p:nvSpPr>
        <p:spPr bwMode="auto">
          <a:xfrm>
            <a:off x="1380954" y="3405068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9" name="Oval 13"/>
          <p:cNvSpPr>
            <a:spLocks noChangeArrowheads="1"/>
          </p:cNvSpPr>
          <p:nvPr/>
        </p:nvSpPr>
        <p:spPr bwMode="auto">
          <a:xfrm>
            <a:off x="1882503" y="2673277"/>
            <a:ext cx="152400" cy="1524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0" name="Oval 13"/>
          <p:cNvSpPr>
            <a:spLocks noChangeArrowheads="1"/>
          </p:cNvSpPr>
          <p:nvPr/>
        </p:nvSpPr>
        <p:spPr bwMode="auto">
          <a:xfrm>
            <a:off x="4215433" y="2629123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1" name="Oval 13"/>
          <p:cNvSpPr>
            <a:spLocks noChangeArrowheads="1"/>
          </p:cNvSpPr>
          <p:nvPr/>
        </p:nvSpPr>
        <p:spPr bwMode="auto">
          <a:xfrm>
            <a:off x="3053375" y="267184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2" name="Oval 13"/>
          <p:cNvSpPr>
            <a:spLocks noChangeArrowheads="1"/>
          </p:cNvSpPr>
          <p:nvPr/>
        </p:nvSpPr>
        <p:spPr bwMode="auto">
          <a:xfrm>
            <a:off x="691886" y="2613062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auto">
          <a:xfrm>
            <a:off x="176854" y="341643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4" name="Oval 13"/>
          <p:cNvSpPr>
            <a:spLocks noChangeArrowheads="1"/>
          </p:cNvSpPr>
          <p:nvPr/>
        </p:nvSpPr>
        <p:spPr bwMode="auto">
          <a:xfrm>
            <a:off x="1108213" y="3416430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6179820" y="2026144"/>
            <a:ext cx="23352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 b="1" dirty="0"/>
              <a:t>Kezdeti </a:t>
            </a:r>
            <a:r>
              <a:rPr lang="hu-HU" altLang="en-US" b="1" i="1" dirty="0"/>
              <a:t>z</a:t>
            </a:r>
            <a:r>
              <a:rPr lang="hu-HU" altLang="en-US" b="1" dirty="0"/>
              <a:t> érték: </a:t>
            </a:r>
          </a:p>
          <a:p>
            <a:pPr algn="ctr"/>
            <a:r>
              <a:rPr lang="hu-HU" altLang="en-US" b="1" i="1" dirty="0"/>
              <a:t>z</a:t>
            </a:r>
            <a:r>
              <a:rPr lang="hu-HU" altLang="en-US" b="1" i="1" baseline="30000" dirty="0"/>
              <a:t>2</a:t>
            </a:r>
            <a:r>
              <a:rPr lang="hu-HU" altLang="en-US" b="1" i="1" dirty="0"/>
              <a:t> = z - c </a:t>
            </a:r>
            <a:r>
              <a:rPr lang="hu-HU" altLang="en-US" b="1" dirty="0"/>
              <a:t>gyöke</a:t>
            </a:r>
          </a:p>
        </p:txBody>
      </p:sp>
      <p:cxnSp>
        <p:nvCxnSpPr>
          <p:cNvPr id="47" name="Egyenes összekötő nyíllal 46"/>
          <p:cNvCxnSpPr>
            <a:stCxn id="45" idx="2"/>
          </p:cNvCxnSpPr>
          <p:nvPr/>
        </p:nvCxnSpPr>
        <p:spPr>
          <a:xfrm flipH="1">
            <a:off x="5974080" y="2861169"/>
            <a:ext cx="1373347" cy="1207911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792480"/>
          </a:xfrm>
        </p:spPr>
        <p:txBody>
          <a:bodyPr/>
          <a:lstStyle/>
          <a:p>
            <a:r>
              <a:rPr lang="hu-HU" dirty="0" err="1">
                <a:solidFill>
                  <a:srgbClr val="FF0000"/>
                </a:solidFill>
              </a:rPr>
              <a:t>G</a:t>
            </a:r>
            <a:r>
              <a:rPr lang="hu-HU" dirty="0" err="1" smtClean="0">
                <a:solidFill>
                  <a:srgbClr val="FF0000"/>
                </a:solidFill>
              </a:rPr>
              <a:t>eometry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shader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66699" y="714316"/>
            <a:ext cx="8654583" cy="624786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uniform 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c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layout(points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in;</a:t>
            </a:r>
          </a:p>
          <a:p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layout(points, </a:t>
            </a:r>
            <a:r>
              <a:rPr lang="en-US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max_vertices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hu-HU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63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out;</a:t>
            </a:r>
          </a:p>
          <a:p>
            <a:endParaRPr lang="en-US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sqrtComplex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(vec2 z) {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length(z)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phi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atan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z.y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return vec2(cos(phi/2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sin(phi/2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)) 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(r);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{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63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[0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lang="en-US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gl_in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[0].</a:t>
            </a:r>
            <a:r>
              <a:rPr lang="en-US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.xy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vec4((</a:t>
            </a:r>
            <a:r>
              <a:rPr lang="en-US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zs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[0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]-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)/(</a:t>
            </a:r>
            <a:r>
              <a:rPr lang="en-US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/2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),0,1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EmitVertex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endParaRPr lang="en-US" sz="7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63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/2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++) {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z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sqrtComplex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] - c);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j = 1; j &lt;= 2;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j++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[2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+ j] = z;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vec4((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z-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)/(</a:t>
            </a:r>
            <a:r>
              <a:rPr lang="en-US" sz="16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/2</a:t>
            </a:r>
            <a:r>
              <a:rPr lang="en-US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),0,1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hu-HU" sz="1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EmitVertex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z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-z;</a:t>
            </a: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EndPrimitive</a:t>
            </a:r>
            <a:r>
              <a:rPr lang="en-US" sz="16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7139377" y="1319129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7523645" y="1319129"/>
            <a:ext cx="657233" cy="689068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7494164" y="1290554"/>
            <a:ext cx="152400" cy="152400"/>
          </a:xfrm>
          <a:prstGeom prst="ellipse">
            <a:avLst/>
          </a:prstGeom>
          <a:solidFill>
            <a:srgbClr val="FF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Szövegdoboz 8"/>
          <p:cNvSpPr txBox="1"/>
          <p:nvPr/>
        </p:nvSpPr>
        <p:spPr>
          <a:xfrm>
            <a:off x="7664517" y="10597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0</a:t>
            </a:r>
            <a:endParaRPr lang="en-US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686746" y="16425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1</a:t>
            </a:r>
            <a:endParaRPr lang="en-US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8170481" y="154653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</a:t>
            </a:r>
            <a:endParaRPr lang="en-US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6670513" y="2140136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7054781" y="2140136"/>
            <a:ext cx="439383" cy="711330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430733" y="285146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6556436" y="285146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6" name="Szövegdoboz 15"/>
          <p:cNvSpPr txBox="1"/>
          <p:nvPr/>
        </p:nvSpPr>
        <p:spPr>
          <a:xfrm>
            <a:off x="6463359" y="292766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3</a:t>
            </a:r>
            <a:endParaRPr lang="en-US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7321779" y="293017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4</a:t>
            </a:r>
            <a:endParaRPr lang="en-US" dirty="0"/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7025300" y="2030459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cxnSp>
        <p:nvCxnSpPr>
          <p:cNvPr id="19" name="Egyenes összekötő nyíllal 18"/>
          <p:cNvCxnSpPr/>
          <p:nvPr/>
        </p:nvCxnSpPr>
        <p:spPr>
          <a:xfrm flipH="1">
            <a:off x="7892041" y="2104262"/>
            <a:ext cx="430987" cy="72716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8276309" y="2104262"/>
            <a:ext cx="439383" cy="711330"/>
          </a:xfrm>
          <a:prstGeom prst="straightConnector1">
            <a:avLst/>
          </a:prstGeom>
          <a:ln w="38100">
            <a:solidFill>
              <a:srgbClr val="7FB44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8652261" y="2815592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7777964" y="2815592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3" name="Szövegdoboz 22"/>
          <p:cNvSpPr txBox="1"/>
          <p:nvPr/>
        </p:nvSpPr>
        <p:spPr>
          <a:xfrm>
            <a:off x="7722764" y="292766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5</a:t>
            </a:r>
            <a:endParaRPr lang="en-US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8559184" y="28917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6</a:t>
            </a:r>
            <a:endParaRPr lang="en-US" dirty="0"/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8187358" y="1987736"/>
            <a:ext cx="152400" cy="152400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Akciógomb: Tovább vagy Következő 24">
            <a:hlinkClick r:id="rId2" action="ppaction://hlinkfile" highlightClick="1"/>
          </p:cNvPr>
          <p:cNvSpPr/>
          <p:nvPr/>
        </p:nvSpPr>
        <p:spPr>
          <a:xfrm>
            <a:off x="7430733" y="85726"/>
            <a:ext cx="1443621" cy="4762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4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 animBg="1"/>
      <p:bldP spid="16" grpId="0"/>
      <p:bldP spid="17" grpId="0"/>
      <p:bldP spid="8" grpId="0" animBg="1"/>
      <p:bldP spid="21" grpId="0" animBg="1"/>
      <p:bldP spid="22" grpId="0" animBg="1"/>
      <p:bldP spid="23" grpId="0"/>
      <p:bldP spid="24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Julia halmaz összefüggése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4975"/>
            <a:ext cx="3703638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04975"/>
            <a:ext cx="3643313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981200" y="5514975"/>
            <a:ext cx="155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összefüggő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5334000" y="5438775"/>
            <a:ext cx="2498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/>
              <a:t>nem összefüggő, </a:t>
            </a:r>
          </a:p>
          <a:p>
            <a:pPr algn="ctr"/>
            <a:r>
              <a:rPr lang="hu-HU" altLang="en-US"/>
              <a:t>Cantor féle halmaz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elhő 38"/>
          <p:cNvSpPr/>
          <p:nvPr/>
        </p:nvSpPr>
        <p:spPr>
          <a:xfrm>
            <a:off x="1811216" y="140673"/>
            <a:ext cx="2658208" cy="1479004"/>
          </a:xfrm>
          <a:prstGeom prst="cloudCallout">
            <a:avLst>
              <a:gd name="adj1" fmla="val -22587"/>
              <a:gd name="adj2" fmla="val 71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88422" y="274638"/>
            <a:ext cx="4598377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Julia halmaz összefüggősége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24096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304800" y="1638296"/>
            <a:ext cx="4038600" cy="4343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77" name="Freeform 6"/>
          <p:cNvSpPr>
            <a:spLocks/>
          </p:cNvSpPr>
          <p:nvPr/>
        </p:nvSpPr>
        <p:spPr bwMode="auto">
          <a:xfrm>
            <a:off x="368300" y="2247896"/>
            <a:ext cx="3898900" cy="3302000"/>
          </a:xfrm>
          <a:custGeom>
            <a:avLst/>
            <a:gdLst>
              <a:gd name="T0" fmla="*/ 2147483647 w 2456"/>
              <a:gd name="T1" fmla="*/ 2147483647 h 2080"/>
              <a:gd name="T2" fmla="*/ 2147483647 w 2456"/>
              <a:gd name="T3" fmla="*/ 2147483647 h 2080"/>
              <a:gd name="T4" fmla="*/ 2147483647 w 2456"/>
              <a:gd name="T5" fmla="*/ 2147483647 h 2080"/>
              <a:gd name="T6" fmla="*/ 2147483647 w 2456"/>
              <a:gd name="T7" fmla="*/ 2147483647 h 2080"/>
              <a:gd name="T8" fmla="*/ 2147483647 w 2456"/>
              <a:gd name="T9" fmla="*/ 2147483647 h 2080"/>
              <a:gd name="T10" fmla="*/ 2147483647 w 2456"/>
              <a:gd name="T11" fmla="*/ 2147483647 h 2080"/>
              <a:gd name="T12" fmla="*/ 2147483647 w 2456"/>
              <a:gd name="T13" fmla="*/ 2147483647 h 2080"/>
              <a:gd name="T14" fmla="*/ 2147483647 w 2456"/>
              <a:gd name="T15" fmla="*/ 2147483647 h 2080"/>
              <a:gd name="T16" fmla="*/ 2147483647 w 2456"/>
              <a:gd name="T17" fmla="*/ 2147483647 h 2080"/>
              <a:gd name="T18" fmla="*/ 2147483647 w 2456"/>
              <a:gd name="T19" fmla="*/ 2147483647 h 2080"/>
              <a:gd name="T20" fmla="*/ 2147483647 w 2456"/>
              <a:gd name="T21" fmla="*/ 2147483647 h 20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456"/>
              <a:gd name="T34" fmla="*/ 0 h 2080"/>
              <a:gd name="T35" fmla="*/ 2456 w 2456"/>
              <a:gd name="T36" fmla="*/ 2080 h 20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456" h="2080">
                <a:moveTo>
                  <a:pt x="200" y="672"/>
                </a:moveTo>
                <a:cubicBezTo>
                  <a:pt x="288" y="616"/>
                  <a:pt x="408" y="728"/>
                  <a:pt x="536" y="624"/>
                </a:cubicBezTo>
                <a:cubicBezTo>
                  <a:pt x="664" y="520"/>
                  <a:pt x="768" y="96"/>
                  <a:pt x="968" y="48"/>
                </a:cubicBezTo>
                <a:cubicBezTo>
                  <a:pt x="1168" y="0"/>
                  <a:pt x="1512" y="248"/>
                  <a:pt x="1736" y="336"/>
                </a:cubicBezTo>
                <a:cubicBezTo>
                  <a:pt x="1960" y="424"/>
                  <a:pt x="2224" y="400"/>
                  <a:pt x="2312" y="576"/>
                </a:cubicBezTo>
                <a:cubicBezTo>
                  <a:pt x="2400" y="752"/>
                  <a:pt x="2456" y="1144"/>
                  <a:pt x="2264" y="1392"/>
                </a:cubicBezTo>
                <a:cubicBezTo>
                  <a:pt x="2072" y="1640"/>
                  <a:pt x="1440" y="2048"/>
                  <a:pt x="1160" y="2064"/>
                </a:cubicBezTo>
                <a:cubicBezTo>
                  <a:pt x="880" y="2080"/>
                  <a:pt x="752" y="1608"/>
                  <a:pt x="584" y="1488"/>
                </a:cubicBezTo>
                <a:cubicBezTo>
                  <a:pt x="416" y="1368"/>
                  <a:pt x="248" y="1432"/>
                  <a:pt x="152" y="1344"/>
                </a:cubicBezTo>
                <a:cubicBezTo>
                  <a:pt x="56" y="1256"/>
                  <a:pt x="0" y="1072"/>
                  <a:pt x="8" y="960"/>
                </a:cubicBezTo>
                <a:cubicBezTo>
                  <a:pt x="16" y="848"/>
                  <a:pt x="112" y="728"/>
                  <a:pt x="200" y="672"/>
                </a:cubicBezTo>
                <a:close/>
              </a:path>
            </a:pathLst>
          </a:custGeom>
          <a:noFill/>
          <a:ln w="57150" cap="flat" cmpd="sng">
            <a:solidFill>
              <a:schemeClr val="accent2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1295400" y="6134096"/>
            <a:ext cx="2122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/>
              <a:t>z</a:t>
            </a:r>
            <a:r>
              <a:rPr lang="hu-HU" altLang="en-US" sz="2800" i="1" baseline="-25000"/>
              <a:t>n</a:t>
            </a:r>
            <a:r>
              <a:rPr lang="hu-HU" altLang="en-US" sz="2800" baseline="-25000"/>
              <a:t>+1</a:t>
            </a:r>
            <a:r>
              <a:rPr lang="hu-HU" altLang="en-US" sz="2800"/>
              <a:t> </a:t>
            </a:r>
            <a:r>
              <a:rPr lang="hu-HU" altLang="en-US" sz="2800">
                <a:sym typeface="Symbol" pitchFamily="18" charset="2"/>
              </a:rPr>
              <a:t>=  </a:t>
            </a:r>
            <a:r>
              <a:rPr lang="hu-HU" altLang="en-US" sz="2800" i="1"/>
              <a:t>z</a:t>
            </a:r>
            <a:r>
              <a:rPr lang="hu-HU" altLang="en-US" sz="2800" i="1" baseline="-25000"/>
              <a:t>n</a:t>
            </a:r>
            <a:r>
              <a:rPr lang="hu-HU" altLang="en-US" sz="2800" i="1"/>
              <a:t>-c</a:t>
            </a:r>
          </a:p>
        </p:txBody>
      </p:sp>
      <p:sp>
        <p:nvSpPr>
          <p:cNvPr id="28679" name="Line 8"/>
          <p:cNvSpPr>
            <a:spLocks noChangeShapeType="1"/>
          </p:cNvSpPr>
          <p:nvPr/>
        </p:nvSpPr>
        <p:spPr bwMode="auto">
          <a:xfrm flipV="1">
            <a:off x="5486400" y="18288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9"/>
          <p:cNvSpPr>
            <a:spLocks noChangeShapeType="1"/>
          </p:cNvSpPr>
          <p:nvPr/>
        </p:nvSpPr>
        <p:spPr bwMode="auto">
          <a:xfrm>
            <a:off x="4572000" y="2895600"/>
            <a:ext cx="190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Oval 10"/>
          <p:cNvSpPr>
            <a:spLocks noChangeArrowheads="1"/>
          </p:cNvSpPr>
          <p:nvPr/>
        </p:nvSpPr>
        <p:spPr bwMode="auto">
          <a:xfrm>
            <a:off x="4953000" y="2286000"/>
            <a:ext cx="1143000" cy="1295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82" name="Oval 11"/>
          <p:cNvSpPr>
            <a:spLocks noChangeArrowheads="1"/>
          </p:cNvSpPr>
          <p:nvPr/>
        </p:nvSpPr>
        <p:spPr bwMode="auto">
          <a:xfrm>
            <a:off x="5181600" y="30480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5241925" y="3089275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 dirty="0"/>
              <a:t>c</a:t>
            </a:r>
          </a:p>
        </p:txBody>
      </p:sp>
      <p:sp>
        <p:nvSpPr>
          <p:cNvPr id="28684" name="Line 13"/>
          <p:cNvSpPr>
            <a:spLocks noChangeShapeType="1"/>
          </p:cNvSpPr>
          <p:nvPr/>
        </p:nvSpPr>
        <p:spPr bwMode="auto">
          <a:xfrm flipV="1">
            <a:off x="7620000" y="18288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4"/>
          <p:cNvSpPr>
            <a:spLocks noChangeShapeType="1"/>
          </p:cNvSpPr>
          <p:nvPr/>
        </p:nvSpPr>
        <p:spPr bwMode="auto">
          <a:xfrm>
            <a:off x="6705600" y="2895600"/>
            <a:ext cx="190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5"/>
          <p:cNvSpPr>
            <a:spLocks noChangeArrowheads="1"/>
          </p:cNvSpPr>
          <p:nvPr/>
        </p:nvSpPr>
        <p:spPr bwMode="auto">
          <a:xfrm>
            <a:off x="7315200" y="2057400"/>
            <a:ext cx="1143000" cy="1295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87" name="Freeform 18"/>
          <p:cNvSpPr>
            <a:spLocks/>
          </p:cNvSpPr>
          <p:nvPr/>
        </p:nvSpPr>
        <p:spPr bwMode="auto">
          <a:xfrm>
            <a:off x="7391400" y="2667000"/>
            <a:ext cx="533400" cy="457200"/>
          </a:xfrm>
          <a:custGeom>
            <a:avLst/>
            <a:gdLst>
              <a:gd name="T0" fmla="*/ 2147483647 w 632"/>
              <a:gd name="T1" fmla="*/ 2147483647 h 480"/>
              <a:gd name="T2" fmla="*/ 2147483647 w 632"/>
              <a:gd name="T3" fmla="*/ 2147483647 h 480"/>
              <a:gd name="T4" fmla="*/ 2147483647 w 632"/>
              <a:gd name="T5" fmla="*/ 2147483647 h 480"/>
              <a:gd name="T6" fmla="*/ 2147483647 w 632"/>
              <a:gd name="T7" fmla="*/ 2147483647 h 480"/>
              <a:gd name="T8" fmla="*/ 2147483647 w 632"/>
              <a:gd name="T9" fmla="*/ 2147483647 h 480"/>
              <a:gd name="T10" fmla="*/ 2147483647 w 632"/>
              <a:gd name="T11" fmla="*/ 2147483647 h 480"/>
              <a:gd name="T12" fmla="*/ 2147483647 w 632"/>
              <a:gd name="T13" fmla="*/ 2147483647 h 480"/>
              <a:gd name="T14" fmla="*/ 2147483647 w 632"/>
              <a:gd name="T15" fmla="*/ 2147483647 h 480"/>
              <a:gd name="T16" fmla="*/ 2147483647 w 632"/>
              <a:gd name="T17" fmla="*/ 2147483647 h 4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32"/>
              <a:gd name="T28" fmla="*/ 0 h 480"/>
              <a:gd name="T29" fmla="*/ 632 w 632"/>
              <a:gd name="T30" fmla="*/ 480 h 48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32" h="480">
                <a:moveTo>
                  <a:pt x="600" y="256"/>
                </a:moveTo>
                <a:cubicBezTo>
                  <a:pt x="616" y="200"/>
                  <a:pt x="632" y="152"/>
                  <a:pt x="600" y="112"/>
                </a:cubicBezTo>
                <a:cubicBezTo>
                  <a:pt x="568" y="72"/>
                  <a:pt x="480" y="32"/>
                  <a:pt x="408" y="16"/>
                </a:cubicBezTo>
                <a:cubicBezTo>
                  <a:pt x="336" y="0"/>
                  <a:pt x="232" y="8"/>
                  <a:pt x="168" y="16"/>
                </a:cubicBezTo>
                <a:cubicBezTo>
                  <a:pt x="104" y="24"/>
                  <a:pt x="48" y="24"/>
                  <a:pt x="24" y="64"/>
                </a:cubicBezTo>
                <a:cubicBezTo>
                  <a:pt x="0" y="104"/>
                  <a:pt x="8" y="192"/>
                  <a:pt x="24" y="256"/>
                </a:cubicBezTo>
                <a:cubicBezTo>
                  <a:pt x="40" y="320"/>
                  <a:pt x="40" y="416"/>
                  <a:pt x="120" y="448"/>
                </a:cubicBezTo>
                <a:cubicBezTo>
                  <a:pt x="200" y="480"/>
                  <a:pt x="424" y="480"/>
                  <a:pt x="504" y="448"/>
                </a:cubicBezTo>
                <a:cubicBezTo>
                  <a:pt x="584" y="416"/>
                  <a:pt x="584" y="312"/>
                  <a:pt x="600" y="256"/>
                </a:cubicBezTo>
                <a:close/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Line 19"/>
          <p:cNvSpPr>
            <a:spLocks noChangeShapeType="1"/>
          </p:cNvSpPr>
          <p:nvPr/>
        </p:nvSpPr>
        <p:spPr bwMode="auto">
          <a:xfrm flipV="1">
            <a:off x="5486400" y="38100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0"/>
          <p:cNvSpPr>
            <a:spLocks noChangeShapeType="1"/>
          </p:cNvSpPr>
          <p:nvPr/>
        </p:nvSpPr>
        <p:spPr bwMode="auto">
          <a:xfrm>
            <a:off x="4572000" y="4876800"/>
            <a:ext cx="190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Oval 21"/>
          <p:cNvSpPr>
            <a:spLocks noChangeArrowheads="1"/>
          </p:cNvSpPr>
          <p:nvPr/>
        </p:nvSpPr>
        <p:spPr bwMode="auto">
          <a:xfrm>
            <a:off x="4953000" y="4267200"/>
            <a:ext cx="1143000" cy="1295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91" name="Oval 22"/>
          <p:cNvSpPr>
            <a:spLocks noChangeArrowheads="1"/>
          </p:cNvSpPr>
          <p:nvPr/>
        </p:nvSpPr>
        <p:spPr bwMode="auto">
          <a:xfrm>
            <a:off x="4876800" y="54102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92" name="Text Box 23"/>
          <p:cNvSpPr txBox="1">
            <a:spLocks noChangeArrowheads="1"/>
          </p:cNvSpPr>
          <p:nvPr/>
        </p:nvSpPr>
        <p:spPr bwMode="auto">
          <a:xfrm>
            <a:off x="4495800" y="5257800"/>
            <a:ext cx="31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/>
              <a:t>c</a:t>
            </a:r>
          </a:p>
        </p:txBody>
      </p:sp>
      <p:sp>
        <p:nvSpPr>
          <p:cNvPr id="28693" name="Line 24"/>
          <p:cNvSpPr>
            <a:spLocks noChangeShapeType="1"/>
          </p:cNvSpPr>
          <p:nvPr/>
        </p:nvSpPr>
        <p:spPr bwMode="auto">
          <a:xfrm flipV="1">
            <a:off x="7620000" y="38100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Line 25"/>
          <p:cNvSpPr>
            <a:spLocks noChangeShapeType="1"/>
          </p:cNvSpPr>
          <p:nvPr/>
        </p:nvSpPr>
        <p:spPr bwMode="auto">
          <a:xfrm>
            <a:off x="6705600" y="4876800"/>
            <a:ext cx="1905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Oval 26"/>
          <p:cNvSpPr>
            <a:spLocks noChangeArrowheads="1"/>
          </p:cNvSpPr>
          <p:nvPr/>
        </p:nvSpPr>
        <p:spPr bwMode="auto">
          <a:xfrm>
            <a:off x="7696200" y="3722688"/>
            <a:ext cx="1143000" cy="110172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8696" name="Freeform 30"/>
          <p:cNvSpPr>
            <a:spLocks/>
          </p:cNvSpPr>
          <p:nvPr/>
        </p:nvSpPr>
        <p:spPr bwMode="auto">
          <a:xfrm>
            <a:off x="7920038" y="4081463"/>
            <a:ext cx="546100" cy="639762"/>
          </a:xfrm>
          <a:custGeom>
            <a:avLst/>
            <a:gdLst>
              <a:gd name="T0" fmla="*/ 2147483647 w 344"/>
              <a:gd name="T1" fmla="*/ 2147483647 h 403"/>
              <a:gd name="T2" fmla="*/ 2147483647 w 344"/>
              <a:gd name="T3" fmla="*/ 2147483647 h 403"/>
              <a:gd name="T4" fmla="*/ 2147483647 w 344"/>
              <a:gd name="T5" fmla="*/ 2147483647 h 403"/>
              <a:gd name="T6" fmla="*/ 2147483647 w 344"/>
              <a:gd name="T7" fmla="*/ 2147483647 h 403"/>
              <a:gd name="T8" fmla="*/ 2147483647 w 344"/>
              <a:gd name="T9" fmla="*/ 2147483647 h 403"/>
              <a:gd name="T10" fmla="*/ 2147483647 w 344"/>
              <a:gd name="T11" fmla="*/ 2147483647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4"/>
              <a:gd name="T19" fmla="*/ 0 h 403"/>
              <a:gd name="T20" fmla="*/ 344 w 344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4" h="403">
                <a:moveTo>
                  <a:pt x="8" y="322"/>
                </a:moveTo>
                <a:cubicBezTo>
                  <a:pt x="0" y="386"/>
                  <a:pt x="15" y="391"/>
                  <a:pt x="64" y="395"/>
                </a:cubicBezTo>
                <a:cubicBezTo>
                  <a:pt x="113" y="399"/>
                  <a:pt x="264" y="403"/>
                  <a:pt x="304" y="347"/>
                </a:cubicBezTo>
                <a:cubicBezTo>
                  <a:pt x="344" y="291"/>
                  <a:pt x="338" y="109"/>
                  <a:pt x="304" y="59"/>
                </a:cubicBezTo>
                <a:cubicBezTo>
                  <a:pt x="270" y="9"/>
                  <a:pt x="152" y="0"/>
                  <a:pt x="103" y="44"/>
                </a:cubicBezTo>
                <a:cubicBezTo>
                  <a:pt x="54" y="88"/>
                  <a:pt x="28" y="264"/>
                  <a:pt x="8" y="322"/>
                </a:cubicBezTo>
                <a:close/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Freeform 31"/>
          <p:cNvSpPr>
            <a:spLocks/>
          </p:cNvSpPr>
          <p:nvPr/>
        </p:nvSpPr>
        <p:spPr bwMode="auto">
          <a:xfrm flipH="1" flipV="1">
            <a:off x="6858000" y="5105400"/>
            <a:ext cx="546100" cy="639763"/>
          </a:xfrm>
          <a:custGeom>
            <a:avLst/>
            <a:gdLst>
              <a:gd name="T0" fmla="*/ 2147483647 w 344"/>
              <a:gd name="T1" fmla="*/ 2147483647 h 403"/>
              <a:gd name="T2" fmla="*/ 2147483647 w 344"/>
              <a:gd name="T3" fmla="*/ 2147483647 h 403"/>
              <a:gd name="T4" fmla="*/ 2147483647 w 344"/>
              <a:gd name="T5" fmla="*/ 2147483647 h 403"/>
              <a:gd name="T6" fmla="*/ 2147483647 w 344"/>
              <a:gd name="T7" fmla="*/ 2147483647 h 403"/>
              <a:gd name="T8" fmla="*/ 2147483647 w 344"/>
              <a:gd name="T9" fmla="*/ 2147483647 h 403"/>
              <a:gd name="T10" fmla="*/ 2147483647 w 344"/>
              <a:gd name="T11" fmla="*/ 2147483647 h 4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44"/>
              <a:gd name="T19" fmla="*/ 0 h 403"/>
              <a:gd name="T20" fmla="*/ 344 w 344"/>
              <a:gd name="T21" fmla="*/ 403 h 4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44" h="403">
                <a:moveTo>
                  <a:pt x="8" y="322"/>
                </a:moveTo>
                <a:cubicBezTo>
                  <a:pt x="0" y="386"/>
                  <a:pt x="15" y="391"/>
                  <a:pt x="64" y="395"/>
                </a:cubicBezTo>
                <a:cubicBezTo>
                  <a:pt x="113" y="399"/>
                  <a:pt x="264" y="403"/>
                  <a:pt x="304" y="347"/>
                </a:cubicBezTo>
                <a:cubicBezTo>
                  <a:pt x="344" y="291"/>
                  <a:pt x="338" y="109"/>
                  <a:pt x="304" y="59"/>
                </a:cubicBezTo>
                <a:cubicBezTo>
                  <a:pt x="270" y="9"/>
                  <a:pt x="152" y="0"/>
                  <a:pt x="103" y="44"/>
                </a:cubicBezTo>
                <a:cubicBezTo>
                  <a:pt x="54" y="88"/>
                  <a:pt x="28" y="264"/>
                  <a:pt x="8" y="322"/>
                </a:cubicBezTo>
                <a:close/>
              </a:path>
            </a:pathLst>
          </a:custGeom>
          <a:noFill/>
          <a:ln w="38100" cap="flat" cmpd="sng">
            <a:solidFill>
              <a:schemeClr val="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Line 32"/>
          <p:cNvSpPr>
            <a:spLocks noChangeShapeType="1"/>
          </p:cNvSpPr>
          <p:nvPr/>
        </p:nvSpPr>
        <p:spPr bwMode="auto">
          <a:xfrm>
            <a:off x="2765425" y="6210296"/>
            <a:ext cx="685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Text Box 33"/>
          <p:cNvSpPr txBox="1">
            <a:spLocks noChangeArrowheads="1"/>
          </p:cNvSpPr>
          <p:nvPr/>
        </p:nvSpPr>
        <p:spPr bwMode="auto">
          <a:xfrm>
            <a:off x="5775325" y="17176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/>
              <a:t>H</a:t>
            </a:r>
          </a:p>
        </p:txBody>
      </p:sp>
      <p:sp>
        <p:nvSpPr>
          <p:cNvPr id="28700" name="Rectangle 34"/>
          <p:cNvSpPr>
            <a:spLocks noChangeArrowheads="1"/>
          </p:cNvSpPr>
          <p:nvPr/>
        </p:nvSpPr>
        <p:spPr bwMode="auto">
          <a:xfrm>
            <a:off x="5867400" y="3962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/>
              <a:t>H</a:t>
            </a:r>
          </a:p>
        </p:txBody>
      </p:sp>
      <p:sp>
        <p:nvSpPr>
          <p:cNvPr id="28701" name="Rectangle 35"/>
          <p:cNvSpPr>
            <a:spLocks noChangeArrowheads="1"/>
          </p:cNvSpPr>
          <p:nvPr/>
        </p:nvSpPr>
        <p:spPr bwMode="auto">
          <a:xfrm>
            <a:off x="8229600" y="16764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/>
              <a:t>H-c</a:t>
            </a:r>
          </a:p>
        </p:txBody>
      </p:sp>
      <p:sp>
        <p:nvSpPr>
          <p:cNvPr id="28702" name="Rectangle 36"/>
          <p:cNvSpPr>
            <a:spLocks noChangeArrowheads="1"/>
          </p:cNvSpPr>
          <p:nvPr/>
        </p:nvSpPr>
        <p:spPr bwMode="auto">
          <a:xfrm>
            <a:off x="8305800" y="3276600"/>
            <a:ext cx="64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/>
              <a:t>H-c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139701" y="207728"/>
            <a:ext cx="1585690" cy="5232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 smtClean="0"/>
              <a:t>H </a:t>
            </a:r>
            <a:r>
              <a:rPr lang="hu-HU" altLang="en-US" sz="2800" i="1" dirty="0"/>
              <a:t>= F</a:t>
            </a:r>
            <a:r>
              <a:rPr lang="hu-HU" altLang="en-US" sz="2800" dirty="0"/>
              <a:t>(</a:t>
            </a:r>
            <a:r>
              <a:rPr lang="hu-HU" altLang="en-US" sz="2800" i="1" dirty="0"/>
              <a:t>H</a:t>
            </a:r>
            <a:r>
              <a:rPr lang="hu-HU" altLang="en-US" sz="2800" dirty="0"/>
              <a:t>)</a:t>
            </a:r>
          </a:p>
        </p:txBody>
      </p:sp>
      <p:sp>
        <p:nvSpPr>
          <p:cNvPr id="33" name="Felhő 32"/>
          <p:cNvSpPr/>
          <p:nvPr/>
        </p:nvSpPr>
        <p:spPr>
          <a:xfrm>
            <a:off x="2160404" y="416233"/>
            <a:ext cx="2156620" cy="851505"/>
          </a:xfrm>
          <a:prstGeom prst="cloudCallout">
            <a:avLst>
              <a:gd name="adj1" fmla="val -22587"/>
              <a:gd name="adj2" fmla="val 71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églalap 33"/>
          <p:cNvSpPr/>
          <p:nvPr/>
        </p:nvSpPr>
        <p:spPr>
          <a:xfrm>
            <a:off x="3754314" y="426139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H</a:t>
            </a:r>
            <a:endParaRPr lang="en-US" dirty="0"/>
          </a:p>
        </p:txBody>
      </p:sp>
      <p:sp>
        <p:nvSpPr>
          <p:cNvPr id="35" name="Ellipszis 34"/>
          <p:cNvSpPr/>
          <p:nvPr/>
        </p:nvSpPr>
        <p:spPr>
          <a:xfrm>
            <a:off x="3345366" y="709089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zabadkézi sokszög 35"/>
          <p:cNvSpPr/>
          <p:nvPr/>
        </p:nvSpPr>
        <p:spPr>
          <a:xfrm>
            <a:off x="2570376" y="94338"/>
            <a:ext cx="809625" cy="683845"/>
          </a:xfrm>
          <a:custGeom>
            <a:avLst/>
            <a:gdLst>
              <a:gd name="connsiteX0" fmla="*/ 0 w 809625"/>
              <a:gd name="connsiteY0" fmla="*/ 914677 h 914677"/>
              <a:gd name="connsiteX1" fmla="*/ 314325 w 809625"/>
              <a:gd name="connsiteY1" fmla="*/ 277 h 914677"/>
              <a:gd name="connsiteX2" fmla="*/ 809625 w 809625"/>
              <a:gd name="connsiteY2" fmla="*/ 838477 h 91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914677">
                <a:moveTo>
                  <a:pt x="0" y="914677"/>
                </a:moveTo>
                <a:cubicBezTo>
                  <a:pt x="89694" y="463827"/>
                  <a:pt x="179388" y="12977"/>
                  <a:pt x="314325" y="277"/>
                </a:cubicBezTo>
                <a:cubicBezTo>
                  <a:pt x="449263" y="-12423"/>
                  <a:pt x="629444" y="413027"/>
                  <a:pt x="809625" y="83847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églalap 36"/>
          <p:cNvSpPr/>
          <p:nvPr/>
        </p:nvSpPr>
        <p:spPr>
          <a:xfrm>
            <a:off x="2241317" y="205427"/>
            <a:ext cx="372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F</a:t>
            </a:r>
            <a:endParaRPr lang="en-US" dirty="0"/>
          </a:p>
        </p:txBody>
      </p:sp>
      <p:sp>
        <p:nvSpPr>
          <p:cNvPr id="38" name="Ellipszis 37"/>
          <p:cNvSpPr/>
          <p:nvPr/>
        </p:nvSpPr>
        <p:spPr>
          <a:xfrm>
            <a:off x="2526216" y="710853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lipszis 39"/>
          <p:cNvSpPr/>
          <p:nvPr/>
        </p:nvSpPr>
        <p:spPr>
          <a:xfrm>
            <a:off x="2326116" y="1202172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Ellipszis 40"/>
          <p:cNvSpPr/>
          <p:nvPr/>
        </p:nvSpPr>
        <p:spPr>
          <a:xfrm>
            <a:off x="3405429" y="992621"/>
            <a:ext cx="101310" cy="1311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zabadkézi sokszög 41"/>
          <p:cNvSpPr/>
          <p:nvPr/>
        </p:nvSpPr>
        <p:spPr>
          <a:xfrm>
            <a:off x="2370520" y="921489"/>
            <a:ext cx="1009481" cy="320528"/>
          </a:xfrm>
          <a:custGeom>
            <a:avLst/>
            <a:gdLst>
              <a:gd name="connsiteX0" fmla="*/ 0 w 809625"/>
              <a:gd name="connsiteY0" fmla="*/ 914677 h 914677"/>
              <a:gd name="connsiteX1" fmla="*/ 314325 w 809625"/>
              <a:gd name="connsiteY1" fmla="*/ 277 h 914677"/>
              <a:gd name="connsiteX2" fmla="*/ 809625 w 809625"/>
              <a:gd name="connsiteY2" fmla="*/ 838477 h 914677"/>
              <a:gd name="connsiteX0" fmla="*/ 0 w 809625"/>
              <a:gd name="connsiteY0" fmla="*/ 2478167 h 2478167"/>
              <a:gd name="connsiteX1" fmla="*/ 314325 w 809625"/>
              <a:gd name="connsiteY1" fmla="*/ 277 h 2478167"/>
              <a:gd name="connsiteX2" fmla="*/ 809625 w 809625"/>
              <a:gd name="connsiteY2" fmla="*/ 838477 h 2478167"/>
              <a:gd name="connsiteX0" fmla="*/ 0 w 809625"/>
              <a:gd name="connsiteY0" fmla="*/ 2478167 h 2478167"/>
              <a:gd name="connsiteX1" fmla="*/ 314325 w 809625"/>
              <a:gd name="connsiteY1" fmla="*/ 277 h 2478167"/>
              <a:gd name="connsiteX2" fmla="*/ 809625 w 809625"/>
              <a:gd name="connsiteY2" fmla="*/ 838477 h 2478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625" h="2478167">
                <a:moveTo>
                  <a:pt x="0" y="2478167"/>
                </a:moveTo>
                <a:cubicBezTo>
                  <a:pt x="61488" y="1347541"/>
                  <a:pt x="179388" y="12977"/>
                  <a:pt x="314325" y="277"/>
                </a:cubicBezTo>
                <a:cubicBezTo>
                  <a:pt x="449263" y="-12423"/>
                  <a:pt x="629444" y="413027"/>
                  <a:pt x="809625" y="83847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églalap 42"/>
          <p:cNvSpPr/>
          <p:nvPr/>
        </p:nvSpPr>
        <p:spPr>
          <a:xfrm>
            <a:off x="2988537" y="1158012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H</a:t>
            </a:r>
            <a:r>
              <a:rPr lang="hu-HU" altLang="en-US" baseline="-25000" dirty="0" smtClean="0"/>
              <a:t>0</a:t>
            </a:r>
            <a:endParaRPr lang="en-US" baseline="-25000" dirty="0"/>
          </a:p>
        </p:txBody>
      </p:sp>
      <p:sp>
        <p:nvSpPr>
          <p:cNvPr id="2" name="Téglalap 1"/>
          <p:cNvSpPr/>
          <p:nvPr/>
        </p:nvSpPr>
        <p:spPr>
          <a:xfrm>
            <a:off x="145542" y="921489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 smtClean="0"/>
              <a:t>H</a:t>
            </a:r>
            <a:r>
              <a:rPr lang="hu-HU" altLang="en-US" baseline="-25000" dirty="0" smtClean="0"/>
              <a:t>1</a:t>
            </a:r>
            <a:r>
              <a:rPr lang="hu-HU" altLang="en-US" i="1" dirty="0" smtClean="0"/>
              <a:t> </a:t>
            </a:r>
            <a:r>
              <a:rPr lang="hu-HU" altLang="en-US" i="1" dirty="0"/>
              <a:t>= </a:t>
            </a:r>
            <a:r>
              <a:rPr lang="hu-HU" altLang="en-US" i="1" dirty="0" smtClean="0"/>
              <a:t>F</a:t>
            </a:r>
            <a:r>
              <a:rPr lang="hu-HU" altLang="en-US" dirty="0" smtClean="0"/>
              <a:t>(</a:t>
            </a:r>
            <a:r>
              <a:rPr lang="hu-HU" altLang="en-US" i="1" dirty="0" smtClean="0"/>
              <a:t>H</a:t>
            </a:r>
            <a:r>
              <a:rPr lang="hu-HU" altLang="en-US" baseline="-25000" dirty="0"/>
              <a:t>0</a:t>
            </a:r>
            <a:r>
              <a:rPr lang="hu-HU" altLang="en-US" dirty="0" smtClean="0"/>
              <a:t>)</a:t>
            </a:r>
            <a:endParaRPr lang="hu-HU" altLang="en-US" dirty="0"/>
          </a:p>
        </p:txBody>
      </p:sp>
      <p:sp>
        <p:nvSpPr>
          <p:cNvPr id="3" name="Téglalap 2"/>
          <p:cNvSpPr/>
          <p:nvPr/>
        </p:nvSpPr>
        <p:spPr>
          <a:xfrm>
            <a:off x="1040362" y="1902767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H</a:t>
            </a:r>
            <a:r>
              <a:rPr lang="hu-HU" altLang="en-US" baseline="-25000" dirty="0"/>
              <a:t>0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1707867" y="2352709"/>
            <a:ext cx="510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/>
              <a:t>H</a:t>
            </a:r>
            <a:r>
              <a:rPr lang="hu-HU" altLang="en-US" baseline="-25000" dirty="0"/>
              <a:t>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0" y="304800"/>
            <a:ext cx="74104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>
              <a:defRPr/>
            </a:pPr>
            <a:r>
              <a:rPr lang="en-US" sz="3600" dirty="0" smtClean="0">
                <a:solidFill>
                  <a:srgbClr val="FF0000"/>
                </a:solidFill>
                <a:latin typeface="+mj-lt"/>
                <a:cs typeface="+mn-cs"/>
              </a:rPr>
              <a:t>(Benoit) </a:t>
            </a:r>
            <a:r>
              <a:rPr lang="hu-HU" sz="4400" dirty="0" smtClean="0">
                <a:solidFill>
                  <a:srgbClr val="FF0000"/>
                </a:solidFill>
                <a:latin typeface="+mj-lt"/>
                <a:cs typeface="+mn-cs"/>
              </a:rPr>
              <a:t>Mandelbrot </a:t>
            </a:r>
            <a:r>
              <a:rPr lang="hu-HU" sz="4400" dirty="0">
                <a:solidFill>
                  <a:srgbClr val="FF0000"/>
                </a:solidFill>
                <a:latin typeface="+mj-lt"/>
                <a:cs typeface="+mn-cs"/>
              </a:rPr>
              <a:t>halmaz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801938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450849" y="1371600"/>
            <a:ext cx="6740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dirty="0"/>
              <a:t>Azon </a:t>
            </a:r>
            <a:r>
              <a:rPr lang="hu-HU" altLang="en-US" sz="3200" i="1" dirty="0"/>
              <a:t>c</a:t>
            </a:r>
            <a:r>
              <a:rPr lang="hu-HU" altLang="en-US" sz="3200" dirty="0"/>
              <a:t> komplex </a:t>
            </a:r>
            <a:r>
              <a:rPr lang="hu-HU" altLang="en-US" sz="3200" dirty="0" smtClean="0"/>
              <a:t>számok, amelyekre </a:t>
            </a:r>
            <a:r>
              <a:rPr lang="hu-HU" altLang="en-US" sz="3200" dirty="0"/>
              <a:t>a  </a:t>
            </a:r>
            <a:r>
              <a:rPr lang="hu-HU" altLang="en-US" sz="3200" i="1" dirty="0"/>
              <a:t>z</a:t>
            </a:r>
            <a:r>
              <a:rPr lang="hu-HU" altLang="en-US" sz="3200" dirty="0"/>
              <a:t> </a:t>
            </a:r>
            <a:r>
              <a:rPr lang="hu-HU" altLang="en-US" sz="3200" dirty="0">
                <a:sym typeface="Symbol" pitchFamily="18" charset="2"/>
              </a:rPr>
              <a:t> </a:t>
            </a:r>
            <a:r>
              <a:rPr lang="hu-HU" altLang="en-US" sz="3200" i="1" dirty="0"/>
              <a:t>z</a:t>
            </a:r>
            <a:r>
              <a:rPr lang="hu-HU" altLang="en-US" sz="3200" baseline="30000" dirty="0"/>
              <a:t>2 </a:t>
            </a:r>
            <a:r>
              <a:rPr lang="hu-HU" altLang="en-US" sz="3200" dirty="0"/>
              <a:t>+ </a:t>
            </a:r>
            <a:r>
              <a:rPr lang="hu-HU" altLang="en-US" sz="3200" i="1" dirty="0"/>
              <a:t>c</a:t>
            </a:r>
            <a:r>
              <a:rPr lang="hu-HU" altLang="en-US" sz="3200" dirty="0"/>
              <a:t> Julia halmaza </a:t>
            </a:r>
            <a:r>
              <a:rPr lang="hu-HU" altLang="en-US" sz="3200" dirty="0" smtClean="0"/>
              <a:t>összefüggő.</a:t>
            </a:r>
            <a:endParaRPr lang="hu-HU" altLang="en-US" sz="3200" dirty="0"/>
          </a:p>
        </p:txBody>
      </p:sp>
      <p:pic>
        <p:nvPicPr>
          <p:cNvPr id="29702" name="Kép 9" descr="Mandelbrot_sequence_new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8" y="2941638"/>
            <a:ext cx="5063067" cy="379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Képtalálat a következőre: „Benoît Mandelbrot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88900"/>
            <a:ext cx="1536700" cy="23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Mandelbrot halmaz, algoritmus</a:t>
            </a:r>
            <a:endParaRPr lang="hu-HU" sz="4000" dirty="0" smtClean="0">
              <a:solidFill>
                <a:srgbClr val="FF0000"/>
              </a:solid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900113" y="1814513"/>
            <a:ext cx="8033098" cy="4521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hu-HU" b="1" u="sng" dirty="0" err="1">
                <a:cs typeface="+mn-cs"/>
              </a:rPr>
              <a:t>MandelbrotDraw</a:t>
            </a:r>
            <a:r>
              <a:rPr lang="hu-HU" b="1" u="sng" dirty="0">
                <a:cs typeface="+mn-cs"/>
              </a:rPr>
              <a:t> ( )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     FOR Y = 0 TO </a:t>
            </a:r>
            <a:r>
              <a:rPr lang="hu-HU" b="1" dirty="0" err="1">
                <a:cs typeface="+mn-cs"/>
              </a:rPr>
              <a:t>Ymax</a:t>
            </a:r>
            <a:r>
              <a:rPr lang="hu-HU" b="1" dirty="0">
                <a:cs typeface="+mn-cs"/>
              </a:rPr>
              <a:t> DO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FOR X = 0 TO </a:t>
            </a:r>
            <a:r>
              <a:rPr lang="hu-HU" b="1" dirty="0" err="1">
                <a:cs typeface="+mn-cs"/>
              </a:rPr>
              <a:t>Xmax</a:t>
            </a:r>
            <a:r>
              <a:rPr lang="hu-HU" b="1" dirty="0">
                <a:cs typeface="+mn-cs"/>
              </a:rPr>
              <a:t> DO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</a:t>
            </a:r>
            <a:r>
              <a:rPr lang="hu-HU" b="1" dirty="0" err="1">
                <a:cs typeface="+mn-cs"/>
              </a:rPr>
              <a:t>ViewportWindow</a:t>
            </a:r>
            <a:r>
              <a:rPr lang="hu-HU" b="1" dirty="0">
                <a:cs typeface="+mn-cs"/>
              </a:rPr>
              <a:t>(X,Y </a:t>
            </a:r>
            <a:r>
              <a:rPr lang="hu-HU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  <a:cs typeface="+mn-cs"/>
              </a:rPr>
              <a:t></a:t>
            </a:r>
            <a:r>
              <a:rPr lang="hu-HU" b="1" dirty="0">
                <a:cs typeface="+mn-cs"/>
              </a:rPr>
              <a:t> x, y)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c = x + </a:t>
            </a:r>
            <a:r>
              <a:rPr lang="en-US" b="1" i="1" dirty="0" err="1" smtClean="0">
                <a:cs typeface="+mn-cs"/>
              </a:rPr>
              <a:t>i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y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z = 0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FOR </a:t>
            </a:r>
            <a:r>
              <a:rPr lang="en-US" b="1" dirty="0" smtClean="0">
                <a:cs typeface="+mn-cs"/>
              </a:rPr>
              <a:t>n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= 0 TO </a:t>
            </a:r>
            <a:r>
              <a:rPr lang="hu-HU" b="1" dirty="0"/>
              <a:t>“</a:t>
            </a:r>
            <a:r>
              <a:rPr lang="hu-HU" b="1" dirty="0" err="1"/>
              <a:t>infinity</a:t>
            </a:r>
            <a:r>
              <a:rPr lang="hu-HU" b="1" dirty="0"/>
              <a:t>”</a:t>
            </a:r>
            <a:r>
              <a:rPr lang="en-US" b="1" dirty="0"/>
              <a:t> </a:t>
            </a:r>
            <a:r>
              <a:rPr lang="hu-HU" b="1" dirty="0" smtClean="0">
                <a:cs typeface="+mn-cs"/>
              </a:rPr>
              <a:t>DO </a:t>
            </a:r>
            <a:r>
              <a:rPr lang="hu-HU" b="1" dirty="0">
                <a:cs typeface="+mn-cs"/>
              </a:rPr>
              <a:t>z = z</a:t>
            </a:r>
            <a:r>
              <a:rPr lang="hu-HU" b="1" baseline="30000" dirty="0">
                <a:cs typeface="+mn-cs"/>
              </a:rPr>
              <a:t>2</a:t>
            </a:r>
            <a:r>
              <a:rPr lang="hu-HU" b="1" dirty="0">
                <a:cs typeface="+mn-cs"/>
              </a:rPr>
              <a:t> + c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IF |z| </a:t>
            </a:r>
            <a:r>
              <a:rPr lang="en-US" b="1" dirty="0" smtClean="0">
                <a:cs typeface="+mn-cs"/>
              </a:rPr>
              <a:t>&gt;=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“</a:t>
            </a:r>
            <a:r>
              <a:rPr lang="hu-HU" b="1" dirty="0" err="1">
                <a:cs typeface="+mn-cs"/>
              </a:rPr>
              <a:t>infinity</a:t>
            </a:r>
            <a:r>
              <a:rPr lang="hu-HU" b="1" dirty="0" smtClean="0">
                <a:cs typeface="+mn-cs"/>
              </a:rPr>
              <a:t>”</a:t>
            </a:r>
            <a:r>
              <a:rPr lang="en-US" b="1" dirty="0" smtClean="0">
                <a:cs typeface="+mn-cs"/>
              </a:rPr>
              <a:t> </a:t>
            </a:r>
            <a:r>
              <a:rPr lang="hu-HU" b="1" dirty="0" smtClean="0">
                <a:cs typeface="+mn-cs"/>
              </a:rPr>
              <a:t> </a:t>
            </a:r>
            <a:r>
              <a:rPr lang="hu-HU" b="1" dirty="0">
                <a:cs typeface="+mn-cs"/>
              </a:rPr>
              <a:t>THEN  WRITE(X,Y, </a:t>
            </a:r>
            <a:r>
              <a:rPr lang="hu-HU" b="1" dirty="0" err="1">
                <a:cs typeface="+mn-cs"/>
              </a:rPr>
              <a:t>white</a:t>
            </a:r>
            <a:r>
              <a:rPr lang="hu-HU" b="1" dirty="0">
                <a:cs typeface="+mn-cs"/>
              </a:rPr>
              <a:t>)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       ELSE                                  </a:t>
            </a:r>
            <a:r>
              <a:rPr lang="en-US" b="1" dirty="0" smtClean="0">
                <a:cs typeface="+mn-cs"/>
              </a:rPr>
              <a:t>  </a:t>
            </a:r>
            <a:r>
              <a:rPr lang="hu-HU" b="1" dirty="0" smtClean="0">
                <a:cs typeface="+mn-cs"/>
              </a:rPr>
              <a:t>WRITE(X,Y</a:t>
            </a:r>
            <a:r>
              <a:rPr lang="hu-HU" b="1" dirty="0">
                <a:cs typeface="+mn-cs"/>
              </a:rPr>
              <a:t>, </a:t>
            </a:r>
            <a:r>
              <a:rPr lang="hu-HU" b="1" dirty="0" err="1">
                <a:cs typeface="+mn-cs"/>
              </a:rPr>
              <a:t>black</a:t>
            </a:r>
            <a:r>
              <a:rPr lang="hu-HU" b="1" dirty="0">
                <a:cs typeface="+mn-cs"/>
              </a:rPr>
              <a:t>) 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	ENDFOR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     ENDFOR</a:t>
            </a:r>
          </a:p>
          <a:p>
            <a:pPr eaLnBrk="0" hangingPunct="0">
              <a:defRPr/>
            </a:pPr>
            <a:r>
              <a:rPr lang="hu-HU" b="1" dirty="0">
                <a:cs typeface="+mn-cs"/>
              </a:rPr>
              <a:t>END</a:t>
            </a: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6629400" y="15240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5791200" y="2590800"/>
            <a:ext cx="251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6934200" y="1600200"/>
            <a:ext cx="10668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727" name="Rectangle 8"/>
          <p:cNvSpPr>
            <a:spLocks noChangeArrowheads="1"/>
          </p:cNvSpPr>
          <p:nvPr/>
        </p:nvSpPr>
        <p:spPr bwMode="auto">
          <a:xfrm>
            <a:off x="7086600" y="16002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728" name="Rectangle 9"/>
          <p:cNvSpPr>
            <a:spLocks noChangeArrowheads="1"/>
          </p:cNvSpPr>
          <p:nvPr/>
        </p:nvSpPr>
        <p:spPr bwMode="auto">
          <a:xfrm>
            <a:off x="7391400" y="16002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729" name="Rectangle 10"/>
          <p:cNvSpPr>
            <a:spLocks noChangeArrowheads="1"/>
          </p:cNvSpPr>
          <p:nvPr/>
        </p:nvSpPr>
        <p:spPr bwMode="auto">
          <a:xfrm>
            <a:off x="7696200" y="16002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730" name="Rectangle 11"/>
          <p:cNvSpPr>
            <a:spLocks noChangeArrowheads="1"/>
          </p:cNvSpPr>
          <p:nvPr/>
        </p:nvSpPr>
        <p:spPr bwMode="auto">
          <a:xfrm>
            <a:off x="6934200" y="17526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0731" name="Rectangle 12"/>
          <p:cNvSpPr>
            <a:spLocks noChangeArrowheads="1"/>
          </p:cNvSpPr>
          <p:nvPr/>
        </p:nvSpPr>
        <p:spPr bwMode="auto">
          <a:xfrm>
            <a:off x="6934200" y="20574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0732" name="Text Box 13"/>
          <p:cNvSpPr txBox="1">
            <a:spLocks noChangeArrowheads="1"/>
          </p:cNvSpPr>
          <p:nvPr/>
        </p:nvSpPr>
        <p:spPr bwMode="auto">
          <a:xfrm>
            <a:off x="7908925" y="2632075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Re z</a:t>
            </a:r>
          </a:p>
        </p:txBody>
      </p:sp>
      <p:sp>
        <p:nvSpPr>
          <p:cNvPr id="30733" name="Text Box 14"/>
          <p:cNvSpPr txBox="1">
            <a:spLocks noChangeArrowheads="1"/>
          </p:cNvSpPr>
          <p:nvPr/>
        </p:nvSpPr>
        <p:spPr bwMode="auto">
          <a:xfrm>
            <a:off x="5867400" y="1371600"/>
            <a:ext cx="73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Im z</a:t>
            </a:r>
          </a:p>
        </p:txBody>
      </p:sp>
      <p:sp>
        <p:nvSpPr>
          <p:cNvPr id="30734" name="Text Box 16"/>
          <p:cNvSpPr txBox="1">
            <a:spLocks noChangeArrowheads="1"/>
          </p:cNvSpPr>
          <p:nvPr/>
        </p:nvSpPr>
        <p:spPr bwMode="auto">
          <a:xfrm>
            <a:off x="8001000" y="1447800"/>
            <a:ext cx="904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(X,Y)</a:t>
            </a:r>
          </a:p>
        </p:txBody>
      </p:sp>
      <p:sp>
        <p:nvSpPr>
          <p:cNvPr id="30735" name="Line 17"/>
          <p:cNvSpPr>
            <a:spLocks noChangeShapeType="1"/>
          </p:cNvSpPr>
          <p:nvPr/>
        </p:nvSpPr>
        <p:spPr bwMode="auto">
          <a:xfrm flipH="1">
            <a:off x="7620000" y="1676400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Téglalap feliratnak 4"/>
          <p:cNvSpPr/>
          <p:nvPr/>
        </p:nvSpPr>
        <p:spPr>
          <a:xfrm>
            <a:off x="4391025" y="5862340"/>
            <a:ext cx="1476375" cy="583164"/>
          </a:xfrm>
          <a:prstGeom prst="wedgeRectCallout">
            <a:avLst>
              <a:gd name="adj1" fmla="val -116317"/>
              <a:gd name="adj2" fmla="val -2494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|</a:t>
            </a:r>
            <a:r>
              <a:rPr lang="hu-HU" b="1" dirty="0" smtClean="0">
                <a:solidFill>
                  <a:schemeClr val="tx1"/>
                </a:solidFill>
              </a:rPr>
              <a:t>z</a:t>
            </a:r>
            <a:r>
              <a:rPr lang="hu-HU" b="1" dirty="0">
                <a:solidFill>
                  <a:schemeClr val="tx1"/>
                </a:solidFill>
              </a:rPr>
              <a:t>| </a:t>
            </a:r>
            <a:r>
              <a:rPr lang="en-US" b="1" dirty="0">
                <a:solidFill>
                  <a:schemeClr val="tx1"/>
                </a:solidFill>
              </a:rPr>
              <a:t>&gt; 2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504825" y="84138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GPU implementáció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10021" y="2165420"/>
            <a:ext cx="8677274" cy="20005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uniform 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layout(location = 0) in vec2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cVertex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hu-H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vec2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void main() {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gl_Position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vec4(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cVertex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0, 1);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c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cVertex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cameraSize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/2 +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cameraCenter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		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00496" y="4225008"/>
            <a:ext cx="8696325" cy="2631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 vec2 c;</a:t>
            </a:r>
            <a:endParaRPr lang="hu-HU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main()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vec2 z = c; 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for(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0;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nIteration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++)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z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vec2(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z.x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-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z.y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z.y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2 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z.x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z.y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+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c; </a:t>
            </a: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if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(dot(z, z) &gt; 4)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break;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fragCol 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nIteration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pl-PL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pl-PL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? vec4(0, 0, 0, 1) : vec4(1, 1, 1, 1); 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6" name="Téglalap 5"/>
          <p:cNvSpPr/>
          <p:nvPr/>
        </p:nvSpPr>
        <p:spPr>
          <a:xfrm>
            <a:off x="219074" y="1032868"/>
            <a:ext cx="869632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float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hu-HU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[]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= { -1, -1,  1, -1,   1, 1,  -1, 1 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glBufferData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(GL_ARRAY_BUFFER, </a:t>
            </a:r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sizeof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hu-HU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cVtx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GL_STATIC_DRAW); </a:t>
            </a:r>
            <a:endParaRPr lang="en-US" sz="16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glDrawArrays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(GL_TRIANGLE_FAN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0, 4</a:t>
            </a:r>
            <a:r>
              <a:rPr lang="en-US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7019924" y="2179410"/>
            <a:ext cx="186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Vertex </a:t>
            </a:r>
            <a:r>
              <a:rPr lang="en-US" i="1" dirty="0" err="1" smtClean="0"/>
              <a:t>shader</a:t>
            </a:r>
            <a:endParaRPr lang="en-US" i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605803" y="4239045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Fragment </a:t>
            </a:r>
            <a:r>
              <a:rPr lang="en-US" i="1" dirty="0" err="1" smtClean="0"/>
              <a:t>shader</a:t>
            </a:r>
            <a:endParaRPr lang="en-US" i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6981323" y="1648421"/>
            <a:ext cx="19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CPU program</a:t>
            </a:r>
            <a:endParaRPr lang="en-US" i="1" dirty="0"/>
          </a:p>
        </p:txBody>
      </p:sp>
      <p:sp>
        <p:nvSpPr>
          <p:cNvPr id="10" name="Téglalap 9"/>
          <p:cNvSpPr/>
          <p:nvPr/>
        </p:nvSpPr>
        <p:spPr>
          <a:xfrm>
            <a:off x="5193817" y="4736196"/>
            <a:ext cx="135325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b="1" dirty="0"/>
              <a:t>z = z</a:t>
            </a:r>
            <a:r>
              <a:rPr lang="hu-HU" b="1" baseline="30000" dirty="0"/>
              <a:t>2</a:t>
            </a:r>
            <a:r>
              <a:rPr lang="hu-HU" b="1" dirty="0"/>
              <a:t> + c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 flipH="1">
            <a:off x="5513395" y="5197861"/>
            <a:ext cx="328475" cy="41778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kciógomb: Tovább vagy Következő 11">
            <a:hlinkClick r:id="rId2" action="ppaction://hlinkfile" highlightClick="1"/>
          </p:cNvPr>
          <p:cNvSpPr/>
          <p:nvPr/>
        </p:nvSpPr>
        <p:spPr>
          <a:xfrm>
            <a:off x="7430732" y="85726"/>
            <a:ext cx="1443621" cy="79057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0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7670787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3600" dirty="0" smtClean="0">
                <a:solidFill>
                  <a:srgbClr val="FF0000"/>
                </a:solidFill>
              </a:rPr>
              <a:t>(Felix) </a:t>
            </a:r>
            <a:r>
              <a:rPr lang="hu-HU" dirty="0" err="1" smtClean="0">
                <a:solidFill>
                  <a:srgbClr val="FF0000"/>
                </a:solidFill>
              </a:rPr>
              <a:t>Hausdorff</a:t>
            </a:r>
            <a:r>
              <a:rPr lang="hu-HU" dirty="0" smtClean="0">
                <a:solidFill>
                  <a:srgbClr val="FF0000"/>
                </a:solidFill>
              </a:rPr>
              <a:t> dimenzió önhasonló objektumokra</a:t>
            </a: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1295400" y="5705196"/>
            <a:ext cx="1607813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 smtClean="0"/>
              <a:t>N</a:t>
            </a:r>
            <a:r>
              <a:rPr lang="en-US" altLang="en-US" sz="3200" i="1" dirty="0" smtClean="0"/>
              <a:t> </a:t>
            </a:r>
            <a:r>
              <a:rPr lang="hu-HU" altLang="en-US" sz="3200" dirty="0" smtClean="0"/>
              <a:t>= 1/</a:t>
            </a:r>
            <a:r>
              <a:rPr lang="hu-HU" altLang="en-US" sz="3200" i="1" dirty="0" smtClean="0"/>
              <a:t>r</a:t>
            </a:r>
            <a:r>
              <a:rPr lang="en-US" altLang="en-US" sz="1100" i="1" dirty="0" smtClean="0"/>
              <a:t> </a:t>
            </a:r>
            <a:r>
              <a:rPr lang="hu-HU" altLang="en-US" sz="3200" i="1" baseline="30000" dirty="0" smtClean="0"/>
              <a:t>D</a:t>
            </a:r>
            <a:endParaRPr lang="hu-HU" altLang="en-US" sz="3200" i="1" baseline="30000" dirty="0"/>
          </a:p>
        </p:txBody>
      </p:sp>
      <p:sp>
        <p:nvSpPr>
          <p:cNvPr id="2" name="Téglalap 1"/>
          <p:cNvSpPr/>
          <p:nvPr/>
        </p:nvSpPr>
        <p:spPr>
          <a:xfrm>
            <a:off x="3514725" y="2847975"/>
            <a:ext cx="1628775" cy="15906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abadkézi sokszög 2"/>
          <p:cNvSpPr/>
          <p:nvPr/>
        </p:nvSpPr>
        <p:spPr>
          <a:xfrm>
            <a:off x="7481887" y="2863215"/>
            <a:ext cx="809625" cy="1571625"/>
          </a:xfrm>
          <a:custGeom>
            <a:avLst/>
            <a:gdLst>
              <a:gd name="connsiteX0" fmla="*/ 19050 w 809625"/>
              <a:gd name="connsiteY0" fmla="*/ 1562100 h 1562100"/>
              <a:gd name="connsiteX1" fmla="*/ 809625 w 809625"/>
              <a:gd name="connsiteY1" fmla="*/ 1209675 h 1562100"/>
              <a:gd name="connsiteX2" fmla="*/ 809625 w 809625"/>
              <a:gd name="connsiteY2" fmla="*/ 0 h 1562100"/>
              <a:gd name="connsiteX3" fmla="*/ 0 w 809625"/>
              <a:gd name="connsiteY3" fmla="*/ 371475 h 1562100"/>
              <a:gd name="connsiteX4" fmla="*/ 19050 w 809625"/>
              <a:gd name="connsiteY4" fmla="*/ 1562100 h 1562100"/>
              <a:gd name="connsiteX0" fmla="*/ 0 w 828675"/>
              <a:gd name="connsiteY0" fmla="*/ 1552575 h 1552575"/>
              <a:gd name="connsiteX1" fmla="*/ 828675 w 828675"/>
              <a:gd name="connsiteY1" fmla="*/ 1209675 h 1552575"/>
              <a:gd name="connsiteX2" fmla="*/ 828675 w 828675"/>
              <a:gd name="connsiteY2" fmla="*/ 0 h 1552575"/>
              <a:gd name="connsiteX3" fmla="*/ 19050 w 828675"/>
              <a:gd name="connsiteY3" fmla="*/ 371475 h 1552575"/>
              <a:gd name="connsiteX4" fmla="*/ 0 w 828675"/>
              <a:gd name="connsiteY4" fmla="*/ 1552575 h 1552575"/>
              <a:gd name="connsiteX0" fmla="*/ 0 w 809625"/>
              <a:gd name="connsiteY0" fmla="*/ 1571625 h 1571625"/>
              <a:gd name="connsiteX1" fmla="*/ 809625 w 809625"/>
              <a:gd name="connsiteY1" fmla="*/ 1209675 h 1571625"/>
              <a:gd name="connsiteX2" fmla="*/ 809625 w 809625"/>
              <a:gd name="connsiteY2" fmla="*/ 0 h 1571625"/>
              <a:gd name="connsiteX3" fmla="*/ 0 w 809625"/>
              <a:gd name="connsiteY3" fmla="*/ 371475 h 1571625"/>
              <a:gd name="connsiteX4" fmla="*/ 0 w 809625"/>
              <a:gd name="connsiteY4" fmla="*/ 1571625 h 1571625"/>
              <a:gd name="connsiteX0" fmla="*/ 0 w 809625"/>
              <a:gd name="connsiteY0" fmla="*/ 1541145 h 1541145"/>
              <a:gd name="connsiteX1" fmla="*/ 809625 w 809625"/>
              <a:gd name="connsiteY1" fmla="*/ 1179195 h 1541145"/>
              <a:gd name="connsiteX2" fmla="*/ 802005 w 809625"/>
              <a:gd name="connsiteY2" fmla="*/ 0 h 1541145"/>
              <a:gd name="connsiteX3" fmla="*/ 0 w 809625"/>
              <a:gd name="connsiteY3" fmla="*/ 340995 h 1541145"/>
              <a:gd name="connsiteX4" fmla="*/ 0 w 809625"/>
              <a:gd name="connsiteY4" fmla="*/ 1541145 h 1541145"/>
              <a:gd name="connsiteX0" fmla="*/ 0 w 809625"/>
              <a:gd name="connsiteY0" fmla="*/ 1556385 h 1556385"/>
              <a:gd name="connsiteX1" fmla="*/ 809625 w 809625"/>
              <a:gd name="connsiteY1" fmla="*/ 1179195 h 1556385"/>
              <a:gd name="connsiteX2" fmla="*/ 802005 w 809625"/>
              <a:gd name="connsiteY2" fmla="*/ 0 h 1556385"/>
              <a:gd name="connsiteX3" fmla="*/ 0 w 809625"/>
              <a:gd name="connsiteY3" fmla="*/ 340995 h 1556385"/>
              <a:gd name="connsiteX4" fmla="*/ 0 w 809625"/>
              <a:gd name="connsiteY4" fmla="*/ 1556385 h 1556385"/>
              <a:gd name="connsiteX0" fmla="*/ 0 w 809625"/>
              <a:gd name="connsiteY0" fmla="*/ 1571625 h 1571625"/>
              <a:gd name="connsiteX1" fmla="*/ 809625 w 809625"/>
              <a:gd name="connsiteY1" fmla="*/ 1194435 h 1571625"/>
              <a:gd name="connsiteX2" fmla="*/ 809625 w 809625"/>
              <a:gd name="connsiteY2" fmla="*/ 0 h 1571625"/>
              <a:gd name="connsiteX3" fmla="*/ 0 w 809625"/>
              <a:gd name="connsiteY3" fmla="*/ 356235 h 1571625"/>
              <a:gd name="connsiteX4" fmla="*/ 0 w 809625"/>
              <a:gd name="connsiteY4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625" h="1571625">
                <a:moveTo>
                  <a:pt x="0" y="1571625"/>
                </a:moveTo>
                <a:lnTo>
                  <a:pt x="809625" y="1194435"/>
                </a:lnTo>
                <a:lnTo>
                  <a:pt x="809625" y="0"/>
                </a:lnTo>
                <a:lnTo>
                  <a:pt x="0" y="356235"/>
                </a:lnTo>
                <a:lnTo>
                  <a:pt x="0" y="157162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zabadkézi sokszög 10"/>
          <p:cNvSpPr/>
          <p:nvPr/>
        </p:nvSpPr>
        <p:spPr>
          <a:xfrm>
            <a:off x="6272211" y="2867026"/>
            <a:ext cx="2019300" cy="371475"/>
          </a:xfrm>
          <a:custGeom>
            <a:avLst/>
            <a:gdLst>
              <a:gd name="connsiteX0" fmla="*/ 19050 w 809625"/>
              <a:gd name="connsiteY0" fmla="*/ 1562100 h 1562100"/>
              <a:gd name="connsiteX1" fmla="*/ 809625 w 809625"/>
              <a:gd name="connsiteY1" fmla="*/ 1209675 h 1562100"/>
              <a:gd name="connsiteX2" fmla="*/ 809625 w 809625"/>
              <a:gd name="connsiteY2" fmla="*/ 0 h 1562100"/>
              <a:gd name="connsiteX3" fmla="*/ 0 w 809625"/>
              <a:gd name="connsiteY3" fmla="*/ 371475 h 1562100"/>
              <a:gd name="connsiteX4" fmla="*/ 19050 w 809625"/>
              <a:gd name="connsiteY4" fmla="*/ 1562100 h 1562100"/>
              <a:gd name="connsiteX0" fmla="*/ 0 w 828675"/>
              <a:gd name="connsiteY0" fmla="*/ 1552575 h 1552575"/>
              <a:gd name="connsiteX1" fmla="*/ 828675 w 828675"/>
              <a:gd name="connsiteY1" fmla="*/ 1209675 h 1552575"/>
              <a:gd name="connsiteX2" fmla="*/ 828675 w 828675"/>
              <a:gd name="connsiteY2" fmla="*/ 0 h 1552575"/>
              <a:gd name="connsiteX3" fmla="*/ 19050 w 828675"/>
              <a:gd name="connsiteY3" fmla="*/ 371475 h 1552575"/>
              <a:gd name="connsiteX4" fmla="*/ 0 w 828675"/>
              <a:gd name="connsiteY4" fmla="*/ 1552575 h 1552575"/>
              <a:gd name="connsiteX0" fmla="*/ 0 w 809625"/>
              <a:gd name="connsiteY0" fmla="*/ 1571625 h 1571625"/>
              <a:gd name="connsiteX1" fmla="*/ 809625 w 809625"/>
              <a:gd name="connsiteY1" fmla="*/ 1209675 h 1571625"/>
              <a:gd name="connsiteX2" fmla="*/ 809625 w 809625"/>
              <a:gd name="connsiteY2" fmla="*/ 0 h 1571625"/>
              <a:gd name="connsiteX3" fmla="*/ 0 w 809625"/>
              <a:gd name="connsiteY3" fmla="*/ 371475 h 1571625"/>
              <a:gd name="connsiteX4" fmla="*/ 0 w 809625"/>
              <a:gd name="connsiteY4" fmla="*/ 1571625 h 1571625"/>
              <a:gd name="connsiteX0" fmla="*/ 1209675 w 2019300"/>
              <a:gd name="connsiteY0" fmla="*/ 1571625 h 1581150"/>
              <a:gd name="connsiteX1" fmla="*/ 2019300 w 2019300"/>
              <a:gd name="connsiteY1" fmla="*/ 1209675 h 1581150"/>
              <a:gd name="connsiteX2" fmla="*/ 2019300 w 2019300"/>
              <a:gd name="connsiteY2" fmla="*/ 0 h 1581150"/>
              <a:gd name="connsiteX3" fmla="*/ 0 w 2019300"/>
              <a:gd name="connsiteY3" fmla="*/ 1581150 h 1581150"/>
              <a:gd name="connsiteX4" fmla="*/ 1209675 w 2019300"/>
              <a:gd name="connsiteY4" fmla="*/ 1571625 h 1581150"/>
              <a:gd name="connsiteX0" fmla="*/ 1209675 w 2019300"/>
              <a:gd name="connsiteY0" fmla="*/ 361950 h 371475"/>
              <a:gd name="connsiteX1" fmla="*/ 2019300 w 2019300"/>
              <a:gd name="connsiteY1" fmla="*/ 0 h 371475"/>
              <a:gd name="connsiteX2" fmla="*/ 762000 w 2019300"/>
              <a:gd name="connsiteY2" fmla="*/ 9525 h 371475"/>
              <a:gd name="connsiteX3" fmla="*/ 0 w 2019300"/>
              <a:gd name="connsiteY3" fmla="*/ 371475 h 371475"/>
              <a:gd name="connsiteX4" fmla="*/ 1209675 w 2019300"/>
              <a:gd name="connsiteY4" fmla="*/ 36195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9300" h="371475">
                <a:moveTo>
                  <a:pt x="1209675" y="361950"/>
                </a:moveTo>
                <a:lnTo>
                  <a:pt x="2019300" y="0"/>
                </a:lnTo>
                <a:lnTo>
                  <a:pt x="762000" y="9525"/>
                </a:lnTo>
                <a:lnTo>
                  <a:pt x="0" y="371475"/>
                </a:lnTo>
                <a:lnTo>
                  <a:pt x="1209675" y="36195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églalap 12"/>
          <p:cNvSpPr/>
          <p:nvPr/>
        </p:nvSpPr>
        <p:spPr>
          <a:xfrm>
            <a:off x="6272211" y="3238501"/>
            <a:ext cx="1209676" cy="12001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Egyenes összekötő 5"/>
          <p:cNvCxnSpPr/>
          <p:nvPr/>
        </p:nvCxnSpPr>
        <p:spPr>
          <a:xfrm>
            <a:off x="1114324" y="3643312"/>
            <a:ext cx="164782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zis 6"/>
          <p:cNvSpPr/>
          <p:nvPr/>
        </p:nvSpPr>
        <p:spPr>
          <a:xfrm>
            <a:off x="1838325" y="3576637"/>
            <a:ext cx="138011" cy="128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gyenes összekötő 8"/>
          <p:cNvCxnSpPr>
            <a:stCxn id="2" idx="0"/>
            <a:endCxn id="2" idx="2"/>
          </p:cNvCxnSpPr>
          <p:nvPr/>
        </p:nvCxnSpPr>
        <p:spPr>
          <a:xfrm>
            <a:off x="4329113" y="2847975"/>
            <a:ext cx="0" cy="159067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>
            <a:endCxn id="13" idx="2"/>
          </p:cNvCxnSpPr>
          <p:nvPr/>
        </p:nvCxnSpPr>
        <p:spPr>
          <a:xfrm>
            <a:off x="6877049" y="3238501"/>
            <a:ext cx="0" cy="12001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>
            <a:off x="7891459" y="3052763"/>
            <a:ext cx="0" cy="12001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>
            <a:endCxn id="13" idx="3"/>
          </p:cNvCxnSpPr>
          <p:nvPr/>
        </p:nvCxnSpPr>
        <p:spPr>
          <a:xfrm>
            <a:off x="6262691" y="3838575"/>
            <a:ext cx="1219196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/>
          <p:nvPr/>
        </p:nvCxnSpPr>
        <p:spPr>
          <a:xfrm>
            <a:off x="6667503" y="3057525"/>
            <a:ext cx="1219196" cy="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>
            <a:stCxn id="2" idx="1"/>
            <a:endCxn id="2" idx="3"/>
          </p:cNvCxnSpPr>
          <p:nvPr/>
        </p:nvCxnSpPr>
        <p:spPr>
          <a:xfrm>
            <a:off x="3514725" y="3643313"/>
            <a:ext cx="16287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 flipV="1">
            <a:off x="7481887" y="3457575"/>
            <a:ext cx="809624" cy="3810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 flipV="1">
            <a:off x="6836586" y="2847975"/>
            <a:ext cx="809624" cy="38100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églalap 3"/>
          <p:cNvSpPr/>
          <p:nvPr/>
        </p:nvSpPr>
        <p:spPr>
          <a:xfrm>
            <a:off x="897492" y="1683649"/>
            <a:ext cx="1407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i="1" dirty="0"/>
              <a:t>r</a:t>
            </a:r>
            <a:r>
              <a:rPr lang="hu-HU" altLang="en-US" sz="3200" i="1" dirty="0" smtClean="0"/>
              <a:t> </a:t>
            </a:r>
            <a:r>
              <a:rPr lang="en-US" altLang="en-US" sz="3200" dirty="0" smtClean="0"/>
              <a:t>=</a:t>
            </a:r>
            <a:r>
              <a:rPr lang="en-US" altLang="en-US" sz="3200" i="1" dirty="0" smtClean="0"/>
              <a:t> </a:t>
            </a:r>
            <a:r>
              <a:rPr lang="en-US" altLang="en-US" sz="3200" dirty="0" smtClean="0"/>
              <a:t>1</a:t>
            </a:r>
            <a:r>
              <a:rPr lang="en-US" altLang="en-US" sz="3200" i="1" dirty="0" smtClean="0"/>
              <a:t>/</a:t>
            </a:r>
            <a:r>
              <a:rPr lang="en-US" altLang="en-US" sz="1800" i="1" dirty="0" smtClean="0"/>
              <a:t> </a:t>
            </a:r>
            <a:r>
              <a:rPr lang="en-US" altLang="en-US" sz="3200" dirty="0" smtClean="0"/>
              <a:t>2</a:t>
            </a:r>
            <a:endParaRPr lang="en-US" sz="3200" dirty="0"/>
          </a:p>
        </p:txBody>
      </p:sp>
      <p:sp>
        <p:nvSpPr>
          <p:cNvPr id="20" name="Téglalap 19"/>
          <p:cNvSpPr/>
          <p:nvPr/>
        </p:nvSpPr>
        <p:spPr>
          <a:xfrm>
            <a:off x="1388245" y="2849449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i="1" dirty="0" smtClean="0"/>
              <a:t>N</a:t>
            </a:r>
            <a:r>
              <a:rPr lang="hu-HU" altLang="en-US" sz="3200" i="1" dirty="0" smtClean="0"/>
              <a:t> </a:t>
            </a:r>
            <a:r>
              <a:rPr lang="en-US" altLang="en-US" sz="3200" dirty="0" smtClean="0"/>
              <a:t>=</a:t>
            </a:r>
            <a:r>
              <a:rPr lang="en-US" altLang="en-US" sz="3200" i="1" dirty="0" smtClean="0"/>
              <a:t> </a:t>
            </a:r>
            <a:r>
              <a:rPr lang="en-US" altLang="en-US" sz="3200" dirty="0" smtClean="0"/>
              <a:t>2</a:t>
            </a:r>
            <a:endParaRPr lang="en-US" sz="3200" dirty="0"/>
          </a:p>
        </p:txBody>
      </p:sp>
      <p:sp>
        <p:nvSpPr>
          <p:cNvPr id="22" name="Téglalap 21"/>
          <p:cNvSpPr/>
          <p:nvPr/>
        </p:nvSpPr>
        <p:spPr>
          <a:xfrm>
            <a:off x="3779122" y="2137236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i="1" dirty="0" smtClean="0"/>
              <a:t>N</a:t>
            </a:r>
            <a:r>
              <a:rPr lang="hu-HU" altLang="en-US" sz="3200" i="1" dirty="0" smtClean="0"/>
              <a:t> </a:t>
            </a:r>
            <a:r>
              <a:rPr lang="en-US" altLang="en-US" sz="3200" dirty="0" smtClean="0"/>
              <a:t>=</a:t>
            </a:r>
            <a:r>
              <a:rPr lang="en-US" altLang="en-US" sz="3200" i="1" dirty="0" smtClean="0"/>
              <a:t> </a:t>
            </a:r>
            <a:r>
              <a:rPr lang="en-US" altLang="en-US" sz="3200" dirty="0" smtClean="0"/>
              <a:t>4</a:t>
            </a:r>
            <a:endParaRPr lang="en-US" sz="3200" dirty="0"/>
          </a:p>
        </p:txBody>
      </p:sp>
      <p:sp>
        <p:nvSpPr>
          <p:cNvPr id="25" name="Téglalap 24"/>
          <p:cNvSpPr/>
          <p:nvPr/>
        </p:nvSpPr>
        <p:spPr>
          <a:xfrm>
            <a:off x="6667503" y="2137235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i="1" dirty="0" smtClean="0"/>
              <a:t>N</a:t>
            </a:r>
            <a:r>
              <a:rPr lang="hu-HU" altLang="en-US" sz="3200" i="1" dirty="0" smtClean="0"/>
              <a:t> </a:t>
            </a:r>
            <a:r>
              <a:rPr lang="en-US" altLang="en-US" sz="3200" dirty="0" smtClean="0"/>
              <a:t>=</a:t>
            </a:r>
            <a:r>
              <a:rPr lang="en-US" altLang="en-US" sz="3200" i="1" dirty="0" smtClean="0"/>
              <a:t> </a:t>
            </a:r>
            <a:r>
              <a:rPr lang="en-US" altLang="en-US" sz="3200" dirty="0" smtClean="0"/>
              <a:t>8</a:t>
            </a:r>
            <a:endParaRPr lang="en-US" sz="3200" dirty="0"/>
          </a:p>
        </p:txBody>
      </p:sp>
      <p:sp>
        <p:nvSpPr>
          <p:cNvPr id="5" name="Vágott nyíl jobbra 4"/>
          <p:cNvSpPr/>
          <p:nvPr/>
        </p:nvSpPr>
        <p:spPr>
          <a:xfrm>
            <a:off x="3349869" y="5802923"/>
            <a:ext cx="1160585" cy="49428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Szövegdoboz 25"/>
              <p:cNvSpPr txBox="1"/>
              <p:nvPr/>
            </p:nvSpPr>
            <p:spPr>
              <a:xfrm>
                <a:off x="4945814" y="5434078"/>
                <a:ext cx="3367177" cy="111767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/>
                        </a:rPr>
                        <m:t>𝐷</m:t>
                      </m:r>
                      <m:r>
                        <a:rPr lang="en-US" sz="32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3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log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hu-HU" sz="3200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3200" b="0" i="0" smtClean="0">
                              <a:latin typeface="Cambria Math"/>
                            </a:rPr>
                            <m:t>log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⁡(</m:t>
                          </m:r>
                          <m:r>
                            <a:rPr lang="hu-HU" sz="3200" b="0" i="1" smtClean="0">
                              <a:latin typeface="Cambria Math"/>
                            </a:rPr>
                            <m:t>1/</m:t>
                          </m:r>
                          <m:r>
                            <a:rPr lang="hu-HU" sz="3200" b="0" i="1" smtClean="0">
                              <a:latin typeface="Cambria Math"/>
                            </a:rPr>
                            <m:t>𝑟</m:t>
                          </m:r>
                          <m:r>
                            <a:rPr lang="en-US" sz="32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6" name="Szövegdoboz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14" y="5434078"/>
                <a:ext cx="3367177" cy="1117678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58" name="Picture 2" descr="Képtalál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87" y="42862"/>
            <a:ext cx="1439874" cy="164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523875"/>
            <a:ext cx="9144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„Matematikát kijátszó” Mandelbrot halmazok</a:t>
            </a:r>
          </a:p>
        </p:txBody>
      </p:sp>
      <p:pic>
        <p:nvPicPr>
          <p:cNvPr id="31747" name="Picture 8" descr="fract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383" y="1661380"/>
            <a:ext cx="4259783" cy="450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kciógomb: Tovább vagy Következő 3">
            <a:hlinkClick r:id="rId4" action="ppaction://hlinkfile" highlightClick="1"/>
          </p:cNvPr>
          <p:cNvSpPr/>
          <p:nvPr/>
        </p:nvSpPr>
        <p:spPr>
          <a:xfrm>
            <a:off x="1214803" y="6235212"/>
            <a:ext cx="2152650" cy="52607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http://cg.iit.bme.hu/portal/sites/default/files/oktatott-targyak/szamitogepes-grafika-es-kepfeldolgozas/fraktalok/mandelbulb.jpg?13215533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" y="1661380"/>
            <a:ext cx="4645025" cy="45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Inverz feladat: IFS modellezés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676400" y="4038600"/>
            <a:ext cx="1600200" cy="609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 i="1"/>
              <a:t>x, y</a:t>
            </a:r>
          </a:p>
        </p:txBody>
      </p:sp>
      <p:sp>
        <p:nvSpPr>
          <p:cNvPr id="32772" name="Freeform 5"/>
          <p:cNvSpPr>
            <a:spLocks/>
          </p:cNvSpPr>
          <p:nvPr/>
        </p:nvSpPr>
        <p:spPr bwMode="auto">
          <a:xfrm>
            <a:off x="838200" y="2895600"/>
            <a:ext cx="838200" cy="1447800"/>
          </a:xfrm>
          <a:custGeom>
            <a:avLst/>
            <a:gdLst>
              <a:gd name="T0" fmla="*/ 2147483647 w 528"/>
              <a:gd name="T1" fmla="*/ 2147483647 h 912"/>
              <a:gd name="T2" fmla="*/ 0 w 528"/>
              <a:gd name="T3" fmla="*/ 2147483647 h 912"/>
              <a:gd name="T4" fmla="*/ 0 w 528"/>
              <a:gd name="T5" fmla="*/ 0 h 912"/>
              <a:gd name="T6" fmla="*/ 2147483647 w 528"/>
              <a:gd name="T7" fmla="*/ 0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528"/>
              <a:gd name="T13" fmla="*/ 0 h 912"/>
              <a:gd name="T14" fmla="*/ 528 w 528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28" h="912">
                <a:moveTo>
                  <a:pt x="528" y="912"/>
                </a:moveTo>
                <a:lnTo>
                  <a:pt x="0" y="912"/>
                </a:lnTo>
                <a:lnTo>
                  <a:pt x="0" y="0"/>
                </a:lnTo>
                <a:lnTo>
                  <a:pt x="432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Freeform 6"/>
          <p:cNvSpPr>
            <a:spLocks/>
          </p:cNvSpPr>
          <p:nvPr/>
        </p:nvSpPr>
        <p:spPr bwMode="auto">
          <a:xfrm>
            <a:off x="3276600" y="2895600"/>
            <a:ext cx="685800" cy="1447800"/>
          </a:xfrm>
          <a:custGeom>
            <a:avLst/>
            <a:gdLst>
              <a:gd name="T0" fmla="*/ 2147483647 w 432"/>
              <a:gd name="T1" fmla="*/ 0 h 912"/>
              <a:gd name="T2" fmla="*/ 2147483647 w 432"/>
              <a:gd name="T3" fmla="*/ 0 h 912"/>
              <a:gd name="T4" fmla="*/ 2147483647 w 432"/>
              <a:gd name="T5" fmla="*/ 2147483647 h 912"/>
              <a:gd name="T6" fmla="*/ 0 w 432"/>
              <a:gd name="T7" fmla="*/ 2147483647 h 912"/>
              <a:gd name="T8" fmla="*/ 0 60000 65536"/>
              <a:gd name="T9" fmla="*/ 0 60000 65536"/>
              <a:gd name="T10" fmla="*/ 0 60000 65536"/>
              <a:gd name="T11" fmla="*/ 0 60000 65536"/>
              <a:gd name="T12" fmla="*/ 0 w 432"/>
              <a:gd name="T13" fmla="*/ 0 h 912"/>
              <a:gd name="T14" fmla="*/ 432 w 432"/>
              <a:gd name="T15" fmla="*/ 912 h 9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" h="912">
                <a:moveTo>
                  <a:pt x="96" y="0"/>
                </a:moveTo>
                <a:lnTo>
                  <a:pt x="432" y="0"/>
                </a:lnTo>
                <a:lnTo>
                  <a:pt x="430" y="910"/>
                </a:lnTo>
                <a:lnTo>
                  <a:pt x="0" y="912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 flipV="1">
            <a:off x="5562600" y="2286000"/>
            <a:ext cx="0" cy="2514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5562600" y="4800600"/>
            <a:ext cx="3124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utoShape 11"/>
          <p:cNvSpPr>
            <a:spLocks noChangeArrowheads="1"/>
          </p:cNvSpPr>
          <p:nvPr/>
        </p:nvSpPr>
        <p:spPr bwMode="auto">
          <a:xfrm>
            <a:off x="4191000" y="3200400"/>
            <a:ext cx="1066800" cy="762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2777" name="Text Box 12"/>
          <p:cNvSpPr txBox="1">
            <a:spLocks noChangeArrowheads="1"/>
          </p:cNvSpPr>
          <p:nvPr/>
        </p:nvSpPr>
        <p:spPr bwMode="auto">
          <a:xfrm>
            <a:off x="6172200" y="4978400"/>
            <a:ext cx="15859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dirty="0"/>
              <a:t>Attraktor:</a:t>
            </a:r>
          </a:p>
          <a:p>
            <a:r>
              <a:rPr lang="hu-HU" altLang="en-US" sz="1400" dirty="0"/>
              <a:t>	</a:t>
            </a:r>
            <a:endParaRPr lang="hu-HU" altLang="en-US" sz="2800" dirty="0"/>
          </a:p>
          <a:p>
            <a:r>
              <a:rPr lang="hu-HU" altLang="en-US" sz="2800" i="1" dirty="0"/>
              <a:t>H</a:t>
            </a:r>
            <a:r>
              <a:rPr lang="hu-HU" altLang="en-US" sz="2800" dirty="0"/>
              <a:t> = </a:t>
            </a:r>
            <a:r>
              <a:rPr lang="hu-HU" altLang="en-US" sz="2800" i="1" dirty="0"/>
              <a:t>F</a:t>
            </a:r>
            <a:r>
              <a:rPr lang="hu-HU" altLang="en-US" sz="2800" dirty="0"/>
              <a:t>(</a:t>
            </a:r>
            <a:r>
              <a:rPr lang="hu-HU" altLang="en-US" sz="2800" i="1" dirty="0"/>
              <a:t>H</a:t>
            </a:r>
            <a:r>
              <a:rPr lang="hu-HU" altLang="en-US" sz="2800" dirty="0"/>
              <a:t>)</a:t>
            </a:r>
          </a:p>
        </p:txBody>
      </p:sp>
      <p:pic>
        <p:nvPicPr>
          <p:cNvPr id="32778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362200"/>
            <a:ext cx="23622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AutoShape 14"/>
          <p:cNvSpPr>
            <a:spLocks noChangeArrowheads="1"/>
          </p:cNvSpPr>
          <p:nvPr/>
        </p:nvSpPr>
        <p:spPr bwMode="auto">
          <a:xfrm flipH="1">
            <a:off x="3124200" y="4876800"/>
            <a:ext cx="2743200" cy="762000"/>
          </a:xfrm>
          <a:prstGeom prst="curvedUpArrow">
            <a:avLst>
              <a:gd name="adj1" fmla="val 72000"/>
              <a:gd name="adj2" fmla="val 144000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2780" name="Rectangle 15"/>
          <p:cNvSpPr>
            <a:spLocks noChangeArrowheads="1"/>
          </p:cNvSpPr>
          <p:nvPr/>
        </p:nvSpPr>
        <p:spPr bwMode="auto">
          <a:xfrm>
            <a:off x="1295400" y="4879975"/>
            <a:ext cx="1301750" cy="58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/>
              <a:t>H</a:t>
            </a:r>
            <a:r>
              <a:rPr lang="hu-HU" altLang="en-US" sz="3200"/>
              <a:t> </a:t>
            </a:r>
            <a:r>
              <a:rPr lang="hu-HU" altLang="en-US" sz="3200">
                <a:sym typeface="Wingdings" pitchFamily="2" charset="2"/>
              </a:rPr>
              <a:t></a:t>
            </a:r>
            <a:r>
              <a:rPr lang="hu-HU" altLang="en-US" sz="3200"/>
              <a:t> </a:t>
            </a:r>
            <a:r>
              <a:rPr lang="hu-HU" altLang="en-US" sz="3200" i="1"/>
              <a:t>F</a:t>
            </a:r>
          </a:p>
        </p:txBody>
      </p:sp>
      <p:sp>
        <p:nvSpPr>
          <p:cNvPr id="32781" name="Line 16"/>
          <p:cNvSpPr>
            <a:spLocks noChangeShapeType="1"/>
          </p:cNvSpPr>
          <p:nvPr/>
        </p:nvSpPr>
        <p:spPr bwMode="auto">
          <a:xfrm flipH="1">
            <a:off x="1744663" y="1976438"/>
            <a:ext cx="1371600" cy="1905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Line 17"/>
          <p:cNvSpPr>
            <a:spLocks noChangeShapeType="1"/>
          </p:cNvSpPr>
          <p:nvPr/>
        </p:nvSpPr>
        <p:spPr bwMode="auto">
          <a:xfrm flipH="1" flipV="1">
            <a:off x="2811463" y="1747838"/>
            <a:ext cx="609600" cy="381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Rectangle 3"/>
          <p:cNvSpPr>
            <a:spLocks noChangeArrowheads="1"/>
          </p:cNvSpPr>
          <p:nvPr/>
        </p:nvSpPr>
        <p:spPr bwMode="auto">
          <a:xfrm>
            <a:off x="1524000" y="2286000"/>
            <a:ext cx="1905000" cy="114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hu-HU" altLang="en-US" i="1"/>
              <a:t>F</a:t>
            </a:r>
          </a:p>
        </p:txBody>
      </p:sp>
      <p:sp>
        <p:nvSpPr>
          <p:cNvPr id="32784" name="Text Box 19"/>
          <p:cNvSpPr txBox="1">
            <a:spLocks noChangeArrowheads="1"/>
          </p:cNvSpPr>
          <p:nvPr/>
        </p:nvSpPr>
        <p:spPr bwMode="auto">
          <a:xfrm>
            <a:off x="371475" y="6176963"/>
            <a:ext cx="6140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/>
              <a:t>F</a:t>
            </a:r>
            <a:r>
              <a:rPr lang="hu-HU" altLang="en-US"/>
              <a:t>: szabadon vezérelhető, legyen stabil attraktora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Melyik</a:t>
            </a:r>
            <a:r>
              <a:rPr lang="en-US" dirty="0" smtClean="0">
                <a:solidFill>
                  <a:srgbClr val="FF0000"/>
                </a:solidFill>
              </a:rPr>
              <a:t> f</a:t>
            </a:r>
            <a:r>
              <a:rPr lang="hu-HU" dirty="0" err="1" smtClean="0">
                <a:solidFill>
                  <a:srgbClr val="FF0000"/>
                </a:solidFill>
              </a:rPr>
              <a:t>üggvény</a:t>
            </a:r>
            <a:r>
              <a:rPr lang="hu-HU" dirty="0" smtClean="0">
                <a:solidFill>
                  <a:srgbClr val="FF0000"/>
                </a:solidFill>
              </a:rPr>
              <a:t> attraktora 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a Koch görbe?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IFS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687609"/>
            <a:ext cx="5005984" cy="18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>
            <a:off x="409574" y="3762375"/>
            <a:ext cx="1628776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zis 4"/>
          <p:cNvSpPr/>
          <p:nvPr/>
        </p:nvSpPr>
        <p:spPr>
          <a:xfrm>
            <a:off x="3657601" y="3762375"/>
            <a:ext cx="1642972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zis 5"/>
          <p:cNvSpPr/>
          <p:nvPr/>
        </p:nvSpPr>
        <p:spPr>
          <a:xfrm rot="18024336">
            <a:off x="1614983" y="3055472"/>
            <a:ext cx="1717503" cy="1077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zis 6"/>
          <p:cNvSpPr/>
          <p:nvPr/>
        </p:nvSpPr>
        <p:spPr>
          <a:xfrm rot="3643846">
            <a:off x="2473156" y="3024772"/>
            <a:ext cx="1678329" cy="1048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33376" y="1888437"/>
            <a:ext cx="86699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dirty="0" smtClean="0"/>
              <a:t>Attraktor: </a:t>
            </a:r>
            <a:r>
              <a:rPr lang="hu-HU" altLang="en-US" sz="2800" i="1" dirty="0" smtClean="0"/>
              <a:t>H</a:t>
            </a:r>
            <a:r>
              <a:rPr lang="hu-HU" altLang="en-US" sz="2800" dirty="0" smtClean="0"/>
              <a:t> </a:t>
            </a:r>
            <a:r>
              <a:rPr lang="hu-HU" altLang="en-US" sz="2800" dirty="0"/>
              <a:t>= </a:t>
            </a:r>
            <a:r>
              <a:rPr lang="hu-HU" altLang="en-US" sz="2800" i="1" dirty="0"/>
              <a:t>F</a:t>
            </a:r>
            <a:r>
              <a:rPr lang="hu-HU" altLang="en-US" sz="2800" dirty="0"/>
              <a:t>(</a:t>
            </a:r>
            <a:r>
              <a:rPr lang="hu-HU" altLang="en-US" sz="2800" i="1" dirty="0"/>
              <a:t>H</a:t>
            </a:r>
            <a:r>
              <a:rPr lang="hu-HU" altLang="en-US" sz="2800" dirty="0" smtClean="0"/>
              <a:t>)</a:t>
            </a:r>
            <a:r>
              <a:rPr lang="hu-HU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= </a:t>
            </a:r>
            <a:r>
              <a:rPr lang="hu-HU" altLang="en-US" sz="2800" i="1" dirty="0">
                <a:solidFill>
                  <a:srgbClr val="FF0000"/>
                </a:solidFill>
              </a:rPr>
              <a:t>W</a:t>
            </a:r>
            <a:r>
              <a:rPr lang="hu-HU" altLang="en-US" sz="2800" baseline="-25000" dirty="0">
                <a:solidFill>
                  <a:srgbClr val="FF0000"/>
                </a:solidFill>
              </a:rPr>
              <a:t>1</a:t>
            </a:r>
            <a:r>
              <a:rPr lang="hu-HU" altLang="en-US" sz="2800" dirty="0">
                <a:solidFill>
                  <a:srgbClr val="FF0000"/>
                </a:solidFill>
              </a:rPr>
              <a:t>(</a:t>
            </a:r>
            <a:r>
              <a:rPr lang="hu-HU" altLang="en-US" sz="2800" i="1" dirty="0">
                <a:solidFill>
                  <a:srgbClr val="FF0000"/>
                </a:solidFill>
              </a:rPr>
              <a:t>H</a:t>
            </a:r>
            <a:r>
              <a:rPr lang="hu-HU" altLang="en-US" sz="2800" dirty="0">
                <a:solidFill>
                  <a:srgbClr val="FF0000"/>
                </a:solidFill>
              </a:rPr>
              <a:t>) </a:t>
            </a:r>
            <a:r>
              <a:rPr lang="hu-HU" altLang="en-US" sz="2800" dirty="0">
                <a:solidFill>
                  <a:srgbClr val="FF0000"/>
                </a:solidFill>
                <a:sym typeface="Symbol" pitchFamily="18" charset="2"/>
              </a:rPr>
              <a:t> </a:t>
            </a:r>
            <a:r>
              <a:rPr lang="hu-HU" altLang="en-US" sz="2800" i="1" dirty="0">
                <a:solidFill>
                  <a:srgbClr val="FF0000"/>
                </a:solidFill>
              </a:rPr>
              <a:t>W</a:t>
            </a:r>
            <a:r>
              <a:rPr lang="hu-HU" altLang="en-US" sz="2800" baseline="-25000" dirty="0">
                <a:solidFill>
                  <a:srgbClr val="FF0000"/>
                </a:solidFill>
              </a:rPr>
              <a:t>2 </a:t>
            </a:r>
            <a:r>
              <a:rPr lang="hu-HU" altLang="en-US" sz="2800" dirty="0">
                <a:solidFill>
                  <a:srgbClr val="FF0000"/>
                </a:solidFill>
              </a:rPr>
              <a:t>(</a:t>
            </a:r>
            <a:r>
              <a:rPr lang="hu-HU" altLang="en-US" sz="2800" i="1" dirty="0">
                <a:solidFill>
                  <a:srgbClr val="FF0000"/>
                </a:solidFill>
              </a:rPr>
              <a:t>H</a:t>
            </a:r>
            <a:r>
              <a:rPr lang="hu-HU" altLang="en-US" sz="2800" dirty="0">
                <a:solidFill>
                  <a:srgbClr val="FF0000"/>
                </a:solidFill>
              </a:rPr>
              <a:t>) </a:t>
            </a:r>
            <a:r>
              <a:rPr lang="hu-HU" altLang="en-US" sz="2800" dirty="0">
                <a:solidFill>
                  <a:srgbClr val="FF0000"/>
                </a:solidFill>
                <a:sym typeface="Symbol" pitchFamily="18" charset="2"/>
              </a:rPr>
              <a:t> </a:t>
            </a:r>
            <a:r>
              <a:rPr lang="hu-HU" altLang="en-US" sz="2800" i="1" dirty="0" smtClean="0">
                <a:solidFill>
                  <a:srgbClr val="FF0000"/>
                </a:solidFill>
              </a:rPr>
              <a:t>W</a:t>
            </a:r>
            <a:r>
              <a:rPr lang="en-US" altLang="en-US" sz="2800" baseline="-25000" dirty="0" smtClean="0">
                <a:solidFill>
                  <a:srgbClr val="FF0000"/>
                </a:solidFill>
              </a:rPr>
              <a:t>3</a:t>
            </a:r>
            <a:r>
              <a:rPr lang="hu-HU" altLang="en-US" sz="2800" baseline="-25000" dirty="0">
                <a:solidFill>
                  <a:srgbClr val="FF0000"/>
                </a:solidFill>
              </a:rPr>
              <a:t> </a:t>
            </a:r>
            <a:r>
              <a:rPr lang="hu-HU" altLang="en-US" sz="2800" dirty="0" smtClean="0">
                <a:solidFill>
                  <a:srgbClr val="FF0000"/>
                </a:solidFill>
              </a:rPr>
              <a:t>(</a:t>
            </a:r>
            <a:r>
              <a:rPr lang="hu-HU" altLang="en-US" sz="2800" i="1" dirty="0" smtClean="0">
                <a:solidFill>
                  <a:srgbClr val="FF0000"/>
                </a:solidFill>
              </a:rPr>
              <a:t>H</a:t>
            </a:r>
            <a:r>
              <a:rPr lang="hu-HU" altLang="en-US" sz="2800" dirty="0" smtClean="0">
                <a:solidFill>
                  <a:srgbClr val="FF0000"/>
                </a:solidFill>
              </a:rPr>
              <a:t>)</a:t>
            </a:r>
            <a:r>
              <a:rPr lang="en-US" altLang="en-US" sz="2800" dirty="0" smtClean="0">
                <a:solidFill>
                  <a:srgbClr val="FF0000"/>
                </a:solidFill>
              </a:rPr>
              <a:t> </a:t>
            </a:r>
            <a:r>
              <a:rPr lang="hu-HU" altLang="en-US" sz="2800" dirty="0" smtClean="0">
                <a:solidFill>
                  <a:srgbClr val="FF0000"/>
                </a:solidFill>
                <a:sym typeface="Symbol" pitchFamily="18" charset="2"/>
              </a:rPr>
              <a:t> </a:t>
            </a:r>
            <a:r>
              <a:rPr lang="hu-HU" altLang="en-US" sz="2800" i="1" dirty="0" smtClean="0">
                <a:solidFill>
                  <a:srgbClr val="FF0000"/>
                </a:solidFill>
              </a:rPr>
              <a:t>W</a:t>
            </a:r>
            <a:r>
              <a:rPr lang="en-US" altLang="en-US" sz="2800" i="1" baseline="-25000" dirty="0" smtClean="0">
                <a:solidFill>
                  <a:srgbClr val="FF0000"/>
                </a:solidFill>
              </a:rPr>
              <a:t>4</a:t>
            </a:r>
            <a:r>
              <a:rPr lang="hu-HU" alt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hu-HU" altLang="en-US" sz="2800" dirty="0">
                <a:solidFill>
                  <a:srgbClr val="FF0000"/>
                </a:solidFill>
              </a:rPr>
              <a:t>(</a:t>
            </a:r>
            <a:r>
              <a:rPr lang="hu-HU" altLang="en-US" sz="2800" i="1" dirty="0">
                <a:solidFill>
                  <a:srgbClr val="FF0000"/>
                </a:solidFill>
              </a:rPr>
              <a:t>H</a:t>
            </a:r>
            <a:r>
              <a:rPr lang="hu-HU" altLang="en-US" sz="2800" dirty="0">
                <a:solidFill>
                  <a:srgbClr val="FF0000"/>
                </a:solidFill>
              </a:rPr>
              <a:t>)</a:t>
            </a:r>
            <a:endParaRPr lang="hu-HU" altLang="en-US" sz="2800" dirty="0">
              <a:solidFill>
                <a:srgbClr val="FF0000"/>
              </a:solidFill>
              <a:sym typeface="Symbol" pitchFamily="18" charset="2"/>
            </a:endParaRPr>
          </a:p>
          <a:p>
            <a:endParaRPr lang="hu-HU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738091" y="4815951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>
                <a:solidFill>
                  <a:srgbClr val="FF0000"/>
                </a:solidFill>
              </a:rPr>
              <a:t>W</a:t>
            </a:r>
            <a:r>
              <a:rPr lang="hu-HU" altLang="en-US" baseline="-25000" dirty="0">
                <a:solidFill>
                  <a:srgbClr val="FF0000"/>
                </a:solidFill>
              </a:rPr>
              <a:t>1</a:t>
            </a:r>
            <a:r>
              <a:rPr lang="hu-HU" altLang="en-US" dirty="0">
                <a:solidFill>
                  <a:srgbClr val="FF0000"/>
                </a:solidFill>
              </a:rPr>
              <a:t>(</a:t>
            </a:r>
            <a:r>
              <a:rPr lang="hu-HU" altLang="en-US" i="1" dirty="0">
                <a:solidFill>
                  <a:srgbClr val="FF0000"/>
                </a:solidFill>
              </a:rPr>
              <a:t>H</a:t>
            </a:r>
            <a:r>
              <a:rPr lang="hu-HU" alt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1062885" y="2967335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>
                <a:solidFill>
                  <a:srgbClr val="FF0000"/>
                </a:solidFill>
              </a:rPr>
              <a:t>W</a:t>
            </a:r>
            <a:r>
              <a:rPr lang="hu-HU" altLang="en-US" baseline="-25000" dirty="0">
                <a:solidFill>
                  <a:srgbClr val="FF0000"/>
                </a:solidFill>
              </a:rPr>
              <a:t>2 </a:t>
            </a:r>
            <a:r>
              <a:rPr lang="hu-HU" altLang="en-US" dirty="0">
                <a:solidFill>
                  <a:srgbClr val="FF0000"/>
                </a:solidFill>
              </a:rPr>
              <a:t>(</a:t>
            </a:r>
            <a:r>
              <a:rPr lang="hu-HU" altLang="en-US" i="1" dirty="0">
                <a:solidFill>
                  <a:srgbClr val="FF0000"/>
                </a:solidFill>
              </a:rPr>
              <a:t>H</a:t>
            </a:r>
            <a:r>
              <a:rPr lang="hu-HU" altLang="en-US" dirty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  <p:sp>
        <p:nvSpPr>
          <p:cNvPr id="11" name="Téglalap 10"/>
          <p:cNvSpPr/>
          <p:nvPr/>
        </p:nvSpPr>
        <p:spPr>
          <a:xfrm>
            <a:off x="3657601" y="2842544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>
                <a:solidFill>
                  <a:srgbClr val="FF0000"/>
                </a:solidFill>
              </a:rPr>
              <a:t>W</a:t>
            </a:r>
            <a:r>
              <a:rPr lang="en-US" altLang="en-US" baseline="-25000" dirty="0">
                <a:solidFill>
                  <a:srgbClr val="FF0000"/>
                </a:solidFill>
              </a:rPr>
              <a:t>3</a:t>
            </a:r>
            <a:r>
              <a:rPr lang="hu-HU" altLang="en-US" baseline="-25000" dirty="0">
                <a:solidFill>
                  <a:srgbClr val="FF0000"/>
                </a:solidFill>
              </a:rPr>
              <a:t> </a:t>
            </a:r>
            <a:r>
              <a:rPr lang="hu-HU" altLang="en-US" dirty="0">
                <a:solidFill>
                  <a:srgbClr val="FF0000"/>
                </a:solidFill>
              </a:rPr>
              <a:t>(</a:t>
            </a:r>
            <a:r>
              <a:rPr lang="hu-HU" altLang="en-US" i="1" dirty="0">
                <a:solidFill>
                  <a:srgbClr val="FF0000"/>
                </a:solidFill>
              </a:rPr>
              <a:t>H</a:t>
            </a:r>
            <a:r>
              <a:rPr lang="hu-HU" altLang="en-US" dirty="0">
                <a:solidFill>
                  <a:srgbClr val="FF0000"/>
                </a:solidFill>
              </a:rPr>
              <a:t>)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12" name="Téglalap 11"/>
          <p:cNvSpPr/>
          <p:nvPr/>
        </p:nvSpPr>
        <p:spPr>
          <a:xfrm>
            <a:off x="4060480" y="4815951"/>
            <a:ext cx="10230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i="1" dirty="0">
                <a:solidFill>
                  <a:srgbClr val="FF0000"/>
                </a:solidFill>
              </a:rPr>
              <a:t>W</a:t>
            </a:r>
            <a:r>
              <a:rPr lang="en-US" altLang="en-US" i="1" baseline="-25000" dirty="0">
                <a:solidFill>
                  <a:srgbClr val="FF0000"/>
                </a:solidFill>
              </a:rPr>
              <a:t>4</a:t>
            </a:r>
            <a:r>
              <a:rPr lang="hu-HU" altLang="en-US" baseline="-25000" dirty="0">
                <a:solidFill>
                  <a:srgbClr val="FF0000"/>
                </a:solidFill>
              </a:rPr>
              <a:t> </a:t>
            </a:r>
            <a:r>
              <a:rPr lang="hu-HU" altLang="en-US" dirty="0">
                <a:solidFill>
                  <a:srgbClr val="FF0000"/>
                </a:solidFill>
              </a:rPr>
              <a:t>(</a:t>
            </a:r>
            <a:r>
              <a:rPr lang="hu-HU" altLang="en-US" i="1" dirty="0">
                <a:solidFill>
                  <a:srgbClr val="FF0000"/>
                </a:solidFill>
              </a:rPr>
              <a:t>H</a:t>
            </a:r>
            <a:r>
              <a:rPr lang="hu-HU" altLang="en-US" dirty="0">
                <a:solidFill>
                  <a:srgbClr val="FF0000"/>
                </a:solidFill>
              </a:rPr>
              <a:t>)</a:t>
            </a:r>
            <a:endParaRPr lang="hu-HU" altLang="en-US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95299" y="5706360"/>
            <a:ext cx="3452447" cy="5232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2800" i="1" dirty="0" err="1" smtClean="0"/>
              <a:t>W</a:t>
            </a:r>
            <a:r>
              <a:rPr lang="en-US" altLang="en-US" sz="2800" i="1" baseline="-25000" dirty="0" err="1" smtClean="0"/>
              <a:t>k</a:t>
            </a:r>
            <a:r>
              <a:rPr lang="hu-HU" alt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/>
              <a:t>(</a:t>
            </a:r>
            <a:r>
              <a:rPr lang="en-US" altLang="en-US" sz="2800" i="1" dirty="0" err="1" smtClean="0"/>
              <a:t>x</a:t>
            </a:r>
            <a:r>
              <a:rPr lang="en-US" altLang="en-US" sz="2800" dirty="0" err="1" smtClean="0"/>
              <a:t>,</a:t>
            </a:r>
            <a:r>
              <a:rPr lang="en-US" altLang="en-US" sz="2800" i="1" dirty="0" err="1" smtClean="0"/>
              <a:t>y</a:t>
            </a:r>
            <a:r>
              <a:rPr lang="en-US" altLang="en-US" sz="2800" dirty="0" smtClean="0"/>
              <a:t>) = [</a:t>
            </a:r>
            <a:r>
              <a:rPr lang="en-US" altLang="en-US" sz="2800" i="1" dirty="0" err="1" smtClean="0"/>
              <a:t>x,y</a:t>
            </a:r>
            <a:r>
              <a:rPr lang="en-US" altLang="en-US" sz="2800" dirty="0" smtClean="0"/>
              <a:t>]</a:t>
            </a:r>
            <a:r>
              <a:rPr lang="en-US" altLang="en-US" sz="2800" dirty="0" smtClean="0">
                <a:sym typeface="Symbol"/>
              </a:rPr>
              <a:t></a:t>
            </a:r>
            <a:r>
              <a:rPr lang="en-US" altLang="en-US" sz="2800" b="1" i="1" dirty="0" err="1" smtClean="0"/>
              <a:t>A</a:t>
            </a:r>
            <a:r>
              <a:rPr lang="en-US" altLang="en-US" sz="2800" i="1" baseline="-25000" dirty="0" err="1"/>
              <a:t>k</a:t>
            </a:r>
            <a:r>
              <a:rPr lang="en-US" altLang="en-US" sz="2800" dirty="0" smtClean="0"/>
              <a:t> + </a:t>
            </a:r>
            <a:r>
              <a:rPr lang="en-US" altLang="en-US" sz="2800" b="1" i="1" dirty="0" err="1" smtClean="0"/>
              <a:t>q</a:t>
            </a:r>
            <a:r>
              <a:rPr lang="en-US" altLang="en-US" sz="2800" i="1" baseline="-25000" dirty="0" err="1"/>
              <a:t>k</a:t>
            </a:r>
            <a:endParaRPr lang="en-US" altLang="en-US" sz="2800" b="1" i="1" dirty="0" smtClean="0"/>
          </a:p>
        </p:txBody>
      </p:sp>
      <p:sp>
        <p:nvSpPr>
          <p:cNvPr id="14" name="Téglalap 13"/>
          <p:cNvSpPr/>
          <p:nvPr/>
        </p:nvSpPr>
        <p:spPr>
          <a:xfrm>
            <a:off x="1837592" y="1888437"/>
            <a:ext cx="1474728" cy="564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5"/>
          <p:cNvSpPr>
            <a:spLocks noChangeArrowheads="1"/>
          </p:cNvSpPr>
          <p:nvPr/>
        </p:nvSpPr>
        <p:spPr bwMode="auto">
          <a:xfrm rot="-1580726">
            <a:off x="6554989" y="4613716"/>
            <a:ext cx="1782382" cy="9833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i="1" dirty="0" smtClean="0">
                <a:solidFill>
                  <a:srgbClr val="FF0000"/>
                </a:solidFill>
              </a:rPr>
              <a:t>F</a:t>
            </a:r>
            <a:r>
              <a:rPr lang="hu-HU" dirty="0" smtClean="0">
                <a:solidFill>
                  <a:srgbClr val="FF0000"/>
                </a:solidFill>
              </a:rPr>
              <a:t>: többértékű lineáris leképzés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552266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/>
              <a:t>F = W</a:t>
            </a:r>
            <a:r>
              <a:rPr lang="hu-HU" altLang="en-US" sz="2800" i="1" baseline="-25000" dirty="0"/>
              <a:t>1</a:t>
            </a:r>
            <a:r>
              <a:rPr lang="hu-HU" altLang="en-US" sz="2800" i="1" dirty="0"/>
              <a:t> </a:t>
            </a:r>
            <a:r>
              <a:rPr lang="hu-HU" altLang="en-US" sz="2800" dirty="0">
                <a:sym typeface="Symbol" pitchFamily="18" charset="2"/>
              </a:rPr>
              <a:t></a:t>
            </a:r>
            <a:r>
              <a:rPr lang="hu-HU" altLang="en-US" sz="2800" i="1" dirty="0">
                <a:sym typeface="Symbol" pitchFamily="18" charset="2"/>
              </a:rPr>
              <a:t> </a:t>
            </a:r>
            <a:r>
              <a:rPr lang="hu-HU" altLang="en-US" sz="2800" i="1" dirty="0"/>
              <a:t>W</a:t>
            </a:r>
            <a:r>
              <a:rPr lang="hu-HU" altLang="en-US" sz="2800" i="1" baseline="-25000" dirty="0"/>
              <a:t>2</a:t>
            </a:r>
            <a:r>
              <a:rPr lang="hu-HU" altLang="en-US" sz="2800" i="1" dirty="0"/>
              <a:t> </a:t>
            </a:r>
            <a:r>
              <a:rPr lang="hu-HU" altLang="en-US" sz="2800" dirty="0">
                <a:sym typeface="Symbol" pitchFamily="18" charset="2"/>
              </a:rPr>
              <a:t></a:t>
            </a:r>
            <a:r>
              <a:rPr lang="hu-HU" altLang="en-US" sz="2800" i="1" dirty="0">
                <a:sym typeface="Symbol" pitchFamily="18" charset="2"/>
              </a:rPr>
              <a:t> … </a:t>
            </a:r>
            <a:r>
              <a:rPr lang="hu-HU" altLang="en-US" sz="2800" dirty="0">
                <a:sym typeface="Symbol" pitchFamily="18" charset="2"/>
              </a:rPr>
              <a:t></a:t>
            </a:r>
            <a:r>
              <a:rPr lang="hu-HU" altLang="en-US" sz="2800" i="1" dirty="0">
                <a:sym typeface="Symbol" pitchFamily="18" charset="2"/>
              </a:rPr>
              <a:t> </a:t>
            </a:r>
            <a:r>
              <a:rPr lang="hu-HU" altLang="en-US" sz="2800" i="1" dirty="0" err="1" smtClean="0"/>
              <a:t>W</a:t>
            </a:r>
            <a:r>
              <a:rPr lang="hu-HU" altLang="en-US" sz="2800" i="1" baseline="-25000" dirty="0" err="1" smtClean="0"/>
              <a:t>m</a:t>
            </a:r>
            <a:r>
              <a:rPr lang="hu-HU" altLang="en-US" sz="2800" i="1" dirty="0" smtClean="0"/>
              <a:t> </a:t>
            </a:r>
            <a:endParaRPr lang="hu-HU" altLang="en-US" sz="2800" i="1" dirty="0">
              <a:sym typeface="Symbol" pitchFamily="18" charset="2"/>
            </a:endParaRPr>
          </a:p>
          <a:p>
            <a:endParaRPr lang="hu-HU" altLang="en-US" sz="2800" dirty="0">
              <a:sym typeface="Symbol" pitchFamily="18" charset="2"/>
            </a:endParaRPr>
          </a:p>
          <a:p>
            <a:endParaRPr lang="hu-HU" altLang="en-US" sz="2800" dirty="0" smtClean="0">
              <a:sym typeface="Symbol" pitchFamily="18" charset="2"/>
            </a:endParaRPr>
          </a:p>
          <a:p>
            <a:endParaRPr lang="hu-HU" altLang="en-US" sz="2800" dirty="0">
              <a:sym typeface="Symbol" pitchFamily="18" charset="2"/>
            </a:endParaRPr>
          </a:p>
          <a:p>
            <a:endParaRPr lang="hu-HU" altLang="en-US" sz="2800" dirty="0">
              <a:sym typeface="Symbol" pitchFamily="18" charset="2"/>
            </a:endParaRPr>
          </a:p>
          <a:p>
            <a:endParaRPr lang="hu-HU" altLang="en-US" sz="2800" dirty="0">
              <a:sym typeface="Symbol" pitchFamily="18" charset="2"/>
            </a:endParaRPr>
          </a:p>
          <a:p>
            <a:r>
              <a:rPr lang="hu-HU" altLang="en-US" sz="2800" i="1" dirty="0">
                <a:sym typeface="Symbol" pitchFamily="18" charset="2"/>
              </a:rPr>
              <a:t>H = </a:t>
            </a:r>
            <a:r>
              <a:rPr lang="hu-HU" altLang="en-US" sz="2800" i="1" dirty="0"/>
              <a:t>W</a:t>
            </a:r>
            <a:r>
              <a:rPr lang="hu-HU" altLang="en-US" sz="2800" baseline="-25000" dirty="0"/>
              <a:t>1</a:t>
            </a:r>
            <a:r>
              <a:rPr lang="hu-HU" altLang="en-US" sz="2800" dirty="0"/>
              <a:t>(</a:t>
            </a:r>
            <a:r>
              <a:rPr lang="hu-HU" altLang="en-US" sz="2800" i="1" dirty="0"/>
              <a:t>H</a:t>
            </a:r>
            <a:r>
              <a:rPr lang="hu-HU" altLang="en-US" sz="2800" dirty="0"/>
              <a:t>) </a:t>
            </a:r>
            <a:r>
              <a:rPr lang="hu-HU" altLang="en-US" sz="2800" dirty="0">
                <a:sym typeface="Symbol" pitchFamily="18" charset="2"/>
              </a:rPr>
              <a:t> </a:t>
            </a:r>
            <a:r>
              <a:rPr lang="hu-HU" altLang="en-US" sz="2800" i="1" dirty="0"/>
              <a:t>W</a:t>
            </a:r>
            <a:r>
              <a:rPr lang="hu-HU" altLang="en-US" sz="2800" baseline="-25000" dirty="0"/>
              <a:t>2 </a:t>
            </a:r>
            <a:r>
              <a:rPr lang="hu-HU" altLang="en-US" sz="2800" dirty="0"/>
              <a:t>(</a:t>
            </a:r>
            <a:r>
              <a:rPr lang="hu-HU" altLang="en-US" sz="2800" i="1" dirty="0"/>
              <a:t>H</a:t>
            </a:r>
            <a:r>
              <a:rPr lang="hu-HU" altLang="en-US" sz="2800" dirty="0"/>
              <a:t>) </a:t>
            </a:r>
            <a:r>
              <a:rPr lang="hu-HU" altLang="en-US" sz="2800" dirty="0">
                <a:sym typeface="Symbol" pitchFamily="18" charset="2"/>
              </a:rPr>
              <a:t> …</a:t>
            </a:r>
            <a:r>
              <a:rPr lang="hu-HU" altLang="en-US" sz="2800" dirty="0"/>
              <a:t> </a:t>
            </a:r>
            <a:r>
              <a:rPr lang="hu-HU" altLang="en-US" sz="2800" dirty="0">
                <a:sym typeface="Symbol" pitchFamily="18" charset="2"/>
              </a:rPr>
              <a:t> </a:t>
            </a:r>
            <a:r>
              <a:rPr lang="hu-HU" altLang="en-US" sz="2800" i="1" dirty="0" err="1" smtClean="0"/>
              <a:t>W</a:t>
            </a:r>
            <a:r>
              <a:rPr lang="hu-HU" altLang="en-US" sz="2800" i="1" baseline="-25000" dirty="0" err="1" smtClean="0"/>
              <a:t>m</a:t>
            </a:r>
            <a:r>
              <a:rPr lang="hu-HU" altLang="en-US" sz="2800" baseline="-25000" dirty="0" smtClean="0"/>
              <a:t> </a:t>
            </a:r>
            <a:r>
              <a:rPr lang="hu-HU" altLang="en-US" sz="2800" dirty="0"/>
              <a:t>(</a:t>
            </a:r>
            <a:r>
              <a:rPr lang="hu-HU" altLang="en-US" sz="2800" i="1" dirty="0" err="1"/>
              <a:t>H</a:t>
            </a:r>
            <a:r>
              <a:rPr lang="hu-HU" altLang="en-US" sz="2800" dirty="0"/>
              <a:t>)</a:t>
            </a:r>
            <a:endParaRPr lang="hu-HU" altLang="en-US" sz="2800" dirty="0">
              <a:sym typeface="Symbol" pitchFamily="18" charset="2"/>
            </a:endParaRP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457200" y="3810000"/>
            <a:ext cx="502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 rot="-1580726">
            <a:off x="6554990" y="1663272"/>
            <a:ext cx="1782382" cy="9833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 rot="1401901">
            <a:off x="6866793" y="1904999"/>
            <a:ext cx="914400" cy="6096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961639" y="2760233"/>
            <a:ext cx="25026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000" dirty="0"/>
              <a:t>Stabilitás </a:t>
            </a:r>
            <a:r>
              <a:rPr lang="hu-HU" altLang="en-US" sz="2000" dirty="0" smtClean="0"/>
              <a:t>=</a:t>
            </a:r>
            <a:r>
              <a:rPr lang="en-US" altLang="en-US" sz="2000" dirty="0" smtClean="0"/>
              <a:t> </a:t>
            </a:r>
            <a:r>
              <a:rPr lang="hu-HU" altLang="en-US" sz="2000" dirty="0" smtClean="0"/>
              <a:t>kontrakció</a:t>
            </a:r>
          </a:p>
          <a:p>
            <a:r>
              <a:rPr lang="en-US" sz="2000" dirty="0"/>
              <a:t>|</a:t>
            </a:r>
            <a:r>
              <a:rPr lang="hu-HU" sz="2000" b="1" i="1" dirty="0"/>
              <a:t>A</a:t>
            </a:r>
            <a:r>
              <a:rPr lang="hu-HU" sz="2000" dirty="0"/>
              <a:t> sajátértékei</a:t>
            </a:r>
            <a:r>
              <a:rPr lang="en-US" sz="2000" dirty="0"/>
              <a:t>| &lt; </a:t>
            </a:r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457200" y="4686297"/>
            <a:ext cx="5562600" cy="72683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803" name="Oval 11"/>
          <p:cNvSpPr>
            <a:spLocks noChangeArrowheads="1"/>
          </p:cNvSpPr>
          <p:nvPr/>
        </p:nvSpPr>
        <p:spPr bwMode="auto">
          <a:xfrm rot="20302857">
            <a:off x="6831942" y="5331762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804" name="Oval 12"/>
          <p:cNvSpPr>
            <a:spLocks noChangeArrowheads="1"/>
          </p:cNvSpPr>
          <p:nvPr/>
        </p:nvSpPr>
        <p:spPr bwMode="auto">
          <a:xfrm>
            <a:off x="6978160" y="4947133"/>
            <a:ext cx="762000" cy="465995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 rot="20759152">
            <a:off x="6597160" y="5260728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Oval 14"/>
          <p:cNvSpPr>
            <a:spLocks noChangeArrowheads="1"/>
          </p:cNvSpPr>
          <p:nvPr/>
        </p:nvSpPr>
        <p:spPr bwMode="auto">
          <a:xfrm>
            <a:off x="6597160" y="5032128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533400" y="5715000"/>
            <a:ext cx="1546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/>
              <a:t>H</a:t>
            </a:r>
            <a:r>
              <a:rPr lang="hu-HU" altLang="en-US" sz="2800"/>
              <a:t> = </a:t>
            </a:r>
            <a:r>
              <a:rPr lang="hu-HU" altLang="en-US" sz="2800" i="1"/>
              <a:t>F</a:t>
            </a:r>
            <a:r>
              <a:rPr lang="hu-HU" altLang="en-US" sz="2800"/>
              <a:t>(</a:t>
            </a:r>
            <a:r>
              <a:rPr lang="hu-HU" altLang="en-US" sz="2800" i="1"/>
              <a:t>H</a:t>
            </a:r>
            <a:r>
              <a:rPr lang="hu-HU" altLang="en-US" sz="2800"/>
              <a:t>)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 rot="20713441">
            <a:off x="7463960" y="4885591"/>
            <a:ext cx="762000" cy="363412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Oval 12"/>
          <p:cNvSpPr>
            <a:spLocks noChangeArrowheads="1"/>
          </p:cNvSpPr>
          <p:nvPr/>
        </p:nvSpPr>
        <p:spPr bwMode="auto">
          <a:xfrm>
            <a:off x="7523282" y="4610097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7142282" y="4762497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 rot="21051127">
            <a:off x="7142282" y="4533897"/>
            <a:ext cx="1013342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1" name="Oval 11"/>
          <p:cNvSpPr>
            <a:spLocks noChangeArrowheads="1"/>
          </p:cNvSpPr>
          <p:nvPr/>
        </p:nvSpPr>
        <p:spPr bwMode="auto">
          <a:xfrm rot="19873723">
            <a:off x="7212879" y="5245632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auto">
          <a:xfrm rot="20797258">
            <a:off x="6783404" y="4794733"/>
            <a:ext cx="762000" cy="304800"/>
          </a:xfrm>
          <a:prstGeom prst="ellipse">
            <a:avLst/>
          </a:prstGeom>
          <a:solidFill>
            <a:srgbClr val="FFFF00">
              <a:alpha val="38000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457200" y="3068010"/>
            <a:ext cx="3452447" cy="52322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2800" i="1" dirty="0" err="1" smtClean="0"/>
              <a:t>W</a:t>
            </a:r>
            <a:r>
              <a:rPr lang="en-US" altLang="en-US" sz="2800" i="1" baseline="-25000" dirty="0" err="1" smtClean="0"/>
              <a:t>k</a:t>
            </a:r>
            <a:r>
              <a:rPr lang="hu-HU" altLang="en-US" sz="2800" baseline="-25000" dirty="0" smtClean="0">
                <a:solidFill>
                  <a:srgbClr val="FF0000"/>
                </a:solidFill>
              </a:rPr>
              <a:t> </a:t>
            </a:r>
            <a:r>
              <a:rPr lang="en-US" altLang="en-US" sz="2800" dirty="0" smtClean="0"/>
              <a:t>(</a:t>
            </a:r>
            <a:r>
              <a:rPr lang="en-US" altLang="en-US" sz="2800" i="1" dirty="0" err="1" smtClean="0"/>
              <a:t>x</a:t>
            </a:r>
            <a:r>
              <a:rPr lang="en-US" altLang="en-US" sz="2800" dirty="0" err="1" smtClean="0"/>
              <a:t>,</a:t>
            </a:r>
            <a:r>
              <a:rPr lang="en-US" altLang="en-US" sz="2800" i="1" dirty="0" err="1" smtClean="0"/>
              <a:t>y</a:t>
            </a:r>
            <a:r>
              <a:rPr lang="en-US" altLang="en-US" sz="2800" dirty="0" smtClean="0"/>
              <a:t>) = [</a:t>
            </a:r>
            <a:r>
              <a:rPr lang="en-US" altLang="en-US" sz="2800" i="1" dirty="0" err="1" smtClean="0"/>
              <a:t>x,y</a:t>
            </a:r>
            <a:r>
              <a:rPr lang="en-US" altLang="en-US" sz="2800" dirty="0" smtClean="0"/>
              <a:t>]</a:t>
            </a:r>
            <a:r>
              <a:rPr lang="en-US" altLang="en-US" sz="2800" dirty="0" smtClean="0">
                <a:sym typeface="Symbol"/>
              </a:rPr>
              <a:t></a:t>
            </a:r>
            <a:r>
              <a:rPr lang="en-US" altLang="en-US" sz="2800" b="1" i="1" dirty="0" err="1" smtClean="0"/>
              <a:t>A</a:t>
            </a:r>
            <a:r>
              <a:rPr lang="en-US" altLang="en-US" sz="2800" i="1" baseline="-25000" dirty="0" err="1"/>
              <a:t>k</a:t>
            </a:r>
            <a:r>
              <a:rPr lang="en-US" altLang="en-US" sz="2800" dirty="0" smtClean="0"/>
              <a:t> + </a:t>
            </a:r>
            <a:r>
              <a:rPr lang="en-US" altLang="en-US" sz="2800" b="1" i="1" dirty="0" err="1" smtClean="0"/>
              <a:t>q</a:t>
            </a:r>
            <a:r>
              <a:rPr lang="en-US" altLang="en-US" sz="2800" i="1" baseline="-25000" dirty="0" err="1"/>
              <a:t>k</a:t>
            </a:r>
            <a:endParaRPr lang="en-US" altLang="en-US" sz="2800" b="1" i="1" dirty="0" smtClean="0"/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430229" y="5650520"/>
            <a:ext cx="37289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000" u="sng" dirty="0" smtClean="0"/>
              <a:t>Kollázs: </a:t>
            </a:r>
          </a:p>
          <a:p>
            <a:r>
              <a:rPr lang="hu-HU" altLang="en-US" sz="2000" dirty="0" smtClean="0"/>
              <a:t>lefedés a kicsinyített változatokkal</a:t>
            </a:r>
          </a:p>
          <a:p>
            <a:r>
              <a:rPr lang="hu-HU" altLang="en-US" sz="2000" dirty="0" smtClean="0"/>
              <a:t>Nem feltétlenül </a:t>
            </a:r>
            <a:r>
              <a:rPr lang="hu-HU" altLang="en-US" sz="2000" dirty="0" err="1" smtClean="0"/>
              <a:t>diszkjunkt</a:t>
            </a:r>
            <a:endParaRPr lang="hu-HU" altLang="en-US" sz="2000" dirty="0" smtClean="0"/>
          </a:p>
        </p:txBody>
      </p:sp>
      <p:sp>
        <p:nvSpPr>
          <p:cNvPr id="2" name="Téglalap 1"/>
          <p:cNvSpPr/>
          <p:nvPr/>
        </p:nvSpPr>
        <p:spPr>
          <a:xfrm>
            <a:off x="474785" y="1425194"/>
            <a:ext cx="4700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2000" dirty="0"/>
              <a:t>Nem feltétlenül </a:t>
            </a:r>
            <a:r>
              <a:rPr lang="hu-HU" altLang="en-US" sz="2000" dirty="0" smtClean="0"/>
              <a:t>hasonlósági transzformáció</a:t>
            </a:r>
            <a:r>
              <a:rPr lang="en-US" altLang="en-US" sz="2000" dirty="0" smtClean="0"/>
              <a:t>!</a:t>
            </a:r>
            <a:endParaRPr lang="hu-HU" altLang="en-US" sz="2000" dirty="0" smtClean="0"/>
          </a:p>
          <a:p>
            <a:r>
              <a:rPr lang="hu-HU" altLang="en-US" sz="2000" dirty="0" smtClean="0"/>
              <a:t>Nem csak önhasonló objektumok</a:t>
            </a:r>
            <a:r>
              <a:rPr lang="en-US" altLang="en-US" sz="2000" dirty="0" smtClean="0"/>
              <a:t>.</a:t>
            </a:r>
            <a:endParaRPr lang="hu-HU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IFS rajzolás: iterációs algoritmus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304800" y="1828800"/>
            <a:ext cx="7951730" cy="4521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hu-HU" sz="2600" b="1" u="sng" dirty="0" err="1">
                <a:cs typeface="+mn-cs"/>
              </a:rPr>
              <a:t>IFSDraw</a:t>
            </a:r>
            <a:r>
              <a:rPr lang="hu-HU" sz="2600" b="1" u="sng" dirty="0">
                <a:cs typeface="+mn-cs"/>
              </a:rPr>
              <a:t> ( )</a:t>
            </a:r>
            <a:br>
              <a:rPr lang="hu-HU" sz="2600" b="1" u="sng" dirty="0">
                <a:cs typeface="+mn-cs"/>
              </a:rPr>
            </a:br>
            <a:r>
              <a:rPr lang="hu-HU" sz="2600" b="1" dirty="0">
                <a:cs typeface="+mn-cs"/>
              </a:rPr>
              <a:t>     Legyen [x,y] = [x,y] A</a:t>
            </a:r>
            <a:r>
              <a:rPr lang="hu-HU" sz="2600" b="1" baseline="-25000" dirty="0">
                <a:cs typeface="+mn-cs"/>
              </a:rPr>
              <a:t>1</a:t>
            </a:r>
            <a:r>
              <a:rPr lang="hu-HU" sz="2600" b="1" dirty="0">
                <a:cs typeface="+mn-cs"/>
              </a:rPr>
              <a:t> + q</a:t>
            </a:r>
            <a:r>
              <a:rPr lang="hu-HU" sz="2600" b="1" baseline="-25000" dirty="0">
                <a:cs typeface="+mn-cs"/>
              </a:rPr>
              <a:t>1 </a:t>
            </a:r>
            <a:r>
              <a:rPr lang="hu-HU" sz="2600" b="1" dirty="0">
                <a:cs typeface="+mn-cs"/>
              </a:rPr>
              <a:t>megoldása a kezdő [x,y] 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     FOR i = 0 TO </a:t>
            </a:r>
            <a:r>
              <a:rPr lang="hu-HU" sz="2600" b="1" dirty="0"/>
              <a:t>“</a:t>
            </a:r>
            <a:r>
              <a:rPr lang="hu-HU" sz="2600" b="1" dirty="0" err="1"/>
              <a:t>infinity</a:t>
            </a:r>
            <a:r>
              <a:rPr lang="hu-HU" sz="2600" b="1" dirty="0"/>
              <a:t>”</a:t>
            </a:r>
            <a:r>
              <a:rPr lang="hu-HU" sz="2600" b="1" dirty="0" smtClean="0">
                <a:cs typeface="+mn-cs"/>
              </a:rPr>
              <a:t> </a:t>
            </a:r>
            <a:r>
              <a:rPr lang="hu-HU" sz="2600" b="1" dirty="0">
                <a:cs typeface="+mn-cs"/>
              </a:rPr>
              <a:t>DO 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	IF </a:t>
            </a:r>
            <a:r>
              <a:rPr lang="hu-HU" sz="2600" b="1" dirty="0" err="1" smtClean="0">
                <a:cs typeface="+mn-cs"/>
              </a:rPr>
              <a:t>InWindow</a:t>
            </a:r>
            <a:r>
              <a:rPr lang="hu-HU" sz="2600" b="1" dirty="0" smtClean="0">
                <a:cs typeface="+mn-cs"/>
              </a:rPr>
              <a:t>(x</a:t>
            </a:r>
            <a:r>
              <a:rPr lang="hu-HU" sz="2600" b="1" dirty="0">
                <a:cs typeface="+mn-cs"/>
              </a:rPr>
              <a:t>, y) 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	    </a:t>
            </a:r>
            <a:r>
              <a:rPr lang="hu-HU" sz="2600" b="1" dirty="0" err="1">
                <a:cs typeface="+mn-cs"/>
              </a:rPr>
              <a:t>WindowViewport</a:t>
            </a:r>
            <a:r>
              <a:rPr lang="hu-HU" sz="2600" b="1" dirty="0">
                <a:cs typeface="+mn-cs"/>
              </a:rPr>
              <a:t>(x, y </a:t>
            </a:r>
            <a:r>
              <a:rPr lang="hu-HU" sz="2600" dirty="0">
                <a:cs typeface="+mn-cs"/>
                <a:sym typeface="Wingdings" pitchFamily="2" charset="2"/>
              </a:rPr>
              <a:t></a:t>
            </a:r>
            <a:r>
              <a:rPr lang="hu-HU" sz="2600" b="1" dirty="0">
                <a:cs typeface="+mn-cs"/>
              </a:rPr>
              <a:t> X, Y) 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	    </a:t>
            </a:r>
            <a:r>
              <a:rPr lang="hu-HU" sz="2600" b="1" dirty="0" err="1">
                <a:cs typeface="+mn-cs"/>
              </a:rPr>
              <a:t>Write</a:t>
            </a:r>
            <a:r>
              <a:rPr lang="hu-HU" sz="2600" b="1" dirty="0">
                <a:cs typeface="+mn-cs"/>
              </a:rPr>
              <a:t>(X, Y, </a:t>
            </a:r>
            <a:r>
              <a:rPr lang="hu-HU" sz="2600" b="1" dirty="0" err="1">
                <a:cs typeface="+mn-cs"/>
              </a:rPr>
              <a:t>color</a:t>
            </a:r>
            <a:r>
              <a:rPr lang="en-US" sz="2600" b="1" dirty="0">
                <a:cs typeface="+mn-cs"/>
              </a:rPr>
              <a:t>);</a:t>
            </a:r>
            <a:r>
              <a:rPr lang="hu-HU" sz="2600" b="1" dirty="0">
                <a:cs typeface="+mn-cs"/>
              </a:rPr>
              <a:t/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	ENDIF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	Válassz k-t </a:t>
            </a:r>
            <a:r>
              <a:rPr lang="hu-HU" sz="2600" b="1" dirty="0" err="1">
                <a:cs typeface="+mn-cs"/>
              </a:rPr>
              <a:t>p</a:t>
            </a:r>
            <a:r>
              <a:rPr lang="hu-HU" sz="2600" b="1" baseline="-25000" dirty="0" err="1">
                <a:cs typeface="+mn-cs"/>
              </a:rPr>
              <a:t>k</a:t>
            </a:r>
            <a:r>
              <a:rPr lang="hu-HU" sz="2600" b="1" dirty="0">
                <a:cs typeface="+mn-cs"/>
              </a:rPr>
              <a:t> valószínűséggel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	[x,y] = [x,y] </a:t>
            </a:r>
            <a:r>
              <a:rPr lang="hu-HU" sz="2600" b="1" dirty="0" err="1">
                <a:cs typeface="+mn-cs"/>
              </a:rPr>
              <a:t>A</a:t>
            </a:r>
            <a:r>
              <a:rPr lang="hu-HU" sz="2600" b="1" baseline="-25000" dirty="0" err="1">
                <a:cs typeface="+mn-cs"/>
              </a:rPr>
              <a:t>k</a:t>
            </a:r>
            <a:r>
              <a:rPr lang="hu-HU" sz="2600" b="1" dirty="0">
                <a:cs typeface="+mn-cs"/>
              </a:rPr>
              <a:t> + </a:t>
            </a:r>
            <a:r>
              <a:rPr lang="hu-HU" sz="2600" b="1" dirty="0" err="1">
                <a:cs typeface="+mn-cs"/>
              </a:rPr>
              <a:t>q</a:t>
            </a:r>
            <a:r>
              <a:rPr lang="hu-HU" sz="2600" b="1" baseline="-25000" dirty="0" err="1">
                <a:cs typeface="+mn-cs"/>
              </a:rPr>
              <a:t>k</a:t>
            </a:r>
            <a:r>
              <a:rPr lang="hu-HU" sz="2600" b="1" dirty="0">
                <a:cs typeface="+mn-cs"/>
              </a:rPr>
              <a:t/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     ENDFOR</a:t>
            </a:r>
            <a:br>
              <a:rPr lang="hu-HU" sz="2600" b="1" dirty="0">
                <a:cs typeface="+mn-cs"/>
              </a:rPr>
            </a:br>
            <a:r>
              <a:rPr lang="hu-HU" sz="2600" b="1" dirty="0">
                <a:cs typeface="+mn-cs"/>
              </a:rPr>
              <a:t>END</a:t>
            </a:r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6629400" y="4419600"/>
            <a:ext cx="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5791200" y="5486400"/>
            <a:ext cx="2514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934200" y="4495800"/>
            <a:ext cx="10668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086600" y="44958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7391400" y="44958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7696200" y="4495800"/>
            <a:ext cx="152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6934200" y="46482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6934200" y="4953000"/>
            <a:ext cx="1066800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8229600" y="5343525"/>
            <a:ext cx="32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 dirty="0"/>
              <a:t>x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6308725" y="4188618"/>
            <a:ext cx="32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 dirty="0"/>
              <a:t>y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8001000" y="4343400"/>
            <a:ext cx="8255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/>
              <a:t>(</a:t>
            </a:r>
            <a:r>
              <a:rPr lang="hu-HU" altLang="en-US" i="1"/>
              <a:t>X,Y</a:t>
            </a:r>
            <a:r>
              <a:rPr lang="hu-HU" altLang="en-US"/>
              <a:t>)</a:t>
            </a:r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 flipH="1">
            <a:off x="7620000" y="4572000"/>
            <a:ext cx="457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 flipH="1" flipV="1">
            <a:off x="7010400" y="5715000"/>
            <a:ext cx="5334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 flipV="1">
            <a:off x="7010400" y="4953000"/>
            <a:ext cx="30480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7315200" y="5105400"/>
            <a:ext cx="3048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 flipV="1">
            <a:off x="7620000" y="4953000"/>
            <a:ext cx="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 flipH="1" flipV="1">
            <a:off x="7315200" y="4267200"/>
            <a:ext cx="304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6" name="Rectangle 26"/>
          <p:cNvSpPr>
            <a:spLocks noChangeArrowheads="1"/>
          </p:cNvSpPr>
          <p:nvPr/>
        </p:nvSpPr>
        <p:spPr bwMode="auto">
          <a:xfrm>
            <a:off x="6781800" y="6019800"/>
            <a:ext cx="528638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2200" b="1" i="1" dirty="0" err="1">
                <a:cs typeface="+mn-cs"/>
              </a:rPr>
              <a:t>W</a:t>
            </a:r>
            <a:r>
              <a:rPr lang="hu-HU" sz="2200" b="1" i="1" baseline="-25000" dirty="0" err="1">
                <a:cs typeface="+mn-cs"/>
              </a:rPr>
              <a:t>k</a:t>
            </a:r>
            <a:endParaRPr lang="hu-HU" sz="2200" b="1" i="1" baseline="-25000" dirty="0">
              <a:cs typeface="+mn-cs"/>
            </a:endParaRPr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7467600" y="62484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32" name="Oval 16"/>
          <p:cNvSpPr>
            <a:spLocks noChangeArrowheads="1"/>
          </p:cNvSpPr>
          <p:nvPr/>
        </p:nvSpPr>
        <p:spPr bwMode="auto">
          <a:xfrm>
            <a:off x="6934200" y="56388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33" name="Oval 17"/>
          <p:cNvSpPr>
            <a:spLocks noChangeArrowheads="1"/>
          </p:cNvSpPr>
          <p:nvPr/>
        </p:nvSpPr>
        <p:spPr bwMode="auto">
          <a:xfrm>
            <a:off x="7239000" y="49530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34" name="Oval 18"/>
          <p:cNvSpPr>
            <a:spLocks noChangeArrowheads="1"/>
          </p:cNvSpPr>
          <p:nvPr/>
        </p:nvSpPr>
        <p:spPr bwMode="auto">
          <a:xfrm>
            <a:off x="7543800" y="57150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835" name="Oval 19"/>
          <p:cNvSpPr>
            <a:spLocks noChangeArrowheads="1"/>
          </p:cNvSpPr>
          <p:nvPr/>
        </p:nvSpPr>
        <p:spPr bwMode="auto">
          <a:xfrm>
            <a:off x="7543800" y="48006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Egyszerű </a:t>
            </a:r>
            <a:r>
              <a:rPr lang="hu-HU" dirty="0" err="1" smtClean="0">
                <a:solidFill>
                  <a:srgbClr val="FF0000"/>
                </a:solidFill>
              </a:rPr>
              <a:t>IFS-ek</a:t>
            </a:r>
            <a:endParaRPr lang="hu-HU" dirty="0" smtClean="0">
              <a:solidFill>
                <a:srgbClr val="FF0000"/>
              </a:solidFill>
            </a:endParaRPr>
          </a:p>
        </p:txBody>
      </p:sp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421005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45" y="1720215"/>
            <a:ext cx="3362325" cy="45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7" name="Freeform 9"/>
          <p:cNvSpPr>
            <a:spLocks/>
          </p:cNvSpPr>
          <p:nvPr/>
        </p:nvSpPr>
        <p:spPr bwMode="auto">
          <a:xfrm>
            <a:off x="1047750" y="4244975"/>
            <a:ext cx="1687513" cy="1646238"/>
          </a:xfrm>
          <a:custGeom>
            <a:avLst/>
            <a:gdLst>
              <a:gd name="T0" fmla="*/ 0 w 1063"/>
              <a:gd name="T1" fmla="*/ 2147483647 h 1037"/>
              <a:gd name="T2" fmla="*/ 2147483647 w 1063"/>
              <a:gd name="T3" fmla="*/ 2147483647 h 1037"/>
              <a:gd name="T4" fmla="*/ 2147483647 w 1063"/>
              <a:gd name="T5" fmla="*/ 0 h 1037"/>
              <a:gd name="T6" fmla="*/ 0 w 1063"/>
              <a:gd name="T7" fmla="*/ 2147483647 h 1037"/>
              <a:gd name="T8" fmla="*/ 0 60000 65536"/>
              <a:gd name="T9" fmla="*/ 0 60000 65536"/>
              <a:gd name="T10" fmla="*/ 0 60000 65536"/>
              <a:gd name="T11" fmla="*/ 0 60000 65536"/>
              <a:gd name="T12" fmla="*/ 0 w 1063"/>
              <a:gd name="T13" fmla="*/ 0 h 1037"/>
              <a:gd name="T14" fmla="*/ 1063 w 1063"/>
              <a:gd name="T15" fmla="*/ 1037 h 1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3" h="1037">
                <a:moveTo>
                  <a:pt x="0" y="1037"/>
                </a:moveTo>
                <a:lnTo>
                  <a:pt x="1063" y="1037"/>
                </a:lnTo>
                <a:lnTo>
                  <a:pt x="523" y="0"/>
                </a:lnTo>
                <a:lnTo>
                  <a:pt x="0" y="1037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38" name="Freeform 10"/>
          <p:cNvSpPr>
            <a:spLocks/>
          </p:cNvSpPr>
          <p:nvPr/>
        </p:nvSpPr>
        <p:spPr bwMode="auto">
          <a:xfrm>
            <a:off x="2717800" y="4265613"/>
            <a:ext cx="1687513" cy="1646237"/>
          </a:xfrm>
          <a:custGeom>
            <a:avLst/>
            <a:gdLst>
              <a:gd name="T0" fmla="*/ 0 w 1063"/>
              <a:gd name="T1" fmla="*/ 2147483647 h 1037"/>
              <a:gd name="T2" fmla="*/ 2147483647 w 1063"/>
              <a:gd name="T3" fmla="*/ 2147483647 h 1037"/>
              <a:gd name="T4" fmla="*/ 2147483647 w 1063"/>
              <a:gd name="T5" fmla="*/ 0 h 1037"/>
              <a:gd name="T6" fmla="*/ 0 w 1063"/>
              <a:gd name="T7" fmla="*/ 2147483647 h 1037"/>
              <a:gd name="T8" fmla="*/ 0 60000 65536"/>
              <a:gd name="T9" fmla="*/ 0 60000 65536"/>
              <a:gd name="T10" fmla="*/ 0 60000 65536"/>
              <a:gd name="T11" fmla="*/ 0 60000 65536"/>
              <a:gd name="T12" fmla="*/ 0 w 1063"/>
              <a:gd name="T13" fmla="*/ 0 h 1037"/>
              <a:gd name="T14" fmla="*/ 1063 w 1063"/>
              <a:gd name="T15" fmla="*/ 1037 h 1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3" h="1037">
                <a:moveTo>
                  <a:pt x="0" y="1037"/>
                </a:moveTo>
                <a:lnTo>
                  <a:pt x="1063" y="1037"/>
                </a:lnTo>
                <a:lnTo>
                  <a:pt x="523" y="0"/>
                </a:lnTo>
                <a:lnTo>
                  <a:pt x="0" y="1037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6139" name="Freeform 11"/>
          <p:cNvSpPr>
            <a:spLocks/>
          </p:cNvSpPr>
          <p:nvPr/>
        </p:nvSpPr>
        <p:spPr bwMode="auto">
          <a:xfrm>
            <a:off x="1890713" y="2593975"/>
            <a:ext cx="1687512" cy="1646238"/>
          </a:xfrm>
          <a:custGeom>
            <a:avLst/>
            <a:gdLst>
              <a:gd name="T0" fmla="*/ 0 w 1063"/>
              <a:gd name="T1" fmla="*/ 2147483647 h 1037"/>
              <a:gd name="T2" fmla="*/ 2147483647 w 1063"/>
              <a:gd name="T3" fmla="*/ 2147483647 h 1037"/>
              <a:gd name="T4" fmla="*/ 2147483647 w 1063"/>
              <a:gd name="T5" fmla="*/ 0 h 1037"/>
              <a:gd name="T6" fmla="*/ 0 w 1063"/>
              <a:gd name="T7" fmla="*/ 2147483647 h 1037"/>
              <a:gd name="T8" fmla="*/ 0 60000 65536"/>
              <a:gd name="T9" fmla="*/ 0 60000 65536"/>
              <a:gd name="T10" fmla="*/ 0 60000 65536"/>
              <a:gd name="T11" fmla="*/ 0 60000 65536"/>
              <a:gd name="T12" fmla="*/ 0 w 1063"/>
              <a:gd name="T13" fmla="*/ 0 h 1037"/>
              <a:gd name="T14" fmla="*/ 1063 w 1063"/>
              <a:gd name="T15" fmla="*/ 1037 h 103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63" h="1037">
                <a:moveTo>
                  <a:pt x="0" y="1037"/>
                </a:moveTo>
                <a:lnTo>
                  <a:pt x="1063" y="1037"/>
                </a:lnTo>
                <a:lnTo>
                  <a:pt x="523" y="0"/>
                </a:lnTo>
                <a:lnTo>
                  <a:pt x="0" y="1037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6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6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7" grpId="0" animBg="1"/>
      <p:bldP spid="176138" grpId="0" animBg="1"/>
      <p:bldP spid="17613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" y="1720215"/>
            <a:ext cx="3058001" cy="45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64" y="1788795"/>
            <a:ext cx="3058001" cy="45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087" y="1857375"/>
            <a:ext cx="3058001" cy="45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24" y="1925955"/>
            <a:ext cx="3058001" cy="457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IFS modellezés</a:t>
            </a:r>
          </a:p>
        </p:txBody>
      </p:sp>
      <p:sp>
        <p:nvSpPr>
          <p:cNvPr id="2" name="Ellipszis 1"/>
          <p:cNvSpPr/>
          <p:nvPr/>
        </p:nvSpPr>
        <p:spPr>
          <a:xfrm rot="18623228">
            <a:off x="1129525" y="4625426"/>
            <a:ext cx="1228725" cy="5358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zis 4"/>
          <p:cNvSpPr/>
          <p:nvPr/>
        </p:nvSpPr>
        <p:spPr>
          <a:xfrm rot="2944103">
            <a:off x="2408714" y="4924305"/>
            <a:ext cx="1129776" cy="4318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zis 7"/>
          <p:cNvSpPr/>
          <p:nvPr/>
        </p:nvSpPr>
        <p:spPr>
          <a:xfrm rot="1146911" flipV="1">
            <a:off x="5239884" y="2239663"/>
            <a:ext cx="1204407" cy="30308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zis 8"/>
          <p:cNvSpPr/>
          <p:nvPr/>
        </p:nvSpPr>
        <p:spPr>
          <a:xfrm rot="16200000">
            <a:off x="7416611" y="5536517"/>
            <a:ext cx="714148" cy="100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IFS képek</a:t>
            </a:r>
          </a:p>
        </p:txBody>
      </p:sp>
      <p:pic>
        <p:nvPicPr>
          <p:cNvPr id="36867" name="Picture 5" descr="Canada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582738"/>
            <a:ext cx="358775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 descr="Ifs_room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582738"/>
            <a:ext cx="3789362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 descr="fsho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4775200"/>
            <a:ext cx="65151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FS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687609"/>
            <a:ext cx="5005984" cy="18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Koch görbe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Hausdorff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dimen</a:t>
            </a:r>
            <a:r>
              <a:rPr lang="hu-HU" dirty="0" err="1" smtClean="0">
                <a:solidFill>
                  <a:srgbClr val="FF0000"/>
                </a:solidFill>
              </a:rPr>
              <a:t>ziója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7172" name="Rectangle 1028"/>
          <p:cNvSpPr>
            <a:spLocks noChangeArrowheads="1"/>
          </p:cNvSpPr>
          <p:nvPr/>
        </p:nvSpPr>
        <p:spPr bwMode="auto">
          <a:xfrm>
            <a:off x="6324600" y="2026762"/>
            <a:ext cx="1447800" cy="107465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/>
              <a:t>r</a:t>
            </a:r>
            <a:r>
              <a:rPr lang="hu-HU" altLang="en-US" sz="3200" dirty="0"/>
              <a:t> </a:t>
            </a:r>
            <a:r>
              <a:rPr lang="hu-HU" altLang="en-US" sz="3200" dirty="0" smtClean="0"/>
              <a:t>= </a:t>
            </a:r>
            <a:r>
              <a:rPr lang="hu-HU" altLang="en-US" sz="3200" dirty="0"/>
              <a:t>1/3</a:t>
            </a:r>
          </a:p>
          <a:p>
            <a:r>
              <a:rPr lang="hu-HU" altLang="en-US" sz="3200" i="1" dirty="0" smtClean="0"/>
              <a:t>N</a:t>
            </a:r>
            <a:r>
              <a:rPr lang="hu-HU" altLang="en-US" sz="3200" dirty="0" smtClean="0"/>
              <a:t> </a:t>
            </a:r>
            <a:r>
              <a:rPr lang="hu-HU" altLang="en-US" sz="3200" dirty="0"/>
              <a:t>= </a:t>
            </a:r>
            <a:r>
              <a:rPr lang="hu-HU" altLang="en-US" sz="3200" dirty="0" smtClean="0"/>
              <a:t>4</a:t>
            </a:r>
            <a:endParaRPr lang="hu-HU" altLang="en-US" sz="3200" dirty="0"/>
          </a:p>
        </p:txBody>
      </p:sp>
      <p:sp>
        <p:nvSpPr>
          <p:cNvPr id="2" name="Ellipszis 1"/>
          <p:cNvSpPr/>
          <p:nvPr/>
        </p:nvSpPr>
        <p:spPr>
          <a:xfrm>
            <a:off x="409574" y="3762375"/>
            <a:ext cx="1628776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zis 10"/>
          <p:cNvSpPr/>
          <p:nvPr/>
        </p:nvSpPr>
        <p:spPr>
          <a:xfrm>
            <a:off x="3657601" y="3762375"/>
            <a:ext cx="1642972" cy="1104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zis 11"/>
          <p:cNvSpPr/>
          <p:nvPr/>
        </p:nvSpPr>
        <p:spPr>
          <a:xfrm rot="18024336">
            <a:off x="1614983" y="3055472"/>
            <a:ext cx="1717503" cy="10776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zis 12"/>
          <p:cNvSpPr/>
          <p:nvPr/>
        </p:nvSpPr>
        <p:spPr>
          <a:xfrm rot="3643846">
            <a:off x="2473156" y="3024772"/>
            <a:ext cx="1678329" cy="1048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5586323" y="3525809"/>
                <a:ext cx="3367177" cy="98943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𝐷</m:t>
                      </m:r>
                      <m:r>
                        <a:rPr lang="en-US" sz="2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</a:rPr>
                            <m:t>log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⁡(4)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/>
                            </a:rPr>
                            <m:t>log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⁡(3)</m:t>
                          </m:r>
                        </m:den>
                      </m:f>
                      <m:r>
                        <a:rPr lang="en-US" sz="2800" dirty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sz="2800" b="0" i="0" dirty="0" smtClean="0">
                          <a:latin typeface="Cambria Math"/>
                          <a:ea typeface="Cambria Math"/>
                        </a:rPr>
                        <m:t>1.26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323" y="3525809"/>
                <a:ext cx="3367177" cy="989438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Line 1037"/>
          <p:cNvSpPr>
            <a:spLocks noChangeShapeType="1"/>
          </p:cNvSpPr>
          <p:nvPr/>
        </p:nvSpPr>
        <p:spPr bwMode="auto">
          <a:xfrm>
            <a:off x="132549" y="1829637"/>
            <a:ext cx="2876018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" y="-1587"/>
            <a:ext cx="7705724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hu-HU" dirty="0" err="1" smtClean="0">
                <a:solidFill>
                  <a:srgbClr val="FF0000"/>
                </a:solidFill>
              </a:rPr>
              <a:t>indenmayer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sz="3200" dirty="0" smtClean="0">
                <a:solidFill>
                  <a:srgbClr val="FF0000"/>
                </a:solidFill>
              </a:rPr>
              <a:t>(Arisztid)</a:t>
            </a:r>
            <a:r>
              <a:rPr lang="hu-HU" dirty="0" smtClean="0">
                <a:solidFill>
                  <a:srgbClr val="FF0000"/>
                </a:solidFill>
              </a:rPr>
              <a:t> rendszerek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Line 1037"/>
          <p:cNvSpPr>
            <a:spLocks noChangeShapeType="1"/>
          </p:cNvSpPr>
          <p:nvPr/>
        </p:nvSpPr>
        <p:spPr bwMode="auto">
          <a:xfrm>
            <a:off x="134777" y="3069273"/>
            <a:ext cx="2894174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zabadkézi sokszög 7"/>
          <p:cNvSpPr/>
          <p:nvPr/>
        </p:nvSpPr>
        <p:spPr>
          <a:xfrm>
            <a:off x="142875" y="2359156"/>
            <a:ext cx="2886075" cy="1438275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zabadkézi sokszög 10"/>
          <p:cNvSpPr/>
          <p:nvPr/>
        </p:nvSpPr>
        <p:spPr>
          <a:xfrm>
            <a:off x="134777" y="2906843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zabadkézi sokszög 11"/>
          <p:cNvSpPr/>
          <p:nvPr/>
        </p:nvSpPr>
        <p:spPr>
          <a:xfrm>
            <a:off x="850578" y="2187706"/>
            <a:ext cx="735334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zabadkézi sokszög 12"/>
          <p:cNvSpPr/>
          <p:nvPr/>
        </p:nvSpPr>
        <p:spPr>
          <a:xfrm>
            <a:off x="1566378" y="3625981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zabadkézi sokszög 13"/>
          <p:cNvSpPr/>
          <p:nvPr/>
        </p:nvSpPr>
        <p:spPr>
          <a:xfrm>
            <a:off x="2305052" y="2897823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zabadkézi sokszög 14"/>
          <p:cNvSpPr/>
          <p:nvPr/>
        </p:nvSpPr>
        <p:spPr>
          <a:xfrm rot="16200000">
            <a:off x="496726" y="2560189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zabadkézi sokszög 15"/>
          <p:cNvSpPr/>
          <p:nvPr/>
        </p:nvSpPr>
        <p:spPr>
          <a:xfrm rot="16200000">
            <a:off x="1943103" y="3255514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zabadkézi sokszög 16"/>
          <p:cNvSpPr/>
          <p:nvPr/>
        </p:nvSpPr>
        <p:spPr>
          <a:xfrm rot="5400000">
            <a:off x="1223962" y="2560190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zabadkézi sokszög 17"/>
          <p:cNvSpPr/>
          <p:nvPr/>
        </p:nvSpPr>
        <p:spPr>
          <a:xfrm rot="5400000">
            <a:off x="1223962" y="3284090"/>
            <a:ext cx="723899" cy="342900"/>
          </a:xfrm>
          <a:custGeom>
            <a:avLst/>
            <a:gdLst>
              <a:gd name="connsiteX0" fmla="*/ 0 w 2886075"/>
              <a:gd name="connsiteY0" fmla="*/ 704850 h 1438275"/>
              <a:gd name="connsiteX1" fmla="*/ 723900 w 2886075"/>
              <a:gd name="connsiteY1" fmla="*/ 714375 h 1438275"/>
              <a:gd name="connsiteX2" fmla="*/ 723900 w 2886075"/>
              <a:gd name="connsiteY2" fmla="*/ 0 h 1438275"/>
              <a:gd name="connsiteX3" fmla="*/ 1438275 w 2886075"/>
              <a:gd name="connsiteY3" fmla="*/ 9525 h 1438275"/>
              <a:gd name="connsiteX4" fmla="*/ 1438275 w 2886075"/>
              <a:gd name="connsiteY4" fmla="*/ 1438275 h 1438275"/>
              <a:gd name="connsiteX5" fmla="*/ 2171700 w 2886075"/>
              <a:gd name="connsiteY5" fmla="*/ 1438275 h 1438275"/>
              <a:gd name="connsiteX6" fmla="*/ 2171700 w 2886075"/>
              <a:gd name="connsiteY6" fmla="*/ 723900 h 1438275"/>
              <a:gd name="connsiteX7" fmla="*/ 2886075 w 2886075"/>
              <a:gd name="connsiteY7" fmla="*/ 723900 h 1438275"/>
              <a:gd name="connsiteX8" fmla="*/ 2886075 w 2886075"/>
              <a:gd name="connsiteY8" fmla="*/ 723900 h 143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6075" h="1438275">
                <a:moveTo>
                  <a:pt x="0" y="704850"/>
                </a:moveTo>
                <a:lnTo>
                  <a:pt x="723900" y="714375"/>
                </a:lnTo>
                <a:lnTo>
                  <a:pt x="723900" y="0"/>
                </a:lnTo>
                <a:lnTo>
                  <a:pt x="1438275" y="9525"/>
                </a:lnTo>
                <a:lnTo>
                  <a:pt x="1438275" y="1438275"/>
                </a:lnTo>
                <a:lnTo>
                  <a:pt x="2171700" y="1438275"/>
                </a:lnTo>
                <a:lnTo>
                  <a:pt x="2171700" y="723900"/>
                </a:lnTo>
                <a:lnTo>
                  <a:pt x="2886075" y="723900"/>
                </a:lnTo>
                <a:lnTo>
                  <a:pt x="2886075" y="7239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zövegdoboz 8"/>
          <p:cNvSpPr txBox="1"/>
          <p:nvPr/>
        </p:nvSpPr>
        <p:spPr>
          <a:xfrm>
            <a:off x="3438525" y="2662794"/>
            <a:ext cx="4703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</a:t>
            </a:r>
            <a:r>
              <a:rPr lang="hu-HU" dirty="0" smtClean="0">
                <a:sym typeface="Wingdings"/>
              </a:rPr>
              <a:t></a:t>
            </a:r>
            <a:r>
              <a:rPr lang="hu-HU" dirty="0" err="1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+90F-90F-90FF+90F+90F-90F</a:t>
            </a:r>
            <a:endParaRPr lang="hu-HU" dirty="0" smtClean="0">
              <a:sym typeface="Wingdings"/>
            </a:endParaRPr>
          </a:p>
          <a:p>
            <a:r>
              <a:rPr lang="hu-HU" altLang="en-US" i="1" dirty="0"/>
              <a:t>r</a:t>
            </a:r>
            <a:r>
              <a:rPr lang="hu-HU" altLang="en-US" dirty="0"/>
              <a:t> = 1/</a:t>
            </a:r>
            <a:r>
              <a:rPr lang="en-US" altLang="en-US" dirty="0"/>
              <a:t>4, </a:t>
            </a:r>
            <a:r>
              <a:rPr lang="hu-HU" altLang="en-US" i="1" dirty="0"/>
              <a:t>N</a:t>
            </a:r>
            <a:r>
              <a:rPr lang="hu-HU" altLang="en-US" dirty="0"/>
              <a:t> = </a:t>
            </a:r>
            <a:r>
              <a:rPr lang="en-US" altLang="en-US" dirty="0"/>
              <a:t>8, </a:t>
            </a:r>
            <a:r>
              <a:rPr lang="en-US" altLang="en-US" dirty="0" smtClean="0"/>
              <a:t> </a:t>
            </a:r>
            <a:r>
              <a:rPr lang="en-US" altLang="en-US" i="1" dirty="0" smtClean="0"/>
              <a:t>D</a:t>
            </a:r>
            <a:r>
              <a:rPr lang="en-US" altLang="en-US" dirty="0" smtClean="0"/>
              <a:t>=</a:t>
            </a:r>
            <a:r>
              <a:rPr lang="hu-HU" altLang="en-US" dirty="0" smtClean="0"/>
              <a:t>log(8)/log(4)</a:t>
            </a:r>
            <a:r>
              <a:rPr lang="en-US" altLang="en-US" dirty="0" smtClean="0"/>
              <a:t>=1.5</a:t>
            </a:r>
            <a:endParaRPr lang="hu-HU" altLang="en-US" dirty="0"/>
          </a:p>
        </p:txBody>
      </p:sp>
      <p:sp>
        <p:nvSpPr>
          <p:cNvPr id="22" name="Freeform 1038"/>
          <p:cNvSpPr>
            <a:spLocks/>
          </p:cNvSpPr>
          <p:nvPr/>
        </p:nvSpPr>
        <p:spPr bwMode="auto">
          <a:xfrm>
            <a:off x="152931" y="1066800"/>
            <a:ext cx="2876019" cy="760254"/>
          </a:xfrm>
          <a:custGeom>
            <a:avLst/>
            <a:gdLst>
              <a:gd name="T0" fmla="*/ 0 w 1104"/>
              <a:gd name="T1" fmla="*/ 363 h 363"/>
              <a:gd name="T2" fmla="*/ 336 w 1104"/>
              <a:gd name="T3" fmla="*/ 363 h 363"/>
              <a:gd name="T4" fmla="*/ 543 w 1104"/>
              <a:gd name="T5" fmla="*/ 0 h 363"/>
              <a:gd name="T6" fmla="*/ 768 w 1104"/>
              <a:gd name="T7" fmla="*/ 363 h 363"/>
              <a:gd name="T8" fmla="*/ 1104 w 1104"/>
              <a:gd name="T9" fmla="*/ 363 h 36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4"/>
              <a:gd name="T16" fmla="*/ 0 h 363"/>
              <a:gd name="T17" fmla="*/ 1104 w 1104"/>
              <a:gd name="T18" fmla="*/ 363 h 363"/>
              <a:gd name="connsiteX0" fmla="*/ 0 w 10000"/>
              <a:gd name="connsiteY0" fmla="*/ 10000 h 10000"/>
              <a:gd name="connsiteX1" fmla="*/ 3330 w 10000"/>
              <a:gd name="connsiteY1" fmla="*/ 10000 h 10000"/>
              <a:gd name="connsiteX2" fmla="*/ 4918 w 10000"/>
              <a:gd name="connsiteY2" fmla="*/ 0 h 10000"/>
              <a:gd name="connsiteX3" fmla="*/ 6957 w 10000"/>
              <a:gd name="connsiteY3" fmla="*/ 10000 h 10000"/>
              <a:gd name="connsiteX4" fmla="*/ 10000 w 10000"/>
              <a:gd name="connsiteY4" fmla="*/ 10000 h 10000"/>
              <a:gd name="connsiteX0" fmla="*/ 0 w 10000"/>
              <a:gd name="connsiteY0" fmla="*/ 10000 h 10000"/>
              <a:gd name="connsiteX1" fmla="*/ 3330 w 10000"/>
              <a:gd name="connsiteY1" fmla="*/ 10000 h 10000"/>
              <a:gd name="connsiteX2" fmla="*/ 4918 w 10000"/>
              <a:gd name="connsiteY2" fmla="*/ 0 h 10000"/>
              <a:gd name="connsiteX3" fmla="*/ 6618 w 10000"/>
              <a:gd name="connsiteY3" fmla="*/ 10000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3330" y="10000"/>
                </a:lnTo>
                <a:lnTo>
                  <a:pt x="4918" y="0"/>
                </a:lnTo>
                <a:lnTo>
                  <a:pt x="6618" y="10000"/>
                </a:lnTo>
                <a:lnTo>
                  <a:pt x="10000" y="10000"/>
                </a:lnTo>
              </a:path>
            </a:pathLst>
          </a:custGeom>
          <a:noFill/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23" name="Szabadkézi sokszög 22"/>
          <p:cNvSpPr/>
          <p:nvPr/>
        </p:nvSpPr>
        <p:spPr>
          <a:xfrm>
            <a:off x="153967" y="1062627"/>
            <a:ext cx="2836003" cy="779430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zabadkézi sokszög 23"/>
          <p:cNvSpPr/>
          <p:nvPr/>
        </p:nvSpPr>
        <p:spPr>
          <a:xfrm>
            <a:off x="161587" y="1574543"/>
            <a:ext cx="954225" cy="259893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zabadkézi sokszög 24"/>
          <p:cNvSpPr/>
          <p:nvPr/>
        </p:nvSpPr>
        <p:spPr>
          <a:xfrm rot="17876990">
            <a:off x="758708" y="1223574"/>
            <a:ext cx="901199" cy="275186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zabadkézi sokszög 25"/>
          <p:cNvSpPr/>
          <p:nvPr/>
        </p:nvSpPr>
        <p:spPr>
          <a:xfrm rot="3487707">
            <a:off x="1456739" y="1238252"/>
            <a:ext cx="901199" cy="275186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zabadkézi sokszög 26"/>
          <p:cNvSpPr/>
          <p:nvPr/>
        </p:nvSpPr>
        <p:spPr>
          <a:xfrm>
            <a:off x="2044884" y="1561889"/>
            <a:ext cx="954225" cy="259893"/>
          </a:xfrm>
          <a:custGeom>
            <a:avLst/>
            <a:gdLst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94692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16523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28135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  <a:gd name="connsiteX0" fmla="*/ 0 w 3323492"/>
              <a:gd name="connsiteY0" fmla="*/ 940777 h 967154"/>
              <a:gd name="connsiteX1" fmla="*/ 360484 w 3323492"/>
              <a:gd name="connsiteY1" fmla="*/ 940777 h 967154"/>
              <a:gd name="connsiteX2" fmla="*/ 545123 w 3323492"/>
              <a:gd name="connsiteY2" fmla="*/ 633046 h 967154"/>
              <a:gd name="connsiteX3" fmla="*/ 756138 w 3323492"/>
              <a:gd name="connsiteY3" fmla="*/ 949570 h 967154"/>
              <a:gd name="connsiteX4" fmla="*/ 1134208 w 3323492"/>
              <a:gd name="connsiteY4" fmla="*/ 958362 h 967154"/>
              <a:gd name="connsiteX5" fmla="*/ 1310054 w 3323492"/>
              <a:gd name="connsiteY5" fmla="*/ 641839 h 967154"/>
              <a:gd name="connsiteX6" fmla="*/ 1116623 w 3323492"/>
              <a:gd name="connsiteY6" fmla="*/ 307731 h 967154"/>
              <a:gd name="connsiteX7" fmla="*/ 1485900 w 3323492"/>
              <a:gd name="connsiteY7" fmla="*/ 304214 h 967154"/>
              <a:gd name="connsiteX8" fmla="*/ 1652954 w 3323492"/>
              <a:gd name="connsiteY8" fmla="*/ 0 h 967154"/>
              <a:gd name="connsiteX9" fmla="*/ 1846384 w 3323492"/>
              <a:gd name="connsiteY9" fmla="*/ 298939 h 967154"/>
              <a:gd name="connsiteX10" fmla="*/ 2233246 w 3323492"/>
              <a:gd name="connsiteY10" fmla="*/ 298939 h 967154"/>
              <a:gd name="connsiteX11" fmla="*/ 2031023 w 3323492"/>
              <a:gd name="connsiteY11" fmla="*/ 624254 h 967154"/>
              <a:gd name="connsiteX12" fmla="*/ 2242038 w 3323492"/>
              <a:gd name="connsiteY12" fmla="*/ 967154 h 967154"/>
              <a:gd name="connsiteX13" fmla="*/ 2576146 w 3323492"/>
              <a:gd name="connsiteY13" fmla="*/ 967154 h 967154"/>
              <a:gd name="connsiteX14" fmla="*/ 2769577 w 3323492"/>
              <a:gd name="connsiteY14" fmla="*/ 641839 h 967154"/>
              <a:gd name="connsiteX15" fmla="*/ 2989384 w 3323492"/>
              <a:gd name="connsiteY15" fmla="*/ 958362 h 967154"/>
              <a:gd name="connsiteX16" fmla="*/ 3323492 w 3323492"/>
              <a:gd name="connsiteY16" fmla="*/ 958362 h 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23492" h="967154">
                <a:moveTo>
                  <a:pt x="0" y="940777"/>
                </a:moveTo>
                <a:lnTo>
                  <a:pt x="360484" y="940777"/>
                </a:lnTo>
                <a:lnTo>
                  <a:pt x="545123" y="633046"/>
                </a:lnTo>
                <a:lnTo>
                  <a:pt x="756138" y="949570"/>
                </a:lnTo>
                <a:lnTo>
                  <a:pt x="1134208" y="958362"/>
                </a:lnTo>
                <a:lnTo>
                  <a:pt x="1310054" y="641839"/>
                </a:lnTo>
                <a:lnTo>
                  <a:pt x="1116623" y="307731"/>
                </a:lnTo>
                <a:lnTo>
                  <a:pt x="1485900" y="304214"/>
                </a:lnTo>
                <a:lnTo>
                  <a:pt x="1652954" y="0"/>
                </a:lnTo>
                <a:lnTo>
                  <a:pt x="1846384" y="298939"/>
                </a:lnTo>
                <a:lnTo>
                  <a:pt x="2233246" y="298939"/>
                </a:lnTo>
                <a:lnTo>
                  <a:pt x="2031023" y="624254"/>
                </a:lnTo>
                <a:lnTo>
                  <a:pt x="2242038" y="967154"/>
                </a:lnTo>
                <a:lnTo>
                  <a:pt x="2576146" y="967154"/>
                </a:lnTo>
                <a:lnTo>
                  <a:pt x="2769577" y="641839"/>
                </a:lnTo>
                <a:lnTo>
                  <a:pt x="2989384" y="958362"/>
                </a:lnTo>
                <a:lnTo>
                  <a:pt x="3323492" y="958362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zövegdoboz 28"/>
          <p:cNvSpPr txBox="1"/>
          <p:nvPr/>
        </p:nvSpPr>
        <p:spPr>
          <a:xfrm>
            <a:off x="3476625" y="1057275"/>
            <a:ext cx="4791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</a:t>
            </a:r>
            <a:r>
              <a:rPr lang="hu-HU" dirty="0" smtClean="0">
                <a:sym typeface="Wingdings"/>
              </a:rPr>
              <a:t></a:t>
            </a:r>
            <a:r>
              <a:rPr lang="hu-HU" dirty="0" err="1" smtClean="0">
                <a:solidFill>
                  <a:srgbClr val="FF0000"/>
                </a:solidFill>
                <a:sym typeface="Wingdings"/>
              </a:rPr>
              <a:t>F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+60</a:t>
            </a:r>
            <a:r>
              <a:rPr lang="en-US" dirty="0" smtClean="0">
                <a:solidFill>
                  <a:srgbClr val="0070C0"/>
                </a:solidFill>
                <a:sym typeface="Wingdings"/>
              </a:rPr>
              <a:t>F-120</a:t>
            </a:r>
            <a:r>
              <a:rPr lang="en-US" dirty="0" smtClean="0">
                <a:solidFill>
                  <a:srgbClr val="00B050"/>
                </a:solidFill>
                <a:sym typeface="Wingdings"/>
              </a:rPr>
              <a:t>F+60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F</a:t>
            </a:r>
            <a:endParaRPr lang="hu-HU" dirty="0" smtClean="0">
              <a:solidFill>
                <a:srgbClr val="FF00FF"/>
              </a:solidFill>
              <a:sym typeface="Wingdings"/>
            </a:endParaRPr>
          </a:p>
          <a:p>
            <a:r>
              <a:rPr lang="hu-HU" altLang="en-US" i="1" dirty="0"/>
              <a:t>r</a:t>
            </a:r>
            <a:r>
              <a:rPr lang="hu-HU" altLang="en-US" dirty="0"/>
              <a:t> = </a:t>
            </a:r>
            <a:r>
              <a:rPr lang="hu-HU" altLang="en-US" dirty="0" smtClean="0"/>
              <a:t>1/</a:t>
            </a:r>
            <a:r>
              <a:rPr lang="en-US" altLang="en-US" dirty="0" smtClean="0"/>
              <a:t>3, </a:t>
            </a:r>
            <a:r>
              <a:rPr lang="hu-HU" altLang="en-US" i="1" dirty="0"/>
              <a:t>N</a:t>
            </a:r>
            <a:r>
              <a:rPr lang="hu-HU" altLang="en-US" dirty="0"/>
              <a:t> = </a:t>
            </a:r>
            <a:r>
              <a:rPr lang="en-US" altLang="en-US" dirty="0" smtClean="0"/>
              <a:t>4,  </a:t>
            </a:r>
            <a:r>
              <a:rPr lang="en-US" altLang="en-US" i="1" dirty="0" smtClean="0"/>
              <a:t>D</a:t>
            </a:r>
            <a:r>
              <a:rPr lang="en-US" altLang="en-US" dirty="0" smtClean="0"/>
              <a:t>=</a:t>
            </a:r>
            <a:r>
              <a:rPr lang="hu-HU" altLang="en-US" dirty="0" smtClean="0"/>
              <a:t>log(</a:t>
            </a:r>
            <a:r>
              <a:rPr lang="en-US" altLang="en-US" dirty="0" smtClean="0"/>
              <a:t>4</a:t>
            </a:r>
            <a:r>
              <a:rPr lang="hu-HU" altLang="en-US" dirty="0" smtClean="0"/>
              <a:t>)/log(</a:t>
            </a:r>
            <a:r>
              <a:rPr lang="en-US" altLang="en-US" dirty="0"/>
              <a:t>3</a:t>
            </a:r>
            <a:r>
              <a:rPr lang="hu-HU" altLang="en-US" dirty="0" smtClean="0"/>
              <a:t>)</a:t>
            </a:r>
            <a:r>
              <a:rPr lang="en-US" altLang="en-US" dirty="0" smtClean="0"/>
              <a:t>=1.26</a:t>
            </a:r>
            <a:endParaRPr lang="hu-HU" altLang="en-US" dirty="0"/>
          </a:p>
        </p:txBody>
      </p:sp>
      <p:sp>
        <p:nvSpPr>
          <p:cNvPr id="31" name="Line 1037"/>
          <p:cNvSpPr>
            <a:spLocks noChangeShapeType="1"/>
          </p:cNvSpPr>
          <p:nvPr/>
        </p:nvSpPr>
        <p:spPr bwMode="auto">
          <a:xfrm>
            <a:off x="95175" y="5497035"/>
            <a:ext cx="2888193" cy="0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Szabadkézi sokszög 31"/>
          <p:cNvSpPr/>
          <p:nvPr/>
        </p:nvSpPr>
        <p:spPr>
          <a:xfrm>
            <a:off x="95175" y="4507547"/>
            <a:ext cx="2894796" cy="1978977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zabadkézi sokszög 32"/>
          <p:cNvSpPr/>
          <p:nvPr/>
        </p:nvSpPr>
        <p:spPr>
          <a:xfrm>
            <a:off x="2024879" y="5180772"/>
            <a:ext cx="903247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zabadkézi sokszög 33"/>
          <p:cNvSpPr/>
          <p:nvPr/>
        </p:nvSpPr>
        <p:spPr>
          <a:xfrm>
            <a:off x="1087647" y="4192945"/>
            <a:ext cx="903247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zabadkézi sokszög 34"/>
          <p:cNvSpPr/>
          <p:nvPr/>
        </p:nvSpPr>
        <p:spPr>
          <a:xfrm>
            <a:off x="1100941" y="6171922"/>
            <a:ext cx="903247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zabadkézi sokszög 35"/>
          <p:cNvSpPr/>
          <p:nvPr/>
        </p:nvSpPr>
        <p:spPr>
          <a:xfrm rot="16200000">
            <a:off x="551921" y="4687965"/>
            <a:ext cx="988934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zabadkézi sokszög 36"/>
          <p:cNvSpPr/>
          <p:nvPr/>
        </p:nvSpPr>
        <p:spPr>
          <a:xfrm>
            <a:off x="1084487" y="5191125"/>
            <a:ext cx="903247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zabadkézi sokszög 37"/>
          <p:cNvSpPr/>
          <p:nvPr/>
        </p:nvSpPr>
        <p:spPr>
          <a:xfrm rot="16200000">
            <a:off x="1499583" y="4687412"/>
            <a:ext cx="988934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zabadkézi sokszög 38"/>
          <p:cNvSpPr/>
          <p:nvPr/>
        </p:nvSpPr>
        <p:spPr>
          <a:xfrm rot="16200000">
            <a:off x="590020" y="5675793"/>
            <a:ext cx="988934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zabadkézi sokszög 39"/>
          <p:cNvSpPr/>
          <p:nvPr/>
        </p:nvSpPr>
        <p:spPr>
          <a:xfrm rot="16200000">
            <a:off x="1509721" y="5675240"/>
            <a:ext cx="988934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zabadkézi sokszög 40"/>
          <p:cNvSpPr/>
          <p:nvPr/>
        </p:nvSpPr>
        <p:spPr>
          <a:xfrm>
            <a:off x="145929" y="5181600"/>
            <a:ext cx="903247" cy="629204"/>
          </a:xfrm>
          <a:custGeom>
            <a:avLst/>
            <a:gdLst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956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86075"/>
              <a:gd name="connsiteX1" fmla="*/ 1447800 w 4333875"/>
              <a:gd name="connsiteY1" fmla="*/ 1447800 h 2886075"/>
              <a:gd name="connsiteX2" fmla="*/ 1447800 w 4333875"/>
              <a:gd name="connsiteY2" fmla="*/ 9525 h 2886075"/>
              <a:gd name="connsiteX3" fmla="*/ 2886075 w 4333875"/>
              <a:gd name="connsiteY3" fmla="*/ 0 h 2886075"/>
              <a:gd name="connsiteX4" fmla="*/ 2876550 w 4333875"/>
              <a:gd name="connsiteY4" fmla="*/ 1466850 h 2886075"/>
              <a:gd name="connsiteX5" fmla="*/ 1447800 w 4333875"/>
              <a:gd name="connsiteY5" fmla="*/ 1466850 h 2886075"/>
              <a:gd name="connsiteX6" fmla="*/ 1438275 w 4333875"/>
              <a:gd name="connsiteY6" fmla="*/ 2876550 h 2886075"/>
              <a:gd name="connsiteX7" fmla="*/ 2857500 w 4333875"/>
              <a:gd name="connsiteY7" fmla="*/ 2886075 h 2886075"/>
              <a:gd name="connsiteX8" fmla="*/ 2876550 w 4333875"/>
              <a:gd name="connsiteY8" fmla="*/ 1457325 h 2886075"/>
              <a:gd name="connsiteX9" fmla="*/ 4333875 w 4333875"/>
              <a:gd name="connsiteY9" fmla="*/ 1447800 h 2886075"/>
              <a:gd name="connsiteX0" fmla="*/ 0 w 4333875"/>
              <a:gd name="connsiteY0" fmla="*/ 1447800 h 2876550"/>
              <a:gd name="connsiteX1" fmla="*/ 1447800 w 4333875"/>
              <a:gd name="connsiteY1" fmla="*/ 1447800 h 2876550"/>
              <a:gd name="connsiteX2" fmla="*/ 1447800 w 4333875"/>
              <a:gd name="connsiteY2" fmla="*/ 9525 h 2876550"/>
              <a:gd name="connsiteX3" fmla="*/ 2886075 w 4333875"/>
              <a:gd name="connsiteY3" fmla="*/ 0 h 2876550"/>
              <a:gd name="connsiteX4" fmla="*/ 2876550 w 4333875"/>
              <a:gd name="connsiteY4" fmla="*/ 1466850 h 2876550"/>
              <a:gd name="connsiteX5" fmla="*/ 1447800 w 4333875"/>
              <a:gd name="connsiteY5" fmla="*/ 1466850 h 2876550"/>
              <a:gd name="connsiteX6" fmla="*/ 1438275 w 4333875"/>
              <a:gd name="connsiteY6" fmla="*/ 2876550 h 2876550"/>
              <a:gd name="connsiteX7" fmla="*/ 2886075 w 4333875"/>
              <a:gd name="connsiteY7" fmla="*/ 2876550 h 2876550"/>
              <a:gd name="connsiteX8" fmla="*/ 2876550 w 4333875"/>
              <a:gd name="connsiteY8" fmla="*/ 1457325 h 2876550"/>
              <a:gd name="connsiteX9" fmla="*/ 4333875 w 4333875"/>
              <a:gd name="connsiteY9" fmla="*/ 1447800 h 287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3875" h="2876550">
                <a:moveTo>
                  <a:pt x="0" y="1447800"/>
                </a:moveTo>
                <a:lnTo>
                  <a:pt x="1447800" y="1447800"/>
                </a:lnTo>
                <a:lnTo>
                  <a:pt x="1447800" y="9525"/>
                </a:lnTo>
                <a:lnTo>
                  <a:pt x="2886075" y="0"/>
                </a:lnTo>
                <a:lnTo>
                  <a:pt x="2876550" y="1466850"/>
                </a:lnTo>
                <a:lnTo>
                  <a:pt x="1447800" y="1466850"/>
                </a:lnTo>
                <a:lnTo>
                  <a:pt x="1438275" y="2876550"/>
                </a:lnTo>
                <a:lnTo>
                  <a:pt x="2886075" y="2876550"/>
                </a:lnTo>
                <a:lnTo>
                  <a:pt x="2876550" y="1457325"/>
                </a:lnTo>
                <a:lnTo>
                  <a:pt x="4333875" y="1447800"/>
                </a:ln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zövegdoboz 41"/>
          <p:cNvSpPr txBox="1"/>
          <p:nvPr/>
        </p:nvSpPr>
        <p:spPr>
          <a:xfrm>
            <a:off x="3438525" y="4587068"/>
            <a:ext cx="5766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</a:t>
            </a:r>
            <a:r>
              <a:rPr lang="hu-HU" dirty="0" smtClean="0">
                <a:sym typeface="Wingdings"/>
              </a:rPr>
              <a:t></a:t>
            </a:r>
            <a:r>
              <a:rPr lang="hu-HU" dirty="0" err="1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+90F-90F-90F-90F+90F+90F+90F-90F</a:t>
            </a:r>
            <a:endParaRPr lang="hu-HU" dirty="0" smtClean="0">
              <a:sym typeface="Wingdings"/>
            </a:endParaRPr>
          </a:p>
          <a:p>
            <a:r>
              <a:rPr lang="hu-HU" altLang="en-US" i="1" dirty="0"/>
              <a:t>r</a:t>
            </a:r>
            <a:r>
              <a:rPr lang="hu-HU" altLang="en-US" dirty="0"/>
              <a:t> = </a:t>
            </a:r>
            <a:r>
              <a:rPr lang="hu-HU" altLang="en-US" dirty="0" smtClean="0"/>
              <a:t>1/</a:t>
            </a:r>
            <a:r>
              <a:rPr lang="en-US" altLang="en-US" dirty="0" smtClean="0"/>
              <a:t>3, </a:t>
            </a:r>
            <a:r>
              <a:rPr lang="hu-HU" altLang="en-US" i="1" dirty="0"/>
              <a:t>N</a:t>
            </a:r>
            <a:r>
              <a:rPr lang="hu-HU" altLang="en-US" dirty="0"/>
              <a:t> = </a:t>
            </a:r>
            <a:r>
              <a:rPr lang="en-US" altLang="en-US" dirty="0"/>
              <a:t>9</a:t>
            </a:r>
            <a:r>
              <a:rPr lang="en-US" altLang="en-US" dirty="0" smtClean="0"/>
              <a:t>,  </a:t>
            </a:r>
            <a:r>
              <a:rPr lang="en-US" altLang="en-US" i="1" dirty="0" smtClean="0"/>
              <a:t>D</a:t>
            </a:r>
            <a:r>
              <a:rPr lang="en-US" altLang="en-US" dirty="0" smtClean="0"/>
              <a:t>=</a:t>
            </a:r>
            <a:r>
              <a:rPr lang="hu-HU" altLang="en-US" dirty="0" smtClean="0"/>
              <a:t>log(</a:t>
            </a:r>
            <a:r>
              <a:rPr lang="en-US" altLang="en-US" dirty="0" smtClean="0"/>
              <a:t>9</a:t>
            </a:r>
            <a:r>
              <a:rPr lang="hu-HU" altLang="en-US" dirty="0" smtClean="0"/>
              <a:t>)/log(</a:t>
            </a:r>
            <a:r>
              <a:rPr lang="en-US" altLang="en-US" dirty="0" smtClean="0"/>
              <a:t>3</a:t>
            </a:r>
            <a:r>
              <a:rPr lang="hu-HU" altLang="en-US" dirty="0" smtClean="0"/>
              <a:t>)</a:t>
            </a:r>
            <a:r>
              <a:rPr lang="en-US" altLang="en-US" dirty="0" smtClean="0"/>
              <a:t>=2</a:t>
            </a:r>
            <a:endParaRPr lang="hu-HU" altLang="en-US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3543300" y="5724525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Peano</a:t>
            </a:r>
            <a:r>
              <a:rPr lang="en-US" dirty="0" smtClean="0"/>
              <a:t>/Hilbert t</a:t>
            </a:r>
            <a:r>
              <a:rPr lang="hu-HU" dirty="0" smtClean="0"/>
              <a:t>érkitöltő görbe</a:t>
            </a:r>
            <a:endParaRPr lang="en-US" dirty="0"/>
          </a:p>
        </p:txBody>
      </p:sp>
      <p:sp>
        <p:nvSpPr>
          <p:cNvPr id="30" name="AutoShape 6" descr="Képtalálat a következőre: „lindenmayer aristid”"/>
          <p:cNvSpPr>
            <a:spLocks noChangeAspect="1" noChangeArrowheads="1"/>
          </p:cNvSpPr>
          <p:nvPr/>
        </p:nvSpPr>
        <p:spPr bwMode="auto">
          <a:xfrm>
            <a:off x="155575" y="-731838"/>
            <a:ext cx="16954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AutoShape 8" descr="Képtalálat a következőre: „lindenmayer aristid”"/>
          <p:cNvSpPr>
            <a:spLocks noChangeAspect="1" noChangeArrowheads="1"/>
          </p:cNvSpPr>
          <p:nvPr/>
        </p:nvSpPr>
        <p:spPr bwMode="auto">
          <a:xfrm>
            <a:off x="307975" y="-579438"/>
            <a:ext cx="169545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8738"/>
            <a:ext cx="1369782" cy="123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0" y="5356861"/>
            <a:ext cx="276287" cy="2819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2" descr="Képtalálat a következőre: „turtle imag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38145">
            <a:off x="878171" y="1600707"/>
            <a:ext cx="552574" cy="4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Képtalálat a következőre: „turtle imag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8780">
            <a:off x="1309624" y="852899"/>
            <a:ext cx="552574" cy="4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Képtalálat a következőre: „turtle imag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43" y="1632329"/>
            <a:ext cx="552574" cy="4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éptalálat a következőre: „turtle imag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055"/>
            <a:ext cx="552574" cy="4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47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934 7.40741E-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0162 L 0.04306 -0.1069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" y="-544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5434 0.1148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574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116 L 0.10365 -0.0011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11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-0.00046 L 0.10243 -0.00046 L 0.10243 -0.14838 L 0.2066 -0.14491 L 0.20573 0.00394 L 0.09983 0.00278 L 0.1007 0.14838 L 0.2066 0.14954 L 0.2066 -0.00486 L 0.31233 0.00069 " pathEditMode="relative" ptsTypes="AAAAAAAAAA">
                                      <p:cBhvr>
                                        <p:cTn id="9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2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8" grpId="0" animBg="1"/>
      <p:bldP spid="8" grpId="1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IFS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797724"/>
            <a:ext cx="3343274" cy="121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Nem önhasonló objektumok: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vonalzó dimenzió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029200" y="1905000"/>
            <a:ext cx="3773470" cy="253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u="sng" dirty="0"/>
              <a:t>Vonalzó </a:t>
            </a:r>
            <a:r>
              <a:rPr lang="hu-HU" altLang="en-US" sz="2800" dirty="0" smtClean="0"/>
              <a:t>(</a:t>
            </a:r>
            <a:r>
              <a:rPr lang="hu-HU" altLang="en-US" sz="2800" i="1" dirty="0" smtClean="0"/>
              <a:t>l</a:t>
            </a:r>
            <a:r>
              <a:rPr lang="hu-HU" altLang="en-US" sz="2800" dirty="0" smtClean="0"/>
              <a:t>)</a:t>
            </a:r>
            <a:r>
              <a:rPr lang="hu-HU" altLang="en-US" sz="2800" i="1" dirty="0" smtClean="0"/>
              <a:t> 	</a:t>
            </a:r>
            <a:r>
              <a:rPr lang="hu-HU" altLang="en-US" sz="2800" dirty="0"/>
              <a:t>	</a:t>
            </a:r>
            <a:r>
              <a:rPr lang="hu-HU" altLang="en-US" sz="2800" u="sng" dirty="0"/>
              <a:t>db</a:t>
            </a:r>
            <a:endParaRPr lang="hu-HU" altLang="en-US" sz="2800" dirty="0"/>
          </a:p>
          <a:p>
            <a:r>
              <a:rPr lang="hu-HU" altLang="en-US" sz="2800" dirty="0"/>
              <a:t>    l		 	1</a:t>
            </a:r>
          </a:p>
          <a:p>
            <a:r>
              <a:rPr lang="hu-HU" altLang="en-US" sz="2800" dirty="0"/>
              <a:t>    </a:t>
            </a:r>
            <a:r>
              <a:rPr lang="hu-HU" altLang="en-US" sz="2800" i="1" dirty="0"/>
              <a:t>r</a:t>
            </a:r>
            <a:r>
              <a:rPr lang="hu-HU" altLang="en-US" sz="2800" dirty="0"/>
              <a:t> =1/3		</a:t>
            </a:r>
            <a:r>
              <a:rPr lang="hu-HU" altLang="en-US" sz="2800" i="1" dirty="0"/>
              <a:t>N</a:t>
            </a:r>
            <a:r>
              <a:rPr lang="hu-HU" altLang="en-US" sz="2800" dirty="0"/>
              <a:t> = 4</a:t>
            </a:r>
          </a:p>
          <a:p>
            <a:r>
              <a:rPr lang="hu-HU" altLang="en-US" sz="2800" dirty="0"/>
              <a:t>    </a:t>
            </a:r>
            <a:r>
              <a:rPr lang="hu-HU" altLang="en-US" sz="2800" i="1" dirty="0"/>
              <a:t>r</a:t>
            </a:r>
            <a:r>
              <a:rPr lang="hu-HU" altLang="en-US" sz="2800" baseline="30000" dirty="0"/>
              <a:t>2</a:t>
            </a:r>
            <a:r>
              <a:rPr lang="hu-HU" altLang="en-US" sz="2800" dirty="0"/>
              <a:t>			</a:t>
            </a:r>
            <a:r>
              <a:rPr lang="hu-HU" altLang="en-US" sz="2800" i="1" dirty="0"/>
              <a:t>N</a:t>
            </a:r>
            <a:r>
              <a:rPr lang="hu-HU" altLang="en-US" sz="2800" baseline="30000" dirty="0"/>
              <a:t>2</a:t>
            </a:r>
          </a:p>
          <a:p>
            <a:endParaRPr lang="hu-HU" altLang="en-US" sz="2800" baseline="30000" dirty="0"/>
          </a:p>
          <a:p>
            <a:r>
              <a:rPr lang="hu-HU" altLang="en-US" sz="2800" dirty="0"/>
              <a:t>    </a:t>
            </a:r>
            <a:r>
              <a:rPr lang="hu-HU" altLang="en-US" sz="2800" i="1" dirty="0" err="1"/>
              <a:t>r</a:t>
            </a:r>
            <a:r>
              <a:rPr lang="hu-HU" altLang="en-US" sz="2800" i="1" baseline="30000" dirty="0" err="1"/>
              <a:t>m</a:t>
            </a:r>
            <a:r>
              <a:rPr lang="hu-HU" altLang="en-US" sz="2800" dirty="0"/>
              <a:t>			</a:t>
            </a:r>
            <a:r>
              <a:rPr lang="hu-HU" altLang="en-US" sz="2800" i="1" dirty="0"/>
              <a:t>N</a:t>
            </a:r>
            <a:r>
              <a:rPr lang="hu-HU" altLang="en-US" sz="2800" i="1" baseline="30000" dirty="0"/>
              <a:t>m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4292600" y="4648200"/>
            <a:ext cx="4626267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i="1" dirty="0" smtClean="0"/>
              <a:t>Hossz</a:t>
            </a:r>
            <a:r>
              <a:rPr lang="hu-HU" altLang="en-US" dirty="0" smtClean="0"/>
              <a:t>(</a:t>
            </a:r>
            <a:r>
              <a:rPr lang="hu-HU" altLang="en-US" i="1" dirty="0" smtClean="0"/>
              <a:t>l</a:t>
            </a:r>
            <a:r>
              <a:rPr lang="hu-HU" altLang="en-US" dirty="0" smtClean="0"/>
              <a:t>)</a:t>
            </a:r>
            <a:r>
              <a:rPr lang="hu-HU" altLang="en-US" i="1" dirty="0" smtClean="0"/>
              <a:t> </a:t>
            </a:r>
            <a:r>
              <a:rPr lang="hu-HU" altLang="en-US" dirty="0"/>
              <a:t>=</a:t>
            </a:r>
            <a:r>
              <a:rPr lang="hu-HU" altLang="en-US" i="1" dirty="0"/>
              <a:t> </a:t>
            </a:r>
            <a:r>
              <a:rPr lang="hu-HU" altLang="en-US" i="1" dirty="0" err="1"/>
              <a:t>l</a:t>
            </a:r>
            <a:r>
              <a:rPr lang="hu-HU" altLang="en-US" i="1" dirty="0"/>
              <a:t> </a:t>
            </a:r>
            <a:r>
              <a:rPr lang="hu-HU" altLang="en-US" dirty="0"/>
              <a:t>db = </a:t>
            </a:r>
            <a:r>
              <a:rPr lang="hu-HU" altLang="en-US" i="1" dirty="0"/>
              <a:t>l</a:t>
            </a:r>
            <a:r>
              <a:rPr lang="hu-HU" altLang="en-US" dirty="0"/>
              <a:t> </a:t>
            </a:r>
            <a:r>
              <a:rPr lang="hu-HU" altLang="en-US" i="1" dirty="0"/>
              <a:t>N</a:t>
            </a:r>
            <a:r>
              <a:rPr lang="hu-HU" altLang="en-US" i="1" baseline="30000" dirty="0"/>
              <a:t>m</a:t>
            </a:r>
            <a:r>
              <a:rPr lang="hu-HU" altLang="en-US" baseline="30000" dirty="0"/>
              <a:t> </a:t>
            </a:r>
            <a:r>
              <a:rPr lang="hu-HU" altLang="en-US" dirty="0"/>
              <a:t> = </a:t>
            </a:r>
            <a:r>
              <a:rPr lang="hu-HU" altLang="en-US" i="1" dirty="0" smtClean="0"/>
              <a:t>l</a:t>
            </a:r>
            <a:r>
              <a:rPr lang="hu-HU" altLang="en-US" sz="1400" dirty="0"/>
              <a:t> </a:t>
            </a:r>
            <a:r>
              <a:rPr lang="hu-HU" altLang="en-US" dirty="0" smtClean="0"/>
              <a:t>(1/</a:t>
            </a:r>
            <a:r>
              <a:rPr lang="hu-HU" altLang="en-US" i="1" dirty="0" smtClean="0"/>
              <a:t>r</a:t>
            </a:r>
            <a:r>
              <a:rPr lang="hu-HU" altLang="en-US" sz="1000" dirty="0" smtClean="0"/>
              <a:t> </a:t>
            </a:r>
            <a:r>
              <a:rPr lang="hu-HU" altLang="en-US" i="1" baseline="30000" dirty="0" smtClean="0"/>
              <a:t>D</a:t>
            </a:r>
            <a:r>
              <a:rPr lang="hu-HU" altLang="en-US" dirty="0" smtClean="0"/>
              <a:t>)</a:t>
            </a:r>
            <a:r>
              <a:rPr lang="hu-HU" altLang="en-US" i="1" baseline="30000" dirty="0" smtClean="0"/>
              <a:t>m</a:t>
            </a:r>
            <a:r>
              <a:rPr lang="hu-HU" altLang="en-US" baseline="30000" dirty="0" smtClean="0"/>
              <a:t> </a:t>
            </a:r>
            <a:r>
              <a:rPr lang="hu-HU" altLang="en-US" dirty="0"/>
              <a:t>=</a:t>
            </a:r>
            <a:r>
              <a:rPr lang="hu-HU" altLang="en-US" i="1" dirty="0"/>
              <a:t> </a:t>
            </a:r>
          </a:p>
          <a:p>
            <a:r>
              <a:rPr lang="hu-HU" altLang="en-US" i="1" dirty="0"/>
              <a:t>	  </a:t>
            </a:r>
            <a:r>
              <a:rPr lang="hu-HU" altLang="en-US" i="1" dirty="0" smtClean="0"/>
              <a:t>= </a:t>
            </a:r>
            <a:r>
              <a:rPr lang="hu-HU" altLang="en-US" i="1" dirty="0"/>
              <a:t>l </a:t>
            </a:r>
            <a:r>
              <a:rPr lang="hu-HU" altLang="en-US" dirty="0"/>
              <a:t>(</a:t>
            </a:r>
            <a:r>
              <a:rPr lang="hu-HU" altLang="en-US" dirty="0" smtClean="0"/>
              <a:t>1/</a:t>
            </a:r>
            <a:r>
              <a:rPr lang="hu-HU" altLang="en-US" i="1" dirty="0" smtClean="0"/>
              <a:t>r</a:t>
            </a:r>
            <a:r>
              <a:rPr lang="en-US" altLang="en-US" sz="1100" i="1" dirty="0" smtClean="0"/>
              <a:t> </a:t>
            </a:r>
            <a:r>
              <a:rPr lang="hu-HU" altLang="en-US" i="1" baseline="30000" dirty="0" smtClean="0"/>
              <a:t>m</a:t>
            </a:r>
            <a:r>
              <a:rPr lang="hu-HU" altLang="en-US" dirty="0"/>
              <a:t>)</a:t>
            </a:r>
            <a:r>
              <a:rPr lang="hu-HU" altLang="en-US" sz="1000" dirty="0"/>
              <a:t> </a:t>
            </a:r>
            <a:r>
              <a:rPr lang="hu-HU" altLang="en-US" i="1" baseline="30000" dirty="0"/>
              <a:t>D</a:t>
            </a:r>
            <a:r>
              <a:rPr lang="hu-HU" altLang="en-US" baseline="30000" dirty="0"/>
              <a:t> </a:t>
            </a:r>
            <a:r>
              <a:rPr lang="hu-HU" altLang="en-US" dirty="0"/>
              <a:t>= </a:t>
            </a:r>
            <a:r>
              <a:rPr lang="hu-HU" altLang="en-US" dirty="0" smtClean="0"/>
              <a:t>1/</a:t>
            </a:r>
            <a:r>
              <a:rPr lang="hu-HU" altLang="en-US" sz="1050" dirty="0" smtClean="0"/>
              <a:t> </a:t>
            </a:r>
            <a:r>
              <a:rPr lang="hu-HU" altLang="en-US" i="1" dirty="0" smtClean="0"/>
              <a:t>l</a:t>
            </a:r>
            <a:r>
              <a:rPr lang="en-US" altLang="en-US" sz="900" i="1" dirty="0" smtClean="0"/>
              <a:t> </a:t>
            </a:r>
            <a:r>
              <a:rPr lang="hu-HU" altLang="en-US" i="1" baseline="30000" dirty="0" smtClean="0"/>
              <a:t>D</a:t>
            </a:r>
            <a:r>
              <a:rPr lang="hu-HU" altLang="en-US" baseline="30000" dirty="0" smtClean="0"/>
              <a:t>-1</a:t>
            </a:r>
            <a:endParaRPr lang="hu-HU" altLang="en-US" dirty="0"/>
          </a:p>
          <a:p>
            <a:endParaRPr lang="hu-HU" altLang="en-US" dirty="0"/>
          </a:p>
          <a:p>
            <a:pPr latinLnBrk="1"/>
            <a:endParaRPr lang="hu-HU" altLang="en-US" dirty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267200" y="5791200"/>
            <a:ext cx="4389023" cy="5206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800" i="1" dirty="0"/>
              <a:t>D</a:t>
            </a:r>
            <a:r>
              <a:rPr lang="hu-HU" altLang="en-US" sz="2800" dirty="0"/>
              <a:t> =</a:t>
            </a:r>
            <a:r>
              <a:rPr lang="hu-HU" altLang="en-US" sz="2800" i="1" dirty="0"/>
              <a:t> - </a:t>
            </a:r>
            <a:r>
              <a:rPr lang="hu-HU" altLang="en-US" sz="2800" dirty="0" smtClean="0"/>
              <a:t>log(</a:t>
            </a:r>
            <a:r>
              <a:rPr lang="hu-HU" altLang="en-US" sz="2800" i="1" dirty="0" smtClean="0"/>
              <a:t>Hossz</a:t>
            </a:r>
            <a:r>
              <a:rPr lang="hu-HU" altLang="en-US" sz="2800" dirty="0" smtClean="0"/>
              <a:t>(</a:t>
            </a:r>
            <a:r>
              <a:rPr lang="hu-HU" altLang="en-US" sz="2800" i="1" dirty="0" smtClean="0"/>
              <a:t>l</a:t>
            </a:r>
            <a:r>
              <a:rPr lang="hu-HU" altLang="en-US" sz="2800" dirty="0" smtClean="0"/>
              <a:t>))</a:t>
            </a:r>
            <a:r>
              <a:rPr lang="hu-HU" altLang="en-US" sz="2800" i="1" dirty="0" smtClean="0"/>
              <a:t>/</a:t>
            </a:r>
            <a:r>
              <a:rPr lang="hu-HU" altLang="en-US" sz="2800" dirty="0" smtClean="0"/>
              <a:t>log(</a:t>
            </a:r>
            <a:r>
              <a:rPr lang="hu-HU" altLang="en-US" sz="2800" i="1" dirty="0" smtClean="0"/>
              <a:t>l</a:t>
            </a:r>
            <a:r>
              <a:rPr lang="hu-HU" altLang="en-US" sz="2800" dirty="0" smtClean="0"/>
              <a:t>)</a:t>
            </a:r>
            <a:r>
              <a:rPr lang="hu-HU" altLang="en-US" sz="2800" i="1" dirty="0" smtClean="0"/>
              <a:t> </a:t>
            </a:r>
            <a:r>
              <a:rPr lang="hu-HU" altLang="en-US" sz="2800" dirty="0"/>
              <a:t>+ 1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62000" y="2362200"/>
            <a:ext cx="8001000" cy="2581275"/>
            <a:chOff x="480" y="1488"/>
            <a:chExt cx="5040" cy="1626"/>
          </a:xfrm>
        </p:grpSpPr>
        <p:sp>
          <p:nvSpPr>
            <p:cNvPr id="8206" name="Line 7"/>
            <p:cNvSpPr>
              <a:spLocks noChangeShapeType="1"/>
            </p:cNvSpPr>
            <p:nvPr/>
          </p:nvSpPr>
          <p:spPr bwMode="auto">
            <a:xfrm>
              <a:off x="480" y="3114"/>
              <a:ext cx="2112" cy="0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7" name="AutoShape 12"/>
            <p:cNvSpPr>
              <a:spLocks noChangeArrowheads="1"/>
            </p:cNvSpPr>
            <p:nvPr/>
          </p:nvSpPr>
          <p:spPr bwMode="auto">
            <a:xfrm>
              <a:off x="3120" y="1488"/>
              <a:ext cx="2400" cy="240"/>
            </a:xfrm>
            <a:prstGeom prst="wedgeRectCallout">
              <a:avLst>
                <a:gd name="adj1" fmla="val -72708"/>
                <a:gd name="adj2" fmla="val 60750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62000" y="2743200"/>
            <a:ext cx="8001000" cy="2209800"/>
            <a:chOff x="480" y="1728"/>
            <a:chExt cx="5040" cy="1392"/>
          </a:xfrm>
        </p:grpSpPr>
        <p:sp>
          <p:nvSpPr>
            <p:cNvPr id="8201" name="Line 8"/>
            <p:cNvSpPr>
              <a:spLocks noChangeShapeType="1"/>
            </p:cNvSpPr>
            <p:nvPr/>
          </p:nvSpPr>
          <p:spPr bwMode="auto">
            <a:xfrm>
              <a:off x="480" y="3120"/>
              <a:ext cx="672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2" name="Line 9"/>
            <p:cNvSpPr>
              <a:spLocks noChangeShapeType="1"/>
            </p:cNvSpPr>
            <p:nvPr/>
          </p:nvSpPr>
          <p:spPr bwMode="auto">
            <a:xfrm flipV="1">
              <a:off x="1152" y="2496"/>
              <a:ext cx="384" cy="62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3" name="Line 10"/>
            <p:cNvSpPr>
              <a:spLocks noChangeShapeType="1"/>
            </p:cNvSpPr>
            <p:nvPr/>
          </p:nvSpPr>
          <p:spPr bwMode="auto">
            <a:xfrm>
              <a:off x="1536" y="2496"/>
              <a:ext cx="336" cy="624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" name="Line 11"/>
            <p:cNvSpPr>
              <a:spLocks noChangeShapeType="1"/>
            </p:cNvSpPr>
            <p:nvPr/>
          </p:nvSpPr>
          <p:spPr bwMode="auto">
            <a:xfrm>
              <a:off x="1872" y="3120"/>
              <a:ext cx="720" cy="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" name="AutoShape 14"/>
            <p:cNvSpPr>
              <a:spLocks noChangeArrowheads="1"/>
            </p:cNvSpPr>
            <p:nvPr/>
          </p:nvSpPr>
          <p:spPr bwMode="auto">
            <a:xfrm>
              <a:off x="3120" y="1728"/>
              <a:ext cx="2400" cy="288"/>
            </a:xfrm>
            <a:prstGeom prst="wedgeRectCallout">
              <a:avLst>
                <a:gd name="adj1" fmla="val -106250"/>
                <a:gd name="adj2" fmla="val 367708"/>
              </a:avLst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algn="ctr"/>
              <a:endParaRPr lang="en-US" altLang="en-US"/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758504" y="2971800"/>
            <a:ext cx="1569341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3200" i="1" dirty="0" smtClean="0"/>
              <a:t>N</a:t>
            </a:r>
            <a:r>
              <a:rPr lang="en-US" altLang="en-US" sz="3200" i="1" dirty="0" smtClean="0"/>
              <a:t> </a:t>
            </a:r>
            <a:r>
              <a:rPr lang="hu-HU" altLang="en-US" sz="3200" dirty="0" smtClean="0"/>
              <a:t>= </a:t>
            </a:r>
            <a:r>
              <a:rPr lang="hu-HU" altLang="en-US" sz="3200" dirty="0"/>
              <a:t>1/</a:t>
            </a:r>
            <a:r>
              <a:rPr lang="hu-HU" altLang="en-US" sz="3200" i="1" dirty="0" err="1"/>
              <a:t>r</a:t>
            </a:r>
            <a:r>
              <a:rPr lang="hu-HU" altLang="en-US" sz="3200" i="1" baseline="30000" dirty="0" err="1"/>
              <a:t>D</a:t>
            </a:r>
            <a:endParaRPr lang="hu-HU" altLang="en-US" sz="3200" i="1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ractalfoundation.org/OFCA/uks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03799"/>
            <a:ext cx="4724400" cy="18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Dimenziómérés = hosszmérés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 flipV="1">
            <a:off x="609600" y="1885950"/>
            <a:ext cx="0" cy="2832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311150" y="4483100"/>
            <a:ext cx="3873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814388" y="1816100"/>
            <a:ext cx="2768600" cy="2516188"/>
          </a:xfrm>
          <a:custGeom>
            <a:avLst/>
            <a:gdLst>
              <a:gd name="T0" fmla="*/ 2147483647 w 1744"/>
              <a:gd name="T1" fmla="*/ 2147483647 h 1585"/>
              <a:gd name="T2" fmla="*/ 0 w 1744"/>
              <a:gd name="T3" fmla="*/ 2147483647 h 1585"/>
              <a:gd name="T4" fmla="*/ 2147483647 w 1744"/>
              <a:gd name="T5" fmla="*/ 2147483647 h 1585"/>
              <a:gd name="T6" fmla="*/ 2147483647 w 1744"/>
              <a:gd name="T7" fmla="*/ 2147483647 h 1585"/>
              <a:gd name="T8" fmla="*/ 2147483647 w 1744"/>
              <a:gd name="T9" fmla="*/ 2147483647 h 1585"/>
              <a:gd name="T10" fmla="*/ 2147483647 w 1744"/>
              <a:gd name="T11" fmla="*/ 2147483647 h 1585"/>
              <a:gd name="T12" fmla="*/ 2147483647 w 1744"/>
              <a:gd name="T13" fmla="*/ 2147483647 h 1585"/>
              <a:gd name="T14" fmla="*/ 2147483647 w 1744"/>
              <a:gd name="T15" fmla="*/ 2147483647 h 1585"/>
              <a:gd name="T16" fmla="*/ 2147483647 w 1744"/>
              <a:gd name="T17" fmla="*/ 2147483647 h 1585"/>
              <a:gd name="T18" fmla="*/ 2147483647 w 1744"/>
              <a:gd name="T19" fmla="*/ 2147483647 h 1585"/>
              <a:gd name="T20" fmla="*/ 2147483647 w 1744"/>
              <a:gd name="T21" fmla="*/ 0 h 1585"/>
              <a:gd name="T22" fmla="*/ 2147483647 w 1744"/>
              <a:gd name="T23" fmla="*/ 2147483647 h 1585"/>
              <a:gd name="T24" fmla="*/ 2147483647 w 1744"/>
              <a:gd name="T25" fmla="*/ 2147483647 h 1585"/>
              <a:gd name="T26" fmla="*/ 2147483647 w 1744"/>
              <a:gd name="T27" fmla="*/ 2147483647 h 1585"/>
              <a:gd name="T28" fmla="*/ 2147483647 w 1744"/>
              <a:gd name="T29" fmla="*/ 2147483647 h 1585"/>
              <a:gd name="T30" fmla="*/ 2147483647 w 1744"/>
              <a:gd name="T31" fmla="*/ 0 h 1585"/>
              <a:gd name="T32" fmla="*/ 2147483647 w 1744"/>
              <a:gd name="T33" fmla="*/ 2147483647 h 1585"/>
              <a:gd name="T34" fmla="*/ 2147483647 w 1744"/>
              <a:gd name="T35" fmla="*/ 2147483647 h 1585"/>
              <a:gd name="T36" fmla="*/ 2147483647 w 1744"/>
              <a:gd name="T37" fmla="*/ 2147483647 h 1585"/>
              <a:gd name="T38" fmla="*/ 2147483647 w 1744"/>
              <a:gd name="T39" fmla="*/ 2147483647 h 1585"/>
              <a:gd name="T40" fmla="*/ 2147483647 w 1744"/>
              <a:gd name="T41" fmla="*/ 2147483647 h 1585"/>
              <a:gd name="T42" fmla="*/ 2147483647 w 1744"/>
              <a:gd name="T43" fmla="*/ 2147483647 h 1585"/>
              <a:gd name="T44" fmla="*/ 2147483647 w 1744"/>
              <a:gd name="T45" fmla="*/ 2147483647 h 1585"/>
              <a:gd name="T46" fmla="*/ 2147483647 w 1744"/>
              <a:gd name="T47" fmla="*/ 2147483647 h 1585"/>
              <a:gd name="T48" fmla="*/ 2147483647 w 1744"/>
              <a:gd name="T49" fmla="*/ 2147483647 h 1585"/>
              <a:gd name="T50" fmla="*/ 2147483647 w 1744"/>
              <a:gd name="T51" fmla="*/ 2147483647 h 1585"/>
              <a:gd name="T52" fmla="*/ 2147483647 w 1744"/>
              <a:gd name="T53" fmla="*/ 2147483647 h 1585"/>
              <a:gd name="T54" fmla="*/ 2147483647 w 1744"/>
              <a:gd name="T55" fmla="*/ 2147483647 h 1585"/>
              <a:gd name="T56" fmla="*/ 2147483647 w 1744"/>
              <a:gd name="T57" fmla="*/ 2147483647 h 1585"/>
              <a:gd name="T58" fmla="*/ 2147483647 w 1744"/>
              <a:gd name="T59" fmla="*/ 2147483647 h 1585"/>
              <a:gd name="T60" fmla="*/ 2147483647 w 1744"/>
              <a:gd name="T61" fmla="*/ 2147483647 h 1585"/>
              <a:gd name="T62" fmla="*/ 2147483647 w 1744"/>
              <a:gd name="T63" fmla="*/ 2147483647 h 1585"/>
              <a:gd name="T64" fmla="*/ 2147483647 w 1744"/>
              <a:gd name="T65" fmla="*/ 2147483647 h 1585"/>
              <a:gd name="T66" fmla="*/ 2147483647 w 1744"/>
              <a:gd name="T67" fmla="*/ 2147483647 h 1585"/>
              <a:gd name="T68" fmla="*/ 2147483647 w 1744"/>
              <a:gd name="T69" fmla="*/ 2147483647 h 1585"/>
              <a:gd name="T70" fmla="*/ 2147483647 w 1744"/>
              <a:gd name="T71" fmla="*/ 2147483647 h 1585"/>
              <a:gd name="T72" fmla="*/ 2147483647 w 1744"/>
              <a:gd name="T73" fmla="*/ 2147483647 h 158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44"/>
              <a:gd name="T112" fmla="*/ 0 h 1585"/>
              <a:gd name="T113" fmla="*/ 1744 w 1744"/>
              <a:gd name="T114" fmla="*/ 1585 h 158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44" h="1585">
                <a:moveTo>
                  <a:pt x="12" y="1584"/>
                </a:moveTo>
                <a:lnTo>
                  <a:pt x="0" y="1554"/>
                </a:lnTo>
                <a:lnTo>
                  <a:pt x="87" y="96"/>
                </a:lnTo>
                <a:lnTo>
                  <a:pt x="125" y="1440"/>
                </a:lnTo>
                <a:lnTo>
                  <a:pt x="162" y="96"/>
                </a:lnTo>
                <a:lnTo>
                  <a:pt x="238" y="1584"/>
                </a:lnTo>
                <a:lnTo>
                  <a:pt x="275" y="1008"/>
                </a:lnTo>
                <a:lnTo>
                  <a:pt x="275" y="1440"/>
                </a:lnTo>
                <a:lnTo>
                  <a:pt x="350" y="384"/>
                </a:lnTo>
                <a:lnTo>
                  <a:pt x="388" y="1008"/>
                </a:lnTo>
                <a:lnTo>
                  <a:pt x="388" y="0"/>
                </a:lnTo>
                <a:lnTo>
                  <a:pt x="426" y="432"/>
                </a:lnTo>
                <a:lnTo>
                  <a:pt x="416" y="501"/>
                </a:lnTo>
                <a:lnTo>
                  <a:pt x="423" y="591"/>
                </a:lnTo>
                <a:lnTo>
                  <a:pt x="430" y="663"/>
                </a:lnTo>
                <a:lnTo>
                  <a:pt x="501" y="0"/>
                </a:lnTo>
                <a:lnTo>
                  <a:pt x="501" y="912"/>
                </a:lnTo>
                <a:lnTo>
                  <a:pt x="576" y="240"/>
                </a:lnTo>
                <a:lnTo>
                  <a:pt x="614" y="1344"/>
                </a:lnTo>
                <a:lnTo>
                  <a:pt x="652" y="1056"/>
                </a:lnTo>
                <a:lnTo>
                  <a:pt x="652" y="1344"/>
                </a:lnTo>
                <a:lnTo>
                  <a:pt x="652" y="816"/>
                </a:lnTo>
                <a:lnTo>
                  <a:pt x="802" y="1536"/>
                </a:lnTo>
                <a:lnTo>
                  <a:pt x="802" y="336"/>
                </a:lnTo>
                <a:lnTo>
                  <a:pt x="915" y="1344"/>
                </a:lnTo>
                <a:lnTo>
                  <a:pt x="953" y="672"/>
                </a:lnTo>
                <a:lnTo>
                  <a:pt x="1103" y="96"/>
                </a:lnTo>
                <a:lnTo>
                  <a:pt x="1103" y="576"/>
                </a:lnTo>
                <a:lnTo>
                  <a:pt x="1254" y="816"/>
                </a:lnTo>
                <a:lnTo>
                  <a:pt x="1291" y="1248"/>
                </a:lnTo>
                <a:lnTo>
                  <a:pt x="1404" y="1344"/>
                </a:lnTo>
                <a:lnTo>
                  <a:pt x="1404" y="1056"/>
                </a:lnTo>
                <a:lnTo>
                  <a:pt x="1480" y="864"/>
                </a:lnTo>
                <a:lnTo>
                  <a:pt x="1480" y="576"/>
                </a:lnTo>
                <a:lnTo>
                  <a:pt x="1630" y="336"/>
                </a:lnTo>
                <a:lnTo>
                  <a:pt x="1630" y="192"/>
                </a:lnTo>
                <a:lnTo>
                  <a:pt x="1743" y="14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flipV="1">
            <a:off x="8153400" y="1885950"/>
            <a:ext cx="0" cy="28321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4578350" y="4483100"/>
            <a:ext cx="3873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4617244" y="4452938"/>
            <a:ext cx="128111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200" dirty="0"/>
              <a:t>log</a:t>
            </a:r>
            <a:r>
              <a:rPr lang="hu-HU" altLang="en-US" sz="2200" i="1" dirty="0"/>
              <a:t> l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7218363" y="1562100"/>
            <a:ext cx="1925637" cy="4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200" dirty="0"/>
              <a:t>log </a:t>
            </a:r>
            <a:r>
              <a:rPr lang="hu-HU" altLang="en-US" sz="2200" i="1" dirty="0"/>
              <a:t>Hossz</a:t>
            </a:r>
            <a:r>
              <a:rPr lang="hu-HU" altLang="en-US" sz="2200" dirty="0"/>
              <a:t>( </a:t>
            </a:r>
            <a:r>
              <a:rPr lang="hu-HU" altLang="en-US" sz="2200" i="1" dirty="0"/>
              <a:t>l </a:t>
            </a:r>
            <a:r>
              <a:rPr lang="hu-HU" altLang="en-US" sz="2200" dirty="0"/>
              <a:t>)</a:t>
            </a:r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7626350" y="39560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6711950" y="38798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6254750" y="34226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5187950" y="31178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30" name="Oval 14"/>
          <p:cNvSpPr>
            <a:spLocks noChangeArrowheads="1"/>
          </p:cNvSpPr>
          <p:nvPr/>
        </p:nvSpPr>
        <p:spPr bwMode="auto">
          <a:xfrm>
            <a:off x="5721350" y="31178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31" name="Oval 15"/>
          <p:cNvSpPr>
            <a:spLocks noChangeArrowheads="1"/>
          </p:cNvSpPr>
          <p:nvPr/>
        </p:nvSpPr>
        <p:spPr bwMode="auto">
          <a:xfrm>
            <a:off x="4654550" y="2508250"/>
            <a:ext cx="139700" cy="1397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4597400" y="2679700"/>
            <a:ext cx="3378200" cy="170180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5562600" y="3492500"/>
            <a:ext cx="458788" cy="992188"/>
          </a:xfrm>
          <a:custGeom>
            <a:avLst/>
            <a:gdLst>
              <a:gd name="T0" fmla="*/ 2147483647 w 289"/>
              <a:gd name="T1" fmla="*/ 0 h 625"/>
              <a:gd name="T2" fmla="*/ 0 w 289"/>
              <a:gd name="T3" fmla="*/ 2147483647 h 625"/>
              <a:gd name="T4" fmla="*/ 0 w 289"/>
              <a:gd name="T5" fmla="*/ 2147483647 h 625"/>
              <a:gd name="T6" fmla="*/ 0 60000 65536"/>
              <a:gd name="T7" fmla="*/ 0 60000 65536"/>
              <a:gd name="T8" fmla="*/ 0 60000 65536"/>
              <a:gd name="T9" fmla="*/ 0 w 289"/>
              <a:gd name="T10" fmla="*/ 0 h 625"/>
              <a:gd name="T11" fmla="*/ 289 w 289"/>
              <a:gd name="T12" fmla="*/ 625 h 6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9" h="625">
                <a:moveTo>
                  <a:pt x="288" y="0"/>
                </a:moveTo>
                <a:lnTo>
                  <a:pt x="0" y="288"/>
                </a:lnTo>
                <a:lnTo>
                  <a:pt x="0" y="62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694363" y="3952875"/>
            <a:ext cx="84613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sz="2200"/>
              <a:t>D-1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838199" y="2019300"/>
            <a:ext cx="2717801" cy="2235080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6" name="Freeform 20"/>
          <p:cNvSpPr>
            <a:spLocks/>
          </p:cNvSpPr>
          <p:nvPr/>
        </p:nvSpPr>
        <p:spPr bwMode="auto">
          <a:xfrm>
            <a:off x="838199" y="2044727"/>
            <a:ext cx="2743141" cy="2209653"/>
          </a:xfrm>
          <a:custGeom>
            <a:avLst/>
            <a:gdLst>
              <a:gd name="T0" fmla="*/ 0 w 1729"/>
              <a:gd name="T1" fmla="*/ 2147483647 h 1537"/>
              <a:gd name="T2" fmla="*/ 2147483647 w 1729"/>
              <a:gd name="T3" fmla="*/ 0 h 1537"/>
              <a:gd name="T4" fmla="*/ 2147483647 w 1729"/>
              <a:gd name="T5" fmla="*/ 2147483647 h 1537"/>
              <a:gd name="T6" fmla="*/ 2147483647 w 1729"/>
              <a:gd name="T7" fmla="*/ 2147483647 h 1537"/>
              <a:gd name="T8" fmla="*/ 0 60000 65536"/>
              <a:gd name="T9" fmla="*/ 0 60000 65536"/>
              <a:gd name="T10" fmla="*/ 0 60000 65536"/>
              <a:gd name="T11" fmla="*/ 0 60000 65536"/>
              <a:gd name="T12" fmla="*/ 0 w 1729"/>
              <a:gd name="T13" fmla="*/ 0 h 1537"/>
              <a:gd name="T14" fmla="*/ 1729 w 1729"/>
              <a:gd name="T15" fmla="*/ 1537 h 1537"/>
              <a:gd name="connsiteX0" fmla="*/ 0 w 9994"/>
              <a:gd name="connsiteY0" fmla="*/ 9056 h 9056"/>
              <a:gd name="connsiteX1" fmla="*/ 3089 w 9994"/>
              <a:gd name="connsiteY1" fmla="*/ 2459 h 9056"/>
              <a:gd name="connsiteX2" fmla="*/ 7496 w 9994"/>
              <a:gd name="connsiteY2" fmla="*/ 7495 h 9056"/>
              <a:gd name="connsiteX3" fmla="*/ 9994 w 9994"/>
              <a:gd name="connsiteY3" fmla="*/ 0 h 9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4" h="9056">
                <a:moveTo>
                  <a:pt x="0" y="9056"/>
                </a:moveTo>
                <a:lnTo>
                  <a:pt x="3089" y="2459"/>
                </a:lnTo>
                <a:lnTo>
                  <a:pt x="7496" y="7495"/>
                </a:lnTo>
                <a:lnTo>
                  <a:pt x="9994" y="0"/>
                </a:lnTo>
              </a:path>
            </a:pathLst>
          </a:custGeom>
          <a:noFill/>
          <a:ln w="50800" cap="rnd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722897" y="1293224"/>
            <a:ext cx="156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EEG görbe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4907848" y="5461593"/>
            <a:ext cx="3887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u="sng" dirty="0" smtClean="0"/>
              <a:t>Alkalmazás:</a:t>
            </a:r>
          </a:p>
          <a:p>
            <a:r>
              <a:rPr lang="hu-HU" dirty="0" smtClean="0"/>
              <a:t>Természetes objektumok</a:t>
            </a:r>
          </a:p>
          <a:p>
            <a:r>
              <a:rPr lang="hu-HU" dirty="0" smtClean="0"/>
              <a:t>elkülönítése és kategorizálása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Fraktálok előállítása</a:t>
            </a: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 flipH="1">
            <a:off x="2247900" y="2125663"/>
            <a:ext cx="1371600" cy="1905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987550" y="2474913"/>
            <a:ext cx="2273300" cy="11303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 flipV="1">
            <a:off x="3314700" y="1897063"/>
            <a:ext cx="609600" cy="3810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4229100" y="3078163"/>
            <a:ext cx="11430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Freeform 7"/>
          <p:cNvSpPr>
            <a:spLocks/>
          </p:cNvSpPr>
          <p:nvPr/>
        </p:nvSpPr>
        <p:spPr bwMode="auto">
          <a:xfrm>
            <a:off x="5538788" y="1858963"/>
            <a:ext cx="2768600" cy="2516187"/>
          </a:xfrm>
          <a:custGeom>
            <a:avLst/>
            <a:gdLst>
              <a:gd name="T0" fmla="*/ 2147483647 w 1744"/>
              <a:gd name="T1" fmla="*/ 2147483647 h 1585"/>
              <a:gd name="T2" fmla="*/ 0 w 1744"/>
              <a:gd name="T3" fmla="*/ 2147483647 h 1585"/>
              <a:gd name="T4" fmla="*/ 2147483647 w 1744"/>
              <a:gd name="T5" fmla="*/ 2147483647 h 1585"/>
              <a:gd name="T6" fmla="*/ 2147483647 w 1744"/>
              <a:gd name="T7" fmla="*/ 2147483647 h 1585"/>
              <a:gd name="T8" fmla="*/ 2147483647 w 1744"/>
              <a:gd name="T9" fmla="*/ 2147483647 h 1585"/>
              <a:gd name="T10" fmla="*/ 2147483647 w 1744"/>
              <a:gd name="T11" fmla="*/ 2147483647 h 1585"/>
              <a:gd name="T12" fmla="*/ 2147483647 w 1744"/>
              <a:gd name="T13" fmla="*/ 2147483647 h 1585"/>
              <a:gd name="T14" fmla="*/ 2147483647 w 1744"/>
              <a:gd name="T15" fmla="*/ 2147483647 h 1585"/>
              <a:gd name="T16" fmla="*/ 2147483647 w 1744"/>
              <a:gd name="T17" fmla="*/ 2147483647 h 1585"/>
              <a:gd name="T18" fmla="*/ 2147483647 w 1744"/>
              <a:gd name="T19" fmla="*/ 2147483647 h 1585"/>
              <a:gd name="T20" fmla="*/ 2147483647 w 1744"/>
              <a:gd name="T21" fmla="*/ 0 h 1585"/>
              <a:gd name="T22" fmla="*/ 2147483647 w 1744"/>
              <a:gd name="T23" fmla="*/ 2147483647 h 1585"/>
              <a:gd name="T24" fmla="*/ 2147483647 w 1744"/>
              <a:gd name="T25" fmla="*/ 2147483647 h 1585"/>
              <a:gd name="T26" fmla="*/ 2147483647 w 1744"/>
              <a:gd name="T27" fmla="*/ 2147483647 h 1585"/>
              <a:gd name="T28" fmla="*/ 2147483647 w 1744"/>
              <a:gd name="T29" fmla="*/ 2147483647 h 1585"/>
              <a:gd name="T30" fmla="*/ 2147483647 w 1744"/>
              <a:gd name="T31" fmla="*/ 0 h 1585"/>
              <a:gd name="T32" fmla="*/ 2147483647 w 1744"/>
              <a:gd name="T33" fmla="*/ 2147483647 h 1585"/>
              <a:gd name="T34" fmla="*/ 2147483647 w 1744"/>
              <a:gd name="T35" fmla="*/ 2147483647 h 1585"/>
              <a:gd name="T36" fmla="*/ 2147483647 w 1744"/>
              <a:gd name="T37" fmla="*/ 2147483647 h 1585"/>
              <a:gd name="T38" fmla="*/ 2147483647 w 1744"/>
              <a:gd name="T39" fmla="*/ 2147483647 h 1585"/>
              <a:gd name="T40" fmla="*/ 2147483647 w 1744"/>
              <a:gd name="T41" fmla="*/ 2147483647 h 1585"/>
              <a:gd name="T42" fmla="*/ 2147483647 w 1744"/>
              <a:gd name="T43" fmla="*/ 2147483647 h 1585"/>
              <a:gd name="T44" fmla="*/ 2147483647 w 1744"/>
              <a:gd name="T45" fmla="*/ 2147483647 h 1585"/>
              <a:gd name="T46" fmla="*/ 2147483647 w 1744"/>
              <a:gd name="T47" fmla="*/ 2147483647 h 1585"/>
              <a:gd name="T48" fmla="*/ 2147483647 w 1744"/>
              <a:gd name="T49" fmla="*/ 2147483647 h 1585"/>
              <a:gd name="T50" fmla="*/ 2147483647 w 1744"/>
              <a:gd name="T51" fmla="*/ 2147483647 h 1585"/>
              <a:gd name="T52" fmla="*/ 2147483647 w 1744"/>
              <a:gd name="T53" fmla="*/ 2147483647 h 1585"/>
              <a:gd name="T54" fmla="*/ 2147483647 w 1744"/>
              <a:gd name="T55" fmla="*/ 2147483647 h 1585"/>
              <a:gd name="T56" fmla="*/ 2147483647 w 1744"/>
              <a:gd name="T57" fmla="*/ 2147483647 h 1585"/>
              <a:gd name="T58" fmla="*/ 2147483647 w 1744"/>
              <a:gd name="T59" fmla="*/ 2147483647 h 1585"/>
              <a:gd name="T60" fmla="*/ 2147483647 w 1744"/>
              <a:gd name="T61" fmla="*/ 2147483647 h 1585"/>
              <a:gd name="T62" fmla="*/ 2147483647 w 1744"/>
              <a:gd name="T63" fmla="*/ 2147483647 h 1585"/>
              <a:gd name="T64" fmla="*/ 2147483647 w 1744"/>
              <a:gd name="T65" fmla="*/ 2147483647 h 1585"/>
              <a:gd name="T66" fmla="*/ 2147483647 w 1744"/>
              <a:gd name="T67" fmla="*/ 2147483647 h 1585"/>
              <a:gd name="T68" fmla="*/ 2147483647 w 1744"/>
              <a:gd name="T69" fmla="*/ 2147483647 h 1585"/>
              <a:gd name="T70" fmla="*/ 2147483647 w 1744"/>
              <a:gd name="T71" fmla="*/ 2147483647 h 1585"/>
              <a:gd name="T72" fmla="*/ 2147483647 w 1744"/>
              <a:gd name="T73" fmla="*/ 2147483647 h 158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744"/>
              <a:gd name="T112" fmla="*/ 0 h 1585"/>
              <a:gd name="T113" fmla="*/ 1744 w 1744"/>
              <a:gd name="T114" fmla="*/ 1585 h 158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744" h="1585">
                <a:moveTo>
                  <a:pt x="12" y="1584"/>
                </a:moveTo>
                <a:lnTo>
                  <a:pt x="0" y="1554"/>
                </a:lnTo>
                <a:lnTo>
                  <a:pt x="87" y="96"/>
                </a:lnTo>
                <a:lnTo>
                  <a:pt x="125" y="1440"/>
                </a:lnTo>
                <a:lnTo>
                  <a:pt x="162" y="96"/>
                </a:lnTo>
                <a:lnTo>
                  <a:pt x="238" y="1584"/>
                </a:lnTo>
                <a:lnTo>
                  <a:pt x="275" y="1008"/>
                </a:lnTo>
                <a:lnTo>
                  <a:pt x="275" y="1440"/>
                </a:lnTo>
                <a:lnTo>
                  <a:pt x="350" y="384"/>
                </a:lnTo>
                <a:lnTo>
                  <a:pt x="388" y="1008"/>
                </a:lnTo>
                <a:lnTo>
                  <a:pt x="388" y="0"/>
                </a:lnTo>
                <a:lnTo>
                  <a:pt x="426" y="432"/>
                </a:lnTo>
                <a:lnTo>
                  <a:pt x="416" y="501"/>
                </a:lnTo>
                <a:lnTo>
                  <a:pt x="423" y="591"/>
                </a:lnTo>
                <a:lnTo>
                  <a:pt x="430" y="663"/>
                </a:lnTo>
                <a:lnTo>
                  <a:pt x="501" y="0"/>
                </a:lnTo>
                <a:lnTo>
                  <a:pt x="501" y="912"/>
                </a:lnTo>
                <a:lnTo>
                  <a:pt x="576" y="240"/>
                </a:lnTo>
                <a:lnTo>
                  <a:pt x="614" y="1344"/>
                </a:lnTo>
                <a:lnTo>
                  <a:pt x="652" y="1056"/>
                </a:lnTo>
                <a:lnTo>
                  <a:pt x="652" y="1344"/>
                </a:lnTo>
                <a:lnTo>
                  <a:pt x="652" y="816"/>
                </a:lnTo>
                <a:lnTo>
                  <a:pt x="802" y="1536"/>
                </a:lnTo>
                <a:lnTo>
                  <a:pt x="802" y="336"/>
                </a:lnTo>
                <a:lnTo>
                  <a:pt x="915" y="1344"/>
                </a:lnTo>
                <a:lnTo>
                  <a:pt x="953" y="672"/>
                </a:lnTo>
                <a:lnTo>
                  <a:pt x="1103" y="96"/>
                </a:lnTo>
                <a:lnTo>
                  <a:pt x="1103" y="576"/>
                </a:lnTo>
                <a:lnTo>
                  <a:pt x="1254" y="816"/>
                </a:lnTo>
                <a:lnTo>
                  <a:pt x="1291" y="1248"/>
                </a:lnTo>
                <a:lnTo>
                  <a:pt x="1404" y="1344"/>
                </a:lnTo>
                <a:lnTo>
                  <a:pt x="1404" y="1056"/>
                </a:lnTo>
                <a:lnTo>
                  <a:pt x="1480" y="864"/>
                </a:lnTo>
                <a:lnTo>
                  <a:pt x="1480" y="576"/>
                </a:lnTo>
                <a:lnTo>
                  <a:pt x="1630" y="336"/>
                </a:lnTo>
                <a:lnTo>
                  <a:pt x="1630" y="192"/>
                </a:lnTo>
                <a:lnTo>
                  <a:pt x="1743" y="144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722313" y="4700588"/>
            <a:ext cx="7367402" cy="156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hu-HU" altLang="en-US" b="1" u="sng" dirty="0"/>
              <a:t>Matematikai gépek:</a:t>
            </a:r>
          </a:p>
          <a:p>
            <a:pPr>
              <a:buFontTx/>
              <a:buChar char="•"/>
            </a:pPr>
            <a:r>
              <a:rPr lang="hu-HU" altLang="en-US" dirty="0"/>
              <a:t> </a:t>
            </a:r>
            <a:r>
              <a:rPr lang="hu-HU" altLang="en-US" dirty="0" smtClean="0"/>
              <a:t>L-rendszerek</a:t>
            </a:r>
          </a:p>
          <a:p>
            <a:pPr>
              <a:buFontTx/>
              <a:buChar char="•"/>
            </a:pPr>
            <a:r>
              <a:rPr lang="hu-HU" altLang="en-US" dirty="0"/>
              <a:t> </a:t>
            </a:r>
            <a:r>
              <a:rPr lang="hu-HU" altLang="en-US" dirty="0" err="1" smtClean="0"/>
              <a:t>Fraktális</a:t>
            </a:r>
            <a:r>
              <a:rPr lang="hu-HU" altLang="en-US" dirty="0" smtClean="0"/>
              <a:t> (1/</a:t>
            </a:r>
            <a:r>
              <a:rPr lang="hu-HU" altLang="en-US" i="1" dirty="0" smtClean="0"/>
              <a:t>f</a:t>
            </a:r>
            <a:r>
              <a:rPr lang="en-US" altLang="en-US" sz="1600" i="1" dirty="0" smtClean="0"/>
              <a:t> </a:t>
            </a:r>
            <a:r>
              <a:rPr lang="hu-HU" altLang="en-US" dirty="0" smtClean="0"/>
              <a:t>) zaj: Brown mozgás, </a:t>
            </a:r>
            <a:r>
              <a:rPr lang="hu-HU" altLang="en-US" dirty="0" err="1" smtClean="0"/>
              <a:t>Perlin</a:t>
            </a:r>
            <a:r>
              <a:rPr lang="hu-HU" altLang="en-US" dirty="0" smtClean="0"/>
              <a:t> zaj</a:t>
            </a:r>
            <a:endParaRPr lang="hu-HU" altLang="en-US" dirty="0"/>
          </a:p>
          <a:p>
            <a:pPr>
              <a:buFontTx/>
              <a:buChar char="•"/>
            </a:pPr>
            <a:r>
              <a:rPr lang="hu-HU" altLang="en-US" dirty="0"/>
              <a:t> Kaotikus dinamikus </a:t>
            </a:r>
            <a:r>
              <a:rPr lang="hu-HU" altLang="en-US" dirty="0" smtClean="0"/>
              <a:t>rendszerek (</a:t>
            </a:r>
            <a:r>
              <a:rPr lang="hu-HU" altLang="en-US" dirty="0" err="1" smtClean="0"/>
              <a:t>véletlenszám</a:t>
            </a:r>
            <a:r>
              <a:rPr lang="hu-HU" altLang="en-US" dirty="0" smtClean="0"/>
              <a:t> </a:t>
            </a:r>
            <a:r>
              <a:rPr lang="hu-HU" altLang="en-US" dirty="0"/>
              <a:t>generátor)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1299886010</TotalTime>
  <Pages>57</Pages>
  <Words>2071</Words>
  <Application>Microsoft Office PowerPoint</Application>
  <PresentationFormat>Diavetítés a képernyőre (4:3 oldalarány)</PresentationFormat>
  <Paragraphs>519</Paragraphs>
  <Slides>47</Slides>
  <Notes>34</Notes>
  <HiddenSlides>0</HiddenSlides>
  <MMClips>3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47</vt:i4>
      </vt:variant>
    </vt:vector>
  </HeadingPairs>
  <TitlesOfParts>
    <vt:vector size="49" baseType="lpstr">
      <vt:lpstr>Office-téma</vt:lpstr>
      <vt:lpstr>Equation</vt:lpstr>
      <vt:lpstr>Fraktálok és káosz</vt:lpstr>
      <vt:lpstr>A természet geometriája</vt:lpstr>
      <vt:lpstr>(Helge von) Koch görbe: hossz végtelen</vt:lpstr>
      <vt:lpstr>(Felix) Hausdorff dimenzió önhasonló objektumokra</vt:lpstr>
      <vt:lpstr>Koch görbe Hausdorff dimenziója</vt:lpstr>
      <vt:lpstr>Lindenmayer (Arisztid) rendszerek</vt:lpstr>
      <vt:lpstr>Nem önhasonló objektumok: vonalzó dimenzió</vt:lpstr>
      <vt:lpstr>Dimenziómérés = hosszmérés</vt:lpstr>
      <vt:lpstr>Fraktálok előállítása</vt:lpstr>
      <vt:lpstr>Lindenmayer rendszerek</vt:lpstr>
      <vt:lpstr>Geometry shader</vt:lpstr>
      <vt:lpstr>Fraktális zaj</vt:lpstr>
      <vt:lpstr>(Ken) Perlin zaj</vt:lpstr>
      <vt:lpstr>Iterált függvények, fix point, stabilitás</vt:lpstr>
      <vt:lpstr>Kaotikus dinamikus rendszer:  nyulak kis C értékre</vt:lpstr>
      <vt:lpstr>Kaotikus dinamikus rendszer: nyulak közepes C értékre</vt:lpstr>
      <vt:lpstr>Kaotikus dinamikus rendszer: nyulak nagy C értékre</vt:lpstr>
      <vt:lpstr>Káosz</vt:lpstr>
      <vt:lpstr>Pszeudó véletlenszám generátor</vt:lpstr>
      <vt:lpstr>Rossz F(r)</vt:lpstr>
      <vt:lpstr>Kongruens generátor</vt:lpstr>
      <vt:lpstr>Kaotikus rendszerek a síkon</vt:lpstr>
      <vt:lpstr>F: z  z2</vt:lpstr>
      <vt:lpstr>Attraktor felrajzolása</vt:lpstr>
      <vt:lpstr>Inverz iterációs módszer</vt:lpstr>
      <vt:lpstr>Többértékű leképzés: Véletlen bolyongás</vt:lpstr>
      <vt:lpstr>PowerPoint bemutató</vt:lpstr>
      <vt:lpstr>PowerPoint bemutató</vt:lpstr>
      <vt:lpstr>GPU implementáció</vt:lpstr>
      <vt:lpstr>Kitöltött Julia halmaz: kép</vt:lpstr>
      <vt:lpstr>PowerPoint bemutató</vt:lpstr>
      <vt:lpstr>PowerPoint bemutató</vt:lpstr>
      <vt:lpstr>CPU program</vt:lpstr>
      <vt:lpstr>Geometry shader</vt:lpstr>
      <vt:lpstr>Julia halmaz összefüggése</vt:lpstr>
      <vt:lpstr>Julia halmaz összefüggősége</vt:lpstr>
      <vt:lpstr>PowerPoint bemutató</vt:lpstr>
      <vt:lpstr>Mandelbrot halmaz, algoritmus</vt:lpstr>
      <vt:lpstr>GPU implementáció</vt:lpstr>
      <vt:lpstr>„Matematikát kijátszó” Mandelbrot halmazok</vt:lpstr>
      <vt:lpstr>Inverz feladat: IFS modellezés</vt:lpstr>
      <vt:lpstr>Melyik függvény attraktora  a Koch görbe?</vt:lpstr>
      <vt:lpstr>F: többértékű lineáris leképzés</vt:lpstr>
      <vt:lpstr>IFS rajzolás: iterációs algoritmus</vt:lpstr>
      <vt:lpstr>Egyszerű IFS-ek</vt:lpstr>
      <vt:lpstr>IFS modellezés</vt:lpstr>
      <vt:lpstr>IFS képek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</dc:title>
  <dc:creator>szirmay</dc:creator>
  <cp:lastModifiedBy>szirmay</cp:lastModifiedBy>
  <cp:revision>175</cp:revision>
  <cp:lastPrinted>2000-05-12T07:28:50Z</cp:lastPrinted>
  <dcterms:created xsi:type="dcterms:W3CDTF">1998-09-12T20:31:14Z</dcterms:created>
  <dcterms:modified xsi:type="dcterms:W3CDTF">2018-05-10T12:27:14Z</dcterms:modified>
</cp:coreProperties>
</file>