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sldIdLst>
    <p:sldId id="314" r:id="rId2"/>
    <p:sldId id="315" r:id="rId3"/>
    <p:sldId id="320" r:id="rId4"/>
    <p:sldId id="316" r:id="rId5"/>
    <p:sldId id="317" r:id="rId6"/>
    <p:sldId id="318" r:id="rId7"/>
    <p:sldId id="324" r:id="rId8"/>
    <p:sldId id="321" r:id="rId9"/>
    <p:sldId id="322" r:id="rId10"/>
    <p:sldId id="323" r:id="rId11"/>
    <p:sldId id="325" r:id="rId12"/>
    <p:sldId id="326" r:id="rId13"/>
    <p:sldId id="327" r:id="rId14"/>
    <p:sldId id="328" r:id="rId15"/>
    <p:sldId id="329" r:id="rId16"/>
    <p:sldId id="330" r:id="rId17"/>
    <p:sldId id="332" r:id="rId18"/>
    <p:sldId id="331" r:id="rId19"/>
    <p:sldId id="333" r:id="rId20"/>
    <p:sldId id="334" r:id="rId21"/>
    <p:sldId id="335" r:id="rId22"/>
    <p:sldId id="336" r:id="rId23"/>
    <p:sldId id="337" r:id="rId24"/>
    <p:sldId id="338" r:id="rId2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7C80"/>
    <a:srgbClr val="99FF66"/>
    <a:srgbClr val="FFFF00"/>
    <a:srgbClr val="656565"/>
    <a:srgbClr val="CCCC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7" autoAdjust="0"/>
    <p:restoredTop sz="94660"/>
  </p:normalViewPr>
  <p:slideViewPr>
    <p:cSldViewPr>
      <p:cViewPr varScale="1">
        <p:scale>
          <a:sx n="72" d="100"/>
          <a:sy n="72" d="100"/>
        </p:scale>
        <p:origin x="-17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6" y="5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u-H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7DA6BD-49C7-477B-869A-30BC9C7D530C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3958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D11BD-D3FB-4370-8E93-304DA83B0348}" type="slidenum">
              <a:rPr lang="hu-HU"/>
              <a:pPr/>
              <a:t>1</a:t>
            </a:fld>
            <a:endParaRPr lang="hu-HU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BB4862-A71B-4F2D-B6BE-0DD4E696724B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E02CE6-51DC-49C3-894E-782F4B507870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42302C-CE83-422A-8FE9-EA486D0F6CC2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156325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74D8CE-C6E7-4BF6-8A20-479150A3C674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3BD667-4089-4C8C-9503-3F2C6EE337B3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D95B89-3401-4AF1-AA15-C138B91261EC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866DF-288E-485F-905B-C2FD15036BFB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C58C9-D138-4330-AE3C-02D6428F56D9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01912A-071C-4D6B-B922-DBBD873E676E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0DBC8E1-AEAF-4A5D-BDBD-67E876C1CA5C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4C1A29-C64E-48CC-9E84-224051949ABA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70B47C3-02A4-4CE0-B712-7D34D8E42477}" type="slidenum">
              <a:rPr lang="hu-HU"/>
              <a:pPr/>
              <a:t>‹#›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 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4E8EE63-C0FA-430B-9446-E4F234C08135}" type="slidenum">
              <a:rPr lang="hu-HU"/>
              <a:pPr/>
              <a:t>‹#›</a:t>
            </a:fld>
            <a:endParaRPr lang="hu-HU"/>
          </a:p>
        </p:txBody>
      </p:sp>
      <p:pic>
        <p:nvPicPr>
          <p:cNvPr id="1042" name="Picture 18" descr="v1cimer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08963" y="6230938"/>
            <a:ext cx="935037" cy="627062"/>
          </a:xfrm>
          <a:prstGeom prst="rect">
            <a:avLst/>
          </a:prstGeom>
          <a:noFill/>
        </p:spPr>
      </p:pic>
      <p:pic>
        <p:nvPicPr>
          <p:cNvPr id="1043" name="Picture 19" descr="muegyre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35713"/>
            <a:ext cx="1755775" cy="5222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›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package" Target="../embeddings/Microsoft_Excel_Sheet4.xlsx"/><Relationship Id="rId5" Type="http://schemas.openxmlformats.org/officeDocument/2006/relationships/image" Target="../media/image10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package" Target="../embeddings/Microsoft_Excel_Sheet5.xlsx"/><Relationship Id="rId5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4.emf"/><Relationship Id="rId6" Type="http://schemas.openxmlformats.org/officeDocument/2006/relationships/oleObject" Target="../embeddings/oleObject2.bin"/><Relationship Id="rId7" Type="http://schemas.openxmlformats.org/officeDocument/2006/relationships/package" Target="../embeddings/Microsoft_Excel_Sheet2.xlsx"/><Relationship Id="rId8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package" Target="../embeddings/Microsoft_Excel_Sheet3.xlsx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Text Box 2"/>
          <p:cNvSpPr txBox="1">
            <a:spLocks noChangeArrowheads="1"/>
          </p:cNvSpPr>
          <p:nvPr/>
        </p:nvSpPr>
        <p:spPr bwMode="auto">
          <a:xfrm>
            <a:off x="0" y="5876925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Tamus Zoltán Ádám</a:t>
            </a:r>
            <a:endParaRPr lang="hu-HU" b="1" baseline="3000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algn="ctr"/>
            <a:r>
              <a:rPr lang="hu-HU" sz="1800">
                <a:latin typeface="Tahoma" pitchFamily="34" charset="0"/>
              </a:rPr>
              <a:t>tamus.adam@vet.bme.hu</a:t>
            </a:r>
            <a:endParaRPr lang="hu-HU"/>
          </a:p>
        </p:txBody>
      </p:sp>
      <p:pic>
        <p:nvPicPr>
          <p:cNvPr id="337926" name="Picture 6"/>
          <p:cNvPicPr>
            <a:picLocks noChangeAspect="1" noChangeArrowheads="1"/>
          </p:cNvPicPr>
          <p:nvPr/>
        </p:nvPicPr>
        <p:blipFill>
          <a:blip r:embed="rId3" cstate="print">
            <a:lum bright="52000" contrast="94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1331913" y="0"/>
            <a:ext cx="6553200" cy="1393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533400" y="13716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Budapesti Műszaki és Gazdaságtudományi Egyetem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Villamos Energetika Tanszék</a:t>
            </a:r>
          </a:p>
          <a:p>
            <a:pPr algn="ctr"/>
            <a:r>
              <a:rPr lang="hu-HU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Nagyfeszültségű Technika és Berendezések Csoport </a:t>
            </a:r>
            <a:endParaRPr lang="en-US"/>
          </a:p>
        </p:txBody>
      </p:sp>
      <p:sp>
        <p:nvSpPr>
          <p:cNvPr id="3379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0" y="2997200"/>
            <a:ext cx="9144000" cy="2286000"/>
          </a:xfrm>
          <a:noFill/>
          <a:ln/>
        </p:spPr>
        <p:txBody>
          <a:bodyPr/>
          <a:lstStyle/>
          <a:p>
            <a:r>
              <a:rPr lang="hu-HU" dirty="0"/>
              <a:t>Villamosság élettani hatásai</a:t>
            </a:r>
            <a:r>
              <a:rPr lang="hu-HU" sz="4000" dirty="0"/>
              <a:t/>
            </a:r>
            <a:br>
              <a:rPr lang="hu-HU" sz="4000" dirty="0"/>
            </a:br>
            <a:r>
              <a:rPr lang="hu-HU" sz="4000" dirty="0"/>
              <a:t/>
            </a:r>
            <a:br>
              <a:rPr lang="hu-HU" sz="4000" dirty="0"/>
            </a:br>
            <a:r>
              <a:rPr lang="hu-HU" sz="3200" dirty="0" smtClean="0"/>
              <a:t>Epidemiológia alapjai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Hely jellemzői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Országok közötti</a:t>
            </a:r>
          </a:p>
          <a:p>
            <a:r>
              <a:rPr lang="hu-HU" dirty="0" smtClean="0"/>
              <a:t>Országokon belül </a:t>
            </a:r>
          </a:p>
          <a:p>
            <a:pPr lvl="1"/>
            <a:r>
              <a:rPr lang="hu-HU" dirty="0" smtClean="0"/>
              <a:t>megyék</a:t>
            </a:r>
          </a:p>
          <a:p>
            <a:pPr lvl="1"/>
            <a:r>
              <a:rPr lang="hu-HU" dirty="0" smtClean="0"/>
              <a:t>falvak-városok</a:t>
            </a:r>
          </a:p>
          <a:p>
            <a:r>
              <a:rPr lang="hu-HU" dirty="0" smtClean="0"/>
              <a:t>Környezet jellemzői alapján</a:t>
            </a:r>
          </a:p>
          <a:p>
            <a:pPr lvl="1"/>
            <a:r>
              <a:rPr lang="hu-HU" dirty="0" smtClean="0"/>
              <a:t>szennyezett levegőjű – tiszta levegőjű</a:t>
            </a:r>
          </a:p>
          <a:p>
            <a:pPr lvl="1"/>
            <a:r>
              <a:rPr lang="hu-HU" dirty="0" smtClean="0"/>
              <a:t>stb.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10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Idő jellemzői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r>
              <a:rPr lang="hu-HU" dirty="0" smtClean="0"/>
              <a:t>Szekuláris változások: hosszabb időszakok (pl. évtizedek)</a:t>
            </a:r>
          </a:p>
          <a:p>
            <a:pPr lvl="1"/>
            <a:r>
              <a:rPr lang="hu-HU" dirty="0" smtClean="0"/>
              <a:t>Problémák elemzésnél:</a:t>
            </a:r>
          </a:p>
          <a:p>
            <a:pPr lvl="2"/>
            <a:r>
              <a:rPr lang="hu-HU" dirty="0" smtClean="0"/>
              <a:t>Nómenklatúra változása</a:t>
            </a:r>
          </a:p>
          <a:p>
            <a:pPr lvl="2"/>
            <a:r>
              <a:rPr lang="hu-HU" dirty="0" smtClean="0"/>
              <a:t>Diagnosztikai eljárások fejlődése</a:t>
            </a:r>
          </a:p>
          <a:p>
            <a:pPr lvl="2"/>
            <a:r>
              <a:rPr lang="hu-HU" dirty="0" smtClean="0"/>
              <a:t>Korszerű terápia következtében a betegségek kimenetelének változása</a:t>
            </a:r>
          </a:p>
          <a:p>
            <a:pPr lvl="2"/>
            <a:r>
              <a:rPr lang="hu-HU" dirty="0" smtClean="0"/>
              <a:t>Betegség időtartamának változása</a:t>
            </a:r>
          </a:p>
          <a:p>
            <a:pPr lvl="2"/>
            <a:r>
              <a:rPr lang="hu-HU" dirty="0" smtClean="0"/>
              <a:t>Lakosság korösszetételének megváltozása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11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Szekuláris változás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1152128"/>
          </a:xfrm>
        </p:spPr>
        <p:txBody>
          <a:bodyPr/>
          <a:lstStyle/>
          <a:p>
            <a:r>
              <a:rPr lang="hu-HU" dirty="0" smtClean="0"/>
              <a:t>A gyermekkori diabetes mellitus </a:t>
            </a:r>
            <a:r>
              <a:rPr lang="hu-HU" dirty="0" err="1" smtClean="0"/>
              <a:t>incidenciája</a:t>
            </a:r>
            <a:r>
              <a:rPr lang="hu-HU" dirty="0" smtClean="0"/>
              <a:t> 1978-2002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12</a:t>
            </a:fld>
            <a:endParaRPr lang="hu-HU">
              <a:latin typeface="Times New Roman" pitchFamily="18" charset="0"/>
            </a:endParaRPr>
          </a:p>
        </p:txBody>
      </p:sp>
      <p:pic>
        <p:nvPicPr>
          <p:cNvPr id="25602" name="Picture 2" descr="A standardizált incidencia változása Magyarországon, a 0-14 éves gyermekek körében, 1978-2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92896"/>
            <a:ext cx="6570767" cy="391743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99792" y="6550223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Forrás: Gyűrűs É., Soltész </a:t>
            </a:r>
            <a:r>
              <a:rPr lang="hu-HU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Gy</a:t>
            </a:r>
            <a:r>
              <a:rPr lang="hu-H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(2004)</a:t>
            </a:r>
            <a:endParaRPr lang="hu-HU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Periodikus változások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Szezonális változások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13</a:t>
            </a:fld>
            <a:endParaRPr lang="hu-HU">
              <a:latin typeface="Times New Roman" pitchFamily="18" charset="0"/>
            </a:endParaRPr>
          </a:p>
        </p:txBody>
      </p:sp>
      <p:pic>
        <p:nvPicPr>
          <p:cNvPr id="29698" name="Picture 2" descr="http://www.medlist.com/HIPPOCRATES/X/1/Imag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52936"/>
            <a:ext cx="6578883" cy="311504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99792" y="6550223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Forrás: Schneider F. (2008)</a:t>
            </a:r>
            <a:endParaRPr lang="hu-HU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Analitikus Epidemiológia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Epidemiológia alapjai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95B89-3401-4AF1-AA15-C138B91261EC}" type="slidenum">
              <a:rPr lang="hu-HU" smtClean="0"/>
              <a:pPr/>
              <a:t>14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Analitikus epidemiológia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Célja:felderítse a betegségek kialakulásának oki tényezőit</a:t>
            </a:r>
          </a:p>
          <a:p>
            <a:r>
              <a:rPr lang="hu-HU" dirty="0" smtClean="0"/>
              <a:t>Nem fertőző betegségek esetén, csak azok a tényezők kereshetők:</a:t>
            </a:r>
          </a:p>
          <a:p>
            <a:pPr lvl="1"/>
            <a:r>
              <a:rPr lang="hu-HU" dirty="0" smtClean="0"/>
              <a:t> melyek jelenlétében a vizsgált betegség gyakrabban</a:t>
            </a:r>
          </a:p>
          <a:p>
            <a:pPr lvl="1"/>
            <a:r>
              <a:rPr lang="hu-HU" dirty="0" smtClean="0"/>
              <a:t>hiányában ritkábban fordul elő.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15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Rizikófaktorok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328592"/>
          </a:xfrm>
        </p:spPr>
        <p:txBody>
          <a:bodyPr>
            <a:normAutofit/>
          </a:bodyPr>
          <a:lstStyle/>
          <a:p>
            <a:r>
              <a:rPr lang="hu-HU" dirty="0" smtClean="0"/>
              <a:t>Rizikófaktorok:</a:t>
            </a:r>
          </a:p>
          <a:p>
            <a:pPr lvl="1"/>
            <a:r>
              <a:rPr lang="hu-HU" dirty="0" smtClean="0"/>
              <a:t>környezeti tényezők (levegő, víz, talaj, sugárzások…)</a:t>
            </a:r>
          </a:p>
          <a:p>
            <a:pPr lvl="1"/>
            <a:r>
              <a:rPr lang="hu-HU" dirty="0" smtClean="0"/>
              <a:t>életmódbeli tényezők (táplálkozás, mozgás, dohányzás...)</a:t>
            </a:r>
          </a:p>
          <a:p>
            <a:pPr lvl="1"/>
            <a:r>
              <a:rPr lang="hu-HU" dirty="0" smtClean="0"/>
              <a:t>szociális tényezők (társadalmi-gazdasági státus, jövedelem, foglalkozás)</a:t>
            </a:r>
          </a:p>
          <a:p>
            <a:pPr lvl="1"/>
            <a:r>
              <a:rPr lang="hu-HU" dirty="0" smtClean="0"/>
              <a:t>genetikus tényezők (Nem csak az örökletes betegségeknél van szerepük!)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16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Expozíció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Expozíció: a rizikófaktor jelen van a vizsgált egyénnél.</a:t>
            </a:r>
          </a:p>
          <a:p>
            <a:r>
              <a:rPr lang="hu-HU" dirty="0" smtClean="0"/>
              <a:t>Az expozíciónak meg kell előznie a betegség kialakulását.</a:t>
            </a:r>
          </a:p>
          <a:p>
            <a:r>
              <a:rPr lang="hu-HU" dirty="0" smtClean="0"/>
              <a:t>Ismerni kell az expozíció idejét és dózisát.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17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Epidemiológiai vizsgálatok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Követéses (</a:t>
            </a:r>
            <a:r>
              <a:rPr lang="hu-HU" dirty="0" err="1" smtClean="0"/>
              <a:t>prospektív</a:t>
            </a:r>
            <a:r>
              <a:rPr lang="hu-HU" dirty="0" smtClean="0"/>
              <a:t> vagy </a:t>
            </a:r>
            <a:r>
              <a:rPr lang="hu-HU" dirty="0" err="1" smtClean="0"/>
              <a:t>cohors</a:t>
            </a:r>
            <a:r>
              <a:rPr lang="hu-HU" dirty="0" smtClean="0"/>
              <a:t>) vizsgálat</a:t>
            </a:r>
          </a:p>
          <a:p>
            <a:r>
              <a:rPr lang="hu-HU" dirty="0" smtClean="0"/>
              <a:t>Eset-kontroll (</a:t>
            </a:r>
            <a:r>
              <a:rPr lang="hu-HU" dirty="0" err="1" smtClean="0"/>
              <a:t>case-control</a:t>
            </a:r>
            <a:r>
              <a:rPr lang="hu-HU" dirty="0" smtClean="0"/>
              <a:t>) vagy retrospektív vizsgálat</a:t>
            </a:r>
          </a:p>
          <a:p>
            <a:r>
              <a:rPr lang="hu-HU" dirty="0" smtClean="0"/>
              <a:t>Keresztmetszeti (</a:t>
            </a:r>
            <a:r>
              <a:rPr lang="hu-HU" dirty="0" err="1" smtClean="0"/>
              <a:t>cross-sectional</a:t>
            </a:r>
            <a:r>
              <a:rPr lang="hu-HU" dirty="0" smtClean="0"/>
              <a:t>) vizsgálat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18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Cohors</a:t>
            </a:r>
            <a:r>
              <a:rPr lang="hu-HU" dirty="0" smtClean="0"/>
              <a:t> vizsgálat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09120"/>
            <a:ext cx="8892480" cy="144016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Relatív kockázat (</a:t>
            </a:r>
            <a:r>
              <a:rPr lang="hu-HU" dirty="0" err="1" smtClean="0"/>
              <a:t>Relative</a:t>
            </a:r>
            <a:r>
              <a:rPr lang="hu-HU" dirty="0" smtClean="0"/>
              <a:t> </a:t>
            </a:r>
            <a:r>
              <a:rPr lang="hu-HU" dirty="0" err="1" smtClean="0"/>
              <a:t>Risk</a:t>
            </a:r>
            <a:r>
              <a:rPr lang="hu-HU" dirty="0" smtClean="0"/>
              <a:t>, RR)</a:t>
            </a:r>
          </a:p>
          <a:p>
            <a:r>
              <a:rPr lang="hu-HU" dirty="0" smtClean="0"/>
              <a:t>RR=</a:t>
            </a:r>
            <a:r>
              <a:rPr lang="hu-HU" dirty="0" err="1" smtClean="0"/>
              <a:t>incidencia</a:t>
            </a:r>
            <a:r>
              <a:rPr lang="hu-HU" dirty="0" smtClean="0"/>
              <a:t> (az exponált csoportban)/ </a:t>
            </a:r>
            <a:r>
              <a:rPr lang="hu-HU" dirty="0" err="1" smtClean="0"/>
              <a:t>incidencia</a:t>
            </a:r>
            <a:r>
              <a:rPr lang="hu-HU" dirty="0" smtClean="0"/>
              <a:t> (a nem exponált csoportban)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19</a:t>
            </a:fld>
            <a:endParaRPr lang="hu-HU">
              <a:latin typeface="Times New Roman" pitchFamily="18" charset="0"/>
            </a:endParaRPr>
          </a:p>
        </p:txBody>
      </p:sp>
      <p:pic>
        <p:nvPicPr>
          <p:cNvPr id="5" name="Picture 6" descr="coho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35696" y="1196752"/>
            <a:ext cx="5174561" cy="310393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Epidemiológiai módszerek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epidemiológia a betegségek gyakoriságát, eloszlását vizsgálja a lakosság körében.</a:t>
            </a:r>
          </a:p>
          <a:p>
            <a:pPr lvl="1"/>
            <a:r>
              <a:rPr lang="hu-HU" dirty="0" err="1" smtClean="0"/>
              <a:t>Deszkriptív</a:t>
            </a:r>
            <a:r>
              <a:rPr lang="hu-HU" dirty="0" smtClean="0"/>
              <a:t> (leíró) epidemiológia</a:t>
            </a:r>
          </a:p>
          <a:p>
            <a:pPr lvl="1"/>
            <a:r>
              <a:rPr lang="hu-HU" dirty="0" smtClean="0"/>
              <a:t>Analitikus epidemiológia</a:t>
            </a:r>
          </a:p>
          <a:p>
            <a:pPr lvl="1"/>
            <a:r>
              <a:rPr lang="hu-HU" dirty="0" smtClean="0"/>
              <a:t>Intervenciós (experimentális) epidemiológia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2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Kontingencia</a:t>
            </a:r>
            <a:r>
              <a:rPr lang="hu-HU" dirty="0" smtClean="0"/>
              <a:t> tábla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41168"/>
            <a:ext cx="7772400" cy="1154832"/>
          </a:xfrm>
        </p:spPr>
        <p:txBody>
          <a:bodyPr/>
          <a:lstStyle/>
          <a:p>
            <a:r>
              <a:rPr lang="hu-HU" dirty="0" smtClean="0"/>
              <a:t>RR=a(c+d)/c(a+b)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20</a:t>
            </a:fld>
            <a:endParaRPr lang="hu-HU">
              <a:latin typeface="Times New Roman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67544" y="1268760"/>
          <a:ext cx="8167314" cy="2794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Munkalap" r:id="rId4" imgW="2867008" imgH="981143" progId="Excel.Sheet.12">
                  <p:embed/>
                </p:oleObj>
              </mc:Choice>
              <mc:Fallback>
                <p:oleObj name="Munkalap" r:id="rId4" imgW="2867008" imgH="981143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268760"/>
                        <a:ext cx="8167314" cy="27947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Eset-kontroll vizsgálat I.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5144"/>
            <a:ext cx="7772400" cy="1370856"/>
          </a:xfrm>
        </p:spPr>
        <p:txBody>
          <a:bodyPr/>
          <a:lstStyle/>
          <a:p>
            <a:r>
              <a:rPr lang="hu-HU" dirty="0" smtClean="0"/>
              <a:t>A betegség már kialakult, azt vizsgáljuk a rizikótényező jelen volt-e vagy nem.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21</a:t>
            </a:fld>
            <a:endParaRPr lang="hu-HU">
              <a:latin typeface="Times New Roman" pitchFamily="18" charset="0"/>
            </a:endParaRPr>
          </a:p>
        </p:txBody>
      </p:sp>
      <p:pic>
        <p:nvPicPr>
          <p:cNvPr id="5" name="Picture 4" descr="contr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882492" y="1268760"/>
            <a:ext cx="4922452" cy="2952328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Esélyhányados (</a:t>
            </a:r>
            <a:r>
              <a:rPr lang="hu-HU" dirty="0" err="1" smtClean="0"/>
              <a:t>Odds</a:t>
            </a:r>
            <a:r>
              <a:rPr lang="hu-HU" dirty="0" smtClean="0"/>
              <a:t> Ratio, OR)</a:t>
            </a:r>
          </a:p>
          <a:p>
            <a:r>
              <a:rPr lang="hu-HU" dirty="0" smtClean="0"/>
              <a:t>OR=ad/</a:t>
            </a:r>
            <a:r>
              <a:rPr lang="hu-HU" dirty="0" err="1" smtClean="0"/>
              <a:t>bc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22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hu-HU" dirty="0" smtClean="0"/>
              <a:t>Eset-kontroll vizsgálat II.</a:t>
            </a:r>
            <a:endParaRPr lang="hu-HU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115616" y="3717032"/>
          <a:ext cx="6839991" cy="2341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Munkalap" r:id="rId4" imgW="2867008" imgH="981143" progId="Excel.Sheet.12">
                  <p:embed/>
                </p:oleObj>
              </mc:Choice>
              <mc:Fallback>
                <p:oleObj name="Munkalap" r:id="rId4" imgW="2867008" imgH="981143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717032"/>
                        <a:ext cx="6839991" cy="2341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Keresztmetszeti vizsgálat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Egy időpontban szűrővizsgálat a kiválasztott lakosságcsoporton, így megállapítható a betegség </a:t>
            </a:r>
            <a:r>
              <a:rPr lang="hu-HU" dirty="0" err="1" smtClean="0"/>
              <a:t>prevalenciája</a:t>
            </a:r>
            <a:r>
              <a:rPr lang="hu-HU" dirty="0" smtClean="0"/>
              <a:t>.</a:t>
            </a:r>
          </a:p>
          <a:p>
            <a:r>
              <a:rPr lang="hu-HU" dirty="0" smtClean="0"/>
              <a:t>Egyéb információk: kérdőív, kikérdezés.</a:t>
            </a:r>
          </a:p>
          <a:p>
            <a:r>
              <a:rPr lang="hu-HU" dirty="0" smtClean="0"/>
              <a:t>Ha az expozíció paraméterei  megállapíthatóak, akkor az esélyhányados számítása elvégezhető.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23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Irodalom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772400" cy="1730896"/>
          </a:xfrm>
        </p:spPr>
        <p:txBody>
          <a:bodyPr/>
          <a:lstStyle/>
          <a:p>
            <a:r>
              <a:rPr lang="hu-HU" sz="2400" dirty="0" smtClean="0"/>
              <a:t>Kékes </a:t>
            </a:r>
            <a:r>
              <a:rPr lang="hu-HU" sz="2400" dirty="0" err="1" smtClean="0"/>
              <a:t>Ede-Surján</a:t>
            </a:r>
            <a:r>
              <a:rPr lang="hu-HU" sz="2400" dirty="0" smtClean="0"/>
              <a:t> György-Balkányi </a:t>
            </a:r>
            <a:r>
              <a:rPr lang="hu-HU" sz="2400" dirty="0" err="1" smtClean="0"/>
              <a:t>László-Kozmann</a:t>
            </a:r>
            <a:r>
              <a:rPr lang="hu-HU" sz="2400" dirty="0" smtClean="0"/>
              <a:t> György: Egészségügyi informatika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24</a:t>
            </a:fld>
            <a:endParaRPr lang="hu-HU">
              <a:latin typeface="Times New Roman" pitchFamily="18" charset="0"/>
            </a:endParaRPr>
          </a:p>
        </p:txBody>
      </p:sp>
      <p:pic>
        <p:nvPicPr>
          <p:cNvPr id="32772" name="Picture 4" descr="http://dentalpresshungary.hu/import/szamo/050808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068960"/>
            <a:ext cx="1812032" cy="2536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Deszkriptív</a:t>
            </a:r>
            <a:r>
              <a:rPr lang="hu-HU" dirty="0" smtClean="0"/>
              <a:t> Epidemiológia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Epidemiológia alapjai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D95B89-3401-4AF1-AA15-C138B91261EC}" type="slidenum">
              <a:rPr lang="hu-HU" smtClean="0"/>
              <a:pPr/>
              <a:t>3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hu-HU" dirty="0" err="1" smtClean="0"/>
              <a:t>Deszkriptív</a:t>
            </a:r>
            <a:r>
              <a:rPr lang="hu-HU" dirty="0" smtClean="0"/>
              <a:t> epidemiológia I.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683224"/>
          </a:xfrm>
        </p:spPr>
        <p:txBody>
          <a:bodyPr>
            <a:normAutofit/>
          </a:bodyPr>
          <a:lstStyle/>
          <a:p>
            <a:r>
              <a:rPr lang="hu-HU" dirty="0" smtClean="0"/>
              <a:t>A betegségek gyakoriságának mérése</a:t>
            </a:r>
          </a:p>
          <a:p>
            <a:r>
              <a:rPr lang="hu-HU" dirty="0" err="1" smtClean="0"/>
              <a:t>Prevalencia</a:t>
            </a:r>
            <a:r>
              <a:rPr lang="hu-HU" dirty="0" smtClean="0"/>
              <a:t> (P)</a:t>
            </a:r>
          </a:p>
          <a:p>
            <a:pPr lvl="1"/>
            <a:r>
              <a:rPr lang="hu-HU" dirty="0" smtClean="0"/>
              <a:t>P=[betegek száma]/[lakosok száma]</a:t>
            </a:r>
          </a:p>
          <a:p>
            <a:pPr lvl="1"/>
            <a:r>
              <a:rPr lang="hu-HU" dirty="0" smtClean="0"/>
              <a:t>adott időpontra vonatkozik (pl. dec. 31.)</a:t>
            </a:r>
          </a:p>
          <a:p>
            <a:r>
              <a:rPr lang="hu-HU" dirty="0" err="1" smtClean="0"/>
              <a:t>Incidencia</a:t>
            </a:r>
            <a:r>
              <a:rPr lang="hu-HU" dirty="0" smtClean="0"/>
              <a:t> (I):</a:t>
            </a:r>
          </a:p>
          <a:p>
            <a:pPr lvl="1"/>
            <a:r>
              <a:rPr lang="hu-HU" dirty="0" smtClean="0"/>
              <a:t>I=[új betegek száma (1 év alatt)]/[évközépi lakosságszám]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4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608512"/>
          </a:xfrm>
        </p:spPr>
        <p:txBody>
          <a:bodyPr>
            <a:normAutofit fontScale="92500" lnSpcReduction="10000"/>
          </a:bodyPr>
          <a:lstStyle/>
          <a:p>
            <a:r>
              <a:rPr lang="hu-HU" dirty="0" err="1" smtClean="0"/>
              <a:t>Tartamprevalencia</a:t>
            </a:r>
            <a:r>
              <a:rPr lang="hu-HU" dirty="0" smtClean="0"/>
              <a:t> (</a:t>
            </a:r>
            <a:r>
              <a:rPr lang="hu-HU" dirty="0" err="1" smtClean="0"/>
              <a:t>P</a:t>
            </a:r>
            <a:r>
              <a:rPr lang="hu-HU" baseline="-25000" dirty="0" err="1" smtClean="0"/>
              <a:t>tartam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P</a:t>
            </a:r>
            <a:r>
              <a:rPr lang="hu-HU" baseline="-25000" dirty="0" err="1" smtClean="0"/>
              <a:t>tartam</a:t>
            </a:r>
            <a:r>
              <a:rPr lang="hu-HU" dirty="0" smtClean="0"/>
              <a:t>={ [az év elején lévő betegek]+[új betegek száma(1 év alatt)] }/[évközépi lakosságszám]</a:t>
            </a:r>
          </a:p>
          <a:p>
            <a:pPr lvl="1"/>
            <a:r>
              <a:rPr lang="hu-HU" dirty="0" err="1" smtClean="0"/>
              <a:t>P</a:t>
            </a:r>
            <a:r>
              <a:rPr lang="hu-HU" baseline="-25000" dirty="0" err="1" smtClean="0"/>
              <a:t>tartam</a:t>
            </a:r>
            <a:r>
              <a:rPr lang="hu-HU" dirty="0" smtClean="0"/>
              <a:t>=P</a:t>
            </a:r>
            <a:r>
              <a:rPr lang="hu-HU" baseline="-25000" dirty="0" smtClean="0"/>
              <a:t>0</a:t>
            </a:r>
            <a:r>
              <a:rPr lang="hu-HU" dirty="0" smtClean="0"/>
              <a:t>+I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prevalenciát</a:t>
            </a:r>
            <a:r>
              <a:rPr lang="hu-HU" dirty="0" smtClean="0"/>
              <a:t> az </a:t>
            </a:r>
            <a:r>
              <a:rPr lang="hu-HU" dirty="0" err="1" smtClean="0"/>
              <a:t>incidencia</a:t>
            </a:r>
            <a:r>
              <a:rPr lang="hu-HU" dirty="0" smtClean="0"/>
              <a:t> és a betegség lefolyásának átlagos időtartama (T) határozza meg.</a:t>
            </a:r>
          </a:p>
          <a:p>
            <a:pPr lvl="1"/>
            <a:r>
              <a:rPr lang="hu-HU" dirty="0" smtClean="0"/>
              <a:t>P=</a:t>
            </a:r>
            <a:r>
              <a:rPr lang="hu-HU" dirty="0" err="1" smtClean="0"/>
              <a:t>IxT</a:t>
            </a:r>
            <a:endParaRPr lang="hu-HU" dirty="0" smtClean="0"/>
          </a:p>
          <a:p>
            <a:pPr lvl="1"/>
            <a:r>
              <a:rPr lang="hu-HU" dirty="0" smtClean="0"/>
              <a:t>T=P/I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5</a:t>
            </a:fld>
            <a:endParaRPr lang="hu-HU">
              <a:latin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hu-HU" dirty="0" err="1" smtClean="0"/>
              <a:t>Deszkriptív</a:t>
            </a:r>
            <a:r>
              <a:rPr lang="hu-HU" dirty="0" smtClean="0"/>
              <a:t> epidemiológia II.</a:t>
            </a:r>
            <a:endParaRPr lang="hu-H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hu-HU" dirty="0" smtClean="0"/>
              <a:t>A betegségek gyakoriságát befolyásoló tényezők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Személyi jellemzők</a:t>
            </a:r>
          </a:p>
          <a:p>
            <a:pPr lvl="1"/>
            <a:r>
              <a:rPr lang="hu-HU" dirty="0" smtClean="0"/>
              <a:t>Hatása jóval nagyobb, mint egyéb jellemzőké.</a:t>
            </a:r>
          </a:p>
          <a:p>
            <a:r>
              <a:rPr lang="hu-HU" dirty="0" smtClean="0"/>
              <a:t>Hely jellemzői</a:t>
            </a:r>
          </a:p>
          <a:p>
            <a:r>
              <a:rPr lang="hu-HU" dirty="0" smtClean="0"/>
              <a:t>Idő jellemzői</a:t>
            </a:r>
          </a:p>
          <a:p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6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Standardizálás I.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772400" cy="288032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morbiditási adatokat összehasonlítani nehéz, mert a lakosság összetétele jelentősen befolyásolja.</a:t>
            </a:r>
          </a:p>
          <a:p>
            <a:r>
              <a:rPr lang="hu-HU" dirty="0" smtClean="0"/>
              <a:t>Standardizálással ki kell küszöbölni az összetételből adódó különbségeket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7</a:t>
            </a:fld>
            <a:endParaRPr lang="hu-HU">
              <a:latin typeface="Times New Roman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51520" y="4365104"/>
          <a:ext cx="4081462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Munkalap" r:id="rId4" imgW="3152657" imgH="1390785" progId="Excel.Sheet.12">
                  <p:embed/>
                </p:oleObj>
              </mc:Choice>
              <mc:Fallback>
                <p:oleObj name="Munkalap" r:id="rId4" imgW="3152657" imgH="1390785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365104"/>
                        <a:ext cx="4081462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612382" y="4365104"/>
          <a:ext cx="4167188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" name="Munkalap" r:id="rId7" imgW="3152657" imgH="1362143" progId="Excel.Sheet.12">
                  <p:embed/>
                </p:oleObj>
              </mc:Choice>
              <mc:Fallback>
                <p:oleObj name="Munkalap" r:id="rId7" imgW="3152657" imgH="1362143" progId="Excel.Shee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382" y="4365104"/>
                        <a:ext cx="4167188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Standardizálás II.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941168"/>
            <a:ext cx="7772400" cy="1154832"/>
          </a:xfrm>
        </p:spPr>
        <p:txBody>
          <a:bodyPr/>
          <a:lstStyle/>
          <a:p>
            <a:r>
              <a:rPr lang="hu-HU" dirty="0" err="1" smtClean="0"/>
              <a:t>P</a:t>
            </a:r>
            <a:r>
              <a:rPr lang="hu-HU" baseline="-25000" dirty="0" err="1" smtClean="0"/>
              <a:t>std</a:t>
            </a:r>
            <a:r>
              <a:rPr lang="hu-HU" baseline="-25000" dirty="0" smtClean="0"/>
              <a:t>.</a:t>
            </a:r>
            <a:r>
              <a:rPr lang="hu-HU" dirty="0" smtClean="0"/>
              <a:t>=1044/4200=24,9 %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8</a:t>
            </a:fld>
            <a:endParaRPr lang="hu-HU">
              <a:latin typeface="Times New Roman" pitchFamily="18" charset="0"/>
            </a:endParaRPr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043607" y="1916832"/>
          <a:ext cx="6603163" cy="2884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Munkalap" r:id="rId4" imgW="3314767" imgH="1447800" progId="Excel.Sheet.12">
                  <p:embed/>
                </p:oleObj>
              </mc:Choice>
              <mc:Fallback>
                <p:oleObj name="Munkalap" r:id="rId4" imgW="3314767" imgH="1447800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7" y="1916832"/>
                        <a:ext cx="6603163" cy="28841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Személyi jellemzők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Kor</a:t>
            </a:r>
          </a:p>
          <a:p>
            <a:r>
              <a:rPr lang="hu-HU" dirty="0" smtClean="0"/>
              <a:t>Nem</a:t>
            </a:r>
          </a:p>
          <a:p>
            <a:r>
              <a:rPr lang="hu-HU" dirty="0" smtClean="0"/>
              <a:t>Családi állapot</a:t>
            </a:r>
          </a:p>
          <a:p>
            <a:r>
              <a:rPr lang="hu-HU" dirty="0" smtClean="0"/>
              <a:t>Iskolai végzettség</a:t>
            </a:r>
          </a:p>
          <a:p>
            <a:r>
              <a:rPr lang="hu-HU" dirty="0" smtClean="0"/>
              <a:t>Társadalmi-gazdasági státus</a:t>
            </a:r>
          </a:p>
          <a:p>
            <a:pPr lvl="1"/>
            <a:r>
              <a:rPr lang="hu-HU" dirty="0" smtClean="0"/>
              <a:t>foglalkozás</a:t>
            </a:r>
          </a:p>
          <a:p>
            <a:pPr lvl="1"/>
            <a:r>
              <a:rPr lang="hu-HU" dirty="0" smtClean="0"/>
              <a:t>jövedelem</a:t>
            </a:r>
          </a:p>
          <a:p>
            <a:pPr lvl="1"/>
            <a:r>
              <a:rPr lang="hu-HU" dirty="0" smtClean="0"/>
              <a:t>Lakás jellemzői (komfortfokozat, szobák száma stb.)</a:t>
            </a:r>
          </a:p>
          <a:p>
            <a:pPr lvl="1"/>
            <a:r>
              <a:rPr lang="hu-HU" dirty="0" smtClean="0"/>
              <a:t>Lakóhely jellege</a:t>
            </a:r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BD667-4089-4C8C-9503-3F2C6EE337B3}" type="slidenum">
              <a:rPr lang="hu-HU" smtClean="0"/>
              <a:pPr/>
              <a:t>9</a:t>
            </a:fld>
            <a:endParaRPr lang="hu-HU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FFCC99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B92D"/>
      </a:accent6>
      <a:hlink>
        <a:srgbClr val="66FFFF"/>
      </a:hlink>
      <a:folHlink>
        <a:srgbClr val="FF00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637</Words>
  <Application>Microsoft Macintosh PowerPoint</Application>
  <PresentationFormat>On-screen Show (4:3)</PresentationFormat>
  <Paragraphs>132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Munkalap</vt:lpstr>
      <vt:lpstr>Villamosság élettani hatásai  Epidemiológia alapjai </vt:lpstr>
      <vt:lpstr>Epidemiológiai módszerek</vt:lpstr>
      <vt:lpstr>Deszkriptív Epidemiológia</vt:lpstr>
      <vt:lpstr>Deszkriptív epidemiológia I.</vt:lpstr>
      <vt:lpstr>Deszkriptív epidemiológia II.</vt:lpstr>
      <vt:lpstr>A betegségek gyakoriságát befolyásoló tényezők</vt:lpstr>
      <vt:lpstr>Standardizálás I.</vt:lpstr>
      <vt:lpstr>Standardizálás II.</vt:lpstr>
      <vt:lpstr>Személyi jellemzők</vt:lpstr>
      <vt:lpstr>Hely jellemzői</vt:lpstr>
      <vt:lpstr>Idő jellemzői</vt:lpstr>
      <vt:lpstr>Szekuláris változás</vt:lpstr>
      <vt:lpstr>Periodikus változások</vt:lpstr>
      <vt:lpstr>Analitikus Epidemiológia</vt:lpstr>
      <vt:lpstr>Analitikus epidemiológia</vt:lpstr>
      <vt:lpstr>Rizikófaktorok</vt:lpstr>
      <vt:lpstr>Expozíció</vt:lpstr>
      <vt:lpstr>Epidemiológiai vizsgálatok</vt:lpstr>
      <vt:lpstr>Cohors vizsgálat</vt:lpstr>
      <vt:lpstr>Kontingencia tábla</vt:lpstr>
      <vt:lpstr>Eset-kontroll vizsgálat I.</vt:lpstr>
      <vt:lpstr>Eset-kontroll vizsgálat II.</vt:lpstr>
      <vt:lpstr>Keresztmetszeti vizsgálat</vt:lpstr>
      <vt:lpstr>Irodalom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Kiss István</dc:creator>
  <cp:lastModifiedBy>Zoltán Ádám Tamus</cp:lastModifiedBy>
  <cp:revision>158</cp:revision>
  <dcterms:created xsi:type="dcterms:W3CDTF">2002-04-01T20:24:32Z</dcterms:created>
  <dcterms:modified xsi:type="dcterms:W3CDTF">2011-03-17T16:31:19Z</dcterms:modified>
</cp:coreProperties>
</file>