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11" r:id="rId2"/>
    <p:sldId id="412" r:id="rId3"/>
    <p:sldId id="413" r:id="rId4"/>
    <p:sldId id="414" r:id="rId5"/>
    <p:sldId id="415" r:id="rId6"/>
    <p:sldId id="420" r:id="rId7"/>
    <p:sldId id="436" r:id="rId8"/>
    <p:sldId id="416" r:id="rId9"/>
    <p:sldId id="417" r:id="rId10"/>
    <p:sldId id="418" r:id="rId11"/>
    <p:sldId id="419" r:id="rId12"/>
    <p:sldId id="421" r:id="rId13"/>
    <p:sldId id="437" r:id="rId14"/>
    <p:sldId id="422" r:id="rId15"/>
    <p:sldId id="423" r:id="rId16"/>
    <p:sldId id="424" r:id="rId17"/>
    <p:sldId id="425" r:id="rId18"/>
    <p:sldId id="426" r:id="rId19"/>
    <p:sldId id="435" r:id="rId20"/>
    <p:sldId id="427" r:id="rId21"/>
    <p:sldId id="429" r:id="rId22"/>
    <p:sldId id="430" r:id="rId23"/>
    <p:sldId id="431" r:id="rId24"/>
    <p:sldId id="432" r:id="rId25"/>
    <p:sldId id="433" r:id="rId26"/>
    <p:sldId id="434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3606" autoAdjust="0"/>
  </p:normalViewPr>
  <p:slideViewPr>
    <p:cSldViewPr>
      <p:cViewPr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BC6-2B69-4725-B727-D22B35D79F1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734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(nem lesz számon kérve)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/>
              <a:t>B</a:t>
            </a:r>
            <a:r>
              <a:rPr lang="hu-HU" dirty="0" smtClean="0"/>
              <a:t>EFEKTETÉSEK TECHNIKAI KÉRDÉSEI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7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</a:t>
            </a:r>
            <a:r>
              <a:rPr lang="hu-HU" dirty="0" smtClean="0"/>
              <a:t>(IX.)</a:t>
            </a:r>
            <a:endParaRPr lang="hu-HU" altLang="hu-HU" sz="320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altLang="hu-HU" sz="2800" dirty="0"/>
              <a:t>A minősítések:</a:t>
            </a:r>
          </a:p>
        </p:txBody>
      </p:sp>
      <p:graphicFrame>
        <p:nvGraphicFramePr>
          <p:cNvPr id="1392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24707"/>
              </p:ext>
            </p:extLst>
          </p:nvPr>
        </p:nvGraphicFramePr>
        <p:xfrm>
          <a:off x="900111" y="2205038"/>
          <a:ext cx="7704336" cy="4392312"/>
        </p:xfrm>
        <a:graphic>
          <a:graphicData uri="http://schemas.openxmlformats.org/drawingml/2006/table">
            <a:tbl>
              <a:tblPr/>
              <a:tblGrid>
                <a:gridCol w="2241201"/>
                <a:gridCol w="3221934"/>
                <a:gridCol w="2241201"/>
              </a:tblGrid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x%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Minősítés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50%-nál több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különösen alacsony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(0–1)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33–50%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nagyon alacsony 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(1–2)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20–33%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alacsony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(2–3,8)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10–20%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közepes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5,7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(3,8–7,5)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8–10%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magas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(7,5–9,3)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5–8%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nagyon magas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11,9</a:t>
                      </a:r>
                      <a:r>
                        <a:rPr kumimoji="0" lang="hu-HU" alt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(9,3–14,5)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5%-nál kevesebb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különösen magas 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hu-HU" alt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(14,5–)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57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Portfólió-választás </a:t>
            </a:r>
            <a:r>
              <a:rPr lang="hu-HU" dirty="0" smtClean="0"/>
              <a:t>(X</a:t>
            </a:r>
            <a:r>
              <a:rPr lang="hu-HU" dirty="0"/>
              <a:t>.)</a:t>
            </a:r>
            <a:endParaRPr lang="hu-HU" altLang="hu-HU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hu-HU" altLang="hu-HU" sz="2800" dirty="0"/>
              <a:t>A kérdőíves felmérések átlaga </a:t>
            </a:r>
            <a:r>
              <a:rPr lang="hu-HU" altLang="hu-HU" sz="2800" i="1" dirty="0"/>
              <a:t>A</a:t>
            </a:r>
            <a:r>
              <a:rPr lang="hu-HU" altLang="hu-HU" sz="2800" dirty="0"/>
              <a:t> = kb. </a:t>
            </a:r>
            <a:r>
              <a:rPr lang="hu-HU" altLang="hu-HU" sz="2800" dirty="0" smtClean="0"/>
              <a:t>2-7</a:t>
            </a:r>
            <a:endParaRPr lang="hu-HU" altLang="hu-HU" sz="2800" dirty="0"/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61" y="1976401"/>
            <a:ext cx="7200974" cy="48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5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XI.)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63808" cy="4495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Ha mindezzel megvagyunk, jöhet az optimalizálás!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 korábbi képletek helyett praktikusabb a mátrixos felírás, ahol </a:t>
            </a:r>
            <a:r>
              <a:rPr lang="hu-HU" sz="2800" i="1" u="sng" dirty="0" smtClean="0"/>
              <a:t>a</a:t>
            </a:r>
            <a:r>
              <a:rPr lang="hu-HU" sz="2800" dirty="0" smtClean="0"/>
              <a:t>: súlyvektor, </a:t>
            </a:r>
            <a:r>
              <a:rPr lang="hu-HU" sz="2800" i="1" u="sng" dirty="0" smtClean="0"/>
              <a:t>r</a:t>
            </a:r>
            <a:r>
              <a:rPr lang="hu-HU" sz="2800" dirty="0" smtClean="0"/>
              <a:t>: hozamvektor, valamint </a:t>
            </a:r>
            <a:r>
              <a:rPr lang="hu-HU" sz="2800" i="1" u="dbl" dirty="0" smtClean="0"/>
              <a:t>C</a:t>
            </a:r>
            <a:r>
              <a:rPr lang="hu-HU" sz="2800" dirty="0" smtClean="0"/>
              <a:t>: kovariancia-mátrix: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4572000" y="3798019"/>
                <a:ext cx="2617440" cy="220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𝑟</m:t>
                          </m:r>
                        </m:e>
                      </m:bar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hu-HU" sz="2800" b="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u-HU" sz="28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  <m:d>
                                      <m:d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e>
                                    <m:r>
                                      <a:rPr lang="hu-HU" sz="28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  <m:d>
                                      <m:d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a:rPr lang="hu-HU" sz="28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hu-HU" sz="2800" b="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hu-HU" sz="28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  <m:d>
                                      <m:d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e>
                                    <m:r>
                                      <a:rPr lang="hu-HU" sz="28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  <m:d>
                                      <m:d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b="0" i="1" smtClean="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98019"/>
                <a:ext cx="2617440" cy="22077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1475656" y="3933056"/>
                <a:ext cx="2041376" cy="193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𝑎</m:t>
                          </m:r>
                        </m:e>
                      </m:bar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hu-HU" sz="2800" b="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a:rPr lang="hu-HU" sz="28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hu-HU" sz="2800" b="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hu-HU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hu-HU" sz="28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933056"/>
                <a:ext cx="2041376" cy="1937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9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XII.)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3861048"/>
            <a:ext cx="8297008" cy="285212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Érdemes megjegyezni, hogy: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hu-HU" sz="36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L</a:t>
            </a:r>
            <a:r>
              <a:rPr lang="hu-HU" sz="2400" dirty="0" smtClean="0"/>
              <a:t>átható</a:t>
            </a:r>
            <a:r>
              <a:rPr lang="hu-HU" sz="2400" dirty="0"/>
              <a:t>, hogy a már ismert képletet írjuk, csak más </a:t>
            </a:r>
            <a:r>
              <a:rPr lang="hu-HU" sz="2400" dirty="0" smtClean="0"/>
              <a:t>formában…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 smtClean="0"/>
              <a:t>(Megj.: az alábbi képlettel becsült kovariancia torzítatlan)</a:t>
            </a:r>
            <a:endParaRPr lang="hu-H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107504" y="1700808"/>
                <a:ext cx="8801064" cy="1787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sz="2200" b="0" i="1" smtClean="0">
                              <a:latin typeface="Cambria Math"/>
                            </a:rPr>
                          </m:ctrlPr>
                        </m:barPr>
                        <m:e>
                          <m:bar>
                            <m:barPr>
                              <m:ctrlPr>
                                <a:rPr lang="hu-HU" sz="2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hu-HU" sz="2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bar>
                        </m:e>
                      </m:bar>
                      <m:r>
                        <a:rPr lang="hu-HU" sz="2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22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sz="22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u-HU" sz="2200" b="0" i="1" smtClean="0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hu-HU" sz="2200" b="0" i="1" smtClean="0">
                                    <a:latin typeface="Cambria Math"/>
                                  </a:rPr>
                                  <m:t>𝑜𝑣</m:t>
                                </m:r>
                                <m:d>
                                  <m:dPr>
                                    <m:ctrlPr>
                                      <a:rPr lang="hu-HU" sz="22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hu-HU" sz="22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b="0" i="1" smtClean="0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hu-HU" sz="22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 smtClean="0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hu-HU" sz="2200" b="0" i="1" smtClean="0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hu-HU" sz="22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b="0" i="1" smtClean="0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hu-HU" sz="22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hu-HU" sz="22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hu-HU" sz="2200" i="1" smtClean="0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hu-HU" sz="22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 smtClean="0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hu-HU" sz="2200" i="1">
                                    <a:latin typeface="Cambria Math"/>
                                  </a:rPr>
                                  <m:t>𝑐𝑜𝑣</m:t>
                                </m:r>
                                <m:d>
                                  <m:dPr>
                                    <m:ctrlPr>
                                      <a:rPr lang="hu-HU" sz="2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hu-HU" sz="2200" i="1"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hu-HU" sz="2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2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hu-HU" sz="22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8801064" cy="1787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996752" y="4296475"/>
                <a:ext cx="3719415" cy="5178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𝑐𝑜𝑣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𝜎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𝜎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52" y="4296475"/>
                <a:ext cx="3719415" cy="5178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5353724" y="4324559"/>
                <a:ext cx="27482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𝑐𝑜𝑣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724" y="4324559"/>
                <a:ext cx="274825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2256884" y="5805264"/>
                <a:ext cx="4470966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000" b="0" i="1" smtClean="0">
                              <a:latin typeface="Cambria Math"/>
                            </a:rPr>
                            <m:t>𝑐𝑜𝑣</m:t>
                          </m:r>
                        </m:e>
                      </m:acc>
                      <m:d>
                        <m:dPr>
                          <m:ctrlPr>
                            <a:rPr lang="hu-HU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hu-HU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hu-HU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hu-HU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hu-HU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hu-HU" sz="20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0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000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0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hu-HU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0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hu-HU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hu-HU" sz="20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0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000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0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hu-HU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hu-HU" sz="20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884" y="5805264"/>
                <a:ext cx="4470966" cy="9326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6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zövegdoboz 25"/>
          <p:cNvSpPr txBox="1"/>
          <p:nvPr/>
        </p:nvSpPr>
        <p:spPr>
          <a:xfrm>
            <a:off x="3025187" y="3810916"/>
            <a:ext cx="1618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(       )</a:t>
            </a:r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XIII.)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A célfüggvény: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Korlátozó feltételek: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Kvadratikus programozási feladat</a:t>
            </a:r>
          </a:p>
          <a:p>
            <a:r>
              <a:rPr lang="hu-HU" dirty="0" smtClean="0"/>
              <a:t>(Megj.: </a:t>
            </a:r>
            <a:r>
              <a:rPr lang="hu-HU" i="1" u="sng" dirty="0" err="1" smtClean="0"/>
              <a:t>a</a:t>
            </a:r>
            <a:r>
              <a:rPr lang="hu-HU" i="1" baseline="30000" dirty="0" err="1" smtClean="0"/>
              <a:t>T</a:t>
            </a:r>
            <a:r>
              <a:rPr lang="hu-HU" i="1" u="sng" dirty="0" err="1" smtClean="0"/>
              <a:t>r</a:t>
            </a:r>
            <a:r>
              <a:rPr lang="hu-HU" dirty="0" smtClean="0"/>
              <a:t> = </a:t>
            </a:r>
            <a:r>
              <a:rPr lang="hu-HU" i="1" u="sng" dirty="0" err="1" smtClean="0"/>
              <a:t>r</a:t>
            </a:r>
            <a:r>
              <a:rPr lang="hu-HU" i="1" baseline="30000" dirty="0" err="1" smtClean="0"/>
              <a:t>T</a:t>
            </a:r>
            <a:r>
              <a:rPr lang="hu-HU" i="1" u="sng" dirty="0" err="1" smtClean="0"/>
              <a:t>a</a:t>
            </a:r>
            <a:r>
              <a:rPr lang="hu-HU" dirty="0" smtClean="0"/>
              <a:t>, és </a:t>
            </a:r>
            <a:r>
              <a:rPr lang="hu-HU" i="1" u="sng" dirty="0" smtClean="0"/>
              <a:t>J</a:t>
            </a:r>
            <a:r>
              <a:rPr lang="hu-HU" dirty="0" smtClean="0"/>
              <a:t> pedig egy csupa 1-esekből álló vektor, </a:t>
            </a:r>
            <a:r>
              <a:rPr lang="hu-HU" u="sng" dirty="0" smtClean="0"/>
              <a:t>0</a:t>
            </a:r>
            <a:r>
              <a:rPr lang="hu-HU" dirty="0" smtClean="0"/>
              <a:t> pedig egy csupa 0-ból álló vektor)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2275559" y="2276872"/>
                <a:ext cx="5605509" cy="740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/>
                        </a:rPr>
                        <m:t>𝑈</m:t>
                      </m:r>
                      <m:r>
                        <a:rPr lang="hu-HU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pPr>
                        <m:e>
                          <m:bar>
                            <m:bar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bar>
                        </m:e>
                        <m:sup>
                          <m:r>
                            <a:rPr lang="hu-HU" sz="32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bar>
                        <m:bar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3200" b="0" i="1" smtClean="0">
                              <a:latin typeface="Cambria Math"/>
                            </a:rPr>
                            <m:t>𝑟</m:t>
                          </m:r>
                        </m:e>
                      </m:bar>
                      <m:r>
                        <a:rPr lang="hu-HU" sz="3200" b="0" i="1" smtClean="0">
                          <a:latin typeface="Cambria Math"/>
                        </a:rPr>
                        <m:t>−0,5</m:t>
                      </m:r>
                      <m:r>
                        <a:rPr lang="hu-HU" sz="32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pPr>
                        <m:e>
                          <m:bar>
                            <m:bar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bar>
                        </m:e>
                        <m:sup>
                          <m:r>
                            <a:rPr lang="hu-HU" sz="32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bar>
                        <m:bar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barPr>
                        <m:e>
                          <m:bar>
                            <m:bar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bar>
                        </m:e>
                      </m:bar>
                      <m:r>
                        <a:rPr lang="hu-HU" sz="32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3200" b="0" i="1" smtClean="0">
                              <a:latin typeface="Cambria Math"/>
                            </a:rPr>
                            <m:t>𝑎</m:t>
                          </m:r>
                        </m:e>
                      </m:bar>
                      <m:r>
                        <a:rPr lang="hu-HU" sz="32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hu-HU" sz="3200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r>
                        <a:rPr lang="hu-HU" sz="3200" b="0" i="1" smtClean="0">
                          <a:latin typeface="Cambria Math"/>
                          <a:ea typeface="Cambria Math"/>
                        </a:rPr>
                        <m:t>!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559" y="2276872"/>
                <a:ext cx="5605509" cy="7406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/>
              <p:cNvSpPr txBox="1"/>
              <p:nvPr/>
            </p:nvSpPr>
            <p:spPr>
              <a:xfrm>
                <a:off x="1334213" y="3913765"/>
                <a:ext cx="1487202" cy="617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sSupPr>
                        <m:e>
                          <m:bar>
                            <m:barPr>
                              <m:ctrlPr>
                                <a:rPr lang="hu-HU" sz="280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bar>
                        </m:e>
                        <m:sup>
                          <m:r>
                            <a:rPr lang="hu-HU" sz="28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bar>
                        <m:bar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𝐽</m:t>
                          </m:r>
                        </m:e>
                      </m:bar>
                      <m:r>
                        <a:rPr lang="hu-HU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213" y="3913765"/>
                <a:ext cx="1487202" cy="6174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3203847" y="3913765"/>
                <a:ext cx="1160831" cy="543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𝑎</m:t>
                          </m:r>
                        </m:e>
                      </m:bar>
                      <m:r>
                        <a:rPr lang="hu-HU" sz="2800" i="1" smtClean="0">
                          <a:latin typeface="Cambria Math"/>
                          <a:ea typeface="Cambria Math"/>
                        </a:rPr>
                        <m:t>≥</m:t>
                      </m:r>
                      <m:bar>
                        <m:barPr>
                          <m:ctrlPr>
                            <a:rPr lang="hu-HU" sz="2800" i="1" smtClean="0">
                              <a:latin typeface="Cambria Math"/>
                              <a:ea typeface="Cambria Math"/>
                            </a:rPr>
                          </m:ctrlPr>
                        </m:barPr>
                        <m:e>
                          <m:r>
                            <a:rPr lang="hu-HU" sz="28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ba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7" y="3913765"/>
                <a:ext cx="1160831" cy="5434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zis 10"/>
          <p:cNvSpPr/>
          <p:nvPr/>
        </p:nvSpPr>
        <p:spPr>
          <a:xfrm>
            <a:off x="3173473" y="2246011"/>
            <a:ext cx="936104" cy="80237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5220072" y="2215150"/>
            <a:ext cx="1080119" cy="86409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nyíllal 15"/>
          <p:cNvCxnSpPr>
            <a:stCxn id="21" idx="0"/>
            <a:endCxn id="11" idx="5"/>
          </p:cNvCxnSpPr>
          <p:nvPr/>
        </p:nvCxnSpPr>
        <p:spPr>
          <a:xfrm flipH="1" flipV="1">
            <a:off x="3972488" y="2930880"/>
            <a:ext cx="2111680" cy="9622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24" idx="0"/>
          </p:cNvCxnSpPr>
          <p:nvPr/>
        </p:nvCxnSpPr>
        <p:spPr>
          <a:xfrm flipH="1" flipV="1">
            <a:off x="6084168" y="2957848"/>
            <a:ext cx="1887983" cy="9146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zövegdoboz 20"/>
              <p:cNvSpPr txBox="1"/>
              <p:nvPr/>
            </p:nvSpPr>
            <p:spPr>
              <a:xfrm>
                <a:off x="5444121" y="3893118"/>
                <a:ext cx="1280094" cy="58477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21" name="Szövegdoboz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21" y="3893118"/>
                <a:ext cx="128009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Szövegdoboz 23"/>
              <p:cNvSpPr txBox="1"/>
              <p:nvPr/>
            </p:nvSpPr>
            <p:spPr>
              <a:xfrm>
                <a:off x="7241021" y="3872472"/>
                <a:ext cx="1462260" cy="58477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hu-HU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24" name="Szövegdoboz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021" y="3872472"/>
                <a:ext cx="146226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0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  <p:bldP spid="8" grpId="0"/>
      <p:bldP spid="9" grpId="0"/>
      <p:bldP spid="10" grpId="0"/>
      <p:bldP spid="11" grpId="0" animBg="1"/>
      <p:bldP spid="12" grpId="0" animBg="1"/>
      <p:bldP spid="21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Bétabecslés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Index választása piaci portfóliónak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Az adott befektetés és az index múltbeli hozamainak kiszámítása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Lásd hozamszámítási megjegyzéseket korábban!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Továbbra is feltételezzük az együttes eloszlások időbeli stabilitását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Időtáv és felbontás itt is kérdés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Az alábbi egyenletet becsüljük (</a:t>
            </a:r>
            <a:r>
              <a:rPr lang="hu-HU" sz="2800" b="1" dirty="0" smtClean="0"/>
              <a:t>indexmodell</a:t>
            </a:r>
            <a:r>
              <a:rPr lang="hu-HU" sz="2800" dirty="0" smtClean="0"/>
              <a:t>; </a:t>
            </a:r>
            <a:r>
              <a:rPr lang="el-GR" sz="2800" i="1" dirty="0" smtClean="0"/>
              <a:t>α</a:t>
            </a:r>
            <a:r>
              <a:rPr lang="hu-HU" sz="2800" dirty="0" smtClean="0"/>
              <a:t> tengelymetszet, </a:t>
            </a:r>
            <a:r>
              <a:rPr lang="el-GR" sz="2800" i="1" dirty="0" smtClean="0"/>
              <a:t>ε</a:t>
            </a:r>
            <a:r>
              <a:rPr lang="hu-HU" sz="2800" dirty="0" smtClean="0"/>
              <a:t> „véletlen zaj”) [lineáris regresszió]: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2079483" y="5625354"/>
                <a:ext cx="5586273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hu-HU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hu-HU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hu-HU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483" y="5625354"/>
                <a:ext cx="5586273" cy="65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61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Bétabecslés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dirty="0" smtClean="0"/>
              <a:t>Nézzük meg részletesebben az egyenlet tagjait!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i="1" dirty="0" err="1" smtClean="0"/>
              <a:t>r</a:t>
            </a:r>
            <a:r>
              <a:rPr lang="hu-HU" altLang="hu-HU" sz="2600" i="1" baseline="-25000" dirty="0" err="1" smtClean="0"/>
              <a:t>i</a:t>
            </a:r>
            <a:r>
              <a:rPr lang="hu-HU" altLang="hu-HU" sz="2600" dirty="0" smtClean="0"/>
              <a:t> </a:t>
            </a:r>
            <a:r>
              <a:rPr lang="hu-HU" altLang="hu-HU" sz="2600" dirty="0"/>
              <a:t>– </a:t>
            </a:r>
            <a:r>
              <a:rPr lang="hu-HU" altLang="hu-HU" sz="2600" i="1" dirty="0" err="1"/>
              <a:t>r</a:t>
            </a:r>
            <a:r>
              <a:rPr lang="hu-HU" altLang="hu-HU" sz="2600" i="1" baseline="-25000" dirty="0" err="1"/>
              <a:t>f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és </a:t>
            </a:r>
            <a:r>
              <a:rPr lang="hu-HU" altLang="hu-HU" sz="2600" i="1" dirty="0" err="1"/>
              <a:t>r</a:t>
            </a:r>
            <a:r>
              <a:rPr lang="hu-HU" altLang="hu-HU" sz="2600" i="1" baseline="-25000" dirty="0" err="1"/>
              <a:t>M</a:t>
            </a:r>
            <a:r>
              <a:rPr lang="hu-HU" altLang="hu-HU" sz="2600" dirty="0"/>
              <a:t> – </a:t>
            </a:r>
            <a:r>
              <a:rPr lang="hu-HU" altLang="hu-HU" sz="2600" i="1" dirty="0" err="1"/>
              <a:t>r</a:t>
            </a:r>
            <a:r>
              <a:rPr lang="hu-HU" altLang="hu-HU" sz="2600" i="1" baseline="-25000" dirty="0" err="1"/>
              <a:t>f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hozamprémiumok </a:t>
            </a:r>
            <a:r>
              <a:rPr lang="hu-HU" altLang="hu-HU" sz="2600" dirty="0"/>
              <a:t>(</a:t>
            </a:r>
            <a:r>
              <a:rPr lang="hu-HU" altLang="hu-HU" sz="2600" dirty="0" err="1"/>
              <a:t>excess</a:t>
            </a:r>
            <a:r>
              <a:rPr lang="hu-HU" altLang="hu-HU" sz="2600" dirty="0"/>
              <a:t> </a:t>
            </a:r>
            <a:r>
              <a:rPr lang="hu-HU" altLang="hu-HU" sz="2600" dirty="0" err="1"/>
              <a:t>returns</a:t>
            </a:r>
            <a:r>
              <a:rPr lang="hu-HU" altLang="hu-HU" sz="2600" dirty="0" smtClean="0"/>
              <a:t>), jelölésileg gyakran </a:t>
            </a:r>
            <a:r>
              <a:rPr lang="hu-HU" altLang="hu-HU" sz="2600" i="1" dirty="0" err="1" smtClean="0"/>
              <a:t>R</a:t>
            </a:r>
            <a:r>
              <a:rPr lang="hu-HU" altLang="hu-HU" sz="2600" i="1" baseline="-25000" dirty="0" err="1" smtClean="0"/>
              <a:t>i</a:t>
            </a:r>
            <a:r>
              <a:rPr lang="hu-HU" altLang="hu-HU" sz="2600" dirty="0" smtClean="0"/>
              <a:t> és </a:t>
            </a:r>
            <a:r>
              <a:rPr lang="hu-HU" altLang="hu-HU" sz="2600" i="1" dirty="0" smtClean="0"/>
              <a:t>R</a:t>
            </a:r>
            <a:r>
              <a:rPr lang="hu-HU" altLang="hu-HU" sz="2600" i="1" baseline="-25000" dirty="0" smtClean="0"/>
              <a:t>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dirty="0" smtClean="0"/>
              <a:t>A </a:t>
            </a:r>
            <a:r>
              <a:rPr lang="el-GR" altLang="hu-H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600" dirty="0" smtClean="0"/>
              <a:t> a karakterisztikus egyenes meredeksége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dirty="0" smtClean="0"/>
              <a:t>Az </a:t>
            </a:r>
            <a:r>
              <a:rPr lang="el-GR" altLang="hu-HU" sz="2600" i="1" dirty="0" smtClean="0"/>
              <a:t>ε</a:t>
            </a:r>
            <a:r>
              <a:rPr lang="hu-HU" altLang="hu-HU" sz="2600" dirty="0" smtClean="0"/>
              <a:t> a korábban tárgyalt feltételes eloszlás, a diverzifikálható kockázati hatás, várható értéke nulla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dirty="0" smtClean="0"/>
              <a:t>Így a becslendő egyenlet várható értékét véve: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sz="26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sz="26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dirty="0" smtClean="0"/>
              <a:t>Ami alapjában a már jól ismert CAPM egyenlet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dirty="0" smtClean="0"/>
              <a:t>Az </a:t>
            </a:r>
            <a:r>
              <a:rPr lang="el-GR" altLang="hu-HU" sz="2600" i="1" dirty="0" smtClean="0"/>
              <a:t>α</a:t>
            </a:r>
            <a:r>
              <a:rPr lang="hu-HU" altLang="hu-HU" sz="2600" dirty="0" smtClean="0"/>
              <a:t> tehát nem különbözhet nullától, ha a CAPM szerinti egyensúly fennáll!</a:t>
            </a:r>
            <a:endParaRPr lang="hu-HU" altLang="hu-H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1938098" y="4581128"/>
                <a:ext cx="4915000" cy="55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6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hu-HU" sz="2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hu-HU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hu-HU" sz="2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hu-HU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600" b="0" i="1" smtClean="0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hu-HU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hu-HU" sz="2600" b="0" i="1" smtClean="0">
                                      <a:latin typeface="Cambria Math"/>
                                    </a:rPr>
                                    <m:t>𝑀</m:t>
                                  </m:r>
                                </m:sub>
                              </m:sSub>
                            </m:e>
                          </m:d>
                          <m:r>
                            <a:rPr lang="hu-HU" sz="2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600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u-HU" sz="26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098" y="4581128"/>
                <a:ext cx="4915000" cy="5531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9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Bétabecslés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 smtClean="0"/>
              <a:t>Az említett egyenlet paramétereinek becslésére tipikusan alkalmazott módszer: </a:t>
            </a:r>
            <a:r>
              <a:rPr lang="hu-HU" altLang="hu-HU" sz="2800" dirty="0"/>
              <a:t>klasszikus </a:t>
            </a:r>
            <a:r>
              <a:rPr lang="hu-HU" altLang="hu-HU" sz="2800" b="1" dirty="0"/>
              <a:t>legkisebb négyzetek</a:t>
            </a:r>
            <a:r>
              <a:rPr lang="hu-HU" altLang="hu-HU" sz="2800" dirty="0"/>
              <a:t> </a:t>
            </a:r>
            <a:r>
              <a:rPr lang="hu-HU" altLang="hu-HU" sz="2800" b="1" dirty="0"/>
              <a:t>(OLS)</a:t>
            </a:r>
            <a:r>
              <a:rPr lang="hu-HU" altLang="hu-HU" sz="2800" dirty="0"/>
              <a:t> </a:t>
            </a:r>
            <a:r>
              <a:rPr lang="hu-HU" altLang="hu-HU" sz="2800" dirty="0" smtClean="0"/>
              <a:t>módszere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 smtClean="0"/>
              <a:t>Elve </a:t>
            </a:r>
            <a:r>
              <a:rPr lang="hu-HU" altLang="hu-HU" sz="2800" dirty="0"/>
              <a:t>(az indexmodell jelöléseivel</a:t>
            </a:r>
            <a:r>
              <a:rPr lang="hu-HU" altLang="hu-HU" sz="2800" dirty="0" smtClean="0"/>
              <a:t>):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altLang="hu-HU" sz="28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alt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alt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Ahol </a:t>
            </a:r>
            <a:r>
              <a:rPr lang="hu-HU" altLang="hu-HU" sz="2800" i="1" dirty="0"/>
              <a:t>n</a:t>
            </a:r>
            <a:r>
              <a:rPr lang="hu-HU" altLang="hu-HU" sz="2800" dirty="0"/>
              <a:t> a megfigyelések száma, a kalap pedig a becsült paramétert </a:t>
            </a:r>
            <a:r>
              <a:rPr lang="hu-HU" altLang="hu-HU" sz="2800" dirty="0" smtClean="0"/>
              <a:t>jelöli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 smtClean="0"/>
              <a:t>Ezen becslés statisztikai tulajdonságaira most nem térünk ki részletesen…</a:t>
            </a:r>
            <a:endParaRPr lang="hu-HU" alt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1763688" y="3429000"/>
                <a:ext cx="5863528" cy="1268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/>
                        </a:rPr>
                        <m:t>𝑄</m:t>
                      </m:r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hu-HU" sz="2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hu-HU" sz="28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8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8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sSub>
                                    <m:sSubPr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𝑀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hu-HU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hu-HU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hu-HU" sz="2800" b="0" i="1" smtClean="0">
                          <a:latin typeface="Cambria Math"/>
                          <a:ea typeface="Cambria Math"/>
                        </a:rPr>
                        <m:t>𝑚𝑖𝑛</m:t>
                      </m:r>
                      <m:r>
                        <a:rPr lang="hu-HU" sz="2800" b="0" i="1" smtClean="0">
                          <a:latin typeface="Cambria Math"/>
                          <a:ea typeface="Cambria Math"/>
                        </a:rPr>
                        <m:t>!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429000"/>
                <a:ext cx="5863528" cy="12685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3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Bétabecslés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Mivel a becslés valamilyen véletlen mintán alapul, így a becsült paraméterekkel kapcsolatban van valamilyen bizonytalanság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Mit próbálunk megvizsgálni ezzel a bizonytalansággal kapcsolatban? – például: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Az alfa statisztikailag szignifikánsan különbözik-e nullától?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„Statisztikailag szignifikáns”: nem a véletlen műve, hogy olyat mértünk, amilyet – pl. nem véletlenül mértünk nullától különböző alfát, mert az elméleti (valós) alfa is különbözik nullától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Persze erről is csak „korlátozott bizonyossággal” nyilatkozhatunk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Milyen tartományba esik az elméleti (valós) béta adott valószínűséggel?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Ezekkel az ún. hipotézisvizsgálatokkal technikailag részletesebben most nem foglalkozunk…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1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T</a:t>
            </a:r>
            <a:r>
              <a:rPr lang="hu-HU" dirty="0" smtClean="0"/>
              <a:t>ŐKEPIACI HATÉKONYSÁG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24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Portfólió-választás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Láttuk: cél a maximális várható hasznosságot nyújtó portfólió kialakítása (</a:t>
            </a:r>
            <a:r>
              <a:rPr lang="hu-HU" dirty="0" err="1" smtClean="0"/>
              <a:t>Markowitz</a:t>
            </a:r>
            <a:r>
              <a:rPr lang="hu-HU" dirty="0" smtClean="0"/>
              <a:t>/</a:t>
            </a:r>
            <a:r>
              <a:rPr lang="hu-HU" dirty="0" err="1" smtClean="0"/>
              <a:t>Sharpe</a:t>
            </a:r>
            <a:r>
              <a:rPr lang="hu-HU" dirty="0" smtClean="0"/>
              <a:t>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Szükséges input paraméterek: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Várható hozamok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Szórások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Korrelációs együtthatók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Kockázatkerülési együttható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Ezek ismeretében: optimális súlyok kiszámítása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Tőkepiaci hatékonyság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Néhány gondolat a tőkepiaci hatékonyságról…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Hatékonyság ~ valaminek a működési „jósága”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Tőkepiacon most: az árazás megfelelősége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~Tökéletes tőkepiaci árazás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A tőkepiaci árfolyamok minden pillanatban az akkor rendelkezésre álló összes információt teljességgel tükrözik,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Egyensúlyban </a:t>
            </a:r>
            <a:r>
              <a:rPr lang="hu-HU" altLang="hu-HU" dirty="0" smtClean="0"/>
              <a:t>vannak, amely </a:t>
            </a:r>
            <a:r>
              <a:rPr lang="hu-HU" altLang="hu-HU" dirty="0"/>
              <a:t>egyensúlyból csak új információ hatására mozdulhatnak ki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→ A piac az újonnan megjelenő információkra </a:t>
            </a:r>
            <a:r>
              <a:rPr lang="hu-HU" altLang="hu-HU" i="1" dirty="0"/>
              <a:t>azonnal</a:t>
            </a:r>
            <a:r>
              <a:rPr lang="hu-HU" altLang="hu-HU" dirty="0"/>
              <a:t> és </a:t>
            </a:r>
            <a:r>
              <a:rPr lang="hu-HU" altLang="hu-HU" i="1" dirty="0"/>
              <a:t>helyesen</a:t>
            </a:r>
            <a:r>
              <a:rPr lang="hu-HU" altLang="hu-HU" dirty="0"/>
              <a:t> reagál 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err="1"/>
              <a:t>Efficient</a:t>
            </a:r>
            <a:r>
              <a:rPr lang="hu-HU" altLang="hu-HU" dirty="0"/>
              <a:t> market </a:t>
            </a:r>
            <a:r>
              <a:rPr lang="hu-HU" altLang="hu-HU" dirty="0" err="1"/>
              <a:t>hypothesis</a:t>
            </a:r>
            <a:r>
              <a:rPr lang="hu-HU" altLang="hu-HU" dirty="0"/>
              <a:t> (EMH)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98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Tőkepiaci hatékonyság (</a:t>
            </a:r>
            <a:r>
              <a:rPr lang="hu-HU" dirty="0" smtClean="0"/>
              <a:t>II.)</a:t>
            </a:r>
            <a:endParaRPr lang="hu-HU" altLang="hu-HU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00200"/>
            <a:ext cx="8640960" cy="485313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definíció így eléggé </a:t>
            </a:r>
            <a:r>
              <a:rPr lang="hu-HU" altLang="hu-HU" sz="2800" dirty="0" smtClean="0"/>
              <a:t>általános: pl</a:t>
            </a:r>
            <a:r>
              <a:rPr lang="hu-HU" altLang="hu-HU" sz="2800" dirty="0"/>
              <a:t>. mit jelent, hogy „teljességgel tükrözi”, „egyensúly”, „helyesen reagál”?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Szükség van egy egyensúlyi modellre: pl. CAPM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Persze nem </a:t>
            </a:r>
            <a:r>
              <a:rPr lang="hu-HU" altLang="hu-HU" dirty="0"/>
              <a:t>a CAPM az egyetlen lehetséges </a:t>
            </a:r>
            <a:r>
              <a:rPr lang="hu-HU" altLang="hu-HU" dirty="0" smtClean="0"/>
              <a:t>modell…</a:t>
            </a:r>
            <a:endParaRPr lang="hu-HU" altLang="hu-HU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u="sng" dirty="0" smtClean="0"/>
              <a:t>Mi </a:t>
            </a:r>
            <a:r>
              <a:rPr lang="hu-HU" altLang="hu-HU" sz="2800" u="sng" dirty="0"/>
              <a:t>tárgyalásunkban most:</a:t>
            </a:r>
            <a:r>
              <a:rPr lang="hu-HU" altLang="hu-HU" sz="2800" dirty="0"/>
              <a:t> egy árfolyam a rendelkezésre álló információkat teljeséggel tükrözi, ha a pillanatnyi várható hozama megegyezik a </a:t>
            </a:r>
            <a:r>
              <a:rPr lang="hu-HU" altLang="hu-HU" sz="2800" b="1" dirty="0"/>
              <a:t>CAPM</a:t>
            </a:r>
            <a:r>
              <a:rPr lang="hu-HU" altLang="hu-HU" sz="2800" dirty="0"/>
              <a:t> alapján megadhatóval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Két fő „hozam-elem”: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b="1" dirty="0"/>
              <a:t>Normál hozam</a:t>
            </a:r>
            <a:r>
              <a:rPr lang="hu-HU" altLang="hu-HU" dirty="0"/>
              <a:t>: az egyensúlyi modell szerinti várható hozam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b="1" dirty="0"/>
              <a:t>Abnormál hozam</a:t>
            </a:r>
            <a:r>
              <a:rPr lang="hu-HU" altLang="hu-HU" dirty="0"/>
              <a:t>: ami a normál hozam felett vagy alatt adódik</a:t>
            </a:r>
          </a:p>
        </p:txBody>
      </p:sp>
    </p:spTree>
    <p:extLst>
      <p:ext uri="{BB962C8B-B14F-4D97-AF65-F5344CB8AC3E}">
        <p14:creationId xmlns:p14="http://schemas.microsoft.com/office/powerpoint/2010/main" val="16952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Tőkepiaci hatékonyság (</a:t>
            </a:r>
            <a:r>
              <a:rPr lang="hu-HU" dirty="0" smtClean="0"/>
              <a:t>III.)</a:t>
            </a:r>
            <a:endParaRPr lang="hu-HU" altLang="hu-HU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hozam valószínűségi változó, a várható értéke csak egy kitüntetett érték → valamekkora abnormális hozam szinte mindig van (~várható vs. tényleges hozam)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Az EMH nem tagadja az abnormál hozamok létezését, de azt mondja, hogy ezek várható értéke </a:t>
            </a:r>
            <a:r>
              <a:rPr lang="hu-HU" altLang="hu-HU" sz="2400" u="sng" dirty="0"/>
              <a:t>nulla</a:t>
            </a:r>
            <a:r>
              <a:rPr lang="hu-HU" altLang="hu-HU" sz="2400" dirty="0"/>
              <a:t>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Ugyanígy: az új információk elmozdíthatják az árfolyamot, de mégsem érhetünk el velük várhatóan többlethozamot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Az érkező információk végtelenül gyorsan beépülnek az árfolyamba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Így árfolyamváltozás csak új információk hatására következhet be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Az „új” pedig épp attól új, mert jelen tudásunknak egyáltalán nem része – teljességgel véletlenszerű kell, hogy legyen (nulla várható értékkel)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Más szóval: ha tudnánk, hogy holnap emelkedni fog, már ma emelkedett </a:t>
            </a:r>
            <a:r>
              <a:rPr lang="hu-HU" altLang="hu-HU" sz="2200" dirty="0" smtClean="0"/>
              <a:t>volna</a:t>
            </a:r>
            <a:endParaRPr lang="hu-HU" altLang="hu-HU" sz="2200" dirty="0"/>
          </a:p>
        </p:txBody>
      </p:sp>
    </p:spTree>
    <p:extLst>
      <p:ext uri="{BB962C8B-B14F-4D97-AF65-F5344CB8AC3E}">
        <p14:creationId xmlns:p14="http://schemas.microsoft.com/office/powerpoint/2010/main" val="81462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Tőkepiaci hatékonyság (</a:t>
            </a:r>
            <a:r>
              <a:rPr lang="hu-HU" dirty="0" smtClean="0"/>
              <a:t>IV.)</a:t>
            </a:r>
            <a:endParaRPr lang="hu-HU" altLang="hu-HU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/>
              <a:t>Ha az abnormális hozamok előre jelezhetetlenek, akkor az árfolyamok a </a:t>
            </a:r>
            <a:r>
              <a:rPr lang="hu-HU" altLang="hu-HU" sz="2400" i="1" dirty="0"/>
              <a:t>normál hozamok szerint</a:t>
            </a:r>
            <a:r>
              <a:rPr lang="hu-HU" altLang="hu-HU" sz="2400" dirty="0"/>
              <a:t> rendeződnek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u="sng" dirty="0"/>
              <a:t>Következmény:</a:t>
            </a:r>
            <a:r>
              <a:rPr lang="hu-HU" altLang="hu-HU" sz="2400" dirty="0"/>
              <a:t> tőkepiaci tranzakciók nulla </a:t>
            </a:r>
            <a:r>
              <a:rPr lang="hu-HU" altLang="hu-HU" sz="2400" dirty="0" err="1"/>
              <a:t>NPV-jűek</a:t>
            </a:r>
            <a:r>
              <a:rPr lang="hu-HU" altLang="hu-HU" sz="2400" dirty="0"/>
              <a:t> kell, </a:t>
            </a:r>
            <a:r>
              <a:rPr lang="hu-HU" altLang="hu-HU" sz="2400" dirty="0" smtClean="0"/>
              <a:t>legyenek</a:t>
            </a:r>
            <a:endParaRPr lang="hu-HU" altLang="hu-HU" sz="2400" dirty="0"/>
          </a:p>
          <a:p>
            <a:pPr lvl="1">
              <a:lnSpc>
                <a:spcPct val="85000"/>
              </a:lnSpc>
              <a:spcBef>
                <a:spcPct val="50000"/>
              </a:spcBef>
            </a:pPr>
            <a:r>
              <a:rPr lang="hu-HU" altLang="hu-HU" sz="2200" dirty="0"/>
              <a:t>Tőkeköltségük pont a várható hozamuk → gazdasági profit zérus – vö. profit forrásai (különleges tudás hiánya)</a:t>
            </a:r>
          </a:p>
          <a:p>
            <a:pPr lvl="1">
              <a:lnSpc>
                <a:spcPct val="85000"/>
              </a:lnSpc>
              <a:spcBef>
                <a:spcPct val="50000"/>
              </a:spcBef>
            </a:pPr>
            <a:r>
              <a:rPr lang="hu-HU" altLang="hu-HU" sz="2200" dirty="0"/>
              <a:t>Ezt is tekinthetnénk a tőkepiaci hatékonyság általános definíciójának (NPV = 0)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/>
              <a:t>Az árfolyamok </a:t>
            </a:r>
            <a:r>
              <a:rPr lang="hu-HU" altLang="hu-HU" sz="2400" b="1" dirty="0"/>
              <a:t>bolyongása</a:t>
            </a:r>
            <a:r>
              <a:rPr lang="hu-HU" altLang="hu-HU" sz="2400" dirty="0"/>
              <a:t> (random </a:t>
            </a:r>
            <a:r>
              <a:rPr lang="hu-HU" altLang="hu-HU" sz="2400" dirty="0" err="1"/>
              <a:t>walk</a:t>
            </a:r>
            <a:r>
              <a:rPr lang="hu-HU" altLang="hu-HU" sz="2400" dirty="0"/>
              <a:t> [</a:t>
            </a:r>
            <a:r>
              <a:rPr lang="hu-HU" altLang="hu-HU" sz="2400" dirty="0" err="1"/>
              <a:t>with</a:t>
            </a:r>
            <a:r>
              <a:rPr lang="hu-HU" altLang="hu-HU" sz="2400" dirty="0"/>
              <a:t> </a:t>
            </a:r>
            <a:r>
              <a:rPr lang="hu-HU" altLang="hu-HU" sz="2400" dirty="0" err="1"/>
              <a:t>drift</a:t>
            </a:r>
            <a:r>
              <a:rPr lang="hu-HU" altLang="hu-HU" sz="2400" dirty="0"/>
              <a:t>])</a:t>
            </a:r>
          </a:p>
          <a:p>
            <a:pPr lvl="1">
              <a:lnSpc>
                <a:spcPct val="85000"/>
              </a:lnSpc>
              <a:spcBef>
                <a:spcPct val="50000"/>
              </a:spcBef>
            </a:pPr>
            <a:r>
              <a:rPr lang="hu-HU" altLang="hu-HU" sz="2200" dirty="0"/>
              <a:t>Minden időpontban a normál hozam szerinti emelkedésre számíthatunk + egy véletlen „zaj” komponensre (abnormál hozam, új információk érkezése) nulla várható értékkel</a:t>
            </a:r>
          </a:p>
          <a:p>
            <a:pPr lvl="1">
              <a:lnSpc>
                <a:spcPct val="85000"/>
              </a:lnSpc>
              <a:spcBef>
                <a:spcPct val="50000"/>
              </a:spcBef>
            </a:pPr>
            <a:r>
              <a:rPr lang="hu-HU" altLang="hu-HU" sz="2200" dirty="0"/>
              <a:t>A „trendtől” tetszőlegesen eltávolodhat, és a távolabbi jövő egyre bizonytalanabb (időben növekvő variancia</a:t>
            </a:r>
            <a:r>
              <a:rPr lang="hu-HU" altLang="hu-HU" sz="2200" dirty="0" smtClean="0"/>
              <a:t>)</a:t>
            </a:r>
            <a:endParaRPr lang="hu-HU" altLang="hu-HU" sz="2200" dirty="0"/>
          </a:p>
        </p:txBody>
      </p:sp>
    </p:spTree>
    <p:extLst>
      <p:ext uri="{BB962C8B-B14F-4D97-AF65-F5344CB8AC3E}">
        <p14:creationId xmlns:p14="http://schemas.microsoft.com/office/powerpoint/2010/main" val="29328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Tőkepiaci hatékonyság </a:t>
            </a:r>
            <a:r>
              <a:rPr lang="hu-HU" dirty="0" smtClean="0"/>
              <a:t>(V</a:t>
            </a:r>
            <a:r>
              <a:rPr lang="hu-HU" dirty="0"/>
              <a:t>.)</a:t>
            </a:r>
            <a:endParaRPr lang="hu-HU" altLang="hu-HU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sz="2800" dirty="0"/>
              <a:t>Példa lehetséges bolyongó árfolyam-realizációkra: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5"/>
          <a:stretch>
            <a:fillRect/>
          </a:stretch>
        </p:blipFill>
        <p:spPr bwMode="auto">
          <a:xfrm>
            <a:off x="1205686" y="2060848"/>
            <a:ext cx="6408738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18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Tőkepiaci hatékonyság (</a:t>
            </a:r>
            <a:r>
              <a:rPr lang="hu-HU" dirty="0" smtClean="0"/>
              <a:t>VI.)</a:t>
            </a:r>
            <a:endParaRPr lang="hu-HU" altLang="hu-HU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háttérben embertömegek viselkedése, mi csak a „végeredményt” látjuk – így teljességében nem is vizsgálható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u="sng" dirty="0"/>
              <a:t>A hatékonyság szintekre bontása: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b="1" dirty="0"/>
              <a:t>Gyenge szint</a:t>
            </a:r>
            <a:r>
              <a:rPr lang="hu-HU" altLang="hu-HU" sz="2200" dirty="0"/>
              <a:t> (</a:t>
            </a:r>
            <a:r>
              <a:rPr lang="hu-HU" altLang="hu-HU" sz="2200" dirty="0" err="1"/>
              <a:t>weak</a:t>
            </a:r>
            <a:r>
              <a:rPr lang="hu-HU" altLang="hu-HU" sz="2200" dirty="0"/>
              <a:t> </a:t>
            </a:r>
            <a:r>
              <a:rPr lang="hu-HU" altLang="hu-HU" sz="2200" dirty="0" err="1"/>
              <a:t>form</a:t>
            </a:r>
            <a:r>
              <a:rPr lang="hu-HU" altLang="hu-HU" sz="2200" dirty="0"/>
              <a:t>): a különböző pénzügyi változók (pl. árak, volumenek, osztalékok, kamatok, számviteli eredmények stb.) </a:t>
            </a:r>
            <a:r>
              <a:rPr lang="hu-HU" altLang="hu-HU" sz="2200" dirty="0" smtClean="0"/>
              <a:t>idősorának </a:t>
            </a:r>
            <a:r>
              <a:rPr lang="hu-HU" altLang="hu-HU" sz="2200" dirty="0"/>
              <a:t>információtartalmát teljességgel tükrözik (</a:t>
            </a:r>
            <a:r>
              <a:rPr lang="hu-HU" altLang="hu-HU" sz="2200" dirty="0" err="1"/>
              <a:t>historical</a:t>
            </a:r>
            <a:r>
              <a:rPr lang="hu-HU" altLang="hu-HU" sz="2200" dirty="0"/>
              <a:t> </a:t>
            </a:r>
            <a:r>
              <a:rPr lang="hu-HU" altLang="hu-HU" sz="2200" dirty="0" err="1"/>
              <a:t>information</a:t>
            </a:r>
            <a:r>
              <a:rPr lang="hu-HU" altLang="hu-HU" sz="2200" dirty="0"/>
              <a:t>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b="1" dirty="0"/>
              <a:t>Félerős szint</a:t>
            </a:r>
            <a:r>
              <a:rPr lang="hu-HU" altLang="hu-HU" sz="2200" dirty="0"/>
              <a:t> (</a:t>
            </a:r>
            <a:r>
              <a:rPr lang="hu-HU" altLang="hu-HU" sz="2200" dirty="0" err="1"/>
              <a:t>semi-strong</a:t>
            </a:r>
            <a:r>
              <a:rPr lang="hu-HU" altLang="hu-HU" sz="2200" dirty="0"/>
              <a:t> </a:t>
            </a:r>
            <a:r>
              <a:rPr lang="hu-HU" altLang="hu-HU" sz="2200" dirty="0" err="1"/>
              <a:t>form</a:t>
            </a:r>
            <a:r>
              <a:rPr lang="hu-HU" altLang="hu-HU" sz="2200" dirty="0"/>
              <a:t>): a nyilvánosan bejelentett, vállalat (befektetés, részvény) jövőjére vonatkozó információkat teljességgel tükrözik (</a:t>
            </a:r>
            <a:r>
              <a:rPr lang="hu-HU" altLang="hu-HU" sz="2200" dirty="0" err="1"/>
              <a:t>public</a:t>
            </a:r>
            <a:r>
              <a:rPr lang="hu-HU" altLang="hu-HU" sz="2200" dirty="0"/>
              <a:t> </a:t>
            </a:r>
            <a:r>
              <a:rPr lang="hu-HU" altLang="hu-HU" sz="2200" dirty="0" err="1"/>
              <a:t>information</a:t>
            </a:r>
            <a:r>
              <a:rPr lang="hu-HU" altLang="hu-HU" sz="2200" dirty="0"/>
              <a:t>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b="1" dirty="0"/>
              <a:t>Erős szint</a:t>
            </a:r>
            <a:r>
              <a:rPr lang="hu-HU" altLang="hu-HU" sz="2200" dirty="0"/>
              <a:t> (</a:t>
            </a:r>
            <a:r>
              <a:rPr lang="hu-HU" altLang="hu-HU" sz="2200" dirty="0" err="1"/>
              <a:t>strong</a:t>
            </a:r>
            <a:r>
              <a:rPr lang="hu-HU" altLang="hu-HU" sz="2200" dirty="0"/>
              <a:t> </a:t>
            </a:r>
            <a:r>
              <a:rPr lang="hu-HU" altLang="hu-HU" sz="2200" dirty="0" err="1"/>
              <a:t>form</a:t>
            </a:r>
            <a:r>
              <a:rPr lang="hu-HU" altLang="hu-HU" sz="2200" dirty="0"/>
              <a:t>): a magán („titkos”) információkat is teljességgel tükrözik (</a:t>
            </a:r>
            <a:r>
              <a:rPr lang="hu-HU" altLang="hu-HU" sz="2200" dirty="0" err="1"/>
              <a:t>private</a:t>
            </a:r>
            <a:r>
              <a:rPr lang="hu-HU" altLang="hu-HU" sz="2200" dirty="0"/>
              <a:t> </a:t>
            </a:r>
            <a:r>
              <a:rPr lang="hu-HU" altLang="hu-HU" sz="2200" dirty="0" err="1"/>
              <a:t>information</a:t>
            </a:r>
            <a:r>
              <a:rPr lang="hu-HU" altLang="hu-HU" sz="2200" dirty="0"/>
              <a:t>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különböző szintek tesztelésére különböző módszerek vannak</a:t>
            </a:r>
          </a:p>
        </p:txBody>
      </p:sp>
    </p:spTree>
    <p:extLst>
      <p:ext uri="{BB962C8B-B14F-4D97-AF65-F5344CB8AC3E}">
        <p14:creationId xmlns:p14="http://schemas.microsoft.com/office/powerpoint/2010/main" val="826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Tőkepiaci hatékonyság (</a:t>
            </a:r>
            <a:r>
              <a:rPr lang="hu-HU" dirty="0" smtClean="0"/>
              <a:t>VII.)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hu-HU" sz="2400" dirty="0" smtClean="0"/>
              <a:t>Az alfáról újra…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Az alfa az abnormális hozam várható értéke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Hatékony árazódás esetén az alfa nem különbözhet nullától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Különben az adott befektetés várható hozama nagyobb/kisebb lenne, mint a CAPM által diktált (azaz, mint az elvárt hozam, a tőkeköltség) → a befektetés </a:t>
            </a:r>
            <a:r>
              <a:rPr lang="hu-HU" sz="2400" dirty="0" err="1" smtClean="0"/>
              <a:t>NPV-je</a:t>
            </a:r>
            <a:r>
              <a:rPr lang="hu-HU" sz="2400" dirty="0" smtClean="0"/>
              <a:t> pozitív/negatív lenne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Az alfa alapján tehát megítélhető pl. egy befektetési stratégia eredményessége: képes volt-e (szignifikáns) pozitív alfát elérni?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200" dirty="0" smtClean="0"/>
              <a:t>Azaz, tőkeköltség feletti várható hozamot produkálni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200" dirty="0" smtClean="0"/>
              <a:t>Jensen (1968) után „Jensen-alfa”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200" dirty="0" smtClean="0"/>
              <a:t>Metódus: a stratégia szerinti hozamok előállítása, majd alfájának becslése + hipotézisvizsgálat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hu-HU" sz="2400" u="sng" dirty="0" smtClean="0"/>
              <a:t>A témáról részletesebben:</a:t>
            </a:r>
            <a:r>
              <a:rPr lang="hu-HU" sz="2400" dirty="0" smtClean="0"/>
              <a:t> </a:t>
            </a:r>
            <a:r>
              <a:rPr lang="hu-HU" sz="2400" b="1" dirty="0" smtClean="0"/>
              <a:t>Tőzsdei spekuláció (BMEGT35A007)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83035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Hogyan becsüljük a szükséges input paramétereket?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Jellemzően múltbeli adatokból…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Ehhez fontos feltételezés: a hozamok (együttes) valószínűség-eloszlásának időbeli stabilitása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Azaz: a várható hozam, szórás, korreláció időben nem változik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Tehát a különböző időpontbeli megfigyelések mind ugyanabból az elméleti eloszlásból származnak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Ekkor a múltbeli megfigyelésekből rekonstruálható (persze némi bizonytalansággal) az elméleti eloszlás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→ Statisztika, becsléselmélet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84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607424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Várható hozam</a:t>
            </a:r>
            <a:r>
              <a:rPr lang="hu-HU" dirty="0" smtClean="0"/>
              <a:t>: múltbeli hozamok egyszerű számtani átlaga: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Hozam szórása</a:t>
            </a:r>
            <a:r>
              <a:rPr lang="hu-HU" dirty="0" smtClean="0"/>
              <a:t>: múltbeli hozamok korrigált empirikus szórása: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Korrelációs együttható</a:t>
            </a:r>
            <a:r>
              <a:rPr lang="hu-HU" dirty="0" smtClean="0"/>
              <a:t>: múltbeli hozamok közötti empirikus korrelációs együttható: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5219005" y="1668240"/>
                <a:ext cx="3453510" cy="929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hu-HU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hu-HU" sz="2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hu-HU" sz="28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005" y="1668240"/>
                <a:ext cx="3453510" cy="9292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896577" y="2780928"/>
                <a:ext cx="4098365" cy="1365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8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</m:acc>
                      <m:d>
                        <m:d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28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u-HU" sz="28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hu-HU" sz="2800" b="0" i="1" smtClean="0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hu-HU" sz="2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hu-HU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577" y="2780928"/>
                <a:ext cx="4098365" cy="1365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2629738" y="5157192"/>
                <a:ext cx="6378028" cy="1527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hu-HU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hu-HU" sz="28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8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hu-HU" sz="28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hu-HU" sz="28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hu-HU" sz="28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hu-HU" sz="28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hu-HU" sz="28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8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hu-HU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28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hu-HU" sz="28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28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hu-HU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u-HU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hu-HU" sz="2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hu-HU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nary>
                                <m:naryPr>
                                  <m:chr m:val="∑"/>
                                  <m:ctrlPr>
                                    <a:rPr lang="hu-HU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28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hu-HU" sz="28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28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hu-HU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u-HU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hu-HU" sz="2800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hu-HU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hu-HU" sz="2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hu-HU" sz="2800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hu-HU" sz="2800" i="1">
                                                      <a:latin typeface="Cambria Math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hu-HU" sz="2800" b="0" i="1" smtClean="0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hu-HU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738" y="5157192"/>
                <a:ext cx="6378028" cy="15275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1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IV.)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2" y="1600200"/>
                <a:ext cx="8496944" cy="514116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Ezek az elméleti paraméterekre vonatkozó becsléseink, „legjobb tippjeink”</a:t>
                </a:r>
              </a:p>
              <a:p>
                <a:pPr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De nem (biztosan) </a:t>
                </a:r>
                <a:r>
                  <a:rPr lang="hu-HU" dirty="0" err="1" smtClean="0"/>
                  <a:t>egyenlőek</a:t>
                </a:r>
                <a:r>
                  <a:rPr lang="hu-HU" dirty="0" smtClean="0"/>
                  <a:t> az elméleti paraméterrel, mert egy véletlen mintán alapulnak</a:t>
                </a:r>
              </a:p>
              <a:p>
                <a:pPr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(És a három közül csak a várható hozam becslése ún. torzítatlan, azaz várhatóan az elméleti paramétert adja; matekosan: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hu-HU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hu-HU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hu-HU" b="0" i="1" smtClean="0">
                        <a:latin typeface="Cambria Math"/>
                      </a:rPr>
                      <m:t>=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hu-HU" dirty="0" smtClean="0"/>
                  <a:t>)</a:t>
                </a:r>
              </a:p>
              <a:p>
                <a:pPr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Technikai kérdések/problémák:</a:t>
                </a:r>
              </a:p>
              <a:p>
                <a:pPr lvl="1"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Milyen időtávon reális az állandóság feltételezése? (azaz, milyen távolra tekinthetünk a múltba?) Pl. egy hónap, egy év?</a:t>
                </a:r>
              </a:p>
              <a:p>
                <a:pPr lvl="2"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Minél nagyobb a minta, annál jobb a becslés, de annál kevésbé reális az állandóság…</a:t>
                </a:r>
              </a:p>
              <a:p>
                <a:pPr lvl="1">
                  <a:lnSpc>
                    <a:spcPct val="95000"/>
                  </a:lnSpc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hu-HU" dirty="0" smtClean="0"/>
                  <a:t>Milyen felbontást nézzünk: napi, havi, éves?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2" y="1600200"/>
                <a:ext cx="8496944" cy="5141168"/>
              </a:xfrm>
              <a:blipFill rotWithShape="1">
                <a:blip r:embed="rId2"/>
                <a:stretch>
                  <a:fillRect l="-359" t="-2135" r="-359" b="-177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1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</a:t>
            </a:r>
            <a:r>
              <a:rPr lang="hu-HU" dirty="0" smtClean="0"/>
              <a:t>(V</a:t>
            </a:r>
            <a:r>
              <a:rPr lang="hu-HU" dirty="0"/>
              <a:t>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hu-HU" sz="3100" dirty="0" smtClean="0"/>
              <a:t>Még egy-két megjegyzés a hozamokhoz…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3100" dirty="0" smtClean="0"/>
              <a:t>Árfolyamadatokból számoljuk őket – szükség lehet az árfolyamadatok korrekciójára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Pl. osztalékfizetés és 				címletmegosztás miatt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800" i="1" dirty="0"/>
              <a:t>D</a:t>
            </a:r>
            <a:r>
              <a:rPr lang="hu-HU" altLang="hu-HU" sz="2800" dirty="0"/>
              <a:t>: osztalék, „</a:t>
            </a:r>
            <a:r>
              <a:rPr lang="hu-HU" altLang="hu-HU" sz="2800" dirty="0" err="1"/>
              <a:t>ex-dividend</a:t>
            </a:r>
            <a:r>
              <a:rPr lang="hu-HU" altLang="hu-HU" sz="2800" dirty="0"/>
              <a:t>” </a:t>
            </a:r>
            <a:r>
              <a:rPr lang="hu-HU" altLang="hu-HU" sz="2800" dirty="0" smtClean="0"/>
              <a:t>napon			 </a:t>
            </a:r>
            <a:r>
              <a:rPr lang="hu-HU" altLang="hu-HU" sz="2800" dirty="0"/>
              <a:t>hozzáadva (=ameddig a napig meg kell venni a részvényt, hogy jogosult legyen az osztalékra)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800" i="1" dirty="0"/>
              <a:t>f</a:t>
            </a:r>
            <a:r>
              <a:rPr lang="hu-HU" altLang="hu-HU" sz="2800" dirty="0"/>
              <a:t>: címletmegosztási faktor – pl. ha 1 db részvényből lett 2 db, akkor </a:t>
            </a:r>
            <a:r>
              <a:rPr lang="hu-HU" altLang="hu-HU" sz="2800" i="1" dirty="0"/>
              <a:t>f</a:t>
            </a:r>
            <a:r>
              <a:rPr lang="hu-HU" altLang="hu-HU" sz="2800" dirty="0"/>
              <a:t> = 2; ha 2 db-ból 3 db, akkor </a:t>
            </a:r>
            <a:r>
              <a:rPr lang="hu-HU" altLang="hu-HU" sz="2800" i="1" dirty="0"/>
              <a:t>f</a:t>
            </a:r>
            <a:r>
              <a:rPr lang="hu-HU" altLang="hu-HU" sz="2800" dirty="0"/>
              <a:t> = </a:t>
            </a:r>
            <a:r>
              <a:rPr lang="hu-HU" altLang="hu-HU" sz="2800" dirty="0" smtClean="0"/>
              <a:t>1,5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3100" dirty="0"/>
              <a:t>Azonos </a:t>
            </a:r>
            <a:r>
              <a:rPr lang="hu-HU" altLang="hu-HU" sz="3100" dirty="0" smtClean="0"/>
              <a:t>devizában számoljunk</a:t>
            </a:r>
            <a:endParaRPr lang="hu-HU" altLang="hu-HU" sz="3100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3100" dirty="0" smtClean="0"/>
              <a:t>Reálhozamokat számoljunk </a:t>
            </a:r>
            <a:r>
              <a:rPr lang="hu-HU" altLang="hu-HU" sz="3100" dirty="0"/>
              <a:t>– a devizának megfelelő inflációval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endParaRPr lang="hu-HU" altLang="hu-HU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5436096" y="2636912"/>
                <a:ext cx="3336747" cy="1001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  <m:r>
                        <a:rPr lang="hu-HU" sz="2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636912"/>
                <a:ext cx="3336747" cy="10013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2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</a:t>
            </a:r>
            <a:r>
              <a:rPr lang="hu-HU" dirty="0" smtClean="0"/>
              <a:t>(VI.)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hu-HU" sz="2800" dirty="0" smtClean="0"/>
              <a:t>Még egy-két megjegyzés a hozamokhoz… (folyt.)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Különböző hosszúságú időszakokra vonatkozó hozamok közötti átváltások: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Fontos feltételezés: az egyes időszakok hozamai korrelálatlanok egymással!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Várható hozam: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~kamatos kamatozás</a:t>
            </a:r>
            <a:endParaRPr 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Hozam szórása: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sz="28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Pl. haviból éves: </a:t>
            </a:r>
            <a:r>
              <a:rPr lang="hu-HU" sz="2800" i="1" dirty="0" smtClean="0"/>
              <a:t>t</a:t>
            </a:r>
            <a:r>
              <a:rPr lang="hu-HU" sz="2800" dirty="0" smtClean="0"/>
              <a:t> = 1 hónap, </a:t>
            </a:r>
            <a:r>
              <a:rPr lang="hu-HU" sz="2800" i="1" dirty="0" smtClean="0"/>
              <a:t>T</a:t>
            </a:r>
            <a:r>
              <a:rPr lang="hu-HU" sz="2800" dirty="0" smtClean="0"/>
              <a:t> = 12 hónap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270996" y="3501008"/>
                <a:ext cx="3606115" cy="71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4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hu-HU" sz="24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hu-HU" sz="24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hu-HU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996" y="3501008"/>
                <a:ext cx="3606115" cy="7138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1835696" y="4815827"/>
                <a:ext cx="7080272" cy="1183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latin typeface="Cambria Math"/>
                          <a:ea typeface="Cambria Math"/>
                        </a:rPr>
                        <m:t>𝜎</m:t>
                      </m:r>
                      <m:d>
                        <m:d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hu-HU" sz="2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hu-HU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hu-HU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hu-HU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400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4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hu-HU" sz="2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u-HU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u-HU" sz="2400" i="1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hu-HU" sz="2400" i="1">
                                              <a:latin typeface="Cambria Math"/>
                                            </a:rPr>
                                            <m:t>𝐸</m:t>
                                          </m:r>
                                          <m:d>
                                            <m:dPr>
                                              <m:ctrlPr>
                                                <a:rPr lang="hu-HU" sz="24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hu-HU" sz="24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hu-HU" sz="2400" i="1">
                                                      <a:latin typeface="Cambria Math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hu-HU" sz="24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hu-HU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sup>
                          </m:sSup>
                          <m:r>
                            <a:rPr lang="hu-HU" sz="24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400" i="1">
                                      <a:latin typeface="Cambria Math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hu-HU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hu-HU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4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hu-HU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sup>
                          </m:sSup>
                        </m:e>
                      </m:ra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815827"/>
                <a:ext cx="7080272" cy="11835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51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Portfólió-választás (</a:t>
            </a:r>
            <a:r>
              <a:rPr lang="hu-HU" dirty="0" smtClean="0"/>
              <a:t>VII.)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b="1" dirty="0" smtClean="0"/>
              <a:t>Kockázatkerülési együttható </a:t>
            </a:r>
            <a:r>
              <a:rPr lang="hu-HU" sz="2600" dirty="0" smtClean="0"/>
              <a:t>mérése: pl. kérdőíves módszerrel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Pl. Hanna és </a:t>
            </a:r>
            <a:r>
              <a:rPr lang="hu-HU" sz="2600" dirty="0" err="1" smtClean="0"/>
              <a:t>Lindamood</a:t>
            </a:r>
            <a:r>
              <a:rPr lang="hu-HU" sz="2600" dirty="0" smtClean="0"/>
              <a:t> (2004): nyugdíjkonstrukciók közötti választás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600" dirty="0"/>
              <a:t>„</a:t>
            </a:r>
            <a:r>
              <a:rPr lang="hu-HU" altLang="hu-HU" sz="2600" i="1" dirty="0"/>
              <a:t>Tegyük fel, hogy Ön éppen most készül nyugdíjba vonulni, és nyugdíját illetően az alábbi két lehetőség közül választhat:</a:t>
            </a:r>
            <a:endParaRPr lang="hu-HU" altLang="hu-HU" sz="26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i="1" dirty="0"/>
              <a:t>Az A lehetőség a nyugdíjazása előtti éves jövedelmével megegyező éves jövedelmet kínál.</a:t>
            </a:r>
            <a:endParaRPr lang="hu-HU" alt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i="1" dirty="0"/>
              <a:t>A B lehetőség 50% eséllyel az eddigi éves jövedelmének dupláját kínálja, azonban ugyanekkora a valószínűsége annak is, hogy Ön ezentúl eddigi jövedelménél csak x %-kal kisebb éves összeghez jut.</a:t>
            </a: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600" i="1" dirty="0"/>
              <a:t>(Ön semmilyen egyéb jövedelemmel nem rendelkezik majd nyugdíjas évei alatt. Minden jövedelem adózás után értendő</a:t>
            </a:r>
            <a:r>
              <a:rPr lang="hu-HU" altLang="hu-HU" sz="2600" i="1" dirty="0" smtClean="0"/>
              <a:t>.)”</a:t>
            </a:r>
            <a:endParaRPr lang="hu-HU" altLang="hu-HU" sz="2600" i="1" dirty="0"/>
          </a:p>
        </p:txBody>
      </p:sp>
    </p:spTree>
    <p:extLst>
      <p:ext uri="{BB962C8B-B14F-4D97-AF65-F5344CB8AC3E}">
        <p14:creationId xmlns:p14="http://schemas.microsoft.com/office/powerpoint/2010/main" val="36580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Portfólió-választás (</a:t>
            </a:r>
            <a:r>
              <a:rPr lang="hu-HU" dirty="0" smtClean="0"/>
              <a:t>VIII.)</a:t>
            </a:r>
            <a:endParaRPr lang="hu-HU" altLang="hu-HU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15452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hu-HU" altLang="hu-HU" sz="2700" dirty="0"/>
              <a:t>Az </a:t>
            </a:r>
            <a:r>
              <a:rPr lang="hu-HU" altLang="hu-HU" sz="2700" i="1" dirty="0" err="1"/>
              <a:t>x%</a:t>
            </a:r>
            <a:r>
              <a:rPr lang="hu-HU" altLang="hu-HU" sz="2700" dirty="0"/>
              <a:t> helyére beírt 50%, 33%, 20%, 10%, 8% és 5% változatok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hu-HU" altLang="hu-HU" sz="2700" dirty="0"/>
              <a:t>Ábra illusztrálja a döntési helyzetet</a:t>
            </a:r>
            <a:r>
              <a:rPr lang="hu-HU" altLang="hu-HU" sz="2700" dirty="0" smtClean="0"/>
              <a:t>:</a:t>
            </a: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 smtClean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hu-HU" altLang="hu-HU" sz="2700" dirty="0"/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hu-HU" altLang="hu-HU" sz="2700" dirty="0"/>
              <a:t>Több lépcsőben, mindig két változat közül kell választani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7" y="3068960"/>
            <a:ext cx="9091013" cy="268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3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8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2360</TotalTime>
  <Words>2317</Words>
  <Application>Microsoft Office PowerPoint</Application>
  <PresentationFormat>Diavetítés a képernyőre (4:3 oldalarány)</PresentationFormat>
  <Paragraphs>218</Paragraphs>
  <Slides>26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Medián</vt:lpstr>
      <vt:lpstr>BEFEKTETÉSEK TECHNIKAI KÉRDÉSEI</vt:lpstr>
      <vt:lpstr>Portfólió-választás (I.)</vt:lpstr>
      <vt:lpstr>Portfólió-választás (II.)</vt:lpstr>
      <vt:lpstr>Portfólió-választás (III.)</vt:lpstr>
      <vt:lpstr>Portfólió-választás (IV.)</vt:lpstr>
      <vt:lpstr>Portfólió-választás (V.)</vt:lpstr>
      <vt:lpstr>Portfólió-választás (VI.)</vt:lpstr>
      <vt:lpstr>Portfólió-választás (VII.)</vt:lpstr>
      <vt:lpstr>Portfólió-választás (VIII.)</vt:lpstr>
      <vt:lpstr>Portfólió-választás (IX.)</vt:lpstr>
      <vt:lpstr>Portfólió-választás (X.)</vt:lpstr>
      <vt:lpstr>Portfólió-választás (XI.)</vt:lpstr>
      <vt:lpstr>Portfólió-választás (XII.)</vt:lpstr>
      <vt:lpstr>Portfólió-választás (XIII.)</vt:lpstr>
      <vt:lpstr>Bétabecslés (I.)</vt:lpstr>
      <vt:lpstr>Bétabecslés (II.)</vt:lpstr>
      <vt:lpstr>Bétabecslés (III.)</vt:lpstr>
      <vt:lpstr>Bétabecslés (IV.)</vt:lpstr>
      <vt:lpstr>TŐKEPIACI HATÉKONYSÁG</vt:lpstr>
      <vt:lpstr>Tőkepiaci hatékonyság (I.)</vt:lpstr>
      <vt:lpstr>Tőkepiaci hatékonyság (II.)</vt:lpstr>
      <vt:lpstr>Tőkepiaci hatékonyság (III.)</vt:lpstr>
      <vt:lpstr>Tőkepiaci hatékonyság (IV.)</vt:lpstr>
      <vt:lpstr>Tőkepiaci hatékonyság (V.)</vt:lpstr>
      <vt:lpstr>Tőkepiaci hatékonyság (VI.)</vt:lpstr>
      <vt:lpstr>Tőkepiaci hatékonyság (VII.)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205</cp:revision>
  <dcterms:created xsi:type="dcterms:W3CDTF">2013-09-05T10:07:26Z</dcterms:created>
  <dcterms:modified xsi:type="dcterms:W3CDTF">2013-10-07T15:27:01Z</dcterms:modified>
</cp:coreProperties>
</file>