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sldIdLst>
    <p:sldId id="260" r:id="rId2"/>
    <p:sldId id="261" r:id="rId3"/>
    <p:sldId id="270" r:id="rId4"/>
    <p:sldId id="266" r:id="rId5"/>
    <p:sldId id="262" r:id="rId6"/>
    <p:sldId id="271" r:id="rId7"/>
    <p:sldId id="268" r:id="rId8"/>
    <p:sldId id="267" r:id="rId9"/>
    <p:sldId id="273" r:id="rId10"/>
    <p:sldId id="269" r:id="rId11"/>
    <p:sldId id="272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00"/>
    <a:srgbClr val="656565"/>
    <a:srgbClr val="CC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6" y="58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221A42-2331-45E1-B356-AECF376A58C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A2DA2-0870-4A79-A81D-8050704B787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CBD32-395F-414A-B77E-F477E24C9EB3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C5B38-98A1-4B5D-AE85-7D5A9CD8C1D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D753-EABF-4E20-A244-5DFAB4E61A1B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13E34-0232-4EB6-9150-C78F00F30B1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621E0-C077-457C-B401-5E8C99D74C8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72F31A-F91A-4E0D-BED2-DDE6E0FD518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4B063B-3AF3-49CD-80F2-8D124B65085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3C935-7DC4-40E7-92AB-33FC07AAE9A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53950-CFC6-4157-A0E6-6081AD92E637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DB90A-EF6C-43FE-A2C5-FF6B8AF1D07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69DC5D-90E4-4551-8BFE-03F7DE972C39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19875-4C6A-4B9A-B27A-8458883E088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FD521-2473-40BC-A51F-BAACAB7E75E4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ECA2D-95CD-4820-944F-9616D6D254C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C06643-D395-4E36-BBB6-CF0E6586392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39AAA-B5CF-4D68-8406-5FFDC56E26D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C147AE-1603-4283-8CD4-FA936AC6AEDC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B2144-C78C-46E4-AD5A-71D991F4FF5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35170-8A73-42EC-9235-E6AE29B11D9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68891-3C87-4FA5-B22D-2A9214CBDB1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2987F1-7FEE-4188-9CD6-DB70D2E4B91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0D650-DF20-457C-9130-8A76D283EEA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E5D4-C573-4D78-B63F-D33A9536D6C6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2FF926C6-801F-468D-8DBE-C1B55F4BF439}" type="datetime1">
              <a:rPr lang="hu-HU"/>
              <a:pPr/>
              <a:t>2011.12.14.</a:t>
            </a:fld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3226B173-376E-4E78-8BAF-C5DD3F0E198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GS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gsmstatio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popc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PSZVIZ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PSZIZO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cellmemb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mempot.jpe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action-potential.jpe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brain-neuron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spectrum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REFLEXI.T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MBMOD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SAR.BM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BEHAT.BM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nervou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tv-towerberli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large_nerve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cseti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ANTENN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HULLTE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microwave_ove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438400"/>
            <a:ext cx="8839200" cy="2286000"/>
          </a:xfrm>
        </p:spPr>
        <p:txBody>
          <a:bodyPr/>
          <a:lstStyle/>
          <a:p>
            <a:r>
              <a:rPr lang="hu-HU"/>
              <a:t>Villamosság élettani hatásai</a:t>
            </a:r>
            <a:br>
              <a:rPr lang="hu-HU"/>
            </a:br>
            <a:r>
              <a:rPr lang="hu-HU" sz="2000"/>
              <a:t>11. előadás</a:t>
            </a:r>
            <a:r>
              <a:rPr lang="hu-HU" sz="2800"/>
              <a:t> </a:t>
            </a:r>
            <a:br>
              <a:rPr lang="hu-HU" sz="2800"/>
            </a:br>
            <a:endParaRPr lang="hu-HU" sz="2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Tamus Zoltán Ádám </a:t>
            </a:r>
            <a:endParaRPr lang="hu-HU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hu-HU" sz="1800">
                <a:latin typeface="Tahoma" pitchFamily="34" charset="0"/>
              </a:rPr>
              <a:t>tamus@ntb.bme.hu</a:t>
            </a:r>
          </a:p>
          <a:p>
            <a:pPr algn="ctr"/>
            <a:endParaRPr lang="hu-HU" sz="1800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hu-HU" sz="1800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hu-HU" sz="1800" baseline="30000">
                <a:latin typeface="Tahoma" pitchFamily="34" charset="0"/>
              </a:rPr>
              <a:t> </a:t>
            </a:r>
            <a:endParaRPr lang="hu-HU" sz="1800">
              <a:latin typeface="Tahoma" pitchFamily="34" charset="0"/>
            </a:endParaRPr>
          </a:p>
          <a:p>
            <a:endParaRPr lang="hu-HU"/>
          </a:p>
        </p:txBody>
      </p:sp>
      <p:graphicFrame>
        <p:nvGraphicFramePr>
          <p:cNvPr id="7174" name="Object 6"/>
          <p:cNvGraphicFramePr>
            <a:graphicFrameLocks/>
          </p:cNvGraphicFramePr>
          <p:nvPr/>
        </p:nvGraphicFramePr>
        <p:xfrm>
          <a:off x="2209800" y="290513"/>
          <a:ext cx="4800600" cy="928687"/>
        </p:xfrm>
        <a:graphic>
          <a:graphicData uri="http://schemas.openxmlformats.org/presentationml/2006/ole">
            <p:oleObj spid="_x0000_s7174" name="Dokumentum" r:id="rId3" imgW="6305354" imgH="1390273" progId="Word.Document.8">
              <p:embed/>
            </p:oleObj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Tanszék Villamos Energetika Tanszék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Nagyfeszültségű Technika és Berendezések Csoport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0BAB-D6A7-45E2-939F-FF5FBB5382F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55F47-9B47-4553-A1BC-890B6DEEE7F7}" type="slidenum">
              <a:rPr lang="hu-HU"/>
              <a:pPr/>
              <a:t>10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GSM területlefedése</a:t>
            </a:r>
          </a:p>
        </p:txBody>
      </p:sp>
      <p:pic>
        <p:nvPicPr>
          <p:cNvPr id="248835" name="Picture 3" descr="D:\Users\Tamus\Villkörny\9.ea\GS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1371600"/>
            <a:ext cx="6019800" cy="501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773-5F67-4A3D-837D-E78E5029360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F47DD-F688-4E3B-97B9-003CFC214B94}" type="slidenum">
              <a:rPr lang="hu-HU"/>
              <a:pPr/>
              <a:t>11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GSM</a:t>
            </a:r>
          </a:p>
        </p:txBody>
      </p:sp>
      <p:pic>
        <p:nvPicPr>
          <p:cNvPr id="251907" name="Picture 3" descr="D:\Users\Tamus\Villkörny\9.ea\gsmstatio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1219200"/>
            <a:ext cx="3956050" cy="536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6485-9C10-4623-8410-55971A1BAE5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C4095-7EF5-4A21-A364-7010C7D8AED9}" type="slidenum">
              <a:rPr lang="hu-HU"/>
              <a:pPr/>
              <a:t>12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RF expozíció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Természetes RF háttérintenzitás:&lt;1,4*10</a:t>
            </a:r>
            <a:r>
              <a:rPr lang="hu-HU" baseline="30000"/>
              <a:t>-9</a:t>
            </a:r>
            <a:r>
              <a:rPr lang="hu-HU"/>
              <a:t> mW/m</a:t>
            </a:r>
            <a:r>
              <a:rPr lang="hu-HU" baseline="30000"/>
              <a:t>2</a:t>
            </a:r>
            <a:endParaRPr lang="hu-HU"/>
          </a:p>
          <a:p>
            <a:r>
              <a:rPr lang="hu-HU"/>
              <a:t>70-es években (USA): 50 mW/m</a:t>
            </a:r>
            <a:r>
              <a:rPr lang="hu-HU" baseline="30000"/>
              <a:t>2</a:t>
            </a:r>
          </a:p>
          <a:p>
            <a:r>
              <a:rPr lang="hu-HU"/>
              <a:t>nagyvárosban (svéd): 20 mW/m</a:t>
            </a:r>
            <a:r>
              <a:rPr lang="hu-HU" baseline="30000"/>
              <a:t>2</a:t>
            </a:r>
            <a:endParaRPr lang="hu-HU"/>
          </a:p>
          <a:p>
            <a:r>
              <a:rPr lang="hu-HU"/>
              <a:t>100 W-os rádióadótól 30-40 m távolságban: 1 mW/m</a:t>
            </a:r>
            <a:r>
              <a:rPr lang="hu-HU" baseline="30000"/>
              <a:t>2</a:t>
            </a:r>
          </a:p>
          <a:p>
            <a:endParaRPr lang="hu-HU" baseline="30000"/>
          </a:p>
          <a:p>
            <a:endParaRPr lang="hu-HU" baseline="30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4B8F-5646-4FBB-8551-991512E3037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C07CF-9C55-45D0-9C7D-787F783BAAD2}" type="slidenum">
              <a:rPr lang="hu-HU"/>
              <a:pPr/>
              <a:t>13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Relaxáció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876800" cy="3200400"/>
          </a:xfrm>
        </p:spPr>
        <p:txBody>
          <a:bodyPr/>
          <a:lstStyle/>
          <a:p>
            <a:r>
              <a:rPr lang="hu-HU"/>
              <a:t>Saját tehetetlenség</a:t>
            </a:r>
          </a:p>
          <a:p>
            <a:r>
              <a:rPr lang="hu-HU"/>
              <a:t>Viszkozitásból származó erők</a:t>
            </a:r>
          </a:p>
          <a:p>
            <a:r>
              <a:rPr lang="hu-HU"/>
              <a:t>Határfelületek</a:t>
            </a:r>
          </a:p>
          <a:p>
            <a:endParaRPr lang="hu-HU"/>
          </a:p>
          <a:p>
            <a:r>
              <a:rPr lang="hu-HU"/>
              <a:t>Vezetés</a:t>
            </a:r>
          </a:p>
        </p:txBody>
      </p:sp>
      <p:pic>
        <p:nvPicPr>
          <p:cNvPr id="283652" name="Picture 4" descr="D:\Users\Tamus\Villkörny\2003I\11.ea\popc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984750" y="1981200"/>
            <a:ext cx="38830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A1EC-7C4E-4A36-801A-B74A600C5A7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2B28EE-5F45-48B4-9DA0-1D5612F52DF7}" type="slidenum">
              <a:rPr lang="hu-HU"/>
              <a:pPr/>
              <a:t>14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84674" name="Picture 2" descr="D:\Users\Tamus\Villkörny\2003I\11.ea\EPSZVIZ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600200"/>
            <a:ext cx="9144000" cy="4797425"/>
          </a:xfrm>
          <a:prstGeom prst="rect">
            <a:avLst/>
          </a:prstGeom>
          <a:noFill/>
        </p:spPr>
      </p:pic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Víz dielektromos állandója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9C79-F866-4128-8D78-221EB3CC1B1C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91A6-3A7D-475B-B146-7453627DC73B}" type="slidenum">
              <a:rPr lang="hu-HU"/>
              <a:pPr/>
              <a:t>15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Izomszövet dielektromos állandója</a:t>
            </a:r>
          </a:p>
        </p:txBody>
      </p:sp>
      <p:pic>
        <p:nvPicPr>
          <p:cNvPr id="285699" name="Picture 3" descr="D:\Users\Tamus\Villkörny\2003I\11.ea\EPSZIZO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8200" y="1600200"/>
            <a:ext cx="77724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B54A-070C-49D4-94A7-1664FBD890F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6C961-49A9-4CA1-BE63-352D3B906FCD}" type="slidenum">
              <a:rPr lang="hu-HU"/>
              <a:pPr/>
              <a:t>16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86722" name="Picture 2" descr="D:\Users\Tamus\Villkörny\2003I\11.ea\cellmemb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19C-199D-4AC0-8F99-1C6ADB911FB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066B-61B9-4133-95CB-1DA09F673DFC}" type="slidenum">
              <a:rPr lang="hu-HU"/>
              <a:pPr/>
              <a:t>17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87746" name="Picture 2" descr="D:\Users\Tamus\Villkörny\2003I\11.ea\mempot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B9A5-1384-43CE-9F11-FE76E8EE0E7E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96022-2FCC-4995-A15C-C28501212F96}" type="slidenum">
              <a:rPr lang="hu-HU"/>
              <a:pPr/>
              <a:t>18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Akciós potenciál időbeli lefolyása</a:t>
            </a:r>
          </a:p>
        </p:txBody>
      </p:sp>
      <p:pic>
        <p:nvPicPr>
          <p:cNvPr id="288771" name="Picture 3" descr="D:\Users\Tamus\Villkörny\2003I\11.ea\action-potential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0" y="1371600"/>
            <a:ext cx="5334000" cy="520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9788-F511-44B8-ABCE-E5C8C7E8DE7E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049C52-F5E8-4B0A-B1C2-FD27E304329C}" type="slidenum">
              <a:rPr lang="hu-HU"/>
              <a:pPr/>
              <a:t>19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89794" name="Picture 2" descr="D:\Users\Tamus\Villkörny\2003I\11.ea\brain-neuro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1123950"/>
            <a:ext cx="7010400" cy="5267325"/>
          </a:xfrm>
          <a:prstGeom prst="rect">
            <a:avLst/>
          </a:prstGeom>
          <a:noFill/>
        </p:spPr>
      </p:pic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neuron felépítése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A230-98EE-438A-8ADF-871272CDE3F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287C5-3B91-4423-BA1A-1AC6FE21E45B}" type="slidenum">
              <a:rPr lang="hu-HU"/>
              <a:pPr/>
              <a:t>2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38601" name="Picture 3081" descr="D:\Users\Tamus\Villkörny\9.ea\spectru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52400"/>
            <a:ext cx="9144000" cy="652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9435-57ED-46C5-ACFE-579DD9D0869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70A27-906E-4B96-9413-A27729644207}" type="slidenum">
              <a:rPr lang="hu-HU"/>
              <a:pPr/>
              <a:t>20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Kölcsönhatás a sejmembránnal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r>
              <a:rPr lang="hu-HU"/>
              <a:t>Folytonos hullámú besugárzás</a:t>
            </a:r>
          </a:p>
          <a:p>
            <a:pPr lvl="1"/>
            <a:r>
              <a:rPr lang="hu-HU"/>
              <a:t>10 mW/cm</a:t>
            </a:r>
            <a:r>
              <a:rPr lang="hu-HU" baseline="30000"/>
              <a:t>2</a:t>
            </a:r>
            <a:r>
              <a:rPr lang="hu-HU"/>
              <a:t> -&gt; 10 </a:t>
            </a:r>
            <a:r>
              <a:rPr lang="hu-HU">
                <a:sym typeface="Symbol" pitchFamily="18" charset="2"/>
              </a:rPr>
              <a:t>V</a:t>
            </a:r>
          </a:p>
          <a:p>
            <a:pPr lvl="1"/>
            <a:r>
              <a:rPr lang="hu-HU">
                <a:sym typeface="Symbol" pitchFamily="18" charset="2"/>
              </a:rPr>
              <a:t>Membrán áteresztő képesség változása</a:t>
            </a:r>
            <a:endParaRPr lang="hu-HU"/>
          </a:p>
          <a:p>
            <a:r>
              <a:rPr lang="hu-HU"/>
              <a:t>Modulált hullámú besugárzás</a:t>
            </a:r>
          </a:p>
          <a:p>
            <a:pPr lvl="1"/>
            <a:r>
              <a:rPr lang="hu-HU">
                <a:sym typeface="Symbol" pitchFamily="18" charset="2"/>
              </a:rPr>
              <a:t>kettőstörés megváltozása</a:t>
            </a:r>
          </a:p>
          <a:p>
            <a:pPr lvl="1"/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B1D5-423E-4794-B023-87FBAB62554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A936B-4138-4E4B-847C-E04F0C41F787}" type="slidenum">
              <a:rPr lang="hu-HU"/>
              <a:pPr/>
              <a:t>21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Reflexió különböző rétegeken</a:t>
            </a:r>
          </a:p>
        </p:txBody>
      </p:sp>
      <p:pic>
        <p:nvPicPr>
          <p:cNvPr id="291843" name="Picture 3" descr="D:\Users\Tamus\Villkörny\2003I\11.ea\REFLEXI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828800"/>
            <a:ext cx="7696200" cy="424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CFBF-FDDF-4623-BCF7-8ED4F8493EE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79A56-88E1-4FBD-8697-4CDA00145DE7}" type="slidenum">
              <a:rPr lang="hu-HU"/>
              <a:pPr/>
              <a:t>22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Élő szervezet modellje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4419600" cy="838200"/>
          </a:xfrm>
        </p:spPr>
        <p:txBody>
          <a:bodyPr/>
          <a:lstStyle/>
          <a:p>
            <a:r>
              <a:rPr lang="hu-HU"/>
              <a:t>Stolwijk modell</a:t>
            </a:r>
          </a:p>
        </p:txBody>
      </p:sp>
      <p:pic>
        <p:nvPicPr>
          <p:cNvPr id="292868" name="Picture 4" descr="D:\Users\Tamus\Villkörny\2003I\11.ea\EMBMOD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81200" y="2141538"/>
            <a:ext cx="5257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46FF-BEE7-48D5-9312-9070AFB059C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04710-05F9-44E1-A87B-B931C3BE542D}" type="slidenum">
              <a:rPr lang="hu-HU"/>
              <a:pPr/>
              <a:t>23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Dozimetriai egységek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r>
              <a:rPr lang="hu-HU"/>
              <a:t>SAR (Specific Absorption Rate) W/kg, mW/g</a:t>
            </a:r>
          </a:p>
          <a:p>
            <a:r>
              <a:rPr lang="hu-HU"/>
              <a:t>SA (Specific Absorption) J/kg, mJ/g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6519-3E4D-4417-9816-3346B97BA34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F3886-9E0A-44DF-A1CB-167C6FCF6A89}" type="slidenum">
              <a:rPr lang="hu-HU"/>
              <a:pPr/>
              <a:t>24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Dozimetriai egységek</a:t>
            </a:r>
          </a:p>
        </p:txBody>
      </p:sp>
      <p:pic>
        <p:nvPicPr>
          <p:cNvPr id="294915" name="Picture 3" descr="D:\Users\Tamus\Villkörny\10.ea\SAR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1676400"/>
            <a:ext cx="6400800" cy="415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32EC-3249-4A1B-9FA6-31F5A9D25DF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09DA5-213F-4C4D-A662-962A00A46DD4}" type="slidenum">
              <a:rPr lang="hu-HU"/>
              <a:pPr/>
              <a:t>25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Elnyelőképesség frekvenciafüggése</a:t>
            </a: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1447800" y="1603375"/>
          <a:ext cx="6237288" cy="4383088"/>
        </p:xfrm>
        <a:graphic>
          <a:graphicData uri="http://schemas.openxmlformats.org/presentationml/2006/ole">
            <p:oleObj spid="_x0000_s295939" name="Dokumentum" r:id="rId3" imgW="6231240" imgH="43833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6537-01D1-4993-A8DF-425BC95407B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16F48-8FEC-4C4A-AC6C-D80227BB26A9}" type="slidenum">
              <a:rPr lang="hu-HU"/>
              <a:pPr/>
              <a:t>26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Behatolási mélység</a:t>
            </a:r>
          </a:p>
        </p:txBody>
      </p:sp>
      <p:pic>
        <p:nvPicPr>
          <p:cNvPr id="296963" name="Picture 3" descr="D:\Users\Tamus\Villkörny\10.ea\BEHAT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1524000"/>
            <a:ext cx="6096000" cy="477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69DB-35F5-479E-A2D4-E445803BD0B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3199E-D6B1-4544-8FAD-329FAEE7D002}" type="slidenum">
              <a:rPr lang="hu-HU"/>
              <a:pPr/>
              <a:t>27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Biológiai hatások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r>
              <a:rPr lang="hu-HU"/>
              <a:t>Hőhatás</a:t>
            </a:r>
          </a:p>
          <a:p>
            <a:pPr lvl="1"/>
            <a:r>
              <a:rPr lang="hu-HU"/>
              <a:t>termikus (2-8 mW/g felett)</a:t>
            </a:r>
          </a:p>
          <a:p>
            <a:pPr lvl="1"/>
            <a:r>
              <a:rPr lang="hu-HU"/>
              <a:t>atermikus (0,5-2 mW/g)</a:t>
            </a:r>
          </a:p>
          <a:p>
            <a:pPr lvl="1"/>
            <a:r>
              <a:rPr lang="hu-HU"/>
              <a:t>nem termikus (0,5 mW/g alatt)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E34-DF82-4D08-9D49-825B28BCCDC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7339C-0017-4431-A64B-AD9DC05B43C8}" type="slidenum">
              <a:rPr lang="hu-HU"/>
              <a:pPr/>
              <a:t>28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Biológiai hatások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648200" cy="3352800"/>
          </a:xfrm>
        </p:spPr>
        <p:txBody>
          <a:bodyPr/>
          <a:lstStyle/>
          <a:p>
            <a:r>
              <a:rPr lang="hu-HU"/>
              <a:t>Idegrendszeri hatás</a:t>
            </a:r>
          </a:p>
          <a:p>
            <a:pPr lvl="1"/>
            <a:r>
              <a:rPr lang="hu-HU"/>
              <a:t>sejtmembránnal történő kölcsönhatás (Ca</a:t>
            </a:r>
            <a:r>
              <a:rPr lang="hu-HU" baseline="30000"/>
              <a:t>2+</a:t>
            </a:r>
            <a:r>
              <a:rPr lang="hu-HU"/>
              <a:t>)</a:t>
            </a:r>
          </a:p>
          <a:p>
            <a:pPr lvl="1"/>
            <a:r>
              <a:rPr lang="hu-HU"/>
              <a:t>vér-agy gát</a:t>
            </a:r>
          </a:p>
        </p:txBody>
      </p:sp>
      <p:pic>
        <p:nvPicPr>
          <p:cNvPr id="299012" name="Picture 4" descr="D:\Users\Tamus\Villkörny\10.ea\nervou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57800" y="1295400"/>
            <a:ext cx="3352800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E4BF-48FA-4A11-B7B7-8A20AB31E53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A53CB-7C73-4B07-9DC8-789F000DC481}" type="slidenum">
              <a:rPr lang="hu-HU"/>
              <a:pPr/>
              <a:t>29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Daganatkeltő hatások?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Biológiai hatások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66E4-0108-48E9-B688-40C6777696B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0D3B3-D475-4089-864A-62AF6CBA39FE}" type="slidenum">
              <a:rPr lang="hu-HU"/>
              <a:pPr/>
              <a:t>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elektromágneses spektrum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3962400" cy="3124200"/>
          </a:xfrm>
        </p:spPr>
        <p:txBody>
          <a:bodyPr/>
          <a:lstStyle/>
          <a:p>
            <a:r>
              <a:rPr lang="hu-HU"/>
              <a:t>10 kHz-1 GHz rádióhullámok</a:t>
            </a:r>
          </a:p>
          <a:p>
            <a:r>
              <a:rPr lang="hu-HU"/>
              <a:t>1 GHz-10</a:t>
            </a:r>
            <a:r>
              <a:rPr lang="hu-HU" baseline="30000"/>
              <a:t>12</a:t>
            </a:r>
            <a:r>
              <a:rPr lang="hu-HU"/>
              <a:t> Hz mikrohullámú tartomány</a:t>
            </a:r>
          </a:p>
          <a:p>
            <a:endParaRPr lang="hu-HU"/>
          </a:p>
        </p:txBody>
      </p:sp>
      <p:pic>
        <p:nvPicPr>
          <p:cNvPr id="249862" name="Picture 6" descr="D:\Users\Tamus\Villkörny\9.ea\tv-towerberli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57800" y="1600200"/>
            <a:ext cx="3201988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17B6-7490-46AA-91D5-1AC8DF4E0F3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C3FD7-7B1B-4FE2-BF5F-F58BF9929B82}" type="slidenum">
              <a:rPr lang="hu-HU"/>
              <a:pPr/>
              <a:t>30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Biológiai hatások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038600" cy="4114800"/>
          </a:xfrm>
        </p:spPr>
        <p:txBody>
          <a:bodyPr/>
          <a:lstStyle/>
          <a:p>
            <a:r>
              <a:rPr lang="hu-HU"/>
              <a:t>Kölcsönhatás modelljei</a:t>
            </a:r>
          </a:p>
          <a:p>
            <a:pPr lvl="1"/>
            <a:r>
              <a:rPr lang="hu-HU"/>
              <a:t>Jel/Zaj viszony</a:t>
            </a:r>
          </a:p>
          <a:p>
            <a:pPr lvl="2"/>
            <a:r>
              <a:rPr lang="hu-HU"/>
              <a:t>rezonancia</a:t>
            </a:r>
          </a:p>
          <a:p>
            <a:pPr lvl="2"/>
            <a:r>
              <a:rPr lang="hu-HU"/>
              <a:t>sejtkapcsolatok</a:t>
            </a:r>
          </a:p>
          <a:p>
            <a:pPr lvl="1"/>
            <a:r>
              <a:rPr lang="hu-HU"/>
              <a:t>Magnetit (Fe</a:t>
            </a:r>
            <a:r>
              <a:rPr lang="hu-HU" baseline="-25000"/>
              <a:t>3</a:t>
            </a:r>
            <a:r>
              <a:rPr lang="hu-HU"/>
              <a:t>O</a:t>
            </a:r>
            <a:r>
              <a:rPr lang="hu-HU" baseline="-25000"/>
              <a:t>4</a:t>
            </a:r>
            <a:r>
              <a:rPr lang="hu-HU"/>
              <a:t>)</a:t>
            </a:r>
          </a:p>
          <a:p>
            <a:pPr lvl="2"/>
            <a:endParaRPr lang="hu-HU"/>
          </a:p>
        </p:txBody>
      </p:sp>
      <p:pic>
        <p:nvPicPr>
          <p:cNvPr id="301060" name="Picture 4" descr="D:\Users\Tamus\Villkörny\10.ea\large_nerv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953000" y="1752600"/>
            <a:ext cx="388143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0DCF-FBF9-4F42-9F7A-3575AEA18B6D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72869-B0EE-4222-85EB-50DB8B669583}" type="slidenum">
              <a:rPr lang="hu-HU"/>
              <a:pPr/>
              <a:t>31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Ajánlások, szabványok</a:t>
            </a:r>
          </a:p>
        </p:txBody>
      </p:sp>
      <p:graphicFrame>
        <p:nvGraphicFramePr>
          <p:cNvPr id="30208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533400" y="2514600"/>
          <a:ext cx="8216900" cy="3067050"/>
        </p:xfrm>
        <a:graphic>
          <a:graphicData uri="http://schemas.openxmlformats.org/presentationml/2006/ole">
            <p:oleObj spid="_x0000_s302083" name="Dokumentum" r:id="rId3" imgW="8610480" imgH="3215160" progId="Word.Document.8">
              <p:embed/>
            </p:oleObj>
          </a:graphicData>
        </a:graphic>
      </p:graphicFrame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533400" y="1676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ICNIRP ajánlás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A5B-9443-46CE-A9BA-DDD74DDF07C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F8EC8-4F47-497D-98D8-585C2C570A3F}" type="slidenum">
              <a:rPr lang="hu-HU"/>
              <a:pPr/>
              <a:t>4</a:t>
            </a:fld>
            <a:endParaRPr lang="hu-HU">
              <a:latin typeface="Times New Roman" pitchFamily="18" charset="0"/>
            </a:endParaRP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1654175" y="1555750"/>
          <a:ext cx="6326188" cy="4910138"/>
        </p:xfrm>
        <a:graphic>
          <a:graphicData uri="http://schemas.openxmlformats.org/presentationml/2006/ole">
            <p:oleObj spid="_x0000_s244739" name="Dokumentum" r:id="rId3" imgW="6490440" imgH="5038560" progId="Word.Documen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rádiófrekvenciás tartomány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38B-A4B9-45A9-B80E-7F97056ABBA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1F9D2-5800-4D46-BB7A-A6AA04EE5898}" type="slidenum">
              <a:rPr lang="hu-HU"/>
              <a:pPr/>
              <a:t>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Történeti áttekintés</a:t>
            </a: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3733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u-HU" sz="2400">
                <a:effectLst/>
              </a:rPr>
              <a:t>1873 </a:t>
            </a:r>
            <a:r>
              <a:rPr lang="hu-HU" sz="2400" b="0">
                <a:effectLst/>
              </a:rPr>
              <a:t>Maxwell-egyenletek	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1888 </a:t>
            </a:r>
            <a:r>
              <a:rPr lang="hu-HU" sz="2400" b="0">
                <a:effectLst/>
              </a:rPr>
              <a:t>Rádióhullámok (Herz)	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1896 </a:t>
            </a:r>
            <a:r>
              <a:rPr lang="hu-HU" sz="2400" b="0">
                <a:effectLst/>
              </a:rPr>
              <a:t>Szikratávíró (Marconi, Popov)	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1919 </a:t>
            </a:r>
            <a:r>
              <a:rPr lang="hu-HU" sz="2400" b="0">
                <a:effectLst/>
              </a:rPr>
              <a:t>Rádióadás (USA) </a:t>
            </a:r>
            <a:r>
              <a:rPr lang="hu-HU" sz="2400">
                <a:effectLst/>
              </a:rPr>
              <a:t>1925</a:t>
            </a:r>
            <a:r>
              <a:rPr lang="hu-HU" sz="2400" b="0">
                <a:effectLst/>
              </a:rPr>
              <a:t> Budapest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1935 </a:t>
            </a:r>
            <a:r>
              <a:rPr lang="hu-HU" sz="2400" b="0">
                <a:effectLst/>
              </a:rPr>
              <a:t>TV-adás (Berlin) </a:t>
            </a:r>
            <a:r>
              <a:rPr lang="hu-HU" sz="2400">
                <a:effectLst/>
              </a:rPr>
              <a:t>1957</a:t>
            </a:r>
            <a:r>
              <a:rPr lang="hu-HU" sz="2400" b="0">
                <a:effectLst/>
              </a:rPr>
              <a:t> Budapest	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1940</a:t>
            </a:r>
            <a:r>
              <a:rPr lang="hu-HU" sz="2400" b="0">
                <a:effectLst/>
              </a:rPr>
              <a:t> Első FM adás</a:t>
            </a:r>
          </a:p>
          <a:p>
            <a:pPr>
              <a:buFontTx/>
              <a:buNone/>
            </a:pPr>
            <a:r>
              <a:rPr lang="hu-HU" sz="2400">
                <a:effectLst/>
              </a:rPr>
              <a:t>1946</a:t>
            </a:r>
            <a:r>
              <a:rPr lang="hu-HU" sz="2400" b="0">
                <a:effectLst/>
              </a:rPr>
              <a:t> Cellás rendszerű rádiótelefon (Bell Laboratories)</a:t>
            </a:r>
            <a:endParaRPr lang="hu-HU" sz="2400">
              <a:effectLst/>
            </a:endParaRPr>
          </a:p>
          <a:p>
            <a:pPr>
              <a:buFontTx/>
              <a:buNone/>
            </a:pPr>
            <a:endParaRPr lang="hu-HU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D0A6-4135-429E-A983-8AD9E580B4C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832D5-49EF-4B82-AF2C-C2F8BECCD240}" type="slidenum">
              <a:rPr lang="hu-HU"/>
              <a:pPr/>
              <a:t>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Történeti áttekintés</a:t>
            </a:r>
          </a:p>
        </p:txBody>
      </p:sp>
      <p:pic>
        <p:nvPicPr>
          <p:cNvPr id="250885" name="Picture 5" descr="D:\Users\Tamus\Villkörny\9.ea\cseti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219200"/>
            <a:ext cx="7621588" cy="508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9CDD-8F67-465F-B359-283AF7B582C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BEFAF-1E3D-4A39-AEC6-6194B6F1A878}" type="slidenum">
              <a:rPr lang="hu-HU"/>
              <a:pPr/>
              <a:t>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Antenna iránykarakterisztikája</a:t>
            </a:r>
          </a:p>
        </p:txBody>
      </p:sp>
      <p:pic>
        <p:nvPicPr>
          <p:cNvPr id="247811" name="Picture 3" descr="D:\Users\Tamus\Villkörny\9.ea\ANTENN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2049463"/>
            <a:ext cx="8686800" cy="312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D899-5208-4DFA-9C81-C4A0C4D13DA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106D1-69C1-4C96-841C-1565254C4A2C}" type="slidenum">
              <a:rPr lang="hu-HU"/>
              <a:pPr/>
              <a:t>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Rádióhullámok terjedése</a:t>
            </a:r>
          </a:p>
        </p:txBody>
      </p:sp>
      <p:pic>
        <p:nvPicPr>
          <p:cNvPr id="246789" name="Picture 5" descr="D:\Users\Tamus\Villkörny\9.ea\HULLTE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1371600"/>
            <a:ext cx="88392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650-6526-45B8-94DB-A3F7E33B01A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2273B-1BDE-4842-B4B6-466B6150FA02}" type="slidenum">
              <a:rPr lang="hu-HU"/>
              <a:pPr/>
              <a:t>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Mikrohullámú sütő</a:t>
            </a:r>
          </a:p>
        </p:txBody>
      </p:sp>
      <p:pic>
        <p:nvPicPr>
          <p:cNvPr id="252932" name="Picture 4" descr="D:\Users\Tamus\Villkörny\9.ea\microwave_ove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1752600"/>
            <a:ext cx="6781800" cy="407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267</Words>
  <Application>Microsoft Office PowerPoint</Application>
  <PresentationFormat>Diavetítés a képernyőre (4:3 oldalarány)</PresentationFormat>
  <Paragraphs>135</Paragraphs>
  <Slides>31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Times New Roman</vt:lpstr>
      <vt:lpstr>Tahoma</vt:lpstr>
      <vt:lpstr>Symbol</vt:lpstr>
      <vt:lpstr>Default Design</vt:lpstr>
      <vt:lpstr>Microsoft Word dokumentum</vt:lpstr>
      <vt:lpstr>Villamosság élettani hatásai 11. előadás  </vt:lpstr>
      <vt:lpstr>2. dia</vt:lpstr>
      <vt:lpstr>Az elektromágneses spektrum</vt:lpstr>
      <vt:lpstr>4. dia</vt:lpstr>
      <vt:lpstr>Történeti áttekintés</vt:lpstr>
      <vt:lpstr>Történeti áttekintés</vt:lpstr>
      <vt:lpstr>Antenna iránykarakterisztikája</vt:lpstr>
      <vt:lpstr>Rádióhullámok terjedése</vt:lpstr>
      <vt:lpstr>Mikrohullámú sütő</vt:lpstr>
      <vt:lpstr>GSM területlefedése</vt:lpstr>
      <vt:lpstr>GSM</vt:lpstr>
      <vt:lpstr>RF expozíció</vt:lpstr>
      <vt:lpstr>Relaxáció</vt:lpstr>
      <vt:lpstr>14. dia</vt:lpstr>
      <vt:lpstr>15. dia</vt:lpstr>
      <vt:lpstr>16. dia</vt:lpstr>
      <vt:lpstr>17. dia</vt:lpstr>
      <vt:lpstr>18. dia</vt:lpstr>
      <vt:lpstr>19. dia</vt:lpstr>
      <vt:lpstr>Kölcsönhatás a sejmembránnal</vt:lpstr>
      <vt:lpstr>Reflexió különböző rétegeken</vt:lpstr>
      <vt:lpstr>Élő szervezet modellje</vt:lpstr>
      <vt:lpstr>Dozimetriai egységek</vt:lpstr>
      <vt:lpstr>Dozimetriai egységek</vt:lpstr>
      <vt:lpstr>Elnyelőképesség frekvenciafüggése</vt:lpstr>
      <vt:lpstr>Behatolási mélység</vt:lpstr>
      <vt:lpstr>Biológiai hatások</vt:lpstr>
      <vt:lpstr>Biológiai hatások</vt:lpstr>
      <vt:lpstr>Biológiai hatások</vt:lpstr>
      <vt:lpstr>Biológiai hatások</vt:lpstr>
      <vt:lpstr>Ajánlások, szabványok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Kiss István</dc:creator>
  <cp:lastModifiedBy>Pigen</cp:lastModifiedBy>
  <cp:revision>135</cp:revision>
  <dcterms:created xsi:type="dcterms:W3CDTF">2002-04-01T20:24:32Z</dcterms:created>
  <dcterms:modified xsi:type="dcterms:W3CDTF">2011-12-14T11:52:11Z</dcterms:modified>
</cp:coreProperties>
</file>